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10422C-934F-4354-8EBF-AFEED36D79B3}">
  <a:tblStyle styleId="{5510422C-934F-4354-8EBF-AFEED36D79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113d4f229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113d4f229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113d4f229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113d4f229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113d4f229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113d4f229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113d4f229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113d4f229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113d4f229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113d4f229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113d4f229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113d4f229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113d4f229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113d4f229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113d4f229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113d4f229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e538abd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e538abd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1020615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1020615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113d4f229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113d4f229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10206152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10206152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1020615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1020615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10206152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b10206152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1020615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1020615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10206152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b10206152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10206152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b1020615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1020615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b1020615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e5ba96b6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e5ba96b6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e5ba96b6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be5ba96b6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be5ba96b6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be5ba96b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e538abd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e538abd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be538abd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be538abd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113d4f229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113d4f22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113d4f229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113d4f229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113d4f229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113d4f229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113d4f229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113d4f229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113d4f229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113d4f229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113d4f229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113d4f229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>
                <a:latin typeface="Arial"/>
                <a:ea typeface="Arial"/>
                <a:cs typeface="Arial"/>
                <a:sym typeface="Arial"/>
              </a:rPr>
              <a:t>Sentence-BERT: Sentence Embeddings using Siamese BERT-Networks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299900"/>
            <a:ext cx="7688100" cy="15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EMNLP 2019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Nils Reimers and Iryna Gurevych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Ubiquitous Knowledge Processing Lab (UKP-TUDA)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Department of Computer Science, Technische Universitat Darmstadt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Speaker: M11115018 張照揚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M11115107 洪仲杰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Model: Triplet Objective Function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2066125"/>
            <a:ext cx="76101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Given an anchor sentence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 positive sentence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a negative sentence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triplet loss tunes the network such that the distance between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smaller than the distance between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Minimize the following loss function: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14475"/>
            <a:ext cx="33718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Unsupervised STS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13" y="2257975"/>
            <a:ext cx="7514174" cy="24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22160" l="0" r="0" t="0"/>
          <a:stretch/>
        </p:blipFill>
        <p:spPr>
          <a:xfrm>
            <a:off x="5301300" y="832953"/>
            <a:ext cx="3842700" cy="3916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Supervised STS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2066125"/>
            <a:ext cx="4571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Two-step approach had an especially large impact for the BERT cross-encoder.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Argument Facet Similarity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925" y="1853850"/>
            <a:ext cx="2705893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66125"/>
            <a:ext cx="42801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It is a much more challenging task for cross-topic evaluation.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Wikipedia Sections Distinction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588" y="2285050"/>
            <a:ext cx="4130425" cy="24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SentEval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13" y="2357000"/>
            <a:ext cx="7619975" cy="23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Ablation Study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39496" l="0" r="0" t="0"/>
          <a:stretch/>
        </p:blipFill>
        <p:spPr>
          <a:xfrm>
            <a:off x="4160200" y="2118450"/>
            <a:ext cx="4500850" cy="27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729450" y="2066125"/>
            <a:ext cx="42801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the classification objective function, different concatenation methods are used to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evaluate.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Computational Efficiency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2366100"/>
            <a:ext cx="46291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6400">
                <a:latin typeface="Arial"/>
                <a:ea typeface="Arial"/>
                <a:cs typeface="Arial"/>
                <a:sym typeface="Arial"/>
              </a:rPr>
              <a:t>Experiment</a:t>
            </a:r>
            <a:endParaRPr sz="6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Environment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RTX 2080 * 2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cuda11.7 &amp; cuDNN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torch: 1.13.0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Outline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zh-TW" sz="245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Paper</a:t>
            </a:r>
            <a:endParaRPr b="1" sz="245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5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 b="1" sz="245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Sequence Length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Retrieve &amp; Re-Rank Pipeline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Fine Tune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50" y="2206663"/>
            <a:ext cx="45624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Sequence Length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5" name="Google Shape;235;p33"/>
          <p:cNvGraphicFramePr/>
          <p:nvPr/>
        </p:nvGraphicFramePr>
        <p:xfrm>
          <a:off x="729438" y="257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{5510422C-934F-4354-8EBF-AFEED36D79B3}</a:tableStyleId>
              </a:tblPr>
              <a:tblGrid>
                <a:gridCol w="384200"/>
                <a:gridCol w="2858225"/>
                <a:gridCol w="2017550"/>
                <a:gridCol w="1933900"/>
              </a:tblGrid>
              <a:tr h="4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#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Model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Score(MAP@1000)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max_seq_length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0.0957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128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0.11735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256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0.12636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512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Preprocessing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(get_</a:t>
            </a:r>
            <a:r>
              <a:rPr lang="zh-TW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length=64)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729450" y="2078875"/>
            <a:ext cx="7688700" cy="22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ase</a:t>
            </a:r>
            <a:br>
              <a:rPr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'THE GOOD HEALTH MAGAZINE; \nMEDICINE; \nDIAGNOSTIC WIZARDRY; \nA RE'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-slim(</a:t>
            </a:r>
            <a:r>
              <a:rPr b="1" lang="zh-TW" sz="16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lower, stop words, punctuations)</a:t>
            </a:r>
            <a:br>
              <a:rPr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'good health magazine medicine diagnostic wizardry revolutionary '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-base article summarization(top-k)</a:t>
            </a:r>
            <a:br>
              <a:rPr b="1" lang="zh-TW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'The revolution of magnetic resonance -- doctors have dropped the'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MSMARCO Models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35"/>
          <p:cNvGraphicFramePr/>
          <p:nvPr/>
        </p:nvGraphicFramePr>
        <p:xfrm>
          <a:off x="729438" y="2174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{5510422C-934F-4354-8EBF-AFEED36D79B3}</a:tableStyleId>
              </a:tblPr>
              <a:tblGrid>
                <a:gridCol w="382850"/>
                <a:gridCol w="4427975"/>
                <a:gridCol w="3056300"/>
              </a:tblGrid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#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Score(MAP@1000)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bm25</a:t>
                      </a: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(baseline)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0.12912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msmarco-distilbert-base-tas-b-base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0.15441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3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msmarco-distilbert-base-tas-b-slim(1)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0.15441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4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msmarco-distilbert-base-tas-b-slim(1 &amp; 3)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0.15606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5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msmarco-distilbert-base-tas-b-slim(1 &amp; 2 &amp; 3)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0.15281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6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msmarco-distilbert-base-tas-b-base-summarize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0.14148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5033475" y="710250"/>
            <a:ext cx="3563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  <a:highlight>
                  <a:schemeClr val="lt1"/>
                </a:highlight>
              </a:rPr>
              <a:t>-</a:t>
            </a:r>
            <a:r>
              <a:rPr b="1" lang="zh-TW">
                <a:solidFill>
                  <a:schemeClr val="dk2"/>
                </a:solidFill>
                <a:highlight>
                  <a:schemeClr val="lt1"/>
                </a:highlight>
              </a:rPr>
              <a:t>slim: 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zh-TW">
                <a:solidFill>
                  <a:schemeClr val="dk2"/>
                </a:solidFill>
                <a:highlight>
                  <a:schemeClr val="lt1"/>
                </a:highlight>
              </a:rPr>
              <a:t>lower()	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zh-TW">
                <a:solidFill>
                  <a:schemeClr val="dk2"/>
                </a:solidFill>
                <a:highlight>
                  <a:schemeClr val="lt1"/>
                </a:highlight>
              </a:rPr>
              <a:t>stop words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zh-TW">
                <a:solidFill>
                  <a:schemeClr val="dk2"/>
                </a:solidFill>
                <a:highlight>
                  <a:srgbClr val="FFFFFF"/>
                </a:highlight>
              </a:rPr>
              <a:t>!"#$%&amp;'()*+,-./:;&lt;=&gt;?@[\]^_`{|}~--''``</a:t>
            </a:r>
            <a:endParaRPr b="1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Retrieve &amp; Re-Rank Pipeline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48" y="2457773"/>
            <a:ext cx="7353699" cy="21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 txBox="1"/>
          <p:nvPr/>
        </p:nvSpPr>
        <p:spPr>
          <a:xfrm>
            <a:off x="3798775" y="3312475"/>
            <a:ext cx="8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</a:rPr>
              <a:t>step1</a:t>
            </a:r>
            <a:endParaRPr sz="1800"/>
          </a:p>
        </p:txBody>
      </p:sp>
      <p:sp>
        <p:nvSpPr>
          <p:cNvPr id="259" name="Google Shape;259;p36"/>
          <p:cNvSpPr txBox="1"/>
          <p:nvPr/>
        </p:nvSpPr>
        <p:spPr>
          <a:xfrm>
            <a:off x="6178400" y="3312475"/>
            <a:ext cx="8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</a:rPr>
              <a:t>step2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Retrieval: Bi-Encoder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(Step1)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6" name="Google Shape;266;p37"/>
          <p:cNvGraphicFramePr/>
          <p:nvPr/>
        </p:nvGraphicFramePr>
        <p:xfrm>
          <a:off x="729450" y="257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{5510422C-934F-4354-8EBF-AFEED36D79B3}</a:tableStyleId>
              </a:tblPr>
              <a:tblGrid>
                <a:gridCol w="396325"/>
                <a:gridCol w="2682950"/>
                <a:gridCol w="1899650"/>
                <a:gridCol w="1999300"/>
              </a:tblGrid>
              <a:tr h="3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#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Model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Score(MAP@1000)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max_seq_length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bm25(baseline)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0.12912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x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0.12636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512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all-mpnet-base-v2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0.16647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384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zh-TW" sz="3000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Re-Ranker: </a:t>
            </a:r>
            <a:r>
              <a:rPr lang="zh-TW" sz="3000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Cross-Encoder</a:t>
            </a:r>
            <a:r>
              <a:rPr lang="zh-TW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(Step2)</a:t>
            </a:r>
            <a:endParaRPr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3" name="Google Shape;273;p38"/>
          <p:cNvGraphicFramePr/>
          <p:nvPr/>
        </p:nvGraphicFramePr>
        <p:xfrm>
          <a:off x="729450" y="2571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{5510422C-934F-4354-8EBF-AFEED36D79B3}</a:tableStyleId>
              </a:tblPr>
              <a:tblGrid>
                <a:gridCol w="382850"/>
                <a:gridCol w="5182025"/>
                <a:gridCol w="2056925"/>
              </a:tblGrid>
              <a:tr h="31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#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Model: (</a:t>
                      </a:r>
                      <a:r>
                        <a:rPr b="1" lang="zh-TW">
                          <a:solidFill>
                            <a:schemeClr val="dk2"/>
                          </a:solidFill>
                        </a:rPr>
                        <a:t>Bi-Encoder, Cross-Encoder)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Score(MAP@1000)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(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multi-qa-MiniLM-L6-cos-v1, m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s-marco-MiniLM-L-6-v2)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0.15989 (↑1.27)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(all-mpnet-base-v2, ms-marco-MiniLM-L-6-v2)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0.18368 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(↑1.10)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(all-mpnet-base-v2, ms-marco-MiniLM-L-6-v2)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0.18169 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(cand# 5000)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38"/>
          <p:cNvSpPr txBox="1"/>
          <p:nvPr/>
        </p:nvSpPr>
        <p:spPr>
          <a:xfrm>
            <a:off x="729450" y="4207000"/>
            <a:ext cx="7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(org) </a:t>
            </a:r>
            <a:r>
              <a:rPr lang="zh-TW">
                <a:solidFill>
                  <a:schemeClr val="dk2"/>
                </a:solidFill>
              </a:rPr>
              <a:t>ms-marco-MiniLM-L-6-v2: 0.17711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Fine Tune: Ms-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arco Cross-Encoder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81" name="Google Shape;281;p39"/>
          <p:cNvGraphicFramePr/>
          <p:nvPr/>
        </p:nvGraphicFramePr>
        <p:xfrm>
          <a:off x="816650" y="2085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{5510422C-934F-4354-8EBF-AFEED36D79B3}</a:tableStyleId>
              </a:tblPr>
              <a:tblGrid>
                <a:gridCol w="2404050"/>
                <a:gridCol w="5110250"/>
              </a:tblGrid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Dataset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FinalProject(batch=32, max_cnt=128, max_len=512)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odel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distilroberta-base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epoch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activation_fct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Sigmoi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lo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ss function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ContrastiveLoss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e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valuation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CERerankingEvaluator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warmup_steps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data_cnt / batch * epoch * 0.1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Train Data &amp; Evalution Data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729450" y="2078875"/>
            <a:ext cx="768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chemeClr val="dk2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Train Data: [InputExample(texts=[</a:t>
            </a:r>
            <a:r>
              <a:rPr lang="zh-TW" sz="1400">
                <a:solidFill>
                  <a:schemeClr val="dk2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sentenceA</a:t>
            </a:r>
            <a:r>
              <a:rPr lang="zh-TW" sz="1400">
                <a:solidFill>
                  <a:schemeClr val="dk2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, sentenceB], label=1(0))</a:t>
            </a:r>
            <a:endParaRPr sz="1400">
              <a:solidFill>
                <a:schemeClr val="dk2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72475"/>
            <a:ext cx="7688699" cy="7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727650" y="3261450"/>
            <a:ext cx="7688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chemeClr val="dk2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Evaluation Data: {‘query’: ‘’, ‘positive’: [], ‘negative’: []}</a:t>
            </a:r>
            <a:endParaRPr sz="1400">
              <a:solidFill>
                <a:schemeClr val="dk2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614550"/>
            <a:ext cx="7688700" cy="6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Result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98" name="Google Shape;298;p41"/>
          <p:cNvGraphicFramePr/>
          <p:nvPr/>
        </p:nvGraphicFramePr>
        <p:xfrm>
          <a:off x="1524100" y="2328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{5510422C-934F-4354-8EBF-AFEED36D79B3}</a:tableStyleId>
              </a:tblPr>
              <a:tblGrid>
                <a:gridCol w="2033125"/>
                <a:gridCol w="2033125"/>
                <a:gridCol w="2033125"/>
              </a:tblGrid>
              <a:tr h="2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E</a:t>
                      </a:r>
                      <a:r>
                        <a:rPr b="1" lang="zh-TW"/>
                        <a:t>poch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MRR@10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Score(MAP@1000)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0.024380952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0.00061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0.614248016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0.00402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0.65077381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0.00662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400">
                <a:latin typeface="Arial"/>
                <a:ea typeface="Arial"/>
                <a:cs typeface="Arial"/>
                <a:sym typeface="Arial"/>
              </a:rPr>
              <a:t>Paper</a:t>
            </a:r>
            <a:endParaRPr sz="6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66125"/>
            <a:ext cx="7688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BERT set new state-of-the-art performance on various sentence classification and sentence-pair regression tasks.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BERT uses a cross-encoder: Two sentences are passed to the transformer network and the target value is predicted. However, this setup is unsuitable for various pair regression tasks due to too many possible combinations.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 * (n−1) / 2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66125"/>
            <a:ext cx="7688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SBERT can derive fixed-sized vectors from given input sentences.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a similarity measure like cosine similarity, semantically similar sentences can be found, which can be performed extremely efficient on modern hardware.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SBERT was fine-tuned to create sentence embeddings that significantly outperform other state-of-the-art sentence embedding methods.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66125"/>
            <a:ext cx="7688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SBERT adds a pooling operation to the output of BERT / RoBERTa to derive a fixed sized sentence embedding.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CLS pooling strategy: Using the output of the CLS-token.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MEAN pooling strategy: Computing the mean of all output vectors.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pooling strategy: Computing a max-over-time of the output vectors.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66125"/>
            <a:ext cx="7688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order to fine-tune BERT / RoBERTa, SBERT creates different  network structure and objective function to update the weights, such that the produced sentence embeddings are semantically meaningful and can be compared with cosine-similarity. 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 Objective Function /  Regression Objective Function / Triplet Objective Function.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Model: Classification Objective Function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66125"/>
            <a:ext cx="50985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Concatenate the sentence embeddings u and v with the element-wise difference |u−v| and multiply it with the trainable weight Wt.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Optimize cross-entropy loss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6025400" y="1972251"/>
            <a:ext cx="2705100" cy="2779737"/>
            <a:chOff x="5954850" y="1936326"/>
            <a:chExt cx="2705100" cy="2779737"/>
          </a:xfrm>
        </p:grpSpPr>
        <p:pic>
          <p:nvPicPr>
            <p:cNvPr id="139" name="Google Shape;13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87800" y="1936326"/>
              <a:ext cx="2239223" cy="2404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54850" y="4423388"/>
              <a:ext cx="2705100" cy="292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Model: Regression Objective Function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66125"/>
            <a:ext cx="50985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cosinesimilarity between the two sentence embeddings u and v is computed.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mean-squared-error loss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350" y="2006250"/>
            <a:ext cx="2516526" cy="25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