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40873-F8D4-4445-B392-D0BC1EA1FC77}">
  <a:tblStyle styleId="{41640873-F8D4-4445-B392-D0BC1EA1F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13d4f22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13d4f22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13d4f229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113d4f22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113d4f22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113d4f22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113d4f229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113d4f22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13d4f229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13d4f22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13d4f229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113d4f229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113d4f22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113d4f22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113d4f22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113d4f22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e538abd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e538abd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1020615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1020615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113d4f22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113d4f22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1020615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1020615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1020615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1020615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10206152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10206152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02061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02061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1020615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1020615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1020615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1020615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1020615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1020615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e5ba96b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e5ba96b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e5ba96b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e5ba96b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e5ba96b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e5ba96b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538abd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538ab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e538ab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e538ab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113d4f22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113d4f22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113d4f22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113d4f22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113d4f22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113d4f22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113d4f22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113d4f22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113d4f22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113d4f22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13d4f22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113d4f22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Sentence-BERT: Sentence Embeddings using Siamese BERT-Networks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99900"/>
            <a:ext cx="76881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EMNLP 2019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Nils Reimers and Iryna Gurevych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Ubiquitous Knowledge Processing Lab (UKP-TUDA)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Department of Computer Science, Technische Universitat Darmstadt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Speaker: M11115018 張照揚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M11115107 洪仲杰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Triplet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66125"/>
            <a:ext cx="761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an anchor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positive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a negative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triplet loss tunes the network such that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smaller than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Minimize the following loss function: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14475"/>
            <a:ext cx="3371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Unsupervised STS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13" y="2257975"/>
            <a:ext cx="7514174" cy="2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22160" l="0" r="0" t="0"/>
          <a:stretch/>
        </p:blipFill>
        <p:spPr>
          <a:xfrm>
            <a:off x="5301300" y="832953"/>
            <a:ext cx="3842700" cy="391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Supervised STS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66125"/>
            <a:ext cx="4571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Two-step approach had an especially large impact for the BERT cross-encoder.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Argument Facet Similarity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925" y="1853850"/>
            <a:ext cx="2705893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It is a much more challenging task for cross-topic evaluation.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Wikipedia Sections Distinction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588" y="2285050"/>
            <a:ext cx="4130425" cy="2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SentEval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13" y="2357000"/>
            <a:ext cx="7619975" cy="2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Ablation Study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39496" l="0" r="0" t="0"/>
          <a:stretch/>
        </p:blipFill>
        <p:spPr>
          <a:xfrm>
            <a:off x="4160200" y="2118450"/>
            <a:ext cx="4500850" cy="2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the classification objective function, different concatenation methods are used to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Computational Efficiency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366100"/>
            <a:ext cx="46291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Experiment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Environment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RTX 2080 *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cuda11.7 &amp; cuDNN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torch: 1.13.0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Sequence Length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Retrieve &amp; Re-Rank Pipeline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Fine Tune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2206663"/>
            <a:ext cx="4562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Sequence Length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729438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384200"/>
                <a:gridCol w="2858225"/>
                <a:gridCol w="2017550"/>
                <a:gridCol w="1933900"/>
              </a:tblGrid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0.0957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0.11735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256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0.12636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512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(get_</a:t>
            </a:r>
            <a:r>
              <a:rPr lang="zh-TW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length=64)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729450" y="2078875"/>
            <a:ext cx="7688700" cy="22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ase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GOOD HEALTH MAGAZINE; \nMEDICINE; \nDIAGNOSTIC WIZARDRY; \nA RE'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-slim(</a:t>
            </a:r>
            <a:r>
              <a:rPr b="1" lang="zh-TW" sz="16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lower, stop words, punctuations)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'good health magazine medicine diagnostic wizardry revolutionary 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-base article summarization(top-k)</a:t>
            </a:r>
            <a:br>
              <a:rPr b="1"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revolution of magnetic resonance -- doctors have dropped the'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MSMARCO Models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729438" y="2174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382850"/>
                <a:gridCol w="4427975"/>
                <a:gridCol w="3056300"/>
              </a:tblGrid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#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Score(MAP@1000)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bm25</a:t>
                      </a: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(baseline)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0.12912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 &amp; 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0.15606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 &amp; 2 &amp; 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0.15281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msmarco-distilbert-base-tas-b-base-summarize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0.14148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033475" y="710250"/>
            <a:ext cx="356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-</a:t>
            </a: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slim: 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lower()	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stop words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rgbClr val="FFFFFF"/>
                </a:highlight>
              </a:rPr>
              <a:t>!"#$%&amp;'()*+,-./:;&lt;=&gt;?@[\]^_`{|}~--''``</a:t>
            </a:r>
            <a:endParaRPr b="1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Retrieve &amp; Re-Rank Pipeline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48" y="2457773"/>
            <a:ext cx="7353699" cy="2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3798775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step1</a:t>
            </a:r>
            <a:endParaRPr sz="1800"/>
          </a:p>
        </p:txBody>
      </p:sp>
      <p:sp>
        <p:nvSpPr>
          <p:cNvPr id="259" name="Google Shape;259;p36"/>
          <p:cNvSpPr txBox="1"/>
          <p:nvPr/>
        </p:nvSpPr>
        <p:spPr>
          <a:xfrm>
            <a:off x="6178400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step2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Retrieval: Bi-Encoder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(Step1)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6" name="Google Shape;266;p37"/>
          <p:cNvGraphicFramePr/>
          <p:nvPr/>
        </p:nvGraphicFramePr>
        <p:xfrm>
          <a:off x="729450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396325"/>
                <a:gridCol w="2682950"/>
                <a:gridCol w="1899650"/>
                <a:gridCol w="1999300"/>
              </a:tblGrid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bm25(baseline)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0.12912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0.12636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512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all-mpnet-base-v2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0.16647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TW" sz="30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Re-Ranker: </a:t>
            </a:r>
            <a:r>
              <a:rPr lang="zh-TW" sz="30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Cross-Encoder</a:t>
            </a:r>
            <a:r>
              <a:rPr lang="zh-TW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(Step2)</a:t>
            </a:r>
            <a:endParaRPr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3" name="Google Shape;273;p38"/>
          <p:cNvGraphicFramePr/>
          <p:nvPr/>
        </p:nvGraphicFramePr>
        <p:xfrm>
          <a:off x="729450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382850"/>
                <a:gridCol w="5182025"/>
                <a:gridCol w="2056925"/>
              </a:tblGrid>
              <a:tr h="31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Model: (</a:t>
                      </a:r>
                      <a:r>
                        <a:rPr b="1" lang="zh-TW">
                          <a:solidFill>
                            <a:schemeClr val="dk2"/>
                          </a:solidFill>
                        </a:rPr>
                        <a:t>Bi-Encoder, Cross-Encoder)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multi-qa-MiniLM-L6-cos-v1, 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0.15989 (↑1.27)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0.18368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(↑1.10)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0.18169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(cand# 5000)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8"/>
          <p:cNvSpPr txBox="1"/>
          <p:nvPr/>
        </p:nvSpPr>
        <p:spPr>
          <a:xfrm>
            <a:off x="729450" y="4207000"/>
            <a:ext cx="7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(org) </a:t>
            </a:r>
            <a:r>
              <a:rPr lang="zh-TW">
                <a:solidFill>
                  <a:schemeClr val="dk2"/>
                </a:solidFill>
              </a:rPr>
              <a:t>ms-marco-MiniLM-L-6-v2: 0.17711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Fine Tune: Ms-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arco Cross-Encoder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81" name="Google Shape;281;p39"/>
          <p:cNvGraphicFramePr/>
          <p:nvPr/>
        </p:nvGraphicFramePr>
        <p:xfrm>
          <a:off x="816650" y="208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2404050"/>
                <a:gridCol w="5110250"/>
              </a:tblGrid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Dataset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FinalProject(batch=32, max_cnt=128, max_len=512)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ms-marco-MiniLM-L-6-v2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epoch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activation_fct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Sigmoi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lo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ss function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ContrastiveLoss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valuation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CERerankingEvaluator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warmup_steps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data_cnt / batch * epoch * 0.1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Train Data &amp; Evalution Data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729450" y="2078875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Train Data: [InputExample(texts=[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sentenceA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 sentenceB], label=1(0))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2475"/>
            <a:ext cx="7688699" cy="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727650" y="3261450"/>
            <a:ext cx="768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Evaluation Data: {‘query’: ‘’, ‘positive’: [], ‘negative’: []}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614550"/>
            <a:ext cx="7688700" cy="6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Result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98" name="Google Shape;298;p41"/>
          <p:cNvGraphicFramePr/>
          <p:nvPr/>
        </p:nvGraphicFramePr>
        <p:xfrm>
          <a:off x="1524100" y="232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{41640873-F8D4-4445-B392-D0BC1EA1FC77}</a:tableStyleId>
              </a:tblPr>
              <a:tblGrid>
                <a:gridCol w="2033125"/>
                <a:gridCol w="2033125"/>
                <a:gridCol w="2033125"/>
              </a:tblGrid>
              <a:tr h="2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E</a:t>
                      </a:r>
                      <a:r>
                        <a:rPr b="1" lang="zh-TW"/>
                        <a:t>poch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MRR@10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Score(MAP@1000)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0.024380952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0.614248016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0.00402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0.65077381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0.00662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Paper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set new state-of-the-art performance on various sentence classification and sentence-pair regression tasks.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uses a cross-encoder: Two sentences are passed to the transformer network and the target value is predicted. However, this setup is unsuitable for various pair regression tasks due to too many possible combinations.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* (n−1) /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can derive fixed-sized vectors from given input sentences.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a similarity measure like cosine similarity, semantically similar sentences can be found, which can be performed extremely efficient on modern hardware.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was fine-tuned to create sentence embeddings that significantly outperform other state-of-the-art sentence embedding methods.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adds a pooling operation to the output of BERT / RoBERTa to derive a fixed sized sentence embedding.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CLS pooling strategy: Using the output of the CLS-token.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pooling strategy: Computing the mean of all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pooling strategy: Computing a max-over-time of the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order to fine-tune BERT / RoBERTa, SBERT creates different  network structure and objective function to update the weights, such that the produced sentence embeddings are semantically meaningful and can be compared with cosine-similarity.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Objective Function /  Regression Objective Function / Triplet Objective Function.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Classification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Concatenate the sentence embeddings u and v with the element-wise difference |u−v| and multiply it with the trainable weight Wt.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 cross-entropy loss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6025400" y="1972251"/>
            <a:ext cx="2705100" cy="2779737"/>
            <a:chOff x="5954850" y="1936326"/>
            <a:chExt cx="2705100" cy="2779737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7800" y="1936326"/>
              <a:ext cx="2239223" cy="240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4850" y="4423388"/>
              <a:ext cx="2705100" cy="29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Regression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cosinesimilarity between the two sentence embeddings u and v is computed.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mean-squared-error loss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350" y="2006250"/>
            <a:ext cx="2516526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