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04F993-5985-418F-AA7A-237B7988FBFB}">
  <a:tblStyle styleId="{EB04F993-5985-418F-AA7A-237B7988FB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5.xml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Lat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92919a2a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92919a2a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1f7615a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1f7615a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92919a2a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92919a2a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92919a2a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92919a2a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935fff9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935fff9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92919a2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92919a2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935fff9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935fff9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1f7615a2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1f7615a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1f7615a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1f7615a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1f7615a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1f7615a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b3eee54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b3eee54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92919a2a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92919a2a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92919a2a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292919a2a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92919a2a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92919a2a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92919a2ab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92919a2a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Tp: the last time an RTCP packet was transmitted;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Tc: the current time;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Tn: the next scheduled transmission time of an RTCP packet;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pmembers: the estimated number of session members at the time tn was last recomputed;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members: the most current estimate for the number of session members;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senders: the most current estimate for the number of senders in the session;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rtcp_bw: The target RTCP bandwidth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we_sent: Flag that is true if the application has sent data since the 2nd previous RTCP report was transmitted.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avg_rtcp_size: The average compound RTCP packet size, in octets, over all RTCP packets sent and received by this participant.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initial: Flag that is true if the application has not yet sent an RTCP packet.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92919a2ab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92919a2a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92919a2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92919a2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92919a2a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92919a2a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92919a2a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92919a2a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92919a2a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92919a2a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92919a2a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92919a2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b3eee54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b3eee54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92919a2a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92919a2a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2919a2a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92919a2a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2919a2a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92919a2a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92919a2a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92919a2a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b3eee545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b3eee545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b3eee54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4b3eee54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3eee545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3eee545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92919a2a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92919a2a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92919a2a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92919a2a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b3eee545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b3eee545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92919a2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92919a2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92919a2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92919a2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rfc-editor.org/info/std64" TargetMode="External"/><Relationship Id="rId4" Type="http://schemas.openxmlformats.org/officeDocument/2006/relationships/hyperlink" Target="http://www.gpssoft.cn/download/protocol/RFC-3550-%E4%B8%AD%E6%96%87%E7%89%88.pdf" TargetMode="External"/><Relationship Id="rId5" Type="http://schemas.openxmlformats.org/officeDocument/2006/relationships/hyperlink" Target="https://ithelp.ithome.com.tw/articles/10205715" TargetMode="External"/><Relationship Id="rId6" Type="http://schemas.openxmlformats.org/officeDocument/2006/relationships/hyperlink" Target="https://www.yasssssblog.com/2020/10/05/ithome-30-22-webrtc-protocol-stack/" TargetMode="External"/><Relationship Id="rId7" Type="http://schemas.openxmlformats.org/officeDocument/2006/relationships/hyperlink" Target="http://albert-oma.blogspot.com/2012/05/rtp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153425"/>
            <a:ext cx="5325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RFC 3550：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RTP：A Transport Protocol for Real-Time Applications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4068875"/>
            <a:ext cx="5017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第19組：</a:t>
            </a:r>
            <a:r>
              <a:rPr lang="zh-TW" sz="1600"/>
              <a:t>M11115018 </a:t>
            </a:r>
            <a:r>
              <a:rPr lang="zh-TW" sz="1600"/>
              <a:t>張照揚、M11115107 </a:t>
            </a:r>
            <a:r>
              <a:rPr lang="zh-TW" sz="1600"/>
              <a:t>洪</a:t>
            </a:r>
            <a:r>
              <a:rPr lang="zh-TW" sz="1600"/>
              <a:t>仲杰</a:t>
            </a:r>
            <a:endParaRPr sz="16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RTCP的</a:t>
            </a:r>
            <a:r>
              <a:rPr lang="zh-TW"/>
              <a:t>功能</a:t>
            </a:r>
            <a:endParaRPr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RTCP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提供有關數據流質量（quality of the data）的反饋：通過RTCP的SR和RR，參與者可以提供有關封包接收情況、</a:t>
            </a:r>
            <a:r>
              <a:rPr lang="zh-TW" sz="1400"/>
              <a:t>封包損失</a:t>
            </a:r>
            <a:r>
              <a:rPr lang="zh-TW" sz="1400"/>
              <a:t>、延遲等方面的反饋。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提供CNAME（canonical name）：</a:t>
            </a:r>
            <a:r>
              <a:rPr lang="zh-TW" sz="1400"/>
              <a:t>因為SSRC可能因為衝突或程序重啟而改變，接收者需要CNAME來追蹤每一個參與者。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控制封包發送速率：可以通過觀察參與者的數量，並根據數量計算發送速率。這樣可以確保封包的發送量在可接受的範圍內，避免過度擁塞。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最小會議控制信息傳遞：</a:t>
            </a:r>
            <a:r>
              <a:rPr lang="zh-TW" sz="1400"/>
              <a:t>傳送最小的會</a:t>
            </a:r>
            <a:r>
              <a:rPr lang="zh-TW" sz="1400"/>
              <a:t>議</a:t>
            </a:r>
            <a:r>
              <a:rPr lang="zh-TW" sz="1400"/>
              <a:t>控制資訊，例如顯示使用者身分（CNAME）。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RTCP的存在使得RTP能夠更好地控制和監控媒體流的傳輸品質，同時提供必要的會議控制資訊，有助於確保多參與者的多媒體會議順利進行。</a:t>
            </a:r>
            <a:endParaRPr sz="1400"/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RTCP的</a:t>
            </a:r>
            <a:r>
              <a:rPr lang="zh-TW"/>
              <a:t>格式</a:t>
            </a:r>
            <a:endParaRPr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RTCP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封包的兩個主要類型是SR（Sender Report）和RR（Receiver Report）。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SR：發送端報告封包提供發送端的傳輸統計資料，例如發送頻率、傳輸延遲、封包損失等。這些資料可以幫助接收端評估傳輸品質並調整接收策略。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RR：接收端報告封包提供接收端的統計資料，例如接收頻率、接收延遲、封包損失等。如果有多個來源（SSRC）參與傳輸，這些資料可以結合在一個RR封包中。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RTCP還支援其他類型的封包，如SDES（Source Description）用於描述來源、BYE（Goodbye）用於結束參與者的</a:t>
            </a:r>
            <a:r>
              <a:rPr lang="zh-TW" sz="1400"/>
              <a:t>會議</a:t>
            </a:r>
            <a:r>
              <a:rPr lang="zh-TW" sz="1400"/>
              <a:t>、以及APP（Application-specific）用於特定應用的自定義封包。</a:t>
            </a:r>
            <a:endParaRPr sz="1400"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800"/>
            <a:ext cx="8839200" cy="269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SR（Sender Report）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16" y="0"/>
            <a:ext cx="376231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RR</a:t>
            </a:r>
            <a:r>
              <a:rPr lang="zh-TW"/>
              <a:t>（</a:t>
            </a:r>
            <a:r>
              <a:rPr lang="zh-TW"/>
              <a:t>Receiver Report</a:t>
            </a:r>
            <a:r>
              <a:rPr lang="zh-TW"/>
              <a:t>）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36" y="0"/>
            <a:ext cx="376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SDES（Source Descriptio</a:t>
            </a:r>
            <a:r>
              <a:rPr lang="zh-TW"/>
              <a:t>n）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835" y="1386063"/>
            <a:ext cx="6906225" cy="32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r>
              <a:rPr lang="zh-TW"/>
              <a:t>YE（Goodbye）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653325"/>
            <a:ext cx="84772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</a:t>
            </a:r>
            <a:r>
              <a:rPr lang="zh-TW"/>
              <a:t>（Application-Defined）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75" y="1551525"/>
            <a:ext cx="78962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通訊協定的功能&amp;</a:t>
            </a:r>
            <a:r>
              <a:rPr lang="zh-TW" sz="1600"/>
              <a:t>傳送資料的格式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RTP（Real-time Transport Protocol）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RTCP（Real-time Transport Control Protocol）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通訊協定如何運作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展示實際的系統如何運作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參考文獻</a:t>
            </a:r>
            <a:endParaRPr sz="16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通訊協定如何運作</a:t>
            </a:r>
            <a:endParaRPr/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RTCP傳送間隔計算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所有的參與者必須使用相同的頻寬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report傳送的頻寬最多只占整</a:t>
            </a:r>
            <a:r>
              <a:rPr lang="zh-TW" sz="1400"/>
              <a:t>個會議</a:t>
            </a:r>
            <a:r>
              <a:rPr lang="zh-TW" sz="1400"/>
              <a:t>的5%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傳送端佔25%，接收端佔75%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在</a:t>
            </a:r>
            <a:r>
              <a:rPr lang="zh-TW" sz="1400"/>
              <a:t>會議開始</a:t>
            </a:r>
            <a:r>
              <a:rPr lang="zh-TW" sz="1400"/>
              <a:t>並送出第一個RTCP compound封包之前，會加上一段延遲，用來接收所有參與者所回的RTCP封包，以便頻寬間隔計算值更快收斂。</a:t>
            </a:r>
            <a:endParaRPr sz="1400"/>
          </a:p>
        </p:txBody>
      </p:sp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RTCP傳送間隔計算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發送端的RTCP封包傳送週期是：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T =（S / 0.25 * 0.05 * bandwidth） * （avg_rtcp_size）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接收端的RTCP封包傳送週期是：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T =（R / 0.75 * 0.05 * bandwidth） * （avg_rtcp_size）</a:t>
            </a:r>
            <a:endParaRPr sz="1400"/>
          </a:p>
        </p:txBody>
      </p: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傳輸規則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計算傳送封包的週期時間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初始化變數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Tn, Tc, Tp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pmember, member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avg_rtcp_size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當收到 RTP 或是 Non-BYE RTCP封包，需要檢查SSRC是否存在，若不存在則加入SSRC table，並更新avg_rtcp_size</a:t>
            </a:r>
            <a:endParaRPr sz="1400"/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傳輸規則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zh-TW" sz="1400"/>
              <a:t>當參與者收到 BYE RTCP封包，移除SSRC，然後執行reverse reconsideration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members = members - 1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tn = tc + (members/pmembers) * (tn - tc)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tp = tc - (members/pmembers) * (tc - tp)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pmembers = members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zh-TW" sz="1400"/>
              <a:t>處理逾時的SSRC，處理方式同上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zh-TW" sz="1400"/>
              <a:t>若傳輸過期，需更新avg_rtcp_size</a:t>
            </a:r>
            <a:endParaRPr sz="1400"/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490250" y="450150"/>
            <a:ext cx="705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展示實際的系統如何運作</a:t>
            </a:r>
            <a:endParaRPr/>
          </a:p>
        </p:txBody>
      </p:sp>
      <p:sp>
        <p:nvSpPr>
          <p:cNvPr id="305" name="Google Shape;30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b="-5970" l="0" r="0" t="5970"/>
          <a:stretch/>
        </p:blipFill>
        <p:spPr>
          <a:xfrm>
            <a:off x="152400" y="1361550"/>
            <a:ext cx="8839200" cy="274843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638" y="152400"/>
            <a:ext cx="502871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/>
          <p:nvPr/>
        </p:nvSpPr>
        <p:spPr>
          <a:xfrm>
            <a:off x="2307825" y="699700"/>
            <a:ext cx="2952300" cy="57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513" y="246637"/>
            <a:ext cx="4806974" cy="46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/>
          <p:nvPr/>
        </p:nvSpPr>
        <p:spPr>
          <a:xfrm>
            <a:off x="2381475" y="1172300"/>
            <a:ext cx="2190600" cy="28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700" y="152400"/>
            <a:ext cx="50085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23850" y="866775"/>
            <a:ext cx="84069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RTP的</a:t>
            </a:r>
            <a:r>
              <a:rPr lang="zh-TW"/>
              <a:t>功能</a:t>
            </a:r>
            <a:endParaRPr sz="2000"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488" y="192412"/>
            <a:ext cx="4899026" cy="47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588" y="173287"/>
            <a:ext cx="4978826" cy="479692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213" y="152400"/>
            <a:ext cx="495358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413" y="205562"/>
            <a:ext cx="4905174" cy="473237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361" name="Google Shape;36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367" name="Google Shape;367;p47"/>
          <p:cNvSpPr txBox="1"/>
          <p:nvPr>
            <p:ph idx="1" type="body"/>
          </p:nvPr>
        </p:nvSpPr>
        <p:spPr>
          <a:xfrm>
            <a:off x="1261250" y="1165275"/>
            <a:ext cx="70752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Information on STD 64 » RFC Editor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RFC 3550 中文文档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5"/>
              </a:rPr>
              <a:t>30-12之RTP/RTCP 傳輸協議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6"/>
              </a:rPr>
              <a:t>[知識篇]網路通訊協定- WebRTC protocol stack | Yass Tsai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7"/>
              </a:rPr>
              <a:t>Albert 的筆記本: RTP閱讀心得整理</a:t>
            </a:r>
            <a:endParaRPr sz="1400"/>
          </a:p>
        </p:txBody>
      </p:sp>
      <p:sp>
        <p:nvSpPr>
          <p:cNvPr id="368" name="Google Shape;36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RTP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RTP是一個提供即時資料傳輸的通訊協定，例如影片和音訊。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應用程序</a:t>
            </a:r>
            <a:r>
              <a:rPr lang="zh-TW" sz="1400"/>
              <a:t>通常在UDP上運行RTP，以利用其 multiplexing 和 checksu</a:t>
            </a:r>
            <a:r>
              <a:rPr lang="zh-TW" sz="1400"/>
              <a:t>m </a:t>
            </a:r>
            <a:r>
              <a:rPr lang="zh-TW" sz="1400"/>
              <a:t>等服務，也</a:t>
            </a:r>
            <a:r>
              <a:rPr lang="zh-TW" sz="1400"/>
              <a:t>可</a:t>
            </a:r>
            <a:r>
              <a:rPr lang="zh-TW" sz="1400"/>
              <a:t>以與其它</a:t>
            </a:r>
            <a:r>
              <a:rPr lang="zh-TW" sz="1400"/>
              <a:t>底</a:t>
            </a:r>
            <a:r>
              <a:rPr lang="zh-TW" sz="1400"/>
              <a:t>層網絡或傳輸協定一起使用。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若底層網絡支持，則RTP</a:t>
            </a:r>
            <a:r>
              <a:rPr lang="zh-TW" sz="1400"/>
              <a:t>支持</a:t>
            </a:r>
            <a:r>
              <a:rPr lang="zh-TW" sz="1400"/>
              <a:t>使用 multicast 將數據傳輸到多個目的地。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RTP最初設計是用於多參與者的多媒體會議需求，但也可應用於其他領域。</a:t>
            </a:r>
            <a:endParaRPr sz="1400"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RTP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48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RTP</a:t>
            </a:r>
            <a:r>
              <a:rPr lang="zh-TW" sz="1400"/>
              <a:t>有提供 payload type identification, sequence numbering, timestamp, delivery monitoring等服務。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RTP本身不提供任何機制以保證數據的 timely delivery 或 QoS（Quality of Service</a:t>
            </a:r>
            <a:r>
              <a:rPr lang="zh-TW" sz="1400"/>
              <a:t>）</a:t>
            </a:r>
            <a:r>
              <a:rPr lang="zh-TW" sz="1400"/>
              <a:t>，而是仰賴底層服務來提供這些功能。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RTP不保證封包傳遞且有</a:t>
            </a:r>
            <a:r>
              <a:rPr lang="zh-TW" sz="1400"/>
              <a:t>可能</a:t>
            </a:r>
            <a:r>
              <a:rPr lang="zh-TW" sz="1400"/>
              <a:t>out-of-order</a:t>
            </a:r>
            <a:r>
              <a:rPr lang="zh-TW" sz="1400"/>
              <a:t> 。</a:t>
            </a:r>
            <a:endParaRPr sz="1400"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RTP的</a:t>
            </a:r>
            <a:r>
              <a:rPr lang="zh-TW"/>
              <a:t>格式</a:t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25" y="703461"/>
            <a:ext cx="8082350" cy="373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0"/>
          <p:cNvGraphicFramePr/>
          <p:nvPr/>
        </p:nvGraphicFramePr>
        <p:xfrm>
          <a:off x="593100" y="38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{EB04F993-5985-418F-AA7A-237B7988FBFB}</a:tableStyleId>
              </a:tblPr>
              <a:tblGrid>
                <a:gridCol w="1857050"/>
                <a:gridCol w="407225"/>
                <a:gridCol w="5693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field	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bit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describe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V （Version）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說明使用的 RTP 版本 （default：2）。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P （Padding）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設定是否要在</a:t>
                      </a:r>
                      <a:r>
                        <a:rPr lang="zh-TW">
                          <a:solidFill>
                            <a:schemeClr val="lt1"/>
                          </a:solidFill>
                        </a:rPr>
                        <a:t>資料</a:t>
                      </a:r>
                      <a:r>
                        <a:rPr lang="zh-TW">
                          <a:solidFill>
                            <a:schemeClr val="lt1"/>
                          </a:solidFill>
                        </a:rPr>
                        <a:t>的末端加上padding。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X （Extenstion）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設定是否要增加擴充</a:t>
                      </a:r>
                      <a:r>
                        <a:rPr lang="zh-TW">
                          <a:solidFill>
                            <a:schemeClr val="lt1"/>
                          </a:solidFill>
                        </a:rPr>
                        <a:t>的</a:t>
                      </a:r>
                      <a:r>
                        <a:rPr lang="zh-TW">
                          <a:solidFill>
                            <a:schemeClr val="lt1"/>
                          </a:solidFill>
                        </a:rPr>
                        <a:t>header。此extension應加在CSRC list之後，若此封包不存在CSRC list，則加在SSRC 之後。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下面為extension header，其中length記錄了header extension共佔據了幾個four-octet。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CC （CSRC count）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記錄 CSRC 的數量。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Extenstion Header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375" y="3009350"/>
            <a:ext cx="5774775" cy="17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1"/>
          <p:cNvGraphicFramePr/>
          <p:nvPr/>
        </p:nvGraphicFramePr>
        <p:xfrm>
          <a:off x="488350" y="54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{EB04F993-5985-418F-AA7A-237B7988FBFB}</a:tableStyleId>
              </a:tblPr>
              <a:tblGrid>
                <a:gridCol w="1838100"/>
                <a:gridCol w="847700"/>
                <a:gridCol w="548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field	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bit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describe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M （Marker）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針對不同的profile，Marker會有不同意思，一般用法是用來標註frame boundaries。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PT （payload type）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定義不同編解碼方式（ex. H.264, PCM）。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Sequence Number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用來偵測封包遺失，或進行封包重組。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Timestamp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用來作同步和</a:t>
                      </a:r>
                      <a:r>
                        <a:rPr lang="zh-TW">
                          <a:solidFill>
                            <a:schemeClr val="lt1"/>
                          </a:solidFill>
                        </a:rPr>
                        <a:t>計算</a:t>
                      </a:r>
                      <a:r>
                        <a:rPr lang="zh-TW">
                          <a:solidFill>
                            <a:schemeClr val="lt1"/>
                          </a:solidFill>
                        </a:rPr>
                        <a:t>jitter。可以使用系統時間或是採樣週期（sampling clock）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SSRC （Synchronization source）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同步來源。在一個RTP</a:t>
                      </a:r>
                      <a:r>
                        <a:rPr lang="zh-TW">
                          <a:solidFill>
                            <a:schemeClr val="lt1"/>
                          </a:solidFill>
                        </a:rPr>
                        <a:t>會議</a:t>
                      </a:r>
                      <a:r>
                        <a:rPr lang="zh-TW">
                          <a:solidFill>
                            <a:schemeClr val="lt1"/>
                          </a:solidFill>
                        </a:rPr>
                        <a:t>中，不應該存在相同的SSRC，因此此值由亂數產生，並且需要偵測是否重複的SSRC產生，並解決此重複的問題。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CSRC （Contributing source）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（</a:t>
                      </a:r>
                      <a:r>
                        <a:rPr lang="zh-TW">
                          <a:solidFill>
                            <a:schemeClr val="lt1"/>
                          </a:solidFill>
                        </a:rPr>
                        <a:t>0~15）*32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Mixer會重組payload，並將原始payload的SSRC插入CSRC list。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若新的payload由多個payload所組成，CSRC list便會列出所有對此payload作了貢獻的SSRC。CRSC list最多只會有15個。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9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