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85" r:id="rId3"/>
    <p:sldId id="305" r:id="rId4"/>
    <p:sldId id="539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84" r:id="rId18"/>
    <p:sldId id="318" r:id="rId19"/>
    <p:sldId id="385" r:id="rId20"/>
    <p:sldId id="319" r:id="rId21"/>
    <p:sldId id="320" r:id="rId22"/>
    <p:sldId id="322" r:id="rId23"/>
    <p:sldId id="392" r:id="rId24"/>
    <p:sldId id="557" r:id="rId25"/>
    <p:sldId id="551" r:id="rId26"/>
    <p:sldId id="393" r:id="rId27"/>
    <p:sldId id="326" r:id="rId28"/>
    <p:sldId id="327" r:id="rId29"/>
    <p:sldId id="329" r:id="rId30"/>
    <p:sldId id="394" r:id="rId31"/>
    <p:sldId id="330" r:id="rId32"/>
    <p:sldId id="558" r:id="rId33"/>
    <p:sldId id="332" r:id="rId34"/>
    <p:sldId id="559" r:id="rId35"/>
    <p:sldId id="333" r:id="rId36"/>
    <p:sldId id="395" r:id="rId37"/>
    <p:sldId id="396" r:id="rId38"/>
    <p:sldId id="397" r:id="rId39"/>
    <p:sldId id="334" r:id="rId40"/>
    <p:sldId id="335" r:id="rId41"/>
    <p:sldId id="541" r:id="rId42"/>
    <p:sldId id="540" r:id="rId43"/>
    <p:sldId id="542" r:id="rId44"/>
    <p:sldId id="543" r:id="rId45"/>
    <p:sldId id="544" r:id="rId46"/>
    <p:sldId id="545" r:id="rId47"/>
    <p:sldId id="336" r:id="rId48"/>
    <p:sldId id="337" r:id="rId49"/>
    <p:sldId id="338" r:id="rId50"/>
    <p:sldId id="339" r:id="rId51"/>
    <p:sldId id="340" r:id="rId52"/>
    <p:sldId id="590" r:id="rId53"/>
    <p:sldId id="589" r:id="rId54"/>
    <p:sldId id="341" r:id="rId55"/>
    <p:sldId id="596" r:id="rId56"/>
    <p:sldId id="595" r:id="rId57"/>
    <p:sldId id="597" r:id="rId58"/>
    <p:sldId id="598" r:id="rId59"/>
    <p:sldId id="600" r:id="rId60"/>
    <p:sldId id="599" r:id="rId61"/>
    <p:sldId id="601" r:id="rId62"/>
    <p:sldId id="602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591" r:id="rId74"/>
    <p:sldId id="342" r:id="rId75"/>
    <p:sldId id="343" r:id="rId76"/>
    <p:sldId id="400" r:id="rId77"/>
    <p:sldId id="344" r:id="rId78"/>
    <p:sldId id="345" r:id="rId79"/>
    <p:sldId id="346" r:id="rId80"/>
    <p:sldId id="547" r:id="rId81"/>
    <p:sldId id="450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0342" autoAdjust="0"/>
  </p:normalViewPr>
  <p:slideViewPr>
    <p:cSldViewPr snapToGrid="0">
      <p:cViewPr varScale="1">
        <p:scale>
          <a:sx n="75" d="100"/>
          <a:sy n="75" d="100"/>
        </p:scale>
        <p:origin x="41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8BB4-04F0-4399-A3FF-A09A31CF1A1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61C3-1F5B-491B-AB90-5D3B6D97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117" y="20001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Decomposition of Graph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Depth-First Search</a:t>
            </a:r>
            <a:br>
              <a:rPr lang="en-US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D3463-1664-7A80-14A8-E38E56CEC9C1}"/>
              </a:ext>
            </a:extLst>
          </p:cNvPr>
          <p:cNvSpPr/>
          <p:nvPr/>
        </p:nvSpPr>
        <p:spPr>
          <a:xfrm>
            <a:off x="1209040" y="3078380"/>
            <a:ext cx="9480851" cy="13813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4035" y="1891127"/>
            <a:ext cx="7817201" cy="226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Use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trace the operation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ush a vertex onto the stack when the vertex is visited for the first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 a vertex off the stack when it becomes a dead end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761144A-9CCB-49F3-9342-52A2DF97BB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8355">
            <a:off x="790406" y="1891127"/>
            <a:ext cx="699135" cy="4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95ECE3-F0C9-4329-A234-DB99909E7401}"/>
              </a:ext>
            </a:extLst>
          </p:cNvPr>
          <p:cNvSpPr/>
          <p:nvPr/>
        </p:nvSpPr>
        <p:spPr>
          <a:xfrm>
            <a:off x="1679019" y="842258"/>
            <a:ext cx="3350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C0400-8D1B-4EC5-A8CB-1B0DB71C5D4A}"/>
              </a:ext>
            </a:extLst>
          </p:cNvPr>
          <p:cNvSpPr txBox="1"/>
          <p:nvPr/>
        </p:nvSpPr>
        <p:spPr>
          <a:xfrm>
            <a:off x="2096262" y="48079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 is a LIFO Queue.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4F7510-8EB7-A379-8179-EF89F5B7C269}"/>
              </a:ext>
            </a:extLst>
          </p:cNvPr>
          <p:cNvSpPr/>
          <p:nvPr/>
        </p:nvSpPr>
        <p:spPr>
          <a:xfrm>
            <a:off x="1464826" y="4175760"/>
            <a:ext cx="3132773" cy="58414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3B695-2D0C-2C83-F373-D8579EE60779}"/>
              </a:ext>
            </a:extLst>
          </p:cNvPr>
          <p:cNvSpPr/>
          <p:nvPr/>
        </p:nvSpPr>
        <p:spPr>
          <a:xfrm>
            <a:off x="1538141" y="2762237"/>
            <a:ext cx="4161620" cy="3927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1D3463-1664-7A80-14A8-E38E56CEC9C1}"/>
              </a:ext>
            </a:extLst>
          </p:cNvPr>
          <p:cNvSpPr/>
          <p:nvPr/>
        </p:nvSpPr>
        <p:spPr>
          <a:xfrm>
            <a:off x="1418137" y="1919596"/>
            <a:ext cx="3478983" cy="3927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EF2F5-9A3B-4A37-9BC5-91EEA3723CBD}"/>
              </a:ext>
            </a:extLst>
          </p:cNvPr>
          <p:cNvSpPr txBox="1"/>
          <p:nvPr/>
        </p:nvSpPr>
        <p:spPr>
          <a:xfrm>
            <a:off x="1464826" y="1099785"/>
            <a:ext cx="9608557" cy="847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140" y="1082294"/>
            <a:ext cx="911571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 forest,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ccompanying a depth-first search traversal.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[Traversal of a graph]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Designate the vertex u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of the first tree of a forest,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the traversal starts.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[Form a tree with tree edge]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Whenever a new unvisited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reached for the first time from a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attached as a child to the parent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form a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 edge</a:t>
            </a:r>
            <a:r>
              <a:rPr lang="en-US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set of all such edges forms a tree of the forest.</a:t>
            </a:r>
            <a:endParaRPr lang="en-US" sz="2400" i="1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[Form a back edge] At a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 algorithm may encounter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edge (called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leading to a previously visited vertex other than its immediate predecessor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its parent). This edge connects a vertex to its ancestor, other than the parent, in the depth-first search forest.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26FFDD9-AC28-45D2-BE89-8B5D894697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236">
            <a:off x="719002" y="176170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FB7ACA-F0A6-4AE6-BD23-CCE49621C85A}"/>
              </a:ext>
            </a:extLst>
          </p:cNvPr>
          <p:cNvSpPr/>
          <p:nvPr/>
        </p:nvSpPr>
        <p:spPr>
          <a:xfrm>
            <a:off x="1418137" y="426623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9958" y="1103930"/>
            <a:ext cx="8750548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At vertex a,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traverses from a to  c  to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tree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(a, c), then from c to d to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(c, d).  At d, a dead end is encountered.  But from d to a, it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(d, a).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6738" y="3251893"/>
            <a:ext cx="6843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a				   	a</a:t>
            </a:r>
          </a:p>
          <a:p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c              		c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             				d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433"/>
          <p:cNvCxnSpPr>
            <a:cxnSpLocks noChangeShapeType="1"/>
          </p:cNvCxnSpPr>
          <p:nvPr/>
        </p:nvCxnSpPr>
        <p:spPr bwMode="auto">
          <a:xfrm flipH="1">
            <a:off x="3327662" y="3600774"/>
            <a:ext cx="47802" cy="19798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433"/>
          <p:cNvCxnSpPr>
            <a:cxnSpLocks noChangeShapeType="1"/>
          </p:cNvCxnSpPr>
          <p:nvPr/>
        </p:nvCxnSpPr>
        <p:spPr bwMode="auto">
          <a:xfrm>
            <a:off x="3375464" y="3600774"/>
            <a:ext cx="1432206" cy="1001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33"/>
          <p:cNvCxnSpPr>
            <a:cxnSpLocks noChangeShapeType="1"/>
          </p:cNvCxnSpPr>
          <p:nvPr/>
        </p:nvCxnSpPr>
        <p:spPr bwMode="auto">
          <a:xfrm flipV="1">
            <a:off x="3327662" y="4602016"/>
            <a:ext cx="1480008" cy="9786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36"/>
          <p:cNvCxnSpPr>
            <a:cxnSpLocks noChangeShapeType="1"/>
          </p:cNvCxnSpPr>
          <p:nvPr/>
        </p:nvCxnSpPr>
        <p:spPr bwMode="auto">
          <a:xfrm>
            <a:off x="7975076" y="3667027"/>
            <a:ext cx="18854" cy="10275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36"/>
          <p:cNvCxnSpPr>
            <a:cxnSpLocks noChangeShapeType="1"/>
          </p:cNvCxnSpPr>
          <p:nvPr/>
        </p:nvCxnSpPr>
        <p:spPr bwMode="auto">
          <a:xfrm>
            <a:off x="7993930" y="4694548"/>
            <a:ext cx="18854" cy="10275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38"/>
          <p:cNvCxnSpPr>
            <a:cxnSpLocks noChangeShapeType="1"/>
          </p:cNvCxnSpPr>
          <p:nvPr/>
        </p:nvCxnSpPr>
        <p:spPr bwMode="auto">
          <a:xfrm flipV="1">
            <a:off x="8063177" y="4602016"/>
            <a:ext cx="873433" cy="1102202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39"/>
          <p:cNvCxnSpPr>
            <a:cxnSpLocks noChangeShapeType="1"/>
            <a:endCxn id="29" idx="1"/>
          </p:cNvCxnSpPr>
          <p:nvPr/>
        </p:nvCxnSpPr>
        <p:spPr bwMode="auto">
          <a:xfrm flipH="1" flipV="1">
            <a:off x="7924168" y="3661032"/>
            <a:ext cx="1012444" cy="940984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8936610" y="4180787"/>
            <a:ext cx="19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edge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5069" y="4537450"/>
            <a:ext cx="19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edge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221" y="3322864"/>
            <a:ext cx="180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       c       d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       a       d</a:t>
            </a:r>
          </a:p>
          <a:p>
            <a:r>
              <a:rPr lang="en-US" b="1" dirty="0"/>
              <a:t>d</a:t>
            </a:r>
            <a:r>
              <a:rPr lang="en-US" b="1" baseline="-25000" dirty="0"/>
              <a:t>0</a:t>
            </a:r>
            <a:r>
              <a:rPr lang="en-US" b="1" dirty="0"/>
              <a:t>       a        c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16030" y="3535136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32666" y="3535136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70907" y="3793671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82937" y="4095952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07027" y="3793671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3636" y="4095952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936" y="4411619"/>
            <a:ext cx="10442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b="1" baseline="-25000" dirty="0"/>
              <a:t>3 1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2 2</a:t>
            </a:r>
            <a:endParaRPr lang="en-US" b="1" dirty="0"/>
          </a:p>
          <a:p>
            <a:r>
              <a:rPr lang="en-US" b="1" dirty="0"/>
              <a:t>a</a:t>
            </a:r>
            <a:r>
              <a:rPr lang="en-US" b="1" baseline="-25000" dirty="0"/>
              <a:t>1 3</a:t>
            </a:r>
          </a:p>
          <a:p>
            <a:r>
              <a:rPr lang="en-US" b="1" dirty="0"/>
              <a:t>null  </a:t>
            </a:r>
            <a:r>
              <a:rPr lang="en-US" dirty="0"/>
              <a:t>     </a:t>
            </a: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FA5A104A-59FE-4857-936A-1FEC5AA378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2722">
            <a:off x="130888" y="2916418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0AB60B-A5AD-47A3-9837-7F70749DB2DF}"/>
              </a:ext>
            </a:extLst>
          </p:cNvPr>
          <p:cNvSpPr txBox="1"/>
          <p:nvPr/>
        </p:nvSpPr>
        <p:spPr>
          <a:xfrm>
            <a:off x="5321208" y="2841958"/>
            <a:ext cx="13880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Boolean Variables:</a:t>
            </a:r>
          </a:p>
          <a:p>
            <a:r>
              <a:rPr lang="en-US" sz="2000" dirty="0"/>
              <a:t>Each of the vertex is designated by either 0 (false) or 1 (true).</a:t>
            </a:r>
          </a:p>
          <a:p>
            <a:r>
              <a:rPr lang="en-US" sz="2000" b="1" dirty="0"/>
              <a:t>a</a:t>
            </a:r>
            <a:r>
              <a:rPr lang="en-US" sz="2000" b="1" baseline="-25000" dirty="0"/>
              <a:t>0</a:t>
            </a:r>
            <a:r>
              <a:rPr lang="en-US" sz="2000" baseline="-25000" dirty="0"/>
              <a:t>   </a:t>
            </a:r>
            <a:r>
              <a:rPr lang="en-US" sz="2000" b="1" dirty="0"/>
              <a:t>a</a:t>
            </a:r>
            <a:r>
              <a:rPr lang="en-US" sz="2000" b="1" baseline="-25000" dirty="0"/>
              <a:t>1</a:t>
            </a:r>
            <a:r>
              <a:rPr lang="en-US" sz="2000" dirty="0"/>
              <a:t>  </a:t>
            </a:r>
            <a:r>
              <a:rPr lang="en-US" sz="2000" dirty="0" err="1"/>
              <a:t>a</a:t>
            </a:r>
            <a:r>
              <a:rPr lang="en-US" sz="2000" baseline="-25000" dirty="0" err="1"/>
              <a:t>1</a:t>
            </a:r>
            <a:r>
              <a:rPr lang="en-US" sz="2000" dirty="0"/>
              <a:t> </a:t>
            </a:r>
            <a:r>
              <a:rPr lang="en-US" sz="2000" baseline="-25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1</a:t>
            </a:r>
            <a:r>
              <a:rPr lang="en-US" sz="2000" baseline="-25000" dirty="0"/>
              <a:t> </a:t>
            </a:r>
          </a:p>
          <a:p>
            <a:r>
              <a:rPr lang="en-US" sz="2000" dirty="0"/>
              <a:t>c</a:t>
            </a:r>
            <a:r>
              <a:rPr lang="en-US" sz="2000" baseline="-25000" dirty="0"/>
              <a:t>0  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0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/>
              <a:t>c</a:t>
            </a:r>
            <a:r>
              <a:rPr lang="en-US" sz="2000" b="1" baseline="-25000" dirty="0"/>
              <a:t>1</a:t>
            </a:r>
            <a:r>
              <a:rPr lang="en-US" sz="2000" b="1" dirty="0"/>
              <a:t>   </a:t>
            </a:r>
            <a:r>
              <a:rPr lang="en-US" sz="2000" dirty="0" err="1"/>
              <a:t>c</a:t>
            </a:r>
            <a:r>
              <a:rPr lang="en-US" sz="2000" baseline="-25000" dirty="0" err="1"/>
              <a:t>1</a:t>
            </a:r>
            <a:r>
              <a:rPr lang="en-US" sz="2000" dirty="0"/>
              <a:t>    </a:t>
            </a:r>
          </a:p>
          <a:p>
            <a:r>
              <a:rPr lang="en-US" sz="2000" dirty="0"/>
              <a:t>d</a:t>
            </a:r>
            <a:r>
              <a:rPr lang="en-US" sz="2000" baseline="-25000" dirty="0"/>
              <a:t>0  </a:t>
            </a:r>
            <a:r>
              <a:rPr lang="en-US" sz="2000" dirty="0" err="1"/>
              <a:t>d</a:t>
            </a:r>
            <a:r>
              <a:rPr lang="en-US" sz="2000" baseline="-25000" dirty="0" err="1"/>
              <a:t>0</a:t>
            </a:r>
            <a:r>
              <a:rPr lang="en-US" sz="2000" dirty="0"/>
              <a:t>  </a:t>
            </a:r>
            <a:r>
              <a:rPr lang="en-US" sz="2000" b="1" dirty="0" err="1"/>
              <a:t>d</a:t>
            </a:r>
            <a:r>
              <a:rPr lang="en-US" sz="2000" b="1" baseline="-25000" dirty="0" err="1"/>
              <a:t>0</a:t>
            </a:r>
            <a:r>
              <a:rPr lang="en-US" sz="2000" b="1" dirty="0"/>
              <a:t>  d</a:t>
            </a:r>
            <a:r>
              <a:rPr lang="en-US" sz="2000" b="1" baseline="-25000" dirty="0"/>
              <a:t>1</a:t>
            </a:r>
            <a:r>
              <a:rPr lang="en-US" sz="2000" b="1" dirty="0"/>
              <a:t>      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A5D9D-C35D-40B9-A6DD-50371C442D8B}"/>
              </a:ext>
            </a:extLst>
          </p:cNvPr>
          <p:cNvCxnSpPr>
            <a:cxnSpLocks/>
          </p:cNvCxnSpPr>
          <p:nvPr/>
        </p:nvCxnSpPr>
        <p:spPr>
          <a:xfrm flipV="1">
            <a:off x="5354868" y="5365362"/>
            <a:ext cx="1163782" cy="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3982A-55EF-43A2-9328-F8579CB86306}"/>
              </a:ext>
            </a:extLst>
          </p:cNvPr>
          <p:cNvSpPr/>
          <p:nvPr/>
        </p:nvSpPr>
        <p:spPr>
          <a:xfrm>
            <a:off x="1316030" y="436382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01CD8-8DA0-4875-B50D-44CE3B653CB0}"/>
              </a:ext>
            </a:extLst>
          </p:cNvPr>
          <p:cNvSpPr/>
          <p:nvPr/>
        </p:nvSpPr>
        <p:spPr>
          <a:xfrm>
            <a:off x="7905299" y="364302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804D1D-745C-4120-B039-DC1EAC51614F}"/>
              </a:ext>
            </a:extLst>
          </p:cNvPr>
          <p:cNvSpPr/>
          <p:nvPr/>
        </p:nvSpPr>
        <p:spPr>
          <a:xfrm>
            <a:off x="7917249" y="456454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EC1605-2463-4862-ABA5-50E75BC07F4E}"/>
              </a:ext>
            </a:extLst>
          </p:cNvPr>
          <p:cNvSpPr/>
          <p:nvPr/>
        </p:nvSpPr>
        <p:spPr>
          <a:xfrm>
            <a:off x="7948361" y="559790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1B48F-87DA-4514-9867-316AE3FE06A0}"/>
              </a:ext>
            </a:extLst>
          </p:cNvPr>
          <p:cNvSpPr txBox="1"/>
          <p:nvPr/>
        </p:nvSpPr>
        <p:spPr>
          <a:xfrm>
            <a:off x="1644188" y="2090019"/>
            <a:ext cx="8825692" cy="17321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3525" y="2090019"/>
            <a:ext cx="8587819" cy="226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Instead of explicitly maintaining a 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implicitly via recursion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is implemented using a stack of activation records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resulting algorithm is shown in Algorithm DFS(G).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7748C-0FBB-4094-8A7C-F647C6ABE358}"/>
              </a:ext>
            </a:extLst>
          </p:cNvPr>
          <p:cNvSpPr/>
          <p:nvPr/>
        </p:nvSpPr>
        <p:spPr>
          <a:xfrm>
            <a:off x="1787085" y="1147582"/>
            <a:ext cx="409682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Search(</a:t>
            </a:r>
            <a:r>
              <a:rPr lang="en-US" sz="3200" dirty="0" err="1"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868" y="1245004"/>
            <a:ext cx="960791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Algorithm DFS(G)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//Implements a depth-first search traversal of a given graph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     Graph G =(V, E)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  Graph G with its vertices marked with consecutive integer in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	      the order they are first encountered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mark each vertex in V with 0: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//as a mark of being “unvisited”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count ← 0;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//a global variable; use for timestamp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each vertex v in V do {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if (v is marked with 0)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(v); };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//end if and end for-do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1400E-7CFC-43A4-BA4B-FF1DE9E96CFC}"/>
              </a:ext>
            </a:extLst>
          </p:cNvPr>
          <p:cNvSpPr/>
          <p:nvPr/>
        </p:nvSpPr>
        <p:spPr>
          <a:xfrm>
            <a:off x="1632741" y="490310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582" y="1247699"/>
            <a:ext cx="9830729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Algorithm DFS(G)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…		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(v)</a:t>
            </a:r>
          </a:p>
          <a:p>
            <a:pPr>
              <a:lnSpc>
                <a:spcPct val="115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//visits recursively all the unvisited vertices connected to vertex v by a path </a:t>
            </a:r>
          </a:p>
          <a:p>
            <a:pPr>
              <a:lnSpc>
                <a:spcPct val="115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//and numbers them in the order they are encountered via global variable </a:t>
            </a:r>
            <a:r>
              <a:rPr lang="en-US" sz="2400" i="1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count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count ← count + 1;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mark v with count;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each vertex w in V adjacent to v do {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if (w is marked with 0)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(w); };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//end if and end for-do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CBF54-6E18-491E-B634-AAB5E54907E9}"/>
              </a:ext>
            </a:extLst>
          </p:cNvPr>
          <p:cNvSpPr/>
          <p:nvPr/>
        </p:nvSpPr>
        <p:spPr>
          <a:xfrm>
            <a:off x="1311564" y="400641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7372" y="1108694"/>
            <a:ext cx="9332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A depth-first search 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 traversal on a graph (a), with its adjacency list representation.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38895" y="2074195"/>
            <a:ext cx="4458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84A993BF-4F87-4D77-8E96-BCCF12AEE2C2}"/>
              </a:ext>
            </a:extLst>
          </p:cNvPr>
          <p:cNvSpPr/>
          <p:nvPr/>
        </p:nvSpPr>
        <p:spPr>
          <a:xfrm>
            <a:off x="10599908" y="1941742"/>
            <a:ext cx="612113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7AB37015-10A8-4338-925A-8E1C3E130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3616" flipH="1">
            <a:off x="10599908" y="1881574"/>
            <a:ext cx="587999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9B773B-97F7-446F-9A7E-E8840D7379F7}"/>
              </a:ext>
            </a:extLst>
          </p:cNvPr>
          <p:cNvSpPr/>
          <p:nvPr/>
        </p:nvSpPr>
        <p:spPr>
          <a:xfrm>
            <a:off x="1366073" y="5151926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9F0E9-1C5C-4874-B9E7-760FC9F96CEC}"/>
              </a:ext>
            </a:extLst>
          </p:cNvPr>
          <p:cNvSpPr/>
          <p:nvPr/>
        </p:nvSpPr>
        <p:spPr>
          <a:xfrm>
            <a:off x="1254672" y="336762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28846" y="1051349"/>
            <a:ext cx="883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on a graph(a). Mark each vertex with 0 as unvisited. The traversal’s stack is shown.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520223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216057" y="4487156"/>
            <a:ext cx="57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59" y="4487156"/>
            <a:ext cx="50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63191" y="2022842"/>
            <a:ext cx="5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80960" y="2074195"/>
            <a:ext cx="58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70965" y="2698816"/>
            <a:ext cx="5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28846" y="3793748"/>
            <a:ext cx="58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399" y="3683674"/>
            <a:ext cx="58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99789" y="3676996"/>
            <a:ext cx="53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56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2702" y="1993255"/>
            <a:ext cx="3851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a,0   → 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b,0   → 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c,0   →	 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d,0   → 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e,0   →	 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f,0   →  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g,0  → 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h,0  →	 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   →	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j,0   →	 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AC8968-201A-4FB3-ABE1-3C635403C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71517"/>
              </p:ext>
            </p:extLst>
          </p:nvPr>
        </p:nvGraphicFramePr>
        <p:xfrm>
          <a:off x="9039817" y="4163340"/>
          <a:ext cx="2136459" cy="221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15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71215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71215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96C410-EED3-4B05-8BEC-59CEF3BE675A}"/>
              </a:ext>
            </a:extLst>
          </p:cNvPr>
          <p:cNvSpPr/>
          <p:nvPr/>
        </p:nvSpPr>
        <p:spPr>
          <a:xfrm>
            <a:off x="1328846" y="5393017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B3E14E-956A-4ABE-8098-2003315387F9}"/>
              </a:ext>
            </a:extLst>
          </p:cNvPr>
          <p:cNvSpPr/>
          <p:nvPr/>
        </p:nvSpPr>
        <p:spPr>
          <a:xfrm>
            <a:off x="1302623" y="262897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CCE3F-0D54-4F20-9668-9D2F66BFB1BC}"/>
              </a:ext>
            </a:extLst>
          </p:cNvPr>
          <p:cNvSpPr/>
          <p:nvPr/>
        </p:nvSpPr>
        <p:spPr>
          <a:xfrm>
            <a:off x="9039817" y="3698279"/>
            <a:ext cx="226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 traversal’s stack (b)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508" y="986482"/>
            <a:ext cx="94751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marR="0" indent="-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traversal on graph (a), with a traversal’s stack (b) : 	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subscript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number (the variable count) indicates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order in which a vertex was visited (discovered),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i.e., pushed onto the stack;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second subscript indicates the order in which it became a dead-end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(finished),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popped off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stack.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endParaRPr lang="en-US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737DE71-C22A-4012-85F7-53334A8D5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52121"/>
              </p:ext>
            </p:extLst>
          </p:nvPr>
        </p:nvGraphicFramePr>
        <p:xfrm>
          <a:off x="3920609" y="3464560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12" name="Right Arrow 2">
            <a:extLst>
              <a:ext uri="{FF2B5EF4-FFF2-40B4-BE49-F238E27FC236}">
                <a16:creationId xmlns:a16="http://schemas.microsoft.com/office/drawing/2014/main" id="{8ECCC4FF-D205-435C-92A6-F6D42D3FDE8F}"/>
              </a:ext>
            </a:extLst>
          </p:cNvPr>
          <p:cNvSpPr/>
          <p:nvPr/>
        </p:nvSpPr>
        <p:spPr>
          <a:xfrm>
            <a:off x="4788088" y="5109197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2">
            <a:extLst>
              <a:ext uri="{FF2B5EF4-FFF2-40B4-BE49-F238E27FC236}">
                <a16:creationId xmlns:a16="http://schemas.microsoft.com/office/drawing/2014/main" id="{0E0AC239-5111-4689-B156-D5AAA0FB8B9A}"/>
              </a:ext>
            </a:extLst>
          </p:cNvPr>
          <p:cNvSpPr/>
          <p:nvPr/>
        </p:nvSpPr>
        <p:spPr>
          <a:xfrm>
            <a:off x="6367857" y="5137608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FE943-3506-4B72-A5AD-BFE3B5302D1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8F0D9-0A80-49EB-BF6B-857368EF3ECA}"/>
              </a:ext>
            </a:extLst>
          </p:cNvPr>
          <p:cNvSpPr txBox="1"/>
          <p:nvPr/>
        </p:nvSpPr>
        <p:spPr>
          <a:xfrm>
            <a:off x="7938317" y="4309514"/>
            <a:ext cx="288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  A history of the traversal’s stack.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(subscripts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push- onto/discover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pop- off/finish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9814B-FF66-4657-9358-D76CE3E1B58B}"/>
              </a:ext>
            </a:extLst>
          </p:cNvPr>
          <p:cNvSpPr/>
          <p:nvPr/>
        </p:nvSpPr>
        <p:spPr>
          <a:xfrm>
            <a:off x="363570" y="3423804"/>
            <a:ext cx="3209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D8410-DC3B-4327-A6A4-30D673E03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94067"/>
              </p:ext>
            </p:extLst>
          </p:nvPr>
        </p:nvGraphicFramePr>
        <p:xfrm>
          <a:off x="8124952" y="3479684"/>
          <a:ext cx="339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48">
                  <a:extLst>
                    <a:ext uri="{9D8B030D-6E8A-4147-A177-3AD203B41FA5}">
                      <a16:colId xmlns:a16="http://schemas.microsoft.com/office/drawing/2014/main" val="64357219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18810988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4160115044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57279865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3137539569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53286295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708789136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15456251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97598875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800617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27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330" y="834691"/>
            <a:ext cx="10320374" cy="573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traversal on graph (a),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with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 forest (c) in which the solid lines are the tree edges. and the dashed lines are the back edges.</a:t>
            </a: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10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structure:</a:t>
            </a:r>
            <a:r>
              <a:rPr lang="en-US" sz="2400" dirty="0">
                <a:solidFill>
                  <a:srgbClr val="0000FF"/>
                </a:solidFill>
              </a:rPr>
              <a:t>(push-onto </a:t>
            </a:r>
            <a:r>
              <a:rPr lang="en-US" sz="2400" dirty="0">
                <a:solidFill>
                  <a:srgbClr val="C00000"/>
                </a:solidFill>
              </a:rPr>
              <a:t>pop-off) or </a:t>
            </a:r>
            <a:r>
              <a:rPr lang="en-US" sz="2400" dirty="0">
                <a:solidFill>
                  <a:srgbClr val="0000FF"/>
                </a:solidFill>
              </a:rPr>
              <a:t>(discover </a:t>
            </a:r>
            <a:r>
              <a:rPr lang="en-US" sz="2400" dirty="0">
                <a:solidFill>
                  <a:srgbClr val="C00000"/>
                </a:solidFill>
              </a:rPr>
              <a:t>finish)  </a:t>
            </a:r>
            <a:r>
              <a:rPr lang="en-US" sz="2400" dirty="0"/>
              <a:t>order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  (b  (e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b)  f)  c )  a)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 (h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 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7474202" y="2500308"/>
            <a:ext cx="3708756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b    	   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6FCC91C-A7BE-4A2A-BFC2-D27C84E9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8825"/>
              </p:ext>
            </p:extLst>
          </p:nvPr>
        </p:nvGraphicFramePr>
        <p:xfrm>
          <a:off x="3278336" y="2857954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25" name="Right Arrow 2">
            <a:extLst>
              <a:ext uri="{FF2B5EF4-FFF2-40B4-BE49-F238E27FC236}">
                <a16:creationId xmlns:a16="http://schemas.microsoft.com/office/drawing/2014/main" id="{7BED64A6-7F89-467B-BC67-DC3B19023497}"/>
              </a:ext>
            </a:extLst>
          </p:cNvPr>
          <p:cNvSpPr/>
          <p:nvPr/>
        </p:nvSpPr>
        <p:spPr>
          <a:xfrm>
            <a:off x="4205020" y="4508318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">
            <a:extLst>
              <a:ext uri="{FF2B5EF4-FFF2-40B4-BE49-F238E27FC236}">
                <a16:creationId xmlns:a16="http://schemas.microsoft.com/office/drawing/2014/main" id="{73AAEA4D-C601-4292-BDBD-751CB3C2E8CF}"/>
              </a:ext>
            </a:extLst>
          </p:cNvPr>
          <p:cNvSpPr/>
          <p:nvPr/>
        </p:nvSpPr>
        <p:spPr>
          <a:xfrm>
            <a:off x="5669438" y="4545943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AFB40E-2DCB-4050-8A0D-2B6CBE2E84BD}"/>
              </a:ext>
            </a:extLst>
          </p:cNvPr>
          <p:cNvSpPr/>
          <p:nvPr/>
        </p:nvSpPr>
        <p:spPr>
          <a:xfrm>
            <a:off x="1027330" y="120691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9CBE4-7C96-45BB-A3E8-C764CA7A5705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EC3ADF-325F-4400-ACF8-4905601F752F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B71019-7239-4958-A131-03B649A8F5DC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635C-7891-4468-9041-E7E627750B23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3484BF-116B-4081-9E27-790DCDE725EB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449C387-BC81-41EB-8ADC-81136574D480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7FCE2E-4F7E-4F4F-8EAE-B9FE0B6E4B28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BF628A2-F000-4FE7-AFBA-832723049712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6C281B-4AE8-4ABD-AA4A-175EE9A641AD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3691C1-3AD0-409B-9E5F-0DABBFBE301F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C2391E-A75F-42FF-B5C8-FE95923A9F6F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E0991A-F360-4165-8A97-1D35653548E1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605A02-050F-4404-84A3-7F643B6EBA31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477327-876C-41A6-BD0B-44E09D3C9DCD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A39ECB-84B3-4A81-908F-3F042A2F01C3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771F1A-DC53-4B37-8275-0DB7E0BC4204}"/>
              </a:ext>
            </a:extLst>
          </p:cNvPr>
          <p:cNvCxnSpPr>
            <a:cxnSpLocks/>
          </p:cNvCxnSpPr>
          <p:nvPr/>
        </p:nvCxnSpPr>
        <p:spPr>
          <a:xfrm flipH="1" flipV="1">
            <a:off x="9172504" y="6404632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30E8D5-AA6E-4D7C-B7CA-F2DEDBF4BC2C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F77F5D-3A1D-404B-A6F4-B37DD6815DEA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7ED05-78E3-41F7-B5B9-07DCB372B834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023E21-0527-4334-BE77-E42C10CCE385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B163DA7-AB0A-44A6-8653-637C0FF4FFE1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B60D32-A4D3-4C44-9988-BEE965871695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2E06FB-BDCE-462B-A0BB-3B845F03246B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FA2132B-100D-47B7-A45A-50D98620AAE7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8DE41C-F716-4D74-AA17-DFDDD50DF062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E4554C-D4A6-4A44-8258-80D47FBD0322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47D9A1-D954-4B64-9620-580D145ED125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0EE010-4C10-4596-8036-13B55F33EDD4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4FAC65-0BA0-4BA9-8B0A-5374FCAD09F0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83ED0-C855-4B60-9BEB-DC8058772082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5B4E92-A033-46FB-9ACB-60276FF7C007}"/>
              </a:ext>
            </a:extLst>
          </p:cNvPr>
          <p:cNvSpPr txBox="1"/>
          <p:nvPr/>
        </p:nvSpPr>
        <p:spPr>
          <a:xfrm>
            <a:off x="7515336" y="5912362"/>
            <a:ext cx="665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51ED9B-5C5E-4304-94E0-7E183EEAF7D8}"/>
              </a:ext>
            </a:extLst>
          </p:cNvPr>
          <p:cNvSpPr/>
          <p:nvPr/>
        </p:nvSpPr>
        <p:spPr>
          <a:xfrm>
            <a:off x="188911" y="3080059"/>
            <a:ext cx="3209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1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982" y="2070874"/>
            <a:ext cx="7199073" cy="451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remaining of this chapter covers: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graphs, with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Search, 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Breadth-First Search, 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Topological Sorting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Strong Connected Components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Fake Coin Problem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 Search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8BA5EA-8A6D-4354-8F15-F042AA1EB4EE}"/>
              </a:ext>
            </a:extLst>
          </p:cNvPr>
          <p:cNvSpPr/>
          <p:nvPr/>
        </p:nvSpPr>
        <p:spPr>
          <a:xfrm>
            <a:off x="1907982" y="1269956"/>
            <a:ext cx="435349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</a:rPr>
              <a:t>Decomposition of Graph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26A8F7-6DD5-40B0-A115-71CFFD9E69E0}"/>
              </a:ext>
            </a:extLst>
          </p:cNvPr>
          <p:cNvSpPr txBox="1"/>
          <p:nvPr/>
        </p:nvSpPr>
        <p:spPr>
          <a:xfrm>
            <a:off x="1827325" y="3317004"/>
            <a:ext cx="9281445" cy="2553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22828" y="1700878"/>
            <a:ext cx="894793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timestamp,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represents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discovery (push onto)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of vertex u with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 parenthesis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(u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finishing (pop off)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right parenthesis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 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history of discoveries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finishings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can be written as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well-formed expression that the parentheses are properly nested.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(a  (c ( 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  (b  (e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b)  f)  c )  a)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 (h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 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 lvl="2">
              <a:spcAft>
                <a:spcPts val="12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DF63E-2D4A-4757-8FB4-BDB90E7A5718}"/>
              </a:ext>
            </a:extLst>
          </p:cNvPr>
          <p:cNvSpPr/>
          <p:nvPr/>
        </p:nvSpPr>
        <p:spPr>
          <a:xfrm>
            <a:off x="1827326" y="547676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7141" y="1305342"/>
            <a:ext cx="906858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property: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 π(v) denote the predecessor of v.  (vertices come before vertex v)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basic property of depth-first search is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predecessor subgraph 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does form a forest of tree, since the structure of the depth-first trees exactly mirrors the structure of recursive calls of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u = π(v)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was called during a search of u’s adjacency list.     … a = π(c)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vertex v is a descendant of vertex u in the depth-first forest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is discovery during the time in which u is already visited.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08B76-2620-4161-A30D-91F9B2BCC795}"/>
              </a:ext>
            </a:extLst>
          </p:cNvPr>
          <p:cNvSpPr/>
          <p:nvPr/>
        </p:nvSpPr>
        <p:spPr>
          <a:xfrm>
            <a:off x="1430162" y="473785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862" y="911214"/>
            <a:ext cx="9736586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Theorem 3.1 (Parenthesis theorem)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any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 (directed or undirected) graph G = (V, E),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any two vertices u and v, exactly one of the following three conditions holds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 Let d[u] (or,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and f[u] (or,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be the discovery (push onto) and finishing (pop off) of vertex u,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intervals [d[u], f[u]] and  [d[v], f[v]] 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entirely disjoint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neither u nor v is a descendant of the other in the depth-first forest.   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(u … u) … (v … v) for the case.                                              u         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[d[u], f[u]]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contained entirely within the interval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[d[v], f[v]],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a descendant of 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depth-first tree, or             v	u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(v … ( u … v) … v) for the case.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[d[v], f[v]] is contained entirely within the interval [d[u], f[u]] and v is a descendant of u in a depth-first tree. 	u	 v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(u … (v … v) … u)  for the case.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 flipH="1">
            <a:off x="9393015" y="3512247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0258896" y="3529687"/>
            <a:ext cx="200049" cy="22020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flipH="1">
            <a:off x="9037025" y="4822225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flipH="1">
            <a:off x="9807655" y="5092479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76230" y="4961500"/>
            <a:ext cx="631425" cy="2070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rrowheads="1"/>
          </p:cNvSpPr>
          <p:nvPr/>
        </p:nvSpPr>
        <p:spPr bwMode="auto">
          <a:xfrm flipH="1">
            <a:off x="8155592" y="6072383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flipH="1">
            <a:off x="8971629" y="6264304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>
            <a:cxnSpLocks/>
            <a:endCxn id="11" idx="6"/>
          </p:cNvCxnSpPr>
          <p:nvPr/>
        </p:nvCxnSpPr>
        <p:spPr>
          <a:xfrm>
            <a:off x="8351605" y="6201930"/>
            <a:ext cx="620024" cy="1583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097B8C-EE61-437C-92E6-1247499A3C23}"/>
              </a:ext>
            </a:extLst>
          </p:cNvPr>
          <p:cNvSpPr/>
          <p:nvPr/>
        </p:nvSpPr>
        <p:spPr>
          <a:xfrm>
            <a:off x="1498862" y="261349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171" y="920996"/>
            <a:ext cx="944565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traversal of the given graph in example 3.8. We have: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63184" y="2332835"/>
            <a:ext cx="4072378" cy="4400474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55EF6CD2-5C93-4904-A38F-F9132B8645C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2" name="Picture 31" descr="Image result for smiley face images">
            <a:extLst>
              <a:ext uri="{FF2B5EF4-FFF2-40B4-BE49-F238E27FC236}">
                <a16:creationId xmlns:a16="http://schemas.microsoft.com/office/drawing/2014/main" id="{0AFB28BA-FCD3-433C-9319-9BBF84FCF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0" y="27532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043F988F-C37F-45A2-BD22-DDB05F94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71773"/>
              </p:ext>
            </p:extLst>
          </p:nvPr>
        </p:nvGraphicFramePr>
        <p:xfrm>
          <a:off x="2807493" y="1382070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37" name="Right Arrow 2">
            <a:extLst>
              <a:ext uri="{FF2B5EF4-FFF2-40B4-BE49-F238E27FC236}">
                <a16:creationId xmlns:a16="http://schemas.microsoft.com/office/drawing/2014/main" id="{F2B337FA-1082-4F37-978B-3E02381D6EEB}"/>
              </a:ext>
            </a:extLst>
          </p:cNvPr>
          <p:cNvSpPr/>
          <p:nvPr/>
        </p:nvSpPr>
        <p:spPr>
          <a:xfrm>
            <a:off x="3696227" y="3337534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">
            <a:extLst>
              <a:ext uri="{FF2B5EF4-FFF2-40B4-BE49-F238E27FC236}">
                <a16:creationId xmlns:a16="http://schemas.microsoft.com/office/drawing/2014/main" id="{4D7694B2-C2FA-469E-AF16-C0B700F7EF80}"/>
              </a:ext>
            </a:extLst>
          </p:cNvPr>
          <p:cNvSpPr/>
          <p:nvPr/>
        </p:nvSpPr>
        <p:spPr>
          <a:xfrm>
            <a:off x="5196417" y="3337534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8DB304-A7F6-4856-9545-70326513B93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6D1522-D1E5-418A-AAFA-1210F8CDE960}"/>
              </a:ext>
            </a:extLst>
          </p:cNvPr>
          <p:cNvSpPr/>
          <p:nvPr/>
        </p:nvSpPr>
        <p:spPr>
          <a:xfrm>
            <a:off x="677316" y="4760194"/>
            <a:ext cx="66908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d)  (f  (b  (e  e)  b)  f)  c )  a)   (g  (h  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j)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predecessor c,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π(c)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a.  That is, a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π(c).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the descendant of a.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48C88D-F8BC-4A68-A98A-91A3EC5601F4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A0A70F-C3F2-410B-87D7-91FA874B0A4E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76C8CE-D862-44AD-AC1B-E5C32494487E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DCBDB1-1C09-4809-AD5F-1CF048772A20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ECEF7EA-CFA5-442B-9E69-87E89A7E44CB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72F95ED-1EF7-4E24-8C43-1C59C9F8956C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05CEC1-437D-4346-BF0B-26C49A42E9E3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82EA2C-6112-48A1-84C5-4FC5CB9CCE93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C96D61-1916-4888-89AC-6E28F8175556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AB6CF4-92E0-4D35-A0E0-80020CDF1CF4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B416B5-A6B8-4081-A236-7B962D7DC97A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37341-7C38-4FF7-8242-131D7275AF45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35CCD2-5B14-4020-A075-A0C751211682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663365B-042E-4158-8380-323E6D22C6C2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26D5E47-B662-4A30-AAD3-F495558C2A4E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D0E527-B211-44C6-9ED6-92C64442CB6F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404027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714BB9-8696-47BD-87CD-6A0ABE7A1DA4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C62EAC-6A72-4ABB-A6DF-4B006DB44496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BC05EE-3F26-4FF5-98A7-55152C9EA754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C60D9F-8AE2-4D6E-8F54-71B57ADFB801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6DE7A70-9051-4BFA-9B6C-18E06A1DE4A8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C20E0C-89F1-43DC-BF78-4762A874FA23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8F727DA-D1B0-46A9-9848-7C375070FA45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5E37F7D-4DF4-4942-9990-2190E9EC2346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C311CA-4BA8-4EC9-AD7F-DFB1554FFBE9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2539BA-C49E-45CA-90ED-47F9758C7518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0FA2311-92BC-4FC8-825B-5D38B2643E57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9443ABD-4DF3-4FFA-BD01-F1744C0B6D85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F2B29E-3C21-4147-AE81-4BD36E8DA858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8EB9C2-7DE7-4C85-9111-2606F365A851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6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171" y="920996"/>
            <a:ext cx="944565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traversal of the given graph in example 3.8. We have: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46053" y="2271371"/>
            <a:ext cx="4072378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55EF6CD2-5C93-4904-A38F-F9132B8645C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2" name="Picture 31" descr="Image result for smiley face images">
            <a:extLst>
              <a:ext uri="{FF2B5EF4-FFF2-40B4-BE49-F238E27FC236}">
                <a16:creationId xmlns:a16="http://schemas.microsoft.com/office/drawing/2014/main" id="{0AFB28BA-FCD3-433C-9319-9BBF84FCF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0" y="27532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8DB304-A7F6-4856-9545-70326513B93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6D1522-D1E5-418A-AAFA-1210F8CDE960}"/>
              </a:ext>
            </a:extLst>
          </p:cNvPr>
          <p:cNvSpPr/>
          <p:nvPr/>
        </p:nvSpPr>
        <p:spPr>
          <a:xfrm>
            <a:off x="4817906" y="229657"/>
            <a:ext cx="6672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d)  (f  (b  (e  e)  b)  f)  c )  a)   (g  (h  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j)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</p:txBody>
      </p: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6FCC750D-FE36-43F6-A987-8BF5A4D12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81428"/>
              </p:ext>
            </p:extLst>
          </p:nvPr>
        </p:nvGraphicFramePr>
        <p:xfrm>
          <a:off x="2263968" y="1399285"/>
          <a:ext cx="376053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42" name="Right Arrow 2">
            <a:extLst>
              <a:ext uri="{FF2B5EF4-FFF2-40B4-BE49-F238E27FC236}">
                <a16:creationId xmlns:a16="http://schemas.microsoft.com/office/drawing/2014/main" id="{026B6CA5-8101-41E3-BC6A-422DF3378738}"/>
              </a:ext>
            </a:extLst>
          </p:cNvPr>
          <p:cNvSpPr/>
          <p:nvPr/>
        </p:nvSpPr>
        <p:spPr>
          <a:xfrm>
            <a:off x="3137030" y="2877066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">
            <a:extLst>
              <a:ext uri="{FF2B5EF4-FFF2-40B4-BE49-F238E27FC236}">
                <a16:creationId xmlns:a16="http://schemas.microsoft.com/office/drawing/2014/main" id="{3FA7BB8E-F656-4766-850B-2CC389509854}"/>
              </a:ext>
            </a:extLst>
          </p:cNvPr>
          <p:cNvSpPr/>
          <p:nvPr/>
        </p:nvSpPr>
        <p:spPr>
          <a:xfrm>
            <a:off x="4677973" y="2877066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E4B86-42B4-4793-A33E-480633A5F784}"/>
              </a:ext>
            </a:extLst>
          </p:cNvPr>
          <p:cNvSpPr txBox="1"/>
          <p:nvPr/>
        </p:nvSpPr>
        <p:spPr>
          <a:xfrm>
            <a:off x="914250" y="4311706"/>
            <a:ext cx="6015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Theorem 3.2 (Tree-edge-path theorem)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In a depth-first forest for a (directed or undirected) graph G = (V, E),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 v is a descendant of vertex u 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if and only if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 discovery time d[u] that the search discovers  u,  there is a path  from vertex u to vertex v consisting entirely of unvisited vertices.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A2B9B4-4011-4498-93EE-F2BAF5E4F4E1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55252-99E7-4D71-A145-8D5DF65E09AD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62DB42-FAEC-4C75-B831-3B21EC351753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2A3712-7273-4C16-A99F-ED290C0C4240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B2686E-E91D-4B70-8D31-A31BB80F5517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5A6C838-EE4F-49CE-8F8B-6C6055E5D881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BC980E-8B20-4AA8-BC95-191B65000BF0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3E2BEE-6E4D-4AF7-92EB-ECB6C8919094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E8DBE-6196-4AA8-97F8-AEBCDF5262A7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380F75-5307-4A68-B68C-0F343CFC7AAE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BA1D2A-1A9C-43C2-A819-8FE42C01BE53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1F5D8C-E6C8-420F-A924-F35E1231D831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BD3E56-0C00-49A5-B6E3-818AA0E42786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572814-A438-41B0-8A62-D94CCDAFFB2E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16F7FF-3651-4869-9785-CB512E5386B9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894EE4-0642-4E69-BF77-2380C99540C6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404027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BD85B4-488D-47B0-8AB6-7EB88EAE14C5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2B9CC5-41E5-4988-947B-A6419794A52B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5D584D-ABA2-4363-8BA4-DF92A75B1B21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6EC5C1-DC97-4128-B61B-0BE8A349A568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37D8F4F-4841-4F05-B113-9007F2E1961A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7ECAFF-2500-4757-8BEC-68F9B5C28834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1980F1-104F-4B65-9130-A28361B786D7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20C645-E45F-4652-A009-BECF461CAA28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B91A358-D8DE-468F-941B-94CF330A988C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EC194B-CEB6-49D1-800D-8F61DEF7D69C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78E9EA-130D-40AD-89D6-EA8CFB3F58C0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5C6F41-107B-4A76-928A-FB7365245146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29ADFF-18C6-4A3B-B89D-5F131F14E604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764060-DE6B-43EB-8F55-A6004711EE3E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9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4ECFC26-54FC-4DDA-A0C0-2C9CE962DFC7}"/>
              </a:ext>
            </a:extLst>
          </p:cNvPr>
          <p:cNvSpPr txBox="1"/>
          <p:nvPr/>
        </p:nvSpPr>
        <p:spPr>
          <a:xfrm>
            <a:off x="1213477" y="445902"/>
            <a:ext cx="9333795" cy="6130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23419"/>
              </p:ext>
            </p:extLst>
          </p:nvPr>
        </p:nvGraphicFramePr>
        <p:xfrm>
          <a:off x="2908028" y="1346981"/>
          <a:ext cx="7272927" cy="530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914888" y="1748982"/>
            <a:ext cx="6941998" cy="19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98850" y="4163719"/>
            <a:ext cx="3486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00709" y="4990112"/>
            <a:ext cx="348740" cy="2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8321" y="2532764"/>
            <a:ext cx="2992987" cy="115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9848" y="2541141"/>
            <a:ext cx="0" cy="16308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47476" y="2552392"/>
            <a:ext cx="0" cy="1610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4204943" y="2959944"/>
            <a:ext cx="703868" cy="2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1795" y="6231639"/>
            <a:ext cx="1318362" cy="463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598" y="2951987"/>
            <a:ext cx="0" cy="36593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4553226" y="4588213"/>
            <a:ext cx="1" cy="16232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2283" y="6230198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27080" y="4584655"/>
            <a:ext cx="1346282" cy="623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69945" y="2968922"/>
            <a:ext cx="3341" cy="32628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80375" y="2966485"/>
            <a:ext cx="0" cy="327451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1279" y="2116607"/>
            <a:ext cx="0" cy="3681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6739" y="2529131"/>
            <a:ext cx="10904" cy="37118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39618" y="2129478"/>
            <a:ext cx="9850" cy="40809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44237" y="2541442"/>
            <a:ext cx="1660977" cy="6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542360" y="3790632"/>
            <a:ext cx="1970157" cy="78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20946" y="3339201"/>
            <a:ext cx="3493" cy="4562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6874483" y="2524526"/>
            <a:ext cx="305" cy="8409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7545106" y="2963422"/>
            <a:ext cx="1310003" cy="129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42010" y="2947171"/>
            <a:ext cx="0" cy="443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05214" y="2949165"/>
            <a:ext cx="0" cy="443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75017" y="3383450"/>
            <a:ext cx="0" cy="39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6892217" y="4165926"/>
            <a:ext cx="1962892" cy="55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8526566" y="4567490"/>
            <a:ext cx="3807" cy="4378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6867764" y="5400421"/>
            <a:ext cx="13191" cy="8306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12118" y="5821683"/>
            <a:ext cx="132308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8532542" y="5821683"/>
            <a:ext cx="0" cy="7981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92335" y="2541141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94042" y="2546399"/>
            <a:ext cx="7884" cy="36723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9177814" y="6232928"/>
            <a:ext cx="67907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524611" y="4575243"/>
            <a:ext cx="4340" cy="13104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23078" y="2959194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6667" y="1332859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87888" y="6613417"/>
            <a:ext cx="7284766" cy="72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887888" y="1339198"/>
            <a:ext cx="10962" cy="52709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75127" y="1346981"/>
            <a:ext cx="0" cy="52728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551646" y="583554"/>
            <a:ext cx="8339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3.1:  Exploring a graph is rather like navigating a maze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3255963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255963" y="237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2924315" y="2117688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208850" y="3384955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513651" y="3777489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197922" y="4174233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1178" y="4567368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9851265" y="4920339"/>
            <a:ext cx="4340" cy="13104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6540318" y="4582819"/>
            <a:ext cx="2004085" cy="53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6542405" y="5002074"/>
            <a:ext cx="1991694" cy="65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cxnSpLocks/>
          </p:cNvCxnSpPr>
          <p:nvPr/>
        </p:nvCxnSpPr>
        <p:spPr>
          <a:xfrm>
            <a:off x="6883400" y="5412010"/>
            <a:ext cx="19537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V="1">
            <a:off x="6858441" y="6233390"/>
            <a:ext cx="1356943" cy="918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554726" y="2548833"/>
            <a:ext cx="3015" cy="32606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223356" y="2978951"/>
            <a:ext cx="3015" cy="32606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V="1">
            <a:off x="4235893" y="3790632"/>
            <a:ext cx="666856" cy="36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890421" y="3362605"/>
            <a:ext cx="717383" cy="1070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881880" y="4165926"/>
            <a:ext cx="714699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218800" y="4989517"/>
            <a:ext cx="11539" cy="16237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cxnSpLocks/>
          </p:cNvCxnSpPr>
          <p:nvPr/>
        </p:nvCxnSpPr>
        <p:spPr>
          <a:xfrm flipH="1">
            <a:off x="3900890" y="4992866"/>
            <a:ext cx="12864" cy="16576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874621" y="5831078"/>
            <a:ext cx="347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38049" y="5412733"/>
            <a:ext cx="3476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06667" y="4998944"/>
            <a:ext cx="3476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77958-2F32-4076-80A5-C9D200E73945}"/>
              </a:ext>
            </a:extLst>
          </p:cNvPr>
          <p:cNvCxnSpPr>
            <a:cxnSpLocks/>
          </p:cNvCxnSpPr>
          <p:nvPr/>
        </p:nvCxnSpPr>
        <p:spPr>
          <a:xfrm>
            <a:off x="7207284" y="2976355"/>
            <a:ext cx="0" cy="8005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0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7786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37901" y="1850122"/>
            <a:ext cx="596837" cy="534860"/>
          </a:xfrm>
          <a:prstGeom prst="ellips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60883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30998" y="1840695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48129" y="3520238"/>
            <a:ext cx="596837" cy="53486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785" y="3520238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2993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5975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30998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00241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/>
          <p:cNvCxnSpPr>
            <a:endCxn id="6" idx="7"/>
          </p:cNvCxnSpPr>
          <p:nvPr/>
        </p:nvCxnSpPr>
        <p:spPr>
          <a:xfrm flipH="1">
            <a:off x="1857561" y="2384982"/>
            <a:ext cx="1108039" cy="1213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4"/>
            <a:endCxn id="7" idx="0"/>
          </p:cNvCxnSpPr>
          <p:nvPr/>
        </p:nvCxnSpPr>
        <p:spPr>
          <a:xfrm flipH="1">
            <a:off x="2966204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6"/>
          </p:cNvCxnSpPr>
          <p:nvPr/>
        </p:nvCxnSpPr>
        <p:spPr>
          <a:xfrm flipH="1">
            <a:off x="1944966" y="3787668"/>
            <a:ext cx="722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flipH="1">
            <a:off x="4934739" y="3781383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4518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7042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22134" y="235075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7918289" y="2344584"/>
            <a:ext cx="1382825" cy="1111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8227836" y="3708776"/>
            <a:ext cx="772405" cy="8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34739" y="2117552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</p:cNvCxnSpPr>
          <p:nvPr/>
        </p:nvCxnSpPr>
        <p:spPr>
          <a:xfrm flipH="1" flipV="1">
            <a:off x="3264622" y="2108125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7719" y="2117552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32605" y="4530477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55975" y="4466060"/>
            <a:ext cx="586615" cy="5867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934739" y="4771645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53911" y="857936"/>
            <a:ext cx="693594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given graph of the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maze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again: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8129" y="5465012"/>
            <a:ext cx="8037778" cy="59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3.1a.  Exploring a graph is rather like navigating a maze.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A9F854-4ABB-491E-A68D-EAD1864A3D63}"/>
              </a:ext>
            </a:extLst>
          </p:cNvPr>
          <p:cNvSpPr/>
          <p:nvPr/>
        </p:nvSpPr>
        <p:spPr>
          <a:xfrm>
            <a:off x="5144484" y="2837992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366EAC-D967-4E33-B400-B84F4C01046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51654" y="3288310"/>
            <a:ext cx="392445" cy="308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1751FD-B37A-4616-9F91-7913CFECCD37}"/>
              </a:ext>
            </a:extLst>
          </p:cNvPr>
          <p:cNvCxnSpPr>
            <a:cxnSpLocks/>
            <a:stCxn id="37" idx="3"/>
            <a:endCxn id="8" idx="7"/>
          </p:cNvCxnSpPr>
          <p:nvPr/>
        </p:nvCxnSpPr>
        <p:spPr>
          <a:xfrm flipH="1">
            <a:off x="4846614" y="3283794"/>
            <a:ext cx="385994" cy="312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198C7A-A37C-427C-8F34-7F13249680D5}"/>
              </a:ext>
            </a:extLst>
          </p:cNvPr>
          <p:cNvSpPr/>
          <p:nvPr/>
        </p:nvSpPr>
        <p:spPr>
          <a:xfrm>
            <a:off x="1348129" y="339100"/>
            <a:ext cx="136890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Graphs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5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9"/>
          <p:cNvSpPr txBox="1">
            <a:spLocks noChangeArrowheads="1"/>
          </p:cNvSpPr>
          <p:nvPr/>
        </p:nvSpPr>
        <p:spPr bwMode="auto">
          <a:xfrm>
            <a:off x="6235803" y="2527949"/>
            <a:ext cx="5216946" cy="22567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5, 6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M</a:t>
            </a:r>
            <a:r>
              <a:rPr kumimoji="0" lang="en-US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11, 12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4, 7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10, 13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18, 19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E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3, 8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9, 14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H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17, 20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B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2, 15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D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16, 21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L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24, 25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1, 22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23, 26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Bottom of the stack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22083" y="3833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3">
                <a:extLst>
                  <a:ext uri="{FF2B5EF4-FFF2-40B4-BE49-F238E27FC236}">
                    <a16:creationId xmlns:a16="http://schemas.microsoft.com/office/drawing/2014/main" id="{CA5CE584-F77C-49EA-956E-7DE00EFD0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104590"/>
                  </p:ext>
                </p:extLst>
              </p:nvPr>
            </p:nvGraphicFramePr>
            <p:xfrm>
              <a:off x="1316788" y="684507"/>
              <a:ext cx="4639411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773">
                      <a:extLst>
                        <a:ext uri="{9D8B030D-6E8A-4147-A177-3AD203B41FA5}">
                          <a16:colId xmlns:a16="http://schemas.microsoft.com/office/drawing/2014/main" val="267130569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5865312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136698460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01125939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212706822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57616108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35649445"/>
                        </a:ext>
                      </a:extLst>
                    </a:gridCol>
                  </a:tblGrid>
                  <a:tr h="375487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The adjacency list is as follows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3793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41921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9303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222304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685800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560912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693519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1914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74102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57109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93890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76728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20613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96895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40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3">
                <a:extLst>
                  <a:ext uri="{FF2B5EF4-FFF2-40B4-BE49-F238E27FC236}">
                    <a16:creationId xmlns:a16="http://schemas.microsoft.com/office/drawing/2014/main" id="{CA5CE584-F77C-49EA-956E-7DE00EFD0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104590"/>
                  </p:ext>
                </p:extLst>
              </p:nvPr>
            </p:nvGraphicFramePr>
            <p:xfrm>
              <a:off x="1316788" y="684507"/>
              <a:ext cx="4639411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773">
                      <a:extLst>
                        <a:ext uri="{9D8B030D-6E8A-4147-A177-3AD203B41FA5}">
                          <a16:colId xmlns:a16="http://schemas.microsoft.com/office/drawing/2014/main" val="267130569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5865312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136698460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01125939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212706822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57616108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35649445"/>
                        </a:ext>
                      </a:extLst>
                    </a:gridCol>
                  </a:tblGrid>
                  <a:tr h="3962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The adjacency list is as follows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37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4192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207692" r="-502752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207692" r="-306481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207692" r="-103670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930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307692" r="-502752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307692" r="-306481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307692" r="-103670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2223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407692" r="-502752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407692" r="-306481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407692" r="-103670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6858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507692" r="-502752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507692" r="-306481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507692" r="-103670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5609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607692" r="-50275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607692" r="-306481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607692" r="-103670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693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696970" r="-502752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696970" r="-306481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696970" r="-103670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191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809231" r="-502752" b="-6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809231" r="-306481" b="-6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7410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909231" r="-502752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909231" r="-306481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5710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009231" r="-50275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009231" r="-306481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9389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109231" r="-50275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109231" r="-30648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7672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209231" r="-50275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206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309231" r="-50275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309231" r="-30648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9689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409231" r="-50275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409231" r="-30648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40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9F41000-AA8B-4E8C-9305-9DCAD870F90F}"/>
              </a:ext>
            </a:extLst>
          </p:cNvPr>
          <p:cNvSpPr/>
          <p:nvPr/>
        </p:nvSpPr>
        <p:spPr>
          <a:xfrm>
            <a:off x="7269018" y="447760"/>
            <a:ext cx="3269237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248" y="1302413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1, 22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18248" y="2425231"/>
            <a:ext cx="5743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2, 15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D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16, 21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18248" y="3464819"/>
            <a:ext cx="563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3, 8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F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9, 14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	H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17, 20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18248" y="4601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4, 7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		C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10, 13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G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18, 19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118247" y="5637337"/>
            <a:ext cx="391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5, 6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M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11,12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578390" y="2425231"/>
            <a:ext cx="2298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K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23, 25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24, 26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12042" y="1716571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12042" y="2819593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19662" y="3892959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04422" y="5018786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77474" y="3909722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945552" y="3909722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53172" y="2870733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0"/>
          </p:cNvCxnSpPr>
          <p:nvPr/>
        </p:nvCxnSpPr>
        <p:spPr>
          <a:xfrm>
            <a:off x="2863352" y="2756159"/>
            <a:ext cx="206993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3351" y="1609236"/>
            <a:ext cx="3905094" cy="936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4582" y="483245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46665" y="374210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88731" y="374210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54458" y="1753390"/>
            <a:ext cx="3397551" cy="19887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73796" y="3909722"/>
            <a:ext cx="747175" cy="868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676" y="2852060"/>
            <a:ext cx="918013" cy="883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700186" y="2939528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37211" y="993923"/>
            <a:ext cx="6234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3.2   The result of Algorithm DFS(G) on the graph of Figure 3.1a. is a DFS forest.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E9BDB-225A-44E4-8090-AE1BBEDF7480}"/>
              </a:ext>
            </a:extLst>
          </p:cNvPr>
          <p:cNvSpPr txBox="1"/>
          <p:nvPr/>
        </p:nvSpPr>
        <p:spPr>
          <a:xfrm>
            <a:off x="1808711" y="6144613"/>
            <a:ext cx="929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(B (E (J  (I   I)  J)  E) (F  (C (M M) C)  F) B) (D  (H  (G   G)  H) D) A)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 (L  L)  K)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1A74FE-49DA-46B4-A1E4-C2EEE3680F8E}"/>
              </a:ext>
            </a:extLst>
          </p:cNvPr>
          <p:cNvCxnSpPr/>
          <p:nvPr/>
        </p:nvCxnSpPr>
        <p:spPr>
          <a:xfrm flipH="1">
            <a:off x="5081284" y="4995980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0AE82-FD96-4ADE-A434-EC88C794A704}"/>
              </a:ext>
            </a:extLst>
          </p:cNvPr>
          <p:cNvCxnSpPr/>
          <p:nvPr/>
        </p:nvCxnSpPr>
        <p:spPr>
          <a:xfrm>
            <a:off x="4251994" y="4995980"/>
            <a:ext cx="747175" cy="868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095506-6833-4308-8708-F5B1DD4E5AEA}"/>
              </a:ext>
            </a:extLst>
          </p:cNvPr>
          <p:cNvCxnSpPr>
            <a:cxnSpLocks/>
          </p:cNvCxnSpPr>
          <p:nvPr/>
        </p:nvCxnSpPr>
        <p:spPr>
          <a:xfrm flipH="1">
            <a:off x="4247399" y="3840994"/>
            <a:ext cx="763707" cy="11549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C5EAA-9E02-4583-ABA8-028B0E4A6B27}"/>
              </a:ext>
            </a:extLst>
          </p:cNvPr>
          <p:cNvSpPr/>
          <p:nvPr/>
        </p:nvSpPr>
        <p:spPr>
          <a:xfrm>
            <a:off x="1410306" y="372248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519" y="1249141"/>
            <a:ext cx="8427563" cy="512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SimSun" panose="02010600030101010101" pitchFamily="2" charset="-122"/>
              </a:rPr>
              <a:t>How efficient is the depth-first search?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algorithm takes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time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proportional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size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of the data structure used for representing the graph in question.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adjacency matrix representation,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traversal’s time is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Θ( |V|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e.g., for 100 nodes, time spent Θ( 100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= 10,000.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adjacency list representation,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is in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 |V| + |E|),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|V| and |E| are the number of the graph’s vertices and edges, respectively. e.g.,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100 nodes, 4950 edges (complete, ½ (100)(100-1) = 4950. Then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 |V| + |E|) = 5050 (worst case)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535E087-544E-4AE3-BCB0-C5C46EC11E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086">
            <a:off x="689373" y="37869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E5A44-78A8-4DF7-857A-B57350437640}"/>
              </a:ext>
            </a:extLst>
          </p:cNvPr>
          <p:cNvSpPr/>
          <p:nvPr/>
        </p:nvSpPr>
        <p:spPr>
          <a:xfrm>
            <a:off x="1681018" y="364633"/>
            <a:ext cx="5366327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Efficiency</a:t>
            </a: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2EBD4D-1F9C-4BD6-8C4C-336B4126DF96}"/>
              </a:ext>
            </a:extLst>
          </p:cNvPr>
          <p:cNvSpPr txBox="1"/>
          <p:nvPr/>
        </p:nvSpPr>
        <p:spPr>
          <a:xfrm>
            <a:off x="1399032" y="2255476"/>
            <a:ext cx="9217152" cy="7546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5854" y="2336573"/>
            <a:ext cx="8390427" cy="17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and Breadth-First Search Algorithms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Viewed as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 of the decrease-by-one technique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visiting vertices and traversing edges of a graph.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B9560-5639-40E2-AB75-24E88A3BC5A9}"/>
              </a:ext>
            </a:extLst>
          </p:cNvPr>
          <p:cNvSpPr/>
          <p:nvPr/>
        </p:nvSpPr>
        <p:spPr>
          <a:xfrm>
            <a:off x="1285187" y="894581"/>
            <a:ext cx="5308889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653FB6-6816-4E90-9CAB-9BD4407D7E96}"/>
              </a:ext>
            </a:extLst>
          </p:cNvPr>
          <p:cNvSpPr txBox="1"/>
          <p:nvPr/>
        </p:nvSpPr>
        <p:spPr>
          <a:xfrm>
            <a:off x="1861162" y="3712212"/>
            <a:ext cx="8825692" cy="17321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5146" y="1365416"/>
            <a:ext cx="8774927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Obtain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as a by-product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traversal of a given graph,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its edges classified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into two disjoint classes: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and 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(No other edge-types are possible for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of an undirected graph.)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edges used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to reach unvisited vertices.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714500" lvl="3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(u, v)  is a tree edge if  v was 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discovered (visited) by exploring edge  (u, v).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C32D9-6974-4D1E-A085-7CABAC62885E}"/>
              </a:ext>
            </a:extLst>
          </p:cNvPr>
          <p:cNvSpPr/>
          <p:nvPr/>
        </p:nvSpPr>
        <p:spPr>
          <a:xfrm>
            <a:off x="1410305" y="501557"/>
            <a:ext cx="4685695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Forest</a:t>
            </a:r>
          </a:p>
        </p:txBody>
      </p:sp>
    </p:spTree>
    <p:extLst>
      <p:ext uri="{BB962C8B-B14F-4D97-AF65-F5344CB8AC3E}">
        <p14:creationId xmlns:p14="http://schemas.microsoft.com/office/powerpoint/2010/main" val="244750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5CAC9-CDCA-4341-96F1-66BF817ED67B}"/>
              </a:ext>
            </a:extLst>
          </p:cNvPr>
          <p:cNvSpPr txBox="1"/>
          <p:nvPr/>
        </p:nvSpPr>
        <p:spPr>
          <a:xfrm>
            <a:off x="1591056" y="4169664"/>
            <a:ext cx="8964459" cy="9915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2327" y="1080264"/>
            <a:ext cx="917142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Obtain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as a by-product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traversal of a given graph,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its edges classified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into two disjoint classes: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and 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Tree edges …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connect vertices to previously visited ancestor vertices other than their immediate predecessors (i.e., their parents) in the traversal. </a:t>
            </a:r>
          </a:p>
          <a:p>
            <a:pPr marL="1714500" lvl="3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 are those edges  (u, v)  connecting a vertex u to an ancestor v in a depth-first forest tree.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Self-loops, which may occur in directed graphs, are considered to be back edges. No self-loop occurs in any undirected graphs.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2026B9B-FDF9-4BE0-9D9B-4A0497D74F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663">
            <a:off x="634567" y="2713271"/>
            <a:ext cx="551200" cy="3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E7853D-3287-4D6D-8810-CBC773E14E66}"/>
              </a:ext>
            </a:extLst>
          </p:cNvPr>
          <p:cNvSpPr/>
          <p:nvPr/>
        </p:nvSpPr>
        <p:spPr>
          <a:xfrm>
            <a:off x="1202344" y="352889"/>
            <a:ext cx="4685695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Forest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383" y="933301"/>
            <a:ext cx="8663233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yields two orderings of vertices: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in which the vertices are reached for the first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pushed onto the 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 [when it is discovered]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marR="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example:   a, c, d,  f,  b, e,  g,  h,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j   is the order in which these vertices are first reached for the first time.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[we could assigned a discovery time  d[u]  for each of these  u]. </a:t>
            </a:r>
          </a:p>
          <a:p>
            <a:pPr marR="0" lvl="1">
              <a:spcAft>
                <a:spcPts val="1200"/>
              </a:spcAft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9821B61-D6FD-43F0-9EC3-D30447F091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74">
            <a:off x="995005" y="2851036"/>
            <a:ext cx="629309" cy="38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A5DE5A0-ACB5-4792-826F-364F33B6B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54230"/>
              </p:ext>
            </p:extLst>
          </p:nvPr>
        </p:nvGraphicFramePr>
        <p:xfrm>
          <a:off x="4529335" y="3895650"/>
          <a:ext cx="258266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25379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CBAE98-94D5-4190-8D67-39FFFAB9C421}"/>
              </a:ext>
            </a:extLst>
          </p:cNvPr>
          <p:cNvSpPr/>
          <p:nvPr/>
        </p:nvSpPr>
        <p:spPr>
          <a:xfrm>
            <a:off x="1634756" y="178607"/>
            <a:ext cx="338059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23989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137" y="969901"/>
            <a:ext cx="928235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AutoNum type="arabicPeriod" startAt="2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in which the vertices become dead ends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(popped off the 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stack)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[when it is finished]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d,  e,  b,  f,  c,  a,  j,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h,  g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order in which these vertices, in turn, become dead ends.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[assigned a finishing time f[u] for each of these vertices, says, u]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7B77529-B5BF-42FF-AE53-00F28AA7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643"/>
              </p:ext>
            </p:extLst>
          </p:nvPr>
        </p:nvGraphicFramePr>
        <p:xfrm>
          <a:off x="4159880" y="3539836"/>
          <a:ext cx="26359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DC839-B88C-4204-AAAD-C7FC795EAC68}"/>
              </a:ext>
            </a:extLst>
          </p:cNvPr>
          <p:cNvSpPr/>
          <p:nvPr/>
        </p:nvSpPr>
        <p:spPr>
          <a:xfrm>
            <a:off x="1634755" y="178607"/>
            <a:ext cx="3334409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1F2AB-B4B6-4044-A7B0-127A0EB7E6E6}"/>
              </a:ext>
            </a:extLst>
          </p:cNvPr>
          <p:cNvSpPr txBox="1"/>
          <p:nvPr/>
        </p:nvSpPr>
        <p:spPr>
          <a:xfrm>
            <a:off x="1225296" y="2090019"/>
            <a:ext cx="9244584" cy="9457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610" y="1267235"/>
            <a:ext cx="968132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These orders (push-onto and pop-off) are qualitatively different.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Various applications can take advantage of either of them.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reverse the pop off orderings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{d, e, b, f, c, a} yields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topological sorting, such as {a  c  f  b  e  d}           ( Q?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AFE3C879-4709-4E26-9E5E-31D8CF453E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462">
            <a:off x="630936" y="978408"/>
            <a:ext cx="495819" cy="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7B77529-B5BF-42FF-AE53-00F28AA7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4307"/>
              </p:ext>
            </p:extLst>
          </p:nvPr>
        </p:nvGraphicFramePr>
        <p:xfrm>
          <a:off x="4104461" y="3639071"/>
          <a:ext cx="26359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1CDB15-7978-4D4C-973E-C6AF64775B48}"/>
              </a:ext>
            </a:extLst>
          </p:cNvPr>
          <p:cNvSpPr/>
          <p:nvPr/>
        </p:nvSpPr>
        <p:spPr>
          <a:xfrm>
            <a:off x="1394611" y="297008"/>
            <a:ext cx="3491426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84461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9961" y="1164205"/>
            <a:ext cx="8483887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halts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visiting all the vertices connected by a path to the starting vertex,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a graph’s connectivity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be done as follows: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Start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at an arbitrary vertex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 whether all the graph’s vertices have been visited, after the algorithm halts,.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[Why? All vertices were marked other than 0.]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vertices visited, the graph is connected;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it is not connected.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33801F-A5A3-4F16-B9B1-BA89889495D2}"/>
              </a:ext>
            </a:extLst>
          </p:cNvPr>
          <p:cNvSpPr/>
          <p:nvPr/>
        </p:nvSpPr>
        <p:spPr>
          <a:xfrm>
            <a:off x="1602557" y="220209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9049" y="650960"/>
            <a:ext cx="9296732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916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generally,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use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identifying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connected components of a graph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(how?)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interval between push onto and pop off times for each vertex of the second connected components are entirely disjointed from the intervals [push-onto, pop-off] of vertices  of the other connected component(s).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g                                                     h </a:t>
            </a: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           j                                                     </a:t>
            </a:r>
            <a:r>
              <a:rPr lang="en-US" sz="2400" dirty="0" err="1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A054114-A317-45E6-BA2D-2F5551484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9517">
            <a:off x="1416815" y="1945332"/>
            <a:ext cx="605022" cy="39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42B1B8B-01D4-4491-B051-4A53CCD4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33089"/>
              </p:ext>
            </p:extLst>
          </p:nvPr>
        </p:nvGraphicFramePr>
        <p:xfrm>
          <a:off x="2998109" y="3932762"/>
          <a:ext cx="2635929" cy="265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cxnSp>
        <p:nvCxnSpPr>
          <p:cNvPr id="6" name="Line 83">
            <a:extLst>
              <a:ext uri="{FF2B5EF4-FFF2-40B4-BE49-F238E27FC236}">
                <a16:creationId xmlns:a16="http://schemas.microsoft.com/office/drawing/2014/main" id="{1C1D0D0B-C8DA-492C-89C2-29D43A02DD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2437" y="6082175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72">
            <a:extLst>
              <a:ext uri="{FF2B5EF4-FFF2-40B4-BE49-F238E27FC236}">
                <a16:creationId xmlns:a16="http://schemas.microsoft.com/office/drawing/2014/main" id="{C5A8B548-9957-4E83-A4E3-A67B0B44F9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1802" y="4249565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74">
            <a:extLst>
              <a:ext uri="{FF2B5EF4-FFF2-40B4-BE49-F238E27FC236}">
                <a16:creationId xmlns:a16="http://schemas.microsoft.com/office/drawing/2014/main" id="{D96F8156-52B4-4259-8A2B-078845D1A8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1802" y="4259725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73">
            <a:extLst>
              <a:ext uri="{FF2B5EF4-FFF2-40B4-BE49-F238E27FC236}">
                <a16:creationId xmlns:a16="http://schemas.microsoft.com/office/drawing/2014/main" id="{0507B1E7-938A-4CC9-9B64-8775171FE2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1802" y="4250200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79">
            <a:extLst>
              <a:ext uri="{FF2B5EF4-FFF2-40B4-BE49-F238E27FC236}">
                <a16:creationId xmlns:a16="http://schemas.microsoft.com/office/drawing/2014/main" id="{214F982E-A0F1-4881-8B6B-3BD911D27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7737" y="4733435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78">
            <a:extLst>
              <a:ext uri="{FF2B5EF4-FFF2-40B4-BE49-F238E27FC236}">
                <a16:creationId xmlns:a16="http://schemas.microsoft.com/office/drawing/2014/main" id="{20B6B1B4-3DDD-4467-8FF2-9ADE5B6C0B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8212" y="4745500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Line 77">
            <a:extLst>
              <a:ext uri="{FF2B5EF4-FFF2-40B4-BE49-F238E27FC236}">
                <a16:creationId xmlns:a16="http://schemas.microsoft.com/office/drawing/2014/main" id="{C646B775-A862-4BCC-A521-6389CB3D1E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62202" y="4756930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82">
            <a:extLst>
              <a:ext uri="{FF2B5EF4-FFF2-40B4-BE49-F238E27FC236}">
                <a16:creationId xmlns:a16="http://schemas.microsoft.com/office/drawing/2014/main" id="{7E8F7013-8D29-4334-80A4-0E60A1A980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1662" y="5360815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76">
            <a:extLst>
              <a:ext uri="{FF2B5EF4-FFF2-40B4-BE49-F238E27FC236}">
                <a16:creationId xmlns:a16="http://schemas.microsoft.com/office/drawing/2014/main" id="{94FDE0DF-B0E2-492E-825F-F7141991A1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7737" y="4735975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81">
            <a:extLst>
              <a:ext uri="{FF2B5EF4-FFF2-40B4-BE49-F238E27FC236}">
                <a16:creationId xmlns:a16="http://schemas.microsoft.com/office/drawing/2014/main" id="{D5702D6B-2A19-4C6B-B64C-2A09A801C5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57737" y="5365895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75">
            <a:extLst>
              <a:ext uri="{FF2B5EF4-FFF2-40B4-BE49-F238E27FC236}">
                <a16:creationId xmlns:a16="http://schemas.microsoft.com/office/drawing/2014/main" id="{28B910EB-1741-49B6-AD82-6E6BFD3E8F7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15112" y="4745500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Line 80">
            <a:extLst>
              <a:ext uri="{FF2B5EF4-FFF2-40B4-BE49-F238E27FC236}">
                <a16:creationId xmlns:a16="http://schemas.microsoft.com/office/drawing/2014/main" id="{329D86C8-0CA5-471D-84DE-CA7654CF59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15112" y="5365895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FE3B92-A1FC-4C30-954E-931DB8A4161B}"/>
              </a:ext>
            </a:extLst>
          </p:cNvPr>
          <p:cNvSpPr txBox="1"/>
          <p:nvPr/>
        </p:nvSpPr>
        <p:spPr>
          <a:xfrm>
            <a:off x="6652392" y="436135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CEADC-ADDE-4210-AB98-347DC65AC3A0}"/>
              </a:ext>
            </a:extLst>
          </p:cNvPr>
          <p:cNvSpPr txBox="1"/>
          <p:nvPr/>
        </p:nvSpPr>
        <p:spPr>
          <a:xfrm>
            <a:off x="6630932" y="545628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9AEF9-D2E8-4F20-816D-0FD4A72545CF}"/>
              </a:ext>
            </a:extLst>
          </p:cNvPr>
          <p:cNvSpPr txBox="1"/>
          <p:nvPr/>
        </p:nvSpPr>
        <p:spPr>
          <a:xfrm>
            <a:off x="7711237" y="534621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C571D-36C3-4E21-94F4-47C602D0E67F}"/>
              </a:ext>
            </a:extLst>
          </p:cNvPr>
          <p:cNvSpPr txBox="1"/>
          <p:nvPr/>
        </p:nvSpPr>
        <p:spPr>
          <a:xfrm>
            <a:off x="8656143" y="533953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2AF54-9CDA-4F7D-A904-56001BB3D1D7}"/>
              </a:ext>
            </a:extLst>
          </p:cNvPr>
          <p:cNvSpPr txBox="1"/>
          <p:nvPr/>
        </p:nvSpPr>
        <p:spPr>
          <a:xfrm>
            <a:off x="9688993" y="4361351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78C05-9989-4519-B139-B5CBDF2AC467}"/>
              </a:ext>
            </a:extLst>
          </p:cNvPr>
          <p:cNvSpPr txBox="1"/>
          <p:nvPr/>
        </p:nvSpPr>
        <p:spPr>
          <a:xfrm>
            <a:off x="9699547" y="538068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5CB5B-A19A-458B-9E13-8D4E320374A7}"/>
              </a:ext>
            </a:extLst>
          </p:cNvPr>
          <p:cNvSpPr/>
          <p:nvPr/>
        </p:nvSpPr>
        <p:spPr>
          <a:xfrm>
            <a:off x="7415521" y="302109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52237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6057" y="1013467"/>
            <a:ext cx="88403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acyclicity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 graph: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for a cycle presence in a graph, we need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  the graph’s representation in the form of 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forest.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graph is acyclic, 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 its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does not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have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there is a back edge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from some vertex u to its ancestor v,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graph has a cycle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comprises a path from v to u via a sequence of tree edges in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followed by the back edge from u to v.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is, there is a path {v =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 …,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u, v}.           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E4C88CD-6EC9-4D8B-B858-F0B035F86B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355">
            <a:off x="725308" y="309155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05840-E277-427C-A049-C83E5749C62B}"/>
              </a:ext>
            </a:extLst>
          </p:cNvPr>
          <p:cNvSpPr/>
          <p:nvPr/>
        </p:nvSpPr>
        <p:spPr>
          <a:xfrm>
            <a:off x="1602557" y="220209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460410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155" y="1095000"/>
            <a:ext cx="87983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3.8  Consider again traversing the given graph (a).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forest (c) is formed with the tree edges (shown with solid lines) and the back edges (shown with dashed lines)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                                                   h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              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(a)  Graph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(a) has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cycles,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connected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77419" y="2162480"/>
            <a:ext cx="4072378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0" name="Text Box 1124"/>
          <p:cNvSpPr txBox="1"/>
          <p:nvPr/>
        </p:nvSpPr>
        <p:spPr>
          <a:xfrm>
            <a:off x="1571292" y="6095666"/>
            <a:ext cx="6618511" cy="50709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  (c ( d  d)  (f  (b  (e  e)  b)  f)  c )  a)   (g  (h 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(j  j)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 h)  g)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4BF0CAFC-D7A5-4B87-B17A-634ACAAC020A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163684BA-274E-4554-B1B6-B208B474F6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831">
            <a:off x="1115570" y="2813394"/>
            <a:ext cx="519185" cy="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Line 83">
            <a:extLst>
              <a:ext uri="{FF2B5EF4-FFF2-40B4-BE49-F238E27FC236}">
                <a16:creationId xmlns:a16="http://schemas.microsoft.com/office/drawing/2014/main" id="{3763D46F-9342-4CB1-9FF2-35972CA1B7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0581" y="4475060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Line 72">
            <a:extLst>
              <a:ext uri="{FF2B5EF4-FFF2-40B4-BE49-F238E27FC236}">
                <a16:creationId xmlns:a16="http://schemas.microsoft.com/office/drawing/2014/main" id="{5D1FA441-E491-44AB-9EAC-BB3498406D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29946" y="2642450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Line 74">
            <a:extLst>
              <a:ext uri="{FF2B5EF4-FFF2-40B4-BE49-F238E27FC236}">
                <a16:creationId xmlns:a16="http://schemas.microsoft.com/office/drawing/2014/main" id="{4292F9D5-955B-490A-9845-3338C279A3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9946" y="2652610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Line 73">
            <a:extLst>
              <a:ext uri="{FF2B5EF4-FFF2-40B4-BE49-F238E27FC236}">
                <a16:creationId xmlns:a16="http://schemas.microsoft.com/office/drawing/2014/main" id="{FA83BA15-07C0-403A-BFB9-EB4880A411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9946" y="2643085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79">
            <a:extLst>
              <a:ext uri="{FF2B5EF4-FFF2-40B4-BE49-F238E27FC236}">
                <a16:creationId xmlns:a16="http://schemas.microsoft.com/office/drawing/2014/main" id="{2DD8BFEA-F662-4453-837A-CC6E5C6F53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5881" y="3126320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78">
            <a:extLst>
              <a:ext uri="{FF2B5EF4-FFF2-40B4-BE49-F238E27FC236}">
                <a16:creationId xmlns:a16="http://schemas.microsoft.com/office/drawing/2014/main" id="{7B1842F5-33C2-481E-9AB3-BD40D36B5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6356" y="3138385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77">
            <a:extLst>
              <a:ext uri="{FF2B5EF4-FFF2-40B4-BE49-F238E27FC236}">
                <a16:creationId xmlns:a16="http://schemas.microsoft.com/office/drawing/2014/main" id="{EEF18B16-D9F0-485E-B87C-D02D2AC51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0346" y="3149815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82">
            <a:extLst>
              <a:ext uri="{FF2B5EF4-FFF2-40B4-BE49-F238E27FC236}">
                <a16:creationId xmlns:a16="http://schemas.microsoft.com/office/drawing/2014/main" id="{33F21C2E-572A-4205-8021-7DE1910C92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9806" y="3753700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Line 76">
            <a:extLst>
              <a:ext uri="{FF2B5EF4-FFF2-40B4-BE49-F238E27FC236}">
                <a16:creationId xmlns:a16="http://schemas.microsoft.com/office/drawing/2014/main" id="{86ABCE4B-BFDB-4776-B22B-E4BC01DA85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5881" y="3128860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81">
            <a:extLst>
              <a:ext uri="{FF2B5EF4-FFF2-40B4-BE49-F238E27FC236}">
                <a16:creationId xmlns:a16="http://schemas.microsoft.com/office/drawing/2014/main" id="{05C778FD-EE59-426B-8AAF-1A6C0366E2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5881" y="3758780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75">
            <a:extLst>
              <a:ext uri="{FF2B5EF4-FFF2-40B4-BE49-F238E27FC236}">
                <a16:creationId xmlns:a16="http://schemas.microsoft.com/office/drawing/2014/main" id="{D8ED7556-3939-4FFF-ABD3-3A668402B3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83256" y="3138385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80">
            <a:extLst>
              <a:ext uri="{FF2B5EF4-FFF2-40B4-BE49-F238E27FC236}">
                <a16:creationId xmlns:a16="http://schemas.microsoft.com/office/drawing/2014/main" id="{0CCEAB40-C367-418A-A3EE-2D25397CC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83256" y="3758780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09A10C-0814-4C50-A86F-EA5926567C82}"/>
              </a:ext>
            </a:extLst>
          </p:cNvPr>
          <p:cNvSpPr txBox="1"/>
          <p:nvPr/>
        </p:nvSpPr>
        <p:spPr>
          <a:xfrm>
            <a:off x="2320536" y="2754237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B9D56-08F8-41AD-85EC-4A7C4583A3E2}"/>
              </a:ext>
            </a:extLst>
          </p:cNvPr>
          <p:cNvSpPr txBox="1"/>
          <p:nvPr/>
        </p:nvSpPr>
        <p:spPr>
          <a:xfrm>
            <a:off x="2299076" y="3849169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EF388C-FA40-496D-99C6-2CEA8DA3A67D}"/>
              </a:ext>
            </a:extLst>
          </p:cNvPr>
          <p:cNvSpPr txBox="1"/>
          <p:nvPr/>
        </p:nvSpPr>
        <p:spPr>
          <a:xfrm>
            <a:off x="3379381" y="37390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32653D-05B1-4DAA-AD46-84ABEAD5CE5E}"/>
              </a:ext>
            </a:extLst>
          </p:cNvPr>
          <p:cNvSpPr txBox="1"/>
          <p:nvPr/>
        </p:nvSpPr>
        <p:spPr>
          <a:xfrm>
            <a:off x="4324287" y="3732417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458FD6-8C38-4424-98C4-C57768088350}"/>
              </a:ext>
            </a:extLst>
          </p:cNvPr>
          <p:cNvSpPr txBox="1"/>
          <p:nvPr/>
        </p:nvSpPr>
        <p:spPr>
          <a:xfrm>
            <a:off x="5357137" y="275423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ED17E7-2539-4C8E-B621-3E978D54AE7F}"/>
              </a:ext>
            </a:extLst>
          </p:cNvPr>
          <p:cNvSpPr txBox="1"/>
          <p:nvPr/>
        </p:nvSpPr>
        <p:spPr>
          <a:xfrm>
            <a:off x="5367691" y="3773571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129771-2C2B-409F-9F41-F108CDC490D7}"/>
              </a:ext>
            </a:extLst>
          </p:cNvPr>
          <p:cNvSpPr/>
          <p:nvPr/>
        </p:nvSpPr>
        <p:spPr>
          <a:xfrm>
            <a:off x="1320507" y="197192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B0409D-27E7-42FA-8103-FC72DDA0E61C}"/>
              </a:ext>
            </a:extLst>
          </p:cNvPr>
          <p:cNvCxnSpPr/>
          <p:nvPr/>
        </p:nvCxnSpPr>
        <p:spPr>
          <a:xfrm>
            <a:off x="8004927" y="265654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CFCBEB-96E7-446E-A89D-E3E2F1B0E307}"/>
              </a:ext>
            </a:extLst>
          </p:cNvPr>
          <p:cNvCxnSpPr/>
          <p:nvPr/>
        </p:nvCxnSpPr>
        <p:spPr>
          <a:xfrm>
            <a:off x="8004927" y="347235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EA737C-B4DF-4FAD-A78D-7485CB1CB60A}"/>
              </a:ext>
            </a:extLst>
          </p:cNvPr>
          <p:cNvCxnSpPr/>
          <p:nvPr/>
        </p:nvCxnSpPr>
        <p:spPr>
          <a:xfrm>
            <a:off x="10259506" y="2573569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342ABE-EEE7-4A44-A9FE-E77070E93F81}"/>
              </a:ext>
            </a:extLst>
          </p:cNvPr>
          <p:cNvCxnSpPr/>
          <p:nvPr/>
        </p:nvCxnSpPr>
        <p:spPr>
          <a:xfrm>
            <a:off x="10259506" y="347235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2871F0-AF59-4BF4-A600-2D07747D366C}"/>
              </a:ext>
            </a:extLst>
          </p:cNvPr>
          <p:cNvCxnSpPr/>
          <p:nvPr/>
        </p:nvCxnSpPr>
        <p:spPr>
          <a:xfrm>
            <a:off x="10259506" y="4381040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7E18439-D529-4A38-B4C1-FB062BA25946}"/>
              </a:ext>
            </a:extLst>
          </p:cNvPr>
          <p:cNvSpPr/>
          <p:nvPr/>
        </p:nvSpPr>
        <p:spPr>
          <a:xfrm>
            <a:off x="7940504" y="2533613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FD79A3-8AFC-418C-9B95-DF1CD21E5C44}"/>
              </a:ext>
            </a:extLst>
          </p:cNvPr>
          <p:cNvSpPr/>
          <p:nvPr/>
        </p:nvSpPr>
        <p:spPr>
          <a:xfrm>
            <a:off x="7943280" y="346254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80AC87-3D72-4A65-B96C-39A0A67FC3A1}"/>
              </a:ext>
            </a:extLst>
          </p:cNvPr>
          <p:cNvSpPr/>
          <p:nvPr/>
        </p:nvSpPr>
        <p:spPr>
          <a:xfrm>
            <a:off x="7929948" y="4286283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8A6F82-CCB7-411D-BF8E-C338977A4857}"/>
              </a:ext>
            </a:extLst>
          </p:cNvPr>
          <p:cNvCxnSpPr>
            <a:cxnSpLocks/>
          </p:cNvCxnSpPr>
          <p:nvPr/>
        </p:nvCxnSpPr>
        <p:spPr>
          <a:xfrm>
            <a:off x="7990336" y="3491583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9C141F-B5BE-4C20-851C-A11F708A809A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36073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209D4C-E590-4B33-A6E1-A6868CF6C427}"/>
              </a:ext>
            </a:extLst>
          </p:cNvPr>
          <p:cNvCxnSpPr>
            <a:cxnSpLocks/>
          </p:cNvCxnSpPr>
          <p:nvPr/>
        </p:nvCxnSpPr>
        <p:spPr>
          <a:xfrm flipH="1">
            <a:off x="7497597" y="2552429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772BEA-EB60-4BBA-9C82-98697366D729}"/>
              </a:ext>
            </a:extLst>
          </p:cNvPr>
          <p:cNvCxnSpPr>
            <a:cxnSpLocks/>
          </p:cNvCxnSpPr>
          <p:nvPr/>
        </p:nvCxnSpPr>
        <p:spPr>
          <a:xfrm>
            <a:off x="7497598" y="2552429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16CA5E-C265-487A-8714-2FC9D7AC48A4}"/>
              </a:ext>
            </a:extLst>
          </p:cNvPr>
          <p:cNvCxnSpPr/>
          <p:nvPr/>
        </p:nvCxnSpPr>
        <p:spPr>
          <a:xfrm>
            <a:off x="8656881" y="4372399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14E93E0-E1DD-49A2-B42C-D11D7A53B8EC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375481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ACB81C-0330-4F61-A739-5D19E3E42DC3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280351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FE5B4C-51FE-4F64-9B0C-44B4EA993F04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293195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1C5F21-04A1-4455-B257-97217C403216}"/>
              </a:ext>
            </a:extLst>
          </p:cNvPr>
          <p:cNvCxnSpPr/>
          <p:nvPr/>
        </p:nvCxnSpPr>
        <p:spPr>
          <a:xfrm>
            <a:off x="9696268" y="4360210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106183-89EF-4644-AF85-C9F717701E43}"/>
              </a:ext>
            </a:extLst>
          </p:cNvPr>
          <p:cNvCxnSpPr>
            <a:cxnSpLocks/>
          </p:cNvCxnSpPr>
          <p:nvPr/>
        </p:nvCxnSpPr>
        <p:spPr>
          <a:xfrm>
            <a:off x="8510440" y="2573569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6A4327-2115-478A-9B61-E0799C9A1382}"/>
              </a:ext>
            </a:extLst>
          </p:cNvPr>
          <p:cNvCxnSpPr>
            <a:cxnSpLocks/>
          </p:cNvCxnSpPr>
          <p:nvPr/>
        </p:nvCxnSpPr>
        <p:spPr>
          <a:xfrm flipH="1">
            <a:off x="8003751" y="2566315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568393-D7EC-44D2-B4BE-33C10CE1A588}"/>
              </a:ext>
            </a:extLst>
          </p:cNvPr>
          <p:cNvCxnSpPr/>
          <p:nvPr/>
        </p:nvCxnSpPr>
        <p:spPr>
          <a:xfrm>
            <a:off x="9172281" y="4389657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46FE576-B4EA-4EE3-B2EE-511A57723B68}"/>
              </a:ext>
            </a:extLst>
          </p:cNvPr>
          <p:cNvSpPr/>
          <p:nvPr/>
        </p:nvSpPr>
        <p:spPr>
          <a:xfrm>
            <a:off x="9092314" y="431218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FE0D74-D96C-483D-9139-5422D728A5AE}"/>
              </a:ext>
            </a:extLst>
          </p:cNvPr>
          <p:cNvSpPr/>
          <p:nvPr/>
        </p:nvSpPr>
        <p:spPr>
          <a:xfrm>
            <a:off x="9119447" y="539358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519987-81B3-42C1-8147-1F0650A1F359}"/>
              </a:ext>
            </a:extLst>
          </p:cNvPr>
          <p:cNvSpPr/>
          <p:nvPr/>
        </p:nvSpPr>
        <p:spPr>
          <a:xfrm>
            <a:off x="9116445" y="622628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7A813D-2651-438D-9775-6573B1CFD3E0}"/>
              </a:ext>
            </a:extLst>
          </p:cNvPr>
          <p:cNvSpPr/>
          <p:nvPr/>
        </p:nvSpPr>
        <p:spPr>
          <a:xfrm>
            <a:off x="10195083" y="337597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DAF34-5463-400B-ADCD-9D8E84E30829}"/>
              </a:ext>
            </a:extLst>
          </p:cNvPr>
          <p:cNvSpPr/>
          <p:nvPr/>
        </p:nvSpPr>
        <p:spPr>
          <a:xfrm>
            <a:off x="10195083" y="427898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BC105A-2F81-48E9-ACB2-54E3ED0648B2}"/>
              </a:ext>
            </a:extLst>
          </p:cNvPr>
          <p:cNvSpPr/>
          <p:nvPr/>
        </p:nvSpPr>
        <p:spPr>
          <a:xfrm>
            <a:off x="10207876" y="523123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BFBE916-1BDB-4C69-A4D0-297F6D995978}"/>
              </a:ext>
            </a:extLst>
          </p:cNvPr>
          <p:cNvSpPr/>
          <p:nvPr/>
        </p:nvSpPr>
        <p:spPr>
          <a:xfrm>
            <a:off x="10189948" y="24786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803B10-6A43-48AF-97E7-3AFB0AAC16E4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30619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1A3AC3-9A26-48C8-A753-1D1F634E1C4E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540134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A3D54E1-330A-486C-A72B-588F0C92717B}"/>
              </a:ext>
            </a:extLst>
          </p:cNvPr>
          <p:cNvCxnSpPr>
            <a:cxnSpLocks/>
          </p:cNvCxnSpPr>
          <p:nvPr/>
        </p:nvCxnSpPr>
        <p:spPr>
          <a:xfrm>
            <a:off x="10805489" y="2540134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46F7B8-EE64-4408-A900-19142EA87C93}"/>
              </a:ext>
            </a:extLst>
          </p:cNvPr>
          <p:cNvSpPr txBox="1"/>
          <p:nvPr/>
        </p:nvSpPr>
        <p:spPr>
          <a:xfrm>
            <a:off x="10291808" y="5856953"/>
            <a:ext cx="672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25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489" y="1289386"/>
            <a:ext cx="9621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Articulation points, bridges, and bi-connected components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G = (V, E) be a connected, undirected graph.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articulation point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G is a vertex whose removal disconnects G.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it’s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articulation point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removal with all edges incident to it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(the articulation point)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breaks the graph into disjoint pieces.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bridge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(heavily shaded) of G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edge whose removal disconnects G. 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837154" y="4560902"/>
            <a:ext cx="1820446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013978" y="4614172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392239" y="4614169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2"/>
          </p:cNvCxnSpPr>
          <p:nvPr/>
        </p:nvCxnSpPr>
        <p:spPr>
          <a:xfrm>
            <a:off x="2747377" y="4560902"/>
            <a:ext cx="1318704" cy="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90699" y="4501030"/>
            <a:ext cx="48014" cy="14647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26771" y="4510963"/>
            <a:ext cx="48014" cy="14647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 flipV="1">
            <a:off x="9339311" y="520230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243506" y="5215628"/>
            <a:ext cx="324485" cy="14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8053523" y="4475814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 flipV="1">
            <a:off x="8108269" y="5924351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 flipV="1">
            <a:off x="10542237" y="592582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flipH="1" flipV="1">
            <a:off x="10508204" y="448966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H="1" flipV="1">
            <a:off x="5392739" y="5251141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 flipV="1">
            <a:off x="4016400" y="4518177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H="1" flipV="1">
            <a:off x="2715840" y="453318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5304" y="6092914"/>
            <a:ext cx="3585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Articulation point (the heavily shaded vertices)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83203" y="4044552"/>
            <a:ext cx="112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A7F49EF9-F4BC-4729-BD5B-38B044898D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2031">
            <a:off x="503466" y="1591056"/>
            <a:ext cx="583558" cy="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0DFA2-BA9C-4962-8D57-DC0FD0DBD6C5}"/>
              </a:ext>
            </a:extLst>
          </p:cNvPr>
          <p:cNvSpPr/>
          <p:nvPr/>
        </p:nvSpPr>
        <p:spPr>
          <a:xfrm>
            <a:off x="1226421" y="579875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62C89-E921-402B-B924-5EBFDDBA3DDE}"/>
              </a:ext>
            </a:extLst>
          </p:cNvPr>
          <p:cNvCxnSpPr>
            <a:cxnSpLocks/>
          </p:cNvCxnSpPr>
          <p:nvPr/>
        </p:nvCxnSpPr>
        <p:spPr>
          <a:xfrm flipV="1">
            <a:off x="5432265" y="5568614"/>
            <a:ext cx="0" cy="524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5978B-AA8C-44FD-9CA2-BBA25CFAE78C}"/>
              </a:ext>
            </a:extLst>
          </p:cNvPr>
          <p:cNvSpPr/>
          <p:nvPr/>
        </p:nvSpPr>
        <p:spPr>
          <a:xfrm>
            <a:off x="3522374" y="2828835"/>
            <a:ext cx="54388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 </a:t>
            </a:r>
          </a:p>
          <a:p>
            <a:pPr algn="ctr"/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600" dirty="0"/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EF4FA34-5AC6-4D2F-980E-6A81394D81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" y="18798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47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32" y="2345399"/>
            <a:ext cx="913512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G = (V, E) be a connected, undirected graph.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biconnected component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(shaded) of G is a maximal set of edges such that any two edges in the set lie on a common simple cycle.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5C6D45C-209A-4E55-AFFD-DD3400C074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749">
            <a:off x="545482" y="2900278"/>
            <a:ext cx="684578" cy="4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CBDE3A-FAEF-4B8D-A591-5458DAE0F529}"/>
              </a:ext>
            </a:extLst>
          </p:cNvPr>
          <p:cNvSpPr/>
          <p:nvPr/>
        </p:nvSpPr>
        <p:spPr>
          <a:xfrm>
            <a:off x="1846390" y="4562066"/>
            <a:ext cx="1820446" cy="146470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073536-7976-4351-BBEA-27B31D85F258}"/>
              </a:ext>
            </a:extLst>
          </p:cNvPr>
          <p:cNvSpPr/>
          <p:nvPr/>
        </p:nvSpPr>
        <p:spPr>
          <a:xfrm rot="5400000">
            <a:off x="4013978" y="4614172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B569AB7-D6B8-482E-A28B-63B1C641A464}"/>
              </a:ext>
            </a:extLst>
          </p:cNvPr>
          <p:cNvSpPr/>
          <p:nvPr/>
        </p:nvSpPr>
        <p:spPr>
          <a:xfrm rot="16200000">
            <a:off x="5392240" y="4614169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B88E3-ACD0-45D0-8D49-5C0046A76697}"/>
              </a:ext>
            </a:extLst>
          </p:cNvPr>
          <p:cNvCxnSpPr/>
          <p:nvPr/>
        </p:nvCxnSpPr>
        <p:spPr>
          <a:xfrm>
            <a:off x="2747377" y="4560902"/>
            <a:ext cx="1318704" cy="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DD47EB-8663-427B-A459-B89A8562A0A4}"/>
              </a:ext>
            </a:extLst>
          </p:cNvPr>
          <p:cNvSpPr/>
          <p:nvPr/>
        </p:nvSpPr>
        <p:spPr>
          <a:xfrm>
            <a:off x="1374203" y="1238897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62E8C-14AE-4B03-9C76-B216E0306F5E}"/>
              </a:ext>
            </a:extLst>
          </p:cNvPr>
          <p:cNvSpPr/>
          <p:nvPr/>
        </p:nvSpPr>
        <p:spPr>
          <a:xfrm>
            <a:off x="7392675" y="5103445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biconnected components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(which are the edges in the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shaded regions)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A68AB-F168-40E4-933D-4A4B5DD1C872}"/>
                  </a:ext>
                </a:extLst>
              </p:cNvPr>
              <p:cNvSpPr txBox="1"/>
              <p:nvPr/>
            </p:nvSpPr>
            <p:spPr>
              <a:xfrm>
                <a:off x="1387301" y="959135"/>
                <a:ext cx="9026886" cy="580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few facts: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be a depth-first tree of G.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articulation point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if, and only if it has at least two children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v be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nonroot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v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articulation point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if, and only if there is no back edge (u, w) such that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 is a descendant of v and w is a proper ancestor of w.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articulation points can be computed in O(E).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edge of G is 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bridge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if, and only if it does not lie on any simple cycle of G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 bridges of G can be computed in O(E).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biconnected components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partition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nonbridge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 of G.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determine articulation points, bridges, and biconnected components using depth-first search.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A68AB-F168-40E4-933D-4A4B5DD1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01" y="959135"/>
                <a:ext cx="9026886" cy="5801588"/>
              </a:xfrm>
              <a:prstGeom prst="rect">
                <a:avLst/>
              </a:prstGeom>
              <a:blipFill>
                <a:blip r:embed="rId2"/>
                <a:stretch>
                  <a:fillRect l="-1081" t="-840" r="-338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023C38A-3DD8-4AE8-B4EC-84D8FCDE0212}"/>
              </a:ext>
            </a:extLst>
          </p:cNvPr>
          <p:cNvSpPr/>
          <p:nvPr/>
        </p:nvSpPr>
        <p:spPr>
          <a:xfrm>
            <a:off x="1198712" y="305068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E9650-D426-4CEE-90B6-B60BD0FA1616}"/>
              </a:ext>
            </a:extLst>
          </p:cNvPr>
          <p:cNvSpPr txBox="1"/>
          <p:nvPr/>
        </p:nvSpPr>
        <p:spPr>
          <a:xfrm>
            <a:off x="10754085" y="1056412"/>
            <a:ext cx="812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v     </a:t>
            </a:r>
            <a:r>
              <a:rPr lang="en-US" sz="2800" dirty="0"/>
              <a:t>X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544D0E-FE90-4F63-9A77-2524A9B29766}"/>
              </a:ext>
            </a:extLst>
          </p:cNvPr>
          <p:cNvSpPr/>
          <p:nvPr/>
        </p:nvSpPr>
        <p:spPr>
          <a:xfrm>
            <a:off x="11049648" y="1350818"/>
            <a:ext cx="264897" cy="2078182"/>
          </a:xfrm>
          <a:custGeom>
            <a:avLst/>
            <a:gdLst>
              <a:gd name="connsiteX0" fmla="*/ 27709 w 221673"/>
              <a:gd name="connsiteY0" fmla="*/ 2078182 h 2078182"/>
              <a:gd name="connsiteX1" fmla="*/ 92364 w 221673"/>
              <a:gd name="connsiteY1" fmla="*/ 1995055 h 2078182"/>
              <a:gd name="connsiteX2" fmla="*/ 101600 w 221673"/>
              <a:gd name="connsiteY2" fmla="*/ 1958109 h 2078182"/>
              <a:gd name="connsiteX3" fmla="*/ 110836 w 221673"/>
              <a:gd name="connsiteY3" fmla="*/ 1930400 h 2078182"/>
              <a:gd name="connsiteX4" fmla="*/ 129309 w 221673"/>
              <a:gd name="connsiteY4" fmla="*/ 1856509 h 2078182"/>
              <a:gd name="connsiteX5" fmla="*/ 138545 w 221673"/>
              <a:gd name="connsiteY5" fmla="*/ 1819564 h 2078182"/>
              <a:gd name="connsiteX6" fmla="*/ 147782 w 221673"/>
              <a:gd name="connsiteY6" fmla="*/ 1791855 h 2078182"/>
              <a:gd name="connsiteX7" fmla="*/ 157018 w 221673"/>
              <a:gd name="connsiteY7" fmla="*/ 1745673 h 2078182"/>
              <a:gd name="connsiteX8" fmla="*/ 166255 w 221673"/>
              <a:gd name="connsiteY8" fmla="*/ 1330036 h 2078182"/>
              <a:gd name="connsiteX9" fmla="*/ 175491 w 221673"/>
              <a:gd name="connsiteY9" fmla="*/ 1302327 h 2078182"/>
              <a:gd name="connsiteX10" fmla="*/ 203200 w 221673"/>
              <a:gd name="connsiteY10" fmla="*/ 1173018 h 2078182"/>
              <a:gd name="connsiteX11" fmla="*/ 212436 w 221673"/>
              <a:gd name="connsiteY11" fmla="*/ 1034473 h 2078182"/>
              <a:gd name="connsiteX12" fmla="*/ 221673 w 221673"/>
              <a:gd name="connsiteY12" fmla="*/ 951346 h 2078182"/>
              <a:gd name="connsiteX13" fmla="*/ 212436 w 221673"/>
              <a:gd name="connsiteY13" fmla="*/ 203200 h 2078182"/>
              <a:gd name="connsiteX14" fmla="*/ 203200 w 221673"/>
              <a:gd name="connsiteY14" fmla="*/ 175491 h 2078182"/>
              <a:gd name="connsiteX15" fmla="*/ 184727 w 221673"/>
              <a:gd name="connsiteY15" fmla="*/ 138546 h 2078182"/>
              <a:gd name="connsiteX16" fmla="*/ 101600 w 221673"/>
              <a:gd name="connsiteY16" fmla="*/ 92364 h 2078182"/>
              <a:gd name="connsiteX17" fmla="*/ 46182 w 221673"/>
              <a:gd name="connsiteY17" fmla="*/ 36946 h 2078182"/>
              <a:gd name="connsiteX18" fmla="*/ 0 w 221673"/>
              <a:gd name="connsiteY18" fmla="*/ 0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1673" h="2078182">
                <a:moveTo>
                  <a:pt x="27709" y="2078182"/>
                </a:moveTo>
                <a:cubicBezTo>
                  <a:pt x="30327" y="2075040"/>
                  <a:pt x="83944" y="2014702"/>
                  <a:pt x="92364" y="1995055"/>
                </a:cubicBezTo>
                <a:cubicBezTo>
                  <a:pt x="97364" y="1983387"/>
                  <a:pt x="98113" y="1970315"/>
                  <a:pt x="101600" y="1958109"/>
                </a:cubicBezTo>
                <a:cubicBezTo>
                  <a:pt x="104275" y="1948748"/>
                  <a:pt x="108274" y="1939793"/>
                  <a:pt x="110836" y="1930400"/>
                </a:cubicBezTo>
                <a:cubicBezTo>
                  <a:pt x="117516" y="1905906"/>
                  <a:pt x="123151" y="1881139"/>
                  <a:pt x="129309" y="1856509"/>
                </a:cubicBezTo>
                <a:cubicBezTo>
                  <a:pt x="132388" y="1844194"/>
                  <a:pt x="134531" y="1831606"/>
                  <a:pt x="138545" y="1819564"/>
                </a:cubicBezTo>
                <a:cubicBezTo>
                  <a:pt x="141624" y="1810328"/>
                  <a:pt x="145421" y="1801300"/>
                  <a:pt x="147782" y="1791855"/>
                </a:cubicBezTo>
                <a:cubicBezTo>
                  <a:pt x="151590" y="1776625"/>
                  <a:pt x="153939" y="1761067"/>
                  <a:pt x="157018" y="1745673"/>
                </a:cubicBezTo>
                <a:cubicBezTo>
                  <a:pt x="160097" y="1607127"/>
                  <a:pt x="160486" y="1468496"/>
                  <a:pt x="166255" y="1330036"/>
                </a:cubicBezTo>
                <a:cubicBezTo>
                  <a:pt x="166660" y="1320309"/>
                  <a:pt x="173582" y="1311874"/>
                  <a:pt x="175491" y="1302327"/>
                </a:cubicBezTo>
                <a:cubicBezTo>
                  <a:pt x="204436" y="1157597"/>
                  <a:pt x="161718" y="1318205"/>
                  <a:pt x="203200" y="1173018"/>
                </a:cubicBezTo>
                <a:cubicBezTo>
                  <a:pt x="206279" y="1126836"/>
                  <a:pt x="208592" y="1080597"/>
                  <a:pt x="212436" y="1034473"/>
                </a:cubicBezTo>
                <a:cubicBezTo>
                  <a:pt x="214751" y="1006690"/>
                  <a:pt x="221673" y="979226"/>
                  <a:pt x="221673" y="951346"/>
                </a:cubicBezTo>
                <a:cubicBezTo>
                  <a:pt x="221673" y="701945"/>
                  <a:pt x="218373" y="452530"/>
                  <a:pt x="212436" y="203200"/>
                </a:cubicBezTo>
                <a:cubicBezTo>
                  <a:pt x="212204" y="193467"/>
                  <a:pt x="207035" y="184440"/>
                  <a:pt x="203200" y="175491"/>
                </a:cubicBezTo>
                <a:cubicBezTo>
                  <a:pt x="197776" y="162836"/>
                  <a:pt x="194463" y="148282"/>
                  <a:pt x="184727" y="138546"/>
                </a:cubicBezTo>
                <a:cubicBezTo>
                  <a:pt x="173126" y="126945"/>
                  <a:pt x="119026" y="101077"/>
                  <a:pt x="101600" y="92364"/>
                </a:cubicBezTo>
                <a:cubicBezTo>
                  <a:pt x="83127" y="73891"/>
                  <a:pt x="67919" y="51437"/>
                  <a:pt x="46182" y="36946"/>
                </a:cubicBezTo>
                <a:cubicBezTo>
                  <a:pt x="11227" y="13642"/>
                  <a:pt x="26322" y="263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1EB580-C290-4B88-8C25-CE28D33BB69A}"/>
              </a:ext>
            </a:extLst>
          </p:cNvPr>
          <p:cNvCxnSpPr/>
          <p:nvPr/>
        </p:nvCxnSpPr>
        <p:spPr>
          <a:xfrm>
            <a:off x="10898909" y="1350818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43CBAB-BEAF-4F3A-ACD5-F58CD5CED1A0}"/>
              </a:ext>
            </a:extLst>
          </p:cNvPr>
          <p:cNvCxnSpPr/>
          <p:nvPr/>
        </p:nvCxnSpPr>
        <p:spPr>
          <a:xfrm>
            <a:off x="10898909" y="2207491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97E32A-5E47-483A-9717-FC4F19FCA55D}"/>
              </a:ext>
            </a:extLst>
          </p:cNvPr>
          <p:cNvCxnSpPr/>
          <p:nvPr/>
        </p:nvCxnSpPr>
        <p:spPr>
          <a:xfrm>
            <a:off x="10903527" y="2581563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E8C214-81FA-4F9A-B413-A8418AE65BC2}"/>
              </a:ext>
            </a:extLst>
          </p:cNvPr>
          <p:cNvCxnSpPr/>
          <p:nvPr/>
        </p:nvCxnSpPr>
        <p:spPr>
          <a:xfrm>
            <a:off x="10898909" y="3429000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D9635D0-7251-4AA4-84EF-8DDDBB8DC85E}"/>
              </a:ext>
            </a:extLst>
          </p:cNvPr>
          <p:cNvSpPr/>
          <p:nvPr/>
        </p:nvSpPr>
        <p:spPr>
          <a:xfrm>
            <a:off x="10594109" y="4202545"/>
            <a:ext cx="566376" cy="559952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2663F-FBFA-4B3A-83C7-5CE25D45E436}"/>
              </a:ext>
            </a:extLst>
          </p:cNvPr>
          <p:cNvCxnSpPr>
            <a:stCxn id="11" idx="0"/>
            <a:endCxn id="11" idx="1"/>
          </p:cNvCxnSpPr>
          <p:nvPr/>
        </p:nvCxnSpPr>
        <p:spPr>
          <a:xfrm flipH="1">
            <a:off x="10594110" y="4202545"/>
            <a:ext cx="283187" cy="213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6EABD3D6-8BBA-4EEE-8ADB-D0BD0363F1AC}"/>
              </a:ext>
            </a:extLst>
          </p:cNvPr>
          <p:cNvSpPr/>
          <p:nvPr/>
        </p:nvSpPr>
        <p:spPr>
          <a:xfrm>
            <a:off x="905162" y="1406234"/>
            <a:ext cx="1339273" cy="1390069"/>
          </a:xfrm>
          <a:prstGeom prst="diamond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77D4D0AB-167F-4685-A6C3-546D16643924}"/>
              </a:ext>
            </a:extLst>
          </p:cNvPr>
          <p:cNvSpPr/>
          <p:nvPr/>
        </p:nvSpPr>
        <p:spPr>
          <a:xfrm rot="16200000" flipH="1">
            <a:off x="3015672" y="1343890"/>
            <a:ext cx="757380" cy="757382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32D8784-8F81-4FF7-AABC-2524C682F997}"/>
              </a:ext>
            </a:extLst>
          </p:cNvPr>
          <p:cNvSpPr/>
          <p:nvPr/>
        </p:nvSpPr>
        <p:spPr>
          <a:xfrm rot="16200000">
            <a:off x="3015675" y="2101269"/>
            <a:ext cx="757380" cy="757381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00FDF-C68E-46C3-8484-00CEB6E681FE}"/>
              </a:ext>
            </a:extLst>
          </p:cNvPr>
          <p:cNvSpPr/>
          <p:nvPr/>
        </p:nvSpPr>
        <p:spPr>
          <a:xfrm>
            <a:off x="4712853" y="1468581"/>
            <a:ext cx="1339273" cy="1390069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FC0DBD5-593E-4106-96C5-AD685AD50B81}"/>
              </a:ext>
            </a:extLst>
          </p:cNvPr>
          <p:cNvSpPr/>
          <p:nvPr/>
        </p:nvSpPr>
        <p:spPr>
          <a:xfrm>
            <a:off x="7161277" y="1597354"/>
            <a:ext cx="1339273" cy="1267785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E1ACA8-E4B4-485E-9776-AC706E032269}"/>
              </a:ext>
            </a:extLst>
          </p:cNvPr>
          <p:cNvSpPr/>
          <p:nvPr/>
        </p:nvSpPr>
        <p:spPr>
          <a:xfrm rot="16200000" flipV="1">
            <a:off x="6431573" y="2689989"/>
            <a:ext cx="757380" cy="90054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EAEBEB0-FCA2-4582-A9E0-05DBEA3A62A9}"/>
              </a:ext>
            </a:extLst>
          </p:cNvPr>
          <p:cNvSpPr/>
          <p:nvPr/>
        </p:nvSpPr>
        <p:spPr>
          <a:xfrm rot="11973960" flipH="1">
            <a:off x="7546441" y="1841162"/>
            <a:ext cx="1669626" cy="1199466"/>
          </a:xfrm>
          <a:prstGeom prst="triangle">
            <a:avLst>
              <a:gd name="adj" fmla="val 2547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7CB57-3091-4B1D-9F65-8B14646339D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795492" y="1596220"/>
            <a:ext cx="623457" cy="581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76AB1-020B-4DBC-8E68-922BE0F2DAD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794593" y="2192338"/>
            <a:ext cx="624356" cy="676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82FEF4-90CA-4276-A786-5959FDDE9828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H="1">
            <a:off x="7794593" y="1596220"/>
            <a:ext cx="899" cy="12726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7DFF98-B732-4430-9F16-27B1B8A79FE8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7116886" y="2187710"/>
            <a:ext cx="634214" cy="63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FC00EB-7442-4B4D-A1B8-2EB2E9EB841E}"/>
              </a:ext>
            </a:extLst>
          </p:cNvPr>
          <p:cNvCxnSpPr>
            <a:cxnSpLocks/>
          </p:cNvCxnSpPr>
          <p:nvPr/>
        </p:nvCxnSpPr>
        <p:spPr>
          <a:xfrm flipV="1">
            <a:off x="7079676" y="2145018"/>
            <a:ext cx="2289032" cy="6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9F8C14-281E-444E-90DD-53EAD63612A5}"/>
              </a:ext>
            </a:extLst>
          </p:cNvPr>
          <p:cNvCxnSpPr>
            <a:cxnSpLocks/>
            <a:stCxn id="8" idx="2"/>
            <a:endCxn id="8" idx="4"/>
          </p:cNvCxnSpPr>
          <p:nvPr/>
        </p:nvCxnSpPr>
        <p:spPr>
          <a:xfrm>
            <a:off x="7795492" y="1596220"/>
            <a:ext cx="1573216" cy="55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6ECD70-A85E-4766-B5CF-3B59C14B9BA7}"/>
              </a:ext>
            </a:extLst>
          </p:cNvPr>
          <p:cNvCxnSpPr/>
          <p:nvPr/>
        </p:nvCxnSpPr>
        <p:spPr>
          <a:xfrm>
            <a:off x="3015671" y="1365552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504C4-5E31-4A90-AAF9-250C51EDF9E5}"/>
              </a:ext>
            </a:extLst>
          </p:cNvPr>
          <p:cNvCxnSpPr/>
          <p:nvPr/>
        </p:nvCxnSpPr>
        <p:spPr>
          <a:xfrm>
            <a:off x="3015671" y="2841039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122250-D92F-4167-8D0F-6CF559E82C4D}"/>
              </a:ext>
            </a:extLst>
          </p:cNvPr>
          <p:cNvCxnSpPr/>
          <p:nvPr/>
        </p:nvCxnSpPr>
        <p:spPr>
          <a:xfrm>
            <a:off x="6424849" y="3527103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545001-7E58-47CB-A6E8-596963745ED6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>
            <a:off x="3749964" y="1352794"/>
            <a:ext cx="1688" cy="1533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F9569F-D8FC-4D58-BC4A-CBC8D371B05B}"/>
              </a:ext>
            </a:extLst>
          </p:cNvPr>
          <p:cNvCxnSpPr/>
          <p:nvPr/>
        </p:nvCxnSpPr>
        <p:spPr>
          <a:xfrm>
            <a:off x="6381894" y="2777835"/>
            <a:ext cx="1" cy="757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5DD056-6B36-4E59-A236-E33DC33B638C}"/>
              </a:ext>
            </a:extLst>
          </p:cNvPr>
          <p:cNvCxnSpPr>
            <a:cxnSpLocks/>
          </p:cNvCxnSpPr>
          <p:nvPr/>
        </p:nvCxnSpPr>
        <p:spPr>
          <a:xfrm>
            <a:off x="3036228" y="1343727"/>
            <a:ext cx="757384" cy="757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0AC3A9-A4CF-4287-B086-6BE2A94B58DD}"/>
              </a:ext>
            </a:extLst>
          </p:cNvPr>
          <p:cNvCxnSpPr>
            <a:cxnSpLocks/>
          </p:cNvCxnSpPr>
          <p:nvPr/>
        </p:nvCxnSpPr>
        <p:spPr>
          <a:xfrm flipH="1">
            <a:off x="3046213" y="2110526"/>
            <a:ext cx="733751" cy="74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741784-2216-467F-81F3-20F13410AE83}"/>
              </a:ext>
            </a:extLst>
          </p:cNvPr>
          <p:cNvCxnSpPr>
            <a:cxnSpLocks/>
          </p:cNvCxnSpPr>
          <p:nvPr/>
        </p:nvCxnSpPr>
        <p:spPr>
          <a:xfrm flipH="1" flipV="1">
            <a:off x="6335799" y="2772040"/>
            <a:ext cx="895910" cy="757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065E99-B05B-48F6-9A54-7C8A637030AE}"/>
              </a:ext>
            </a:extLst>
          </p:cNvPr>
          <p:cNvCxnSpPr>
            <a:cxnSpLocks/>
          </p:cNvCxnSpPr>
          <p:nvPr/>
        </p:nvCxnSpPr>
        <p:spPr>
          <a:xfrm>
            <a:off x="5345545" y="1480477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226B16-6EDE-45D5-86DC-882F9491472E}"/>
              </a:ext>
            </a:extLst>
          </p:cNvPr>
          <p:cNvCxnSpPr/>
          <p:nvPr/>
        </p:nvCxnSpPr>
        <p:spPr>
          <a:xfrm>
            <a:off x="4731329" y="2145699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647868-8E64-4ADD-97FD-7F7B6FE8860E}"/>
              </a:ext>
            </a:extLst>
          </p:cNvPr>
          <p:cNvCxnSpPr>
            <a:cxnSpLocks/>
          </p:cNvCxnSpPr>
          <p:nvPr/>
        </p:nvCxnSpPr>
        <p:spPr>
          <a:xfrm flipH="1">
            <a:off x="4722086" y="1495752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F86316-71F8-4C85-8439-5EEC30C9EFF5}"/>
              </a:ext>
            </a:extLst>
          </p:cNvPr>
          <p:cNvCxnSpPr/>
          <p:nvPr/>
        </p:nvCxnSpPr>
        <p:spPr>
          <a:xfrm flipH="1">
            <a:off x="5364017" y="2154658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F3ACB-C9AF-40C6-9A5A-C277C7CE4E04}"/>
              </a:ext>
            </a:extLst>
          </p:cNvPr>
          <p:cNvCxnSpPr/>
          <p:nvPr/>
        </p:nvCxnSpPr>
        <p:spPr>
          <a:xfrm flipH="1">
            <a:off x="1565560" y="2092824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EAD5BE-85E3-4C88-A4B6-7C4880D773C2}"/>
              </a:ext>
            </a:extLst>
          </p:cNvPr>
          <p:cNvCxnSpPr/>
          <p:nvPr/>
        </p:nvCxnSpPr>
        <p:spPr>
          <a:xfrm flipH="1">
            <a:off x="914897" y="1434754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399F72-741C-4AD5-A0B3-AFFA47396D32}"/>
              </a:ext>
            </a:extLst>
          </p:cNvPr>
          <p:cNvCxnSpPr>
            <a:cxnSpLocks/>
          </p:cNvCxnSpPr>
          <p:nvPr/>
        </p:nvCxnSpPr>
        <p:spPr>
          <a:xfrm>
            <a:off x="1556190" y="1415024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887D9B-24A4-4AF5-AA8C-8D29A4CD243D}"/>
              </a:ext>
            </a:extLst>
          </p:cNvPr>
          <p:cNvCxnSpPr>
            <a:cxnSpLocks/>
          </p:cNvCxnSpPr>
          <p:nvPr/>
        </p:nvCxnSpPr>
        <p:spPr>
          <a:xfrm>
            <a:off x="904899" y="2055317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893796-47FA-4F11-98C0-9BCD27F250C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905162" y="2101269"/>
            <a:ext cx="1339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1E6AAB-7CFD-4C02-83AC-9F3648490FA1}"/>
              </a:ext>
            </a:extLst>
          </p:cNvPr>
          <p:cNvCxnSpPr>
            <a:cxnSpLocks/>
          </p:cNvCxnSpPr>
          <p:nvPr/>
        </p:nvCxnSpPr>
        <p:spPr>
          <a:xfrm>
            <a:off x="1556325" y="1406234"/>
            <a:ext cx="9238" cy="1390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7874BA8-07B7-4F7E-A392-8A997473784B}"/>
              </a:ext>
            </a:extLst>
          </p:cNvPr>
          <p:cNvSpPr/>
          <p:nvPr/>
        </p:nvSpPr>
        <p:spPr>
          <a:xfrm>
            <a:off x="2216725" y="2041237"/>
            <a:ext cx="1509931" cy="8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878463-3C06-41DF-946E-D71B96AE9832}"/>
              </a:ext>
            </a:extLst>
          </p:cNvPr>
          <p:cNvSpPr/>
          <p:nvPr/>
        </p:nvSpPr>
        <p:spPr>
          <a:xfrm>
            <a:off x="3827810" y="2093221"/>
            <a:ext cx="970251" cy="45719"/>
          </a:xfrm>
          <a:prstGeom prst="rect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1643557-6260-4EBB-A76B-628FDD383E0B}"/>
              </a:ext>
            </a:extLst>
          </p:cNvPr>
          <p:cNvSpPr/>
          <p:nvPr/>
        </p:nvSpPr>
        <p:spPr>
          <a:xfrm>
            <a:off x="6019369" y="2131795"/>
            <a:ext cx="1151765" cy="10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C80451-50D8-4334-8EF3-4AA3B9EED846}"/>
              </a:ext>
            </a:extLst>
          </p:cNvPr>
          <p:cNvSpPr/>
          <p:nvPr/>
        </p:nvSpPr>
        <p:spPr>
          <a:xfrm rot="18595021">
            <a:off x="7066029" y="3131722"/>
            <a:ext cx="895657" cy="11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7929CA-CD30-4B81-B8E2-C7716683B3E8}"/>
              </a:ext>
            </a:extLst>
          </p:cNvPr>
          <p:cNvSpPr/>
          <p:nvPr/>
        </p:nvSpPr>
        <p:spPr>
          <a:xfrm rot="14012094">
            <a:off x="7569430" y="3127451"/>
            <a:ext cx="895657" cy="11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EB0A2B9-104F-4BBC-A65E-36585F8D8A9C}"/>
              </a:ext>
            </a:extLst>
          </p:cNvPr>
          <p:cNvCxnSpPr>
            <a:cxnSpLocks/>
          </p:cNvCxnSpPr>
          <p:nvPr/>
        </p:nvCxnSpPr>
        <p:spPr>
          <a:xfrm>
            <a:off x="2225960" y="2096650"/>
            <a:ext cx="152861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452129-D43C-45D5-92FA-5AB5C39A5B50}"/>
              </a:ext>
            </a:extLst>
          </p:cNvPr>
          <p:cNvCxnSpPr>
            <a:cxnSpLocks/>
          </p:cNvCxnSpPr>
          <p:nvPr/>
        </p:nvCxnSpPr>
        <p:spPr>
          <a:xfrm>
            <a:off x="3787804" y="2099168"/>
            <a:ext cx="968588" cy="40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A01CCE-3CC8-4301-BCE3-CAEF787A351C}"/>
              </a:ext>
            </a:extLst>
          </p:cNvPr>
          <p:cNvCxnSpPr>
            <a:cxnSpLocks/>
            <a:endCxn id="99" idx="3"/>
          </p:cNvCxnSpPr>
          <p:nvPr/>
        </p:nvCxnSpPr>
        <p:spPr>
          <a:xfrm>
            <a:off x="5999025" y="2177010"/>
            <a:ext cx="1172109" cy="57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722B6-005F-4009-AC74-69526FAB580A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7226496" y="2861525"/>
            <a:ext cx="568546" cy="6713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28DEFA-EC7B-429C-8C04-8F3660F9C5B3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7779808" y="2863434"/>
            <a:ext cx="503610" cy="6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C11625A-8659-4ADF-8BB4-45914DC1058C}"/>
              </a:ext>
            </a:extLst>
          </p:cNvPr>
          <p:cNvSpPr/>
          <p:nvPr/>
        </p:nvSpPr>
        <p:spPr>
          <a:xfrm>
            <a:off x="2108905" y="2022769"/>
            <a:ext cx="149381" cy="1570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9F95-0724-497F-BE6E-D317DBE8F91C}"/>
              </a:ext>
            </a:extLst>
          </p:cNvPr>
          <p:cNvSpPr/>
          <p:nvPr/>
        </p:nvSpPr>
        <p:spPr>
          <a:xfrm>
            <a:off x="3650242" y="2038944"/>
            <a:ext cx="168954" cy="1503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40441EF-1934-4CF4-8E68-2A073B2EFEC1}"/>
              </a:ext>
            </a:extLst>
          </p:cNvPr>
          <p:cNvSpPr/>
          <p:nvPr/>
        </p:nvSpPr>
        <p:spPr>
          <a:xfrm>
            <a:off x="3015671" y="2782469"/>
            <a:ext cx="120069" cy="11313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A3F253-45A9-4BC7-94A0-CE95DCAE145E}"/>
              </a:ext>
            </a:extLst>
          </p:cNvPr>
          <p:cNvSpPr/>
          <p:nvPr/>
        </p:nvSpPr>
        <p:spPr>
          <a:xfrm>
            <a:off x="4698968" y="2038944"/>
            <a:ext cx="193368" cy="161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BFEC04-187A-40D3-8587-CB2C09753EC0}"/>
              </a:ext>
            </a:extLst>
          </p:cNvPr>
          <p:cNvSpPr/>
          <p:nvPr/>
        </p:nvSpPr>
        <p:spPr>
          <a:xfrm>
            <a:off x="5925336" y="2079349"/>
            <a:ext cx="151659" cy="14662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4E2DB3B-C286-4311-BDCA-78F4AE3046CD}"/>
              </a:ext>
            </a:extLst>
          </p:cNvPr>
          <p:cNvSpPr/>
          <p:nvPr/>
        </p:nvSpPr>
        <p:spPr>
          <a:xfrm>
            <a:off x="7700069" y="2814792"/>
            <a:ext cx="127740" cy="12347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F973CDE-3B36-4669-8738-9A094DC25297}"/>
              </a:ext>
            </a:extLst>
          </p:cNvPr>
          <p:cNvSpPr/>
          <p:nvPr/>
        </p:nvSpPr>
        <p:spPr>
          <a:xfrm>
            <a:off x="7171134" y="3475185"/>
            <a:ext cx="132916" cy="1129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4CF5D31-091D-43AD-AC63-632DC31D2238}"/>
              </a:ext>
            </a:extLst>
          </p:cNvPr>
          <p:cNvSpPr/>
          <p:nvPr/>
        </p:nvSpPr>
        <p:spPr>
          <a:xfrm>
            <a:off x="854367" y="2043558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C7D57F7-B350-4240-94D1-3B54888E11BE}"/>
              </a:ext>
            </a:extLst>
          </p:cNvPr>
          <p:cNvSpPr/>
          <p:nvPr/>
        </p:nvSpPr>
        <p:spPr>
          <a:xfrm>
            <a:off x="1505525" y="136468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B18FDEC-F175-4404-965F-1EF4B0D8C753}"/>
              </a:ext>
            </a:extLst>
          </p:cNvPr>
          <p:cNvSpPr/>
          <p:nvPr/>
        </p:nvSpPr>
        <p:spPr>
          <a:xfrm>
            <a:off x="1505526" y="2713192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F9F62B1-3FB7-4DB1-9402-8549C5D0D892}"/>
              </a:ext>
            </a:extLst>
          </p:cNvPr>
          <p:cNvSpPr/>
          <p:nvPr/>
        </p:nvSpPr>
        <p:spPr>
          <a:xfrm>
            <a:off x="3689929" y="2782468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C648255-DE86-4C86-B4EA-979CA704FE49}"/>
              </a:ext>
            </a:extLst>
          </p:cNvPr>
          <p:cNvSpPr/>
          <p:nvPr/>
        </p:nvSpPr>
        <p:spPr>
          <a:xfrm>
            <a:off x="3694550" y="1300039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67FAB6C-4A18-4509-B54D-17690D11D447}"/>
              </a:ext>
            </a:extLst>
          </p:cNvPr>
          <p:cNvSpPr/>
          <p:nvPr/>
        </p:nvSpPr>
        <p:spPr>
          <a:xfrm>
            <a:off x="2969498" y="1304663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6533B90-8C6F-4BC3-B773-ABA17AD65E10}"/>
              </a:ext>
            </a:extLst>
          </p:cNvPr>
          <p:cNvSpPr/>
          <p:nvPr/>
        </p:nvSpPr>
        <p:spPr>
          <a:xfrm>
            <a:off x="7068218" y="2126006"/>
            <a:ext cx="151658" cy="1589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1DD0EB8-0372-47C5-AEF6-D588DA9A7FB1}"/>
              </a:ext>
            </a:extLst>
          </p:cNvPr>
          <p:cNvSpPr/>
          <p:nvPr/>
        </p:nvSpPr>
        <p:spPr>
          <a:xfrm>
            <a:off x="5329381" y="277785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269A415-026C-41F9-9B11-4A810BD65D7A}"/>
              </a:ext>
            </a:extLst>
          </p:cNvPr>
          <p:cNvSpPr/>
          <p:nvPr/>
        </p:nvSpPr>
        <p:spPr>
          <a:xfrm>
            <a:off x="6313051" y="276400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D3DC578-7D29-4033-8562-56A5CB2C83D3}"/>
              </a:ext>
            </a:extLst>
          </p:cNvPr>
          <p:cNvSpPr/>
          <p:nvPr/>
        </p:nvSpPr>
        <p:spPr>
          <a:xfrm>
            <a:off x="6308435" y="3498292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CA57E23-9F4F-42B2-9E4A-D3EB83B54C20}"/>
              </a:ext>
            </a:extLst>
          </p:cNvPr>
          <p:cNvSpPr/>
          <p:nvPr/>
        </p:nvSpPr>
        <p:spPr>
          <a:xfrm>
            <a:off x="5297058" y="145244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DD3FFD4-BBB1-4090-99DC-3A568282F852}"/>
              </a:ext>
            </a:extLst>
          </p:cNvPr>
          <p:cNvSpPr/>
          <p:nvPr/>
        </p:nvSpPr>
        <p:spPr>
          <a:xfrm>
            <a:off x="8303495" y="2122071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497D273-ABCB-40D7-887E-8F88809BB7B2}"/>
              </a:ext>
            </a:extLst>
          </p:cNvPr>
          <p:cNvSpPr/>
          <p:nvPr/>
        </p:nvSpPr>
        <p:spPr>
          <a:xfrm>
            <a:off x="9268690" y="212669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C2CB83-D6E2-463F-9403-47F17E6AB103}"/>
              </a:ext>
            </a:extLst>
          </p:cNvPr>
          <p:cNvSpPr/>
          <p:nvPr/>
        </p:nvSpPr>
        <p:spPr>
          <a:xfrm>
            <a:off x="8183417" y="3461345"/>
            <a:ext cx="120077" cy="1182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786B726-369A-4C67-B0C3-A7BC4EC3B396}"/>
              </a:ext>
            </a:extLst>
          </p:cNvPr>
          <p:cNvSpPr/>
          <p:nvPr/>
        </p:nvSpPr>
        <p:spPr>
          <a:xfrm>
            <a:off x="7730836" y="155866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20F39D-A0B3-4517-9D1B-7319565D0472}"/>
              </a:ext>
            </a:extLst>
          </p:cNvPr>
          <p:cNvSpPr txBox="1"/>
          <p:nvPr/>
        </p:nvSpPr>
        <p:spPr>
          <a:xfrm>
            <a:off x="1249715" y="4121296"/>
            <a:ext cx="86239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3.9.    The articulation points, bridges, and biconnected components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(bcc) of a connected, undirected graph G.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articulation points are the heavily shaded vertices.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are the heavily shaded edges,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biconnected components are the edges in the shaded regions, with a bcc numbering shown.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461D341-89EA-4B10-B3B9-50EE9CDC590C}"/>
              </a:ext>
            </a:extLst>
          </p:cNvPr>
          <p:cNvSpPr txBox="1"/>
          <p:nvPr/>
        </p:nvSpPr>
        <p:spPr>
          <a:xfrm>
            <a:off x="646545" y="1722579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E949A48-38F5-4619-83F6-9AF3375A51D7}"/>
              </a:ext>
            </a:extLst>
          </p:cNvPr>
          <p:cNvSpPr txBox="1"/>
          <p:nvPr/>
        </p:nvSpPr>
        <p:spPr>
          <a:xfrm>
            <a:off x="1655614" y="111999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D0D07B-92C9-406F-8551-3D9ADF984461}"/>
              </a:ext>
            </a:extLst>
          </p:cNvPr>
          <p:cNvSpPr txBox="1"/>
          <p:nvPr/>
        </p:nvSpPr>
        <p:spPr>
          <a:xfrm>
            <a:off x="1436253" y="2797946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332A5E1-FB23-4909-ACB3-DDCCD593CB17}"/>
              </a:ext>
            </a:extLst>
          </p:cNvPr>
          <p:cNvSpPr txBox="1"/>
          <p:nvPr/>
        </p:nvSpPr>
        <p:spPr>
          <a:xfrm>
            <a:off x="2154820" y="2160486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6658EF-BC9E-456D-A155-B411025D1CD7}"/>
              </a:ext>
            </a:extLst>
          </p:cNvPr>
          <p:cNvSpPr txBox="1"/>
          <p:nvPr/>
        </p:nvSpPr>
        <p:spPr>
          <a:xfrm>
            <a:off x="1276201" y="1765941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108FE-F4D5-4117-82F5-05B494967EAD}"/>
              </a:ext>
            </a:extLst>
          </p:cNvPr>
          <p:cNvSpPr txBox="1"/>
          <p:nvPr/>
        </p:nvSpPr>
        <p:spPr>
          <a:xfrm>
            <a:off x="2939423" y="987282"/>
            <a:ext cx="25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F2FA9B-8012-4929-88DF-790CCB7F0FCE}"/>
              </a:ext>
            </a:extLst>
          </p:cNvPr>
          <p:cNvSpPr txBox="1"/>
          <p:nvPr/>
        </p:nvSpPr>
        <p:spPr>
          <a:xfrm>
            <a:off x="3744140" y="96778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E29AD7-2FBB-4D0D-BB0E-35BDD76D4675}"/>
              </a:ext>
            </a:extLst>
          </p:cNvPr>
          <p:cNvSpPr txBox="1"/>
          <p:nvPr/>
        </p:nvSpPr>
        <p:spPr>
          <a:xfrm>
            <a:off x="3834971" y="171001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7596661-D2FB-4AF6-8E41-374CA9128A1A}"/>
              </a:ext>
            </a:extLst>
          </p:cNvPr>
          <p:cNvSpPr txBox="1"/>
          <p:nvPr/>
        </p:nvSpPr>
        <p:spPr>
          <a:xfrm>
            <a:off x="3643737" y="288814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D2613-8BEC-47D5-B3A9-8043F0724EED}"/>
              </a:ext>
            </a:extLst>
          </p:cNvPr>
          <p:cNvSpPr txBox="1"/>
          <p:nvPr/>
        </p:nvSpPr>
        <p:spPr>
          <a:xfrm>
            <a:off x="3144656" y="322137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984C7B-E610-44DB-90EE-B635EF534791}"/>
              </a:ext>
            </a:extLst>
          </p:cNvPr>
          <p:cNvSpPr txBox="1"/>
          <p:nvPr/>
        </p:nvSpPr>
        <p:spPr>
          <a:xfrm>
            <a:off x="4495591" y="171713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D519F4F-8A91-49CA-9EBD-84C1FFE4FF3F}"/>
              </a:ext>
            </a:extLst>
          </p:cNvPr>
          <p:cNvSpPr txBox="1"/>
          <p:nvPr/>
        </p:nvSpPr>
        <p:spPr>
          <a:xfrm>
            <a:off x="5386706" y="1171948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018888-DA8A-484F-8345-A2964EB9B655}"/>
              </a:ext>
            </a:extLst>
          </p:cNvPr>
          <p:cNvSpPr txBox="1"/>
          <p:nvPr/>
        </p:nvSpPr>
        <p:spPr>
          <a:xfrm>
            <a:off x="5821207" y="1750423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D6652B9-3DDB-437A-9F9E-B167DBA2D612}"/>
              </a:ext>
            </a:extLst>
          </p:cNvPr>
          <p:cNvSpPr txBox="1"/>
          <p:nvPr/>
        </p:nvSpPr>
        <p:spPr>
          <a:xfrm>
            <a:off x="6864922" y="1787752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A85D55-8F3E-4679-8C09-A3EB47A198D3}"/>
              </a:ext>
            </a:extLst>
          </p:cNvPr>
          <p:cNvSpPr txBox="1"/>
          <p:nvPr/>
        </p:nvSpPr>
        <p:spPr>
          <a:xfrm>
            <a:off x="7617018" y="121424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A1FC1B2-5266-4211-A93D-92A508D0CB16}"/>
              </a:ext>
            </a:extLst>
          </p:cNvPr>
          <p:cNvSpPr txBox="1"/>
          <p:nvPr/>
        </p:nvSpPr>
        <p:spPr>
          <a:xfrm>
            <a:off x="7483795" y="1861260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AB18D61-30A4-4607-8034-5D1EF3468D06}"/>
              </a:ext>
            </a:extLst>
          </p:cNvPr>
          <p:cNvSpPr txBox="1"/>
          <p:nvPr/>
        </p:nvSpPr>
        <p:spPr>
          <a:xfrm>
            <a:off x="7399661" y="2619296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1BB870-E777-44B3-816F-D26B8ECBE0F5}"/>
              </a:ext>
            </a:extLst>
          </p:cNvPr>
          <p:cNvSpPr txBox="1"/>
          <p:nvPr/>
        </p:nvSpPr>
        <p:spPr>
          <a:xfrm flipH="1">
            <a:off x="8359934" y="1803513"/>
            <a:ext cx="2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27455D-F584-44CB-A3D4-6E0FF06AAC01}"/>
              </a:ext>
            </a:extLst>
          </p:cNvPr>
          <p:cNvSpPr txBox="1"/>
          <p:nvPr/>
        </p:nvSpPr>
        <p:spPr>
          <a:xfrm>
            <a:off x="9368708" y="1950607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673F3B-D566-4499-AFC7-DA86C62239F4}"/>
              </a:ext>
            </a:extLst>
          </p:cNvPr>
          <p:cNvSpPr txBox="1"/>
          <p:nvPr/>
        </p:nvSpPr>
        <p:spPr>
          <a:xfrm>
            <a:off x="7271633" y="3458097"/>
            <a:ext cx="2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E0EBEB-EC1A-4467-ABC1-8C6EB7C9DA74}"/>
              </a:ext>
            </a:extLst>
          </p:cNvPr>
          <p:cNvSpPr txBox="1"/>
          <p:nvPr/>
        </p:nvSpPr>
        <p:spPr>
          <a:xfrm>
            <a:off x="8371217" y="337263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57AB8D-AE03-4763-A975-D8559E57F894}"/>
              </a:ext>
            </a:extLst>
          </p:cNvPr>
          <p:cNvSpPr txBox="1"/>
          <p:nvPr/>
        </p:nvSpPr>
        <p:spPr>
          <a:xfrm>
            <a:off x="6020217" y="2619296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C1496B-CD1D-4E09-AAD0-F14807F06621}"/>
              </a:ext>
            </a:extLst>
          </p:cNvPr>
          <p:cNvSpPr txBox="1"/>
          <p:nvPr/>
        </p:nvSpPr>
        <p:spPr>
          <a:xfrm>
            <a:off x="5985302" y="3328948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A6757C-3BC9-49E3-A4E8-89798C72E4E3}"/>
              </a:ext>
            </a:extLst>
          </p:cNvPr>
          <p:cNvSpPr txBox="1"/>
          <p:nvPr/>
        </p:nvSpPr>
        <p:spPr>
          <a:xfrm>
            <a:off x="2794662" y="2546249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CA72DB-AAED-4CC3-B8DC-A61BC9CBF6D7}"/>
              </a:ext>
            </a:extLst>
          </p:cNvPr>
          <p:cNvSpPr/>
          <p:nvPr/>
        </p:nvSpPr>
        <p:spPr>
          <a:xfrm rot="14012094">
            <a:off x="3001887" y="3073597"/>
            <a:ext cx="557910" cy="9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60D2C98-5ED5-48CC-AD44-92665629DAE3}"/>
              </a:ext>
            </a:extLst>
          </p:cNvPr>
          <p:cNvCxnSpPr>
            <a:cxnSpLocks/>
            <a:stCxn id="174" idx="3"/>
            <a:endCxn id="174" idx="1"/>
          </p:cNvCxnSpPr>
          <p:nvPr/>
        </p:nvCxnSpPr>
        <p:spPr>
          <a:xfrm>
            <a:off x="3115050" y="2898176"/>
            <a:ext cx="331585" cy="4486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70851FD7-170A-4022-945E-2B2A261205FE}"/>
              </a:ext>
            </a:extLst>
          </p:cNvPr>
          <p:cNvSpPr/>
          <p:nvPr/>
        </p:nvSpPr>
        <p:spPr>
          <a:xfrm>
            <a:off x="3362036" y="3267375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E58667C-7464-4D91-88F6-EFD028FCB7F1}"/>
              </a:ext>
            </a:extLst>
          </p:cNvPr>
          <p:cNvSpPr txBox="1"/>
          <p:nvPr/>
        </p:nvSpPr>
        <p:spPr>
          <a:xfrm>
            <a:off x="5043585" y="2664748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pic>
        <p:nvPicPr>
          <p:cNvPr id="95" name="Picture 94" descr="Image result for smiley face images">
            <a:extLst>
              <a:ext uri="{FF2B5EF4-FFF2-40B4-BE49-F238E27FC236}">
                <a16:creationId xmlns:a16="http://schemas.microsoft.com/office/drawing/2014/main" id="{94B9CB17-9DCF-4967-A6F3-83B307E3B4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2" y="597917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747E8530-3D39-4B5E-8A36-EC4BFAE65E88}"/>
              </a:ext>
            </a:extLst>
          </p:cNvPr>
          <p:cNvSpPr/>
          <p:nvPr/>
        </p:nvSpPr>
        <p:spPr>
          <a:xfrm>
            <a:off x="8425771" y="527737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94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CF9859-D14C-4152-8434-8A21DFBE44C9}"/>
                  </a:ext>
                </a:extLst>
              </p:cNvPr>
              <p:cNvSpPr txBox="1"/>
              <p:nvPr/>
            </p:nvSpPr>
            <p:spPr>
              <a:xfrm>
                <a:off x="1523999" y="868185"/>
                <a:ext cx="9467273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			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			r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			s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			t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			u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				v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				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z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		x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			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		z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				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Adjacency list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		for representing the Graph G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		  	in Figure 3.9.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CF9859-D14C-4152-8434-8A21DFBE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868185"/>
                <a:ext cx="9467273" cy="5940088"/>
              </a:xfrm>
              <a:prstGeom prst="rect">
                <a:avLst/>
              </a:prstGeom>
              <a:blipFill>
                <a:blip r:embed="rId2"/>
                <a:stretch>
                  <a:fillRect l="-966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3C06E9F4-6B5F-429A-AD42-1CF39F11A8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" y="868185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8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18DCF7-C249-461D-97D3-A2E50622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13456"/>
              </p:ext>
            </p:extLst>
          </p:nvPr>
        </p:nvGraphicFramePr>
        <p:xfrm>
          <a:off x="1440872" y="719666"/>
          <a:ext cx="9541168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3">
                  <a:extLst>
                    <a:ext uri="{9D8B030D-6E8A-4147-A177-3AD203B41FA5}">
                      <a16:colId xmlns:a16="http://schemas.microsoft.com/office/drawing/2014/main" val="318507793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7352126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998917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178122334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559616680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346733869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73517462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710734779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885689761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22403871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19500383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34470228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71850990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95212002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807421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52926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9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6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6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07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4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0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4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528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95B097-9E5F-455D-B14E-10897C024D06}"/>
              </a:ext>
            </a:extLst>
          </p:cNvPr>
          <p:cNvCxnSpPr/>
          <p:nvPr/>
        </p:nvCxnSpPr>
        <p:spPr>
          <a:xfrm>
            <a:off x="2124364" y="89592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2D7D48-ABC6-4919-8301-D2B2C31402AF}"/>
              </a:ext>
            </a:extLst>
          </p:cNvPr>
          <p:cNvCxnSpPr/>
          <p:nvPr/>
        </p:nvCxnSpPr>
        <p:spPr>
          <a:xfrm>
            <a:off x="2692400" y="900545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361B-F62A-4C0F-80AF-FF6D6134B0B3}"/>
              </a:ext>
            </a:extLst>
          </p:cNvPr>
          <p:cNvCxnSpPr/>
          <p:nvPr/>
        </p:nvCxnSpPr>
        <p:spPr>
          <a:xfrm>
            <a:off x="3292764" y="89592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3BA68-185A-4C13-82E4-6BA196D075ED}"/>
              </a:ext>
            </a:extLst>
          </p:cNvPr>
          <p:cNvCxnSpPr/>
          <p:nvPr/>
        </p:nvCxnSpPr>
        <p:spPr>
          <a:xfrm>
            <a:off x="3883891" y="900545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B07C8-CBC2-4572-9380-247ED1A6D13E}"/>
              </a:ext>
            </a:extLst>
          </p:cNvPr>
          <p:cNvCxnSpPr/>
          <p:nvPr/>
        </p:nvCxnSpPr>
        <p:spPr>
          <a:xfrm>
            <a:off x="4525818" y="914399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974BA-B7FD-47BA-903D-4437DC5A8163}"/>
              </a:ext>
            </a:extLst>
          </p:cNvPr>
          <p:cNvCxnSpPr/>
          <p:nvPr/>
        </p:nvCxnSpPr>
        <p:spPr>
          <a:xfrm>
            <a:off x="5093855" y="919016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41E02D-C4DA-44A4-9E91-1EF82683F1EE}"/>
              </a:ext>
            </a:extLst>
          </p:cNvPr>
          <p:cNvCxnSpPr/>
          <p:nvPr/>
        </p:nvCxnSpPr>
        <p:spPr>
          <a:xfrm>
            <a:off x="7518400" y="914399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C157AD-1D3E-4B81-AFE5-C71A6B8A0456}"/>
              </a:ext>
            </a:extLst>
          </p:cNvPr>
          <p:cNvCxnSpPr/>
          <p:nvPr/>
        </p:nvCxnSpPr>
        <p:spPr>
          <a:xfrm>
            <a:off x="8095673" y="91901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9460F-4EE4-4A2C-9286-68B80AE20127}"/>
              </a:ext>
            </a:extLst>
          </p:cNvPr>
          <p:cNvCxnSpPr/>
          <p:nvPr/>
        </p:nvCxnSpPr>
        <p:spPr>
          <a:xfrm>
            <a:off x="8700655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A36050-D184-4313-A528-131819634CC0}"/>
              </a:ext>
            </a:extLst>
          </p:cNvPr>
          <p:cNvCxnSpPr/>
          <p:nvPr/>
        </p:nvCxnSpPr>
        <p:spPr>
          <a:xfrm>
            <a:off x="9268692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3EB3AE-DE4B-45A2-8872-3C9BE68B530C}"/>
              </a:ext>
            </a:extLst>
          </p:cNvPr>
          <p:cNvCxnSpPr/>
          <p:nvPr/>
        </p:nvCxnSpPr>
        <p:spPr>
          <a:xfrm>
            <a:off x="9845965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C8DC59AD-CF0D-4CD0-8E7B-7071C7EED6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7" y="895927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19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4B4834-A1FB-488D-A108-2C8F4BF91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59568"/>
              </p:ext>
            </p:extLst>
          </p:nvPr>
        </p:nvGraphicFramePr>
        <p:xfrm>
          <a:off x="1320799" y="719666"/>
          <a:ext cx="951345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30">
                  <a:extLst>
                    <a:ext uri="{9D8B030D-6E8A-4147-A177-3AD203B41FA5}">
                      <a16:colId xmlns:a16="http://schemas.microsoft.com/office/drawing/2014/main" val="1869984753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19625679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370837442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4243230922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734578619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902275911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859214373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863805409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1942442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12376830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33665651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838984718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2687077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84773079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78258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2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7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8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6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4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09931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C9952-57F4-494E-A2AD-344099037A88}"/>
              </a:ext>
            </a:extLst>
          </p:cNvPr>
          <p:cNvCxnSpPr/>
          <p:nvPr/>
        </p:nvCxnSpPr>
        <p:spPr>
          <a:xfrm>
            <a:off x="1847273" y="2392218"/>
            <a:ext cx="2955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CA9257-F9A4-47CD-BEBD-F785E118A64C}"/>
              </a:ext>
            </a:extLst>
          </p:cNvPr>
          <p:cNvCxnSpPr/>
          <p:nvPr/>
        </p:nvCxnSpPr>
        <p:spPr>
          <a:xfrm>
            <a:off x="1847273" y="1653309"/>
            <a:ext cx="0" cy="7481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D43EA-0A27-487E-AE0C-A2DF12F1F74B}"/>
              </a:ext>
            </a:extLst>
          </p:cNvPr>
          <p:cNvCxnSpPr/>
          <p:nvPr/>
        </p:nvCxnSpPr>
        <p:spPr>
          <a:xfrm flipH="1">
            <a:off x="1570182" y="2392218"/>
            <a:ext cx="27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CA7F7B-116F-4A82-86F6-4E27DB8DC102}"/>
              </a:ext>
            </a:extLst>
          </p:cNvPr>
          <p:cNvCxnSpPr/>
          <p:nvPr/>
        </p:nvCxnSpPr>
        <p:spPr>
          <a:xfrm flipV="1">
            <a:off x="1736436" y="1311564"/>
            <a:ext cx="0" cy="1089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A61B11-D737-4B93-B118-CCAFD9A8C8F6}"/>
              </a:ext>
            </a:extLst>
          </p:cNvPr>
          <p:cNvCxnSpPr/>
          <p:nvPr/>
        </p:nvCxnSpPr>
        <p:spPr>
          <a:xfrm flipV="1">
            <a:off x="1570182" y="914400"/>
            <a:ext cx="0" cy="1477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69D740-D164-407D-942B-C7002FCA4663}"/>
              </a:ext>
            </a:extLst>
          </p:cNvPr>
          <p:cNvCxnSpPr/>
          <p:nvPr/>
        </p:nvCxnSpPr>
        <p:spPr>
          <a:xfrm>
            <a:off x="2382982" y="2027382"/>
            <a:ext cx="1200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B0E0-8637-4E57-B3CF-756D70B3194F}"/>
              </a:ext>
            </a:extLst>
          </p:cNvPr>
          <p:cNvCxnSpPr>
            <a:cxnSpLocks/>
          </p:cNvCxnSpPr>
          <p:nvPr/>
        </p:nvCxnSpPr>
        <p:spPr>
          <a:xfrm>
            <a:off x="2262909" y="1778000"/>
            <a:ext cx="1283855" cy="78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5033A2-631F-49AE-9946-4058ED2A6707}"/>
              </a:ext>
            </a:extLst>
          </p:cNvPr>
          <p:cNvCxnSpPr>
            <a:cxnSpLocks/>
          </p:cNvCxnSpPr>
          <p:nvPr/>
        </p:nvCxnSpPr>
        <p:spPr>
          <a:xfrm>
            <a:off x="3537527" y="2105891"/>
            <a:ext cx="1256146" cy="163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E7985-BE64-4A05-B3C7-9A34ECB59F78}"/>
              </a:ext>
            </a:extLst>
          </p:cNvPr>
          <p:cNvCxnSpPr/>
          <p:nvPr/>
        </p:nvCxnSpPr>
        <p:spPr>
          <a:xfrm>
            <a:off x="3546764" y="2105891"/>
            <a:ext cx="3786909" cy="11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0EECA4-6844-4A33-8140-617658C4636A}"/>
              </a:ext>
            </a:extLst>
          </p:cNvPr>
          <p:cNvCxnSpPr/>
          <p:nvPr/>
        </p:nvCxnSpPr>
        <p:spPr>
          <a:xfrm>
            <a:off x="3537527" y="2105891"/>
            <a:ext cx="0" cy="11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7CEED3-3AE3-48B0-8C78-11241A6C421F}"/>
              </a:ext>
            </a:extLst>
          </p:cNvPr>
          <p:cNvCxnSpPr/>
          <p:nvPr/>
        </p:nvCxnSpPr>
        <p:spPr>
          <a:xfrm>
            <a:off x="3537527" y="2401455"/>
            <a:ext cx="9237" cy="267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540D60-CBED-43D3-8515-0CFF1A4467AE}"/>
              </a:ext>
            </a:extLst>
          </p:cNvPr>
          <p:cNvCxnSpPr/>
          <p:nvPr/>
        </p:nvCxnSpPr>
        <p:spPr>
          <a:xfrm>
            <a:off x="4793673" y="2466109"/>
            <a:ext cx="0" cy="12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7ECE40-0ED7-4469-8387-A8B94B005BD3}"/>
              </a:ext>
            </a:extLst>
          </p:cNvPr>
          <p:cNvCxnSpPr>
            <a:cxnSpLocks/>
          </p:cNvCxnSpPr>
          <p:nvPr/>
        </p:nvCxnSpPr>
        <p:spPr>
          <a:xfrm>
            <a:off x="4793673" y="2466109"/>
            <a:ext cx="1302327" cy="12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5909C9-4484-4E08-AF7C-F59DC2EB15B0}"/>
              </a:ext>
            </a:extLst>
          </p:cNvPr>
          <p:cNvCxnSpPr/>
          <p:nvPr/>
        </p:nvCxnSpPr>
        <p:spPr>
          <a:xfrm>
            <a:off x="2253673" y="997143"/>
            <a:ext cx="0" cy="111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3A703C-4A98-48C4-B459-6B954EE42254}"/>
              </a:ext>
            </a:extLst>
          </p:cNvPr>
          <p:cNvCxnSpPr/>
          <p:nvPr/>
        </p:nvCxnSpPr>
        <p:spPr>
          <a:xfrm>
            <a:off x="2262909" y="1311564"/>
            <a:ext cx="0" cy="230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573C9A-C3B4-409A-BA72-F05795ED9EA9}"/>
              </a:ext>
            </a:extLst>
          </p:cNvPr>
          <p:cNvCxnSpPr>
            <a:cxnSpLocks/>
          </p:cNvCxnSpPr>
          <p:nvPr/>
        </p:nvCxnSpPr>
        <p:spPr>
          <a:xfrm>
            <a:off x="2253673" y="1778000"/>
            <a:ext cx="9236" cy="17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21DEBF-E395-4317-A517-40B47F5725D7}"/>
              </a:ext>
            </a:extLst>
          </p:cNvPr>
          <p:cNvCxnSpPr>
            <a:cxnSpLocks/>
          </p:cNvCxnSpPr>
          <p:nvPr/>
        </p:nvCxnSpPr>
        <p:spPr>
          <a:xfrm>
            <a:off x="2262909" y="2105891"/>
            <a:ext cx="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21A4E6-169F-48E0-B214-E66C2EFE5B8C}"/>
              </a:ext>
            </a:extLst>
          </p:cNvPr>
          <p:cNvCxnSpPr/>
          <p:nvPr/>
        </p:nvCxnSpPr>
        <p:spPr>
          <a:xfrm>
            <a:off x="7333673" y="3306618"/>
            <a:ext cx="1256145" cy="12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88EDBF-352C-429D-B1C0-CAC1BBF95993}"/>
              </a:ext>
            </a:extLst>
          </p:cNvPr>
          <p:cNvCxnSpPr/>
          <p:nvPr/>
        </p:nvCxnSpPr>
        <p:spPr>
          <a:xfrm>
            <a:off x="8626764" y="4729018"/>
            <a:ext cx="1274618" cy="166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24C6D1-8EBC-42A6-9516-6623C6D35DFA}"/>
              </a:ext>
            </a:extLst>
          </p:cNvPr>
          <p:cNvCxnSpPr/>
          <p:nvPr/>
        </p:nvCxnSpPr>
        <p:spPr>
          <a:xfrm>
            <a:off x="8589818" y="5098473"/>
            <a:ext cx="132080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E364DF-7CBA-409C-B9D6-E042AF893B68}"/>
              </a:ext>
            </a:extLst>
          </p:cNvPr>
          <p:cNvCxnSpPr/>
          <p:nvPr/>
        </p:nvCxnSpPr>
        <p:spPr>
          <a:xfrm>
            <a:off x="8608291" y="3980873"/>
            <a:ext cx="0" cy="20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480DB8-BA25-4EAA-9692-11F7B22908D0}"/>
              </a:ext>
            </a:extLst>
          </p:cNvPr>
          <p:cNvCxnSpPr/>
          <p:nvPr/>
        </p:nvCxnSpPr>
        <p:spPr>
          <a:xfrm>
            <a:off x="8608291" y="4350327"/>
            <a:ext cx="0" cy="15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0A6F46-DB09-48DD-BF8E-A40400CA7A33}"/>
              </a:ext>
            </a:extLst>
          </p:cNvPr>
          <p:cNvCxnSpPr/>
          <p:nvPr/>
        </p:nvCxnSpPr>
        <p:spPr>
          <a:xfrm>
            <a:off x="8608291" y="4729018"/>
            <a:ext cx="9237" cy="166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605FD2-194C-48EE-B205-4746C7A5DAF2}"/>
              </a:ext>
            </a:extLst>
          </p:cNvPr>
          <p:cNvCxnSpPr/>
          <p:nvPr/>
        </p:nvCxnSpPr>
        <p:spPr>
          <a:xfrm>
            <a:off x="8589818" y="5098473"/>
            <a:ext cx="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CBD7A81-DCD9-4A97-9BD9-6370EBDF66E7}"/>
              </a:ext>
            </a:extLst>
          </p:cNvPr>
          <p:cNvCxnSpPr/>
          <p:nvPr/>
        </p:nvCxnSpPr>
        <p:spPr>
          <a:xfrm>
            <a:off x="8599055" y="5467927"/>
            <a:ext cx="0" cy="15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D6EC06-9A34-4FDE-847E-45512DBAF523}"/>
              </a:ext>
            </a:extLst>
          </p:cNvPr>
          <p:cNvCxnSpPr/>
          <p:nvPr/>
        </p:nvCxnSpPr>
        <p:spPr>
          <a:xfrm>
            <a:off x="8608291" y="5892800"/>
            <a:ext cx="9236" cy="129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6912F1-6040-4F8D-AA03-899D304396B5}"/>
              </a:ext>
            </a:extLst>
          </p:cNvPr>
          <p:cNvCxnSpPr/>
          <p:nvPr/>
        </p:nvCxnSpPr>
        <p:spPr>
          <a:xfrm flipH="1">
            <a:off x="8128000" y="6138334"/>
            <a:ext cx="378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248A3-71E7-4D49-93D2-0A4687924FBF}"/>
              </a:ext>
            </a:extLst>
          </p:cNvPr>
          <p:cNvCxnSpPr/>
          <p:nvPr/>
        </p:nvCxnSpPr>
        <p:spPr>
          <a:xfrm>
            <a:off x="8128000" y="5366327"/>
            <a:ext cx="0" cy="7720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A90525-9F89-4D20-943E-9E2CBDA3B8C4}"/>
              </a:ext>
            </a:extLst>
          </p:cNvPr>
          <p:cNvCxnSpPr/>
          <p:nvPr/>
        </p:nvCxnSpPr>
        <p:spPr>
          <a:xfrm flipH="1">
            <a:off x="8128000" y="4627418"/>
            <a:ext cx="3786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3064DA-A05D-4B86-8AB8-8E35945D912E}"/>
              </a:ext>
            </a:extLst>
          </p:cNvPr>
          <p:cNvCxnSpPr>
            <a:cxnSpLocks/>
          </p:cNvCxnSpPr>
          <p:nvPr/>
        </p:nvCxnSpPr>
        <p:spPr>
          <a:xfrm flipV="1">
            <a:off x="8128000" y="3916218"/>
            <a:ext cx="18473" cy="7112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200723B-C184-4A05-9CFF-E555BA67CA30}"/>
              </a:ext>
            </a:extLst>
          </p:cNvPr>
          <p:cNvCxnSpPr/>
          <p:nvPr/>
        </p:nvCxnSpPr>
        <p:spPr>
          <a:xfrm flipH="1">
            <a:off x="7786255" y="5015345"/>
            <a:ext cx="7204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C515F3B-210D-4F85-B858-2CEEEFB48DAC}"/>
              </a:ext>
            </a:extLst>
          </p:cNvPr>
          <p:cNvCxnSpPr/>
          <p:nvPr/>
        </p:nvCxnSpPr>
        <p:spPr>
          <a:xfrm flipV="1">
            <a:off x="7961745" y="3833089"/>
            <a:ext cx="0" cy="11730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88DE11-846E-4F1E-BF87-157AC8084396}"/>
              </a:ext>
            </a:extLst>
          </p:cNvPr>
          <p:cNvCxnSpPr/>
          <p:nvPr/>
        </p:nvCxnSpPr>
        <p:spPr>
          <a:xfrm flipV="1">
            <a:off x="7786255" y="3500966"/>
            <a:ext cx="0" cy="15143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5E64541-653F-4680-8974-0452575B1623}"/>
              </a:ext>
            </a:extLst>
          </p:cNvPr>
          <p:cNvCxnSpPr/>
          <p:nvPr/>
        </p:nvCxnSpPr>
        <p:spPr>
          <a:xfrm>
            <a:off x="7333673" y="2466109"/>
            <a:ext cx="0" cy="20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FC23F31-A63A-4B77-919F-E975CF8B2E5E}"/>
              </a:ext>
            </a:extLst>
          </p:cNvPr>
          <p:cNvCxnSpPr/>
          <p:nvPr/>
        </p:nvCxnSpPr>
        <p:spPr>
          <a:xfrm>
            <a:off x="7333673" y="2854036"/>
            <a:ext cx="0" cy="230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1D13C8-D1F0-4015-AA02-7C57710FA126}"/>
              </a:ext>
            </a:extLst>
          </p:cNvPr>
          <p:cNvCxnSpPr>
            <a:cxnSpLocks/>
          </p:cNvCxnSpPr>
          <p:nvPr/>
        </p:nvCxnSpPr>
        <p:spPr>
          <a:xfrm>
            <a:off x="7333673" y="3306618"/>
            <a:ext cx="0" cy="12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07133F-B235-4352-AA53-D23820407E0E}"/>
              </a:ext>
            </a:extLst>
          </p:cNvPr>
          <p:cNvCxnSpPr/>
          <p:nvPr/>
        </p:nvCxnSpPr>
        <p:spPr>
          <a:xfrm flipH="1">
            <a:off x="6834909" y="3500966"/>
            <a:ext cx="3694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8E699-EF7B-4370-9671-6BB5C5160CF9}"/>
              </a:ext>
            </a:extLst>
          </p:cNvPr>
          <p:cNvCxnSpPr/>
          <p:nvPr/>
        </p:nvCxnSpPr>
        <p:spPr>
          <a:xfrm flipV="1">
            <a:off x="6844145" y="2392218"/>
            <a:ext cx="0" cy="1108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BC74E8-0EDA-4697-BC4C-B7E49F3369AF}"/>
              </a:ext>
            </a:extLst>
          </p:cNvPr>
          <p:cNvCxnSpPr/>
          <p:nvPr/>
        </p:nvCxnSpPr>
        <p:spPr>
          <a:xfrm flipH="1" flipV="1">
            <a:off x="3639127" y="2161309"/>
            <a:ext cx="1062182" cy="6927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D41EB50-6EBA-47F7-BA9E-4438806D8247}"/>
              </a:ext>
            </a:extLst>
          </p:cNvPr>
          <p:cNvCxnSpPr/>
          <p:nvPr/>
        </p:nvCxnSpPr>
        <p:spPr>
          <a:xfrm flipH="1">
            <a:off x="3020288" y="2798620"/>
            <a:ext cx="3971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FF4B79-4187-4C84-9159-28FADFA01414}"/>
              </a:ext>
            </a:extLst>
          </p:cNvPr>
          <p:cNvCxnSpPr>
            <a:cxnSpLocks/>
          </p:cNvCxnSpPr>
          <p:nvPr/>
        </p:nvCxnSpPr>
        <p:spPr>
          <a:xfrm flipV="1">
            <a:off x="3020288" y="2027382"/>
            <a:ext cx="0" cy="771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mage result for smiley face images">
            <a:extLst>
              <a:ext uri="{FF2B5EF4-FFF2-40B4-BE49-F238E27FC236}">
                <a16:creationId xmlns:a16="http://schemas.microsoft.com/office/drawing/2014/main" id="{C6D7074A-F325-4773-ABA8-07F81EDCEF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6" y="674960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8DA49C-C8B9-4DE8-B13D-D7D73FF13CEC}"/>
              </a:ext>
            </a:extLst>
          </p:cNvPr>
          <p:cNvCxnSpPr/>
          <p:nvPr/>
        </p:nvCxnSpPr>
        <p:spPr>
          <a:xfrm>
            <a:off x="1570182" y="914400"/>
            <a:ext cx="5726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FD97C7-ED1F-4DA0-B12F-F207A031CE50}"/>
              </a:ext>
            </a:extLst>
          </p:cNvPr>
          <p:cNvCxnSpPr/>
          <p:nvPr/>
        </p:nvCxnSpPr>
        <p:spPr>
          <a:xfrm>
            <a:off x="1736436" y="1311564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3BD513-49E4-41B5-99AC-057C5CF5EC8E}"/>
              </a:ext>
            </a:extLst>
          </p:cNvPr>
          <p:cNvCxnSpPr/>
          <p:nvPr/>
        </p:nvCxnSpPr>
        <p:spPr>
          <a:xfrm>
            <a:off x="1810328" y="1653309"/>
            <a:ext cx="332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08CF7D-BF7E-4E50-8BCE-A46690844406}"/>
              </a:ext>
            </a:extLst>
          </p:cNvPr>
          <p:cNvCxnSpPr/>
          <p:nvPr/>
        </p:nvCxnSpPr>
        <p:spPr>
          <a:xfrm flipV="1">
            <a:off x="2503055" y="914400"/>
            <a:ext cx="0" cy="1112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AA8BA-AA8B-4E8A-8FED-5951C507CDA7}"/>
              </a:ext>
            </a:extLst>
          </p:cNvPr>
          <p:cNvCxnSpPr/>
          <p:nvPr/>
        </p:nvCxnSpPr>
        <p:spPr>
          <a:xfrm flipH="1">
            <a:off x="2382982" y="914400"/>
            <a:ext cx="10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356B3A-2F6A-4DDB-AAEB-C285A6D21EBF}"/>
              </a:ext>
            </a:extLst>
          </p:cNvPr>
          <p:cNvCxnSpPr/>
          <p:nvPr/>
        </p:nvCxnSpPr>
        <p:spPr>
          <a:xfrm>
            <a:off x="3011053" y="2027382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61E25-7055-4C81-8B4A-EE14CD39DBC0}"/>
              </a:ext>
            </a:extLst>
          </p:cNvPr>
          <p:cNvCxnSpPr/>
          <p:nvPr/>
        </p:nvCxnSpPr>
        <p:spPr>
          <a:xfrm>
            <a:off x="7786255" y="3500966"/>
            <a:ext cx="7019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38F64-944D-4685-8896-F13E5F9C28C2}"/>
              </a:ext>
            </a:extLst>
          </p:cNvPr>
          <p:cNvCxnSpPr/>
          <p:nvPr/>
        </p:nvCxnSpPr>
        <p:spPr>
          <a:xfrm>
            <a:off x="8599055" y="3605644"/>
            <a:ext cx="9236" cy="182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12B909-E905-4F46-945B-6E1C8B1A49E5}"/>
              </a:ext>
            </a:extLst>
          </p:cNvPr>
          <p:cNvCxnSpPr/>
          <p:nvPr/>
        </p:nvCxnSpPr>
        <p:spPr>
          <a:xfrm flipH="1">
            <a:off x="8303491" y="3833089"/>
            <a:ext cx="13854" cy="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65FB9-933D-4081-90FD-78379BBAF1F7}"/>
              </a:ext>
            </a:extLst>
          </p:cNvPr>
          <p:cNvCxnSpPr/>
          <p:nvPr/>
        </p:nvCxnSpPr>
        <p:spPr>
          <a:xfrm>
            <a:off x="7961745" y="3842327"/>
            <a:ext cx="5634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70B7D1-D9E5-4651-91AD-F90E40DC722D}"/>
              </a:ext>
            </a:extLst>
          </p:cNvPr>
          <p:cNvCxnSpPr/>
          <p:nvPr/>
        </p:nvCxnSpPr>
        <p:spPr>
          <a:xfrm>
            <a:off x="8146473" y="3914294"/>
            <a:ext cx="3786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663E7E-DE21-4F8C-A8D6-451B9455F68D}"/>
              </a:ext>
            </a:extLst>
          </p:cNvPr>
          <p:cNvCxnSpPr/>
          <p:nvPr/>
        </p:nvCxnSpPr>
        <p:spPr>
          <a:xfrm>
            <a:off x="6834909" y="2392218"/>
            <a:ext cx="3694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CEC551-581C-46EB-9803-55356A07B9BA}"/>
              </a:ext>
            </a:extLst>
          </p:cNvPr>
          <p:cNvCxnSpPr/>
          <p:nvPr/>
        </p:nvCxnSpPr>
        <p:spPr>
          <a:xfrm>
            <a:off x="8128000" y="5366327"/>
            <a:ext cx="3602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749E921-5CD0-49D8-959B-FAA5BB95EA70}"/>
              </a:ext>
            </a:extLst>
          </p:cNvPr>
          <p:cNvSpPr/>
          <p:nvPr/>
        </p:nvSpPr>
        <p:spPr>
          <a:xfrm>
            <a:off x="2752437" y="267943"/>
            <a:ext cx="799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result of a depth-first search of the Graph G in Figure 3.9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2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0BA50D-36F5-45F6-A7A9-6C726894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70159"/>
              </p:ext>
            </p:extLst>
          </p:nvPr>
        </p:nvGraphicFramePr>
        <p:xfrm>
          <a:off x="609599" y="0"/>
          <a:ext cx="81280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241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8013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9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8012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5284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31033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799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840595"/>
                    </a:ext>
                  </a:extLst>
                </a:gridCol>
              </a:tblGrid>
              <a:tr h="22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5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w21,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x24,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t20,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v25,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u19,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1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s17,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7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o15,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q16,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p14,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g8,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k11,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n13,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1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i9,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m12,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5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h6,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d3,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a1,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33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B649B4-F467-432C-97B4-638573B11E4C}"/>
              </a:ext>
            </a:extLst>
          </p:cNvPr>
          <p:cNvSpPr txBox="1"/>
          <p:nvPr/>
        </p:nvSpPr>
        <p:spPr>
          <a:xfrm>
            <a:off x="6761018" y="2613392"/>
            <a:ext cx="508923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Order: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2, 24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3, 23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6, 22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7, 4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9, 7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12, 21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13, 20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14, 19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15, 8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16, 18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17, 17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18, 16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19, 15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20, 13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21, 11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22, 10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23, 9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24, 12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9DD9E-A0A8-4D56-828C-20EB42F35620}"/>
              </a:ext>
            </a:extLst>
          </p:cNvPr>
          <p:cNvSpPr txBox="1"/>
          <p:nvPr/>
        </p:nvSpPr>
        <p:spPr>
          <a:xfrm>
            <a:off x="6677890" y="4410755"/>
            <a:ext cx="50707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Order: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4, 2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7, 4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10, 5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11, 6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9, 7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15, 8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23, 9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22, 10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21, 11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24, 12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20, 13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25, 14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19, 15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18, 16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17, 17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16, 18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14, 19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13, 20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12, 21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6, 22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3, 23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2, 24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1, 25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8276BF8-6584-4497-B9B3-B77131FB16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7" y="948322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C4DC3-3284-441B-A867-39D6C28FAF0C}"/>
              </a:ext>
            </a:extLst>
          </p:cNvPr>
          <p:cNvSpPr/>
          <p:nvPr/>
        </p:nvSpPr>
        <p:spPr>
          <a:xfrm>
            <a:off x="9213271" y="63136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2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364" y="1766961"/>
            <a:ext cx="9239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depth-first search algorithm on a directed graph: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runs verbatim (edge for edge) on directed graphs,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traverses edges only in their prescribed directions.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classify the edges of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undirected graphs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into two types: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 edges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nontree edges (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directed graphs, there is a slightly more elaborate taxonomy: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22C59-5E80-444F-A821-5FACB1A90BAE}"/>
              </a:ext>
            </a:extLst>
          </p:cNvPr>
          <p:cNvSpPr/>
          <p:nvPr/>
        </p:nvSpPr>
        <p:spPr>
          <a:xfrm>
            <a:off x="1540769" y="762375"/>
            <a:ext cx="6373091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8656" y="1153488"/>
                <a:ext cx="8552872" cy="5232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SimSun" panose="02010600030101010101" pitchFamily="2" charset="-122"/>
                  </a:rPr>
                  <a:t>Classification of edges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Define four edge types in the depth-first forest  G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produced by a depth-first search on input directed (or,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graph)  G = (V, E):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lvl="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Tree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edges in the depth-first forest G</a:t>
                </a:r>
                <a:r>
                  <a:rPr lang="en-US" sz="2400" baseline="-25000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13716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Edge  (u, v)  is a tree edge if  v  was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first discovered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by exploring edge (u, v).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marR="0" lvl="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Back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those edges  (u, v) connecting a vertex u to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 ancestor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v in a depth-first tree.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Black edges lead to an ancestor in the </a:t>
                </a:r>
                <a:r>
                  <a:rPr lang="en-US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dfs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tree.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Self-loops,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which may occur in directed graphs, are considered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to be back edges.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6" y="1153488"/>
                <a:ext cx="8552872" cy="5232202"/>
              </a:xfrm>
              <a:prstGeom prst="rect">
                <a:avLst/>
              </a:prstGeom>
              <a:blipFill>
                <a:blip r:embed="rId2"/>
                <a:stretch>
                  <a:fillRect l="-1283" b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A0E100-10EF-4A46-939C-8A66A8499348}"/>
              </a:ext>
            </a:extLst>
          </p:cNvPr>
          <p:cNvSpPr/>
          <p:nvPr/>
        </p:nvSpPr>
        <p:spPr>
          <a:xfrm>
            <a:off x="1533236" y="466810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63773" y="1387843"/>
                <a:ext cx="8630710" cy="490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SimSun" panose="02010600030101010101" pitchFamily="2" charset="-122"/>
                  </a:rPr>
                  <a:t>Classification of edges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Define four edge types in the depth-first forest  G</a:t>
                </a:r>
                <a14:m>
                  <m:oMath xmlns:m="http://schemas.openxmlformats.org/officeDocument/2006/math">
                    <m:r>
                      <a:rPr lang="en-US" sz="2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produced by a depth-first search on input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graph  G = (V, E):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AutoNum type="arabicPeriod" startAt="3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Forward edges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are those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non-tree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edges (u, v), 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connecting a vertex u to a descendant v in a depth-first tree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AutoNum type="arabicPeriod" startAt="4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Cross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all other edges,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connecting between vertices in the same depth-first tree,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long as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one vertex is not an ancestor of the other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or, connecting between vertices in different depth-first trees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(only among siblings)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73" y="1387843"/>
                <a:ext cx="8630710" cy="4909036"/>
              </a:xfrm>
              <a:prstGeom prst="rect">
                <a:avLst/>
              </a:prstGeom>
              <a:blipFill>
                <a:blip r:embed="rId2"/>
                <a:stretch>
                  <a:fillRect l="-1271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D667848-D684-413B-ACD7-75F5BB791359}"/>
              </a:ext>
            </a:extLst>
          </p:cNvPr>
          <p:cNvSpPr/>
          <p:nvPr/>
        </p:nvSpPr>
        <p:spPr>
          <a:xfrm>
            <a:off x="1681018" y="457573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7BA384-48EA-43F6-B5C1-9DBCDB52B788}"/>
              </a:ext>
            </a:extLst>
          </p:cNvPr>
          <p:cNvSpPr txBox="1"/>
          <p:nvPr/>
        </p:nvSpPr>
        <p:spPr>
          <a:xfrm>
            <a:off x="1429680" y="2696050"/>
            <a:ext cx="9277944" cy="8883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88121" y="1333189"/>
            <a:ext cx="90292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Depth-first search  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 surprisingly versatile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linear-time procedure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reveals a wealth of information about a graph.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addresses the most basic question: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parts of the graph are reachable from a given vertex?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 given graph, say, in the form of an adjacency list. This representation offers just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basic operation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the neighbors of a vertex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reachability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Figure 3.1, clearly it needs to record some intermediate information during exploration.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720FE-9D0A-42D3-8394-75E0F597846D}"/>
              </a:ext>
            </a:extLst>
          </p:cNvPr>
          <p:cNvSpPr/>
          <p:nvPr/>
        </p:nvSpPr>
        <p:spPr>
          <a:xfrm>
            <a:off x="1798888" y="405718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EA265EF-7CC7-46C3-884E-9EA9F03AE8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223">
            <a:off x="877340" y="1683249"/>
            <a:ext cx="615195" cy="4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24"/>
          <p:cNvSpPr>
            <a:spLocks noChangeArrowheads="1"/>
          </p:cNvSpPr>
          <p:nvPr/>
        </p:nvSpPr>
        <p:spPr bwMode="auto">
          <a:xfrm>
            <a:off x="4564548" y="1977277"/>
            <a:ext cx="525462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1425"/>
          <p:cNvSpPr>
            <a:spLocks noChangeArrowheads="1"/>
          </p:cNvSpPr>
          <p:nvPr/>
        </p:nvSpPr>
        <p:spPr bwMode="auto">
          <a:xfrm>
            <a:off x="4595696" y="3681776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426"/>
          <p:cNvSpPr>
            <a:spLocks noChangeArrowheads="1"/>
          </p:cNvSpPr>
          <p:nvPr/>
        </p:nvSpPr>
        <p:spPr bwMode="auto">
          <a:xfrm>
            <a:off x="3239804" y="5264504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427"/>
          <p:cNvSpPr>
            <a:spLocks noChangeArrowheads="1"/>
          </p:cNvSpPr>
          <p:nvPr/>
        </p:nvSpPr>
        <p:spPr bwMode="auto">
          <a:xfrm>
            <a:off x="6156441" y="5201132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35216" y="2456702"/>
            <a:ext cx="0" cy="1234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510842" y="4146437"/>
            <a:ext cx="12573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6"/>
          </p:cNvCxnSpPr>
          <p:nvPr/>
        </p:nvCxnSpPr>
        <p:spPr>
          <a:xfrm flipH="1">
            <a:off x="3765267" y="5440845"/>
            <a:ext cx="2391174" cy="6337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3" idx="4"/>
          </p:cNvCxnSpPr>
          <p:nvPr/>
        </p:nvCxnSpPr>
        <p:spPr>
          <a:xfrm>
            <a:off x="4858428" y="4161201"/>
            <a:ext cx="1385934" cy="111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49040" y="2411677"/>
            <a:ext cx="1363980" cy="2788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16772" y="2403997"/>
            <a:ext cx="1211580" cy="28041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434"/>
          <p:cNvSpPr txBox="1">
            <a:spLocks noChangeArrowheads="1"/>
          </p:cNvSpPr>
          <p:nvPr/>
        </p:nvSpPr>
        <p:spPr bwMode="auto">
          <a:xfrm>
            <a:off x="4420085" y="5603126"/>
            <a:ext cx="1223333" cy="3651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Cross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435"/>
          <p:cNvSpPr txBox="1">
            <a:spLocks noChangeArrowheads="1"/>
          </p:cNvSpPr>
          <p:nvPr/>
        </p:nvSpPr>
        <p:spPr bwMode="auto">
          <a:xfrm rot="3824822">
            <a:off x="5283106" y="3552867"/>
            <a:ext cx="1431241" cy="3651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Forward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 Box 1437"/>
          <p:cNvSpPr txBox="1">
            <a:spLocks noChangeArrowheads="1"/>
          </p:cNvSpPr>
          <p:nvPr/>
        </p:nvSpPr>
        <p:spPr bwMode="auto">
          <a:xfrm rot="-2487573">
            <a:off x="4036666" y="4553994"/>
            <a:ext cx="787265" cy="30930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38"/>
          <p:cNvSpPr txBox="1">
            <a:spLocks noChangeArrowheads="1"/>
          </p:cNvSpPr>
          <p:nvPr/>
        </p:nvSpPr>
        <p:spPr bwMode="auto">
          <a:xfrm rot="-3992424">
            <a:off x="3266061" y="3190565"/>
            <a:ext cx="1314318" cy="37306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40"/>
          <p:cNvSpPr txBox="1">
            <a:spLocks noChangeArrowheads="1"/>
          </p:cNvSpPr>
          <p:nvPr/>
        </p:nvSpPr>
        <p:spPr bwMode="auto">
          <a:xfrm>
            <a:off x="7403303" y="1612470"/>
            <a:ext cx="3984598" cy="424591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ordering for 	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edge (u, v)	 	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[        ]     ]	Tree/Forward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  v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[        ]     ]		Back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 u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  ]     [      ]	           Cross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u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32510" y="1393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2232510" y="1850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858BB-A621-4E84-A578-BED52E44E41B}"/>
              </a:ext>
            </a:extLst>
          </p:cNvPr>
          <p:cNvSpPr/>
          <p:nvPr/>
        </p:nvSpPr>
        <p:spPr>
          <a:xfrm>
            <a:off x="1428475" y="183187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308339-8860-46D1-8C1E-04AFEF8F7FF7}"/>
              </a:ext>
            </a:extLst>
          </p:cNvPr>
          <p:cNvSpPr/>
          <p:nvPr/>
        </p:nvSpPr>
        <p:spPr>
          <a:xfrm>
            <a:off x="1649508" y="1029603"/>
            <a:ext cx="3440502" cy="63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</a:rPr>
              <a:t>Classification of edges </a:t>
            </a:r>
          </a:p>
        </p:txBody>
      </p:sp>
      <p:sp>
        <p:nvSpPr>
          <p:cNvPr id="24" name="Text Box 1440">
            <a:extLst>
              <a:ext uri="{FF2B5EF4-FFF2-40B4-BE49-F238E27FC236}">
                <a16:creationId xmlns:a16="http://schemas.microsoft.com/office/drawing/2014/main" id="{3BA45E21-D12F-40EA-87C6-F436906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5" y="1850277"/>
            <a:ext cx="2766718" cy="424591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 tree structure representation has tree edges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 (b (c c) (d d) b)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orward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 (d d) a),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ack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(a a) c), and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cross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 (c c) d).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3056" y="1494870"/>
                <a:ext cx="9125147" cy="49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pseudocode is the basic DFS algorithm.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input graph G = (V, E) may be undirected or directed graph. The global variable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used for timestamping.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Algorithm DFS(G)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vertex u 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V) do 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color[u] = WHITE;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[</a:t>
                </a:r>
                <a:r>
                  <a:rPr lang="en-US" sz="2400" spc="-100" dirty="0" err="1"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] = NIL; }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0;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vertex u </a:t>
                </a:r>
                <a14:m>
                  <m:oMath xmlns:m="http://schemas.openxmlformats.org/officeDocument/2006/math">
                    <m:r>
                      <a:rPr lang="en-US" sz="2400" i="1" spc="-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V) do 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if (color[u] == WHITE)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    DFS-VISIT(G, u);}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56" y="1494870"/>
                <a:ext cx="9125147" cy="4924425"/>
              </a:xfrm>
              <a:prstGeom prst="rect">
                <a:avLst/>
              </a:prstGeom>
              <a:blipFill>
                <a:blip r:embed="rId2"/>
                <a:stretch>
                  <a:fillRect l="-1069" t="-990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866107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or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4689" y="1387866"/>
                <a:ext cx="9125147" cy="49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Algorithm DFS-VISIT(G, u) 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time + 1;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//white vertex u has just been discovered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d[u] = time;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color[u] = GRAY;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 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Adj[u] of G) do {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//explore edge (u, v)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if (color[v] = WHITE){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	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[v] = u; 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	DFS-VISIT(G, v);}}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color[u] = BLACK;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//blacken u; it is finished.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time + 1;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f[u] = time;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89" y="1387866"/>
                <a:ext cx="9125147" cy="4924425"/>
              </a:xfrm>
              <a:prstGeom prst="rect">
                <a:avLst/>
              </a:prstGeom>
              <a:blipFill>
                <a:blip r:embed="rId2"/>
                <a:stretch>
                  <a:fillRect l="-1002" t="-991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866107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or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541678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3056" y="1494870"/>
            <a:ext cx="912514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following directed graph given in Figure 3.10. The adjacency list is as follows: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3.10  Properties of depth-first search.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 of a depth-first search of a directed graph.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Vertices are time-stamped and edge types are indicated. 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Non-tree edges are labeled B, C, or F according to whether they are back, cross, or forward edges.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Timestamps within vertices indicate discovery time(visited) / finishing time(ended-visit).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graph of a part a redrawn with all tree and forward edges going down with a depth-first tree and all back edges going up from a descendant to an ancestor.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63344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432132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533158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77354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6775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95081"/>
            <a:ext cx="666847" cy="111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90653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90565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90976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02018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202485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91538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7703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91985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02154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9656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9147" y="1075414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50885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6535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60632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6145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5583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6307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5364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827" y="5656514"/>
            <a:ext cx="530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1134">
            <a:off x="754165" y="443573"/>
            <a:ext cx="645324" cy="42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120143"/>
                  </p:ext>
                </p:extLst>
              </p:nvPr>
            </p:nvGraphicFramePr>
            <p:xfrm>
              <a:off x="8551652" y="276650"/>
              <a:ext cx="252120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240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120143"/>
                  </p:ext>
                </p:extLst>
              </p:nvPr>
            </p:nvGraphicFramePr>
            <p:xfrm>
              <a:off x="8551652" y="276650"/>
              <a:ext cx="252120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240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4819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4819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481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82028"/>
              </p:ext>
            </p:extLst>
          </p:nvPr>
        </p:nvGraphicFramePr>
        <p:xfrm>
          <a:off x="8677072" y="4088663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14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0" y="3600272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533158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77354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6775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95081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90653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90565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90976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02018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202485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91538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7703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91985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02154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9656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7164" y="110984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50885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6535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60632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6145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5583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6307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5364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61837"/>
                  </p:ext>
                </p:extLst>
              </p:nvPr>
            </p:nvGraphicFramePr>
            <p:xfrm>
              <a:off x="8553740" y="370489"/>
              <a:ext cx="251214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428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61837"/>
                  </p:ext>
                </p:extLst>
              </p:nvPr>
            </p:nvGraphicFramePr>
            <p:xfrm>
              <a:off x="8553740" y="370489"/>
              <a:ext cx="251214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428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100000" r="-30731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100000" r="-106098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200000" r="-30731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200000" r="-106098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300000" r="-30731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300000" r="-106098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393939" r="-30731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393939" r="-106098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501538" r="-30731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601538" r="-30731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701538" r="-30731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801538" r="-30731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801538" r="-10609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14149"/>
              </p:ext>
            </p:extLst>
          </p:nvPr>
        </p:nvGraphicFramePr>
        <p:xfrm>
          <a:off x="8647888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6671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84518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28714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1911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46441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5789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5701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6112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7154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7621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6674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2839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7121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7290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4792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102697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02245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1671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5768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1281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0719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1443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0500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382142"/>
                  </p:ext>
                </p:extLst>
              </p:nvPr>
            </p:nvGraphicFramePr>
            <p:xfrm>
              <a:off x="8551651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382142"/>
                  </p:ext>
                </p:extLst>
              </p:nvPr>
            </p:nvGraphicFramePr>
            <p:xfrm>
              <a:off x="8551651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88024"/>
              </p:ext>
            </p:extLst>
          </p:nvPr>
        </p:nvGraphicFramePr>
        <p:xfrm>
          <a:off x="8754513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61" y="4546161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375141" y="4474638"/>
            <a:ext cx="350101" cy="1430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0146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1011926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214918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214918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05835"/>
              </p:ext>
            </p:extLst>
          </p:nvPr>
        </p:nvGraphicFramePr>
        <p:xfrm>
          <a:off x="8667344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1732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16335" y="4474638"/>
            <a:ext cx="308907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85308" y="5087772"/>
            <a:ext cx="63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0316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259090" y="923803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5282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5282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8368"/>
              </p:ext>
            </p:extLst>
          </p:nvPr>
        </p:nvGraphicFramePr>
        <p:xfrm>
          <a:off x="8638161" y="3917460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1732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16335" y="4474638"/>
            <a:ext cx="308907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85308" y="5087772"/>
            <a:ext cx="63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20686" y="4301966"/>
            <a:ext cx="1226282" cy="1359900"/>
          </a:xfrm>
          <a:prstGeom prst="curvedConnector3">
            <a:avLst>
              <a:gd name="adj1" fmla="val -1864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48311B1-668D-4144-9228-EB55801AC9F7}"/>
              </a:ext>
            </a:extLst>
          </p:cNvPr>
          <p:cNvSpPr/>
          <p:nvPr/>
        </p:nvSpPr>
        <p:spPr>
          <a:xfrm>
            <a:off x="1091406" y="427781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782CF-3271-4BE5-AC23-34565AF8896E}"/>
              </a:ext>
            </a:extLst>
          </p:cNvPr>
          <p:cNvSpPr txBox="1"/>
          <p:nvPr/>
        </p:nvSpPr>
        <p:spPr>
          <a:xfrm>
            <a:off x="3034347" y="4647147"/>
            <a:ext cx="498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there needs a variable with only 3 integer values (or, 3 colors):</a:t>
            </a:r>
          </a:p>
          <a:p>
            <a:r>
              <a:rPr lang="en-US" dirty="0"/>
              <a:t>0 : the vertex has not visited (discovered).</a:t>
            </a:r>
          </a:p>
          <a:p>
            <a:r>
              <a:rPr lang="en-US" dirty="0"/>
              <a:t>1 : the vertex has just visited </a:t>
            </a:r>
          </a:p>
          <a:p>
            <a:r>
              <a:rPr lang="en-US" dirty="0"/>
              <a:t>2 : the vertex has completed (finishing or dead end)</a:t>
            </a:r>
          </a:p>
        </p:txBody>
      </p:sp>
    </p:spTree>
    <p:extLst>
      <p:ext uri="{BB962C8B-B14F-4D97-AF65-F5344CB8AC3E}">
        <p14:creationId xmlns:p14="http://schemas.microsoft.com/office/powerpoint/2010/main" val="2146140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999113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10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10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44612"/>
              </p:ext>
            </p:extLst>
          </p:nvPr>
        </p:nvGraphicFramePr>
        <p:xfrm>
          <a:off x="8677071" y="3863357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4577394"/>
            <a:ext cx="1315510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43544" y="4474638"/>
            <a:ext cx="281698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3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65852" y="5087772"/>
            <a:ext cx="12589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01230" y="4301966"/>
            <a:ext cx="1245738" cy="1359900"/>
          </a:xfrm>
          <a:prstGeom prst="curvedConnector3">
            <a:avLst>
              <a:gd name="adj1" fmla="val -1835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D8C71F7-42B9-4227-921F-32C8C2E56ACD}"/>
              </a:ext>
            </a:extLst>
          </p:cNvPr>
          <p:cNvSpPr/>
          <p:nvPr/>
        </p:nvSpPr>
        <p:spPr>
          <a:xfrm>
            <a:off x="1309122" y="412929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0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88774"/>
              </p:ext>
            </p:extLst>
          </p:nvPr>
        </p:nvGraphicFramePr>
        <p:xfrm>
          <a:off x="2907338" y="1346981"/>
          <a:ext cx="7276277" cy="5204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3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1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914888" y="1739555"/>
            <a:ext cx="6941998" cy="19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98850" y="4163719"/>
            <a:ext cx="348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00709" y="4971258"/>
            <a:ext cx="348740" cy="27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8321" y="2523337"/>
            <a:ext cx="2992987" cy="115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9848" y="2541141"/>
            <a:ext cx="0" cy="163080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47476" y="2552392"/>
            <a:ext cx="0" cy="1610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14370" y="2949466"/>
            <a:ext cx="717383" cy="107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4173" y="6194096"/>
            <a:ext cx="1318362" cy="46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598" y="2951987"/>
            <a:ext cx="0" cy="36593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3633" y="4562312"/>
            <a:ext cx="6655" cy="16479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1201" y="6203075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27080" y="4565801"/>
            <a:ext cx="1346282" cy="623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69945" y="2968922"/>
            <a:ext cx="3341" cy="32628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97236" y="2945242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1279" y="2116607"/>
            <a:ext cx="0" cy="36810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6739" y="2529131"/>
            <a:ext cx="10904" cy="3711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39618" y="2129478"/>
            <a:ext cx="9850" cy="40809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44237" y="2532015"/>
            <a:ext cx="1660977" cy="62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542316" y="3761241"/>
            <a:ext cx="1970157" cy="78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20946" y="3339201"/>
            <a:ext cx="3493" cy="4562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6874483" y="2515099"/>
            <a:ext cx="305" cy="8409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45106" y="2944568"/>
            <a:ext cx="133870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42010" y="2928317"/>
            <a:ext cx="0" cy="4431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05214" y="2939738"/>
            <a:ext cx="0" cy="4431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65590" y="3364596"/>
            <a:ext cx="0" cy="392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7999" y="4127098"/>
            <a:ext cx="1997110" cy="160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26566" y="4558063"/>
            <a:ext cx="0" cy="41434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5869" y="5347409"/>
            <a:ext cx="11895" cy="8648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58102" y="5776237"/>
            <a:ext cx="13879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529477" y="5785062"/>
            <a:ext cx="0" cy="7632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02366" y="2533065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94042" y="2536972"/>
            <a:ext cx="7884" cy="36723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212094" y="6201130"/>
            <a:ext cx="600680" cy="24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524611" y="4575243"/>
            <a:ext cx="4340" cy="13104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13651" y="2940340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15827" y="1342357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87888" y="6563427"/>
            <a:ext cx="7284766" cy="72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887888" y="1339198"/>
            <a:ext cx="10962" cy="52709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75127" y="1346981"/>
            <a:ext cx="0" cy="52728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551646" y="583554"/>
            <a:ext cx="8339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3.1:  Exploring a graph is rather like navigating a maze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3255963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255963" y="237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2924315" y="2117688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208850" y="3366101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513651" y="3768062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197922" y="4145952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1178" y="4548514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9832411" y="4920339"/>
            <a:ext cx="4340" cy="13104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6540318" y="4545111"/>
            <a:ext cx="2004085" cy="530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V="1">
            <a:off x="6542405" y="4967757"/>
            <a:ext cx="1970068" cy="60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40027" y="5377078"/>
            <a:ext cx="1997110" cy="160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V="1">
            <a:off x="6848271" y="6185559"/>
            <a:ext cx="1356943" cy="91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554726" y="2548833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223356" y="2969524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V="1">
            <a:off x="4235893" y="3761724"/>
            <a:ext cx="665862" cy="1070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899848" y="3353178"/>
            <a:ext cx="717383" cy="107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883965" y="4135536"/>
            <a:ext cx="714699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218800" y="4989517"/>
            <a:ext cx="11539" cy="162376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897539" y="4988737"/>
            <a:ext cx="12848" cy="16122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896034" y="5781126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27409" y="5374001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06667" y="4961236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Image result for smiley face images">
            <a:extLst>
              <a:ext uri="{FF2B5EF4-FFF2-40B4-BE49-F238E27FC236}">
                <a16:creationId xmlns:a16="http://schemas.microsoft.com/office/drawing/2014/main" id="{A6F80A9B-79A4-43A0-AED2-6D41B845DB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" y="18798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77958-2F32-4076-80A5-C9D200E73945}"/>
              </a:ext>
            </a:extLst>
          </p:cNvPr>
          <p:cNvCxnSpPr>
            <a:cxnSpLocks/>
          </p:cNvCxnSpPr>
          <p:nvPr/>
        </p:nvCxnSpPr>
        <p:spPr>
          <a:xfrm>
            <a:off x="7207284" y="2948074"/>
            <a:ext cx="0" cy="8005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C535E9D-9E5C-427B-8A14-0C17220AD7E8}"/>
              </a:ext>
            </a:extLst>
          </p:cNvPr>
          <p:cNvSpPr/>
          <p:nvPr/>
        </p:nvSpPr>
        <p:spPr>
          <a:xfrm>
            <a:off x="6659674" y="6508556"/>
            <a:ext cx="109727" cy="13591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DCFE76-2DFE-461B-92F1-F3643094134D}"/>
              </a:ext>
            </a:extLst>
          </p:cNvPr>
          <p:cNvSpPr/>
          <p:nvPr/>
        </p:nvSpPr>
        <p:spPr>
          <a:xfrm>
            <a:off x="10128751" y="4267947"/>
            <a:ext cx="109727" cy="13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1406" y="100836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57953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57953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20832"/>
              </p:ext>
            </p:extLst>
          </p:nvPr>
        </p:nvGraphicFramePr>
        <p:xfrm>
          <a:off x="8647228" y="4099474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99" y="5417670"/>
            <a:ext cx="131551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3749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cxnSpLocks/>
            <a:stCxn id="38" idx="2"/>
            <a:endCxn id="35" idx="2"/>
          </p:cNvCxnSpPr>
          <p:nvPr/>
        </p:nvCxnSpPr>
        <p:spPr>
          <a:xfrm rot="10800000" flipH="1">
            <a:off x="1359598" y="4301966"/>
            <a:ext cx="1187369" cy="1359900"/>
          </a:xfrm>
          <a:prstGeom prst="curvedConnector3">
            <a:avLst>
              <a:gd name="adj1" fmla="val -1925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434" y="4737720"/>
            <a:ext cx="133125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52428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409143-45B7-44AE-904D-FB03C82AB5E6}"/>
              </a:ext>
            </a:extLst>
          </p:cNvPr>
          <p:cNvSpPr/>
          <p:nvPr/>
        </p:nvSpPr>
        <p:spPr>
          <a:xfrm>
            <a:off x="1309122" y="412929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FA63E-F046-44C2-9D2D-D644E7D2BD3B}"/>
                  </a:ext>
                </a:extLst>
              </p:cNvPr>
              <p:cNvSpPr txBox="1"/>
              <p:nvPr/>
            </p:nvSpPr>
            <p:spPr>
              <a:xfrm>
                <a:off x="3230880" y="5791200"/>
                <a:ext cx="2723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z is a back edge?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FA63E-F046-44C2-9D2D-D644E7D2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80" y="5791200"/>
                <a:ext cx="2723521" cy="369332"/>
              </a:xfrm>
              <a:prstGeom prst="rect">
                <a:avLst/>
              </a:prstGeom>
              <a:blipFill>
                <a:blip r:embed="rId4"/>
                <a:stretch>
                  <a:fillRect l="-1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8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32626" y="98951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9053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9053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60136"/>
              </p:ext>
            </p:extLst>
          </p:nvPr>
        </p:nvGraphicFramePr>
        <p:xfrm>
          <a:off x="8551652" y="4111700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8D70852-EDC3-41F1-AD56-B83EE041DF2F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EAA755-8677-47DF-9E6E-42AE0D304A33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E7EAF7-1D55-40E5-85F5-B306A1FF0A12}"/>
                  </a:ext>
                </a:extLst>
              </p:cNvPr>
              <p:cNvSpPr txBox="1"/>
              <p:nvPr/>
            </p:nvSpPr>
            <p:spPr>
              <a:xfrm>
                <a:off x="3556380" y="5800775"/>
                <a:ext cx="292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 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X is a cross edge?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E7EAF7-1D55-40E5-85F5-B306A1FF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80" y="5800775"/>
                <a:ext cx="2925700" cy="369332"/>
              </a:xfrm>
              <a:prstGeom prst="rect">
                <a:avLst/>
              </a:prstGeom>
              <a:blipFill>
                <a:blip r:embed="rId4"/>
                <a:stretch>
                  <a:fillRect l="-16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721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57337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57337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15332"/>
              </p:ext>
            </p:extLst>
          </p:nvPr>
        </p:nvGraphicFramePr>
        <p:xfrm>
          <a:off x="8551652" y="4090155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BE6AA79-FCDA-4D15-A1DC-9530721D883D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E6136E-DE37-4813-A27E-03880DF3EB1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47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33255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44503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33255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36008"/>
              </p:ext>
            </p:extLst>
          </p:nvPr>
        </p:nvGraphicFramePr>
        <p:xfrm>
          <a:off x="8416238" y="4148533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43406E-0CCB-45C2-AA45-1F9DB7976253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57770"/>
            <a:ext cx="976106" cy="6799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8C844FF-34D5-468E-BDB5-FABD83B90317}"/>
              </a:ext>
            </a:extLst>
          </p:cNvPr>
          <p:cNvSpPr/>
          <p:nvPr/>
        </p:nvSpPr>
        <p:spPr>
          <a:xfrm>
            <a:off x="4232704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A57EF-0444-44CB-B27A-2F8F6DE24DB3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AA00FA-44CF-4AE9-80B3-72C9687F4E4D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07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598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598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98639"/>
              </p:ext>
            </p:extLst>
          </p:nvPr>
        </p:nvGraphicFramePr>
        <p:xfrm>
          <a:off x="8419845" y="4057770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08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5954401" y="1964820"/>
            <a:ext cx="1004964" cy="70939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45576" y="990762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324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324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1233"/>
              </p:ext>
            </p:extLst>
          </p:nvPr>
        </p:nvGraphicFramePr>
        <p:xfrm>
          <a:off x="8050491" y="4118274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438368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565750" y="4057770"/>
            <a:ext cx="878720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30247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5884" y="101954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797573"/>
                  </p:ext>
                </p:extLst>
              </p:nvPr>
            </p:nvGraphicFramePr>
            <p:xfrm>
              <a:off x="8540496" y="276650"/>
              <a:ext cx="2525385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077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797573"/>
                  </p:ext>
                </p:extLst>
              </p:nvPr>
            </p:nvGraphicFramePr>
            <p:xfrm>
              <a:off x="8540496" y="276650"/>
              <a:ext cx="2525385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077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100000" r="-3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200000" r="-3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300000" r="-3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393939" r="-3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501538" r="-304819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601538" r="-304819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701538" r="-30481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801538" r="-3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21761"/>
              </p:ext>
            </p:extLst>
          </p:nvPr>
        </p:nvGraphicFramePr>
        <p:xfrm>
          <a:off x="8050491" y="4129293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438368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565750" y="4057770"/>
            <a:ext cx="878720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6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5884" y="101954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11817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11817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72660"/>
              </p:ext>
            </p:extLst>
          </p:nvPr>
        </p:nvGraphicFramePr>
        <p:xfrm>
          <a:off x="7918314" y="4129913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5" y="4744596"/>
            <a:ext cx="1554235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0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3886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3886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55994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61737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10620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10620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26013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599149"/>
            <a:ext cx="342585" cy="2149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7786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37901" y="1850122"/>
            <a:ext cx="596837" cy="53486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sz="2400" dirty="0">
              <a:solidFill>
                <a:srgbClr val="0033CC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60883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30998" y="1840695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48129" y="3520238"/>
            <a:ext cx="596837" cy="53486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785" y="3520238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2993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5975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30998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00241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/>
          <p:cNvCxnSpPr>
            <a:endCxn id="6" idx="7"/>
          </p:cNvCxnSpPr>
          <p:nvPr/>
        </p:nvCxnSpPr>
        <p:spPr>
          <a:xfrm flipH="1">
            <a:off x="1857561" y="2384982"/>
            <a:ext cx="1108039" cy="1213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4"/>
            <a:endCxn id="7" idx="0"/>
          </p:cNvCxnSpPr>
          <p:nvPr/>
        </p:nvCxnSpPr>
        <p:spPr>
          <a:xfrm flipH="1">
            <a:off x="2966204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6"/>
          </p:cNvCxnSpPr>
          <p:nvPr/>
        </p:nvCxnSpPr>
        <p:spPr>
          <a:xfrm flipH="1">
            <a:off x="1944966" y="3787668"/>
            <a:ext cx="722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flipH="1">
            <a:off x="4934739" y="3781383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4518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7042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22134" y="235075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7918289" y="2344584"/>
            <a:ext cx="1382825" cy="1111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8227836" y="3708776"/>
            <a:ext cx="772405" cy="8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34739" y="2117552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</p:cNvCxnSpPr>
          <p:nvPr/>
        </p:nvCxnSpPr>
        <p:spPr>
          <a:xfrm flipH="1" flipV="1">
            <a:off x="3264622" y="2108125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7719" y="2117552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32605" y="4530477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55975" y="4466060"/>
            <a:ext cx="586615" cy="5867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934739" y="4771645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3FDCA9-BA14-42E0-8443-45BD70E3C4A8}"/>
              </a:ext>
            </a:extLst>
          </p:cNvPr>
          <p:cNvSpPr txBox="1"/>
          <p:nvPr/>
        </p:nvSpPr>
        <p:spPr>
          <a:xfrm>
            <a:off x="1431636" y="5718928"/>
            <a:ext cx="865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3.1a: This graph is equivalent to the given maze in Figure 3.1,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 terms of reachability.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EBF4D1-8890-4BE4-BB88-5FD86DDDB765}"/>
              </a:ext>
            </a:extLst>
          </p:cNvPr>
          <p:cNvSpPr/>
          <p:nvPr/>
        </p:nvSpPr>
        <p:spPr>
          <a:xfrm>
            <a:off x="5243961" y="2649831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2E59BB-C15B-4375-BB18-246267C9B169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5757582" y="3095633"/>
            <a:ext cx="300486" cy="51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EE5A1-4428-45DA-BDED-386577836216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846614" y="3091519"/>
            <a:ext cx="516712" cy="505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AA294-B91F-4990-ABAC-2548CBC34364}"/>
              </a:ext>
            </a:extLst>
          </p:cNvPr>
          <p:cNvSpPr/>
          <p:nvPr/>
        </p:nvSpPr>
        <p:spPr>
          <a:xfrm>
            <a:off x="1449163" y="648362"/>
            <a:ext cx="136890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Graphs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030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030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/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599149"/>
            <a:ext cx="342585" cy="2149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6968640" y="3986247"/>
            <a:ext cx="214566" cy="339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B29B-0DDC-4D70-85C1-A10C1A638AEB}"/>
              </a:ext>
            </a:extLst>
          </p:cNvPr>
          <p:cNvSpPr txBox="1"/>
          <p:nvPr/>
        </p:nvSpPr>
        <p:spPr>
          <a:xfrm>
            <a:off x="779823" y="6268720"/>
            <a:ext cx="45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(Z (y (x x) y) (w w) Z) S)   (t (v v) (u u) t)</a:t>
            </a:r>
          </a:p>
        </p:txBody>
      </p:sp>
    </p:spTree>
    <p:extLst>
      <p:ext uri="{BB962C8B-B14F-4D97-AF65-F5344CB8AC3E}">
        <p14:creationId xmlns:p14="http://schemas.microsoft.com/office/powerpoint/2010/main" val="390588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406516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406516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29550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41" y="4353717"/>
            <a:ext cx="1482576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44470" y="4058711"/>
            <a:ext cx="846759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600463"/>
            <a:ext cx="376753" cy="2136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6968640" y="3986247"/>
            <a:ext cx="320710" cy="3799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48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6034">
            <a:off x="852432" y="445388"/>
            <a:ext cx="571098" cy="3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225254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225254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58804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38932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73522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41" y="4353717"/>
            <a:ext cx="1482576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44470" y="4058711"/>
            <a:ext cx="846759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600463"/>
            <a:ext cx="376753" cy="2136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7058665" y="3986247"/>
            <a:ext cx="230686" cy="3799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72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883363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2127559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2317958"/>
            <a:ext cx="1061140" cy="76522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2145286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2256744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3255858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194688" y="3250240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399573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5954401" y="2373393"/>
            <a:ext cx="1004964" cy="70939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2265593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427240"/>
            <a:ext cx="0" cy="73596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142354" y="3250599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371754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2346774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901090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915561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956525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3011662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3006044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3013281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3003853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718" y="4435883"/>
            <a:ext cx="61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Figure 3.10.  Starting at s, and then t, the forest tree generated is not the same as the forest tree that generated by starting z and t.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7">
            <a:off x="886968" y="473500"/>
            <a:ext cx="554006" cy="3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4">
                <a:extLst>
                  <a:ext uri="{FF2B5EF4-FFF2-40B4-BE49-F238E27FC236}">
                    <a16:creationId xmlns:a16="http://schemas.microsoft.com/office/drawing/2014/main" id="{7379E81B-F7AE-4006-8F87-8D3814B50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729452"/>
                  </p:ext>
                </p:extLst>
              </p:nvPr>
            </p:nvGraphicFramePr>
            <p:xfrm>
              <a:off x="8542082" y="60391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4">
                <a:extLst>
                  <a:ext uri="{FF2B5EF4-FFF2-40B4-BE49-F238E27FC236}">
                    <a16:creationId xmlns:a16="http://schemas.microsoft.com/office/drawing/2014/main" id="{7379E81B-F7AE-4006-8F87-8D3814B50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729452"/>
                  </p:ext>
                </p:extLst>
              </p:nvPr>
            </p:nvGraphicFramePr>
            <p:xfrm>
              <a:off x="8542082" y="60391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100000" r="-30731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100000" r="-106098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200000" r="-30731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200000" r="-10609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00000" r="-30731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00000" r="-10609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93939" r="-30731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93939" r="-10609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501538" r="-30731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601538" r="-30731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701538" r="-30731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801538" r="-30731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801538" r="-1060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B0D5E158-64D1-4EDF-BFAC-5E47EAE6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27507"/>
              </p:ext>
            </p:extLst>
          </p:nvPr>
        </p:nvGraphicFramePr>
        <p:xfrm>
          <a:off x="8229721" y="4388493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37" name="Rectangle 22">
            <a:extLst>
              <a:ext uri="{FF2B5EF4-FFF2-40B4-BE49-F238E27FC236}">
                <a16:creationId xmlns:a16="http://schemas.microsoft.com/office/drawing/2014/main" id="{B2B7ECFF-5B87-429E-9A29-6F32647C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59" y="140933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060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480"/>
          <p:cNvCxnSpPr>
            <a:cxnSpLocks noChangeShapeType="1"/>
          </p:cNvCxnSpPr>
          <p:nvPr/>
        </p:nvCxnSpPr>
        <p:spPr bwMode="auto">
          <a:xfrm flipH="1" flipV="1">
            <a:off x="1168924" y="4584093"/>
            <a:ext cx="375834" cy="1767329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463"/>
          <p:cNvSpPr>
            <a:spLocks noChangeArrowheads="1"/>
          </p:cNvSpPr>
          <p:nvPr/>
        </p:nvSpPr>
        <p:spPr bwMode="auto">
          <a:xfrm>
            <a:off x="5260157" y="2368566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466"/>
          <p:cNvCxnSpPr>
            <a:cxnSpLocks noChangeShapeType="1"/>
            <a:endCxn id="33" idx="0"/>
          </p:cNvCxnSpPr>
          <p:nvPr/>
        </p:nvCxnSpPr>
        <p:spPr bwMode="auto">
          <a:xfrm flipH="1">
            <a:off x="5230543" y="2822212"/>
            <a:ext cx="780367" cy="7605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67"/>
          <p:cNvCxnSpPr>
            <a:cxnSpLocks noChangeShapeType="1"/>
          </p:cNvCxnSpPr>
          <p:nvPr/>
        </p:nvCxnSpPr>
        <p:spPr bwMode="auto">
          <a:xfrm>
            <a:off x="6010910" y="2843430"/>
            <a:ext cx="1019966" cy="73123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68"/>
          <p:cNvCxnSpPr>
            <a:cxnSpLocks noChangeShapeType="1"/>
            <a:endCxn id="35" idx="0"/>
          </p:cNvCxnSpPr>
          <p:nvPr/>
        </p:nvCxnSpPr>
        <p:spPr bwMode="auto">
          <a:xfrm>
            <a:off x="3031517" y="2796736"/>
            <a:ext cx="15911" cy="784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73"/>
          <p:cNvCxnSpPr>
            <a:cxnSpLocks noChangeShapeType="1"/>
          </p:cNvCxnSpPr>
          <p:nvPr/>
        </p:nvCxnSpPr>
        <p:spPr bwMode="auto">
          <a:xfrm>
            <a:off x="3561236" y="2635147"/>
            <a:ext cx="688051" cy="2144816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74"/>
          <p:cNvCxnSpPr>
            <a:cxnSpLocks noChangeShapeType="1"/>
            <a:stCxn id="33" idx="4"/>
          </p:cNvCxnSpPr>
          <p:nvPr/>
        </p:nvCxnSpPr>
        <p:spPr bwMode="auto">
          <a:xfrm flipH="1">
            <a:off x="4332044" y="4020572"/>
            <a:ext cx="898499" cy="767459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75"/>
          <p:cNvCxnSpPr>
            <a:cxnSpLocks noChangeShapeType="1"/>
          </p:cNvCxnSpPr>
          <p:nvPr/>
        </p:nvCxnSpPr>
        <p:spPr bwMode="auto">
          <a:xfrm flipH="1" flipV="1">
            <a:off x="3681953" y="2639754"/>
            <a:ext cx="1283771" cy="984407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476"/>
          <p:cNvCxnSpPr>
            <a:cxnSpLocks noChangeShapeType="1"/>
            <a:endCxn id="38" idx="7"/>
          </p:cNvCxnSpPr>
          <p:nvPr/>
        </p:nvCxnSpPr>
        <p:spPr bwMode="auto">
          <a:xfrm flipH="1">
            <a:off x="2566792" y="5225802"/>
            <a:ext cx="1406744" cy="842745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77"/>
          <p:cNvCxnSpPr>
            <a:cxnSpLocks noChangeShapeType="1"/>
          </p:cNvCxnSpPr>
          <p:nvPr/>
        </p:nvCxnSpPr>
        <p:spPr bwMode="auto">
          <a:xfrm flipH="1">
            <a:off x="5946979" y="3799650"/>
            <a:ext cx="55181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78"/>
          <p:cNvCxnSpPr>
            <a:cxnSpLocks noChangeShapeType="1"/>
          </p:cNvCxnSpPr>
          <p:nvPr/>
        </p:nvCxnSpPr>
        <p:spPr bwMode="auto">
          <a:xfrm flipV="1">
            <a:off x="7289080" y="3188750"/>
            <a:ext cx="7620" cy="441325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479"/>
          <p:cNvCxnSpPr>
            <a:cxnSpLocks noChangeShapeType="1"/>
          </p:cNvCxnSpPr>
          <p:nvPr/>
        </p:nvCxnSpPr>
        <p:spPr bwMode="auto">
          <a:xfrm flipH="1" flipV="1">
            <a:off x="6671074" y="2627755"/>
            <a:ext cx="625626" cy="544358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81"/>
          <p:cNvCxnSpPr>
            <a:cxnSpLocks noChangeShapeType="1"/>
          </p:cNvCxnSpPr>
          <p:nvPr/>
        </p:nvCxnSpPr>
        <p:spPr bwMode="auto">
          <a:xfrm flipV="1">
            <a:off x="1166093" y="3867789"/>
            <a:ext cx="1197635" cy="728464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791850" y="2735470"/>
            <a:ext cx="7739407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     C                                            B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840455" y="3764300"/>
            <a:ext cx="55002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B			             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Oval 463"/>
          <p:cNvSpPr>
            <a:spLocks noChangeArrowheads="1"/>
          </p:cNvSpPr>
          <p:nvPr/>
        </p:nvSpPr>
        <p:spPr bwMode="auto">
          <a:xfrm>
            <a:off x="6314440" y="3593537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463"/>
          <p:cNvSpPr>
            <a:spLocks noChangeArrowheads="1"/>
          </p:cNvSpPr>
          <p:nvPr/>
        </p:nvSpPr>
        <p:spPr bwMode="auto">
          <a:xfrm>
            <a:off x="4514106" y="3582801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463"/>
          <p:cNvSpPr>
            <a:spLocks noChangeArrowheads="1"/>
          </p:cNvSpPr>
          <p:nvPr/>
        </p:nvSpPr>
        <p:spPr bwMode="auto">
          <a:xfrm>
            <a:off x="2315081" y="2360732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1/10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63"/>
          <p:cNvSpPr>
            <a:spLocks noChangeArrowheads="1"/>
          </p:cNvSpPr>
          <p:nvPr/>
        </p:nvSpPr>
        <p:spPr bwMode="auto">
          <a:xfrm>
            <a:off x="2330991" y="3580765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2/9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463"/>
          <p:cNvSpPr>
            <a:spLocks noChangeArrowheads="1"/>
          </p:cNvSpPr>
          <p:nvPr/>
        </p:nvSpPr>
        <p:spPr bwMode="auto">
          <a:xfrm>
            <a:off x="3395032" y="4779963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463"/>
          <p:cNvSpPr>
            <a:spLocks noChangeArrowheads="1"/>
          </p:cNvSpPr>
          <p:nvPr/>
        </p:nvSpPr>
        <p:spPr bwMode="auto">
          <a:xfrm>
            <a:off x="1337153" y="4788031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463"/>
          <p:cNvSpPr>
            <a:spLocks noChangeArrowheads="1"/>
          </p:cNvSpPr>
          <p:nvPr/>
        </p:nvSpPr>
        <p:spPr bwMode="auto">
          <a:xfrm>
            <a:off x="1343758" y="6004437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4/5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AutoShape 468"/>
          <p:cNvCxnSpPr>
            <a:cxnSpLocks noChangeShapeType="1"/>
            <a:endCxn id="37" idx="0"/>
          </p:cNvCxnSpPr>
          <p:nvPr/>
        </p:nvCxnSpPr>
        <p:spPr bwMode="auto">
          <a:xfrm flipH="1">
            <a:off x="2053590" y="4015442"/>
            <a:ext cx="1013912" cy="7725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68"/>
          <p:cNvCxnSpPr>
            <a:cxnSpLocks noChangeShapeType="1"/>
            <a:endCxn id="36" idx="0"/>
          </p:cNvCxnSpPr>
          <p:nvPr/>
        </p:nvCxnSpPr>
        <p:spPr bwMode="auto">
          <a:xfrm>
            <a:off x="3069665" y="4005084"/>
            <a:ext cx="1041804" cy="77487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68"/>
          <p:cNvCxnSpPr>
            <a:cxnSpLocks noChangeShapeType="1"/>
          </p:cNvCxnSpPr>
          <p:nvPr/>
        </p:nvCxnSpPr>
        <p:spPr bwMode="auto">
          <a:xfrm>
            <a:off x="2036914" y="5211268"/>
            <a:ext cx="15911" cy="784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839392" y="4875679"/>
            <a:ext cx="44562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		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51465" y="5712604"/>
            <a:ext cx="87232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Redraw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graph of Figure 3.10 with all tree and forward edges going down within a </a:t>
            </a:r>
            <a:r>
              <a:rPr lang="en-US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depth-first tree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all back edges going up from a descendant to an ancestor.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(s (z ( y (x x) y) (w w) z) s)  (t (v v) (u u) t)</a:t>
            </a:r>
            <a:endParaRPr lang="en-US" sz="2400" dirty="0"/>
          </a:p>
        </p:txBody>
      </p:sp>
      <p:sp>
        <p:nvSpPr>
          <p:cNvPr id="41" name="Oval 437"/>
          <p:cNvSpPr>
            <a:spLocks noChangeArrowheads="1"/>
          </p:cNvSpPr>
          <p:nvPr/>
        </p:nvSpPr>
        <p:spPr bwMode="auto">
          <a:xfrm>
            <a:off x="963812" y="318514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5"/>
          <p:cNvCxnSpPr>
            <a:cxnSpLocks noChangeShapeType="1"/>
            <a:stCxn id="59" idx="2"/>
            <a:endCxn id="41" idx="6"/>
          </p:cNvCxnSpPr>
          <p:nvPr/>
        </p:nvCxnSpPr>
        <p:spPr bwMode="auto">
          <a:xfrm flipH="1" flipV="1">
            <a:off x="2137119" y="562710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47"/>
          <p:cNvCxnSpPr>
            <a:cxnSpLocks noChangeShapeType="1"/>
            <a:endCxn id="59" idx="3"/>
          </p:cNvCxnSpPr>
          <p:nvPr/>
        </p:nvCxnSpPr>
        <p:spPr bwMode="auto">
          <a:xfrm flipV="1">
            <a:off x="2087393" y="753109"/>
            <a:ext cx="936262" cy="80310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49"/>
          <p:cNvCxnSpPr>
            <a:cxnSpLocks noChangeShapeType="1"/>
            <a:endCxn id="59" idx="6"/>
          </p:cNvCxnSpPr>
          <p:nvPr/>
        </p:nvCxnSpPr>
        <p:spPr bwMode="auto">
          <a:xfrm flipH="1" flipV="1">
            <a:off x="4062710" y="580437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50"/>
          <p:cNvCxnSpPr>
            <a:cxnSpLocks noChangeShapeType="1"/>
            <a:endCxn id="63" idx="7"/>
          </p:cNvCxnSpPr>
          <p:nvPr/>
        </p:nvCxnSpPr>
        <p:spPr bwMode="auto">
          <a:xfrm flipH="1">
            <a:off x="3877989" y="691895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51"/>
          <p:cNvCxnSpPr>
            <a:cxnSpLocks noChangeShapeType="1"/>
            <a:endCxn id="62" idx="6"/>
          </p:cNvCxnSpPr>
          <p:nvPr/>
        </p:nvCxnSpPr>
        <p:spPr bwMode="auto">
          <a:xfrm flipH="1" flipV="1">
            <a:off x="2137119" y="1691009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52"/>
          <p:cNvCxnSpPr>
            <a:cxnSpLocks noChangeShapeType="1"/>
            <a:stCxn id="64" idx="2"/>
            <a:endCxn id="63" idx="6"/>
          </p:cNvCxnSpPr>
          <p:nvPr/>
        </p:nvCxnSpPr>
        <p:spPr bwMode="auto">
          <a:xfrm flipH="1" flipV="1">
            <a:off x="4062710" y="1685391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53"/>
          <p:cNvCxnSpPr>
            <a:cxnSpLocks noChangeShapeType="1"/>
          </p:cNvCxnSpPr>
          <p:nvPr/>
        </p:nvCxnSpPr>
        <p:spPr bwMode="auto">
          <a:xfrm flipH="1" flipV="1">
            <a:off x="5362482" y="834724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54"/>
          <p:cNvCxnSpPr>
            <a:cxnSpLocks noChangeShapeType="1"/>
            <a:endCxn id="64" idx="7"/>
          </p:cNvCxnSpPr>
          <p:nvPr/>
        </p:nvCxnSpPr>
        <p:spPr bwMode="auto">
          <a:xfrm flipH="1">
            <a:off x="5822423" y="810206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55"/>
          <p:cNvCxnSpPr>
            <a:cxnSpLocks noChangeShapeType="1"/>
          </p:cNvCxnSpPr>
          <p:nvPr/>
        </p:nvCxnSpPr>
        <p:spPr bwMode="auto">
          <a:xfrm>
            <a:off x="7250117" y="700744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56"/>
          <p:cNvCxnSpPr>
            <a:cxnSpLocks noChangeShapeType="1"/>
          </p:cNvCxnSpPr>
          <p:nvPr/>
        </p:nvCxnSpPr>
        <p:spPr bwMode="auto">
          <a:xfrm flipV="1">
            <a:off x="7525611" y="862391"/>
            <a:ext cx="0" cy="73596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57"/>
          <p:cNvCxnSpPr>
            <a:cxnSpLocks noChangeShapeType="1"/>
            <a:stCxn id="65" idx="2"/>
            <a:endCxn id="64" idx="6"/>
          </p:cNvCxnSpPr>
          <p:nvPr/>
        </p:nvCxnSpPr>
        <p:spPr bwMode="auto">
          <a:xfrm flipH="1">
            <a:off x="6010376" y="1685750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46"/>
          <p:cNvCxnSpPr>
            <a:cxnSpLocks noChangeShapeType="1"/>
            <a:stCxn id="41" idx="4"/>
            <a:endCxn id="62" idx="0"/>
          </p:cNvCxnSpPr>
          <p:nvPr/>
        </p:nvCxnSpPr>
        <p:spPr bwMode="auto">
          <a:xfrm flipH="1">
            <a:off x="1540984" y="806905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48"/>
          <p:cNvCxnSpPr>
            <a:cxnSpLocks noChangeShapeType="1"/>
          </p:cNvCxnSpPr>
          <p:nvPr/>
        </p:nvCxnSpPr>
        <p:spPr bwMode="auto">
          <a:xfrm>
            <a:off x="3432034" y="781925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437"/>
          <p:cNvSpPr>
            <a:spLocks noChangeArrowheads="1"/>
          </p:cNvSpPr>
          <p:nvPr/>
        </p:nvSpPr>
        <p:spPr bwMode="auto">
          <a:xfrm>
            <a:off x="2845381" y="336241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437"/>
          <p:cNvSpPr>
            <a:spLocks noChangeArrowheads="1"/>
          </p:cNvSpPr>
          <p:nvPr/>
        </p:nvSpPr>
        <p:spPr bwMode="auto">
          <a:xfrm>
            <a:off x="4714588" y="350712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437"/>
          <p:cNvSpPr>
            <a:spLocks noChangeArrowheads="1"/>
          </p:cNvSpPr>
          <p:nvPr/>
        </p:nvSpPr>
        <p:spPr bwMode="auto">
          <a:xfrm>
            <a:off x="6640179" y="391676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437"/>
          <p:cNvSpPr>
            <a:spLocks noChangeArrowheads="1"/>
          </p:cNvSpPr>
          <p:nvPr/>
        </p:nvSpPr>
        <p:spPr bwMode="auto">
          <a:xfrm>
            <a:off x="944849" y="1446813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437"/>
          <p:cNvSpPr>
            <a:spLocks noChangeArrowheads="1"/>
          </p:cNvSpPr>
          <p:nvPr/>
        </p:nvSpPr>
        <p:spPr bwMode="auto">
          <a:xfrm>
            <a:off x="2801359" y="1441195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437"/>
          <p:cNvSpPr>
            <a:spLocks noChangeArrowheads="1"/>
          </p:cNvSpPr>
          <p:nvPr/>
        </p:nvSpPr>
        <p:spPr bwMode="auto">
          <a:xfrm>
            <a:off x="4726950" y="1448432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437"/>
          <p:cNvSpPr>
            <a:spLocks noChangeArrowheads="1"/>
          </p:cNvSpPr>
          <p:nvPr/>
        </p:nvSpPr>
        <p:spPr bwMode="auto">
          <a:xfrm>
            <a:off x="6674616" y="1439004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Image result for smiley face images">
            <a:extLst>
              <a:ext uri="{FF2B5EF4-FFF2-40B4-BE49-F238E27FC236}">
                <a16:creationId xmlns:a16="http://schemas.microsoft.com/office/drawing/2014/main" id="{863D06A4-C1B2-45E1-B3E0-233C8C3CC0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9" y="31817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0" name="Table 6">
            <a:extLst>
              <a:ext uri="{FF2B5EF4-FFF2-40B4-BE49-F238E27FC236}">
                <a16:creationId xmlns:a16="http://schemas.microsoft.com/office/drawing/2014/main" id="{C445AAEB-C91E-4B2E-AD22-EC2A5298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48500"/>
              </p:ext>
            </p:extLst>
          </p:nvPr>
        </p:nvGraphicFramePr>
        <p:xfrm>
          <a:off x="8209884" y="3786134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4">
                <a:extLst>
                  <a:ext uri="{FF2B5EF4-FFF2-40B4-BE49-F238E27FC236}">
                    <a16:creationId xmlns:a16="http://schemas.microsoft.com/office/drawing/2014/main" id="{20EF7A51-0BA6-4AD4-BC37-FE87C54E1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39234"/>
                  </p:ext>
                </p:extLst>
              </p:nvPr>
            </p:nvGraphicFramePr>
            <p:xfrm>
              <a:off x="8658424" y="18423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4">
                <a:extLst>
                  <a:ext uri="{FF2B5EF4-FFF2-40B4-BE49-F238E27FC236}">
                    <a16:creationId xmlns:a16="http://schemas.microsoft.com/office/drawing/2014/main" id="{20EF7A51-0BA6-4AD4-BC37-FE87C54E1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39234"/>
                  </p:ext>
                </p:extLst>
              </p:nvPr>
            </p:nvGraphicFramePr>
            <p:xfrm>
              <a:off x="8658424" y="18423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100000" r="-30731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100000" r="-106098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200000" r="-30731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200000" r="-10609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00000" r="-30731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00000" r="-10609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93939" r="-30731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93939" r="-10609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501538" r="-30731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601538" r="-30731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701538" r="-30731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801538" r="-30731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801538" r="-1060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" name="Rectangle 22">
            <a:extLst>
              <a:ext uri="{FF2B5EF4-FFF2-40B4-BE49-F238E27FC236}">
                <a16:creationId xmlns:a16="http://schemas.microsoft.com/office/drawing/2014/main" id="{C0D8A1AE-E197-4F5D-A644-43F6CD92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57" y="-11664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520" y="2233288"/>
            <a:ext cx="8821298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forward and cross edges never occur in a depth-first search of an undirected graph.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Theorem  3.3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a depth-first search of an undirected graph G,  every edge of  G  is either a tree edge or a back edge.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3AE8B66-B6E2-4511-AD0A-23A8E69C8611}"/>
              </a:ext>
            </a:extLst>
          </p:cNvPr>
          <p:cNvSpPr/>
          <p:nvPr/>
        </p:nvSpPr>
        <p:spPr>
          <a:xfrm flipH="1">
            <a:off x="865928" y="3605518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0101AFA-E8F0-497D-BC9A-C949AFA093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9363">
            <a:off x="862903" y="3664232"/>
            <a:ext cx="692467" cy="3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8F89A5-97CD-449A-A425-D9C8185B703C}"/>
              </a:ext>
            </a:extLst>
          </p:cNvPr>
          <p:cNvSpPr/>
          <p:nvPr/>
        </p:nvSpPr>
        <p:spPr>
          <a:xfrm>
            <a:off x="1613202" y="995987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883363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3/14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63304" y="1399423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901090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93128" y="1906325"/>
            <a:ext cx="128085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956525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3011662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3006044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3013281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3003853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707428" y="3486671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		v		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259090" y="2451374"/>
            <a:ext cx="5009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B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1481997" y="3270938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	   B	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8239" y="1369407"/>
            <a:ext cx="3092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2"/>
          </p:cNvCxnSpPr>
          <p:nvPr/>
        </p:nvCxnSpPr>
        <p:spPr>
          <a:xfrm flipH="1">
            <a:off x="2269098" y="2145286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02035" y="2137327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</p:cNvCxnSpPr>
          <p:nvPr/>
        </p:nvCxnSpPr>
        <p:spPr>
          <a:xfrm flipV="1">
            <a:off x="1672962" y="2393880"/>
            <a:ext cx="15846" cy="617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29" idx="0"/>
            <a:endCxn id="25" idx="4"/>
          </p:cNvCxnSpPr>
          <p:nvPr/>
        </p:nvCxnSpPr>
        <p:spPr>
          <a:xfrm flipV="1">
            <a:off x="5500641" y="2394716"/>
            <a:ext cx="32916" cy="618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17462" y="2420031"/>
            <a:ext cx="15846" cy="617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7"/>
          </p:cNvCxnSpPr>
          <p:nvPr/>
        </p:nvCxnSpPr>
        <p:spPr>
          <a:xfrm flipV="1">
            <a:off x="5954401" y="2451375"/>
            <a:ext cx="1318210" cy="63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183715" y="3297908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28798" y="3288864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</p:cNvCxnSpPr>
          <p:nvPr/>
        </p:nvCxnSpPr>
        <p:spPr>
          <a:xfrm flipH="1" flipV="1">
            <a:off x="3548534" y="2380813"/>
            <a:ext cx="15479" cy="625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7"/>
          </p:cNvCxnSpPr>
          <p:nvPr/>
        </p:nvCxnSpPr>
        <p:spPr>
          <a:xfrm flipV="1">
            <a:off x="4009967" y="2352304"/>
            <a:ext cx="1151394" cy="72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97741" y="2371374"/>
            <a:ext cx="1151394" cy="72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4724" y="4744282"/>
            <a:ext cx="698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  The result of a depth-first search of an undirected graph with its adjacency list of the graph.</a:t>
            </a:r>
          </a:p>
        </p:txBody>
      </p:sp>
      <p:cxnSp>
        <p:nvCxnSpPr>
          <p:cNvPr id="35" name="Straight Connector 34"/>
          <p:cNvCxnSpPr>
            <a:stCxn id="29" idx="6"/>
            <a:endCxn id="30" idx="2"/>
          </p:cNvCxnSpPr>
          <p:nvPr/>
        </p:nvCxnSpPr>
        <p:spPr>
          <a:xfrm flipV="1">
            <a:off x="6142354" y="3250599"/>
            <a:ext cx="6642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77E9CD12-6D2D-4DC1-ACF0-23285DA3A059}"/>
              </a:ext>
            </a:extLst>
          </p:cNvPr>
          <p:cNvSpPr/>
          <p:nvPr/>
        </p:nvSpPr>
        <p:spPr>
          <a:xfrm flipH="1">
            <a:off x="541012" y="3919286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9" name="Picture 38" descr="Image result for smiley face images">
            <a:extLst>
              <a:ext uri="{FF2B5EF4-FFF2-40B4-BE49-F238E27FC236}">
                <a16:creationId xmlns:a16="http://schemas.microsoft.com/office/drawing/2014/main" id="{9291E06B-D8C5-4A56-AE86-73C6606BD2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177">
            <a:off x="553805" y="3919286"/>
            <a:ext cx="620270" cy="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78AAE85-7773-4329-84EB-6FB8CEFA4ADC}"/>
              </a:ext>
            </a:extLst>
          </p:cNvPr>
          <p:cNvSpPr/>
          <p:nvPr/>
        </p:nvSpPr>
        <p:spPr>
          <a:xfrm>
            <a:off x="1174075" y="459855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4258047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6892183" y="746638"/>
            <a:ext cx="139397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6061436" y="1495736"/>
            <a:ext cx="1349545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5073902" y="2244834"/>
            <a:ext cx="1402313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3/14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437"/>
          <p:cNvSpPr>
            <a:spLocks noChangeArrowheads="1"/>
          </p:cNvSpPr>
          <p:nvPr/>
        </p:nvSpPr>
        <p:spPr bwMode="auto">
          <a:xfrm>
            <a:off x="4106901" y="2993932"/>
            <a:ext cx="1421276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437"/>
          <p:cNvSpPr>
            <a:spLocks noChangeArrowheads="1"/>
          </p:cNvSpPr>
          <p:nvPr/>
        </p:nvSpPr>
        <p:spPr bwMode="auto">
          <a:xfrm>
            <a:off x="3046473" y="3732596"/>
            <a:ext cx="1497262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437"/>
          <p:cNvSpPr>
            <a:spLocks noChangeArrowheads="1"/>
          </p:cNvSpPr>
          <p:nvPr/>
        </p:nvSpPr>
        <p:spPr bwMode="auto">
          <a:xfrm>
            <a:off x="2199242" y="4502715"/>
            <a:ext cx="1486398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6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437"/>
          <p:cNvSpPr>
            <a:spLocks noChangeArrowheads="1"/>
          </p:cNvSpPr>
          <p:nvPr/>
        </p:nvSpPr>
        <p:spPr bwMode="auto">
          <a:xfrm>
            <a:off x="2966225" y="5303940"/>
            <a:ext cx="143883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/>
          <p:cNvSpPr>
            <a:spLocks noChangeArrowheads="1"/>
          </p:cNvSpPr>
          <p:nvPr/>
        </p:nvSpPr>
        <p:spPr bwMode="auto">
          <a:xfrm>
            <a:off x="4006834" y="6037429"/>
            <a:ext cx="1347591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8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AutoShape 480"/>
          <p:cNvCxnSpPr>
            <a:cxnSpLocks noChangeShapeType="1"/>
          </p:cNvCxnSpPr>
          <p:nvPr/>
        </p:nvCxnSpPr>
        <p:spPr bwMode="auto">
          <a:xfrm flipV="1">
            <a:off x="2564091" y="6269043"/>
            <a:ext cx="1442743" cy="1513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80"/>
          <p:cNvCxnSpPr>
            <a:cxnSpLocks noChangeShapeType="1"/>
          </p:cNvCxnSpPr>
          <p:nvPr/>
        </p:nvCxnSpPr>
        <p:spPr bwMode="auto">
          <a:xfrm>
            <a:off x="2435729" y="1720717"/>
            <a:ext cx="525521" cy="283417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0"/>
          <p:cNvCxnSpPr>
            <a:cxnSpLocks noChangeShapeType="1"/>
          </p:cNvCxnSpPr>
          <p:nvPr/>
        </p:nvCxnSpPr>
        <p:spPr bwMode="auto">
          <a:xfrm>
            <a:off x="3284232" y="2012991"/>
            <a:ext cx="613759" cy="17268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80"/>
          <p:cNvCxnSpPr>
            <a:cxnSpLocks noChangeShapeType="1"/>
          </p:cNvCxnSpPr>
          <p:nvPr/>
        </p:nvCxnSpPr>
        <p:spPr bwMode="auto">
          <a:xfrm>
            <a:off x="3736915" y="2242191"/>
            <a:ext cx="348036" cy="1539299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80"/>
          <p:cNvCxnSpPr>
            <a:cxnSpLocks noChangeShapeType="1"/>
          </p:cNvCxnSpPr>
          <p:nvPr/>
        </p:nvCxnSpPr>
        <p:spPr bwMode="auto">
          <a:xfrm flipV="1">
            <a:off x="5528177" y="3265299"/>
            <a:ext cx="1442743" cy="1513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125"/>
          <p:cNvSpPr txBox="1"/>
          <p:nvPr/>
        </p:nvSpPr>
        <p:spPr>
          <a:xfrm>
            <a:off x="5959995" y="6122567"/>
            <a:ext cx="5475605" cy="323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 requires a Pushdown Automaton with markers. </a:t>
            </a:r>
            <a:endParaRPr lang="en-US" sz="160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6345" y="5201374"/>
            <a:ext cx="5487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representation of the DFS Tree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(s (z ( y (x (w (v (t (u u) t) v) w) x) y) z) s)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105577" y="3561292"/>
            <a:ext cx="345320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onto order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z y x w v t u 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off order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u t v w x y z 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43328" y="241936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197737" y="254139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878038" y="247697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934372" y="247870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196905" y="56633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742694" y="513098"/>
            <a:ext cx="3092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B500A9F4-B13B-4B2F-AB1E-681E69CD055B}"/>
              </a:ext>
            </a:extLst>
          </p:cNvPr>
          <p:cNvSpPr/>
          <p:nvPr/>
        </p:nvSpPr>
        <p:spPr>
          <a:xfrm flipH="1">
            <a:off x="873668" y="2375372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7" name="Picture 36" descr="Image result for smiley face images">
            <a:extLst>
              <a:ext uri="{FF2B5EF4-FFF2-40B4-BE49-F238E27FC236}">
                <a16:creationId xmlns:a16="http://schemas.microsoft.com/office/drawing/2014/main" id="{C111DD8D-801D-41D8-ACEA-964727D903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034">
            <a:off x="893854" y="2364472"/>
            <a:ext cx="644551" cy="4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BAC97F5-9079-4086-8DB2-1D5944238033}"/>
              </a:ext>
            </a:extLst>
          </p:cNvPr>
          <p:cNvSpPr/>
          <p:nvPr/>
        </p:nvSpPr>
        <p:spPr>
          <a:xfrm>
            <a:off x="805283" y="90433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C1F05C-BBCE-4B97-80DA-C694632994E5}"/>
              </a:ext>
            </a:extLst>
          </p:cNvPr>
          <p:cNvCxnSpPr>
            <a:stCxn id="28" idx="4"/>
            <a:endCxn id="29" idx="7"/>
          </p:cNvCxnSpPr>
          <p:nvPr/>
        </p:nvCxnSpPr>
        <p:spPr>
          <a:xfrm flipH="1">
            <a:off x="7213345" y="1235029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2F79C2-AA1E-4077-80F1-8D2952271D7A}"/>
              </a:ext>
            </a:extLst>
          </p:cNvPr>
          <p:cNvCxnSpPr/>
          <p:nvPr/>
        </p:nvCxnSpPr>
        <p:spPr>
          <a:xfrm flipH="1">
            <a:off x="6278297" y="1955520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73DE43-80AC-42CE-82AF-C3DDDEDE5653}"/>
              </a:ext>
            </a:extLst>
          </p:cNvPr>
          <p:cNvCxnSpPr/>
          <p:nvPr/>
        </p:nvCxnSpPr>
        <p:spPr>
          <a:xfrm flipH="1">
            <a:off x="5251553" y="2705268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338231-22E4-43CC-A64B-E5C33EA66F97}"/>
              </a:ext>
            </a:extLst>
          </p:cNvPr>
          <p:cNvCxnSpPr/>
          <p:nvPr/>
        </p:nvCxnSpPr>
        <p:spPr>
          <a:xfrm flipH="1">
            <a:off x="4306466" y="3489833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8DD1E2-00F5-40F8-A723-112D9693AE66}"/>
              </a:ext>
            </a:extLst>
          </p:cNvPr>
          <p:cNvCxnSpPr/>
          <p:nvPr/>
        </p:nvCxnSpPr>
        <p:spPr>
          <a:xfrm flipH="1">
            <a:off x="3379092" y="4195736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95049C-F88C-451D-A9AC-465EFA81513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6012" y="4971710"/>
            <a:ext cx="599628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FAB7D0-E550-434F-BC0F-2E23C9176E7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910933" y="5766779"/>
            <a:ext cx="769697" cy="270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AutoShape 480">
            <a:extLst>
              <a:ext uri="{FF2B5EF4-FFF2-40B4-BE49-F238E27FC236}">
                <a16:creationId xmlns:a16="http://schemas.microsoft.com/office/drawing/2014/main" id="{47276BDF-F9EC-4F4E-8E83-5E80D661C1A4}"/>
              </a:ext>
            </a:extLst>
          </p:cNvPr>
          <p:cNvCxnSpPr>
            <a:cxnSpLocks noChangeShapeType="1"/>
            <a:stCxn id="33" idx="4"/>
          </p:cNvCxnSpPr>
          <p:nvPr/>
        </p:nvCxnSpPr>
        <p:spPr bwMode="auto">
          <a:xfrm flipH="1">
            <a:off x="2570857" y="4977352"/>
            <a:ext cx="371584" cy="130682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80">
            <a:extLst>
              <a:ext uri="{FF2B5EF4-FFF2-40B4-BE49-F238E27FC236}">
                <a16:creationId xmlns:a16="http://schemas.microsoft.com/office/drawing/2014/main" id="{43A0E2D8-8D96-4ED9-89DA-3E73330E49E8}"/>
              </a:ext>
            </a:extLst>
          </p:cNvPr>
          <p:cNvCxnSpPr>
            <a:cxnSpLocks noChangeShapeType="1"/>
            <a:stCxn id="29" idx="4"/>
          </p:cNvCxnSpPr>
          <p:nvPr/>
        </p:nvCxnSpPr>
        <p:spPr bwMode="auto">
          <a:xfrm>
            <a:off x="6736209" y="1984127"/>
            <a:ext cx="230514" cy="1299054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80">
            <a:extLst>
              <a:ext uri="{FF2B5EF4-FFF2-40B4-BE49-F238E27FC236}">
                <a16:creationId xmlns:a16="http://schemas.microsoft.com/office/drawing/2014/main" id="{D9CCE1C1-9A80-417E-B8F5-1E9E2BEACB3F}"/>
              </a:ext>
            </a:extLst>
          </p:cNvPr>
          <p:cNvCxnSpPr>
            <a:cxnSpLocks noChangeShapeType="1"/>
            <a:endCxn id="29" idx="2"/>
          </p:cNvCxnSpPr>
          <p:nvPr/>
        </p:nvCxnSpPr>
        <p:spPr bwMode="auto">
          <a:xfrm flipV="1">
            <a:off x="3748515" y="1739932"/>
            <a:ext cx="2312921" cy="51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80">
            <a:extLst>
              <a:ext uri="{FF2B5EF4-FFF2-40B4-BE49-F238E27FC236}">
                <a16:creationId xmlns:a16="http://schemas.microsoft.com/office/drawing/2014/main" id="{C7530D99-71E7-4D6D-862F-1C21E01C42EE}"/>
              </a:ext>
            </a:extLst>
          </p:cNvPr>
          <p:cNvCxnSpPr>
            <a:cxnSpLocks noChangeShapeType="1"/>
            <a:endCxn id="28" idx="3"/>
          </p:cNvCxnSpPr>
          <p:nvPr/>
        </p:nvCxnSpPr>
        <p:spPr bwMode="auto">
          <a:xfrm flipV="1">
            <a:off x="3293148" y="1163506"/>
            <a:ext cx="3803178" cy="85743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80">
            <a:extLst>
              <a:ext uri="{FF2B5EF4-FFF2-40B4-BE49-F238E27FC236}">
                <a16:creationId xmlns:a16="http://schemas.microsoft.com/office/drawing/2014/main" id="{9D6C6660-304A-4341-943B-AFBF97EBEA47}"/>
              </a:ext>
            </a:extLst>
          </p:cNvPr>
          <p:cNvCxnSpPr>
            <a:cxnSpLocks noChangeShapeType="1"/>
            <a:endCxn id="28" idx="2"/>
          </p:cNvCxnSpPr>
          <p:nvPr/>
        </p:nvCxnSpPr>
        <p:spPr bwMode="auto">
          <a:xfrm flipV="1">
            <a:off x="2424480" y="990834"/>
            <a:ext cx="4467703" cy="77165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323" y="1605161"/>
            <a:ext cx="94051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Directed acyclic graphs (DAG)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cycle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a directed graph is a circular path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…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example, Figure 3.10 has three of them.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has a cycle z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z, and a cycle z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y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z, and a cycle t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u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 .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graph without cycles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acyclic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can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test acyclicity in linear time,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a single depth-first search.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digraph has a cycle if and only if its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reveals a 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BB39701-5DCD-4FE3-984B-77333DF970E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AB30416-EA67-416F-8C4F-31437541BD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538">
            <a:off x="1112899" y="2845686"/>
            <a:ext cx="506721" cy="4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98186-994C-4679-84DB-821B51B0E8E2}"/>
              </a:ext>
            </a:extLst>
          </p:cNvPr>
          <p:cNvSpPr/>
          <p:nvPr/>
        </p:nvSpPr>
        <p:spPr>
          <a:xfrm>
            <a:off x="1285187" y="661229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9460" y="2575336"/>
            <a:ext cx="871929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Property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directed graph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a cycle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if and only if its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reveals a 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Shown in Figure 10.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which a cycle between vertices t and u.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AB07889-8C1C-4E67-95FE-2B2405B03484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309163D-EFF9-42F8-9EDA-8E417647D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3257">
            <a:off x="917812" y="2738865"/>
            <a:ext cx="682860" cy="4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64949D-6690-4BFB-8583-72A436489BB5}"/>
              </a:ext>
            </a:extLst>
          </p:cNvPr>
          <p:cNvSpPr/>
          <p:nvPr/>
        </p:nvSpPr>
        <p:spPr>
          <a:xfrm>
            <a:off x="1781298" y="1410259"/>
            <a:ext cx="64580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38B9-DFB4-4703-9B5A-5D8412971D32}"/>
              </a:ext>
            </a:extLst>
          </p:cNvPr>
          <p:cNvSpPr txBox="1"/>
          <p:nvPr/>
        </p:nvSpPr>
        <p:spPr>
          <a:xfrm>
            <a:off x="1124712" y="3619921"/>
            <a:ext cx="93464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6C145-9F77-4126-8C43-29578C186DAC}"/>
              </a:ext>
            </a:extLst>
          </p:cNvPr>
          <p:cNvSpPr txBox="1"/>
          <p:nvPr/>
        </p:nvSpPr>
        <p:spPr>
          <a:xfrm>
            <a:off x="1124712" y="1755227"/>
            <a:ext cx="93464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08296-DACD-4B7F-AFD2-822B8B67FE28}"/>
              </a:ext>
            </a:extLst>
          </p:cNvPr>
          <p:cNvSpPr/>
          <p:nvPr/>
        </p:nvSpPr>
        <p:spPr>
          <a:xfrm>
            <a:off x="1429433" y="420203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720796" y="1397430"/>
            <a:ext cx="8750408" cy="48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During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exploration for any graph traversal, 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Boolean variable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:    (close list with hashing function)</a:t>
            </a:r>
          </a:p>
          <a:p>
            <a:pPr marL="1257300" lvl="2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mark for each vertex after visited, 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maintaining a Boolean variable for indicating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whether a vertex has been visited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already. 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:  (open list, FILO queue)</a:t>
            </a:r>
          </a:p>
          <a:p>
            <a:pPr marL="1257300" lvl="2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need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with two primitive operations: 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push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new vertex (i.e., unwind to get to a new junction), and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stack (i.e., rewind to return to the previous junction).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8ADE6-2D0F-458E-A98A-68BD36131E25}"/>
              </a:ext>
            </a:extLst>
          </p:cNvPr>
          <p:cNvSpPr/>
          <p:nvPr/>
        </p:nvSpPr>
        <p:spPr>
          <a:xfrm>
            <a:off x="3372156" y="3061195"/>
            <a:ext cx="4837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a typeface="SimSun" panose="02010600030101010101" pitchFamily="2" charset="-122"/>
              </a:rPr>
              <a:t>Decrease and Conquer</a:t>
            </a:r>
          </a:p>
          <a:p>
            <a:pPr algn="ctr"/>
            <a:r>
              <a:rPr lang="en-US" sz="3600" dirty="0">
                <a:ea typeface="SimSun" panose="02010600030101010101" pitchFamily="2" charset="-122"/>
              </a:rPr>
              <a:t>Breadth-First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41643543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327" y="1241957"/>
            <a:ext cx="93943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Starts visiting vertices of a given graph at 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by marking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as having been visited.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On each iteration,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 a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the algorithm proceeds to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adjacent unvisited vertex.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several adjacent unvisited vertices,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resolves arbitrarily a tie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   The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data structure representing the graph (such as adjacency list) could dictate the chosen adjacent unvisited vertex.</a:t>
            </a:r>
            <a:endParaRPr lang="en-US" sz="2000" dirty="0">
              <a:solidFill>
                <a:srgbClr val="0033CC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process continues until a dead end (a vertex v with no adjacent unvisited vertices) is encountered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At a dead end (a vertex v), the algorithm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backs up one edge to its parental vertex u, and continues visiting unvisited descendant vertices of the vertex u.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algorithm eventually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halts after backing up to the starting vertex with dead end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By then,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the vertices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in the same connected component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starting vertex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have been visited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unvisited vertices still remain,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must be restarted at any one of them.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1F91E30-1186-45BA-97F4-8FD3021EF1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3031">
            <a:off x="436249" y="90378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F456F-664E-4F77-B5AA-ADC782E070E9}"/>
              </a:ext>
            </a:extLst>
          </p:cNvPr>
          <p:cNvSpPr/>
          <p:nvPr/>
        </p:nvSpPr>
        <p:spPr>
          <a:xfrm>
            <a:off x="1180255" y="454331"/>
            <a:ext cx="4679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Outline Depth-First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19080</TotalTime>
  <Words>9693</Words>
  <Application>Microsoft Office PowerPoint</Application>
  <PresentationFormat>Widescreen</PresentationFormat>
  <Paragraphs>2928</Paragraphs>
  <Slides>81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Decomposition of Graph  Depth-First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777</cp:revision>
  <dcterms:created xsi:type="dcterms:W3CDTF">2016-10-13T00:10:31Z</dcterms:created>
  <dcterms:modified xsi:type="dcterms:W3CDTF">2022-11-10T02:58:38Z</dcterms:modified>
</cp:coreProperties>
</file>