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2" r:id="rId2"/>
    <p:sldId id="533" r:id="rId3"/>
    <p:sldId id="534" r:id="rId4"/>
    <p:sldId id="535" r:id="rId5"/>
    <p:sldId id="536" r:id="rId6"/>
    <p:sldId id="256" r:id="rId7"/>
    <p:sldId id="285" r:id="rId8"/>
    <p:sldId id="374" r:id="rId9"/>
    <p:sldId id="286" r:id="rId10"/>
    <p:sldId id="287" r:id="rId11"/>
    <p:sldId id="375" r:id="rId12"/>
    <p:sldId id="376" r:id="rId13"/>
    <p:sldId id="377" r:id="rId14"/>
    <p:sldId id="288" r:id="rId15"/>
    <p:sldId id="507" r:id="rId16"/>
    <p:sldId id="289" r:id="rId17"/>
    <p:sldId id="290" r:id="rId18"/>
    <p:sldId id="526" r:id="rId19"/>
    <p:sldId id="291" r:id="rId20"/>
    <p:sldId id="378" r:id="rId21"/>
    <p:sldId id="542" r:id="rId22"/>
    <p:sldId id="543" r:id="rId23"/>
    <p:sldId id="292" r:id="rId24"/>
    <p:sldId id="379" r:id="rId25"/>
    <p:sldId id="293" r:id="rId26"/>
    <p:sldId id="294" r:id="rId27"/>
    <p:sldId id="295" r:id="rId28"/>
    <p:sldId id="296" r:id="rId29"/>
    <p:sldId id="380" r:id="rId30"/>
    <p:sldId id="381" r:id="rId31"/>
    <p:sldId id="528" r:id="rId32"/>
    <p:sldId id="297" r:id="rId33"/>
    <p:sldId id="298" r:id="rId34"/>
    <p:sldId id="299" r:id="rId35"/>
    <p:sldId id="300" r:id="rId36"/>
    <p:sldId id="525" r:id="rId37"/>
    <p:sldId id="302" r:id="rId38"/>
    <p:sldId id="385" r:id="rId39"/>
    <p:sldId id="386" r:id="rId40"/>
    <p:sldId id="303" r:id="rId41"/>
    <p:sldId id="304" r:id="rId42"/>
    <p:sldId id="305" r:id="rId43"/>
    <p:sldId id="306" r:id="rId44"/>
    <p:sldId id="387" r:id="rId45"/>
    <p:sldId id="307" r:id="rId46"/>
    <p:sldId id="388" r:id="rId47"/>
    <p:sldId id="389" r:id="rId48"/>
    <p:sldId id="390" r:id="rId49"/>
    <p:sldId id="391" r:id="rId50"/>
    <p:sldId id="392" r:id="rId51"/>
    <p:sldId id="393" r:id="rId52"/>
    <p:sldId id="308" r:id="rId53"/>
    <p:sldId id="394" r:id="rId54"/>
    <p:sldId id="395" r:id="rId55"/>
    <p:sldId id="309" r:id="rId56"/>
    <p:sldId id="310" r:id="rId57"/>
    <p:sldId id="522" r:id="rId58"/>
    <p:sldId id="311" r:id="rId59"/>
    <p:sldId id="312" r:id="rId60"/>
    <p:sldId id="313" r:id="rId61"/>
    <p:sldId id="314" r:id="rId62"/>
    <p:sldId id="538" r:id="rId63"/>
    <p:sldId id="524" r:id="rId64"/>
    <p:sldId id="316" r:id="rId65"/>
    <p:sldId id="317" r:id="rId66"/>
    <p:sldId id="318" r:id="rId67"/>
    <p:sldId id="319" r:id="rId68"/>
    <p:sldId id="320" r:id="rId69"/>
    <p:sldId id="539" r:id="rId70"/>
    <p:sldId id="54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98" r:id="rId81"/>
    <p:sldId id="331" r:id="rId82"/>
    <p:sldId id="332" r:id="rId83"/>
    <p:sldId id="333" r:id="rId84"/>
    <p:sldId id="334" r:id="rId85"/>
    <p:sldId id="335" r:id="rId86"/>
    <p:sldId id="336" r:id="rId87"/>
    <p:sldId id="399" r:id="rId88"/>
    <p:sldId id="337" r:id="rId89"/>
    <p:sldId id="400" r:id="rId90"/>
    <p:sldId id="401" r:id="rId91"/>
    <p:sldId id="402" r:id="rId92"/>
    <p:sldId id="403" r:id="rId93"/>
    <p:sldId id="338" r:id="rId94"/>
    <p:sldId id="339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2" r:id="rId103"/>
    <p:sldId id="340" r:id="rId104"/>
    <p:sldId id="541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4810A-685D-40B8-96A8-2A2B508466D3}">
          <p14:sldIdLst>
            <p14:sldId id="532"/>
            <p14:sldId id="533"/>
            <p14:sldId id="534"/>
            <p14:sldId id="535"/>
            <p14:sldId id="536"/>
            <p14:sldId id="256"/>
            <p14:sldId id="285"/>
            <p14:sldId id="374"/>
            <p14:sldId id="286"/>
            <p14:sldId id="287"/>
            <p14:sldId id="375"/>
            <p14:sldId id="376"/>
            <p14:sldId id="377"/>
            <p14:sldId id="288"/>
            <p14:sldId id="507"/>
            <p14:sldId id="289"/>
            <p14:sldId id="290"/>
            <p14:sldId id="526"/>
            <p14:sldId id="291"/>
            <p14:sldId id="378"/>
            <p14:sldId id="542"/>
            <p14:sldId id="543"/>
            <p14:sldId id="292"/>
            <p14:sldId id="379"/>
            <p14:sldId id="293"/>
            <p14:sldId id="294"/>
            <p14:sldId id="295"/>
            <p14:sldId id="296"/>
            <p14:sldId id="380"/>
            <p14:sldId id="381"/>
            <p14:sldId id="528"/>
            <p14:sldId id="297"/>
            <p14:sldId id="298"/>
            <p14:sldId id="299"/>
            <p14:sldId id="300"/>
            <p14:sldId id="525"/>
            <p14:sldId id="302"/>
            <p14:sldId id="385"/>
            <p14:sldId id="386"/>
            <p14:sldId id="303"/>
            <p14:sldId id="304"/>
            <p14:sldId id="305"/>
            <p14:sldId id="306"/>
            <p14:sldId id="387"/>
            <p14:sldId id="307"/>
            <p14:sldId id="388"/>
            <p14:sldId id="389"/>
            <p14:sldId id="390"/>
            <p14:sldId id="391"/>
            <p14:sldId id="392"/>
            <p14:sldId id="393"/>
            <p14:sldId id="308"/>
            <p14:sldId id="394"/>
            <p14:sldId id="395"/>
            <p14:sldId id="309"/>
            <p14:sldId id="310"/>
            <p14:sldId id="522"/>
            <p14:sldId id="311"/>
            <p14:sldId id="312"/>
            <p14:sldId id="313"/>
            <p14:sldId id="314"/>
            <p14:sldId id="538"/>
            <p14:sldId id="524"/>
            <p14:sldId id="316"/>
            <p14:sldId id="317"/>
            <p14:sldId id="318"/>
            <p14:sldId id="319"/>
            <p14:sldId id="320"/>
            <p14:sldId id="539"/>
            <p14:sldId id="54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98"/>
            <p14:sldId id="331"/>
            <p14:sldId id="332"/>
            <p14:sldId id="333"/>
            <p14:sldId id="334"/>
            <p14:sldId id="335"/>
            <p14:sldId id="336"/>
            <p14:sldId id="399"/>
            <p14:sldId id="337"/>
            <p14:sldId id="400"/>
            <p14:sldId id="401"/>
            <p14:sldId id="402"/>
            <p14:sldId id="403"/>
            <p14:sldId id="338"/>
            <p14:sldId id="339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3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3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297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493" y="1139648"/>
            <a:ext cx="780744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Four rotation types for AVL trees with three nodes. </a:t>
            </a:r>
          </a:p>
          <a:p>
            <a:pPr marL="1257300" lvl="2" indent="-342900">
              <a:buFont typeface="+mj-lt"/>
              <a:buAutoNum type="alphaLcParenBoth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Single R-rotation (on input 3, 2, 1)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4561169" y="2846160"/>
            <a:ext cx="713361" cy="67953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3864725" y="3917989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3168782" y="4932535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4287597" y="3525691"/>
            <a:ext cx="638792" cy="392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3493796" y="4556911"/>
            <a:ext cx="687268" cy="3708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706115" y="3874398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8619984" y="4370844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947100" y="4370844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760257" y="3255471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7283009" y="3894392"/>
            <a:ext cx="894987" cy="4764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177996" y="3893240"/>
            <a:ext cx="813060" cy="477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88679" y="277757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9413" y="3555031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548" y="4511498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76432" y="283954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7272" y="4038096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6795" y="506869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54057" y="3070375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14053" y="4171515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83689" y="4171516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17484" y="355503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dirty="0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 rot="16693030" flipH="1">
            <a:off x="4976158" y="1931225"/>
            <a:ext cx="313207" cy="1043442"/>
          </a:xfrm>
          <a:prstGeom prst="curvedRightArrow">
            <a:avLst>
              <a:gd name="adj1" fmla="val 58785"/>
              <a:gd name="adj2" fmla="val 58785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11937" y="248720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Right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Right Arrow 28"/>
          <p:cNvSpPr/>
          <p:nvPr/>
        </p:nvSpPr>
        <p:spPr>
          <a:xfrm rot="1925403">
            <a:off x="3841982" y="2744489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8370" y="5684993"/>
            <a:ext cx="536039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 single R-rotation at the node with factor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7914"/>
              </p:ext>
            </p:extLst>
          </p:nvPr>
        </p:nvGraphicFramePr>
        <p:xfrm>
          <a:off x="1544936" y="2847290"/>
          <a:ext cx="1664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5054"/>
              </p:ext>
            </p:extLst>
          </p:nvPr>
        </p:nvGraphicFramePr>
        <p:xfrm>
          <a:off x="1463347" y="3548374"/>
          <a:ext cx="1664900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1474544" y="3071923"/>
            <a:ext cx="671907" cy="463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98777"/>
              </p:ext>
            </p:extLst>
          </p:nvPr>
        </p:nvGraphicFramePr>
        <p:xfrm>
          <a:off x="1335763" y="4290986"/>
          <a:ext cx="1675756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>
            <a:cxnSpLocks/>
          </p:cNvCxnSpPr>
          <p:nvPr/>
        </p:nvCxnSpPr>
        <p:spPr>
          <a:xfrm flipH="1">
            <a:off x="1332020" y="3750144"/>
            <a:ext cx="804384" cy="540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75188"/>
              </p:ext>
            </p:extLst>
          </p:nvPr>
        </p:nvGraphicFramePr>
        <p:xfrm>
          <a:off x="9214888" y="1508155"/>
          <a:ext cx="1692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28598"/>
              </p:ext>
            </p:extLst>
          </p:nvPr>
        </p:nvGraphicFramePr>
        <p:xfrm>
          <a:off x="9214888" y="2797231"/>
          <a:ext cx="1692216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2566"/>
              </p:ext>
            </p:extLst>
          </p:nvPr>
        </p:nvGraphicFramePr>
        <p:xfrm>
          <a:off x="9214888" y="2118525"/>
          <a:ext cx="1692216" cy="40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>
            <a:cxnSpLocks/>
          </p:cNvCxnSpPr>
          <p:nvPr/>
        </p:nvCxnSpPr>
        <p:spPr>
          <a:xfrm flipV="1">
            <a:off x="9214888" y="2301904"/>
            <a:ext cx="619046" cy="495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9214888" y="1878995"/>
            <a:ext cx="1479238" cy="459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D35724-65A7-4463-B23A-BD18E4FB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80789"/>
              </p:ext>
            </p:extLst>
          </p:nvPr>
        </p:nvGraphicFramePr>
        <p:xfrm>
          <a:off x="1045475" y="5684993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3360E38-FC45-4465-B444-4E13BC0E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70901"/>
              </p:ext>
            </p:extLst>
          </p:nvPr>
        </p:nvGraphicFramePr>
        <p:xfrm>
          <a:off x="1045475" y="6183137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sngStrik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14ED6A9D-71CE-4669-B507-03E5F4337993}"/>
              </a:ext>
            </a:extLst>
          </p:cNvPr>
          <p:cNvSpPr/>
          <p:nvPr/>
        </p:nvSpPr>
        <p:spPr>
          <a:xfrm>
            <a:off x="1293011" y="318270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872" y="58846"/>
            <a:ext cx="98182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(e)  Case 3b. The recursion cannot descend to node CL because it has only 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2 keys, so push P down and merge it with CL and TX to form  		CLPTX; then we delete D from a leaf (case 1): Deletion of D.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70911"/>
              </p:ext>
            </p:extLst>
          </p:nvPr>
        </p:nvGraphicFramePr>
        <p:xfrm>
          <a:off x="2193795" y="3554690"/>
          <a:ext cx="444087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744"/>
              </p:ext>
            </p:extLst>
          </p:nvPr>
        </p:nvGraphicFramePr>
        <p:xfrm>
          <a:off x="2199344" y="4953093"/>
          <a:ext cx="695353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8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55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9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9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55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55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4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96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14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256523" y="3815906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2951125" y="3807478"/>
            <a:ext cx="884926" cy="11179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84576"/>
              </p:ext>
            </p:extLst>
          </p:nvPr>
        </p:nvGraphicFramePr>
        <p:xfrm>
          <a:off x="5242171" y="2412528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4412116" y="3815482"/>
            <a:ext cx="2045279" cy="11188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5051522" y="3807478"/>
            <a:ext cx="2702476" cy="11456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5734875" y="3833184"/>
            <a:ext cx="2885623" cy="11387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330523" y="2632492"/>
            <a:ext cx="3049344" cy="89883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3771396" y="3807478"/>
            <a:ext cx="1795453" cy="11179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B5DDF8C0-03E2-43A0-8A98-1C5650217A08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439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304" y="970874"/>
            <a:ext cx="95447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(e’)   Tree shrinks in height.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After (e), we delete the root and the tree shrinks in height by one.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09493"/>
              </p:ext>
            </p:extLst>
          </p:nvPr>
        </p:nvGraphicFramePr>
        <p:xfrm>
          <a:off x="3152581" y="3323870"/>
          <a:ext cx="444087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43925"/>
              </p:ext>
            </p:extLst>
          </p:nvPr>
        </p:nvGraphicFramePr>
        <p:xfrm>
          <a:off x="3158131" y="4722273"/>
          <a:ext cx="692914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7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4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3215309" y="3585086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909911" y="3576658"/>
            <a:ext cx="884926" cy="11179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5370902" y="3584662"/>
            <a:ext cx="2045279" cy="11188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010308" y="3576658"/>
            <a:ext cx="2702476" cy="11456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6693661" y="3602364"/>
            <a:ext cx="2885623" cy="11387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730182" y="3576658"/>
            <a:ext cx="1795453" cy="11179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8B65956-273B-4372-9BBD-FF57FF897DEE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435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917" y="981522"/>
            <a:ext cx="954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(f)   Case 3a.  C moves to fill B’s position and E moves to fill C’s position: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Deletion of B.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49410"/>
              </p:ext>
            </p:extLst>
          </p:nvPr>
        </p:nvGraphicFramePr>
        <p:xfrm>
          <a:off x="3046046" y="3519184"/>
          <a:ext cx="444087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7253"/>
              </p:ext>
            </p:extLst>
          </p:nvPr>
        </p:nvGraphicFramePr>
        <p:xfrm>
          <a:off x="3051596" y="4917587"/>
          <a:ext cx="692914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4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7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4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4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3108774" y="3780400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803375" y="3771972"/>
            <a:ext cx="1209851" cy="11179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5264367" y="3779976"/>
            <a:ext cx="2045279" cy="11188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5903773" y="3771972"/>
            <a:ext cx="2702476" cy="11456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6587126" y="3797678"/>
            <a:ext cx="2885623" cy="11387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623647" y="3771972"/>
            <a:ext cx="1795453" cy="11179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153A61B-DB06-4E65-8538-E4841BAF6809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D4C71-026D-4DD2-8B06-94A57C9C8953}"/>
              </a:ext>
            </a:extLst>
          </p:cNvPr>
          <p:cNvSpPr/>
          <p:nvPr/>
        </p:nvSpPr>
        <p:spPr>
          <a:xfrm>
            <a:off x="1416738" y="21418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2927599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4312" y="2828836"/>
            <a:ext cx="8542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procedure involves only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O(h)  disk operations for a B-tree of height h,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only O(1) calls to Disk-Read and Disk-Write are made between recursive invocations of the procedure.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CPU time required is O(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= O(t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37025-4EED-4904-9A9D-BCE333788688}"/>
              </a:ext>
            </a:extLst>
          </p:cNvPr>
          <p:cNvSpPr/>
          <p:nvPr/>
        </p:nvSpPr>
        <p:spPr>
          <a:xfrm>
            <a:off x="1698172" y="107654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D60BC-1BD3-4F65-8F2B-C5BE2BA9DBA2}"/>
              </a:ext>
            </a:extLst>
          </p:cNvPr>
          <p:cNvSpPr/>
          <p:nvPr/>
        </p:nvSpPr>
        <p:spPr>
          <a:xfrm>
            <a:off x="2196288" y="2791573"/>
            <a:ext cx="818454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  <a:p>
            <a:endParaRPr lang="en-US" sz="3600" dirty="0">
              <a:ea typeface="SimSun" panose="02010600030101010101" pitchFamily="2" charset="-122"/>
            </a:endParaRPr>
          </a:p>
          <a:p>
            <a:pPr algn="ctr"/>
            <a:r>
              <a:rPr lang="en-US" sz="3600" dirty="0">
                <a:ea typeface="SimSun" panose="02010600030101010101" pitchFamily="2" charset="-122"/>
              </a:rPr>
              <a:t>Heaps and Heapsort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5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827" y="1174105"/>
            <a:ext cx="7793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Four rotation types for AVL trees with three nodes. 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L-rotation (on, input 1, 2, 3)</a:t>
            </a: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3562656" y="2848911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4135434" y="3970243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891125" y="4959776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953083" y="3487834"/>
            <a:ext cx="447708" cy="4824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4569467" y="4609164"/>
            <a:ext cx="633837" cy="3506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532713" y="3789467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8698358" y="3917989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964511" y="3917989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838631" y="2802616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7321192" y="3441537"/>
            <a:ext cx="935179" cy="4764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256370" y="3440385"/>
            <a:ext cx="813060" cy="477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49345" y="2889024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2966" y="3937668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6616" y="500641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5583" y="2911749"/>
            <a:ext cx="4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6754" y="4016879"/>
            <a:ext cx="45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2666" y="5006412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8796" y="262866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3976" y="3780511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17733" y="3813325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8795" y="297872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17733" y="423745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71281" y="4195457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20529" y="339062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000" dirty="0"/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 rot="5400000">
            <a:off x="3833742" y="1946924"/>
            <a:ext cx="375099" cy="1174753"/>
          </a:xfrm>
          <a:prstGeom prst="curvedRightArrow">
            <a:avLst>
              <a:gd name="adj1" fmla="val 39342"/>
              <a:gd name="adj2" fmla="val 39342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12179" y="254006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Left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Right Arrow 28"/>
          <p:cNvSpPr/>
          <p:nvPr/>
        </p:nvSpPr>
        <p:spPr>
          <a:xfrm rot="20239155">
            <a:off x="3164437" y="3429377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99554" y="5656225"/>
            <a:ext cx="5519956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-2, 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needs single L-rotation at the node with factor -2.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11952"/>
              </p:ext>
            </p:extLst>
          </p:nvPr>
        </p:nvGraphicFramePr>
        <p:xfrm>
          <a:off x="1544423" y="4845159"/>
          <a:ext cx="1591784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86382"/>
              </p:ext>
            </p:extLst>
          </p:nvPr>
        </p:nvGraphicFramePr>
        <p:xfrm>
          <a:off x="1525767" y="5582305"/>
          <a:ext cx="1610440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1525767" y="5051439"/>
            <a:ext cx="1401509" cy="530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8879"/>
              </p:ext>
            </p:extLst>
          </p:nvPr>
        </p:nvGraphicFramePr>
        <p:xfrm>
          <a:off x="1545712" y="4181091"/>
          <a:ext cx="1606692" cy="38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6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1575827" y="4393810"/>
            <a:ext cx="1400069" cy="429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19869"/>
              </p:ext>
            </p:extLst>
          </p:nvPr>
        </p:nvGraphicFramePr>
        <p:xfrm>
          <a:off x="9106254" y="2820074"/>
          <a:ext cx="1640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28588"/>
              </p:ext>
            </p:extLst>
          </p:nvPr>
        </p:nvGraphicFramePr>
        <p:xfrm>
          <a:off x="9106254" y="1583367"/>
          <a:ext cx="1640524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39525"/>
              </p:ext>
            </p:extLst>
          </p:nvPr>
        </p:nvGraphicFramePr>
        <p:xfrm>
          <a:off x="9106254" y="2173365"/>
          <a:ext cx="1640524" cy="3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0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>
            <a:cxnSpLocks/>
          </p:cNvCxnSpPr>
          <p:nvPr/>
        </p:nvCxnSpPr>
        <p:spPr>
          <a:xfrm flipH="1" flipV="1">
            <a:off x="9106254" y="1943565"/>
            <a:ext cx="627050" cy="417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9106254" y="2400707"/>
            <a:ext cx="1422418" cy="408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72DE1-C69F-4CE7-85C2-622CBD5A4566}"/>
              </a:ext>
            </a:extLst>
          </p:cNvPr>
          <p:cNvSpPr/>
          <p:nvPr/>
        </p:nvSpPr>
        <p:spPr>
          <a:xfrm>
            <a:off x="1438914" y="432068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7171ED9-3C9B-4A86-82E3-1C9BC2CB0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7517"/>
              </p:ext>
            </p:extLst>
          </p:nvPr>
        </p:nvGraphicFramePr>
        <p:xfrm>
          <a:off x="888834" y="6000029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9E21AA0-EF1F-4DC0-9AE9-F1269331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62123"/>
              </p:ext>
            </p:extLst>
          </p:nvPr>
        </p:nvGraphicFramePr>
        <p:xfrm>
          <a:off x="884923" y="6451520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7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930" y="714720"/>
            <a:ext cx="7911753" cy="86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 Four rotation types for AVL trees with three nodes.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Double LR-rotation (on input 3, 1, 2)</a:t>
            </a: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3319843" y="2046652"/>
            <a:ext cx="655565" cy="5671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2525721" y="2899739"/>
            <a:ext cx="614974" cy="5938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3137721" y="3901750"/>
            <a:ext cx="620683" cy="5671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2882401" y="2597105"/>
            <a:ext cx="749104" cy="3100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 flipV="1">
            <a:off x="2855874" y="3484374"/>
            <a:ext cx="603277" cy="417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569314" y="2694945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774340" y="2839276"/>
            <a:ext cx="593013" cy="562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153489" y="2854112"/>
            <a:ext cx="631523" cy="55747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935230" y="1965542"/>
            <a:ext cx="648709" cy="59797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6497391" y="2554218"/>
            <a:ext cx="777840" cy="3100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227260" y="2553122"/>
            <a:ext cx="824923" cy="2861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90568" y="3752721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2252" y="1759317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30" y="2732262"/>
            <a:ext cx="43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7405" y="2705807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8929" y="2734766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8921" y="1731854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80488" y="2271548"/>
            <a:ext cx="674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LR</a:t>
            </a:r>
            <a:endParaRPr lang="en-US" sz="2000" dirty="0"/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5238688" y="3997358"/>
            <a:ext cx="637670" cy="5877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4580487" y="4804429"/>
            <a:ext cx="621465" cy="56953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3747777" y="5668666"/>
            <a:ext cx="620683" cy="5671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H="1">
            <a:off x="4906778" y="4585108"/>
            <a:ext cx="685801" cy="2193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4055152" y="5384653"/>
            <a:ext cx="851625" cy="2769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37835" y="3886747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7816" y="4739140"/>
            <a:ext cx="35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50875" y="1041662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 rot="1574373">
            <a:off x="3924411" y="4404597"/>
            <a:ext cx="429588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04989" y="5522240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 rot="18167050">
            <a:off x="6662751" y="4039410"/>
            <a:ext cx="501066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4888359">
            <a:off x="2270251" y="2132403"/>
            <a:ext cx="398662" cy="1074976"/>
          </a:xfrm>
          <a:prstGeom prst="curvedRightArrow">
            <a:avLst>
              <a:gd name="adj1" fmla="val 39342"/>
              <a:gd name="adj2" fmla="val 39342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71952" y="255465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Left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 rot="16693030" flipH="1">
            <a:off x="5431609" y="3145074"/>
            <a:ext cx="313207" cy="1043442"/>
          </a:xfrm>
          <a:prstGeom prst="curvedRightArrow">
            <a:avLst>
              <a:gd name="adj1" fmla="val 58785"/>
              <a:gd name="adj2" fmla="val 58785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5622" y="364624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Right on g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Right Arrow 46"/>
          <p:cNvSpPr/>
          <p:nvPr/>
        </p:nvSpPr>
        <p:spPr>
          <a:xfrm rot="588160">
            <a:off x="2691223" y="1956414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65900" y="5402390"/>
            <a:ext cx="555171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needs single L-rotation at the node with factor -1, and then R-rotation at the node with factor 2.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830A76F-A543-4668-98F8-09FC03D69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06020"/>
              </p:ext>
            </p:extLst>
          </p:nvPr>
        </p:nvGraphicFramePr>
        <p:xfrm>
          <a:off x="1129050" y="4768986"/>
          <a:ext cx="1625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363826B-48CF-4B02-BAB0-AB4D9490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08649"/>
              </p:ext>
            </p:extLst>
          </p:nvPr>
        </p:nvGraphicFramePr>
        <p:xfrm>
          <a:off x="1141904" y="5430817"/>
          <a:ext cx="1615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0B15F55-6F83-4451-9122-9C7E90F83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41132"/>
              </p:ext>
            </p:extLst>
          </p:nvPr>
        </p:nvGraphicFramePr>
        <p:xfrm>
          <a:off x="1131816" y="6079552"/>
          <a:ext cx="1625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F0BF43-CD87-4E80-88CF-0438B908B08E}"/>
              </a:ext>
            </a:extLst>
          </p:cNvPr>
          <p:cNvCxnSpPr>
            <a:cxnSpLocks/>
          </p:cNvCxnSpPr>
          <p:nvPr/>
        </p:nvCxnSpPr>
        <p:spPr>
          <a:xfrm flipH="1">
            <a:off x="1193057" y="5616237"/>
            <a:ext cx="1311570" cy="45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51B0F9-66BC-456A-BFAB-C39CD1A7E3A6}"/>
              </a:ext>
            </a:extLst>
          </p:cNvPr>
          <p:cNvCxnSpPr>
            <a:cxnSpLocks/>
          </p:cNvCxnSpPr>
          <p:nvPr/>
        </p:nvCxnSpPr>
        <p:spPr>
          <a:xfrm flipH="1">
            <a:off x="1147994" y="5008387"/>
            <a:ext cx="558886" cy="434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31057A0-81F3-4F23-872E-08278E4A5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09053"/>
              </p:ext>
            </p:extLst>
          </p:nvPr>
        </p:nvGraphicFramePr>
        <p:xfrm>
          <a:off x="9178683" y="1355352"/>
          <a:ext cx="1631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16E9E5D5-F7CA-46AB-8027-F5E2E750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17944"/>
              </p:ext>
            </p:extLst>
          </p:nvPr>
        </p:nvGraphicFramePr>
        <p:xfrm>
          <a:off x="9185710" y="1929675"/>
          <a:ext cx="1631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B7AF4C0-5085-46D1-BFD7-E0AC9A1B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50066"/>
              </p:ext>
            </p:extLst>
          </p:nvPr>
        </p:nvGraphicFramePr>
        <p:xfrm>
          <a:off x="9196264" y="2560982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2FF9EC-8E41-4E46-89E2-F1FBC4E1DEEA}"/>
              </a:ext>
            </a:extLst>
          </p:cNvPr>
          <p:cNvCxnSpPr>
            <a:cxnSpLocks/>
          </p:cNvCxnSpPr>
          <p:nvPr/>
        </p:nvCxnSpPr>
        <p:spPr>
          <a:xfrm>
            <a:off x="9196264" y="1729601"/>
            <a:ext cx="1446079" cy="982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8723D7-50CC-4FEE-BE34-ABDC79CB1016}"/>
              </a:ext>
            </a:extLst>
          </p:cNvPr>
          <p:cNvCxnSpPr>
            <a:cxnSpLocks/>
          </p:cNvCxnSpPr>
          <p:nvPr/>
        </p:nvCxnSpPr>
        <p:spPr>
          <a:xfrm>
            <a:off x="9178683" y="2300515"/>
            <a:ext cx="634749" cy="412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D6419D3-C0C7-4BCE-B880-982BFF8D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26580"/>
              </p:ext>
            </p:extLst>
          </p:nvPr>
        </p:nvGraphicFramePr>
        <p:xfrm>
          <a:off x="8423297" y="3636770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EF1E299-B914-49B8-A738-BC1AB9FF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01092"/>
              </p:ext>
            </p:extLst>
          </p:nvPr>
        </p:nvGraphicFramePr>
        <p:xfrm>
          <a:off x="8443774" y="4265647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63FD8BD-3CEC-468F-A24E-0F7415DA5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69173"/>
              </p:ext>
            </p:extLst>
          </p:nvPr>
        </p:nvGraphicFramePr>
        <p:xfrm>
          <a:off x="8423297" y="4912987"/>
          <a:ext cx="1628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595754-9AE8-4E8E-B315-2C20C4491A27}"/>
              </a:ext>
            </a:extLst>
          </p:cNvPr>
          <p:cNvCxnSpPr>
            <a:cxnSpLocks/>
          </p:cNvCxnSpPr>
          <p:nvPr/>
        </p:nvCxnSpPr>
        <p:spPr>
          <a:xfrm flipH="1">
            <a:off x="8423297" y="3761024"/>
            <a:ext cx="1399438" cy="1131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43F163E-BCC5-4A22-BBB7-9D2328BA7E0A}"/>
              </a:ext>
            </a:extLst>
          </p:cNvPr>
          <p:cNvCxnSpPr>
            <a:cxnSpLocks/>
          </p:cNvCxnSpPr>
          <p:nvPr/>
        </p:nvCxnSpPr>
        <p:spPr>
          <a:xfrm>
            <a:off x="8443774" y="4636487"/>
            <a:ext cx="567853" cy="4528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6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4897" y="662282"/>
            <a:ext cx="7814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Four rotation types for AVL trees with three nodes.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Double RL-rotation (on input (1, 3, 2)</a:t>
            </a: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677562" y="1988159"/>
            <a:ext cx="623937" cy="53687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3736526" y="2906822"/>
            <a:ext cx="554618" cy="5435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769993" y="3867479"/>
            <a:ext cx="608571" cy="53687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 flipV="1">
            <a:off x="2913673" y="2519439"/>
            <a:ext cx="1141761" cy="3873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3044453" y="3450416"/>
            <a:ext cx="972237" cy="417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865412" y="2346606"/>
            <a:ext cx="685800" cy="1143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853119" y="2770700"/>
            <a:ext cx="610136" cy="59419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239035" y="2802917"/>
            <a:ext cx="623949" cy="59419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020558" y="1966727"/>
            <a:ext cx="594069" cy="53582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6511479" y="2493256"/>
            <a:ext cx="842127" cy="309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305634" y="2492159"/>
            <a:ext cx="870823" cy="2822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4959" y="1648290"/>
            <a:ext cx="47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077" y="2731888"/>
            <a:ext cx="43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9920" y="3823932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54911" y="2652299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5046" y="2610506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8781" y="1738679"/>
            <a:ext cx="35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587" y="1923209"/>
            <a:ext cx="641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RL</a:t>
            </a:r>
            <a:endParaRPr lang="en-US" sz="2000" dirty="0"/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5347285" y="3944816"/>
            <a:ext cx="611766" cy="5541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199050" y="4795828"/>
            <a:ext cx="622034" cy="56921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7112861" y="5716739"/>
            <a:ext cx="586770" cy="56881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639093" y="4503045"/>
            <a:ext cx="785806" cy="3037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6667952" y="5303930"/>
            <a:ext cx="713362" cy="4128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74326" y="3780040"/>
            <a:ext cx="48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47914" y="4627407"/>
            <a:ext cx="447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3826" y="5547082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50875" y="10416620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 rot="1574373">
            <a:off x="4110651" y="4249517"/>
            <a:ext cx="429588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94062" y="5885063"/>
            <a:ext cx="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 rot="18167050">
            <a:off x="7255704" y="3773366"/>
            <a:ext cx="501066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6134200">
            <a:off x="6870883" y="4123563"/>
            <a:ext cx="375099" cy="1073918"/>
          </a:xfrm>
          <a:prstGeom prst="curvedRightArrow">
            <a:avLst>
              <a:gd name="adj1" fmla="val 39342"/>
              <a:gd name="adj2" fmla="val 39342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9298" y="465231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Left on g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 rot="17665363" flipH="1">
            <a:off x="4544719" y="2219989"/>
            <a:ext cx="313207" cy="1043442"/>
          </a:xfrm>
          <a:prstGeom prst="curvedRightArrow">
            <a:avLst>
              <a:gd name="adj1" fmla="val 58785"/>
              <a:gd name="adj2" fmla="val 58785"/>
              <a:gd name="adj3" fmla="val 962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06183" y="268917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Right on c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" name="Right Arrow 45"/>
          <p:cNvSpPr/>
          <p:nvPr/>
        </p:nvSpPr>
        <p:spPr>
          <a:xfrm rot="20707062">
            <a:off x="2216550" y="2206188"/>
            <a:ext cx="318782" cy="14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44744" y="5021650"/>
            <a:ext cx="47210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-2,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needs single R-rotation at the node with factor 1, and then L-rotation at the node with factor -2.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E93224-19DD-49FF-B2DE-093B2110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36392"/>
              </p:ext>
            </p:extLst>
          </p:nvPr>
        </p:nvGraphicFramePr>
        <p:xfrm>
          <a:off x="851149" y="3267184"/>
          <a:ext cx="162976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BAE24D4-E8B3-4207-8DBA-AADA6CC3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14354"/>
              </p:ext>
            </p:extLst>
          </p:nvPr>
        </p:nvGraphicFramePr>
        <p:xfrm>
          <a:off x="905940" y="2690484"/>
          <a:ext cx="1611992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840018D-A16F-41B1-BB1B-15194758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83359"/>
              </p:ext>
            </p:extLst>
          </p:nvPr>
        </p:nvGraphicFramePr>
        <p:xfrm>
          <a:off x="811057" y="3824388"/>
          <a:ext cx="1654884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Line 14">
            <a:extLst>
              <a:ext uri="{FF2B5EF4-FFF2-40B4-BE49-F238E27FC236}">
                <a16:creationId xmlns:a16="http://schemas.microsoft.com/office/drawing/2014/main" id="{2DBB96C8-0E49-482F-B465-A02C160C7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689" y="2931060"/>
            <a:ext cx="1432340" cy="3406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67CF04CE-6749-4AA7-A764-03E6A43A7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891" y="3505565"/>
            <a:ext cx="642572" cy="30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9A05D-7094-4086-AAF8-D6090881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58460"/>
              </p:ext>
            </p:extLst>
          </p:nvPr>
        </p:nvGraphicFramePr>
        <p:xfrm>
          <a:off x="8604796" y="4277580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6DBCE13-9673-45C3-8749-9862CBB65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0045"/>
              </p:ext>
            </p:extLst>
          </p:nvPr>
        </p:nvGraphicFramePr>
        <p:xfrm>
          <a:off x="8604796" y="4887856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9BADC64-A055-48E1-8189-37CF009D4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86726"/>
              </p:ext>
            </p:extLst>
          </p:nvPr>
        </p:nvGraphicFramePr>
        <p:xfrm>
          <a:off x="8653623" y="5498132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14">
            <a:extLst>
              <a:ext uri="{FF2B5EF4-FFF2-40B4-BE49-F238E27FC236}">
                <a16:creationId xmlns:a16="http://schemas.microsoft.com/office/drawing/2014/main" id="{F90E0839-58F4-4BA4-A8FE-6FB8EB585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796" y="5238703"/>
            <a:ext cx="1372219" cy="4616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D0CD85FE-A094-45F8-86ED-E861134A8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3623" y="4488002"/>
            <a:ext cx="1306277" cy="101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73F707B-78D6-4FAB-AFD6-5A2F94B8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5887"/>
              </p:ext>
            </p:extLst>
          </p:nvPr>
        </p:nvGraphicFramePr>
        <p:xfrm>
          <a:off x="9177497" y="1452747"/>
          <a:ext cx="1599036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0E9F221-FABC-4C15-B8E7-972449AF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21276"/>
              </p:ext>
            </p:extLst>
          </p:nvPr>
        </p:nvGraphicFramePr>
        <p:xfrm>
          <a:off x="9149284" y="1998955"/>
          <a:ext cx="1627248" cy="36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40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F85C54E-5FE2-4D60-BAB8-95A92CF9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44750"/>
              </p:ext>
            </p:extLst>
          </p:nvPr>
        </p:nvGraphicFramePr>
        <p:xfrm>
          <a:off x="9149284" y="2620736"/>
          <a:ext cx="1627248" cy="38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42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Line 14">
            <a:extLst>
              <a:ext uri="{FF2B5EF4-FFF2-40B4-BE49-F238E27FC236}">
                <a16:creationId xmlns:a16="http://schemas.microsoft.com/office/drawing/2014/main" id="{D5FE86F5-6EA0-45D1-AB5B-519030C35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181" y="1835689"/>
            <a:ext cx="571362" cy="9901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5B3BB70C-F610-4070-AE0A-1C14C6463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1997" y="2346607"/>
            <a:ext cx="1389833" cy="4240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72344" y="1338892"/>
            <a:ext cx="803801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Four Rotation Types:</a:t>
            </a: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1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-1.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1, and then L-rotation at the node with factor -2.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6384B-B249-4A52-BFA0-08FD6E688A6D}"/>
              </a:ext>
            </a:extLst>
          </p:cNvPr>
          <p:cNvSpPr/>
          <p:nvPr/>
        </p:nvSpPr>
        <p:spPr>
          <a:xfrm>
            <a:off x="1776211" y="441215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961964" y="2272937"/>
            <a:ext cx="8303495" cy="301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First rotation type:</a:t>
            </a:r>
          </a:p>
          <a:p>
            <a:r>
              <a:rPr lang="en-US" sz="2400" dirty="0">
                <a:ea typeface="SimSun" panose="02010600030101010101" pitchFamily="2" charset="-122"/>
              </a:rPr>
              <a:t> </a:t>
            </a: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Single right rotation (or R-rotation)</a:t>
            </a:r>
          </a:p>
          <a:p>
            <a:pPr marL="685800"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rotation is performed after a new key is inserted into the left subtree of the left child of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whose root had the balance of +1 before the insertion.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1F35B-8851-472B-8621-ECED62F21DD2}"/>
              </a:ext>
            </a:extLst>
          </p:cNvPr>
          <p:cNvSpPr/>
          <p:nvPr/>
        </p:nvSpPr>
        <p:spPr>
          <a:xfrm>
            <a:off x="1961964" y="1492224"/>
            <a:ext cx="7064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1. </a:t>
            </a:r>
            <a:endParaRPr lang="en-US" sz="2400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2" y="2929948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24BAE3-A22E-4518-82CB-4571E24F5578}"/>
              </a:ext>
            </a:extLst>
          </p:cNvPr>
          <p:cNvSpPr/>
          <p:nvPr/>
        </p:nvSpPr>
        <p:spPr>
          <a:xfrm>
            <a:off x="1961964" y="588401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2841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28605" y="3256152"/>
            <a:ext cx="558498" cy="927609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330432" y="3259714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81327" y="2282739"/>
            <a:ext cx="646147" cy="947054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523840" y="2670907"/>
            <a:ext cx="614460" cy="654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09304" y="4187323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282567" y="4628072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192156" y="2703561"/>
            <a:ext cx="671374" cy="951246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39731" y="3679070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217159" y="3701417"/>
            <a:ext cx="620309" cy="967075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364684" y="2939629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993274" y="233384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135319" y="2701398"/>
            <a:ext cx="481419" cy="581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565694" y="1452198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3157000" y="1816002"/>
            <a:ext cx="571501" cy="53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728500" y="1824882"/>
            <a:ext cx="463409" cy="50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44891" y="925264"/>
            <a:ext cx="267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Single R-rotation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724177" y="1003730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21173" y="320881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693166" y="272173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899781" y="1885817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8063650" y="1449427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8099746" y="2247602"/>
            <a:ext cx="739292" cy="4741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880155" y="3076382"/>
            <a:ext cx="635484" cy="674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8394685" y="3065532"/>
            <a:ext cx="485470" cy="665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7514501" y="2228555"/>
            <a:ext cx="585243" cy="5206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25174" y="2518399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85045" y="1629619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02299" y="2629139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9226" y="45339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5676" y="422702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12562" y="327784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93235" y="3973845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242491" y="463781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9361162" y="462669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531663" y="3666150"/>
            <a:ext cx="6294" cy="6196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7313805" y="4255495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770273" y="5128060"/>
            <a:ext cx="8410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General form of the R-rotation in the AVL tree.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shaded node       is the last one inserted.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factors are 2,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2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0246" y="1239793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91198" y="2084022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2021" y="3238654"/>
            <a:ext cx="60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1, 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15940" y="3136633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AutoShape 1">
            <a:extLst>
              <a:ext uri="{FF2B5EF4-FFF2-40B4-BE49-F238E27FC236}">
                <a16:creationId xmlns:a16="http://schemas.microsoft.com/office/drawing/2014/main" id="{E4457E62-33CC-4BD9-BD4B-467DC84A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331" y="5599807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09038-B8F6-471D-8A73-577FEA1DCF8E}"/>
              </a:ext>
            </a:extLst>
          </p:cNvPr>
          <p:cNvSpPr/>
          <p:nvPr/>
        </p:nvSpPr>
        <p:spPr>
          <a:xfrm>
            <a:off x="5487770" y="259114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sz="2400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1DCF65D-F219-4CA9-AE73-DA062E245E67}"/>
              </a:ext>
            </a:extLst>
          </p:cNvPr>
          <p:cNvSpPr/>
          <p:nvPr/>
        </p:nvSpPr>
        <p:spPr>
          <a:xfrm rot="20330431">
            <a:off x="2772236" y="2182176"/>
            <a:ext cx="417625" cy="123974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F7593B-79EC-41C3-A404-CEC1CE1278F7}"/>
              </a:ext>
            </a:extLst>
          </p:cNvPr>
          <p:cNvSpPr/>
          <p:nvPr/>
        </p:nvSpPr>
        <p:spPr>
          <a:xfrm>
            <a:off x="1964775" y="162524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7836" y="2616494"/>
            <a:ext cx="7596328" cy="298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Second rotation type: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2.   Single left rotation (or L-rotation)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rotation is performed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after a new key is inserted into the right subtree of the right child of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whose root had the balance of -1 before the insertion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1673E-B0D0-40C1-B1FF-D7D0A439802C}"/>
              </a:ext>
            </a:extLst>
          </p:cNvPr>
          <p:cNvSpPr/>
          <p:nvPr/>
        </p:nvSpPr>
        <p:spPr>
          <a:xfrm>
            <a:off x="2297836" y="1743791"/>
            <a:ext cx="7235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2" y="2929948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22BF70-8FF7-440B-A25D-F63DE66FA820}"/>
              </a:ext>
            </a:extLst>
          </p:cNvPr>
          <p:cNvSpPr/>
          <p:nvPr/>
        </p:nvSpPr>
        <p:spPr>
          <a:xfrm>
            <a:off x="2085479" y="59122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>
            <a:extLst>
              <a:ext uri="{FF2B5EF4-FFF2-40B4-BE49-F238E27FC236}">
                <a16:creationId xmlns:a16="http://schemas.microsoft.com/office/drawing/2014/main" id="{C793EB20-10A5-4607-968A-9BE6169B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70" y="4060512"/>
            <a:ext cx="558498" cy="927609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F0D44B9-6427-4B86-9B3F-A5A0C038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203" y="4053662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C0FD6904-D7A7-477F-AB5A-40A62E87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615" y="2901839"/>
            <a:ext cx="646147" cy="947054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CDDC1C66-1BC0-4819-87F6-FEAA79A8C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41" y="3339331"/>
            <a:ext cx="592614" cy="7143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6DF6923B-B3CE-4FD0-AE09-3136C585C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2735" y="4981270"/>
            <a:ext cx="336573" cy="575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D3FBFC45-D492-477D-883C-319A0C12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349" y="5561705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819CA80A-7E6D-42D0-8A9E-B5EB1424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305" y="3013581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71ED2229-D762-4FC8-8E69-5C029BA00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397" y="3339378"/>
            <a:ext cx="692822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">
            <a:extLst>
              <a:ext uri="{FF2B5EF4-FFF2-40B4-BE49-F238E27FC236}">
                <a16:creationId xmlns:a16="http://schemas.microsoft.com/office/drawing/2014/main" id="{DB47ABB4-48A9-4910-851A-6108B4918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929" y="183538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939A2D4-97C8-48B7-979E-F615917C3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3736" y="2199186"/>
            <a:ext cx="645935" cy="8143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8B5B77B-4296-4C82-9D8E-905389A4B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5846" y="2195207"/>
            <a:ext cx="571500" cy="7602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AC76FE3F-22FF-4415-BD18-1BDD16CCB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412" y="1386914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1CB0C-DC1D-49B2-9F7E-41F379114442}"/>
              </a:ext>
            </a:extLst>
          </p:cNvPr>
          <p:cNvSpPr txBox="1"/>
          <p:nvPr/>
        </p:nvSpPr>
        <p:spPr>
          <a:xfrm>
            <a:off x="4105350" y="5515497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E27D88-F643-4B46-98BF-91198AC776AE}"/>
              </a:ext>
            </a:extLst>
          </p:cNvPr>
          <p:cNvSpPr txBox="1"/>
          <p:nvPr/>
        </p:nvSpPr>
        <p:spPr>
          <a:xfrm>
            <a:off x="2959384" y="509482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CAC25-97E5-4EE7-BF75-6C4FF43C50D7}"/>
              </a:ext>
            </a:extLst>
          </p:cNvPr>
          <p:cNvSpPr txBox="1"/>
          <p:nvPr/>
        </p:nvSpPr>
        <p:spPr>
          <a:xfrm>
            <a:off x="2216135" y="3998975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315B6-1557-435C-9112-175C565FA002}"/>
              </a:ext>
            </a:extLst>
          </p:cNvPr>
          <p:cNvSpPr txBox="1"/>
          <p:nvPr/>
        </p:nvSpPr>
        <p:spPr>
          <a:xfrm>
            <a:off x="3349689" y="1549021"/>
            <a:ext cx="511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dirty="0"/>
              <a:t>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D703C-AB86-4E26-A3C0-C31B31A5984E}"/>
              </a:ext>
            </a:extLst>
          </p:cNvPr>
          <p:cNvSpPr txBox="1"/>
          <p:nvPr/>
        </p:nvSpPr>
        <p:spPr>
          <a:xfrm>
            <a:off x="3979027" y="2686129"/>
            <a:ext cx="47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96C24-D36F-426C-8269-B48E46CB554D}"/>
              </a:ext>
            </a:extLst>
          </p:cNvPr>
          <p:cNvSpPr txBox="1"/>
          <p:nvPr/>
        </p:nvSpPr>
        <p:spPr>
          <a:xfrm>
            <a:off x="4642521" y="3574390"/>
            <a:ext cx="379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A6C4EE-18E1-4262-A49F-289D262812EC}"/>
              </a:ext>
            </a:extLst>
          </p:cNvPr>
          <p:cNvSpPr txBox="1"/>
          <p:nvPr/>
        </p:nvSpPr>
        <p:spPr>
          <a:xfrm>
            <a:off x="3280080" y="3950620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B7BCAE0B-6370-4C66-9691-83C868B0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656" y="3067347"/>
            <a:ext cx="671374" cy="951246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3C69949D-D19D-477E-8FB7-193EE848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677" y="4127753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1E74D58E-F987-403B-A5F3-A32F2536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199" y="4062954"/>
            <a:ext cx="620309" cy="967075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">
            <a:extLst>
              <a:ext uri="{FF2B5EF4-FFF2-40B4-BE49-F238E27FC236}">
                <a16:creationId xmlns:a16="http://schemas.microsoft.com/office/drawing/2014/main" id="{5235F95B-9D5E-43C9-8A2C-EAE03038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886" y="3055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">
            <a:extLst>
              <a:ext uri="{FF2B5EF4-FFF2-40B4-BE49-F238E27FC236}">
                <a16:creationId xmlns:a16="http://schemas.microsoft.com/office/drawing/2014/main" id="{2D26F464-146E-427B-AA22-E8DC6FAD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486" y="1941941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41CB84EC-2AAE-4BE8-9454-2883D5074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249" y="1494439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C9C42519-59BA-40EC-BB70-5C78D6EE1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137" y="2280860"/>
            <a:ext cx="780411" cy="774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4647BEED-626E-406D-B4F2-87D1B5748F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723" y="3411850"/>
            <a:ext cx="671373" cy="714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5767C29C-C486-4340-95D0-0B662AEAF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3882" y="3435909"/>
            <a:ext cx="709445" cy="714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F5FD7F2B-F5A1-42C8-8EA1-2623BCCC2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5495" y="2278112"/>
            <a:ext cx="611459" cy="7873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65EF89-E7EE-4190-86B4-7FDD8EA615E5}"/>
              </a:ext>
            </a:extLst>
          </p:cNvPr>
          <p:cNvSpPr txBox="1"/>
          <p:nvPr/>
        </p:nvSpPr>
        <p:spPr>
          <a:xfrm>
            <a:off x="9013804" y="283352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F06BD-C92A-43EA-B22D-61ABF51E6CCA}"/>
              </a:ext>
            </a:extLst>
          </p:cNvPr>
          <p:cNvSpPr txBox="1"/>
          <p:nvPr/>
        </p:nvSpPr>
        <p:spPr>
          <a:xfrm>
            <a:off x="7655571" y="1752447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CA8608-5352-4979-BB44-469EE88B4A49}"/>
              </a:ext>
            </a:extLst>
          </p:cNvPr>
          <p:cNvSpPr txBox="1"/>
          <p:nvPr/>
        </p:nvSpPr>
        <p:spPr>
          <a:xfrm>
            <a:off x="7092828" y="2852627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DF10B-FAB3-407E-9502-FC3EF997759E}"/>
              </a:ext>
            </a:extLst>
          </p:cNvPr>
          <p:cNvSpPr txBox="1"/>
          <p:nvPr/>
        </p:nvSpPr>
        <p:spPr>
          <a:xfrm>
            <a:off x="9179852" y="5094567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70AF2B-F404-4C7E-B573-4DDB88C10644}"/>
              </a:ext>
            </a:extLst>
          </p:cNvPr>
          <p:cNvSpPr txBox="1"/>
          <p:nvPr/>
        </p:nvSpPr>
        <p:spPr>
          <a:xfrm>
            <a:off x="8068796" y="513272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9E5E5E-1F4C-4646-BC6D-9217F96B2721}"/>
              </a:ext>
            </a:extLst>
          </p:cNvPr>
          <p:cNvSpPr txBox="1"/>
          <p:nvPr/>
        </p:nvSpPr>
        <p:spPr>
          <a:xfrm>
            <a:off x="6612214" y="51076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42" name="Line 2">
            <a:extLst>
              <a:ext uri="{FF2B5EF4-FFF2-40B4-BE49-F238E27FC236}">
                <a16:creationId xmlns:a16="http://schemas.microsoft.com/office/drawing/2014/main" id="{B4E0BF5A-1813-4048-A05B-3AFD65D3A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5323" y="4021584"/>
            <a:ext cx="270538" cy="6321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>
            <a:extLst>
              <a:ext uri="{FF2B5EF4-FFF2-40B4-BE49-F238E27FC236}">
                <a16:creationId xmlns:a16="http://schemas.microsoft.com/office/drawing/2014/main" id="{A9EC2576-07FD-4273-998B-ACFA0854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751" y="465377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7">
            <a:extLst>
              <a:ext uri="{FF2B5EF4-FFF2-40B4-BE49-F238E27FC236}">
                <a16:creationId xmlns:a16="http://schemas.microsoft.com/office/drawing/2014/main" id="{DA1D52E4-D3C6-4609-AB3F-3072FD7D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924" y="3096387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C5991-F6A2-43D1-8747-2FF80E0222F9}"/>
              </a:ext>
            </a:extLst>
          </p:cNvPr>
          <p:cNvSpPr/>
          <p:nvPr/>
        </p:nvSpPr>
        <p:spPr>
          <a:xfrm>
            <a:off x="5383264" y="273048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7D4AE-FC66-4540-B682-94CE871B59B8}"/>
              </a:ext>
            </a:extLst>
          </p:cNvPr>
          <p:cNvSpPr/>
          <p:nvPr/>
        </p:nvSpPr>
        <p:spPr>
          <a:xfrm>
            <a:off x="4417133" y="1347681"/>
            <a:ext cx="2609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SimSun" panose="02010600030101010101" pitchFamily="2" charset="-122"/>
                <a:cs typeface="Times New Roman" panose="02020603050405020304" pitchFamily="18" charset="0"/>
              </a:rPr>
              <a:t>Single L-rotation</a:t>
            </a:r>
            <a:endParaRPr lang="en-US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2C5881-691A-4C15-8113-3ACDE16F8053}"/>
              </a:ext>
            </a:extLst>
          </p:cNvPr>
          <p:cNvSpPr/>
          <p:nvPr/>
        </p:nvSpPr>
        <p:spPr>
          <a:xfrm>
            <a:off x="2054885" y="388963"/>
            <a:ext cx="802104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429A690C-CCCA-45B2-AD1A-94F0B080E297}"/>
              </a:ext>
            </a:extLst>
          </p:cNvPr>
          <p:cNvSpPr/>
          <p:nvPr/>
        </p:nvSpPr>
        <p:spPr>
          <a:xfrm rot="20330431" flipH="1">
            <a:off x="3417501" y="2785468"/>
            <a:ext cx="568594" cy="188629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9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336919"/>
            <a:ext cx="83602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The Third rotation type: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12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3.   Double left-right rotation (LR-rotation)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a combination of two rotations: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Perform the L-rotation of the left subtree of root r followed by the R-rotation of the new tree rooted at r. (see figure 6.5).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performed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after a new key is inserted into the right subtree of the left child of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whose root has the balance of +1 before the insertion.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1CFBC-CA17-44B5-BFE4-4E9B001DEDD8}"/>
              </a:ext>
            </a:extLst>
          </p:cNvPr>
          <p:cNvSpPr/>
          <p:nvPr/>
        </p:nvSpPr>
        <p:spPr>
          <a:xfrm>
            <a:off x="1828800" y="1501432"/>
            <a:ext cx="829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-1. </a:t>
            </a:r>
            <a:endParaRPr lang="en-US" sz="2400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0" y="1750372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5A70D-98E2-427D-943C-B84AEFFAF074}"/>
              </a:ext>
            </a:extLst>
          </p:cNvPr>
          <p:cNvSpPr/>
          <p:nvPr/>
        </p:nvSpPr>
        <p:spPr>
          <a:xfrm>
            <a:off x="1732668" y="56348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3237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24025" y="4362779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193420" y="4411299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32144" y="2374562"/>
            <a:ext cx="646147" cy="211916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1746048" y="2667642"/>
            <a:ext cx="716369" cy="822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34496" y="5325559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300892" y="576630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831661" y="3451443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32104" y="3437301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849206" y="3412551"/>
            <a:ext cx="620309" cy="1908943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940880" y="2910579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309050" y="229641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466044" y="2684160"/>
            <a:ext cx="479128" cy="7140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101504" y="119998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509248" y="1562359"/>
            <a:ext cx="772781" cy="7185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272297" y="1550750"/>
            <a:ext cx="900651" cy="8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023545" y="777381"/>
            <a:ext cx="3050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800" dirty="0">
                <a:cs typeface="Times New Roman" panose="02020603050405020304" pitchFamily="18" charset="0"/>
              </a:rPr>
              <a:t>Double LR-rotation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282029" y="746016"/>
            <a:ext cx="2998" cy="45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68261" y="1965778"/>
            <a:ext cx="401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294473" y="236467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69736" y="131976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33605" y="856738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67749" y="1654629"/>
            <a:ext cx="872594" cy="71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483321" y="2756687"/>
            <a:ext cx="688340" cy="652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7910630" y="2718694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17352" y="1661616"/>
            <a:ext cx="668085" cy="733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72964" y="206308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2854" y="1063564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10108" y="2063084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01255" y="456330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2499" y="48502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6886" y="3460881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149146" y="4415024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931463" y="4880444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477151" y="3513270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2808694" y="339819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017624" y="3736803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509249" y="3735331"/>
            <a:ext cx="523691" cy="6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3238872" y="579287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>
            <a:off x="3469122" y="537233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67584" y="398917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4957830">
            <a:off x="1973431" y="1849260"/>
            <a:ext cx="257856" cy="601962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74840" y="590105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6044996" y="3535499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16194" y="2369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785773" y="2737989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296971" y="2736914"/>
            <a:ext cx="484499" cy="7985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7704134" y="4883827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939235" y="442762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24616" y="49808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661167" y="39380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848285" y="4749889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79744" y="5597708"/>
            <a:ext cx="728615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6.5 General form of the double LR-rotation in the AVL tree. A shaded node      is the last one inserted. It can be either in the left subtree or in the right subtree or the root’s grandchild.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 flipV="1">
            <a:off x="3115645" y="767682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73624" y="3398195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989" y="940747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49994" y="3129626"/>
            <a:ext cx="664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1, -1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19352" y="602079"/>
            <a:ext cx="209068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BF868-62F1-46CC-91B9-9267CD963C05}"/>
              </a:ext>
            </a:extLst>
          </p:cNvPr>
          <p:cNvSpPr/>
          <p:nvPr/>
        </p:nvSpPr>
        <p:spPr>
          <a:xfrm>
            <a:off x="5046911" y="254913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LR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563455-9B72-4EE4-8BEE-EB1CF91C0550}"/>
              </a:ext>
            </a:extLst>
          </p:cNvPr>
          <p:cNvSpPr txBox="1"/>
          <p:nvPr/>
        </p:nvSpPr>
        <p:spPr>
          <a:xfrm>
            <a:off x="1490070" y="47761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900306-2AC1-4F72-8671-2049D7CEFA76}"/>
              </a:ext>
            </a:extLst>
          </p:cNvPr>
          <p:cNvSpPr txBox="1"/>
          <p:nvPr/>
        </p:nvSpPr>
        <p:spPr>
          <a:xfrm>
            <a:off x="6141662" y="483114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5" name="AutoShape 1">
            <a:extLst>
              <a:ext uri="{FF2B5EF4-FFF2-40B4-BE49-F238E27FC236}">
                <a16:creationId xmlns:a16="http://schemas.microsoft.com/office/drawing/2014/main" id="{A4334EEB-3AAC-45A4-B31B-F8601421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88" y="5973028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24025" y="4362779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193420" y="4411299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32144" y="2374562"/>
            <a:ext cx="646147" cy="211916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1746048" y="2667642"/>
            <a:ext cx="716369" cy="822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34496" y="5325559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300892" y="576630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88013" y="4413789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04306" y="3400260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68924" y="2364679"/>
            <a:ext cx="620309" cy="1908943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759584" y="2915976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309050" y="229641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466044" y="2684160"/>
            <a:ext cx="479128" cy="7140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101504" y="119998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509248" y="1562359"/>
            <a:ext cx="772781" cy="7185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272297" y="1550750"/>
            <a:ext cx="900651" cy="8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853506" y="324718"/>
            <a:ext cx="3050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800" dirty="0">
                <a:cs typeface="Times New Roman" panose="02020603050405020304" pitchFamily="18" charset="0"/>
              </a:rPr>
              <a:t>Double LR-rotation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282029" y="746016"/>
            <a:ext cx="2998" cy="45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68261" y="1965778"/>
            <a:ext cx="401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10529012" y="467074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69736" y="131976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33605" y="856738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67749" y="1654629"/>
            <a:ext cx="872594" cy="71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10216118" y="5228981"/>
            <a:ext cx="688340" cy="652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10896085" y="4944617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17352" y="1661616"/>
            <a:ext cx="668085" cy="7336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89903" y="3187554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2854" y="2299241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55088" y="1135776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01255" y="456330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2499" y="48502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55687" y="465942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6653943" y="5338908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418842" y="5812217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477151" y="3513270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2808694" y="339819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017624" y="3736803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509249" y="3735331"/>
            <a:ext cx="523691" cy="6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3238872" y="579287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>
            <a:off x="3469122" y="537233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67584" y="398917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5748441">
            <a:off x="2443566" y="1849260"/>
            <a:ext cx="257856" cy="601962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74840" y="590105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5292129" y="4503807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16194" y="2369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785773" y="2737989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296971" y="2736914"/>
            <a:ext cx="484499" cy="79858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6998902" y="487081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234003" y="4427713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24616" y="49808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237952" y="389302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608264" y="392197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85" y="6500755"/>
            <a:ext cx="728615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6.5 General form of the double LR-rotation in the AVL tree. A shaded node      is the last one inserted. It can be either in the left subtree or in the right subtree or the root’s grandchild.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 flipV="1">
            <a:off x="3115645" y="767682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73624" y="3398195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989" y="940747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49994" y="3129626"/>
            <a:ext cx="664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1, -1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19352" y="602079"/>
            <a:ext cx="209068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BF868-62F1-46CC-91B9-9267CD963C05}"/>
              </a:ext>
            </a:extLst>
          </p:cNvPr>
          <p:cNvSpPr/>
          <p:nvPr/>
        </p:nvSpPr>
        <p:spPr>
          <a:xfrm>
            <a:off x="5046911" y="254913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563455-9B72-4EE4-8BEE-EB1CF91C0550}"/>
              </a:ext>
            </a:extLst>
          </p:cNvPr>
          <p:cNvSpPr txBox="1"/>
          <p:nvPr/>
        </p:nvSpPr>
        <p:spPr>
          <a:xfrm>
            <a:off x="1490070" y="47761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900306-2AC1-4F72-8671-2049D7CEFA76}"/>
              </a:ext>
            </a:extLst>
          </p:cNvPr>
          <p:cNvSpPr txBox="1"/>
          <p:nvPr/>
        </p:nvSpPr>
        <p:spPr>
          <a:xfrm>
            <a:off x="5376443" y="537233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5" name="AutoShape 1">
            <a:extLst>
              <a:ext uri="{FF2B5EF4-FFF2-40B4-BE49-F238E27FC236}">
                <a16:creationId xmlns:a16="http://schemas.microsoft.com/office/drawing/2014/main" id="{A4334EEB-3AAC-45A4-B31B-F8601421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88" y="5973028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AutoShape 1">
            <a:extLst>
              <a:ext uri="{FF2B5EF4-FFF2-40B4-BE49-F238E27FC236}">
                <a16:creationId xmlns:a16="http://schemas.microsoft.com/office/drawing/2014/main" id="{476AAC09-330F-40C7-93F3-C9E012B6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149" y="3509831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12">
            <a:extLst>
              <a:ext uri="{FF2B5EF4-FFF2-40B4-BE49-F238E27FC236}">
                <a16:creationId xmlns:a16="http://schemas.microsoft.com/office/drawing/2014/main" id="{2BC7ED4E-A888-4CF5-AB61-192468AAC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95" y="3804444"/>
            <a:ext cx="643805" cy="696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12">
            <a:extLst>
              <a:ext uri="{FF2B5EF4-FFF2-40B4-BE49-F238E27FC236}">
                <a16:creationId xmlns:a16="http://schemas.microsoft.com/office/drawing/2014/main" id="{F98A0C5A-3C89-4BA5-AD2A-6FE97D73C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2928" y="3827847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AutoShape 1">
            <a:extLst>
              <a:ext uri="{FF2B5EF4-FFF2-40B4-BE49-F238E27FC236}">
                <a16:creationId xmlns:a16="http://schemas.microsoft.com/office/drawing/2014/main" id="{8705CCC0-CE6E-4394-ADB5-E28DC601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199" y="432026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AutoShape 3">
            <a:extLst>
              <a:ext uri="{FF2B5EF4-FFF2-40B4-BE49-F238E27FC236}">
                <a16:creationId xmlns:a16="http://schemas.microsoft.com/office/drawing/2014/main" id="{548F8EBE-CFF3-4E4E-A50D-EA45ACFE015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408508" y="918637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927324" y="4350209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785599" y="3472060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32144" y="2374562"/>
            <a:ext cx="646147" cy="211916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1106167" y="3549743"/>
            <a:ext cx="716369" cy="822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231877" y="5292808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020441" y="5738404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831661" y="3451443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32104" y="3437301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849206" y="3412551"/>
            <a:ext cx="620309" cy="1908943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940880" y="2910579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309050" y="229641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1764909" y="2597549"/>
            <a:ext cx="614068" cy="7669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101504" y="119998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509248" y="1562359"/>
            <a:ext cx="772781" cy="7185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272297" y="1550750"/>
            <a:ext cx="900651" cy="8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023545" y="777381"/>
            <a:ext cx="3050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800" dirty="0">
                <a:cs typeface="Times New Roman" panose="02020603050405020304" pitchFamily="18" charset="0"/>
              </a:rPr>
              <a:t>Double LR-rotation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282029" y="746016"/>
            <a:ext cx="2998" cy="456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52934" y="3010804"/>
            <a:ext cx="40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294473" y="236467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69736" y="131976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33605" y="856738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67749" y="1654629"/>
            <a:ext cx="872594" cy="71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483321" y="2756687"/>
            <a:ext cx="688340" cy="652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7910630" y="2718694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17352" y="1661616"/>
            <a:ext cx="668085" cy="733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72964" y="206308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2854" y="1063564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10108" y="2063084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39561" y="4615076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03238" y="393586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6886" y="3460881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149146" y="4415024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931463" y="4880444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22626" y="4378136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1548906" y="336448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1756945" y="3711029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2490642" y="2644880"/>
            <a:ext cx="589667" cy="7841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2829800" y="4992084"/>
            <a:ext cx="440314" cy="4082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 flipH="1">
            <a:off x="3053532" y="4415024"/>
            <a:ext cx="24545" cy="5657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67584" y="398917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4957830">
            <a:off x="1268756" y="673468"/>
            <a:ext cx="257856" cy="601962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847693" y="553451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6044996" y="3535499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16194" y="236951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785773" y="2737989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296971" y="2736914"/>
            <a:ext cx="484499" cy="7985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7704134" y="4883827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939235" y="4427620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24616" y="49808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661167" y="39380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848285" y="4749889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79744" y="5597708"/>
            <a:ext cx="728615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6.5 General form of the double LR-rotation in the AVL tree. A shaded node      is the last one inserted. It can be either in the left subtree or in the right subtree or the root’s grandchild.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 flipV="1">
            <a:off x="3115645" y="767682"/>
            <a:ext cx="216504" cy="570004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73624" y="3398195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989" y="940747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65098" y="1977704"/>
            <a:ext cx="400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19352" y="602079"/>
            <a:ext cx="209068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2, -1.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L-rotation at the node with factor -1, and then R-rotation at the node with factor 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BF868-62F1-46CC-91B9-9267CD963C05}"/>
              </a:ext>
            </a:extLst>
          </p:cNvPr>
          <p:cNvSpPr/>
          <p:nvPr/>
        </p:nvSpPr>
        <p:spPr>
          <a:xfrm>
            <a:off x="5046911" y="254913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LR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563455-9B72-4EE4-8BEE-EB1CF91C0550}"/>
              </a:ext>
            </a:extLst>
          </p:cNvPr>
          <p:cNvSpPr txBox="1"/>
          <p:nvPr/>
        </p:nvSpPr>
        <p:spPr>
          <a:xfrm>
            <a:off x="838872" y="554593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900306-2AC1-4F72-8671-2049D7CEFA76}"/>
              </a:ext>
            </a:extLst>
          </p:cNvPr>
          <p:cNvSpPr txBox="1"/>
          <p:nvPr/>
        </p:nvSpPr>
        <p:spPr>
          <a:xfrm>
            <a:off x="6141662" y="483114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85" name="AutoShape 1">
            <a:extLst>
              <a:ext uri="{FF2B5EF4-FFF2-40B4-BE49-F238E27FC236}">
                <a16:creationId xmlns:a16="http://schemas.microsoft.com/office/drawing/2014/main" id="{A4334EEB-3AAC-45A4-B31B-F8601421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88" y="5973028"/>
            <a:ext cx="228423" cy="23433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913" y="3504554"/>
            <a:ext cx="75317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The Fourth rotation type: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The double right-left rotation (RL-rotation)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the mirror image of the double LR-rotation.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99D1B-2603-4681-8A85-A4AE18827D8F}"/>
              </a:ext>
            </a:extLst>
          </p:cNvPr>
          <p:cNvSpPr/>
          <p:nvPr/>
        </p:nvSpPr>
        <p:spPr>
          <a:xfrm>
            <a:off x="1815627" y="1982219"/>
            <a:ext cx="734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1. </a:t>
            </a:r>
            <a:endParaRPr lang="en-US" sz="2400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9" y="2231159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30F2E-7D58-4186-8082-74044A629333}"/>
              </a:ext>
            </a:extLst>
          </p:cNvPr>
          <p:cNvSpPr/>
          <p:nvPr/>
        </p:nvSpPr>
        <p:spPr>
          <a:xfrm>
            <a:off x="1721913" y="737306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38224" y="4390290"/>
            <a:ext cx="558498" cy="927609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26956" y="4411929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613013" y="2289772"/>
            <a:ext cx="646147" cy="2188329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3031654" y="2564213"/>
            <a:ext cx="716369" cy="8228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535544" y="5358107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299776" y="5798856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629673" y="3330816"/>
            <a:ext cx="671374" cy="951246"/>
          </a:xfrm>
          <a:prstGeom prst="flowChartExtract">
            <a:avLst/>
          </a:prstGeom>
          <a:solidFill>
            <a:schemeClr val="tx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0931" y="3304494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07578" y="3398767"/>
            <a:ext cx="620309" cy="1838628"/>
          </a:xfrm>
          <a:prstGeom prst="flowChartExtra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896523" y="2714581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3548787" y="2212739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732832" y="2562356"/>
            <a:ext cx="629673" cy="966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2630015" y="116035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1931931" y="1531579"/>
            <a:ext cx="880554" cy="7036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2844747" y="1508825"/>
            <a:ext cx="840139" cy="7039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718232" y="1064748"/>
            <a:ext cx="305152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de-DE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de-DE" sz="2800" dirty="0">
                <a:cs typeface="Times New Roman" panose="02020603050405020304" pitchFamily="18" charset="0"/>
              </a:rPr>
              <a:t>ouble RL-rotation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806543" y="800074"/>
            <a:ext cx="3026" cy="3617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251590" y="226819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395861" y="1215266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559730" y="752242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559730" y="1567353"/>
            <a:ext cx="906738" cy="6928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419951" y="2610800"/>
            <a:ext cx="599035" cy="7492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7936754" y="2626804"/>
            <a:ext cx="483197" cy="7492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6943477" y="1557120"/>
            <a:ext cx="668085" cy="733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856083" y="1026573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01664" y="2122332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93935" y="2126675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6117" y="390357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4335" y="4354390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39882" y="469908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075086" y="466766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87737" y="354961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218816" y="4310528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6983715" y="477594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067777" y="3590538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1"/>
          <p:cNvSpPr>
            <a:spLocks noChangeArrowheads="1"/>
          </p:cNvSpPr>
          <p:nvPr/>
        </p:nvSpPr>
        <p:spPr bwMode="auto">
          <a:xfrm>
            <a:off x="2869519" y="3382797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051055" y="3777394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534877" y="3738570"/>
            <a:ext cx="523691" cy="6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"/>
          <p:cNvSpPr>
            <a:spLocks noChangeArrowheads="1"/>
          </p:cNvSpPr>
          <p:nvPr/>
        </p:nvSpPr>
        <p:spPr bwMode="auto">
          <a:xfrm>
            <a:off x="3313686" y="5826160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>
            <a:off x="3537923" y="5385411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924692" y="257452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4957830" flipV="1">
            <a:off x="3614750" y="2704143"/>
            <a:ext cx="216845" cy="349409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862513" y="5926104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8729168" y="3384625"/>
            <a:ext cx="556889" cy="1794873"/>
          </a:xfrm>
          <a:prstGeom prst="flowChartExtract">
            <a:avLst/>
          </a:prstGeom>
          <a:ln w="28575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AutoShape 1"/>
          <p:cNvSpPr>
            <a:spLocks noChangeArrowheads="1"/>
          </p:cNvSpPr>
          <p:nvPr/>
        </p:nvSpPr>
        <p:spPr bwMode="auto">
          <a:xfrm>
            <a:off x="6642319" y="2265020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6811898" y="2633493"/>
            <a:ext cx="406918" cy="735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 flipH="1">
            <a:off x="6323096" y="2632418"/>
            <a:ext cx="484499" cy="7985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"/>
          <p:cNvSpPr>
            <a:spLocks noChangeArrowheads="1"/>
          </p:cNvSpPr>
          <p:nvPr/>
        </p:nvSpPr>
        <p:spPr bwMode="auto">
          <a:xfrm>
            <a:off x="7730259" y="4779331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"/>
          <p:cNvSpPr>
            <a:spLocks noChangeShapeType="1"/>
          </p:cNvSpPr>
          <p:nvPr/>
        </p:nvSpPr>
        <p:spPr bwMode="auto">
          <a:xfrm>
            <a:off x="7965360" y="4323124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87076" y="512186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6900432" y="3768663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754651" y="4678511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 rot="5400000">
            <a:off x="2771865" y="805352"/>
            <a:ext cx="195306" cy="438565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87230" y="5761615"/>
            <a:ext cx="618252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The double right-left rotation (RL-rotation)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the mirror image of the double LR-rotation.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5854" y="3355998"/>
            <a:ext cx="641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    1, 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42966" y="2054298"/>
            <a:ext cx="34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9849" y="879183"/>
            <a:ext cx="432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 -2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313658" y="853969"/>
            <a:ext cx="207368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Factors are -2, 1.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1, and then L-rotation at the node with factor -2.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06692" y="3209368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456470" y="2081408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44846-F3B4-4F8A-A5EF-8D79FB77B233}"/>
              </a:ext>
            </a:extLst>
          </p:cNvPr>
          <p:cNvSpPr/>
          <p:nvPr/>
        </p:nvSpPr>
        <p:spPr>
          <a:xfrm>
            <a:off x="5008156" y="233096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26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0396" y="1977833"/>
            <a:ext cx="8451542" cy="290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Four Rotation Types: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that: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rotations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not trivial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transformations.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done in constant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guarantee that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resulting tree is balanced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preserve the basic requirements of a binary search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2" y="2929948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84B1E8-AB44-4DD6-8D11-83EB750B1B13}"/>
              </a:ext>
            </a:extLst>
          </p:cNvPr>
          <p:cNvSpPr/>
          <p:nvPr/>
        </p:nvSpPr>
        <p:spPr>
          <a:xfrm>
            <a:off x="1872005" y="920186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4635" y="1924465"/>
            <a:ext cx="8122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gives an example of constructing an AVL tree for a given list of numbers 5, 6, 8, 3, 2, 4, 7  by successive insertions. </a:t>
            </a: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parenthesized number of a rotation’s abbreviation indicates the root of the tree being reorganized.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95525764-DE9B-45E2-9AA5-A49DD5DF9D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58" y="2029097"/>
            <a:ext cx="825570" cy="5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D73D25-51F9-4ED3-91A2-7420D735C382}"/>
              </a:ext>
            </a:extLst>
          </p:cNvPr>
          <p:cNvSpPr/>
          <p:nvPr/>
        </p:nvSpPr>
        <p:spPr>
          <a:xfrm>
            <a:off x="1950382" y="711181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2079254" y="1808162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518917" y="180816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239488" y="2679653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3824257" y="2379216"/>
            <a:ext cx="720571" cy="300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5736" y="192845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114" y="274925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4542" y="183552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5464607" y="183124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6076212" y="267965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6686891" y="3542264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11" idx="4"/>
            <a:endCxn id="13" idx="0"/>
          </p:cNvCxnSpPr>
          <p:nvPr/>
        </p:nvCxnSpPr>
        <p:spPr>
          <a:xfrm>
            <a:off x="5769947" y="2402302"/>
            <a:ext cx="611605" cy="27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81551" y="3250707"/>
            <a:ext cx="611605" cy="27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5286" y="185087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6891" y="266544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9882" y="3633960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4957830">
            <a:off x="5516471" y="2358777"/>
            <a:ext cx="201613" cy="341313"/>
          </a:xfrm>
          <a:prstGeom prst="curvedRightArrow">
            <a:avLst>
              <a:gd name="adj1" fmla="val 33858"/>
              <a:gd name="adj2" fmla="val 6771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9486717" y="183823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8870120" y="267965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10106274" y="268652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815315" y="2417784"/>
            <a:ext cx="611605" cy="27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</p:cNvCxnSpPr>
          <p:nvPr/>
        </p:nvCxnSpPr>
        <p:spPr>
          <a:xfrm flipV="1">
            <a:off x="9175460" y="2405145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2867" y="313023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07084" y="3121174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75589" y="180818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7531588" y="2565353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79312" y="219602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L(at 5)</a:t>
            </a:r>
            <a:endParaRPr lang="en-US" dirty="0"/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2908238" y="381009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270925" y="466595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3518916" y="4692586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1656194" y="5500478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602898" y="4381152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46565" y="5237006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0"/>
          </p:cNvCxnSpPr>
          <p:nvPr/>
        </p:nvCxnSpPr>
        <p:spPr>
          <a:xfrm>
            <a:off x="3212650" y="4388601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29595" y="477534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30514" y="562090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 rot="10800000" flipV="1">
            <a:off x="1839280" y="4536129"/>
            <a:ext cx="45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 rot="10800000" flipV="1">
            <a:off x="3518453" y="3784739"/>
            <a:ext cx="45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5678" y="577103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…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16846-07A7-4DF0-95DF-B83E3A5D42B2}"/>
              </a:ext>
            </a:extLst>
          </p:cNvPr>
          <p:cNvSpPr/>
          <p:nvPr/>
        </p:nvSpPr>
        <p:spPr>
          <a:xfrm>
            <a:off x="4769043" y="4493103"/>
            <a:ext cx="649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05E8BE-D2D9-4DA5-A5C0-9493790B5D7C}"/>
              </a:ext>
            </a:extLst>
          </p:cNvPr>
          <p:cNvSpPr/>
          <p:nvPr/>
        </p:nvSpPr>
        <p:spPr>
          <a:xfrm>
            <a:off x="1526347" y="801187"/>
            <a:ext cx="925091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1B49062-C9E8-4DF4-BDEC-96804DAF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15828"/>
              </p:ext>
            </p:extLst>
          </p:nvPr>
        </p:nvGraphicFramePr>
        <p:xfrm>
          <a:off x="5799455" y="5077801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BC70D89-E6ED-488D-829B-7C449B63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3147"/>
              </p:ext>
            </p:extLst>
          </p:nvPr>
        </p:nvGraphicFramePr>
        <p:xfrm>
          <a:off x="5799455" y="5538235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A3556F8-92F2-4FEF-A354-19B2FF64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9386"/>
              </p:ext>
            </p:extLst>
          </p:nvPr>
        </p:nvGraphicFramePr>
        <p:xfrm>
          <a:off x="5799454" y="6023375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4B45B0-2B83-4AA8-9918-18A10569FEBF}"/>
                  </a:ext>
                </a:extLst>
              </p:cNvPr>
              <p:cNvSpPr txBox="1"/>
              <p:nvPr/>
            </p:nvSpPr>
            <p:spPr>
              <a:xfrm>
                <a:off x="9665119" y="5130772"/>
                <a:ext cx="222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(2i, 2i+1), where </a:t>
                </a:r>
                <a:r>
                  <a:rPr lang="en-US" sz="16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4B45B0-2B83-4AA8-9918-18A10569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119" y="5130772"/>
                <a:ext cx="2224285" cy="338554"/>
              </a:xfrm>
              <a:prstGeom prst="rect">
                <a:avLst/>
              </a:prstGeom>
              <a:blipFill>
                <a:blip r:embed="rId2"/>
                <a:stretch>
                  <a:fillRect l="-137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637990" y="241569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27311" y="326090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32650" y="2986569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02951" y="3831603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91007" y="4693513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15367" y="4114285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04687" y="4976899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256442" y="329641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962350" y="2986569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8328" y="509516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7121" y="340580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1451" y="439981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1165" y="338993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9554" y="248685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 rot="4957830" flipV="1">
            <a:off x="3496078" y="3811634"/>
            <a:ext cx="130175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94724" y="241569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784045" y="326090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73366" y="4106878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394724" y="413351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048688" y="330473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124729" y="2973299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76010" y="3825431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43181" y="2992428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8457" y="3845770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3366" y="466235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1885" y="469351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70100" y="386910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560" y="332713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99213" y="241569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41906" y="264652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R(5)</a:t>
            </a:r>
            <a:endParaRPr lang="en-US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348853" y="2986569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8076" y="532599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2, … 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361337-5872-47BF-9713-1D59760DA032}"/>
              </a:ext>
            </a:extLst>
          </p:cNvPr>
          <p:cNvSpPr/>
          <p:nvPr/>
        </p:nvSpPr>
        <p:spPr>
          <a:xfrm>
            <a:off x="1739392" y="5897471"/>
            <a:ext cx="6515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2, 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4FCA36-63BD-4E40-B31B-0F9E52C78F20}"/>
              </a:ext>
            </a:extLst>
          </p:cNvPr>
          <p:cNvSpPr/>
          <p:nvPr/>
        </p:nvSpPr>
        <p:spPr>
          <a:xfrm>
            <a:off x="1437131" y="1157688"/>
            <a:ext cx="925091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FF67F-3AEF-4F30-A5A7-11DE3DC001C3}"/>
              </a:ext>
            </a:extLst>
          </p:cNvPr>
          <p:cNvSpPr/>
          <p:nvPr/>
        </p:nvSpPr>
        <p:spPr>
          <a:xfrm>
            <a:off x="1395824" y="366350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6DD4DBE-3567-4229-BA4A-CFECB83D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07534"/>
              </p:ext>
            </p:extLst>
          </p:nvPr>
        </p:nvGraphicFramePr>
        <p:xfrm>
          <a:off x="6464267" y="5279238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03CA71F-9639-4162-96F5-7CC1004C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8240"/>
              </p:ext>
            </p:extLst>
          </p:nvPr>
        </p:nvGraphicFramePr>
        <p:xfrm>
          <a:off x="7999213" y="5825033"/>
          <a:ext cx="3779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7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482512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467194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478527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206" y="896205"/>
            <a:ext cx="925091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23881" y="196283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932383" y="370795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18541" y="2533717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88842" y="3378751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37561" y="4279005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1474" y="281639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56954" y="3664385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542333" y="284356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48241" y="253371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7042" y="375318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2965" y="291073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5297" y="3752940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056" y="2937085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5445" y="203400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 rot="4957830" flipV="1">
            <a:off x="3171920" y="2560176"/>
            <a:ext cx="130175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598905" y="285187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97857" y="280804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687178" y="3654026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962900" y="196781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214052" y="375023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3" name="Straight Connector 22"/>
          <p:cNvCxnSpPr>
            <a:cxnSpLocks/>
            <a:endCxn id="21" idx="4"/>
          </p:cNvCxnSpPr>
          <p:nvPr/>
        </p:nvCxnSpPr>
        <p:spPr>
          <a:xfrm flipV="1">
            <a:off x="7638541" y="2538865"/>
            <a:ext cx="629699" cy="256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0" idx="0"/>
          </p:cNvCxnSpPr>
          <p:nvPr/>
        </p:nvCxnSpPr>
        <p:spPr>
          <a:xfrm flipV="1">
            <a:off x="6992518" y="3372398"/>
            <a:ext cx="646023" cy="281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56993" y="2539576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endCxn id="40" idx="0"/>
          </p:cNvCxnSpPr>
          <p:nvPr/>
        </p:nvCxnSpPr>
        <p:spPr>
          <a:xfrm>
            <a:off x="7602269" y="3392918"/>
            <a:ext cx="600589" cy="32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7178" y="420950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55697" y="424066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5406" y="385071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7372" y="2874284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13025" y="196283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50415" y="2347995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L(3)R(6)</a:t>
            </a:r>
            <a:endParaRPr lang="en-US" sz="2400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215265" y="2818270"/>
            <a:ext cx="969588" cy="110772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75729" y="5723534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2, 4, … 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2129" y="339562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351241" y="4564532"/>
            <a:ext cx="610679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8842" y="458536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897518" y="371576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1" name="Straight Connector 40"/>
          <p:cNvCxnSpPr>
            <a:cxnSpLocks/>
            <a:stCxn id="18" idx="4"/>
            <a:endCxn id="22" idx="0"/>
          </p:cNvCxnSpPr>
          <p:nvPr/>
        </p:nvCxnSpPr>
        <p:spPr>
          <a:xfrm>
            <a:off x="8904245" y="3422933"/>
            <a:ext cx="615147" cy="32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/>
          <p:cNvSpPr>
            <a:spLocks noChangeArrowheads="1"/>
          </p:cNvSpPr>
          <p:nvPr/>
        </p:nvSpPr>
        <p:spPr bwMode="auto">
          <a:xfrm rot="4957830">
            <a:off x="2529332" y="3411353"/>
            <a:ext cx="107950" cy="341313"/>
          </a:xfrm>
          <a:prstGeom prst="curvedRightArrow">
            <a:avLst>
              <a:gd name="adj1" fmla="val 63235"/>
              <a:gd name="adj2" fmla="val 12647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03624" y="2843561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43" name="Straight Connector 42"/>
          <p:cNvCxnSpPr>
            <a:endCxn id="45" idx="0"/>
          </p:cNvCxnSpPr>
          <p:nvPr/>
        </p:nvCxnSpPr>
        <p:spPr>
          <a:xfrm flipH="1">
            <a:off x="4904867" y="4076878"/>
            <a:ext cx="530117" cy="25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142356" y="352650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99527" y="4336564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981138" y="5020636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392428" y="566884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531677" y="5668840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572325" y="4336133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50" name="Straight Connector 49"/>
          <p:cNvCxnSpPr>
            <a:endCxn id="46" idx="0"/>
          </p:cNvCxnSpPr>
          <p:nvPr/>
        </p:nvCxnSpPr>
        <p:spPr>
          <a:xfrm flipH="1">
            <a:off x="4286478" y="4907618"/>
            <a:ext cx="618389" cy="113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7" idx="0"/>
          </p:cNvCxnSpPr>
          <p:nvPr/>
        </p:nvCxnSpPr>
        <p:spPr>
          <a:xfrm flipH="1">
            <a:off x="3697768" y="5591690"/>
            <a:ext cx="515130" cy="77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9" idx="0"/>
          </p:cNvCxnSpPr>
          <p:nvPr/>
        </p:nvCxnSpPr>
        <p:spPr>
          <a:xfrm>
            <a:off x="5399555" y="4079098"/>
            <a:ext cx="478110" cy="257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8" idx="0"/>
          </p:cNvCxnSpPr>
          <p:nvPr/>
        </p:nvCxnSpPr>
        <p:spPr>
          <a:xfrm>
            <a:off x="4293260" y="5591690"/>
            <a:ext cx="543757" cy="77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12728" y="514502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71466" y="4795490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9495" y="319068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AutoShape 2"/>
          <p:cNvSpPr>
            <a:spLocks noChangeArrowheads="1"/>
          </p:cNvSpPr>
          <p:nvPr/>
        </p:nvSpPr>
        <p:spPr bwMode="auto">
          <a:xfrm rot="4957830" flipV="1">
            <a:off x="5322456" y="4077569"/>
            <a:ext cx="98730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 rot="2760797">
            <a:off x="3457496" y="4461314"/>
            <a:ext cx="800100" cy="308702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 rot="20195130">
            <a:off x="6263625" y="5087713"/>
            <a:ext cx="810779" cy="289049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4C20E1-C14D-4691-80BA-12C079331DEE}"/>
              </a:ext>
            </a:extLst>
          </p:cNvPr>
          <p:cNvSpPr/>
          <p:nvPr/>
        </p:nvSpPr>
        <p:spPr>
          <a:xfrm>
            <a:off x="5495704" y="5773264"/>
            <a:ext cx="5425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are 2, -1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24C176D-F208-43A2-8AE5-0F818BB30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7670"/>
              </p:ext>
            </p:extLst>
          </p:nvPr>
        </p:nvGraphicFramePr>
        <p:xfrm>
          <a:off x="7654349" y="4649796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8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36079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327486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502736915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599953154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295910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6287BFE7-AA19-470A-AFF5-8FEEB6A0B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8364"/>
              </p:ext>
            </p:extLst>
          </p:nvPr>
        </p:nvGraphicFramePr>
        <p:xfrm>
          <a:off x="7655076" y="5052300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8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36079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327486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502736915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599953154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295910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B5D2FCA4-DBBC-4CAF-A2ED-75A05782F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5271"/>
              </p:ext>
            </p:extLst>
          </p:nvPr>
        </p:nvGraphicFramePr>
        <p:xfrm>
          <a:off x="7654349" y="5478981"/>
          <a:ext cx="377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86">
                  <a:extLst>
                    <a:ext uri="{9D8B030D-6E8A-4147-A177-3AD203B41FA5}">
                      <a16:colId xmlns:a16="http://schemas.microsoft.com/office/drawing/2014/main" val="1114376734"/>
                    </a:ext>
                  </a:extLst>
                </a:gridCol>
                <a:gridCol w="360790">
                  <a:extLst>
                    <a:ext uri="{9D8B030D-6E8A-4147-A177-3AD203B41FA5}">
                      <a16:colId xmlns:a16="http://schemas.microsoft.com/office/drawing/2014/main" val="4190021054"/>
                    </a:ext>
                  </a:extLst>
                </a:gridCol>
                <a:gridCol w="327486">
                  <a:extLst>
                    <a:ext uri="{9D8B030D-6E8A-4147-A177-3AD203B41FA5}">
                      <a16:colId xmlns:a16="http://schemas.microsoft.com/office/drawing/2014/main" val="123881565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1132034877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1640379311"/>
                    </a:ext>
                  </a:extLst>
                </a:gridCol>
                <a:gridCol w="349689">
                  <a:extLst>
                    <a:ext uri="{9D8B030D-6E8A-4147-A177-3AD203B41FA5}">
                      <a16:colId xmlns:a16="http://schemas.microsoft.com/office/drawing/2014/main" val="3778318365"/>
                    </a:ext>
                  </a:extLst>
                </a:gridCol>
                <a:gridCol w="338588">
                  <a:extLst>
                    <a:ext uri="{9D8B030D-6E8A-4147-A177-3AD203B41FA5}">
                      <a16:colId xmlns:a16="http://schemas.microsoft.com/office/drawing/2014/main" val="2360699410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213526439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502736915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1599953154"/>
                    </a:ext>
                  </a:extLst>
                </a:gridCol>
                <a:gridCol w="346801">
                  <a:extLst>
                    <a:ext uri="{9D8B030D-6E8A-4147-A177-3AD203B41FA5}">
                      <a16:colId xmlns:a16="http://schemas.microsoft.com/office/drawing/2014/main" val="295910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3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A4823620-2B50-4CF6-8BB6-C33DCE5292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68220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460023" y="2843077"/>
            <a:ext cx="604333" cy="56053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776499" y="1967811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44366" y="2533717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14667" y="3378751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11850" y="4257013"/>
            <a:ext cx="648719" cy="274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142307" y="2816398"/>
            <a:ext cx="615671" cy="57123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97423" y="3664385"/>
            <a:ext cx="596035" cy="54685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70616" y="3711197"/>
            <a:ext cx="597174" cy="55600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4066" y="253371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8209" y="417779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046" y="288983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1695" y="374957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7712" y="289399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5660" y="2034001"/>
            <a:ext cx="44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 rot="4957830" flipV="1">
            <a:off x="4510961" y="4237281"/>
            <a:ext cx="130175" cy="295275"/>
          </a:xfrm>
          <a:prstGeom prst="curvedRightArrow">
            <a:avLst>
              <a:gd name="adj1" fmla="val 45366"/>
              <a:gd name="adj2" fmla="val 907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275652" y="3892244"/>
            <a:ext cx="546975" cy="53023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987440" y="2973516"/>
            <a:ext cx="564394" cy="53604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471680" y="3897985"/>
            <a:ext cx="563194" cy="50814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783518" y="2115429"/>
            <a:ext cx="546975" cy="54570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301293" y="3907685"/>
            <a:ext cx="546975" cy="516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3" name="Straight Connector 22"/>
          <p:cNvCxnSpPr>
            <a:cxnSpLocks/>
            <a:stCxn id="19" idx="0"/>
            <a:endCxn id="21" idx="4"/>
          </p:cNvCxnSpPr>
          <p:nvPr/>
        </p:nvCxnSpPr>
        <p:spPr>
          <a:xfrm flipV="1">
            <a:off x="8269637" y="2661133"/>
            <a:ext cx="787369" cy="312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0" idx="0"/>
            <a:endCxn id="19" idx="4"/>
          </p:cNvCxnSpPr>
          <p:nvPr/>
        </p:nvCxnSpPr>
        <p:spPr>
          <a:xfrm flipV="1">
            <a:off x="7753277" y="3509558"/>
            <a:ext cx="516360" cy="388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21" idx="4"/>
            <a:endCxn id="47" idx="1"/>
          </p:cNvCxnSpPr>
          <p:nvPr/>
        </p:nvCxnSpPr>
        <p:spPr>
          <a:xfrm>
            <a:off x="9057006" y="2661133"/>
            <a:ext cx="723993" cy="401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9" idx="4"/>
            <a:endCxn id="40" idx="0"/>
          </p:cNvCxnSpPr>
          <p:nvPr/>
        </p:nvCxnSpPr>
        <p:spPr>
          <a:xfrm>
            <a:off x="8269637" y="3509558"/>
            <a:ext cx="558715" cy="382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71809" y="4357589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4817" y="4387487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3113" y="439580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69660" y="297809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1494" y="2140066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7770" y="2393523"/>
            <a:ext cx="1349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R(8)L(6)</a:t>
            </a:r>
            <a:endParaRPr lang="en-US" sz="2400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488182" y="2841059"/>
            <a:ext cx="1043815" cy="132457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43441" y="511622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5, 6, 8, 3, 2, 4, 7. 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954" y="3395627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726746" y="3710802"/>
            <a:ext cx="597174" cy="58986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9398" y="3978248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54826" y="3891657"/>
            <a:ext cx="547052" cy="50261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1" name="Straight Connector 40"/>
          <p:cNvCxnSpPr>
            <a:cxnSpLocks/>
            <a:endCxn id="22" idx="0"/>
          </p:cNvCxnSpPr>
          <p:nvPr/>
        </p:nvCxnSpPr>
        <p:spPr>
          <a:xfrm>
            <a:off x="9964333" y="3503210"/>
            <a:ext cx="610448" cy="404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/>
          <p:cNvSpPr>
            <a:spLocks noChangeArrowheads="1"/>
          </p:cNvSpPr>
          <p:nvPr/>
        </p:nvSpPr>
        <p:spPr bwMode="auto">
          <a:xfrm rot="4957830">
            <a:off x="3631697" y="3339176"/>
            <a:ext cx="107950" cy="341313"/>
          </a:xfrm>
          <a:prstGeom prst="curvedRightArrow">
            <a:avLst>
              <a:gd name="adj1" fmla="val 63235"/>
              <a:gd name="adj2" fmla="val 12647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20837" y="3010704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758324" y="3406818"/>
            <a:ext cx="611606" cy="30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525530" y="4549097"/>
            <a:ext cx="554237" cy="52824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8344" y="446199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9700896" y="2983192"/>
            <a:ext cx="546976" cy="54438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18" idx="0"/>
            <a:endCxn id="47" idx="4"/>
          </p:cNvCxnSpPr>
          <p:nvPr/>
        </p:nvCxnSpPr>
        <p:spPr>
          <a:xfrm flipV="1">
            <a:off x="9549140" y="3527581"/>
            <a:ext cx="425244" cy="364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53213" y="4380392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719210" y="3471839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428428" y="4460728"/>
            <a:ext cx="582635" cy="52824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7160725" y="5363957"/>
            <a:ext cx="582636" cy="57105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8013559" y="6087082"/>
            <a:ext cx="610679" cy="57105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6026897" y="4029419"/>
            <a:ext cx="639952" cy="447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50" idx="4"/>
            <a:endCxn id="51" idx="0"/>
          </p:cNvCxnSpPr>
          <p:nvPr/>
        </p:nvCxnSpPr>
        <p:spPr>
          <a:xfrm>
            <a:off x="6719746" y="4988968"/>
            <a:ext cx="732297" cy="37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endCxn id="53" idx="0"/>
          </p:cNvCxnSpPr>
          <p:nvPr/>
        </p:nvCxnSpPr>
        <p:spPr>
          <a:xfrm>
            <a:off x="7449419" y="5934625"/>
            <a:ext cx="869480" cy="152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endCxn id="58" idx="0"/>
          </p:cNvCxnSpPr>
          <p:nvPr/>
        </p:nvCxnSpPr>
        <p:spPr>
          <a:xfrm flipH="1">
            <a:off x="5409152" y="4029419"/>
            <a:ext cx="639348" cy="447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5117835" y="4476617"/>
            <a:ext cx="582634" cy="56717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4534740" y="5481024"/>
            <a:ext cx="612119" cy="57609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623034" y="5477515"/>
            <a:ext cx="579328" cy="56717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2" name="Straight Connector 61"/>
          <p:cNvCxnSpPr>
            <a:cxnSpLocks/>
            <a:stCxn id="58" idx="4"/>
            <a:endCxn id="60" idx="0"/>
          </p:cNvCxnSpPr>
          <p:nvPr/>
        </p:nvCxnSpPr>
        <p:spPr>
          <a:xfrm flipH="1">
            <a:off x="4840800" y="5043791"/>
            <a:ext cx="568352" cy="43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endCxn id="61" idx="0"/>
          </p:cNvCxnSpPr>
          <p:nvPr/>
        </p:nvCxnSpPr>
        <p:spPr>
          <a:xfrm>
            <a:off x="5367770" y="5031741"/>
            <a:ext cx="544928" cy="4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16490" y="5332796"/>
            <a:ext cx="44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39812" y="4042893"/>
            <a:ext cx="4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67" name="AutoShape 4"/>
          <p:cNvSpPr>
            <a:spLocks noChangeArrowheads="1"/>
          </p:cNvSpPr>
          <p:nvPr/>
        </p:nvSpPr>
        <p:spPr bwMode="auto">
          <a:xfrm rot="1297050">
            <a:off x="4190467" y="4951113"/>
            <a:ext cx="749781" cy="252448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 rot="19245418">
            <a:off x="7908808" y="5103322"/>
            <a:ext cx="721659" cy="237583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A0DFD1-F8D3-41CC-A00D-C3A324015FA3}"/>
              </a:ext>
            </a:extLst>
          </p:cNvPr>
          <p:cNvSpPr/>
          <p:nvPr/>
        </p:nvSpPr>
        <p:spPr>
          <a:xfrm>
            <a:off x="986559" y="6059443"/>
            <a:ext cx="638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 factors are -2, 1.</a:t>
            </a:r>
            <a:endParaRPr lang="en-US" sz="2400" strike="sngStrike" dirty="0"/>
          </a:p>
        </p:txBody>
      </p:sp>
      <p:sp>
        <p:nvSpPr>
          <p:cNvPr id="70" name="Thought Bubble: Cloud 69">
            <a:extLst>
              <a:ext uri="{FF2B5EF4-FFF2-40B4-BE49-F238E27FC236}">
                <a16:creationId xmlns:a16="http://schemas.microsoft.com/office/drawing/2014/main" id="{012F0175-E87A-4EC8-B22E-00F02AEA7ACF}"/>
              </a:ext>
            </a:extLst>
          </p:cNvPr>
          <p:cNvSpPr/>
          <p:nvPr/>
        </p:nvSpPr>
        <p:spPr>
          <a:xfrm flipH="1">
            <a:off x="733935" y="919421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D34AC1-A94B-445B-BEDB-96EA2FC516BB}"/>
              </a:ext>
            </a:extLst>
          </p:cNvPr>
          <p:cNvSpPr/>
          <p:nvPr/>
        </p:nvSpPr>
        <p:spPr>
          <a:xfrm>
            <a:off x="1384631" y="729425"/>
            <a:ext cx="925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6.6 shows the application of successive insertions of a given list of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numbers 5, 6, 8, 3, 2, 4, 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23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976235" y="3327281"/>
            <a:ext cx="558498" cy="927609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041907" y="3346111"/>
            <a:ext cx="571500" cy="927609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740359" y="2287862"/>
            <a:ext cx="646147" cy="947054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2244269" y="2616440"/>
            <a:ext cx="590201" cy="76188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2284525" y="4265165"/>
            <a:ext cx="1497" cy="44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050921" y="4660729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081678" y="2134796"/>
            <a:ext cx="671374" cy="951246"/>
          </a:xfrm>
          <a:prstGeom prst="flowChartExtra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59316" y="3158364"/>
            <a:ext cx="546272" cy="967075"/>
          </a:xfrm>
          <a:prstGeom prst="flowChartExtra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162576" y="3142584"/>
            <a:ext cx="620309" cy="967075"/>
          </a:xfrm>
          <a:prstGeom prst="flowChartExtra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051393" y="2914957"/>
            <a:ext cx="923280" cy="239555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/>
          <p:cNvSpPr>
            <a:spLocks noChangeArrowheads="1"/>
          </p:cNvSpPr>
          <p:nvPr/>
        </p:nvSpPr>
        <p:spPr bwMode="auto">
          <a:xfrm>
            <a:off x="2687194" y="2254654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856993" y="2632075"/>
            <a:ext cx="479128" cy="71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"/>
          <p:cNvSpPr>
            <a:spLocks noChangeArrowheads="1"/>
          </p:cNvSpPr>
          <p:nvPr/>
        </p:nvSpPr>
        <p:spPr bwMode="auto">
          <a:xfrm>
            <a:off x="3313145" y="1164827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885752" y="1528631"/>
            <a:ext cx="590201" cy="7327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75951" y="1537511"/>
            <a:ext cx="596954" cy="8209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734916" y="895141"/>
            <a:ext cx="3057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Single R-rotation	   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471628" y="716359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20037" y="2038152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8624" y="2921442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88036" y="1010560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8629779" y="2086942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"/>
          <p:cNvSpPr>
            <a:spLocks noChangeArrowheads="1"/>
          </p:cNvSpPr>
          <p:nvPr/>
        </p:nvSpPr>
        <p:spPr bwMode="auto">
          <a:xfrm>
            <a:off x="7795276" y="1049795"/>
            <a:ext cx="345835" cy="3617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7959145" y="613405"/>
            <a:ext cx="1402" cy="4447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995241" y="1411580"/>
            <a:ext cx="780410" cy="665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8802696" y="2468407"/>
            <a:ext cx="682022" cy="7492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8249317" y="2450626"/>
            <a:ext cx="590201" cy="76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7405039" y="1392533"/>
            <a:ext cx="590201" cy="7327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30992" y="1806169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80540" y="793597"/>
            <a:ext cx="40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7794" y="1793117"/>
            <a:ext cx="29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01242" y="483461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136941" y="435636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07049" y="338913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6612" y="3216178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67149" y="422799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9291358" y="4227992"/>
            <a:ext cx="54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7409997" y="3100883"/>
            <a:ext cx="6294" cy="6196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1"/>
          <p:cNvSpPr>
            <a:spLocks noChangeArrowheads="1"/>
          </p:cNvSpPr>
          <p:nvPr/>
        </p:nvSpPr>
        <p:spPr bwMode="auto">
          <a:xfrm>
            <a:off x="7169938" y="3724018"/>
            <a:ext cx="470202" cy="44105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34586" y="5128060"/>
            <a:ext cx="8080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General form of the R-rotation in the AVL tree.       A shaded node is the last one inserted.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Pattern: Two adjacent nodes with factors are 2,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needs single R-rotation at the node with factor 2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4916" y="1165092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7930" y="2263639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27622" y="3193658"/>
            <a:ext cx="66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1,-1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7321" y="3292480"/>
            <a:ext cx="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hought Bubble: Cloud 64">
            <a:extLst>
              <a:ext uri="{FF2B5EF4-FFF2-40B4-BE49-F238E27FC236}">
                <a16:creationId xmlns:a16="http://schemas.microsoft.com/office/drawing/2014/main" id="{88534200-5CCB-46A1-89A7-AEF2FCEEF96A}"/>
              </a:ext>
            </a:extLst>
          </p:cNvPr>
          <p:cNvSpPr/>
          <p:nvPr/>
        </p:nvSpPr>
        <p:spPr>
          <a:xfrm flipH="1">
            <a:off x="330351" y="4176306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6" name="Picture 65" descr="Image result for smiley face images">
            <a:extLst>
              <a:ext uri="{FF2B5EF4-FFF2-40B4-BE49-F238E27FC236}">
                <a16:creationId xmlns:a16="http://schemas.microsoft.com/office/drawing/2014/main" id="{BD855C24-A6D1-4D74-A899-56B5995065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7" y="3891281"/>
            <a:ext cx="825570" cy="5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42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643" y="1571423"/>
            <a:ext cx="94902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initial tree in Figure 6.4,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all the keys of subtree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are smaller than its root c,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is smaller than all the keys of subtree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are smaller than the root r,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is smaller than all the keys of subtree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all the same relationships among the key values hold, as they must, for the balanced tree after the rotation.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Figure 6.6, when tracing the algorithm operations,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there are several nodes with the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± 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balance,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rotation is done for the tree rooted at the unbalanced node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is the closest to the newly inserted leaf.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65F42-5390-4201-9CDC-58036463E345}"/>
              </a:ext>
            </a:extLst>
          </p:cNvPr>
          <p:cNvSpPr/>
          <p:nvPr/>
        </p:nvSpPr>
        <p:spPr>
          <a:xfrm>
            <a:off x="1750085" y="498968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286C4A-0F26-4CDC-9394-6A8A2B9F9554}"/>
              </a:ext>
            </a:extLst>
          </p:cNvPr>
          <p:cNvSpPr txBox="1"/>
          <p:nvPr/>
        </p:nvSpPr>
        <p:spPr>
          <a:xfrm>
            <a:off x="882127" y="5325979"/>
            <a:ext cx="9802873" cy="1123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BA497-4CC3-4F6E-BECD-41DCB4056122}"/>
              </a:ext>
            </a:extLst>
          </p:cNvPr>
          <p:cNvSpPr txBox="1"/>
          <p:nvPr/>
        </p:nvSpPr>
        <p:spPr>
          <a:xfrm>
            <a:off x="882127" y="2840019"/>
            <a:ext cx="9867041" cy="18180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2832" y="1048329"/>
            <a:ext cx="88942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How efficient are AVL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critical characteristic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any search tree is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tree’s height.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Getting an exact formula for the average height of an AVL tree constructed for random lists of keys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has prove to be difficult, but it is known [Knuth III]. </a:t>
            </a: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tree’s height is bounded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both above and below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by logarithmic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height h of any AVL tree with n nodes satisfies the inequalities</a:t>
            </a:r>
          </a:p>
          <a:p>
            <a:r>
              <a:rPr lang="en-US" sz="8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≤ h &lt; 1.4405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(n + 2) – 1.3277, </a:t>
            </a:r>
          </a:p>
          <a:p>
            <a:r>
              <a:rPr lang="en-US" sz="8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these constants are roundoffs of some irrational numbers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related to Fibonacci numbers and the golden ratios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inequalities imply that 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operations of search and insertion are Θ(log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 in the worse case.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62B05-0999-4257-AC8C-1CBBC330BF28}"/>
              </a:ext>
            </a:extLst>
          </p:cNvPr>
          <p:cNvSpPr/>
          <p:nvPr/>
        </p:nvSpPr>
        <p:spPr>
          <a:xfrm>
            <a:off x="1366908" y="300471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DA0771-AD7A-42E0-BBDD-6A21DF42C5D6}"/>
              </a:ext>
            </a:extLst>
          </p:cNvPr>
          <p:cNvSpPr txBox="1"/>
          <p:nvPr/>
        </p:nvSpPr>
        <p:spPr>
          <a:xfrm>
            <a:off x="1187115" y="4067436"/>
            <a:ext cx="9610179" cy="3924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0F01B-409F-4BB4-BEBC-CE60558A4363}"/>
              </a:ext>
            </a:extLst>
          </p:cNvPr>
          <p:cNvSpPr txBox="1"/>
          <p:nvPr/>
        </p:nvSpPr>
        <p:spPr>
          <a:xfrm>
            <a:off x="1187115" y="2647709"/>
            <a:ext cx="9610179" cy="3924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67311" y="1889048"/>
            <a:ext cx="89919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How efficient are AVL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Searching in an AVL tree requires, on average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almost the same number of comparisons as searching in a sorted array by binary search,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operation of key deletion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in an AVL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same efficiency class as insertion the logarithmic,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Θ(log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considerably more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difficult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than insertion to obtain.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CB742-FB83-4606-8D8A-8D8488F70E52}"/>
              </a:ext>
            </a:extLst>
          </p:cNvPr>
          <p:cNvSpPr/>
          <p:nvPr/>
        </p:nvSpPr>
        <p:spPr>
          <a:xfrm>
            <a:off x="1567205" y="762026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C9C868-576F-439D-B6D5-91325981680F}"/>
              </a:ext>
            </a:extLst>
          </p:cNvPr>
          <p:cNvSpPr txBox="1"/>
          <p:nvPr/>
        </p:nvSpPr>
        <p:spPr>
          <a:xfrm>
            <a:off x="1283020" y="4881644"/>
            <a:ext cx="9713843" cy="7972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1F414-8D42-4887-B833-806A3DCA8C94}"/>
              </a:ext>
            </a:extLst>
          </p:cNvPr>
          <p:cNvSpPr txBox="1"/>
          <p:nvPr/>
        </p:nvSpPr>
        <p:spPr>
          <a:xfrm>
            <a:off x="1283020" y="2013063"/>
            <a:ext cx="9818872" cy="18704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05992" y="1583891"/>
            <a:ext cx="878001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These impressive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efficiency characteristics come at a price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919163" indent="-461963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drawbacks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AVL trees are </a:t>
            </a:r>
          </a:p>
          <a:p>
            <a:pPr marL="1376363" lvl="2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frequent rotations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833563" lvl="3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need to maintain balances for the tree’s nodes, and </a:t>
            </a:r>
          </a:p>
          <a:p>
            <a:pPr marL="1376363" lvl="2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overall complexity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833563" lvl="3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especially of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deletion operation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These drawbacks have prevented AVL trees from becoming the standard structure for implementing dictionaries. </a:t>
            </a: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Their idea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rebalancing a binary search tree via rotations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has proved to be very fruitful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has led to discoveries of other interesting variations of the classical binary search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8307E-7452-44B5-96F8-46ED72841C1C}"/>
              </a:ext>
            </a:extLst>
          </p:cNvPr>
          <p:cNvSpPr/>
          <p:nvPr/>
        </p:nvSpPr>
        <p:spPr>
          <a:xfrm>
            <a:off x="1619457" y="553020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85FF3-381C-4056-A0DF-0882A055A21A}"/>
              </a:ext>
            </a:extLst>
          </p:cNvPr>
          <p:cNvSpPr/>
          <p:nvPr/>
        </p:nvSpPr>
        <p:spPr>
          <a:xfrm>
            <a:off x="3248297" y="2896694"/>
            <a:ext cx="642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ea typeface="SimSun" panose="02010600030101010101" pitchFamily="2" charset="-122"/>
              </a:rPr>
              <a:t>Balanced Search Trees: </a:t>
            </a:r>
            <a:r>
              <a:rPr lang="en-US" sz="3600" dirty="0">
                <a:ea typeface="SimSun" panose="02010600030101010101" pitchFamily="2" charset="-122"/>
              </a:rPr>
              <a:t>2-3 Trees 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9119937" y="4499811"/>
            <a:ext cx="288758" cy="30078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2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CF821E-0FC1-43DB-85DE-91BF5E39EE59}"/>
              </a:ext>
            </a:extLst>
          </p:cNvPr>
          <p:cNvSpPr txBox="1"/>
          <p:nvPr/>
        </p:nvSpPr>
        <p:spPr>
          <a:xfrm>
            <a:off x="1050759" y="2647709"/>
            <a:ext cx="9746536" cy="7812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70229" y="1762792"/>
            <a:ext cx="845154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2-3 Trees 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Another idea of balancing a search tree is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allow more than one key in the same node. 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2-3 tree implementation by John Hopcroft (1970):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Definition: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2-3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a tree that can have nodes of two kinds: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2-nodes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3-nodes, and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E33D2-9619-4E74-A7D1-5313BE72F156}"/>
              </a:ext>
            </a:extLst>
          </p:cNvPr>
          <p:cNvSpPr/>
          <p:nvPr/>
        </p:nvSpPr>
        <p:spPr>
          <a:xfrm>
            <a:off x="1732668" y="647294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6486" y="1058718"/>
            <a:ext cx="845154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ea typeface="SimSun" panose="02010600030101010101" pitchFamily="2" charset="-122"/>
              </a:rPr>
              <a:t>2-3 Trees 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Definition: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2-3 tree is a tree that can have nodes of two kinds: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2-nodes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3-nodes,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2-node contains a single key K and have two children: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child, which serves as the root of a subtree whose keys are less than K 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child, which serves as the root of a subtree whose keys are greater than k.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the classical binary search tree.)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1A6B3-DD7D-4622-BB59-AA49C429C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01123"/>
              </p:ext>
            </p:extLst>
          </p:nvPr>
        </p:nvGraphicFramePr>
        <p:xfrm>
          <a:off x="7945140" y="5437021"/>
          <a:ext cx="12946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58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31558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31558">
                  <a:extLst>
                    <a:ext uri="{9D8B030D-6E8A-4147-A177-3AD203B41FA5}">
                      <a16:colId xmlns:a16="http://schemas.microsoft.com/office/drawing/2014/main" val="672363813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7C7DB-526B-468E-870B-DBE9028B303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911707" y="5661902"/>
            <a:ext cx="209006" cy="53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C00706-162F-45E8-BEB1-78A642742D1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94424" y="5650926"/>
            <a:ext cx="515356" cy="541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BB9F80-30FA-40F2-87D3-BA3171DF2E69}"/>
              </a:ext>
            </a:extLst>
          </p:cNvPr>
          <p:cNvSpPr/>
          <p:nvPr/>
        </p:nvSpPr>
        <p:spPr>
          <a:xfrm>
            <a:off x="1766486" y="397803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6E07A9-9499-4E8A-96A1-76A4E50FA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2825"/>
              </p:ext>
            </p:extLst>
          </p:nvPr>
        </p:nvGraphicFramePr>
        <p:xfrm>
          <a:off x="7198928" y="6201589"/>
          <a:ext cx="14255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86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672363813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A0E9B-19C2-4996-9682-A99002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31755"/>
              </p:ext>
            </p:extLst>
          </p:nvPr>
        </p:nvGraphicFramePr>
        <p:xfrm>
          <a:off x="8797001" y="6192017"/>
          <a:ext cx="14255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86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75186">
                  <a:extLst>
                    <a:ext uri="{9D8B030D-6E8A-4147-A177-3AD203B41FA5}">
                      <a16:colId xmlns:a16="http://schemas.microsoft.com/office/drawing/2014/main" val="672363813"/>
                    </a:ext>
                  </a:extLst>
                </a:gridCol>
              </a:tblGrid>
              <a:tr h="457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6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6657" y="563208"/>
            <a:ext cx="845154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2-3 Trees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Definition: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2-3 tree is a tree that can have nodes of two kinds: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2-nodes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3-nodes, and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3-node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contains two ordered keys K1 and K2 (k1 &lt; K2) and has three children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child, which serves as the root of a subtree with keys less than K1,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child, which serves as the root of a subtree with keys between K1 and K2,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most child, which serves as the root of a subtree with keys greater than K2.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73098-E8C2-42E9-A2AF-A333F598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48"/>
              </p:ext>
            </p:extLst>
          </p:nvPr>
        </p:nvGraphicFramePr>
        <p:xfrm>
          <a:off x="6825572" y="5729117"/>
          <a:ext cx="2464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04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92904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059BBF-EB05-4C9E-A993-FB94FE3412B3}"/>
              </a:ext>
            </a:extLst>
          </p:cNvPr>
          <p:cNvCxnSpPr>
            <a:cxnSpLocks/>
          </p:cNvCxnSpPr>
          <p:nvPr/>
        </p:nvCxnSpPr>
        <p:spPr>
          <a:xfrm flipH="1">
            <a:off x="6389049" y="5955949"/>
            <a:ext cx="662445" cy="43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9F416-11DF-44D4-BD8B-6D7B3607B2FC}"/>
              </a:ext>
            </a:extLst>
          </p:cNvPr>
          <p:cNvCxnSpPr>
            <a:cxnSpLocks/>
          </p:cNvCxnSpPr>
          <p:nvPr/>
        </p:nvCxnSpPr>
        <p:spPr>
          <a:xfrm>
            <a:off x="8057832" y="5955948"/>
            <a:ext cx="0" cy="554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77ACEF-CA59-4391-9AAA-66C75186A6A8}"/>
              </a:ext>
            </a:extLst>
          </p:cNvPr>
          <p:cNvCxnSpPr>
            <a:cxnSpLocks/>
          </p:cNvCxnSpPr>
          <p:nvPr/>
        </p:nvCxnSpPr>
        <p:spPr>
          <a:xfrm>
            <a:off x="9041567" y="5955948"/>
            <a:ext cx="740392" cy="423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CE1A14-A47E-4721-B7E1-564215E3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81305"/>
              </p:ext>
            </p:extLst>
          </p:nvPr>
        </p:nvGraphicFramePr>
        <p:xfrm>
          <a:off x="6969211" y="6379127"/>
          <a:ext cx="2265255" cy="42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1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429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6A77C1-7780-48C9-9FCA-57F64425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76929"/>
              </p:ext>
            </p:extLst>
          </p:nvPr>
        </p:nvGraphicFramePr>
        <p:xfrm>
          <a:off x="9334098" y="6379127"/>
          <a:ext cx="2265255" cy="42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1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429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60D16E-847A-489F-9AC9-DF2DCB197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01512"/>
              </p:ext>
            </p:extLst>
          </p:nvPr>
        </p:nvGraphicFramePr>
        <p:xfrm>
          <a:off x="4560317" y="6391237"/>
          <a:ext cx="2265255" cy="42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1">
                  <a:extLst>
                    <a:ext uri="{9D8B030D-6E8A-4147-A177-3AD203B41FA5}">
                      <a16:colId xmlns:a16="http://schemas.microsoft.com/office/drawing/2014/main" val="4085807023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815677825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1754201822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16101028"/>
                    </a:ext>
                  </a:extLst>
                </a:gridCol>
                <a:gridCol w="453051">
                  <a:extLst>
                    <a:ext uri="{9D8B030D-6E8A-4147-A177-3AD203B41FA5}">
                      <a16:colId xmlns:a16="http://schemas.microsoft.com/office/drawing/2014/main" val="2505730400"/>
                    </a:ext>
                  </a:extLst>
                </a:gridCol>
              </a:tblGrid>
              <a:tr h="429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8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9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50F99CE-9D65-42A9-831A-6C67E0B5FC27}"/>
              </a:ext>
            </a:extLst>
          </p:cNvPr>
          <p:cNvSpPr/>
          <p:nvPr/>
        </p:nvSpPr>
        <p:spPr>
          <a:xfrm flipH="1">
            <a:off x="540689" y="282271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804417-193A-4080-8E92-C5272F400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" y="266760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23749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2894120" y="3843924"/>
            <a:ext cx="531690" cy="170005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4009378" y="3843925"/>
            <a:ext cx="559432" cy="170005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79868" y="3843925"/>
            <a:ext cx="560542" cy="170005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35475" y="3826183"/>
            <a:ext cx="519474" cy="17177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487534" y="3835046"/>
            <a:ext cx="488210" cy="170005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159965" y="3058236"/>
            <a:ext cx="163270" cy="76794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009378" y="3058237"/>
            <a:ext cx="279716" cy="72798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80551" y="2785275"/>
            <a:ext cx="1136342" cy="4061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52078" y="3053917"/>
            <a:ext cx="7057748" cy="3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60470" y="2783028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52567" y="2783028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84205" y="28176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50889" y="2838559"/>
            <a:ext cx="2240772" cy="4061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82628" y="2849610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30013" y="2832987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39535" y="2832987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93776" y="2832987"/>
            <a:ext cx="0" cy="417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5673591" y="3058236"/>
            <a:ext cx="117138" cy="76349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634352" y="3058235"/>
            <a:ext cx="58365" cy="77681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7440542" y="3075990"/>
            <a:ext cx="279716" cy="72798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08708" y="2842034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de-DE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6666" y="28708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de-DE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23102" y="5817533"/>
            <a:ext cx="65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&lt;K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042120" y="5823145"/>
            <a:ext cx="60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&gt;K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212554" y="5805391"/>
            <a:ext cx="733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&lt;K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181296" y="5805391"/>
            <a:ext cx="120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580399" y="5842533"/>
            <a:ext cx="816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&gt; K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990063" y="1479754"/>
            <a:ext cx="7601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6.7: Two kinds of nodes of a 2-3 tree.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2-node		      3-node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B770B-56DA-44E4-865F-6BCDB297650E}"/>
              </a:ext>
            </a:extLst>
          </p:cNvPr>
          <p:cNvSpPr/>
          <p:nvPr/>
        </p:nvSpPr>
        <p:spPr>
          <a:xfrm>
            <a:off x="1973989" y="600432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5717" y="1671697"/>
            <a:ext cx="773118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2-3 Trees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last requirement of the 2-3 tree is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 its leaves must be on the same level. 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2-3 tree is always perfectly height-balanced: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length of a path from the root of the tree to a leaf must be the same for every leaf.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 maintaining this property,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allow more than one key in the same node of a search tree.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EC8D14-490D-4EFE-935B-78B0853E5535}"/>
              </a:ext>
            </a:extLst>
          </p:cNvPr>
          <p:cNvSpPr/>
          <p:nvPr/>
        </p:nvSpPr>
        <p:spPr>
          <a:xfrm>
            <a:off x="1973989" y="600432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5235" y="1241279"/>
            <a:ext cx="90019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Searching for a given key K in a 2-3 tree.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Start at the root.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root is a 2-node,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act as if it were a binary search tree: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either stop if K is equal to the root’s key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or       continue the search in the left or right subtree if K is,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respectively, smaller or larger than the root’s key.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the root is a 3-node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we know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after no more than two key comparisons whether the search can be stopped (if  K is equal to one of the root’s keys) or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the root’s tree subtrees is to be continued.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950B7CE-5760-4F63-8EA9-72B78CE8283D}"/>
              </a:ext>
            </a:extLst>
          </p:cNvPr>
          <p:cNvSpPr/>
          <p:nvPr/>
        </p:nvSpPr>
        <p:spPr>
          <a:xfrm flipH="1">
            <a:off x="642645" y="4314958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55E2D-5F61-4D3B-BC9C-768EAFCDB0A3}"/>
              </a:ext>
            </a:extLst>
          </p:cNvPr>
          <p:cNvSpPr/>
          <p:nvPr/>
        </p:nvSpPr>
        <p:spPr>
          <a:xfrm>
            <a:off x="1685235" y="548181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3113" y="1715658"/>
            <a:ext cx="8487053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Inserting a new key in a 2-3 tree </a:t>
            </a: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Insert a new key K in a leaf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except for the empty tree.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appropriate leaf is found by performing a search for K.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leaf in question is a 2-node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i.e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it has only one key in the node)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insert K there as either the first or the second key, depending on whether K is smaller or larger than the node’s old key.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leaf is a 3-node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(i.e., insert K into a 3-node)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96308AF-AA8B-4DE1-8214-E437E68AE506}"/>
              </a:ext>
            </a:extLst>
          </p:cNvPr>
          <p:cNvSpPr/>
          <p:nvPr/>
        </p:nvSpPr>
        <p:spPr>
          <a:xfrm flipH="1">
            <a:off x="1111876" y="5109042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90C3-EC4D-4DFC-BC22-B9CD32F2463D}"/>
              </a:ext>
            </a:extLst>
          </p:cNvPr>
          <p:cNvSpPr/>
          <p:nvPr/>
        </p:nvSpPr>
        <p:spPr>
          <a:xfrm>
            <a:off x="1643064" y="560101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8082" y="588833"/>
            <a:ext cx="9581459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Inserting a new key in a 2-3 tree:</a:t>
            </a:r>
          </a:p>
          <a:p>
            <a:pPr marL="461963" indent="-461963"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 a new key K in a leaf, except for the empty tree.</a:t>
            </a:r>
          </a:p>
          <a:p>
            <a:pPr marL="461963" indent="-461963"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appropriate leaf is found by performing a search for K.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leaf is a 3-node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(i.e., insert K into a 3-node, then)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leaf in two: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of the three keys (two old ones and the new key) is put in the first leaf,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is put in the second leaf,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middle key is promoted to the older leaf’s parent.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 leaf happens to be the tree’s root, a new root is created for the middle key.)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promotion of a middle key to its parent can cause the parent’s overflow (if it was a 3-node) and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can lead to sever node splits along the chain of the leaf’s ancestors.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58AFF43-A906-47FC-940E-49C32E359D24}"/>
              </a:ext>
            </a:extLst>
          </p:cNvPr>
          <p:cNvSpPr/>
          <p:nvPr/>
        </p:nvSpPr>
        <p:spPr>
          <a:xfrm flipH="1">
            <a:off x="1027656" y="3203001"/>
            <a:ext cx="384603" cy="225999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0949587-5ED0-4BE9-9C1C-E39FF394CC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4" y="3095825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99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613" y="1057660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" name="AutoShape 2"/>
          <p:cNvSpPr>
            <a:spLocks noChangeArrowheads="1"/>
          </p:cNvSpPr>
          <p:nvPr/>
        </p:nvSpPr>
        <p:spPr bwMode="auto">
          <a:xfrm>
            <a:off x="4481492" y="3331838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21890" y="2904280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sz="2400" dirty="0"/>
          </a:p>
        </p:txBody>
      </p:sp>
      <p:sp>
        <p:nvSpPr>
          <p:cNvPr id="37" name="AutoShape 2"/>
          <p:cNvSpPr>
            <a:spLocks noChangeArrowheads="1"/>
          </p:cNvSpPr>
          <p:nvPr/>
        </p:nvSpPr>
        <p:spPr bwMode="auto">
          <a:xfrm>
            <a:off x="7891504" y="3324504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43793" y="2910525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9350778" y="2612573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396013" y="4651621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28332" y="4495607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sz="2400" dirty="0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>
            <a:off x="5476150" y="495223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35" name="AutoShape 2"/>
          <p:cNvSpPr>
            <a:spLocks noChangeArrowheads="1"/>
          </p:cNvSpPr>
          <p:nvPr/>
        </p:nvSpPr>
        <p:spPr bwMode="auto">
          <a:xfrm>
            <a:off x="9400687" y="4961998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354168" y="4557483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CA2D0-15D8-4C16-AE14-ECC84605A523}"/>
              </a:ext>
            </a:extLst>
          </p:cNvPr>
          <p:cNvSpPr/>
          <p:nvPr/>
        </p:nvSpPr>
        <p:spPr>
          <a:xfrm>
            <a:off x="2398073" y="2421163"/>
            <a:ext cx="384603" cy="379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64CFD3-95E5-443D-A373-DE214E0838F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933249" y="2744991"/>
            <a:ext cx="521148" cy="40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6F62C69-653C-4A89-9ACB-EC37D890B50C}"/>
              </a:ext>
            </a:extLst>
          </p:cNvPr>
          <p:cNvSpPr/>
          <p:nvPr/>
        </p:nvSpPr>
        <p:spPr>
          <a:xfrm>
            <a:off x="1569598" y="3778209"/>
            <a:ext cx="384603" cy="379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99F071-E197-406B-8826-DCC021353B47}"/>
              </a:ext>
            </a:extLst>
          </p:cNvPr>
          <p:cNvCxnSpPr>
            <a:cxnSpLocks/>
            <a:endCxn id="79" idx="5"/>
          </p:cNvCxnSpPr>
          <p:nvPr/>
        </p:nvCxnSpPr>
        <p:spPr>
          <a:xfrm flipH="1" flipV="1">
            <a:off x="1897877" y="4102037"/>
            <a:ext cx="646190" cy="1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22">
            <a:extLst>
              <a:ext uri="{FF2B5EF4-FFF2-40B4-BE49-F238E27FC236}">
                <a16:creationId xmlns:a16="http://schemas.microsoft.com/office/drawing/2014/main" id="{BA805B69-B9B6-4539-B647-4160B69D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34591"/>
              </p:ext>
            </p:extLst>
          </p:nvPr>
        </p:nvGraphicFramePr>
        <p:xfrm>
          <a:off x="1933249" y="31530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3" name="Table 22">
            <a:extLst>
              <a:ext uri="{FF2B5EF4-FFF2-40B4-BE49-F238E27FC236}">
                <a16:creationId xmlns:a16="http://schemas.microsoft.com/office/drawing/2014/main" id="{91A61E14-2649-4F57-BD06-0B68D420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85820"/>
              </p:ext>
            </p:extLst>
          </p:nvPr>
        </p:nvGraphicFramePr>
        <p:xfrm>
          <a:off x="5268863" y="31530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4" name="Table 22">
            <a:extLst>
              <a:ext uri="{FF2B5EF4-FFF2-40B4-BE49-F238E27FC236}">
                <a16:creationId xmlns:a16="http://schemas.microsoft.com/office/drawing/2014/main" id="{39292926-7ACA-4FD8-806E-3C38CF333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9631"/>
              </p:ext>
            </p:extLst>
          </p:nvPr>
        </p:nvGraphicFramePr>
        <p:xfrm>
          <a:off x="8604477" y="3156532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5" name="Table 22">
            <a:extLst>
              <a:ext uri="{FF2B5EF4-FFF2-40B4-BE49-F238E27FC236}">
                <a16:creationId xmlns:a16="http://schemas.microsoft.com/office/drawing/2014/main" id="{50A255C0-6F37-464E-88EA-C4FC0C10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82582"/>
              </p:ext>
            </p:extLst>
          </p:nvPr>
        </p:nvGraphicFramePr>
        <p:xfrm>
          <a:off x="2550094" y="42830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6" name="Table 22">
            <a:extLst>
              <a:ext uri="{FF2B5EF4-FFF2-40B4-BE49-F238E27FC236}">
                <a16:creationId xmlns:a16="http://schemas.microsoft.com/office/drawing/2014/main" id="{729E5A54-357B-4DA7-A990-AB39D0A4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84596"/>
              </p:ext>
            </p:extLst>
          </p:nvPr>
        </p:nvGraphicFramePr>
        <p:xfrm>
          <a:off x="6657676" y="4260954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7" name="Table 22">
            <a:extLst>
              <a:ext uri="{FF2B5EF4-FFF2-40B4-BE49-F238E27FC236}">
                <a16:creationId xmlns:a16="http://schemas.microsoft.com/office/drawing/2014/main" id="{2FDBDE6C-EEF6-49A0-9CDC-988B436E6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88039"/>
              </p:ext>
            </p:extLst>
          </p:nvPr>
        </p:nvGraphicFramePr>
        <p:xfrm>
          <a:off x="3661506" y="5790243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8" name="Table 22">
            <a:extLst>
              <a:ext uri="{FF2B5EF4-FFF2-40B4-BE49-F238E27FC236}">
                <a16:creationId xmlns:a16="http://schemas.microsoft.com/office/drawing/2014/main" id="{01DDA78D-C6D9-4B7D-9DE9-0FC1B346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3929"/>
              </p:ext>
            </p:extLst>
          </p:nvPr>
        </p:nvGraphicFramePr>
        <p:xfrm>
          <a:off x="1382662" y="5790017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9" name="Table 22">
            <a:extLst>
              <a:ext uri="{FF2B5EF4-FFF2-40B4-BE49-F238E27FC236}">
                <a16:creationId xmlns:a16="http://schemas.microsoft.com/office/drawing/2014/main" id="{F8914FBB-1BFF-4DB1-A65B-42EF02D5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04797"/>
              </p:ext>
            </p:extLst>
          </p:nvPr>
        </p:nvGraphicFramePr>
        <p:xfrm>
          <a:off x="6145073" y="5800340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06" name="Table 22">
            <a:extLst>
              <a:ext uri="{FF2B5EF4-FFF2-40B4-BE49-F238E27FC236}">
                <a16:creationId xmlns:a16="http://schemas.microsoft.com/office/drawing/2014/main" id="{DF9D0803-65C4-4B72-9072-C899BE416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84363"/>
              </p:ext>
            </p:extLst>
          </p:nvPr>
        </p:nvGraphicFramePr>
        <p:xfrm>
          <a:off x="8539978" y="5800340"/>
          <a:ext cx="2121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8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EFE36B-A403-44EA-B825-2600829E07A5}"/>
              </a:ext>
            </a:extLst>
          </p:cNvPr>
          <p:cNvCxnSpPr>
            <a:cxnSpLocks/>
          </p:cNvCxnSpPr>
          <p:nvPr/>
        </p:nvCxnSpPr>
        <p:spPr>
          <a:xfrm>
            <a:off x="7772400" y="4495607"/>
            <a:ext cx="795861" cy="1304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C973A72-54DD-41AB-86E3-54F57FD4112D}"/>
              </a:ext>
            </a:extLst>
          </p:cNvPr>
          <p:cNvCxnSpPr>
            <a:cxnSpLocks/>
          </p:cNvCxnSpPr>
          <p:nvPr/>
        </p:nvCxnSpPr>
        <p:spPr>
          <a:xfrm flipH="1">
            <a:off x="6207130" y="4486981"/>
            <a:ext cx="689192" cy="1313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F0D6A2-54A7-4252-A3C9-0C6C6E20C982}"/>
              </a:ext>
            </a:extLst>
          </p:cNvPr>
          <p:cNvCxnSpPr>
            <a:cxnSpLocks/>
          </p:cNvCxnSpPr>
          <p:nvPr/>
        </p:nvCxnSpPr>
        <p:spPr>
          <a:xfrm>
            <a:off x="3643375" y="4551713"/>
            <a:ext cx="25052" cy="1247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97792AB-DAAA-4B39-9A10-BFF901E417D7}"/>
              </a:ext>
            </a:extLst>
          </p:cNvPr>
          <p:cNvCxnSpPr>
            <a:cxnSpLocks/>
          </p:cNvCxnSpPr>
          <p:nvPr/>
        </p:nvCxnSpPr>
        <p:spPr>
          <a:xfrm flipH="1">
            <a:off x="1396013" y="4553417"/>
            <a:ext cx="1406217" cy="121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80A8344-1662-4F1E-8FFB-83E3211EB213}"/>
              </a:ext>
            </a:extLst>
          </p:cNvPr>
          <p:cNvSpPr/>
          <p:nvPr/>
        </p:nvSpPr>
        <p:spPr>
          <a:xfrm>
            <a:off x="1569598" y="472885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A8360-62A4-4FFA-A6A4-CF08611A4100}"/>
              </a:ext>
            </a:extLst>
          </p:cNvPr>
          <p:cNvSpPr txBox="1"/>
          <p:nvPr/>
        </p:nvSpPr>
        <p:spPr>
          <a:xfrm>
            <a:off x="2398073" y="3681663"/>
            <a:ext cx="11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B19D84-3F2D-4059-9970-DC54BC7CAA44}"/>
              </a:ext>
            </a:extLst>
          </p:cNvPr>
          <p:cNvSpPr txBox="1"/>
          <p:nvPr/>
        </p:nvSpPr>
        <p:spPr>
          <a:xfrm>
            <a:off x="5649993" y="3649397"/>
            <a:ext cx="10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FC15B5-4F65-4CA7-B47B-6A066CB2085C}"/>
                  </a:ext>
                </a:extLst>
              </p:cNvPr>
              <p:cNvSpPr txBox="1"/>
              <p:nvPr/>
            </p:nvSpPr>
            <p:spPr>
              <a:xfrm>
                <a:off x="8414085" y="3672354"/>
                <a:ext cx="256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(5, 8, 9)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(8) ((5), (9))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FC15B5-4F65-4CA7-B47B-6A066CB2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85" y="3672354"/>
                <a:ext cx="2566736" cy="369332"/>
              </a:xfrm>
              <a:prstGeom prst="rect">
                <a:avLst/>
              </a:prstGeom>
              <a:blipFill>
                <a:blip r:embed="rId2"/>
                <a:stretch>
                  <a:fillRect l="-19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FA9ED9-6701-4D3B-A8E8-DBBD7B515CBD}"/>
                  </a:ext>
                </a:extLst>
              </p:cNvPr>
              <p:cNvSpPr txBox="1"/>
              <p:nvPr/>
            </p:nvSpPr>
            <p:spPr>
              <a:xfrm>
                <a:off x="2220972" y="6337014"/>
                <a:ext cx="2845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(5, 8, 9)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8) ((5), (9))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FA9ED9-6701-4D3B-A8E8-DBBD7B51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972" y="6337014"/>
                <a:ext cx="2845195" cy="369332"/>
              </a:xfrm>
              <a:prstGeom prst="rect">
                <a:avLst/>
              </a:prstGeom>
              <a:blipFill>
                <a:blip r:embed="rId3"/>
                <a:stretch>
                  <a:fillRect l="-171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8E11E46-FF9F-40F1-AB90-D9BCF16CA444}"/>
              </a:ext>
            </a:extLst>
          </p:cNvPr>
          <p:cNvSpPr txBox="1"/>
          <p:nvPr/>
        </p:nvSpPr>
        <p:spPr>
          <a:xfrm>
            <a:off x="6506924" y="6402152"/>
            <a:ext cx="30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((3, 5), (9))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8178A-EA5F-441A-8CF3-DF4B6CD17AB3}"/>
              </a:ext>
            </a:extLst>
          </p:cNvPr>
          <p:cNvSpPr txBox="1"/>
          <p:nvPr/>
        </p:nvSpPr>
        <p:spPr>
          <a:xfrm>
            <a:off x="5168925" y="2230312"/>
            <a:ext cx="10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v)</a:t>
            </a: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605" y="1095490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7049" y="22290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480664" y="3218843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949922">
            <a:off x="5717596" y="343267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404605" y="2786011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/>
          </a:p>
        </p:txBody>
      </p:sp>
      <p:sp>
        <p:nvSpPr>
          <p:cNvPr id="115" name="Rectangle 114"/>
          <p:cNvSpPr/>
          <p:nvPr/>
        </p:nvSpPr>
        <p:spPr>
          <a:xfrm>
            <a:off x="1667398" y="3700271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/>
          </a:p>
        </p:txBody>
      </p:sp>
      <p:sp>
        <p:nvSpPr>
          <p:cNvPr id="84" name="AutoShape 2"/>
          <p:cNvSpPr>
            <a:spLocks noChangeArrowheads="1"/>
          </p:cNvSpPr>
          <p:nvPr/>
        </p:nvSpPr>
        <p:spPr bwMode="auto">
          <a:xfrm>
            <a:off x="9522565" y="477293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383622" y="4318464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sz="2400" dirty="0"/>
          </a:p>
        </p:txBody>
      </p:sp>
      <p:graphicFrame>
        <p:nvGraphicFramePr>
          <p:cNvPr id="65" name="Table 22">
            <a:extLst>
              <a:ext uri="{FF2B5EF4-FFF2-40B4-BE49-F238E27FC236}">
                <a16:creationId xmlns:a16="http://schemas.microsoft.com/office/drawing/2014/main" id="{B0343BAC-31A2-4F09-A570-EB40A6086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00701"/>
              </p:ext>
            </p:extLst>
          </p:nvPr>
        </p:nvGraphicFramePr>
        <p:xfrm>
          <a:off x="6627223" y="5543197"/>
          <a:ext cx="2111645" cy="5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500552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6" name="Table 22">
            <a:extLst>
              <a:ext uri="{FF2B5EF4-FFF2-40B4-BE49-F238E27FC236}">
                <a16:creationId xmlns:a16="http://schemas.microsoft.com/office/drawing/2014/main" id="{639989A7-F331-436D-A9E6-5196BA7A1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8876"/>
              </p:ext>
            </p:extLst>
          </p:nvPr>
        </p:nvGraphicFramePr>
        <p:xfrm>
          <a:off x="4382529" y="5556164"/>
          <a:ext cx="2133245" cy="47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478876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7" name="Table 22">
            <a:extLst>
              <a:ext uri="{FF2B5EF4-FFF2-40B4-BE49-F238E27FC236}">
                <a16:creationId xmlns:a16="http://schemas.microsoft.com/office/drawing/2014/main" id="{D936B32F-C8D7-4944-9E96-BBAAEF08A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43105"/>
              </p:ext>
            </p:extLst>
          </p:nvPr>
        </p:nvGraphicFramePr>
        <p:xfrm>
          <a:off x="6605623" y="407876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8" name="Table 22">
            <a:extLst>
              <a:ext uri="{FF2B5EF4-FFF2-40B4-BE49-F238E27FC236}">
                <a16:creationId xmlns:a16="http://schemas.microsoft.com/office/drawing/2014/main" id="{DD75A09F-4E9D-45B2-9C30-76B81949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5098"/>
              </p:ext>
            </p:extLst>
          </p:nvPr>
        </p:nvGraphicFramePr>
        <p:xfrm>
          <a:off x="3891280" y="408538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69" name="Table 22">
            <a:extLst>
              <a:ext uri="{FF2B5EF4-FFF2-40B4-BE49-F238E27FC236}">
                <a16:creationId xmlns:a16="http://schemas.microsoft.com/office/drawing/2014/main" id="{721B5136-A355-41EE-85D5-98103328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04433"/>
              </p:ext>
            </p:extLst>
          </p:nvPr>
        </p:nvGraphicFramePr>
        <p:xfrm>
          <a:off x="1550440" y="410027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70" name="Table 22">
            <a:extLst>
              <a:ext uri="{FF2B5EF4-FFF2-40B4-BE49-F238E27FC236}">
                <a16:creationId xmlns:a16="http://schemas.microsoft.com/office/drawing/2014/main" id="{C118E4CE-DB16-4771-99B6-D6274698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53934"/>
              </p:ext>
            </p:extLst>
          </p:nvPr>
        </p:nvGraphicFramePr>
        <p:xfrm>
          <a:off x="2824657" y="263157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71" name="Table 22">
            <a:extLst>
              <a:ext uri="{FF2B5EF4-FFF2-40B4-BE49-F238E27FC236}">
                <a16:creationId xmlns:a16="http://schemas.microsoft.com/office/drawing/2014/main" id="{0D99C0E0-B915-4B48-BF1F-A6B6195C7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29282"/>
              </p:ext>
            </p:extLst>
          </p:nvPr>
        </p:nvGraphicFramePr>
        <p:xfrm>
          <a:off x="8850317" y="5547730"/>
          <a:ext cx="2111645" cy="5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232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500552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0879AE-C747-4705-AE79-E86A17BA8D0C}"/>
              </a:ext>
            </a:extLst>
          </p:cNvPr>
          <p:cNvCxnSpPr>
            <a:cxnSpLocks/>
          </p:cNvCxnSpPr>
          <p:nvPr/>
        </p:nvCxnSpPr>
        <p:spPr>
          <a:xfrm flipH="1">
            <a:off x="6632052" y="4313985"/>
            <a:ext cx="1040193" cy="125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2A5FEB-84D5-4EEA-940C-1119EE1FE440}"/>
              </a:ext>
            </a:extLst>
          </p:cNvPr>
          <p:cNvCxnSpPr>
            <a:cxnSpLocks/>
          </p:cNvCxnSpPr>
          <p:nvPr/>
        </p:nvCxnSpPr>
        <p:spPr>
          <a:xfrm flipH="1">
            <a:off x="4359041" y="4302843"/>
            <a:ext cx="2447583" cy="126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F7CA2C-1F9B-4732-9DA3-59D2A6E8B54C}"/>
              </a:ext>
            </a:extLst>
          </p:cNvPr>
          <p:cNvCxnSpPr>
            <a:cxnSpLocks/>
          </p:cNvCxnSpPr>
          <p:nvPr/>
        </p:nvCxnSpPr>
        <p:spPr>
          <a:xfrm>
            <a:off x="8509890" y="4313985"/>
            <a:ext cx="367921" cy="1229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795530-1F46-4544-A1C0-AAFFB9BA4DEA}"/>
              </a:ext>
            </a:extLst>
          </p:cNvPr>
          <p:cNvCxnSpPr>
            <a:cxnSpLocks/>
          </p:cNvCxnSpPr>
          <p:nvPr/>
        </p:nvCxnSpPr>
        <p:spPr>
          <a:xfrm>
            <a:off x="3864044" y="2839550"/>
            <a:ext cx="42302" cy="1239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3C0A34-CC45-4514-8691-F322449B0CBB}"/>
              </a:ext>
            </a:extLst>
          </p:cNvPr>
          <p:cNvCxnSpPr>
            <a:cxnSpLocks/>
          </p:cNvCxnSpPr>
          <p:nvPr/>
        </p:nvCxnSpPr>
        <p:spPr>
          <a:xfrm flipH="1">
            <a:off x="1570633" y="2860172"/>
            <a:ext cx="1470575" cy="1225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034093C-88AB-468D-9C1A-55C69585F232}"/>
              </a:ext>
            </a:extLst>
          </p:cNvPr>
          <p:cNvSpPr/>
          <p:nvPr/>
        </p:nvSpPr>
        <p:spPr>
          <a:xfrm>
            <a:off x="1356877" y="510827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BC5C44-918F-4F6B-A8B4-729574E23821}"/>
              </a:ext>
            </a:extLst>
          </p:cNvPr>
          <p:cNvSpPr txBox="1"/>
          <p:nvPr/>
        </p:nvSpPr>
        <p:spPr>
          <a:xfrm>
            <a:off x="1539796" y="4719833"/>
            <a:ext cx="30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((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5), (9))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9311C8-08B2-4D97-8202-1038B95FF37F}"/>
                  </a:ext>
                </a:extLst>
              </p:cNvPr>
              <p:cNvSpPr txBox="1"/>
              <p:nvPr/>
            </p:nvSpPr>
            <p:spPr>
              <a:xfrm>
                <a:off x="4523113" y="6263710"/>
                <a:ext cx="4075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((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 5), (9))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(3, 8) ( (2), (5), (9) 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9311C8-08B2-4D97-8202-1038B95F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13" y="6263710"/>
                <a:ext cx="4075455" cy="369332"/>
              </a:xfrm>
              <a:prstGeom prst="rect">
                <a:avLst/>
              </a:prstGeom>
              <a:blipFill>
                <a:blip r:embed="rId2"/>
                <a:stretch>
                  <a:fillRect l="-13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61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513" y="889948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70059" y="3082511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0096167" y="5094738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2680677" flipV="1">
            <a:off x="8392733" y="3365740"/>
            <a:ext cx="487221" cy="16763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0019202" y="4628634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8493710" y="3003297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sz="2400" dirty="0"/>
          </a:p>
        </p:txBody>
      </p:sp>
      <p:graphicFrame>
        <p:nvGraphicFramePr>
          <p:cNvPr id="78" name="Table 22">
            <a:extLst>
              <a:ext uri="{FF2B5EF4-FFF2-40B4-BE49-F238E27FC236}">
                <a16:creationId xmlns:a16="http://schemas.microsoft.com/office/drawing/2014/main" id="{D5C40F0A-7A00-4ABA-8312-7689820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10498"/>
              </p:ext>
            </p:extLst>
          </p:nvPr>
        </p:nvGraphicFramePr>
        <p:xfrm>
          <a:off x="3070734" y="225984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3" name="Table 22">
            <a:extLst>
              <a:ext uri="{FF2B5EF4-FFF2-40B4-BE49-F238E27FC236}">
                <a16:creationId xmlns:a16="http://schemas.microsoft.com/office/drawing/2014/main" id="{73127AA4-F4A2-49CC-A1CE-D2A179DE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278"/>
              </p:ext>
            </p:extLst>
          </p:nvPr>
        </p:nvGraphicFramePr>
        <p:xfrm>
          <a:off x="1411494" y="350767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4" name="Table 22">
            <a:extLst>
              <a:ext uri="{FF2B5EF4-FFF2-40B4-BE49-F238E27FC236}">
                <a16:creationId xmlns:a16="http://schemas.microsoft.com/office/drawing/2014/main" id="{F50FF79A-E008-445E-8B6E-C3987C10C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07192"/>
              </p:ext>
            </p:extLst>
          </p:nvPr>
        </p:nvGraphicFramePr>
        <p:xfrm>
          <a:off x="3684103" y="350767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5" name="Table 22">
            <a:extLst>
              <a:ext uri="{FF2B5EF4-FFF2-40B4-BE49-F238E27FC236}">
                <a16:creationId xmlns:a16="http://schemas.microsoft.com/office/drawing/2014/main" id="{9258F200-6E95-4D5E-8905-B50E7F284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19003"/>
              </p:ext>
            </p:extLst>
          </p:nvPr>
        </p:nvGraphicFramePr>
        <p:xfrm>
          <a:off x="5961689" y="349920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6" name="Table 22">
            <a:extLst>
              <a:ext uri="{FF2B5EF4-FFF2-40B4-BE49-F238E27FC236}">
                <a16:creationId xmlns:a16="http://schemas.microsoft.com/office/drawing/2014/main" id="{B4CE3092-DEC6-4E62-B4B7-CF961EDB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75639"/>
              </p:ext>
            </p:extLst>
          </p:nvPr>
        </p:nvGraphicFramePr>
        <p:xfrm>
          <a:off x="7107840" y="438062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7" name="Table 22">
            <a:extLst>
              <a:ext uri="{FF2B5EF4-FFF2-40B4-BE49-F238E27FC236}">
                <a16:creationId xmlns:a16="http://schemas.microsoft.com/office/drawing/2014/main" id="{55018D7C-5A20-42B6-A1BA-3F81AD20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84174"/>
              </p:ext>
            </p:extLst>
          </p:nvPr>
        </p:nvGraphicFramePr>
        <p:xfrm>
          <a:off x="4188974" y="5734131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8" name="Table 22">
            <a:extLst>
              <a:ext uri="{FF2B5EF4-FFF2-40B4-BE49-F238E27FC236}">
                <a16:creationId xmlns:a16="http://schemas.microsoft.com/office/drawing/2014/main" id="{FD956D26-1699-4494-BBA4-6DB1F9848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15038"/>
              </p:ext>
            </p:extLst>
          </p:nvPr>
        </p:nvGraphicFramePr>
        <p:xfrm>
          <a:off x="6468660" y="574041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9" name="Table 22">
            <a:extLst>
              <a:ext uri="{FF2B5EF4-FFF2-40B4-BE49-F238E27FC236}">
                <a16:creationId xmlns:a16="http://schemas.microsoft.com/office/drawing/2014/main" id="{907ABCA2-9EC0-4D38-8A5D-FF9874E0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66374"/>
              </p:ext>
            </p:extLst>
          </p:nvPr>
        </p:nvGraphicFramePr>
        <p:xfrm>
          <a:off x="8748347" y="574041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189B395-99EC-4FB8-9CB8-E1859BDD9A81}"/>
              </a:ext>
            </a:extLst>
          </p:cNvPr>
          <p:cNvCxnSpPr>
            <a:cxnSpLocks/>
          </p:cNvCxnSpPr>
          <p:nvPr/>
        </p:nvCxnSpPr>
        <p:spPr>
          <a:xfrm flipH="1">
            <a:off x="8748346" y="4609226"/>
            <a:ext cx="290849" cy="1124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C05F976-99DF-4EBC-B583-88B8EB79D20E}"/>
              </a:ext>
            </a:extLst>
          </p:cNvPr>
          <p:cNvCxnSpPr>
            <a:cxnSpLocks/>
          </p:cNvCxnSpPr>
          <p:nvPr/>
        </p:nvCxnSpPr>
        <p:spPr>
          <a:xfrm flipH="1">
            <a:off x="6459249" y="4615516"/>
            <a:ext cx="1715214" cy="11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F9ACBC3-F622-4EEB-8154-FB7783441AA0}"/>
              </a:ext>
            </a:extLst>
          </p:cNvPr>
          <p:cNvCxnSpPr>
            <a:cxnSpLocks/>
          </p:cNvCxnSpPr>
          <p:nvPr/>
        </p:nvCxnSpPr>
        <p:spPr>
          <a:xfrm flipH="1">
            <a:off x="4188973" y="4610944"/>
            <a:ext cx="3182019" cy="1123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C70DA6-CB0C-4538-A3F9-BA1953B7CDC3}"/>
              </a:ext>
            </a:extLst>
          </p:cNvPr>
          <p:cNvCxnSpPr>
            <a:cxnSpLocks/>
          </p:cNvCxnSpPr>
          <p:nvPr/>
        </p:nvCxnSpPr>
        <p:spPr>
          <a:xfrm>
            <a:off x="4949117" y="2495257"/>
            <a:ext cx="1007595" cy="101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30DF18-8206-4A76-8174-2DAFB3B00436}"/>
              </a:ext>
            </a:extLst>
          </p:cNvPr>
          <p:cNvCxnSpPr>
            <a:cxnSpLocks/>
          </p:cNvCxnSpPr>
          <p:nvPr/>
        </p:nvCxnSpPr>
        <p:spPr>
          <a:xfrm flipH="1">
            <a:off x="3684103" y="2488442"/>
            <a:ext cx="440829" cy="1019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198ABE-D958-49B1-B5F8-D6E6D5E45EF9}"/>
              </a:ext>
            </a:extLst>
          </p:cNvPr>
          <p:cNvCxnSpPr>
            <a:cxnSpLocks/>
          </p:cNvCxnSpPr>
          <p:nvPr/>
        </p:nvCxnSpPr>
        <p:spPr>
          <a:xfrm flipH="1">
            <a:off x="1425403" y="2523258"/>
            <a:ext cx="1878734" cy="98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37427B-D8CE-42AD-A0F2-581AE086D41D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4D3CD-1B7B-4EBD-8033-2E3A7E5A5D08}"/>
              </a:ext>
            </a:extLst>
          </p:cNvPr>
          <p:cNvSpPr txBox="1"/>
          <p:nvPr/>
        </p:nvSpPr>
        <p:spPr>
          <a:xfrm>
            <a:off x="1507011" y="4207636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8) ( (2), (5), (9)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F2C6-2487-46F6-99D5-C4C22EEA34B7}"/>
              </a:ext>
            </a:extLst>
          </p:cNvPr>
          <p:cNvSpPr txBox="1"/>
          <p:nvPr/>
        </p:nvSpPr>
        <p:spPr>
          <a:xfrm>
            <a:off x="4496628" y="6321073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5), (9) )</a:t>
            </a:r>
          </a:p>
        </p:txBody>
      </p:sp>
    </p:spTree>
    <p:extLst>
      <p:ext uri="{BB962C8B-B14F-4D97-AF65-F5344CB8AC3E}">
        <p14:creationId xmlns:p14="http://schemas.microsoft.com/office/powerpoint/2010/main" val="3765037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9423" y="896397"/>
            <a:ext cx="8877670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04895" y="327409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0301014" y="4946102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2706120" flipV="1">
            <a:off x="8437875" y="3576783"/>
            <a:ext cx="487221" cy="16763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0637510" y="38709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8485001" y="3194883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8043172" y="5368819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graphicFrame>
        <p:nvGraphicFramePr>
          <p:cNvPr id="85" name="Table 22">
            <a:extLst>
              <a:ext uri="{FF2B5EF4-FFF2-40B4-BE49-F238E27FC236}">
                <a16:creationId xmlns:a16="http://schemas.microsoft.com/office/drawing/2014/main" id="{4BC5E2D2-7E4D-49B2-B899-CC524F10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40670"/>
              </p:ext>
            </p:extLst>
          </p:nvPr>
        </p:nvGraphicFramePr>
        <p:xfrm>
          <a:off x="3584951" y="239060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6" name="Table 22">
            <a:extLst>
              <a:ext uri="{FF2B5EF4-FFF2-40B4-BE49-F238E27FC236}">
                <a16:creationId xmlns:a16="http://schemas.microsoft.com/office/drawing/2014/main" id="{EE567E10-6EB8-47B8-B3E9-E201120D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74741"/>
              </p:ext>
            </p:extLst>
          </p:nvPr>
        </p:nvGraphicFramePr>
        <p:xfrm>
          <a:off x="1431527" y="365664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7" name="Table 22">
            <a:extLst>
              <a:ext uri="{FF2B5EF4-FFF2-40B4-BE49-F238E27FC236}">
                <a16:creationId xmlns:a16="http://schemas.microsoft.com/office/drawing/2014/main" id="{7816396B-6671-45ED-B88C-320F608CF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12835"/>
              </p:ext>
            </p:extLst>
          </p:nvPr>
        </p:nvGraphicFramePr>
        <p:xfrm>
          <a:off x="3685013" y="3643417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8" name="Table 22">
            <a:extLst>
              <a:ext uri="{FF2B5EF4-FFF2-40B4-BE49-F238E27FC236}">
                <a16:creationId xmlns:a16="http://schemas.microsoft.com/office/drawing/2014/main" id="{0C7E805D-66BB-40A0-BA7B-ECD7EDBA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01451"/>
              </p:ext>
            </p:extLst>
          </p:nvPr>
        </p:nvGraphicFramePr>
        <p:xfrm>
          <a:off x="5909927" y="363125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89" name="Table 22">
            <a:extLst>
              <a:ext uri="{FF2B5EF4-FFF2-40B4-BE49-F238E27FC236}">
                <a16:creationId xmlns:a16="http://schemas.microsoft.com/office/drawing/2014/main" id="{2A434C54-2AC4-44E4-A658-ADCC7610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53999"/>
              </p:ext>
            </p:extLst>
          </p:nvPr>
        </p:nvGraphicFramePr>
        <p:xfrm>
          <a:off x="7243669" y="448890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06" name="Table 22">
            <a:extLst>
              <a:ext uri="{FF2B5EF4-FFF2-40B4-BE49-F238E27FC236}">
                <a16:creationId xmlns:a16="http://schemas.microsoft.com/office/drawing/2014/main" id="{5B3CA765-61BA-4A14-933F-30F0A9930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23697"/>
              </p:ext>
            </p:extLst>
          </p:nvPr>
        </p:nvGraphicFramePr>
        <p:xfrm>
          <a:off x="4156830" y="5780981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3" name="Table 22">
            <a:extLst>
              <a:ext uri="{FF2B5EF4-FFF2-40B4-BE49-F238E27FC236}">
                <a16:creationId xmlns:a16="http://schemas.microsoft.com/office/drawing/2014/main" id="{2C10A978-11D8-4190-9B71-1B038D29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09884"/>
              </p:ext>
            </p:extLst>
          </p:nvPr>
        </p:nvGraphicFramePr>
        <p:xfrm>
          <a:off x="6430069" y="577967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5" name="Table 22">
            <a:extLst>
              <a:ext uri="{FF2B5EF4-FFF2-40B4-BE49-F238E27FC236}">
                <a16:creationId xmlns:a16="http://schemas.microsoft.com/office/drawing/2014/main" id="{C43DF4D2-38C4-47A4-942A-E911A6E88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68728"/>
              </p:ext>
            </p:extLst>
          </p:nvPr>
        </p:nvGraphicFramePr>
        <p:xfrm>
          <a:off x="8718487" y="576854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E7D1175-B59D-4367-B51E-D54FB39D15C9}"/>
              </a:ext>
            </a:extLst>
          </p:cNvPr>
          <p:cNvCxnSpPr>
            <a:cxnSpLocks/>
          </p:cNvCxnSpPr>
          <p:nvPr/>
        </p:nvCxnSpPr>
        <p:spPr>
          <a:xfrm flipH="1">
            <a:off x="8697174" y="4713111"/>
            <a:ext cx="454132" cy="1066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686E52-8D33-47EA-BDAE-83B73E608941}"/>
              </a:ext>
            </a:extLst>
          </p:cNvPr>
          <p:cNvCxnSpPr>
            <a:cxnSpLocks/>
          </p:cNvCxnSpPr>
          <p:nvPr/>
        </p:nvCxnSpPr>
        <p:spPr>
          <a:xfrm flipH="1">
            <a:off x="6430069" y="4710896"/>
            <a:ext cx="1880222" cy="1068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7A55FF-5524-42AD-95B5-C5E4BF0CE762}"/>
              </a:ext>
            </a:extLst>
          </p:cNvPr>
          <p:cNvCxnSpPr>
            <a:cxnSpLocks/>
          </p:cNvCxnSpPr>
          <p:nvPr/>
        </p:nvCxnSpPr>
        <p:spPr>
          <a:xfrm flipH="1">
            <a:off x="4210746" y="4732695"/>
            <a:ext cx="3267965" cy="104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985B55-F45F-459D-851F-6FE90EE99116}"/>
              </a:ext>
            </a:extLst>
          </p:cNvPr>
          <p:cNvCxnSpPr>
            <a:cxnSpLocks/>
          </p:cNvCxnSpPr>
          <p:nvPr/>
        </p:nvCxnSpPr>
        <p:spPr>
          <a:xfrm>
            <a:off x="5450988" y="2627500"/>
            <a:ext cx="474330" cy="1011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4600BF8-70C2-4A3A-B025-12B5B214DC54}"/>
              </a:ext>
            </a:extLst>
          </p:cNvPr>
          <p:cNvCxnSpPr>
            <a:cxnSpLocks/>
          </p:cNvCxnSpPr>
          <p:nvPr/>
        </p:nvCxnSpPr>
        <p:spPr>
          <a:xfrm flipH="1">
            <a:off x="3685013" y="2620948"/>
            <a:ext cx="992693" cy="1018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754CE4-A98C-471C-A31F-0F5DDCC8152A}"/>
              </a:ext>
            </a:extLst>
          </p:cNvPr>
          <p:cNvCxnSpPr>
            <a:cxnSpLocks/>
          </p:cNvCxnSpPr>
          <p:nvPr/>
        </p:nvCxnSpPr>
        <p:spPr>
          <a:xfrm flipH="1">
            <a:off x="1431527" y="2626767"/>
            <a:ext cx="2363193" cy="1038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E52B68-38D2-42D6-8A0C-440FEB123D70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9008D9-5AE4-427A-9BA5-CDF3D16F2100}"/>
              </a:ext>
            </a:extLst>
          </p:cNvPr>
          <p:cNvSpPr txBox="1"/>
          <p:nvPr/>
        </p:nvSpPr>
        <p:spPr>
          <a:xfrm>
            <a:off x="3168214" y="4274166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5), (9)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B3878-8967-4FE1-ACF6-174482DE95D1}"/>
              </a:ext>
            </a:extLst>
          </p:cNvPr>
          <p:cNvSpPr txBox="1"/>
          <p:nvPr/>
        </p:nvSpPr>
        <p:spPr>
          <a:xfrm>
            <a:off x="4739239" y="6335606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7), (9) )</a:t>
            </a:r>
          </a:p>
        </p:txBody>
      </p:sp>
    </p:spTree>
    <p:extLst>
      <p:ext uri="{BB962C8B-B14F-4D97-AF65-F5344CB8AC3E}">
        <p14:creationId xmlns:p14="http://schemas.microsoft.com/office/powerpoint/2010/main" val="1274606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042" y="479807"/>
            <a:ext cx="8877670" cy="11801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8703" y="2602170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793457" y="2458923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10092880" y="501729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0637510" y="38709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7059709" y="3013521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7373478" y="5046138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sz="2400" dirty="0"/>
          </a:p>
        </p:txBody>
      </p:sp>
      <p:sp>
        <p:nvSpPr>
          <p:cNvPr id="82" name="AutoShape 2">
            <a:extLst>
              <a:ext uri="{FF2B5EF4-FFF2-40B4-BE49-F238E27FC236}">
                <a16:creationId xmlns:a16="http://schemas.microsoft.com/office/drawing/2014/main" id="{59F6DADA-9736-4B50-9DFE-E91BE2901AA4}"/>
              </a:ext>
            </a:extLst>
          </p:cNvPr>
          <p:cNvSpPr>
            <a:spLocks noChangeArrowheads="1"/>
          </p:cNvSpPr>
          <p:nvPr/>
        </p:nvSpPr>
        <p:spPr bwMode="auto">
          <a:xfrm rot="1210084">
            <a:off x="5136205" y="441959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6E3F49-F7E6-4BDE-88A9-6B1F2DF1BE92}"/>
              </a:ext>
            </a:extLst>
          </p:cNvPr>
          <p:cNvSpPr/>
          <p:nvPr/>
        </p:nvSpPr>
        <p:spPr>
          <a:xfrm>
            <a:off x="5352220" y="3148132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sz="2400" dirty="0"/>
          </a:p>
        </p:txBody>
      </p:sp>
      <p:graphicFrame>
        <p:nvGraphicFramePr>
          <p:cNvPr id="115" name="Table 22">
            <a:extLst>
              <a:ext uri="{FF2B5EF4-FFF2-40B4-BE49-F238E27FC236}">
                <a16:creationId xmlns:a16="http://schemas.microsoft.com/office/drawing/2014/main" id="{F30AC86E-E81B-4F8A-9E80-BF4B65D8B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95471"/>
              </p:ext>
            </p:extLst>
          </p:nvPr>
        </p:nvGraphicFramePr>
        <p:xfrm>
          <a:off x="4552717" y="226821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8" name="Table 22">
            <a:extLst>
              <a:ext uri="{FF2B5EF4-FFF2-40B4-BE49-F238E27FC236}">
                <a16:creationId xmlns:a16="http://schemas.microsoft.com/office/drawing/2014/main" id="{B4145E65-E9B5-45F9-BEA7-CC420D83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81711"/>
              </p:ext>
            </p:extLst>
          </p:nvPr>
        </p:nvGraphicFramePr>
        <p:xfrm>
          <a:off x="1465878" y="356029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19" name="Table 22">
            <a:extLst>
              <a:ext uri="{FF2B5EF4-FFF2-40B4-BE49-F238E27FC236}">
                <a16:creationId xmlns:a16="http://schemas.microsoft.com/office/drawing/2014/main" id="{02DF2071-830C-4D48-BF30-E32E5EEB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55546"/>
              </p:ext>
            </p:extLst>
          </p:nvPr>
        </p:nvGraphicFramePr>
        <p:xfrm>
          <a:off x="3739117" y="355898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0" name="Table 22">
            <a:extLst>
              <a:ext uri="{FF2B5EF4-FFF2-40B4-BE49-F238E27FC236}">
                <a16:creationId xmlns:a16="http://schemas.microsoft.com/office/drawing/2014/main" id="{E2DD473C-23D5-432F-A1B9-46FA1C1E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62077"/>
              </p:ext>
            </p:extLst>
          </p:nvPr>
        </p:nvGraphicFramePr>
        <p:xfrm>
          <a:off x="6027535" y="354785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4061E85-968F-4335-8A94-2FE65815E41D}"/>
              </a:ext>
            </a:extLst>
          </p:cNvPr>
          <p:cNvCxnSpPr>
            <a:cxnSpLocks/>
          </p:cNvCxnSpPr>
          <p:nvPr/>
        </p:nvCxnSpPr>
        <p:spPr>
          <a:xfrm flipH="1">
            <a:off x="6006222" y="2492424"/>
            <a:ext cx="454132" cy="1066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496E09-D888-49FC-8DE4-FD6504E83981}"/>
              </a:ext>
            </a:extLst>
          </p:cNvPr>
          <p:cNvCxnSpPr>
            <a:cxnSpLocks/>
          </p:cNvCxnSpPr>
          <p:nvPr/>
        </p:nvCxnSpPr>
        <p:spPr>
          <a:xfrm flipH="1">
            <a:off x="3739117" y="2490209"/>
            <a:ext cx="1880222" cy="1068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3883C4C-383B-476E-98ED-3718FD66AB20}"/>
              </a:ext>
            </a:extLst>
          </p:cNvPr>
          <p:cNvCxnSpPr>
            <a:cxnSpLocks/>
          </p:cNvCxnSpPr>
          <p:nvPr/>
        </p:nvCxnSpPr>
        <p:spPr>
          <a:xfrm flipH="1">
            <a:off x="1519794" y="2512008"/>
            <a:ext cx="3267965" cy="104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22">
            <a:extLst>
              <a:ext uri="{FF2B5EF4-FFF2-40B4-BE49-F238E27FC236}">
                <a16:creationId xmlns:a16="http://schemas.microsoft.com/office/drawing/2014/main" id="{60FFBF50-F8CB-421E-9ADA-64C495472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41110"/>
              </p:ext>
            </p:extLst>
          </p:nvPr>
        </p:nvGraphicFramePr>
        <p:xfrm>
          <a:off x="2103992" y="584482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6" name="Table 22">
            <a:extLst>
              <a:ext uri="{FF2B5EF4-FFF2-40B4-BE49-F238E27FC236}">
                <a16:creationId xmlns:a16="http://schemas.microsoft.com/office/drawing/2014/main" id="{2F33D96D-028D-4314-9689-3484B16F4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4241"/>
              </p:ext>
            </p:extLst>
          </p:nvPr>
        </p:nvGraphicFramePr>
        <p:xfrm>
          <a:off x="4358910" y="5840279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7" name="Table 22">
            <a:extLst>
              <a:ext uri="{FF2B5EF4-FFF2-40B4-BE49-F238E27FC236}">
                <a16:creationId xmlns:a16="http://schemas.microsoft.com/office/drawing/2014/main" id="{4753D489-C6C2-4152-B3FA-8BF0E4B2A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5787"/>
              </p:ext>
            </p:extLst>
          </p:nvPr>
        </p:nvGraphicFramePr>
        <p:xfrm>
          <a:off x="6585710" y="584342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8" name="Table 22">
            <a:extLst>
              <a:ext uri="{FF2B5EF4-FFF2-40B4-BE49-F238E27FC236}">
                <a16:creationId xmlns:a16="http://schemas.microsoft.com/office/drawing/2014/main" id="{2A139FC5-F0C3-4A9E-9CC2-9F662D95D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06271"/>
              </p:ext>
            </p:extLst>
          </p:nvPr>
        </p:nvGraphicFramePr>
        <p:xfrm>
          <a:off x="8809830" y="5831693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29" name="Table 22">
            <a:extLst>
              <a:ext uri="{FF2B5EF4-FFF2-40B4-BE49-F238E27FC236}">
                <a16:creationId xmlns:a16="http://schemas.microsoft.com/office/drawing/2014/main" id="{03CACF48-E25C-40BE-B1E4-0206383D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19030"/>
              </p:ext>
            </p:extLst>
          </p:nvPr>
        </p:nvGraphicFramePr>
        <p:xfrm>
          <a:off x="6452508" y="451750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AC6F5B-E42D-4FED-B5DE-CEC138C51708}"/>
              </a:ext>
            </a:extLst>
          </p:cNvPr>
          <p:cNvCxnSpPr>
            <a:cxnSpLocks/>
          </p:cNvCxnSpPr>
          <p:nvPr/>
        </p:nvCxnSpPr>
        <p:spPr>
          <a:xfrm>
            <a:off x="8335178" y="4741997"/>
            <a:ext cx="474652" cy="1097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834A6DF-A3EC-4D58-8DCA-18A745CF8689}"/>
              </a:ext>
            </a:extLst>
          </p:cNvPr>
          <p:cNvCxnSpPr>
            <a:cxnSpLocks/>
          </p:cNvCxnSpPr>
          <p:nvPr/>
        </p:nvCxnSpPr>
        <p:spPr>
          <a:xfrm flipH="1">
            <a:off x="6620178" y="5131590"/>
            <a:ext cx="939920" cy="700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16BEF82-9E67-4B79-9700-CA1E9A55A1F4}"/>
              </a:ext>
            </a:extLst>
          </p:cNvPr>
          <p:cNvCxnSpPr>
            <a:cxnSpLocks/>
          </p:cNvCxnSpPr>
          <p:nvPr/>
        </p:nvCxnSpPr>
        <p:spPr>
          <a:xfrm flipH="1">
            <a:off x="4372741" y="4741997"/>
            <a:ext cx="3190531" cy="1097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BFDC706-1AD6-4D86-813C-7FA13FC32A3A}"/>
              </a:ext>
            </a:extLst>
          </p:cNvPr>
          <p:cNvCxnSpPr>
            <a:cxnSpLocks/>
          </p:cNvCxnSpPr>
          <p:nvPr/>
        </p:nvCxnSpPr>
        <p:spPr>
          <a:xfrm flipH="1">
            <a:off x="2099120" y="4756798"/>
            <a:ext cx="4603078" cy="1078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B5776-369A-4956-BAA2-F6951934112A}"/>
              </a:ext>
            </a:extLst>
          </p:cNvPr>
          <p:cNvSpPr txBox="1"/>
          <p:nvPr/>
        </p:nvSpPr>
        <p:spPr>
          <a:xfrm>
            <a:off x="1910444" y="4187025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7), (9) 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284DE-A848-45E9-BFFF-EFA2D17E3F95}"/>
              </a:ext>
            </a:extLst>
          </p:cNvPr>
          <p:cNvSpPr txBox="1"/>
          <p:nvPr/>
        </p:nvSpPr>
        <p:spPr>
          <a:xfrm>
            <a:off x="3327077" y="6388273"/>
            <a:ext cx="40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(7), (9) )</a:t>
            </a:r>
          </a:p>
        </p:txBody>
      </p:sp>
    </p:spTree>
    <p:extLst>
      <p:ext uri="{BB962C8B-B14F-4D97-AF65-F5344CB8AC3E}">
        <p14:creationId xmlns:p14="http://schemas.microsoft.com/office/powerpoint/2010/main" val="24285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4765848-B487-4EFF-BFCF-F49665138126}"/>
              </a:ext>
            </a:extLst>
          </p:cNvPr>
          <p:cNvSpPr/>
          <p:nvPr/>
        </p:nvSpPr>
        <p:spPr>
          <a:xfrm flipH="1">
            <a:off x="652765" y="18765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81F94C7-D0E8-45AE-B2E0-41103E63B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" y="1721401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9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39C8B0-7228-4668-BF8E-3F9438EAFF62}"/>
              </a:ext>
            </a:extLst>
          </p:cNvPr>
          <p:cNvSpPr/>
          <p:nvPr/>
        </p:nvSpPr>
        <p:spPr>
          <a:xfrm rot="1304298" flipH="1">
            <a:off x="7434380" y="3705708"/>
            <a:ext cx="143970" cy="545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8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417" y="452847"/>
            <a:ext cx="8894295" cy="11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An example of a 2-3 tree construction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6.8. Construction of a 2-3 tree for the list 9, 5, 8, 3, 2, 4,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1" name="AutoShape 2"/>
          <p:cNvSpPr>
            <a:spLocks noChangeArrowheads="1"/>
          </p:cNvSpPr>
          <p:nvPr/>
        </p:nvSpPr>
        <p:spPr bwMode="auto">
          <a:xfrm rot="2501046" flipV="1">
            <a:off x="3961331" y="3849452"/>
            <a:ext cx="487221" cy="16763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256730" y="4274166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10637510" y="3870987"/>
            <a:ext cx="50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400" dirty="0"/>
          </a:p>
        </p:txBody>
      </p:sp>
      <p:graphicFrame>
        <p:nvGraphicFramePr>
          <p:cNvPr id="130" name="Table 22">
            <a:extLst>
              <a:ext uri="{FF2B5EF4-FFF2-40B4-BE49-F238E27FC236}">
                <a16:creationId xmlns:a16="http://schemas.microsoft.com/office/drawing/2014/main" id="{1BA940A6-9FAC-4354-9FD4-DC8925E5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54104"/>
              </p:ext>
            </p:extLst>
          </p:nvPr>
        </p:nvGraphicFramePr>
        <p:xfrm>
          <a:off x="5601200" y="3741078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0" name="Table 22">
            <a:extLst>
              <a:ext uri="{FF2B5EF4-FFF2-40B4-BE49-F238E27FC236}">
                <a16:creationId xmlns:a16="http://schemas.microsoft.com/office/drawing/2014/main" id="{187113C3-6576-4EC9-A4F2-F71AC243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26441"/>
              </p:ext>
            </p:extLst>
          </p:nvPr>
        </p:nvGraphicFramePr>
        <p:xfrm>
          <a:off x="1936598" y="5872506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1" name="Table 22">
            <a:extLst>
              <a:ext uri="{FF2B5EF4-FFF2-40B4-BE49-F238E27FC236}">
                <a16:creationId xmlns:a16="http://schemas.microsoft.com/office/drawing/2014/main" id="{606CC9A6-00A4-47B2-8006-2AA80F854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92986"/>
              </p:ext>
            </p:extLst>
          </p:nvPr>
        </p:nvGraphicFramePr>
        <p:xfrm>
          <a:off x="3949662" y="4793910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2" name="Table 22">
            <a:extLst>
              <a:ext uri="{FF2B5EF4-FFF2-40B4-BE49-F238E27FC236}">
                <a16:creationId xmlns:a16="http://schemas.microsoft.com/office/drawing/2014/main" id="{9CEAAA81-6144-413E-B8FE-9A02B0A2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5807"/>
              </p:ext>
            </p:extLst>
          </p:nvPr>
        </p:nvGraphicFramePr>
        <p:xfrm>
          <a:off x="4219095" y="588076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3" name="Table 22">
            <a:extLst>
              <a:ext uri="{FF2B5EF4-FFF2-40B4-BE49-F238E27FC236}">
                <a16:creationId xmlns:a16="http://schemas.microsoft.com/office/drawing/2014/main" id="{9CE5EC7D-94F1-4885-A45D-3A6294028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41281"/>
              </p:ext>
            </p:extLst>
          </p:nvPr>
        </p:nvGraphicFramePr>
        <p:xfrm>
          <a:off x="6582859" y="5887342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4" name="Table 22">
            <a:extLst>
              <a:ext uri="{FF2B5EF4-FFF2-40B4-BE49-F238E27FC236}">
                <a16:creationId xmlns:a16="http://schemas.microsoft.com/office/drawing/2014/main" id="{59B354F2-B92A-4F26-AD86-EFE714B2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09033"/>
              </p:ext>
            </p:extLst>
          </p:nvPr>
        </p:nvGraphicFramePr>
        <p:xfrm>
          <a:off x="7521357" y="4793910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45" name="Table 22">
            <a:extLst>
              <a:ext uri="{FF2B5EF4-FFF2-40B4-BE49-F238E27FC236}">
                <a16:creationId xmlns:a16="http://schemas.microsoft.com/office/drawing/2014/main" id="{CD6B6712-69EB-451D-872B-7BDCF2FC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4235"/>
              </p:ext>
            </p:extLst>
          </p:nvPr>
        </p:nvGraphicFramePr>
        <p:xfrm>
          <a:off x="8784090" y="588076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4BDAEFD-572F-44C5-BA11-0663E84A0A72}"/>
              </a:ext>
            </a:extLst>
          </p:cNvPr>
          <p:cNvCxnSpPr>
            <a:cxnSpLocks/>
          </p:cNvCxnSpPr>
          <p:nvPr/>
        </p:nvCxnSpPr>
        <p:spPr>
          <a:xfrm>
            <a:off x="8587979" y="5022510"/>
            <a:ext cx="213957" cy="85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8B8290-863B-4D39-B804-ED6EEF8AFB6F}"/>
              </a:ext>
            </a:extLst>
          </p:cNvPr>
          <p:cNvCxnSpPr>
            <a:cxnSpLocks/>
          </p:cNvCxnSpPr>
          <p:nvPr/>
        </p:nvCxnSpPr>
        <p:spPr>
          <a:xfrm flipH="1">
            <a:off x="6600093" y="5022510"/>
            <a:ext cx="1134352" cy="85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26672D3-6A0C-4C56-9A16-570E9D7C44F0}"/>
              </a:ext>
            </a:extLst>
          </p:cNvPr>
          <p:cNvCxnSpPr>
            <a:cxnSpLocks/>
          </p:cNvCxnSpPr>
          <p:nvPr/>
        </p:nvCxnSpPr>
        <p:spPr>
          <a:xfrm flipH="1">
            <a:off x="4228951" y="5022510"/>
            <a:ext cx="787333" cy="849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7C19A1-D05E-4334-898F-882E7736D5DF}"/>
              </a:ext>
            </a:extLst>
          </p:cNvPr>
          <p:cNvCxnSpPr>
            <a:cxnSpLocks/>
          </p:cNvCxnSpPr>
          <p:nvPr/>
        </p:nvCxnSpPr>
        <p:spPr>
          <a:xfrm flipH="1">
            <a:off x="1936598" y="5022510"/>
            <a:ext cx="2270358" cy="849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175996-169C-4C84-80BE-4843BE911C9A}"/>
              </a:ext>
            </a:extLst>
          </p:cNvPr>
          <p:cNvCxnSpPr>
            <a:cxnSpLocks/>
          </p:cNvCxnSpPr>
          <p:nvPr/>
        </p:nvCxnSpPr>
        <p:spPr>
          <a:xfrm>
            <a:off x="6622083" y="3956357"/>
            <a:ext cx="934477" cy="837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961948D-2800-4C6A-A1F4-D51013F969F5}"/>
              </a:ext>
            </a:extLst>
          </p:cNvPr>
          <p:cNvCxnSpPr>
            <a:cxnSpLocks/>
          </p:cNvCxnSpPr>
          <p:nvPr/>
        </p:nvCxnSpPr>
        <p:spPr>
          <a:xfrm flipH="1">
            <a:off x="3950810" y="3956357"/>
            <a:ext cx="1892641" cy="842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933894B-C458-4F63-81E9-9E232F92ABE2}"/>
              </a:ext>
            </a:extLst>
          </p:cNvPr>
          <p:cNvSpPr/>
          <p:nvPr/>
        </p:nvSpPr>
        <p:spPr>
          <a:xfrm>
            <a:off x="7103509" y="2172294"/>
            <a:ext cx="500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sz="2400" dirty="0"/>
          </a:p>
        </p:txBody>
      </p:sp>
      <p:graphicFrame>
        <p:nvGraphicFramePr>
          <p:cNvPr id="155" name="Table 22">
            <a:extLst>
              <a:ext uri="{FF2B5EF4-FFF2-40B4-BE49-F238E27FC236}">
                <a16:creationId xmlns:a16="http://schemas.microsoft.com/office/drawing/2014/main" id="{022ED1A5-F0B8-4DEA-909E-E44969048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50590"/>
              </p:ext>
            </p:extLst>
          </p:nvPr>
        </p:nvGraphicFramePr>
        <p:xfrm>
          <a:off x="1834023" y="297098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6" name="Table 22">
            <a:extLst>
              <a:ext uri="{FF2B5EF4-FFF2-40B4-BE49-F238E27FC236}">
                <a16:creationId xmlns:a16="http://schemas.microsoft.com/office/drawing/2014/main" id="{A422B83D-2466-42A9-A60B-EECC59C4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44345"/>
              </p:ext>
            </p:extLst>
          </p:nvPr>
        </p:nvGraphicFramePr>
        <p:xfrm>
          <a:off x="4088941" y="2966435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7" name="Table 22">
            <a:extLst>
              <a:ext uri="{FF2B5EF4-FFF2-40B4-BE49-F238E27FC236}">
                <a16:creationId xmlns:a16="http://schemas.microsoft.com/office/drawing/2014/main" id="{161B1530-C447-44B8-9FF2-81C37B8A2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40621"/>
              </p:ext>
            </p:extLst>
          </p:nvPr>
        </p:nvGraphicFramePr>
        <p:xfrm>
          <a:off x="6315741" y="2969584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8" name="Table 22">
            <a:extLst>
              <a:ext uri="{FF2B5EF4-FFF2-40B4-BE49-F238E27FC236}">
                <a16:creationId xmlns:a16="http://schemas.microsoft.com/office/drawing/2014/main" id="{A3C21D29-3B7D-4AB2-AF04-0AC93FD22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6442"/>
              </p:ext>
            </p:extLst>
          </p:nvPr>
        </p:nvGraphicFramePr>
        <p:xfrm>
          <a:off x="8539861" y="2957849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graphicFrame>
        <p:nvGraphicFramePr>
          <p:cNvPr id="159" name="Table 22">
            <a:extLst>
              <a:ext uri="{FF2B5EF4-FFF2-40B4-BE49-F238E27FC236}">
                <a16:creationId xmlns:a16="http://schemas.microsoft.com/office/drawing/2014/main" id="{53CDCC38-C1B0-4B4E-BA6D-DF1EF27A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9167"/>
              </p:ext>
            </p:extLst>
          </p:nvPr>
        </p:nvGraphicFramePr>
        <p:xfrm>
          <a:off x="6182539" y="1748169"/>
          <a:ext cx="21332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9">
                  <a:extLst>
                    <a:ext uri="{9D8B030D-6E8A-4147-A177-3AD203B41FA5}">
                      <a16:colId xmlns:a16="http://schemas.microsoft.com/office/drawing/2014/main" val="346835443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307119157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741613784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1631197641"/>
                    </a:ext>
                  </a:extLst>
                </a:gridCol>
                <a:gridCol w="426649">
                  <a:extLst>
                    <a:ext uri="{9D8B030D-6E8A-4147-A177-3AD203B41FA5}">
                      <a16:colId xmlns:a16="http://schemas.microsoft.com/office/drawing/2014/main" val="3182117547"/>
                    </a:ext>
                  </a:extLst>
                </a:gridCol>
              </a:tblGrid>
              <a:tr h="386162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50443"/>
                  </a:ext>
                </a:extLst>
              </a:tr>
            </a:tbl>
          </a:graphicData>
        </a:graphic>
      </p:graphicFrame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7A072D-93A7-4D40-9414-A2DF970CC128}"/>
              </a:ext>
            </a:extLst>
          </p:cNvPr>
          <p:cNvCxnSpPr>
            <a:cxnSpLocks/>
          </p:cNvCxnSpPr>
          <p:nvPr/>
        </p:nvCxnSpPr>
        <p:spPr>
          <a:xfrm>
            <a:off x="8116389" y="1976846"/>
            <a:ext cx="423472" cy="988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7374E9C-1673-4E60-BEB9-CBECE82894B1}"/>
              </a:ext>
            </a:extLst>
          </p:cNvPr>
          <p:cNvCxnSpPr>
            <a:cxnSpLocks/>
          </p:cNvCxnSpPr>
          <p:nvPr/>
        </p:nvCxnSpPr>
        <p:spPr>
          <a:xfrm flipH="1">
            <a:off x="6350209" y="2394857"/>
            <a:ext cx="843071" cy="562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EAC6ABC-0D92-4872-BFE8-2DDDE4DABB05}"/>
              </a:ext>
            </a:extLst>
          </p:cNvPr>
          <p:cNvCxnSpPr>
            <a:cxnSpLocks/>
          </p:cNvCxnSpPr>
          <p:nvPr/>
        </p:nvCxnSpPr>
        <p:spPr>
          <a:xfrm flipH="1">
            <a:off x="4102773" y="1976846"/>
            <a:ext cx="3203718" cy="988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6109C7D-00BF-4B15-A15D-C8A981A0FA44}"/>
              </a:ext>
            </a:extLst>
          </p:cNvPr>
          <p:cNvCxnSpPr>
            <a:cxnSpLocks/>
          </p:cNvCxnSpPr>
          <p:nvPr/>
        </p:nvCxnSpPr>
        <p:spPr>
          <a:xfrm flipH="1">
            <a:off x="1829151" y="1956818"/>
            <a:ext cx="4677773" cy="1004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F6A491-5962-4253-B7AA-CB85D7D9CB8D}"/>
              </a:ext>
            </a:extLst>
          </p:cNvPr>
          <p:cNvSpPr txBox="1"/>
          <p:nvPr/>
        </p:nvSpPr>
        <p:spPr>
          <a:xfrm>
            <a:off x="8035436" y="3448579"/>
            <a:ext cx="31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( (2),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(7), (9)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E5D58-4952-4D1A-BDEC-0DB716C55605}"/>
              </a:ext>
            </a:extLst>
          </p:cNvPr>
          <p:cNvSpPr txBox="1"/>
          <p:nvPr/>
        </p:nvSpPr>
        <p:spPr>
          <a:xfrm>
            <a:off x="3327077" y="6388273"/>
            <a:ext cx="487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[{(3) ((2), (4)) },  {(8) ( (7), (9) ) }]</a:t>
            </a:r>
          </a:p>
        </p:txBody>
      </p:sp>
    </p:spTree>
    <p:extLst>
      <p:ext uri="{BB962C8B-B14F-4D97-AF65-F5344CB8AC3E}">
        <p14:creationId xmlns:p14="http://schemas.microsoft.com/office/powerpoint/2010/main" val="2919569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693" y="1162975"/>
            <a:ext cx="86734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about implementation will be: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9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9                              5,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9</a:t>
            </a:r>
            <a:endParaRPr lang="en-US" altLang="zh-CN" sz="11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8		     8			 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5	       9 	      3, 5            9	2,3,5            9</a:t>
            </a:r>
          </a:p>
        </p:txBody>
      </p:sp>
      <p:sp>
        <p:nvSpPr>
          <p:cNvPr id="3" name="AutoShape 1"/>
          <p:cNvSpPr>
            <a:spLocks noChangeArrowheads="1"/>
          </p:cNvSpPr>
          <p:nvPr/>
        </p:nvSpPr>
        <p:spPr bwMode="auto">
          <a:xfrm>
            <a:off x="3603963" y="391607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171752" y="390992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1775903" y="390992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6949" y="3505405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5290" y="3505405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8791" y="3463652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929631" y="5246703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50528" y="5246703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66735" y="5279252"/>
            <a:ext cx="534431" cy="704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3415" y="5251140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2742" y="5279253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01166" y="5279252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2110151" y="558830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4317876" y="558830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6644050" y="555797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5976" y="5096310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7421" y="5126641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8890247" y="561512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B49607-39E0-4755-A471-5ED57E1D1242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348563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401" y="1145555"/>
            <a:ext cx="8673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about implementation will be: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8		    3,8			 3,8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2,3,5 	      9 	          2     5     9	    2       4,5      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58609" y="3764132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64877" y="3764132"/>
            <a:ext cx="523783" cy="73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96746" y="3730840"/>
            <a:ext cx="717240" cy="812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82392" y="3764132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8660" y="3764132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13986" y="3730840"/>
            <a:ext cx="722090" cy="812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6549793" y="409704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4310108" y="407318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688660" y="3764132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00839" y="3692530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13986" y="3764131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9341667" y="413033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77829" y="3730840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89D201-1AB5-4C7F-9CEB-FFEE730DB49C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693" y="1162975"/>
            <a:ext cx="8673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about implementation will be: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3,8		      3,8			 3,5,8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     4,5      9 	          2     4,5,7     9	    2       4       7      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497429" y="3741936"/>
            <a:ext cx="723686" cy="754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257061" y="3765240"/>
            <a:ext cx="581120" cy="77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90847" y="3747763"/>
            <a:ext cx="874930" cy="755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0446" y="3706981"/>
            <a:ext cx="645421" cy="789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6953" y="3771066"/>
            <a:ext cx="48901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55769" y="3721683"/>
            <a:ext cx="985898" cy="822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6549793" y="409704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4310108" y="407318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63703" y="3761911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14190" y="3741936"/>
            <a:ext cx="250716" cy="801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9449071" y="4107585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05682" y="3611521"/>
            <a:ext cx="35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51369" y="3730840"/>
            <a:ext cx="0" cy="73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75785" y="3730840"/>
            <a:ext cx="382356" cy="825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F7498-266C-4860-A7B3-F73F9B244DD5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890060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693" y="1162975"/>
            <a:ext cx="86734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2-3 tree, we can implement each node having a 7 slots (i.e., a node consists of three keys and four pointer-addresses. However, the node has to split once it is full with three keys.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about implementation will be: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list 9, 5, 8, 3, 2, 4, 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3,5,8		           5		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     4     7      9 	   3              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2         4   7         9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527530" y="3721683"/>
            <a:ext cx="881781" cy="78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82812" y="3725012"/>
            <a:ext cx="569204" cy="818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16551" y="3713916"/>
            <a:ext cx="786153" cy="789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66338" y="3721683"/>
            <a:ext cx="558816" cy="834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4310108" y="4073186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131293" y="4825247"/>
            <a:ext cx="362974" cy="81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120328" y="3721683"/>
            <a:ext cx="287358" cy="822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5154" y="4811970"/>
            <a:ext cx="421370" cy="825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9311" y="3714609"/>
            <a:ext cx="201353" cy="82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62180" y="4825246"/>
            <a:ext cx="362974" cy="81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06853" y="4811969"/>
            <a:ext cx="463155" cy="825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37A56-96A5-4E9B-A2EB-5A83E86FC78A}"/>
              </a:ext>
            </a:extLst>
          </p:cNvPr>
          <p:cNvSpPr/>
          <p:nvPr/>
        </p:nvSpPr>
        <p:spPr>
          <a:xfrm>
            <a:off x="1357134" y="39727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727053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113" y="818408"/>
            <a:ext cx="8547063" cy="580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for any search tree,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efficiency of the dictionary operations depends on the tree’s height.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2-3 tree of height h with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smallest number of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full tree of 2-nodes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(such as the final tree in Figure 6. 8 for  h = 2).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Therefore,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 any 2-3 tree of height  h  with  n  nodes, we get the inequality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n  ≥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(2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+2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+ 2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+ …)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=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– 1,   if height is 0, 1, 2, …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  i.e.,  n  ≥  1 + 2 + … + 2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= 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– 1,   if height is 0, 1, 2, …	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  and hence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h  ≤ 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(n + 1) – 1.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	</a:t>
            </a:r>
            <a:endParaRPr lang="en-US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75F32DC-2D69-4F70-8BAC-10E3E8875096}"/>
              </a:ext>
            </a:extLst>
          </p:cNvPr>
          <p:cNvSpPr/>
          <p:nvPr/>
        </p:nvSpPr>
        <p:spPr>
          <a:xfrm flipH="1">
            <a:off x="838864" y="4303842"/>
            <a:ext cx="527727" cy="321414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EDA15-08AB-4CDE-8E88-BC6DADDCC635}"/>
              </a:ext>
            </a:extLst>
          </p:cNvPr>
          <p:cNvSpPr/>
          <p:nvPr/>
        </p:nvSpPr>
        <p:spPr>
          <a:xfrm>
            <a:off x="10298492" y="4625256"/>
            <a:ext cx="155879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2F2A"/>
                </a:solidFill>
                <a:latin typeface="MathJax_Math-italic"/>
              </a:rPr>
              <a:t>S</a:t>
            </a:r>
            <a:r>
              <a:rPr lang="en-US" baseline="-25000" dirty="0">
                <a:solidFill>
                  <a:srgbClr val="302F2A"/>
                </a:solidFill>
                <a:latin typeface="MathJax_Math-italic"/>
              </a:rPr>
              <a:t>n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=  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a</a:t>
            </a:r>
            <a:r>
              <a:rPr lang="en-US" baseline="-25000" dirty="0">
                <a:solidFill>
                  <a:srgbClr val="302F2A"/>
                </a:solidFill>
                <a:latin typeface="MathJax_Main"/>
              </a:rPr>
              <a:t>1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(1−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r</a:t>
            </a:r>
            <a:r>
              <a:rPr lang="en-US" baseline="30000" dirty="0">
                <a:solidFill>
                  <a:srgbClr val="302F2A"/>
                </a:solidFill>
                <a:latin typeface="MathJax_Math-italic"/>
              </a:rPr>
              <a:t>n</a:t>
            </a:r>
            <a:r>
              <a:rPr lang="en-US" dirty="0">
                <a:solidFill>
                  <a:srgbClr val="302F2A"/>
                </a:solidFill>
                <a:latin typeface="MathJax_Main"/>
              </a:rPr>
              <a:t>)</a:t>
            </a:r>
          </a:p>
          <a:p>
            <a:r>
              <a:rPr lang="en-US" dirty="0">
                <a:solidFill>
                  <a:srgbClr val="302F2A"/>
                </a:solidFill>
                <a:latin typeface="MathJax_Main"/>
              </a:rPr>
              <a:t>          1−</a:t>
            </a:r>
            <a:r>
              <a:rPr lang="en-US" dirty="0">
                <a:solidFill>
                  <a:srgbClr val="302F2A"/>
                </a:solidFill>
                <a:latin typeface="MathJax_Math-italic"/>
              </a:rPr>
              <a:t>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B36596-C17C-42F6-AF49-852CC5B16566}"/>
              </a:ext>
            </a:extLst>
          </p:cNvPr>
          <p:cNvCxnSpPr>
            <a:cxnSpLocks/>
          </p:cNvCxnSpPr>
          <p:nvPr/>
        </p:nvCxnSpPr>
        <p:spPr>
          <a:xfrm>
            <a:off x="10718579" y="4965214"/>
            <a:ext cx="8076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25731A-368E-414E-819D-3A90D568FFCB}"/>
              </a:ext>
            </a:extLst>
          </p:cNvPr>
          <p:cNvCxnSpPr>
            <a:cxnSpLocks/>
          </p:cNvCxnSpPr>
          <p:nvPr/>
        </p:nvCxnSpPr>
        <p:spPr>
          <a:xfrm>
            <a:off x="10148809" y="2149519"/>
            <a:ext cx="486829" cy="690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DFDC6-19D7-4687-8556-E0F61FB3E4EB}"/>
              </a:ext>
            </a:extLst>
          </p:cNvPr>
          <p:cNvCxnSpPr>
            <a:cxnSpLocks/>
          </p:cNvCxnSpPr>
          <p:nvPr/>
        </p:nvCxnSpPr>
        <p:spPr>
          <a:xfrm>
            <a:off x="10635638" y="2838636"/>
            <a:ext cx="463835" cy="717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5BC575-D821-4BD8-A042-3B4E5BD2F698}"/>
              </a:ext>
            </a:extLst>
          </p:cNvPr>
          <p:cNvCxnSpPr>
            <a:cxnSpLocks/>
          </p:cNvCxnSpPr>
          <p:nvPr/>
        </p:nvCxnSpPr>
        <p:spPr>
          <a:xfrm flipH="1">
            <a:off x="9721238" y="2149519"/>
            <a:ext cx="427570" cy="761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CF5096-EB0E-4824-B04E-26ECB8163F3F}"/>
              </a:ext>
            </a:extLst>
          </p:cNvPr>
          <p:cNvCxnSpPr>
            <a:cxnSpLocks/>
          </p:cNvCxnSpPr>
          <p:nvPr/>
        </p:nvCxnSpPr>
        <p:spPr>
          <a:xfrm flipH="1">
            <a:off x="9339653" y="2908862"/>
            <a:ext cx="381585" cy="647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68B60F-957A-4BC4-B097-2FC0632611B9}"/>
              </a:ext>
            </a:extLst>
          </p:cNvPr>
          <p:cNvCxnSpPr>
            <a:cxnSpLocks/>
          </p:cNvCxnSpPr>
          <p:nvPr/>
        </p:nvCxnSpPr>
        <p:spPr>
          <a:xfrm>
            <a:off x="9721237" y="2908862"/>
            <a:ext cx="427571" cy="686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98AE07-6CD0-46B8-807D-0F4F666BEAAC}"/>
              </a:ext>
            </a:extLst>
          </p:cNvPr>
          <p:cNvCxnSpPr>
            <a:cxnSpLocks/>
          </p:cNvCxnSpPr>
          <p:nvPr/>
        </p:nvCxnSpPr>
        <p:spPr>
          <a:xfrm flipH="1">
            <a:off x="10341440" y="2857847"/>
            <a:ext cx="294197" cy="737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F26F1C-5222-4F19-AE83-175F6420709A}"/>
              </a:ext>
            </a:extLst>
          </p:cNvPr>
          <p:cNvSpPr/>
          <p:nvPr/>
        </p:nvSpPr>
        <p:spPr>
          <a:xfrm>
            <a:off x="9900434" y="3536749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 = 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49C-0BCA-4A88-9979-FCFF291DE1F9}"/>
              </a:ext>
            </a:extLst>
          </p:cNvPr>
          <p:cNvSpPr/>
          <p:nvPr/>
        </p:nvSpPr>
        <p:spPr>
          <a:xfrm>
            <a:off x="1558797" y="233633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2233" y="964479"/>
            <a:ext cx="9522272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 2-3  tree of height  h  with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largest number of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full tree of  3-nodes,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node with two keys and three children.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Therefore, for any 2-3 tree with n nodes, if height is 0, 1, 2, …,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≤ 2.1 + 2.3 + 2.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 … + 2.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  2( 1 + 3 + … + 3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   3</a:t>
            </a:r>
            <a:r>
              <a:rPr lang="en-US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 1,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hence 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h  ≥  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 + 1) – 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lower and upper bounds on height h,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 + 1) – 1  ≤   h   ≤   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 + 1) – 1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imply that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time efficiencies of searching, 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insertion, and deletion are all in Θ(log n) in 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both the worst and average case.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72964" y="3795340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372964" y="4430095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761884" y="4430095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9973208" y="4430095"/>
            <a:ext cx="493712" cy="17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>
            <a:stCxn id="14" idx="2"/>
            <a:endCxn id="16" idx="0"/>
          </p:cNvCxnSpPr>
          <p:nvPr/>
        </p:nvCxnSpPr>
        <p:spPr>
          <a:xfrm flipH="1">
            <a:off x="9008740" y="3968378"/>
            <a:ext cx="611080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5" idx="0"/>
          </p:cNvCxnSpPr>
          <p:nvPr/>
        </p:nvCxnSpPr>
        <p:spPr>
          <a:xfrm>
            <a:off x="9614918" y="3968378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97402" y="3968378"/>
            <a:ext cx="62266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27644" y="4603133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10074" y="4603132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58627" y="4603131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113467" y="4603131"/>
            <a:ext cx="129296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477103" y="4603131"/>
            <a:ext cx="129296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59289" y="4603130"/>
            <a:ext cx="129296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016295" y="4603130"/>
            <a:ext cx="17991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47994" y="4603130"/>
            <a:ext cx="17991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270912" y="4603130"/>
            <a:ext cx="17991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13468" y="3614435"/>
            <a:ext cx="77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44502" y="4230040"/>
            <a:ext cx="77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44502" y="4796260"/>
            <a:ext cx="77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614918" y="3352773"/>
            <a:ext cx="4902" cy="46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08CB4B-81FE-4B82-B8E3-CE9612D46D59}"/>
              </a:ext>
            </a:extLst>
          </p:cNvPr>
          <p:cNvSpPr txBox="1"/>
          <p:nvPr/>
        </p:nvSpPr>
        <p:spPr>
          <a:xfrm>
            <a:off x="626687" y="2871405"/>
            <a:ext cx="17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keys 3 children</a:t>
            </a:r>
          </a:p>
          <a:p>
            <a:r>
              <a:rPr lang="en-US" dirty="0"/>
              <a:t>For root at h = 0,</a:t>
            </a:r>
          </a:p>
          <a:p>
            <a:r>
              <a:rPr lang="en-US" dirty="0"/>
              <a:t>it has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2+1-node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A11BC8-CC3F-45B9-8715-82BD2CB00C2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75973" y="3359510"/>
            <a:ext cx="986425" cy="11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6C3ED72A-D6D4-4DED-8A3C-FDE258FF8F81}"/>
              </a:ext>
            </a:extLst>
          </p:cNvPr>
          <p:cNvSpPr/>
          <p:nvPr/>
        </p:nvSpPr>
        <p:spPr>
          <a:xfrm flipH="1">
            <a:off x="532385" y="4653363"/>
            <a:ext cx="766267" cy="321414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2-3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05B1FC-C158-4BE5-A9B7-E7613FE08435}"/>
              </a:ext>
            </a:extLst>
          </p:cNvPr>
          <p:cNvSpPr/>
          <p:nvPr/>
        </p:nvSpPr>
        <p:spPr>
          <a:xfrm>
            <a:off x="1553402" y="379704"/>
            <a:ext cx="818454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C280F-B1BB-4796-AC9B-2D7CB3154CF6}"/>
              </a:ext>
            </a:extLst>
          </p:cNvPr>
          <p:cNvSpPr/>
          <p:nvPr/>
        </p:nvSpPr>
        <p:spPr>
          <a:xfrm>
            <a:off x="3087329" y="2490281"/>
            <a:ext cx="60173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</a:rPr>
              <a:t>B-Trees.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idea of using extra space to facilitate faster access to a given a given data set in question.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00FF"/>
                </a:solidFill>
                <a:ea typeface="SimSun" panose="02010600030101010101" pitchFamily="2" charset="-122"/>
              </a:rPr>
              <a:t>--- Space and Time Trade Offs.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CA2FB-90E8-4A04-A1F6-0F35987CCF3F}"/>
              </a:ext>
            </a:extLst>
          </p:cNvPr>
          <p:cNvSpPr/>
          <p:nvPr/>
        </p:nvSpPr>
        <p:spPr>
          <a:xfrm>
            <a:off x="2254117" y="945918"/>
            <a:ext cx="8184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487810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123" y="967642"/>
            <a:ext cx="911736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highlight>
                  <a:srgbClr val="FFFF00"/>
                </a:highlight>
                <a:ea typeface="SimSun" panose="02010600030101010101" pitchFamily="2" charset="-122"/>
              </a:rPr>
              <a:t>B-Trees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Introduced by R. Bayer and E.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McGreight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[Bay 72].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important generalization of 2-3 trees.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B-tree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 is a rooted tree (whose root is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T.root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having the following properties: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node x has the following attributes:</a:t>
            </a:r>
          </a:p>
          <a:p>
            <a:pPr marL="1376363" lvl="2" indent="-461963">
              <a:spcAft>
                <a:spcPts val="600"/>
              </a:spcAft>
              <a:buFont typeface="+mj-lt"/>
              <a:buAutoNum type="alphaLcPeriod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 number of keys currently stored in node x.</a:t>
            </a:r>
          </a:p>
          <a:p>
            <a:pPr marL="1376363" lvl="2" indent="-461963"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keys, say,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…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are stored in nondecreasing order,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 … ≤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.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node x is called the 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n+1)-node (i.e., the node x has n+1 pointers).</a:t>
            </a:r>
          </a:p>
          <a:p>
            <a:pPr marL="1376363" lvl="2" indent="-461963">
              <a:spcAft>
                <a:spcPts val="600"/>
              </a:spcAft>
              <a:buFont typeface="+mj-lt"/>
              <a:buAutoNum type="alphaLcPeriod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x.leaf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a Boolean value, is TRUE if x is a leaf and FALSE if x is an internal node.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A9A16C3-DEEE-4275-A242-D081B0A73ED0}"/>
              </a:ext>
            </a:extLst>
          </p:cNvPr>
          <p:cNvSpPr/>
          <p:nvPr/>
        </p:nvSpPr>
        <p:spPr>
          <a:xfrm flipH="1">
            <a:off x="704723" y="1650509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9C4C7-5685-4518-BD8D-8E90FCC71AD2}"/>
              </a:ext>
            </a:extLst>
          </p:cNvPr>
          <p:cNvSpPr txBox="1"/>
          <p:nvPr/>
        </p:nvSpPr>
        <p:spPr>
          <a:xfrm>
            <a:off x="10416657" y="3246180"/>
            <a:ext cx="121799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2-</a:t>
            </a:r>
            <a:r>
              <a:rPr lang="en-US" dirty="0">
                <a:solidFill>
                  <a:srgbClr val="0000FF"/>
                </a:solidFill>
              </a:rPr>
              <a:t>3 node </a:t>
            </a:r>
            <a:r>
              <a:rPr lang="en-US" dirty="0"/>
              <a:t>has at most </a:t>
            </a:r>
            <a:r>
              <a:rPr lang="en-US" dirty="0">
                <a:solidFill>
                  <a:srgbClr val="0000FF"/>
                </a:solidFill>
              </a:rPr>
              <a:t>two</a:t>
            </a:r>
            <a:r>
              <a:rPr lang="en-US" dirty="0"/>
              <a:t> keys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EEE34-44C9-42C3-93AD-5BF101F5F67D}"/>
              </a:ext>
            </a:extLst>
          </p:cNvPr>
          <p:cNvCxnSpPr>
            <a:stCxn id="4" idx="1"/>
          </p:cNvCxnSpPr>
          <p:nvPr/>
        </p:nvCxnSpPr>
        <p:spPr>
          <a:xfrm flipH="1">
            <a:off x="8309925" y="3846345"/>
            <a:ext cx="2106732" cy="32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B3521FF4-8BEF-42B5-9E8D-5FC2393B7F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2" y="1507720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9522B9-3572-4209-AE3C-EB4A9C7013ED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072" y="3025954"/>
            <a:ext cx="9673856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30000"/>
              </a:lnSpc>
              <a:buAutoNum type="arabicPeriod" startAt="2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internal node x also contains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x.n+1 pointers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…, 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x.n+1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to its children. </a:t>
            </a:r>
          </a:p>
          <a:p>
            <a:pPr lvl="1">
              <a:lnSpc>
                <a:spcPct val="130000"/>
              </a:lnSpc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Leaf nodes have no children, and so their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attributes are undefined. </a:t>
            </a:r>
          </a:p>
          <a:p>
            <a:pPr lvl="1">
              <a:lnSpc>
                <a:spcPct val="130000"/>
              </a:lnSpc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3.   The keys,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separate the ranges of keys stored in each 	subtree:  if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any key stored in the subtree with root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</a:p>
          <a:p>
            <a:pPr marL="457200" marR="0" indent="-228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k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 k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… ≤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… ≤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≤ k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x.n+1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914400" indent="-452438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4.  All leaves have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same depth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which is the tree’s height 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05247"/>
              </p:ext>
            </p:extLst>
          </p:nvPr>
        </p:nvGraphicFramePr>
        <p:xfrm>
          <a:off x="2032000" y="158182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x.key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x.key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x.key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x.c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864" y="1543686"/>
            <a:ext cx="170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X</a:t>
            </a:r>
          </a:p>
          <a:p>
            <a:pPr algn="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x.n+1 is x.4</a:t>
            </a:r>
          </a:p>
          <a:p>
            <a:pPr algn="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is 3</a:t>
            </a:r>
          </a:p>
          <a:p>
            <a:pPr algn="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called 4-node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80455" y="156643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80455" y="1767244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19107" y="1767244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75515" y="1751101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76311" y="1767244"/>
            <a:ext cx="0" cy="834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18312" y="25075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30796" y="25078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33922" y="25075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B2CA3B90-0DCD-4AB9-992D-66B9B2937C55}"/>
              </a:ext>
            </a:extLst>
          </p:cNvPr>
          <p:cNvSpPr/>
          <p:nvPr/>
        </p:nvSpPr>
        <p:spPr>
          <a:xfrm flipH="1">
            <a:off x="603418" y="3156505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 descr="Image result for smiley face images">
            <a:extLst>
              <a:ext uri="{FF2B5EF4-FFF2-40B4-BE49-F238E27FC236}">
                <a16:creationId xmlns:a16="http://schemas.microsoft.com/office/drawing/2014/main" id="{B6461119-51F8-4ADB-82E8-75F8F76033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821">
            <a:off x="578069" y="3016454"/>
            <a:ext cx="610734" cy="3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5CDF0B-3FE2-4C9D-A5EF-DB60BC6E8B83}"/>
              </a:ext>
            </a:extLst>
          </p:cNvPr>
          <p:cNvSpPr/>
          <p:nvPr/>
        </p:nvSpPr>
        <p:spPr>
          <a:xfrm>
            <a:off x="1605601" y="848020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C97FF-6F3D-4C76-9E46-04828BA78758}"/>
              </a:ext>
            </a:extLst>
          </p:cNvPr>
          <p:cNvSpPr/>
          <p:nvPr/>
        </p:nvSpPr>
        <p:spPr>
          <a:xfrm>
            <a:off x="9397761" y="250759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173EB3-5C53-49B0-8085-CD1BD0799B98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C9486-DD53-4A46-83FB-4346E6B281D9}"/>
              </a:ext>
            </a:extLst>
          </p:cNvPr>
          <p:cNvSpPr txBox="1"/>
          <p:nvPr/>
        </p:nvSpPr>
        <p:spPr>
          <a:xfrm>
            <a:off x="1001564" y="3646842"/>
            <a:ext cx="10111085" cy="28221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46743-2E89-4573-A14A-139AEF63646C}"/>
              </a:ext>
            </a:extLst>
          </p:cNvPr>
          <p:cNvSpPr/>
          <p:nvPr/>
        </p:nvSpPr>
        <p:spPr>
          <a:xfrm>
            <a:off x="2098710" y="1229075"/>
            <a:ext cx="799457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cs typeface="Times New Roman" panose="02020603050405020304" pitchFamily="18" charset="0"/>
              </a:rPr>
              <a:t>AVL Trees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structure is named after two Russian scientists,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G.M.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delson-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E. M.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andis,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this data structure in 1962.</a:t>
            </a:r>
          </a:p>
          <a:p>
            <a:pPr>
              <a:spcAft>
                <a:spcPts val="1200"/>
              </a:spcAft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 with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balance factor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every node, which is defined as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heights of the node’s left and right subtrees, is either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the empty tree is defined as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6305D-C837-4495-B67C-DF9CBAEC3771}"/>
              </a:ext>
            </a:extLst>
          </p:cNvPr>
          <p:cNvSpPr/>
          <p:nvPr/>
        </p:nvSpPr>
        <p:spPr>
          <a:xfrm>
            <a:off x="2054885" y="38896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666" y="1825592"/>
            <a:ext cx="8806649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0" indent="-452438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5.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Nodes have lower and upper bounds on the number of keys they can contain. </a:t>
            </a:r>
          </a:p>
          <a:p>
            <a:pPr marL="914400"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These bounds are expressed in terms of a fixed integer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  ≥  2 called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minimum degree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the B-tree:</a:t>
            </a: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tree is nonempty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root must have at least one key. </a:t>
            </a: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node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 than the root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must have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–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2t –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keys;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contains at least t – 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 most 2t – 1 keys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internal node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 than the root thus has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t, 2t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children. 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6363" marR="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 is said to be full if it contains exactly 2t -1 keys.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AD59091-C8CD-4D82-8941-3EA28C468769}"/>
              </a:ext>
            </a:extLst>
          </p:cNvPr>
          <p:cNvSpPr/>
          <p:nvPr/>
        </p:nvSpPr>
        <p:spPr>
          <a:xfrm flipH="1">
            <a:off x="760388" y="359931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8286F256-0288-4EB3-A30E-47E4873F6D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7" y="3307741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BE8144-8D76-4F28-BD27-E064FE43B528}"/>
              </a:ext>
            </a:extLst>
          </p:cNvPr>
          <p:cNvSpPr/>
          <p:nvPr/>
        </p:nvSpPr>
        <p:spPr>
          <a:xfrm>
            <a:off x="1875810" y="1137139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76922-3E7B-4039-A0F7-30C616FB6091}"/>
              </a:ext>
            </a:extLst>
          </p:cNvPr>
          <p:cNvSpPr/>
          <p:nvPr/>
        </p:nvSpPr>
        <p:spPr>
          <a:xfrm>
            <a:off x="1750423" y="48442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741" y="1460517"/>
            <a:ext cx="913512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simplest B-tree occurs when the bound t = 2.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internal node then has either 2, 3, or 4 children, and we have a 2-3-4 tree.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practice, much larger values of t yield B-trees with smaller height.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5742B6-EF47-43D5-9E02-BFF9A9A8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6211"/>
              </p:ext>
            </p:extLst>
          </p:nvPr>
        </p:nvGraphicFramePr>
        <p:xfrm>
          <a:off x="3379305" y="3494809"/>
          <a:ext cx="3395210" cy="38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30">
                  <a:extLst>
                    <a:ext uri="{9D8B030D-6E8A-4147-A177-3AD203B41FA5}">
                      <a16:colId xmlns:a16="http://schemas.microsoft.com/office/drawing/2014/main" val="3358944885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750640996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351025763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438355574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635507841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708769169"/>
                    </a:ext>
                  </a:extLst>
                </a:gridCol>
                <a:gridCol w="485030">
                  <a:extLst>
                    <a:ext uri="{9D8B030D-6E8A-4147-A177-3AD203B41FA5}">
                      <a16:colId xmlns:a16="http://schemas.microsoft.com/office/drawing/2014/main" val="3245651941"/>
                    </a:ext>
                  </a:extLst>
                </a:gridCol>
              </a:tblGrid>
              <a:tr h="38429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046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86E0E4-CFE2-4CDD-90A7-C078138697D9}"/>
              </a:ext>
            </a:extLst>
          </p:cNvPr>
          <p:cNvCxnSpPr/>
          <p:nvPr/>
        </p:nvCxnSpPr>
        <p:spPr>
          <a:xfrm flipH="1">
            <a:off x="3321752" y="3658805"/>
            <a:ext cx="341906" cy="73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8B47-ED0E-4967-85C4-49185AB5CE42}"/>
              </a:ext>
            </a:extLst>
          </p:cNvPr>
          <p:cNvCxnSpPr>
            <a:cxnSpLocks/>
          </p:cNvCxnSpPr>
          <p:nvPr/>
        </p:nvCxnSpPr>
        <p:spPr>
          <a:xfrm>
            <a:off x="4573325" y="3680230"/>
            <a:ext cx="0" cy="73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751D1-6868-4EB1-B333-CADFD76A71D7}"/>
                  </a:ext>
                </a:extLst>
              </p:cNvPr>
              <p:cNvSpPr/>
              <p:nvPr/>
            </p:nvSpPr>
            <p:spPr>
              <a:xfrm>
                <a:off x="1528438" y="4573727"/>
                <a:ext cx="9294083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bound t = 2  (t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2):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Every node other than the root must have at least t – 1 = 2 – 1 = 1 key.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Every node may contain at most 2t – 1 = 2*2 -1 = 3 keys.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Therefore, an internal node may have at most 2t = 2.2 = 4 children.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say that 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node is full if it contains exactly 2t -1 keys.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751D1-6868-4EB1-B333-CADFD76A7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438" y="4573727"/>
                <a:ext cx="9294083" cy="1938992"/>
              </a:xfrm>
              <a:prstGeom prst="rect">
                <a:avLst/>
              </a:prstGeom>
              <a:blipFill>
                <a:blip r:embed="rId2"/>
                <a:stretch>
                  <a:fillRect l="-105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C229D905-D889-4B17-992E-55CB9339E1C0}"/>
              </a:ext>
            </a:extLst>
          </p:cNvPr>
          <p:cNvSpPr/>
          <p:nvPr/>
        </p:nvSpPr>
        <p:spPr>
          <a:xfrm flipH="1">
            <a:off x="760388" y="359931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9FB70-8A88-46C4-9BDB-7312A6E0B93A}"/>
              </a:ext>
            </a:extLst>
          </p:cNvPr>
          <p:cNvCxnSpPr>
            <a:cxnSpLocks/>
          </p:cNvCxnSpPr>
          <p:nvPr/>
        </p:nvCxnSpPr>
        <p:spPr>
          <a:xfrm>
            <a:off x="5540546" y="3656068"/>
            <a:ext cx="0" cy="727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9170DE-4D12-4FDF-85FD-F1BD1CD693B9}"/>
              </a:ext>
            </a:extLst>
          </p:cNvPr>
          <p:cNvCxnSpPr>
            <a:cxnSpLocks/>
          </p:cNvCxnSpPr>
          <p:nvPr/>
        </p:nvCxnSpPr>
        <p:spPr>
          <a:xfrm>
            <a:off x="6513446" y="3643589"/>
            <a:ext cx="181555" cy="73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973051-3CF2-4453-905B-FDE0B729CF92}"/>
              </a:ext>
            </a:extLst>
          </p:cNvPr>
          <p:cNvSpPr txBox="1"/>
          <p:nvPr/>
        </p:nvSpPr>
        <p:spPr>
          <a:xfrm>
            <a:off x="9644658" y="4118319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,  2t] children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E550A-821D-4BBA-94A3-1EEB616210A9}"/>
              </a:ext>
            </a:extLst>
          </p:cNvPr>
          <p:cNvSpPr txBox="1"/>
          <p:nvPr/>
        </p:nvSpPr>
        <p:spPr>
          <a:xfrm>
            <a:off x="9624296" y="3662911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 – 1, 2t – 1] keys </a:t>
            </a:r>
            <a:endParaRPr lang="en-US" dirty="0"/>
          </a:p>
        </p:txBody>
      </p: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2671F11D-1AEE-4E48-AC7E-A6AB584EFC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7" y="3407227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38C09E-F2ED-47AB-9B74-0FD8425657A8}"/>
              </a:ext>
            </a:extLst>
          </p:cNvPr>
          <p:cNvSpPr/>
          <p:nvPr/>
        </p:nvSpPr>
        <p:spPr>
          <a:xfrm>
            <a:off x="1508076" y="865999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831F1-6B4D-4C32-BC23-803F81D09E60}"/>
              </a:ext>
            </a:extLst>
          </p:cNvPr>
          <p:cNvSpPr/>
          <p:nvPr/>
        </p:nvSpPr>
        <p:spPr>
          <a:xfrm>
            <a:off x="1482518" y="281224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00488"/>
              </p:ext>
            </p:extLst>
          </p:nvPr>
        </p:nvGraphicFramePr>
        <p:xfrm>
          <a:off x="2636670" y="2339849"/>
          <a:ext cx="7253579" cy="51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9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1"/>
          <p:cNvSpPr>
            <a:spLocks noChangeShapeType="1"/>
          </p:cNvSpPr>
          <p:nvPr/>
        </p:nvSpPr>
        <p:spPr bwMode="auto">
          <a:xfrm flipH="1">
            <a:off x="2966563" y="2834627"/>
            <a:ext cx="57150" cy="9014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610983" y="1139520"/>
            <a:ext cx="89700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7.7   Parental node of a B-tree. pointer: P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record key  K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 depicted in the Figure is called the n-node.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84538" y="4319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580226" y="4346222"/>
                <a:ext cx="9161754" cy="2307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i+1	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n-1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t=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kumimoji="0" lang="en-US" altLang="zh-CN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14:m>
                  <m:oMath xmlns:m="http://schemas.openxmlformats.org/officeDocument/2006/math">
                    <m:r>
                      <a:rPr kumimoji="0" lang="en-US" altLang="zh-CN" sz="2400" i="1" u="none" strike="noStrike" cap="none" normalizeH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 be the minimum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degree of a B-tree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node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has at least t -1 =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– 1 keys, and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children.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node has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at most 2</a:t>
                </a:r>
                <a:r>
                  <a:rPr lang="en-US" altLang="zh-CN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 = n – 1 keys and 2t = 2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n children.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0226" y="4346222"/>
                <a:ext cx="9161754" cy="2307748"/>
              </a:xfrm>
              <a:prstGeom prst="rect">
                <a:avLst/>
              </a:prstGeom>
              <a:blipFill>
                <a:blip r:embed="rId2"/>
                <a:stretch>
                  <a:fillRect l="-998" t="-1583" b="-2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755206" y="3748339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041885" y="3748339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451437" y="3742798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6714439" y="3753067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8050290" y="3753067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"/>
          <p:cNvSpPr>
            <a:spLocks noChangeShapeType="1"/>
          </p:cNvSpPr>
          <p:nvPr/>
        </p:nvSpPr>
        <p:spPr bwMode="auto">
          <a:xfrm flipH="1">
            <a:off x="4256198" y="2827555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" name="AutoShape 1"/>
          <p:cNvSpPr>
            <a:spLocks noChangeShapeType="1"/>
          </p:cNvSpPr>
          <p:nvPr/>
        </p:nvSpPr>
        <p:spPr bwMode="auto">
          <a:xfrm flipH="1">
            <a:off x="6914257" y="2834627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" name="AutoShape 1"/>
          <p:cNvSpPr>
            <a:spLocks noChangeShapeType="1"/>
          </p:cNvSpPr>
          <p:nvPr/>
        </p:nvSpPr>
        <p:spPr bwMode="auto">
          <a:xfrm>
            <a:off x="5635233" y="2859494"/>
            <a:ext cx="45719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AutoShape 1"/>
          <p:cNvSpPr>
            <a:spLocks noChangeShapeType="1"/>
          </p:cNvSpPr>
          <p:nvPr/>
        </p:nvSpPr>
        <p:spPr bwMode="auto">
          <a:xfrm flipH="1">
            <a:off x="8259145" y="2851869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C53B51DC-5466-47D7-A4D0-CC19052FFFC1}"/>
              </a:ext>
            </a:extLst>
          </p:cNvPr>
          <p:cNvSpPr/>
          <p:nvPr/>
        </p:nvSpPr>
        <p:spPr>
          <a:xfrm flipH="1">
            <a:off x="839895" y="2339849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17074699-7785-4F5C-9FCE-2F10333046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708">
            <a:off x="700604" y="2155509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8">
            <a:extLst>
              <a:ext uri="{FF2B5EF4-FFF2-40B4-BE49-F238E27FC236}">
                <a16:creationId xmlns:a16="http://schemas.microsoft.com/office/drawing/2014/main" id="{9E2D6A36-73B5-4085-9F90-A4167600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869" y="3736065"/>
            <a:ext cx="428625" cy="6842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">
            <a:extLst>
              <a:ext uri="{FF2B5EF4-FFF2-40B4-BE49-F238E27FC236}">
                <a16:creationId xmlns:a16="http://schemas.microsoft.com/office/drawing/2014/main" id="{EA71354B-6A65-4B61-9CF8-4C5D5A695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37171" y="2835221"/>
            <a:ext cx="57150" cy="9255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832698-0D83-493D-BAF4-0F93FB8C82D9}"/>
              </a:ext>
            </a:extLst>
          </p:cNvPr>
          <p:cNvSpPr/>
          <p:nvPr/>
        </p:nvSpPr>
        <p:spPr>
          <a:xfrm>
            <a:off x="1554382" y="398898"/>
            <a:ext cx="1412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B-Trees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9720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5">
                <a:extLst>
                  <a:ext uri="{FF2B5EF4-FFF2-40B4-BE49-F238E27FC236}">
                    <a16:creationId xmlns:a16="http://schemas.microsoft.com/office/drawing/2014/main" id="{2606A52F-1767-45B3-96A1-80165EBF3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505" y="1061004"/>
                <a:ext cx="9114798" cy="555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B-tree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order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m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must satisfy the following structural properties:</a:t>
                </a:r>
              </a:p>
              <a:p>
                <a:pPr marL="342900" lvl="0" indent="-342900" eaLnBrk="0" fontAlgn="base" hangingPunct="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root is either a leaf or has between 2 and m (i.e., 2t) children.</a:t>
                </a:r>
              </a:p>
              <a:p>
                <a:pPr marL="342900" lvl="0" indent="-342900" eaLnBrk="0" fontAlgn="base" hangingPunct="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Each node, except for the root and the leaves, has between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m children (and hence between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-1 and m – 1 keys). </a:t>
                </a:r>
              </a:p>
              <a:p>
                <a:pPr marL="342900" lvl="0" indent="-342900" eaLnBrk="0" fontAlgn="base" hangingPunct="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tree is (perfectly) balanced, i.e., all its leaves are at the same level.</a:t>
                </a:r>
              </a:p>
              <a:p>
                <a:pPr lvl="0" eaLnBrk="0" fontAlgn="base" hangingPunct="0">
                  <a:spcAft>
                    <a:spcPts val="600"/>
                  </a:spcAft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Note that 2t = m.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ts val="600"/>
                  </a:spcAft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t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kumimoji="0" lang="en-US" altLang="zh-CN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degree. Then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 node</a:t>
                </a:r>
                <a:r>
                  <a:rPr kumimoji="0" lang="en-US" altLang="zh-CN" sz="2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has at least t -1 =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– 1 keys, and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children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and has at most 2</a:t>
                </a:r>
                <a:r>
                  <a:rPr lang="en-US" altLang="zh-CN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 = n – 1 keys and 2t = 2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n children.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5">
                <a:extLst>
                  <a:ext uri="{FF2B5EF4-FFF2-40B4-BE49-F238E27FC236}">
                    <a16:creationId xmlns:a16="http://schemas.microsoft.com/office/drawing/2014/main" id="{2606A52F-1767-45B3-96A1-80165EBF3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2505" y="1061004"/>
                <a:ext cx="9114798" cy="5554598"/>
              </a:xfrm>
              <a:prstGeom prst="rect">
                <a:avLst/>
              </a:prstGeom>
              <a:blipFill>
                <a:blip r:embed="rId2"/>
                <a:stretch>
                  <a:fillRect l="-1070" t="-439" r="-535" b="-20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5EB61320-0977-4B94-8DDC-8F6D8AB4ED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9">
            <a:off x="565432" y="1507720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E5D5D-F2C5-43A8-B29D-4008238CF375}"/>
              </a:ext>
            </a:extLst>
          </p:cNvPr>
          <p:cNvSpPr/>
          <p:nvPr/>
        </p:nvSpPr>
        <p:spPr>
          <a:xfrm>
            <a:off x="1698172" y="31890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153945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206" y="888274"/>
            <a:ext cx="9180611" cy="53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B-Tree version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all data records (or record keys) at the leaves,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increasing order of the keys.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Use the parental nodes for indexing.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each parental node contain n-1 ordered keys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  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&lt;  … &lt;  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assumed, for the sake of simplicity, to be distinct.  The keys are interposed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with n pointers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the node’s children so that all the keys in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substree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&lt;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≤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where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1, 2, …, i-1 . 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 depicted in the Figure 7.7 is called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n-node.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Thus,  all the nodes in a classic binary search tree are 2-nodes; a 2-3 tree comprises 2-nodes and 3-nodes.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78CF9AE-1A83-4D85-AF88-827422BDFCA3}"/>
              </a:ext>
            </a:extLst>
          </p:cNvPr>
          <p:cNvSpPr/>
          <p:nvPr/>
        </p:nvSpPr>
        <p:spPr>
          <a:xfrm flipH="1">
            <a:off x="726684" y="1878295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1D7D5-5F19-41B2-BA11-BD7C02B072E6}"/>
              </a:ext>
            </a:extLst>
          </p:cNvPr>
          <p:cNvSpPr/>
          <p:nvPr/>
        </p:nvSpPr>
        <p:spPr>
          <a:xfrm>
            <a:off x="1323703" y="30349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045" y="1942439"/>
            <a:ext cx="8282189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B-tree of order m ≥ 2 must satisfy the following structural properties: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root is either a leaf 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has between 2 and m children (1 and m – 1 keys)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node, except for the root and the leaves, has between 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┌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m/2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and  m children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(and hence between 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m/2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- 1 and  m – 1 keys).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is (perfectly) balanced;  i.e., all its leaves are at the same level.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4F18258-98FA-4AA5-A1B3-0A47820D7F51}"/>
              </a:ext>
            </a:extLst>
          </p:cNvPr>
          <p:cNvSpPr/>
          <p:nvPr/>
        </p:nvSpPr>
        <p:spPr>
          <a:xfrm flipH="1">
            <a:off x="839895" y="2339849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536AA76-83FF-4372-9DE5-B7F1F622D1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4" y="2119674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DD3484-DFC7-4EF7-9302-4F8F46F13E19}"/>
              </a:ext>
            </a:extLst>
          </p:cNvPr>
          <p:cNvSpPr/>
          <p:nvPr/>
        </p:nvSpPr>
        <p:spPr>
          <a:xfrm>
            <a:off x="1663337" y="100687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0326" y="888127"/>
            <a:ext cx="945733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7.8  Example of a B-tree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order 4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(2t = 4 children, max 2t-1 = 3 keys)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11199"/>
              </p:ext>
            </p:extLst>
          </p:nvPr>
        </p:nvGraphicFramePr>
        <p:xfrm>
          <a:off x="4319692" y="1673733"/>
          <a:ext cx="3187100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"/>
          <p:cNvSpPr>
            <a:spLocks noChangeShapeType="1"/>
          </p:cNvSpPr>
          <p:nvPr/>
        </p:nvSpPr>
        <p:spPr bwMode="auto">
          <a:xfrm flipH="1">
            <a:off x="1711721" y="1871853"/>
            <a:ext cx="2897268" cy="118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/>
          <p:cNvSpPr>
            <a:spLocks noChangeShapeType="1"/>
          </p:cNvSpPr>
          <p:nvPr/>
        </p:nvSpPr>
        <p:spPr bwMode="auto">
          <a:xfrm flipH="1">
            <a:off x="4935984" y="1871853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"/>
          <p:cNvSpPr>
            <a:spLocks noChangeShapeType="1"/>
          </p:cNvSpPr>
          <p:nvPr/>
        </p:nvSpPr>
        <p:spPr bwMode="auto">
          <a:xfrm>
            <a:off x="6340330" y="1918995"/>
            <a:ext cx="1880391" cy="11525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08014"/>
              </p:ext>
            </p:extLst>
          </p:nvPr>
        </p:nvGraphicFramePr>
        <p:xfrm>
          <a:off x="1409296" y="3071555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59780"/>
              </p:ext>
            </p:extLst>
          </p:nvPr>
        </p:nvGraphicFramePr>
        <p:xfrm>
          <a:off x="4740485" y="3077059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8595"/>
              </p:ext>
            </p:extLst>
          </p:nvPr>
        </p:nvGraphicFramePr>
        <p:xfrm>
          <a:off x="8071674" y="3071555"/>
          <a:ext cx="3199693" cy="400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2210"/>
              </p:ext>
            </p:extLst>
          </p:nvPr>
        </p:nvGraphicFramePr>
        <p:xfrm>
          <a:off x="1026072" y="4554160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2881"/>
              </p:ext>
            </p:extLst>
          </p:nvPr>
        </p:nvGraphicFramePr>
        <p:xfrm>
          <a:off x="3509555" y="4571916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61061"/>
              </p:ext>
            </p:extLst>
          </p:nvPr>
        </p:nvGraphicFramePr>
        <p:xfrm>
          <a:off x="2496363" y="4554160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30155"/>
              </p:ext>
            </p:extLst>
          </p:nvPr>
        </p:nvGraphicFramePr>
        <p:xfrm>
          <a:off x="7795640" y="4596896"/>
          <a:ext cx="1371297" cy="36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73556"/>
              </p:ext>
            </p:extLst>
          </p:nvPr>
        </p:nvGraphicFramePr>
        <p:xfrm>
          <a:off x="10207610" y="4627875"/>
          <a:ext cx="1371297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58585"/>
              </p:ext>
            </p:extLst>
          </p:nvPr>
        </p:nvGraphicFramePr>
        <p:xfrm>
          <a:off x="4935984" y="4590254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33784"/>
              </p:ext>
            </p:extLst>
          </p:nvPr>
        </p:nvGraphicFramePr>
        <p:xfrm>
          <a:off x="5883284" y="4603179"/>
          <a:ext cx="914198" cy="38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76947"/>
              </p:ext>
            </p:extLst>
          </p:nvPr>
        </p:nvGraphicFramePr>
        <p:xfrm>
          <a:off x="6839462" y="4591805"/>
          <a:ext cx="914198" cy="38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86734"/>
              </p:ext>
            </p:extLst>
          </p:nvPr>
        </p:nvGraphicFramePr>
        <p:xfrm>
          <a:off x="9214421" y="4629814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AutoShape 2"/>
          <p:cNvSpPr>
            <a:spLocks noChangeShapeType="1"/>
          </p:cNvSpPr>
          <p:nvPr/>
        </p:nvSpPr>
        <p:spPr bwMode="auto">
          <a:xfrm flipH="1">
            <a:off x="1097301" y="3340514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"/>
          <p:cNvSpPr>
            <a:spLocks noChangeShapeType="1"/>
          </p:cNvSpPr>
          <p:nvPr/>
        </p:nvSpPr>
        <p:spPr bwMode="auto">
          <a:xfrm>
            <a:off x="2510647" y="3313696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"/>
          <p:cNvSpPr>
            <a:spLocks noChangeShapeType="1"/>
          </p:cNvSpPr>
          <p:nvPr/>
        </p:nvSpPr>
        <p:spPr bwMode="auto">
          <a:xfrm>
            <a:off x="3460460" y="3303155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"/>
          <p:cNvSpPr>
            <a:spLocks noChangeShapeType="1"/>
          </p:cNvSpPr>
          <p:nvPr/>
        </p:nvSpPr>
        <p:spPr bwMode="auto">
          <a:xfrm>
            <a:off x="4902882" y="334051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"/>
          <p:cNvSpPr>
            <a:spLocks noChangeShapeType="1"/>
          </p:cNvSpPr>
          <p:nvPr/>
        </p:nvSpPr>
        <p:spPr bwMode="auto">
          <a:xfrm>
            <a:off x="5901657" y="333203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"/>
          <p:cNvSpPr>
            <a:spLocks noChangeShapeType="1"/>
          </p:cNvSpPr>
          <p:nvPr/>
        </p:nvSpPr>
        <p:spPr bwMode="auto">
          <a:xfrm>
            <a:off x="6801074" y="334051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"/>
          <p:cNvSpPr>
            <a:spLocks noChangeShapeType="1"/>
          </p:cNvSpPr>
          <p:nvPr/>
        </p:nvSpPr>
        <p:spPr bwMode="auto">
          <a:xfrm>
            <a:off x="7670801" y="3359320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"/>
          <p:cNvSpPr>
            <a:spLocks noChangeShapeType="1"/>
          </p:cNvSpPr>
          <p:nvPr/>
        </p:nvSpPr>
        <p:spPr bwMode="auto">
          <a:xfrm>
            <a:off x="8282571" y="3295939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2"/>
          <p:cNvSpPr>
            <a:spLocks noChangeShapeType="1"/>
          </p:cNvSpPr>
          <p:nvPr/>
        </p:nvSpPr>
        <p:spPr bwMode="auto">
          <a:xfrm>
            <a:off x="9205595" y="3295939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FADEDF59-4FCD-4086-BDF0-6F1B969C29EE}"/>
              </a:ext>
            </a:extLst>
          </p:cNvPr>
          <p:cNvSpPr/>
          <p:nvPr/>
        </p:nvSpPr>
        <p:spPr>
          <a:xfrm flipH="1">
            <a:off x="498345" y="590566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C1E35-0FCB-4118-AAA2-62341DE722D3}"/>
              </a:ext>
            </a:extLst>
          </p:cNvPr>
          <p:cNvSpPr/>
          <p:nvPr/>
        </p:nvSpPr>
        <p:spPr>
          <a:xfrm>
            <a:off x="1228992" y="5554239"/>
            <a:ext cx="9980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h, it has 3*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keys, where m is the number of children in a nodes.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 tree with h = 2, then we could have 3*4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+ 3*4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+ 3*m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63 keys.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F09E33-D7B4-432C-BB3F-C7164FBF3A1D}"/>
              </a:ext>
            </a:extLst>
          </p:cNvPr>
          <p:cNvSpPr/>
          <p:nvPr/>
        </p:nvSpPr>
        <p:spPr>
          <a:xfrm>
            <a:off x="1409296" y="26328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5017" y="1582341"/>
            <a:ext cx="9774315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Note: 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 has 3 keys. Thus its order m = 4;  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0, it has one root node, which contains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indexes).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1, it has m = 4 nodes, whose parental node is their root node. These 4 nodes contain 4 x 3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 keys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indexes)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2, it has m x m =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16 nodes, containing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 3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48 keys.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3, it has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4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64 nodes, containing m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x 3 = 192 keys.</a:t>
            </a:r>
          </a:p>
          <a:p>
            <a:pPr marL="854075" lvl="1" indent="-396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depth h, it has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nodes, containing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3 keys.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6164FAD-5877-44D7-8182-5197DD7B4ED5}"/>
              </a:ext>
            </a:extLst>
          </p:cNvPr>
          <p:cNvSpPr/>
          <p:nvPr/>
        </p:nvSpPr>
        <p:spPr>
          <a:xfrm flipH="1">
            <a:off x="848804" y="3916100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823DA-5965-43A2-B867-182FF7AF195D}"/>
              </a:ext>
            </a:extLst>
          </p:cNvPr>
          <p:cNvSpPr/>
          <p:nvPr/>
        </p:nvSpPr>
        <p:spPr>
          <a:xfrm>
            <a:off x="1715589" y="77174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42874" y="905142"/>
                <a:ext cx="9667781" cy="5721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>
                    <a:ea typeface="SimSun" panose="02010600030101010101" pitchFamily="2" charset="-122"/>
                  </a:rPr>
                  <a:t>The height of a B-tree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disk accesses required for most operations on a B-tree is proportional to the height of the B-tree.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now analyze the worst-case height of a B-tree.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18.1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n  ≥  1,  then for any n-key B-tree T of height h and minimum degree t ≥ 2, 	h   ≤  </a:t>
                </a:r>
                <a:r>
                  <a:rPr lang="en-US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).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(This is, equivalently, the upper bound on the height h of the B-tree of order m = t with n nodes:  h  ≤ 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  <a:r>
                  <a:rPr lang="en-US" sz="24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+ 1, where t =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m/2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)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 is provided by [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Cormen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905142"/>
                <a:ext cx="9667781" cy="5721631"/>
              </a:xfrm>
              <a:prstGeom prst="rect">
                <a:avLst/>
              </a:prstGeom>
              <a:blipFill>
                <a:blip r:embed="rId2"/>
                <a:stretch>
                  <a:fillRect l="-1135" t="-852" r="-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009DA6F-8730-4F55-AD79-97DD02A0A697}"/>
              </a:ext>
            </a:extLst>
          </p:cNvPr>
          <p:cNvSpPr/>
          <p:nvPr/>
        </p:nvSpPr>
        <p:spPr>
          <a:xfrm>
            <a:off x="1242874" y="23122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F092C-1B82-4190-9CBC-8C704354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54567"/>
              </p:ext>
            </p:extLst>
          </p:nvPr>
        </p:nvGraphicFramePr>
        <p:xfrm>
          <a:off x="4319692" y="2083042"/>
          <a:ext cx="3187100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B23F3146-904B-4099-9413-F315F86FB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721" y="2281162"/>
            <a:ext cx="2897268" cy="118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24458F-CD34-43E3-8BA5-781064DFB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5984" y="2281162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3A7CE688-16CF-40D2-A448-10A94EE32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330" y="2328304"/>
            <a:ext cx="1880391" cy="11525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4FDCD-48C3-4ECC-A5CE-7491A94D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87660"/>
              </p:ext>
            </p:extLst>
          </p:nvPr>
        </p:nvGraphicFramePr>
        <p:xfrm>
          <a:off x="1409296" y="3480864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AB7963-BD42-414F-A7AC-227DD74E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22847"/>
              </p:ext>
            </p:extLst>
          </p:nvPr>
        </p:nvGraphicFramePr>
        <p:xfrm>
          <a:off x="4740485" y="3486368"/>
          <a:ext cx="3199693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5BFC05-9A82-4B3A-A0FA-522317B0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77859"/>
              </p:ext>
            </p:extLst>
          </p:nvPr>
        </p:nvGraphicFramePr>
        <p:xfrm>
          <a:off x="8071674" y="3480864"/>
          <a:ext cx="3199693" cy="400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BD7953-A367-4EE2-BCA6-727A273E3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64604"/>
              </p:ext>
            </p:extLst>
          </p:nvPr>
        </p:nvGraphicFramePr>
        <p:xfrm>
          <a:off x="1026072" y="4963469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8115DD-9B99-4270-BAF8-9C9DC02B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71843"/>
              </p:ext>
            </p:extLst>
          </p:nvPr>
        </p:nvGraphicFramePr>
        <p:xfrm>
          <a:off x="3509555" y="4981225"/>
          <a:ext cx="1371297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E81AA5-5874-47FC-A330-A66F3099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7362"/>
              </p:ext>
            </p:extLst>
          </p:nvPr>
        </p:nvGraphicFramePr>
        <p:xfrm>
          <a:off x="2496363" y="4963469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E484CE-26EB-4CA2-99B6-5FEEC63D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57898"/>
              </p:ext>
            </p:extLst>
          </p:nvPr>
        </p:nvGraphicFramePr>
        <p:xfrm>
          <a:off x="7795640" y="5006205"/>
          <a:ext cx="1371297" cy="36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08910A-206F-4137-AA95-3C3E6947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25981"/>
              </p:ext>
            </p:extLst>
          </p:nvPr>
        </p:nvGraphicFramePr>
        <p:xfrm>
          <a:off x="10207610" y="5037184"/>
          <a:ext cx="1371297" cy="379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38A29A8-8871-4CB3-ACB8-04ADD3D3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63937"/>
              </p:ext>
            </p:extLst>
          </p:nvPr>
        </p:nvGraphicFramePr>
        <p:xfrm>
          <a:off x="4935984" y="4999563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961935-DED1-4D9B-93AE-31CB6D20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3951"/>
              </p:ext>
            </p:extLst>
          </p:nvPr>
        </p:nvGraphicFramePr>
        <p:xfrm>
          <a:off x="5883284" y="5012488"/>
          <a:ext cx="914198" cy="38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B4EC9D6-A90D-45F5-AE60-A696FF7B2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67510"/>
              </p:ext>
            </p:extLst>
          </p:nvPr>
        </p:nvGraphicFramePr>
        <p:xfrm>
          <a:off x="6839462" y="5001114"/>
          <a:ext cx="914198" cy="38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6B695-5B2E-4CF9-AB3F-C951024A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106"/>
              </p:ext>
            </p:extLst>
          </p:nvPr>
        </p:nvGraphicFramePr>
        <p:xfrm>
          <a:off x="9214421" y="5039123"/>
          <a:ext cx="914198" cy="35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AutoShape 2">
            <a:extLst>
              <a:ext uri="{FF2B5EF4-FFF2-40B4-BE49-F238E27FC236}">
                <a16:creationId xmlns:a16="http://schemas.microsoft.com/office/drawing/2014/main" id="{8D6372D7-2811-4794-B1E3-956EA234C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301" y="3749823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4801CFA5-93EC-43EB-B0D9-CE48217C3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647" y="3723005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94B218AA-2D2A-4CE6-AC50-696CBCFEC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460" y="371246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093E637C-C2F7-461F-97E1-17AEDE42F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882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FF4664C5-5DCB-4062-B832-3A282705D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657" y="374134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96A8E68E-9737-4EE4-B8E5-D4649677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074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EEA07A5A-3324-4AE8-8A95-292F3A7E9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0801" y="3768629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A3F88DD6-4B47-476C-823C-B13302F9F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571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61993BCC-88E1-4BCE-8D77-44703D017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5595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267054-A3C8-4AEB-81D2-74B1169E330B}"/>
              </a:ext>
            </a:extLst>
          </p:cNvPr>
          <p:cNvSpPr/>
          <p:nvPr/>
        </p:nvSpPr>
        <p:spPr>
          <a:xfrm>
            <a:off x="932736" y="5594835"/>
            <a:ext cx="792479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inserting a value 65 to this B-tree of order 4. Then …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65B03B-E90D-470A-BA30-02EAE293783B}"/>
              </a:ext>
            </a:extLst>
          </p:cNvPr>
          <p:cNvSpPr/>
          <p:nvPr/>
        </p:nvSpPr>
        <p:spPr>
          <a:xfrm>
            <a:off x="1343745" y="1202379"/>
            <a:ext cx="5453737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7.8  Example of a B-tree of order 4.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F83255-62B5-47C1-A6AB-C075B41C817D}"/>
              </a:ext>
            </a:extLst>
          </p:cNvPr>
          <p:cNvSpPr/>
          <p:nvPr/>
        </p:nvSpPr>
        <p:spPr>
          <a:xfrm>
            <a:off x="1371139" y="34702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3820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6A384D1-E3CD-4A3C-ABD0-BF428F1A6FA8}"/>
              </a:ext>
            </a:extLst>
          </p:cNvPr>
          <p:cNvSpPr txBox="1"/>
          <p:nvPr/>
        </p:nvSpPr>
        <p:spPr>
          <a:xfrm>
            <a:off x="844122" y="1720363"/>
            <a:ext cx="10085469" cy="832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H="1">
            <a:off x="4279046" y="3240049"/>
            <a:ext cx="1207914" cy="302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5465199" y="3263623"/>
            <a:ext cx="1411328" cy="2866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H="1">
            <a:off x="3403422" y="4096713"/>
            <a:ext cx="904481" cy="4610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10043" y="5270163"/>
            <a:ext cx="793380" cy="448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4211779" y="4149265"/>
            <a:ext cx="866721" cy="480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282804" y="5276790"/>
            <a:ext cx="554757" cy="4943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546415" y="4149265"/>
            <a:ext cx="366232" cy="53190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24201" y="2597128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816344" y="3511349"/>
            <a:ext cx="718536" cy="64533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46415" y="3550306"/>
            <a:ext cx="691332" cy="6063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981645" y="4568980"/>
            <a:ext cx="742472" cy="68999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4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757807" y="4629821"/>
            <a:ext cx="707392" cy="6891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6175218" y="4681167"/>
            <a:ext cx="701309" cy="64514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2231407" y="5718427"/>
            <a:ext cx="750238" cy="68287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5447110" y="5778412"/>
            <a:ext cx="764915" cy="67945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379216" y="2113448"/>
            <a:ext cx="81763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379216" y="3027848"/>
            <a:ext cx="81763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1391" y="907836"/>
            <a:ext cx="8469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6.2: The number beside each node indicates that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node’s balance factor, where,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the balance factor of a node =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its left-subtree’s height – its right-subtree’s height.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6857" y="2657099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6849" y="3607842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6954" y="480849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22695" y="481780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67469" y="3635048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534" y="4817807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82693" y="5948463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6825" y="5939640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48561" y="5797611"/>
            <a:ext cx="195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  AVL tree.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83A6FB-6FBF-419B-BD57-6A6474813381}"/>
              </a:ext>
            </a:extLst>
          </p:cNvPr>
          <p:cNvSpPr/>
          <p:nvPr/>
        </p:nvSpPr>
        <p:spPr>
          <a:xfrm>
            <a:off x="1819046" y="310073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47A17A-CF0E-4078-8CF3-438091A9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74262"/>
              </p:ext>
            </p:extLst>
          </p:nvPr>
        </p:nvGraphicFramePr>
        <p:xfrm>
          <a:off x="4319692" y="2083042"/>
          <a:ext cx="31871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6A9C60E2-0692-400B-AFC5-5944E1B60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721" y="2281162"/>
            <a:ext cx="2897268" cy="118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631A12-F07D-4839-A2AC-8E361B9AB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5984" y="2281162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14617CE5-6AF2-4993-B0FE-28DFEEA33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330" y="2328304"/>
            <a:ext cx="1880391" cy="11525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E88AF-A794-4731-9159-83C68CC7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1042"/>
              </p:ext>
            </p:extLst>
          </p:nvPr>
        </p:nvGraphicFramePr>
        <p:xfrm>
          <a:off x="1409296" y="3480864"/>
          <a:ext cx="3199693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DD7F74-45AF-4341-B855-620624E1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90466"/>
              </p:ext>
            </p:extLst>
          </p:nvPr>
        </p:nvGraphicFramePr>
        <p:xfrm>
          <a:off x="4740485" y="3486368"/>
          <a:ext cx="3199693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E6E25D-225D-47DC-9931-C2FA44C77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46148"/>
              </p:ext>
            </p:extLst>
          </p:nvPr>
        </p:nvGraphicFramePr>
        <p:xfrm>
          <a:off x="8071674" y="3480864"/>
          <a:ext cx="3199693" cy="400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197163-FC7D-413C-BD8B-C04872C4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00185"/>
              </p:ext>
            </p:extLst>
          </p:nvPr>
        </p:nvGraphicFramePr>
        <p:xfrm>
          <a:off x="1026072" y="4963469"/>
          <a:ext cx="1371297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4E47AC-F00A-447B-8A87-A519A3D5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30314"/>
              </p:ext>
            </p:extLst>
          </p:nvPr>
        </p:nvGraphicFramePr>
        <p:xfrm>
          <a:off x="3509555" y="4981225"/>
          <a:ext cx="1371297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55F499-E67E-4047-95A9-F9472959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889"/>
              </p:ext>
            </p:extLst>
          </p:nvPr>
        </p:nvGraphicFramePr>
        <p:xfrm>
          <a:off x="2496363" y="4963469"/>
          <a:ext cx="914198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B84B97-E663-4836-9388-CD8EEDA7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55275"/>
              </p:ext>
            </p:extLst>
          </p:nvPr>
        </p:nvGraphicFramePr>
        <p:xfrm>
          <a:off x="7795640" y="5006205"/>
          <a:ext cx="1371297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8FD11A-89C8-4081-9D17-F1A576FC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03652"/>
              </p:ext>
            </p:extLst>
          </p:nvPr>
        </p:nvGraphicFramePr>
        <p:xfrm>
          <a:off x="10207610" y="5037184"/>
          <a:ext cx="914198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1DAB49-8B31-4D7F-A513-E41F104BC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61966"/>
              </p:ext>
            </p:extLst>
          </p:nvPr>
        </p:nvGraphicFramePr>
        <p:xfrm>
          <a:off x="4935984" y="4999563"/>
          <a:ext cx="914198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36EF39-6CAF-4C39-8071-84D9465B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3236"/>
              </p:ext>
            </p:extLst>
          </p:nvPr>
        </p:nvGraphicFramePr>
        <p:xfrm>
          <a:off x="5883284" y="5012488"/>
          <a:ext cx="914198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2DD217-E3C7-4A76-A96F-99077507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01145"/>
              </p:ext>
            </p:extLst>
          </p:nvPr>
        </p:nvGraphicFramePr>
        <p:xfrm>
          <a:off x="6839462" y="5001114"/>
          <a:ext cx="914198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548FC64-8357-4DE9-89BF-5EB692B6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36940"/>
              </p:ext>
            </p:extLst>
          </p:nvPr>
        </p:nvGraphicFramePr>
        <p:xfrm>
          <a:off x="9214421" y="5039123"/>
          <a:ext cx="914198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AutoShape 2">
            <a:extLst>
              <a:ext uri="{FF2B5EF4-FFF2-40B4-BE49-F238E27FC236}">
                <a16:creationId xmlns:a16="http://schemas.microsoft.com/office/drawing/2014/main" id="{95A5DC3B-31A4-47FD-A0D2-5E4B5D4E6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301" y="3749823"/>
            <a:ext cx="547677" cy="11997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23CAA09B-BE27-4D49-93E2-935DCC20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647" y="3723005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822F81F4-0DD5-4422-B4D0-C8D073761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460" y="3712464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DE092013-54F4-46AD-B6D7-F41A67528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882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D3EB6AE2-1F5D-456C-B81E-72B626BA0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657" y="374134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D2EA3BC2-2D0B-494B-BD76-E16118523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1074" y="3749823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4C232D67-2E3D-4E2C-B472-66079A9F1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0801" y="3768629"/>
            <a:ext cx="198716" cy="12582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58581D1E-3671-4D3A-9AF2-FC9377198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571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A63F9085-E6B1-46AF-977D-CD9B1AA7C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5595" y="3705248"/>
            <a:ext cx="1149927" cy="13290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02887-DF46-4E0E-AA4E-DF600DB0E265}"/>
              </a:ext>
            </a:extLst>
          </p:cNvPr>
          <p:cNvSpPr/>
          <p:nvPr/>
        </p:nvSpPr>
        <p:spPr>
          <a:xfrm>
            <a:off x="1343745" y="1202379"/>
            <a:ext cx="5453737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7.8  Example of a B-tree of order 4.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304BFB-BB9D-474F-986E-D0BBAE8E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82209"/>
              </p:ext>
            </p:extLst>
          </p:nvPr>
        </p:nvGraphicFramePr>
        <p:xfrm>
          <a:off x="10557307" y="4515427"/>
          <a:ext cx="938176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CE055E5-46BE-4063-BDFD-B88023DC5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1467"/>
              </p:ext>
            </p:extLst>
          </p:nvPr>
        </p:nvGraphicFramePr>
        <p:xfrm>
          <a:off x="10128619" y="5704590"/>
          <a:ext cx="1371297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AutoShape 2">
            <a:extLst>
              <a:ext uri="{FF2B5EF4-FFF2-40B4-BE49-F238E27FC236}">
                <a16:creationId xmlns:a16="http://schemas.microsoft.com/office/drawing/2014/main" id="{D97D11B2-4761-4FCC-BA61-FE95B7D8F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9976" y="3700434"/>
            <a:ext cx="591567" cy="8101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A6B6F6-5C3F-4E5C-815A-7CFA8A1244DE}"/>
              </a:ext>
            </a:extLst>
          </p:cNvPr>
          <p:cNvSpPr/>
          <p:nvPr/>
        </p:nvSpPr>
        <p:spPr>
          <a:xfrm>
            <a:off x="1343745" y="447049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690018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901" y="2122489"/>
            <a:ext cx="8868792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Inserting 65 into the B-tree in Figure 7.8 can be done by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moving 60, the smallest key of the full leaf, to its sibling with keys 51 and 55, and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replacing the key value of their parent by 65, the new smallest value in the second child.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modification tends to save some space at the expense of a slightly more complicated algorithm.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D0A2D-0198-4DDA-8D57-F54817440F4A}"/>
              </a:ext>
            </a:extLst>
          </p:cNvPr>
          <p:cNvSpPr/>
          <p:nvPr/>
        </p:nvSpPr>
        <p:spPr>
          <a:xfrm>
            <a:off x="1584961" y="89366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491" y="1059827"/>
            <a:ext cx="858901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Basic Operations on B-trees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Searching a B-tree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Assume that each node has n keys.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At each internal node x, we make an (x.n+1)-way branching decision.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B-Tree-Search takes as input a pointer to the root node x of a subtree and a key k to be searched for in that subtree.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top-level call is thus of the form B-Tree-Search(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T.root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k).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k is in the B-tree,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B-Tree-Search returns the ordered pair (y,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consisting a node y and an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such that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k.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Otherwise, the procedure returns NIL.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49536-592B-446C-B200-CF500D9BEDA4}"/>
              </a:ext>
            </a:extLst>
          </p:cNvPr>
          <p:cNvSpPr/>
          <p:nvPr/>
        </p:nvSpPr>
        <p:spPr>
          <a:xfrm>
            <a:off x="1706880" y="396694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661" y="2270487"/>
            <a:ext cx="9685537" cy="345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600" spc="-100" dirty="0">
                <a:ea typeface="SimSun" panose="02010600030101010101" pitchFamily="2" charset="-122"/>
              </a:rPr>
              <a:t>Procedure B-Tree-Search(x, k)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1;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≤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and k &gt;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4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do {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+1;}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≤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and k ==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4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then return(x,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):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if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x.leaf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) then return NIL: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else {Disk-Read(x.c</a:t>
            </a:r>
            <a:r>
              <a:rPr lang="en-US" sz="24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)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return B-Tree-Search(x.c</a:t>
            </a:r>
            <a:r>
              <a:rPr lang="en-US" sz="24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k)};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52C21-E4EC-48F8-86FE-1FB1318501FA}"/>
              </a:ext>
            </a:extLst>
          </p:cNvPr>
          <p:cNvSpPr/>
          <p:nvPr/>
        </p:nvSpPr>
        <p:spPr>
          <a:xfrm>
            <a:off x="1741715" y="1276844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188" y="2578382"/>
            <a:ext cx="8975324" cy="31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Time-efficiency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B-Tree-Search procedure accesses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O(h) = O(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disk pages,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h is the height of the B-tree and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is the number of keys in the B-tree.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&lt; 2t, the while-loop takes O(t) time within each node, and </a:t>
            </a:r>
          </a:p>
          <a:p>
            <a:pPr lvl="1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CPU time is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= O(t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n).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1A47D48-CE8B-400E-BCDC-E129B09228E9}"/>
              </a:ext>
            </a:extLst>
          </p:cNvPr>
          <p:cNvSpPr/>
          <p:nvPr/>
        </p:nvSpPr>
        <p:spPr>
          <a:xfrm flipH="1">
            <a:off x="988141" y="1442866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3FCD7E5-D4A8-4687-AB4D-5C96B5FB8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2" y="1507720"/>
            <a:ext cx="667018" cy="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2BD01-15D1-4B25-B707-48222D350B1F}"/>
              </a:ext>
            </a:extLst>
          </p:cNvPr>
          <p:cNvSpPr/>
          <p:nvPr/>
        </p:nvSpPr>
        <p:spPr>
          <a:xfrm>
            <a:off x="1655159" y="136329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596" y="1751990"/>
            <a:ext cx="9188387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Creating an empty B-tree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build a B-tree T,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first use  B-Tree-Create to create an empty root node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call B-Tree-Insert to add new keys.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Both of these procedures use a procedure Allocate-Node,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allocates one disk page to be used as a new node in O(1) time.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Assume that a node created by Allocate-Node requires no Disk-Read,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there is as yet no useful information stored on the disk for that node.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77BE3-03D0-4131-B5D6-C89A4B7472BC}"/>
              </a:ext>
            </a:extLst>
          </p:cNvPr>
          <p:cNvSpPr/>
          <p:nvPr/>
        </p:nvSpPr>
        <p:spPr>
          <a:xfrm>
            <a:off x="1480458" y="76303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837" y="1458054"/>
            <a:ext cx="8487052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B-Tree-Create(T)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x = Allocate-Node();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x.leaf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True;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0;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Disk-Write(x);</a:t>
            </a:r>
          </a:p>
          <a:p>
            <a:pPr lvl="1">
              <a:lnSpc>
                <a:spcPct val="130000"/>
              </a:lnSpc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T.root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x;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Time-efficiency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B-Tree-Create requires O(1) disk operations and O(1) CPU time.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8FAF6-77DB-42DD-B0D9-7455C8D24C74}"/>
              </a:ext>
            </a:extLst>
          </p:cNvPr>
          <p:cNvSpPr/>
          <p:nvPr/>
        </p:nvSpPr>
        <p:spPr>
          <a:xfrm>
            <a:off x="1436915" y="65853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0755" y="905143"/>
            <a:ext cx="8830406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Inserting a key into a B-tree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With a B-tree, we cannot simply create a new leaf node and insert it, as the resulting tree would fail to be a valid B-tree.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Insert the new key into an existing leaf node.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we cannot insert a key into a leaf node that is full,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introduce an operation that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splits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full node y (having 2t -1 keys) around its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median key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into two nodes having only t-1 keys each.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Move up the median key into y’s parent to identify the dividing point between the two new trees.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 if y’s parent is also full,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split it before inserting the new key, and thus this could end up splitting full nodes all the way up the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549" y="1587278"/>
            <a:ext cx="89642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Splitting a node in a B-tree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B-Tree-Split-Child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takes as input 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nonfull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internal node x and an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such that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a full child of x.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splits this child into two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adjusts x so that it has an additional child.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split a full root,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first make a root a child of a new empty root node, so that we can use B-Tree-Split-Child.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thus grows in height by one;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splitting is the only means by which the tree grows.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2135B45-F926-4FAC-8347-D9AC88D274B9}"/>
              </a:ext>
            </a:extLst>
          </p:cNvPr>
          <p:cNvSpPr/>
          <p:nvPr/>
        </p:nvSpPr>
        <p:spPr>
          <a:xfrm flipH="1">
            <a:off x="848804" y="3916100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490B0-7234-4625-9AD8-8B278EBA4302}"/>
              </a:ext>
            </a:extLst>
          </p:cNvPr>
          <p:cNvSpPr/>
          <p:nvPr/>
        </p:nvSpPr>
        <p:spPr>
          <a:xfrm>
            <a:off x="1672046" y="71078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899" y="909542"/>
            <a:ext cx="85048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18.5 shows this process.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Split the full node 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about its median key S, which moves up into y’s parent node x.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Move those keys in y that are greater than the median key into a new node z, which becomes a new child of x.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68723"/>
              </p:ext>
            </p:extLst>
          </p:nvPr>
        </p:nvGraphicFramePr>
        <p:xfrm>
          <a:off x="4749716" y="3410519"/>
          <a:ext cx="3507451" cy="628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857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utoShape 1"/>
          <p:cNvSpPr>
            <a:spLocks noChangeShapeType="1"/>
          </p:cNvSpPr>
          <p:nvPr/>
        </p:nvSpPr>
        <p:spPr bwMode="auto">
          <a:xfrm>
            <a:off x="6502792" y="3777664"/>
            <a:ext cx="174149" cy="98147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2049"/>
              </p:ext>
            </p:extLst>
          </p:nvPr>
        </p:nvGraphicFramePr>
        <p:xfrm>
          <a:off x="1682318" y="4759138"/>
          <a:ext cx="719148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5024464" y="4862743"/>
            <a:ext cx="253597" cy="131409"/>
            <a:chOff x="2529" y="2296"/>
            <a:chExt cx="7200" cy="4320"/>
          </a:xfrm>
        </p:grpSpPr>
        <p:sp>
          <p:nvSpPr>
            <p:cNvPr id="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9" y="2296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68" name="AutoShape 12"/>
          <p:cNvCxnSpPr>
            <a:cxnSpLocks noChangeShapeType="1"/>
          </p:cNvCxnSpPr>
          <p:nvPr/>
        </p:nvCxnSpPr>
        <p:spPr bwMode="auto">
          <a:xfrm>
            <a:off x="1895546" y="516665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846936" y="515071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>
            <a:off x="3798326" y="515071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4749716" y="515848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>
            <a:off x="5781005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>
            <a:off x="6744315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7693538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>
            <a:off x="8667953" y="514444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4432733" y="2948854"/>
            <a:ext cx="3646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         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i-1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682318" y="4192837"/>
            <a:ext cx="109036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2318" y="5745696"/>
            <a:ext cx="745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B7298-BEC6-477B-8D59-406B82599EA1}"/>
              </a:ext>
            </a:extLst>
          </p:cNvPr>
          <p:cNvSpPr txBox="1"/>
          <p:nvPr/>
        </p:nvSpPr>
        <p:spPr>
          <a:xfrm>
            <a:off x="9370423" y="4418594"/>
            <a:ext cx="154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4</a:t>
            </a:r>
          </a:p>
          <a:p>
            <a:r>
              <a:rPr lang="en-US" dirty="0"/>
              <a:t>2t – 1 = 7 keys</a:t>
            </a:r>
          </a:p>
          <a:p>
            <a:r>
              <a:rPr lang="en-US" dirty="0"/>
              <a:t>2t = 8 children.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292059EB-6CBB-4889-9EB5-7A74127350D3}"/>
              </a:ext>
            </a:extLst>
          </p:cNvPr>
          <p:cNvSpPr/>
          <p:nvPr/>
        </p:nvSpPr>
        <p:spPr>
          <a:xfrm flipH="1">
            <a:off x="553695" y="1486613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FFA6D6-781A-4D41-8FF9-CDC103C40397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14EDABE-1059-4EA0-AF2C-5CD2F493240E}"/>
              </a:ext>
            </a:extLst>
          </p:cNvPr>
          <p:cNvSpPr txBox="1"/>
          <p:nvPr/>
        </p:nvSpPr>
        <p:spPr>
          <a:xfrm>
            <a:off x="6668053" y="2142949"/>
            <a:ext cx="501664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H="1">
            <a:off x="3721692" y="3013624"/>
            <a:ext cx="1207914" cy="302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907845" y="3009626"/>
            <a:ext cx="1411328" cy="314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H="1">
            <a:off x="2774160" y="3908505"/>
            <a:ext cx="904481" cy="4610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052689" y="5036714"/>
            <a:ext cx="742473" cy="45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654425" y="3922840"/>
            <a:ext cx="866721" cy="480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725450" y="5050365"/>
            <a:ext cx="554757" cy="4943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566847" y="2370703"/>
            <a:ext cx="713361" cy="63892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258990" y="3284924"/>
            <a:ext cx="718536" cy="64533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989061" y="3323881"/>
            <a:ext cx="691332" cy="6063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24291" y="4342555"/>
            <a:ext cx="742472" cy="68999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4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200453" y="4403396"/>
            <a:ext cx="707392" cy="6891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1674053" y="5492002"/>
            <a:ext cx="750238" cy="68287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889756" y="5551987"/>
            <a:ext cx="764915" cy="67945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8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379216" y="3027848"/>
            <a:ext cx="81763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6316" y="1268422"/>
            <a:ext cx="6608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6.2: The number beside each node indicates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that node’s balance factor.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9503" y="2430674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7711" y="3434739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11494" y="4591383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3293" y="4568175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0115" y="3408623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83738" y="5713214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59471" y="5713215"/>
            <a:ext cx="4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40439" y="5461702"/>
            <a:ext cx="3767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but  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not an AVL tree.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1658" y="4298902"/>
            <a:ext cx="263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b. factor      Key’s value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6898" y="2747825"/>
            <a:ext cx="220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Left link    Right link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9584" y="4776280"/>
            <a:ext cx="2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Node’s size:  4 x ? bytes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0263" y="2142949"/>
            <a:ext cx="289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factor = </a:t>
            </a:r>
            <a:r>
              <a:rPr lang="en-US" sz="2000" dirty="0" err="1"/>
              <a:t>Lheight</a:t>
            </a:r>
            <a:r>
              <a:rPr lang="en-US" sz="2000" dirty="0"/>
              <a:t> - </a:t>
            </a:r>
            <a:r>
              <a:rPr lang="en-US" sz="2000" dirty="0" err="1"/>
              <a:t>Rheight</a:t>
            </a:r>
            <a:endParaRPr lang="en-US" sz="2000" dirty="0"/>
          </a:p>
        </p:txBody>
      </p:sp>
      <p:sp>
        <p:nvSpPr>
          <p:cNvPr id="43" name="Oval Callout 42"/>
          <p:cNvSpPr/>
          <p:nvPr/>
        </p:nvSpPr>
        <p:spPr>
          <a:xfrm rot="19769688" flipH="1">
            <a:off x="6529318" y="4800816"/>
            <a:ext cx="302149" cy="34985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765">
            <a:off x="581500" y="1431440"/>
            <a:ext cx="586105" cy="425450"/>
          </a:xfrm>
          <a:prstGeom prst="rect">
            <a:avLst/>
          </a:prstGeom>
          <a:noFill/>
        </p:spPr>
      </p:pic>
      <p:graphicFrame>
        <p:nvGraphicFramePr>
          <p:cNvPr id="23" name="Table 38">
            <a:extLst>
              <a:ext uri="{FF2B5EF4-FFF2-40B4-BE49-F238E27FC236}">
                <a16:creationId xmlns:a16="http://schemas.microsoft.com/office/drawing/2014/main" id="{44FD096F-B5FC-455A-BF2E-7B63D3BF8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20769"/>
              </p:ext>
            </p:extLst>
          </p:nvPr>
        </p:nvGraphicFramePr>
        <p:xfrm>
          <a:off x="8047581" y="3468611"/>
          <a:ext cx="22575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19">
                  <a:extLst>
                    <a:ext uri="{9D8B030D-6E8A-4147-A177-3AD203B41FA5}">
                      <a16:colId xmlns:a16="http://schemas.microsoft.com/office/drawing/2014/main" val="1315750335"/>
                    </a:ext>
                  </a:extLst>
                </a:gridCol>
                <a:gridCol w="451519">
                  <a:extLst>
                    <a:ext uri="{9D8B030D-6E8A-4147-A177-3AD203B41FA5}">
                      <a16:colId xmlns:a16="http://schemas.microsoft.com/office/drawing/2014/main" val="1587128959"/>
                    </a:ext>
                  </a:extLst>
                </a:gridCol>
                <a:gridCol w="903038">
                  <a:extLst>
                    <a:ext uri="{9D8B030D-6E8A-4147-A177-3AD203B41FA5}">
                      <a16:colId xmlns:a16="http://schemas.microsoft.com/office/drawing/2014/main" val="3402449033"/>
                    </a:ext>
                  </a:extLst>
                </a:gridCol>
                <a:gridCol w="451519">
                  <a:extLst>
                    <a:ext uri="{9D8B030D-6E8A-4147-A177-3AD203B41FA5}">
                      <a16:colId xmlns:a16="http://schemas.microsoft.com/office/drawing/2014/main" val="113806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07014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D3CD01-40EE-4725-BABA-86BAF0788EED}"/>
              </a:ext>
            </a:extLst>
          </p:cNvPr>
          <p:cNvCxnSpPr>
            <a:cxnSpLocks/>
          </p:cNvCxnSpPr>
          <p:nvPr/>
        </p:nvCxnSpPr>
        <p:spPr>
          <a:xfrm flipH="1">
            <a:off x="8621108" y="3110746"/>
            <a:ext cx="225196" cy="558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E92DD-8843-4F3B-A0B0-27571AAF0832}"/>
              </a:ext>
            </a:extLst>
          </p:cNvPr>
          <p:cNvCxnSpPr>
            <a:cxnSpLocks/>
          </p:cNvCxnSpPr>
          <p:nvPr/>
        </p:nvCxnSpPr>
        <p:spPr>
          <a:xfrm>
            <a:off x="9812784" y="3085019"/>
            <a:ext cx="242416" cy="580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D28933-E5C5-49AA-9283-C092DB19214A}"/>
              </a:ext>
            </a:extLst>
          </p:cNvPr>
          <p:cNvCxnSpPr>
            <a:cxnSpLocks/>
          </p:cNvCxnSpPr>
          <p:nvPr/>
        </p:nvCxnSpPr>
        <p:spPr>
          <a:xfrm flipH="1" flipV="1">
            <a:off x="8277989" y="3665572"/>
            <a:ext cx="92746" cy="714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991510-13CE-4247-B92E-E9AF64BB6D64}"/>
              </a:ext>
            </a:extLst>
          </p:cNvPr>
          <p:cNvCxnSpPr>
            <a:cxnSpLocks/>
          </p:cNvCxnSpPr>
          <p:nvPr/>
        </p:nvCxnSpPr>
        <p:spPr>
          <a:xfrm flipH="1" flipV="1">
            <a:off x="9513126" y="3639456"/>
            <a:ext cx="224797" cy="703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FDEC7-B1D8-4774-9C42-D723FD3964DC}"/>
              </a:ext>
            </a:extLst>
          </p:cNvPr>
          <p:cNvSpPr/>
          <p:nvPr/>
        </p:nvSpPr>
        <p:spPr>
          <a:xfrm>
            <a:off x="1761913" y="415380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0519106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8485" y="583900"/>
            <a:ext cx="903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18.5  Splitting a node with t = 4.  Split node y = x.c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two nodes, y and z, and move up the median key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 into y’s parent.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19547"/>
              </p:ext>
            </p:extLst>
          </p:nvPr>
        </p:nvGraphicFramePr>
        <p:xfrm>
          <a:off x="4291835" y="1876560"/>
          <a:ext cx="3507451" cy="54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utoShape 1"/>
          <p:cNvSpPr>
            <a:spLocks noChangeShapeType="1"/>
          </p:cNvSpPr>
          <p:nvPr/>
        </p:nvSpPr>
        <p:spPr bwMode="auto">
          <a:xfrm>
            <a:off x="6098959" y="2215315"/>
            <a:ext cx="168674" cy="88429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767"/>
              </p:ext>
            </p:extLst>
          </p:nvPr>
        </p:nvGraphicFramePr>
        <p:xfrm>
          <a:off x="1273011" y="2849944"/>
          <a:ext cx="7191485" cy="550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50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4615157" y="4418594"/>
            <a:ext cx="253597" cy="131409"/>
            <a:chOff x="2529" y="2296"/>
            <a:chExt cx="7200" cy="4320"/>
          </a:xfrm>
        </p:grpSpPr>
        <p:sp>
          <p:nvSpPr>
            <p:cNvPr id="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9" y="2296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68" name="AutoShape 12"/>
          <p:cNvCxnSpPr>
            <a:cxnSpLocks noChangeShapeType="1"/>
          </p:cNvCxnSpPr>
          <p:nvPr/>
        </p:nvCxnSpPr>
        <p:spPr bwMode="auto">
          <a:xfrm>
            <a:off x="1487826" y="318710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385303" y="320752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>
            <a:off x="3394555" y="317810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4383735" y="320014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>
            <a:off x="5320834" y="320014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>
            <a:off x="6289526" y="318352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7297125" y="318710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>
            <a:off x="8251730" y="318710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4023426" y="1430499"/>
            <a:ext cx="3646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            x.key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i-1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276694" y="2325103"/>
            <a:ext cx="109036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2906" y="4027411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x.key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2040"/>
              </p:ext>
            </p:extLst>
          </p:nvPr>
        </p:nvGraphicFramePr>
        <p:xfrm>
          <a:off x="4339754" y="4474703"/>
          <a:ext cx="4128423" cy="54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24"/>
              </p:ext>
            </p:extLst>
          </p:nvPr>
        </p:nvGraphicFramePr>
        <p:xfrm>
          <a:off x="2267899" y="5582221"/>
          <a:ext cx="3337293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98311"/>
              </p:ext>
            </p:extLst>
          </p:nvPr>
        </p:nvGraphicFramePr>
        <p:xfrm>
          <a:off x="6403965" y="5568423"/>
          <a:ext cx="333729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AutoShape 1"/>
          <p:cNvSpPr>
            <a:spLocks noChangeShapeType="1"/>
          </p:cNvSpPr>
          <p:nvPr/>
        </p:nvSpPr>
        <p:spPr bwMode="auto">
          <a:xfrm flipH="1">
            <a:off x="2592280" y="4821592"/>
            <a:ext cx="3416867" cy="7468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1"/>
          <p:cNvSpPr>
            <a:spLocks noChangeShapeType="1"/>
          </p:cNvSpPr>
          <p:nvPr/>
        </p:nvSpPr>
        <p:spPr bwMode="auto">
          <a:xfrm flipH="1">
            <a:off x="6507892" y="4794623"/>
            <a:ext cx="202837" cy="76062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AutoShape 12"/>
          <p:cNvCxnSpPr>
            <a:cxnSpLocks noChangeShapeType="1"/>
          </p:cNvCxnSpPr>
          <p:nvPr/>
        </p:nvCxnSpPr>
        <p:spPr bwMode="auto">
          <a:xfrm>
            <a:off x="2441572" y="591057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2"/>
          <p:cNvCxnSpPr>
            <a:cxnSpLocks noChangeShapeType="1"/>
          </p:cNvCxnSpPr>
          <p:nvPr/>
        </p:nvCxnSpPr>
        <p:spPr bwMode="auto">
          <a:xfrm>
            <a:off x="3394555" y="5888123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"/>
          <p:cNvCxnSpPr>
            <a:cxnSpLocks noChangeShapeType="1"/>
          </p:cNvCxnSpPr>
          <p:nvPr/>
        </p:nvCxnSpPr>
        <p:spPr bwMode="auto">
          <a:xfrm>
            <a:off x="4380452" y="5888123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</p:cNvCxnSpPr>
          <p:nvPr/>
        </p:nvCxnSpPr>
        <p:spPr bwMode="auto">
          <a:xfrm>
            <a:off x="5456130" y="5910576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/>
          <p:cNvCxnSpPr>
            <a:cxnSpLocks noChangeShapeType="1"/>
          </p:cNvCxnSpPr>
          <p:nvPr/>
        </p:nvCxnSpPr>
        <p:spPr bwMode="auto">
          <a:xfrm>
            <a:off x="6649027" y="5888123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>
            <a:off x="7609755" y="5853450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"/>
          <p:cNvCxnSpPr>
            <a:cxnSpLocks noChangeShapeType="1"/>
          </p:cNvCxnSpPr>
          <p:nvPr/>
        </p:nvCxnSpPr>
        <p:spPr bwMode="auto">
          <a:xfrm>
            <a:off x="8571285" y="5865670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>
            <a:off x="9515059" y="5839652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/>
          <p:cNvSpPr/>
          <p:nvPr/>
        </p:nvSpPr>
        <p:spPr>
          <a:xfrm>
            <a:off x="2112002" y="6123117"/>
            <a:ext cx="7840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 rot="4876321">
            <a:off x="3510615" y="4163599"/>
            <a:ext cx="561749" cy="32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9698" y="3390378"/>
            <a:ext cx="7840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38971" y="5130039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1909676" y="5025541"/>
            <a:ext cx="1090363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y =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C943A965-49DB-4E3A-91A1-A82F675CD48E}"/>
              </a:ext>
            </a:extLst>
          </p:cNvPr>
          <p:cNvSpPr/>
          <p:nvPr/>
        </p:nvSpPr>
        <p:spPr>
          <a:xfrm flipH="1">
            <a:off x="602567" y="1851892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52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1" y="773257"/>
            <a:ext cx="865632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B-Tree-Split-Child(x,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z = Allocate-Node();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y = 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t – 1;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((j = 1) to (t – 1)) do {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j+t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(not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) then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	{for (j = 1 to t ) do {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z.c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y.c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j+t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;}}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t – 1;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((j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+ 1)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downto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+ 1)) do {x.c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j+1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i+1 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= z 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((j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downto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) do {x.key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j+1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j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;}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y.key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x.n+1;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Disk-Write(y);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Disk-Write(z);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Disk-Write(x);</a:t>
            </a:r>
            <a:endParaRPr lang="en-US" sz="22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5979" y="2380916"/>
            <a:ext cx="9099611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Time-efficiency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CPU time used by B-Tree-Split-Child is  Ɵ(t), due to the loop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" for j = 1 to t – 1 do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y.key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j+t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; "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" for j = 1 to t do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z.c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y.c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j+t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; "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(The other loops run for O(t) iterations.)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performs O(1) disk operations.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7FAE1-AF59-4D5D-8D18-D94930815FF2}"/>
              </a:ext>
            </a:extLst>
          </p:cNvPr>
          <p:cNvSpPr/>
          <p:nvPr/>
        </p:nvSpPr>
        <p:spPr>
          <a:xfrm>
            <a:off x="1680754" y="130698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966" y="2302538"/>
            <a:ext cx="8433110" cy="3042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</a:rPr>
              <a:t>Inserting a key into a B-tree in a single pass down the tree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Inserting a key k into a B-tree T of height h in a single pass down the tree, requiring O(h) disk accesses.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CPU time required is O(t*h) = O(t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B-Tree-Insert procedure uses B-Tree-Split-Child to guarantee that the recursion never descends to a full node.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5E870-D62C-4FD3-A83B-DAD05811BC7B}"/>
              </a:ext>
            </a:extLst>
          </p:cNvPr>
          <p:cNvSpPr/>
          <p:nvPr/>
        </p:nvSpPr>
        <p:spPr>
          <a:xfrm>
            <a:off x="1602378" y="1120090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5040" y="825011"/>
            <a:ext cx="925484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B-Tree-Insert(T, k)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r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T.root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/*in case the root node r is full: the root splits and a new node s (having two children) becomes the root. Splitting the root is the only way to increase the height of a B-tree. See Figure 18.6 */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r.n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== 2t – 1) 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then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{ s = Allocate-Node();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T.root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s;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s.leaf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False;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s.n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0;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s.c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r;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B-Tree-Split-Child(s, 1);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B-Tree-Insert-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(s, k);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  	   B-Tree-Insert-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(r, k);; //end if-then-else</a:t>
            </a:r>
            <a:endParaRPr lang="en-US" sz="22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0789" y="849167"/>
            <a:ext cx="971876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Procedure B-Tree-Insert-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(x, k)</a:t>
            </a:r>
          </a:p>
          <a:p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x.leaf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then 	{while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≥ 1 and k &lt;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 do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{x.key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+ 1;} 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while-do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i+1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k;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x.n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 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Disk-Write(x);}	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//end then part of if 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x.leaf</a:t>
            </a:r>
            <a:endParaRPr lang="en-US" sz="22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	</a:t>
            </a:r>
            <a:r>
              <a:rPr lang="en-US" sz="2200" b="1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≥ 1 and k &lt;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 do {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- 1;}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while-do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 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	 Disk-Read(x.c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  (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.n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== 2t – 1) then</a:t>
            </a:r>
            <a:endParaRPr lang="en-US" sz="22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     {B-Tree-Split-Child(x,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  <a:endParaRPr lang="en-US" sz="22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     if k &gt;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x.key</a:t>
            </a:r>
            <a:r>
              <a:rPr lang="en-US" sz="2200" spc="-100" baseline="-250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then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200" spc="-100" dirty="0" err="1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+ 1;</a:t>
            </a:r>
            <a:r>
              <a:rPr lang="en-US" sz="2200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of if  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sz="2200" spc="-1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.n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= = 2t – 1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B-Tree-Insert-</a:t>
            </a:r>
            <a:r>
              <a:rPr lang="en-US" sz="22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NonFull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(x.c</a:t>
            </a:r>
            <a:r>
              <a:rPr lang="en-US" sz="2200" spc="-1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, k ); </a:t>
            </a:r>
            <a:r>
              <a:rPr lang="en-US" sz="2200" b="1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//else part of if </a:t>
            </a:r>
            <a:r>
              <a:rPr lang="en-US" sz="22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x.leaf</a:t>
            </a:r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+ while-do</a:t>
            </a:r>
            <a:endParaRPr lang="en-US" sz="2200" spc="-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2647" y="1505526"/>
            <a:ext cx="919726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Time-efficiency:</a:t>
            </a:r>
          </a:p>
          <a:p>
            <a:pPr marL="461963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 B-tree of height h, </a:t>
            </a: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B-Tree-Insert performs O(h) disk accesses,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only O(1) Disk-Read and Disk-Write operations occur between calls to B-Tree-Insert-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NonFull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CPU time used is O(t*h) = O(t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n).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B-Tree-Insert-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NonFull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tail-recursive,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alternatively implement it as a while-loop, thereby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demonstrating that the number of pages that need to be in the main memory at any time is O(1).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873B4-06B7-4B56-A074-D65439EF7EBC}"/>
              </a:ext>
            </a:extLst>
          </p:cNvPr>
          <p:cNvSpPr/>
          <p:nvPr/>
        </p:nvSpPr>
        <p:spPr>
          <a:xfrm>
            <a:off x="1541418" y="53577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788" y="780571"/>
            <a:ext cx="10227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18.6      Splitting the root with t = 4. Split root node r in two,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root node s.  The new root contains the median key S of r and has the two halves of r as children. The B-tree grows in height by one when the root is split.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20618"/>
              </p:ext>
            </p:extLst>
          </p:nvPr>
        </p:nvGraphicFramePr>
        <p:xfrm>
          <a:off x="7368533" y="4418594"/>
          <a:ext cx="1940930" cy="504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utoShape 1"/>
          <p:cNvSpPr>
            <a:spLocks noChangeShapeType="1"/>
          </p:cNvSpPr>
          <p:nvPr/>
        </p:nvSpPr>
        <p:spPr bwMode="auto">
          <a:xfrm flipH="1">
            <a:off x="1146211" y="2271083"/>
            <a:ext cx="1019089" cy="63849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6938"/>
              </p:ext>
            </p:extLst>
          </p:nvPr>
        </p:nvGraphicFramePr>
        <p:xfrm>
          <a:off x="1146212" y="2915173"/>
          <a:ext cx="719148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4615157" y="4418594"/>
            <a:ext cx="253597" cy="131409"/>
            <a:chOff x="2529" y="2296"/>
            <a:chExt cx="7200" cy="4320"/>
          </a:xfrm>
        </p:grpSpPr>
        <p:sp>
          <p:nvSpPr>
            <p:cNvPr id="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9" y="2296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AutoShape 2"/>
          <p:cNvSpPr>
            <a:spLocks noChangeShapeType="1"/>
          </p:cNvSpPr>
          <p:nvPr/>
        </p:nvSpPr>
        <p:spPr bwMode="auto">
          <a:xfrm flipH="1">
            <a:off x="8028718" y="3979741"/>
            <a:ext cx="1008750" cy="4388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68" name="AutoShape 12"/>
          <p:cNvCxnSpPr>
            <a:cxnSpLocks noChangeShapeType="1"/>
          </p:cNvCxnSpPr>
          <p:nvPr/>
        </p:nvCxnSpPr>
        <p:spPr bwMode="auto">
          <a:xfrm>
            <a:off x="1427763" y="319462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/>
          <p:cNvCxnSpPr>
            <a:cxnSpLocks noChangeShapeType="1"/>
          </p:cNvCxnSpPr>
          <p:nvPr/>
        </p:nvCxnSpPr>
        <p:spPr bwMode="auto">
          <a:xfrm>
            <a:off x="2331852" y="320390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>
            <a:off x="3317998" y="319462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auto">
          <a:xfrm>
            <a:off x="4304144" y="321826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>
            <a:off x="5208233" y="3211582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/>
          <p:cNvCxnSpPr>
            <a:cxnSpLocks noChangeShapeType="1"/>
          </p:cNvCxnSpPr>
          <p:nvPr/>
        </p:nvCxnSpPr>
        <p:spPr bwMode="auto">
          <a:xfrm>
            <a:off x="6194379" y="3202299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7180525" y="3199305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>
            <a:off x="8177836" y="3232428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126648" y="2075820"/>
            <a:ext cx="1019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1358" y="2385084"/>
            <a:ext cx="28725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6212" y="3471397"/>
            <a:ext cx="768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9037468" y="3747277"/>
            <a:ext cx="1019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79862"/>
              </p:ext>
            </p:extLst>
          </p:nvPr>
        </p:nvGraphicFramePr>
        <p:xfrm>
          <a:off x="2156398" y="5420945"/>
          <a:ext cx="3348039" cy="536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6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43492"/>
              </p:ext>
            </p:extLst>
          </p:nvPr>
        </p:nvGraphicFramePr>
        <p:xfrm>
          <a:off x="6072326" y="5415354"/>
          <a:ext cx="3337295" cy="54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AutoShape 2"/>
          <p:cNvSpPr>
            <a:spLocks noChangeShapeType="1"/>
          </p:cNvSpPr>
          <p:nvPr/>
        </p:nvSpPr>
        <p:spPr bwMode="auto">
          <a:xfrm flipH="1">
            <a:off x="2423604" y="4670927"/>
            <a:ext cx="5106140" cy="7444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2"/>
          <p:cNvSpPr>
            <a:spLocks noChangeShapeType="1"/>
          </p:cNvSpPr>
          <p:nvPr/>
        </p:nvSpPr>
        <p:spPr bwMode="auto">
          <a:xfrm flipH="1">
            <a:off x="6208465" y="4665336"/>
            <a:ext cx="2129231" cy="7500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69282" y="3926500"/>
            <a:ext cx="337803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3019" y="4896379"/>
            <a:ext cx="287258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34" name="AutoShape 12"/>
          <p:cNvCxnSpPr>
            <a:cxnSpLocks noChangeShapeType="1"/>
          </p:cNvCxnSpPr>
          <p:nvPr/>
        </p:nvCxnSpPr>
        <p:spPr bwMode="auto">
          <a:xfrm>
            <a:off x="2409517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</p:cNvCxnSpPr>
          <p:nvPr/>
        </p:nvCxnSpPr>
        <p:spPr bwMode="auto">
          <a:xfrm>
            <a:off x="3332085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/>
          <p:cNvCxnSpPr>
            <a:cxnSpLocks noChangeShapeType="1"/>
          </p:cNvCxnSpPr>
          <p:nvPr/>
        </p:nvCxnSpPr>
        <p:spPr bwMode="auto">
          <a:xfrm>
            <a:off x="4318231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>
            <a:off x="5304377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"/>
          <p:cNvCxnSpPr>
            <a:cxnSpLocks noChangeShapeType="1"/>
          </p:cNvCxnSpPr>
          <p:nvPr/>
        </p:nvCxnSpPr>
        <p:spPr bwMode="auto">
          <a:xfrm>
            <a:off x="6244041" y="575934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>
            <a:off x="7210463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"/>
          <p:cNvCxnSpPr>
            <a:cxnSpLocks noChangeShapeType="1"/>
          </p:cNvCxnSpPr>
          <p:nvPr/>
        </p:nvCxnSpPr>
        <p:spPr bwMode="auto">
          <a:xfrm>
            <a:off x="8191923" y="5757507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>
            <a:off x="9161959" y="5759344"/>
            <a:ext cx="14087" cy="4006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/>
          <p:nvPr/>
        </p:nvSpPr>
        <p:spPr>
          <a:xfrm>
            <a:off x="2116183" y="5909788"/>
            <a:ext cx="772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T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43" name="Right Arrow 42"/>
          <p:cNvSpPr/>
          <p:nvPr/>
        </p:nvSpPr>
        <p:spPr>
          <a:xfrm rot="4876321">
            <a:off x="4666360" y="4252985"/>
            <a:ext cx="561749" cy="3291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hought Bubble: Cloud 43">
            <a:extLst>
              <a:ext uri="{FF2B5EF4-FFF2-40B4-BE49-F238E27FC236}">
                <a16:creationId xmlns:a16="http://schemas.microsoft.com/office/drawing/2014/main" id="{509FDD5D-F469-42BD-A9D3-5733584CB25E}"/>
              </a:ext>
            </a:extLst>
          </p:cNvPr>
          <p:cNvSpPr/>
          <p:nvPr/>
        </p:nvSpPr>
        <p:spPr>
          <a:xfrm flipH="1">
            <a:off x="268923" y="2271083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39CF4-8531-4456-9D46-8BDC86014AC4}"/>
              </a:ext>
            </a:extLst>
          </p:cNvPr>
          <p:cNvSpPr/>
          <p:nvPr/>
        </p:nvSpPr>
        <p:spPr>
          <a:xfrm>
            <a:off x="883981" y="88661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12807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708" y="1246989"/>
            <a:ext cx="9005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18.7 illustrates the various cases of inserting keys into a B-tree.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minimum degree t for his B-tree is 3, so a node can hold at most 5 keys.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Nodes that are modified by the insertion process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2290763" lvl="4" indent="-461963">
              <a:buFont typeface="+mj-lt"/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initial tree for this example.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81313"/>
              </p:ext>
            </p:extLst>
          </p:nvPr>
        </p:nvGraphicFramePr>
        <p:xfrm>
          <a:off x="4185861" y="4145882"/>
          <a:ext cx="2921652" cy="433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6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3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17342"/>
              </p:ext>
            </p:extLst>
          </p:nvPr>
        </p:nvGraphicFramePr>
        <p:xfrm>
          <a:off x="3023160" y="5520196"/>
          <a:ext cx="642115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64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33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21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 flipH="1">
            <a:off x="3040625" y="4394847"/>
            <a:ext cx="1234961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 flipH="1">
            <a:off x="4753999" y="4394847"/>
            <a:ext cx="127547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5550315" y="4410721"/>
            <a:ext cx="430360" cy="1109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ShapeType="1"/>
          </p:cNvSpPr>
          <p:nvPr/>
        </p:nvSpPr>
        <p:spPr bwMode="auto">
          <a:xfrm>
            <a:off x="5996547" y="4437220"/>
            <a:ext cx="1000128" cy="108297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 noChangeShapeType="1"/>
          </p:cNvSpPr>
          <p:nvPr/>
        </p:nvSpPr>
        <p:spPr bwMode="auto">
          <a:xfrm>
            <a:off x="6459088" y="4437220"/>
            <a:ext cx="2403331" cy="10829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73DDC85-E896-48A1-906E-9F91A033FB7F}"/>
              </a:ext>
            </a:extLst>
          </p:cNvPr>
          <p:cNvSpPr/>
          <p:nvPr/>
        </p:nvSpPr>
        <p:spPr>
          <a:xfrm flipH="1">
            <a:off x="528426" y="3292352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3F0EC-D5A7-49CD-BC41-A904C335B05F}"/>
              </a:ext>
            </a:extLst>
          </p:cNvPr>
          <p:cNvSpPr/>
          <p:nvPr/>
        </p:nvSpPr>
        <p:spPr>
          <a:xfrm>
            <a:off x="1532709" y="22310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009" y="926897"/>
            <a:ext cx="924187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minimum degree t for his B-tree is 3, so a node can hold at most 5 keys.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Nodes that are modified by the insertion process are lightly shaded.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 algn="ctr">
              <a:buAutoNum type="alphaLcParenBoth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insertion of B into a leaf node.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Show the resulting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initial tree.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9503"/>
              </p:ext>
            </p:extLst>
          </p:nvPr>
        </p:nvGraphicFramePr>
        <p:xfrm>
          <a:off x="4472308" y="4174835"/>
          <a:ext cx="2957423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3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88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95435"/>
              </p:ext>
            </p:extLst>
          </p:nvPr>
        </p:nvGraphicFramePr>
        <p:xfrm>
          <a:off x="3049826" y="5572971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10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 flipH="1">
            <a:off x="3362843" y="4438386"/>
            <a:ext cx="1234961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 flipH="1">
            <a:off x="5076217" y="4438386"/>
            <a:ext cx="127547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5872533" y="4454260"/>
            <a:ext cx="430360" cy="1109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ShapeType="1"/>
          </p:cNvSpPr>
          <p:nvPr/>
        </p:nvSpPr>
        <p:spPr bwMode="auto">
          <a:xfrm>
            <a:off x="6318765" y="4480758"/>
            <a:ext cx="907764" cy="109220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 noChangeShapeType="1"/>
          </p:cNvSpPr>
          <p:nvPr/>
        </p:nvSpPr>
        <p:spPr bwMode="auto">
          <a:xfrm>
            <a:off x="6820129" y="4454260"/>
            <a:ext cx="2262910" cy="11094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6498290-3240-4D48-A0CA-25BC7BCDC21C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CFA05-BF49-4F7D-A8A6-92FA6E28D06E}"/>
              </a:ext>
            </a:extLst>
          </p:cNvPr>
          <p:cNvSpPr txBox="1"/>
          <p:nvPr/>
        </p:nvSpPr>
        <p:spPr>
          <a:xfrm>
            <a:off x="999428" y="2994972"/>
            <a:ext cx="9708677" cy="21705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60786-A925-4086-B296-125E55E47EE9}"/>
              </a:ext>
            </a:extLst>
          </p:cNvPr>
          <p:cNvSpPr txBox="1"/>
          <p:nvPr/>
        </p:nvSpPr>
        <p:spPr>
          <a:xfrm>
            <a:off x="1153203" y="1044875"/>
            <a:ext cx="9625959" cy="1160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92105" y="1258032"/>
            <a:ext cx="883328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 the tree by a rotation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if an insertion of a new node makes an AVL tree unbalanced.</a:t>
            </a:r>
            <a:endParaRPr lang="en-US" sz="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Calculation of the different height between left and right subtrees at their parent node v: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dheight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(v) = ?</a:t>
            </a:r>
            <a:endParaRPr lang="en-US" sz="1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rotation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an AVL tree is a local transformation of its subtree rooted at a node whose balance has become either  +2  or  -2;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 there are several sub nodes,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rotate the tree rooted at the unbalanced node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is, the closest to the newly inserted leaf.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Only four types of rotations: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 of them are mirror images of the other two.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81252CB-60B0-43BF-96B0-B13FC2A76A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693">
            <a:off x="937291" y="3376697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50272-2436-4B08-B069-50E9F11B2913}"/>
              </a:ext>
            </a:extLst>
          </p:cNvPr>
          <p:cNvSpPr/>
          <p:nvPr/>
        </p:nvSpPr>
        <p:spPr>
          <a:xfrm>
            <a:off x="1715251" y="460099"/>
            <a:ext cx="8021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0766" y="304284"/>
            <a:ext cx="955981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minimum degree t for his B-tree is 3, so a node can hold at most 5 keys.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Nodes that are modified by the insertion process are lightly shaded.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ctr">
              <a:buAutoNum type="alphaLcParenBoth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Q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previous tree.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Split the node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nodes RS and UV,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Move the key T up to the root, and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Insert Q into the leftmost of the two halves (the RS node).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1419"/>
              </p:ext>
            </p:extLst>
          </p:nvPr>
        </p:nvGraphicFramePr>
        <p:xfrm>
          <a:off x="4553982" y="4104657"/>
          <a:ext cx="3382658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5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6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24221"/>
              </p:ext>
            </p:extLst>
          </p:nvPr>
        </p:nvGraphicFramePr>
        <p:xfrm>
          <a:off x="3100100" y="5509373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56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4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34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75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 flipH="1">
            <a:off x="3444517" y="4368208"/>
            <a:ext cx="1234961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 flipH="1">
            <a:off x="5157891" y="4368208"/>
            <a:ext cx="127547" cy="11253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5832258" y="4363679"/>
            <a:ext cx="183219" cy="115691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/>
          <p:cNvSpPr>
            <a:spLocks noChangeShapeType="1"/>
          </p:cNvSpPr>
          <p:nvPr/>
        </p:nvSpPr>
        <p:spPr bwMode="auto">
          <a:xfrm>
            <a:off x="6310676" y="4384082"/>
            <a:ext cx="997527" cy="111870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"/>
          <p:cNvSpPr>
            <a:spLocks noChangeShapeType="1"/>
          </p:cNvSpPr>
          <p:nvPr/>
        </p:nvSpPr>
        <p:spPr bwMode="auto">
          <a:xfrm>
            <a:off x="7308203" y="4384078"/>
            <a:ext cx="1856510" cy="11094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/>
          <p:cNvSpPr>
            <a:spLocks noChangeShapeType="1"/>
          </p:cNvSpPr>
          <p:nvPr/>
        </p:nvSpPr>
        <p:spPr bwMode="auto">
          <a:xfrm>
            <a:off x="6816468" y="4383969"/>
            <a:ext cx="1370923" cy="115691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E22B9EF7-99ED-4ED3-A5B5-8ABB2D553AF4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DAB34E1-7861-45E4-BDD2-ADF085A3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91865"/>
              </p:ext>
            </p:extLst>
          </p:nvPr>
        </p:nvGraphicFramePr>
        <p:xfrm>
          <a:off x="6988427" y="6090790"/>
          <a:ext cx="1649255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7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91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664" y="901812"/>
            <a:ext cx="955981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ctr">
              <a:buAutoNum type="alphaLcParenBoth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previous tree.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Split he root right away, since it is full, and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the B-tree grows in height by one.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Then insert L into the leaf containing JK.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0042"/>
              </p:ext>
            </p:extLst>
          </p:nvPr>
        </p:nvGraphicFramePr>
        <p:xfrm>
          <a:off x="2841864" y="4398065"/>
          <a:ext cx="3372506" cy="466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66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53941"/>
              </p:ext>
            </p:extLst>
          </p:nvPr>
        </p:nvGraphicFramePr>
        <p:xfrm>
          <a:off x="2847417" y="5777997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0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9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61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23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0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42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904592" y="4659282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470870" y="4659282"/>
            <a:ext cx="1402937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4122038" y="4650045"/>
            <a:ext cx="1820467" cy="11187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73943"/>
              </p:ext>
            </p:extLst>
          </p:nvPr>
        </p:nvGraphicFramePr>
        <p:xfrm>
          <a:off x="5895513" y="3150262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88090"/>
              </p:ext>
            </p:extLst>
          </p:nvPr>
        </p:nvGraphicFramePr>
        <p:xfrm>
          <a:off x="6543917" y="437470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636070" y="4607219"/>
            <a:ext cx="159906" cy="116615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7217126" y="4602601"/>
            <a:ext cx="760055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858805" y="4611839"/>
            <a:ext cx="910988" cy="115692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978593" y="3426411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588102" y="3395635"/>
            <a:ext cx="47968" cy="9790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AD9170DE-1428-4F95-B308-72F96D7FE31F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03D75-DDEE-45CE-A13A-52D738B57889}"/>
              </a:ext>
            </a:extLst>
          </p:cNvPr>
          <p:cNvSpPr txBox="1"/>
          <p:nvPr/>
        </p:nvSpPr>
        <p:spPr>
          <a:xfrm>
            <a:off x="577853" y="4127157"/>
            <a:ext cx="152139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Inserting L does not have to split the top node of the tree.</a:t>
            </a:r>
          </a:p>
        </p:txBody>
      </p:sp>
    </p:spTree>
    <p:extLst>
      <p:ext uri="{BB962C8B-B14F-4D97-AF65-F5344CB8AC3E}">
        <p14:creationId xmlns:p14="http://schemas.microsoft.com/office/powerpoint/2010/main" val="40647364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2631" y="1275317"/>
            <a:ext cx="9559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18.7 illustrates the various cases of inserting keys into a B-tree.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ctr">
              <a:buAutoNum type="alphaLcParenBoth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previous tree.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Split the node ABCDE before inserting F into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the rightmost of the two halves (the DE node).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75701"/>
              </p:ext>
            </p:extLst>
          </p:nvPr>
        </p:nvGraphicFramePr>
        <p:xfrm>
          <a:off x="2584411" y="4460206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5457"/>
              </p:ext>
            </p:extLst>
          </p:nvPr>
        </p:nvGraphicFramePr>
        <p:xfrm>
          <a:off x="2589964" y="5840137"/>
          <a:ext cx="649189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5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1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24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3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205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647139" y="4721422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213418" y="4721422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864586" y="4712185"/>
            <a:ext cx="934736" cy="11279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56494"/>
              </p:ext>
            </p:extLst>
          </p:nvPr>
        </p:nvGraphicFramePr>
        <p:xfrm>
          <a:off x="5681709" y="3240350"/>
          <a:ext cx="3329406" cy="42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0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5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38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78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05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2044"/>
              </p:ext>
            </p:extLst>
          </p:nvPr>
        </p:nvGraphicFramePr>
        <p:xfrm>
          <a:off x="6286464" y="443684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05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378617" y="4669359"/>
            <a:ext cx="260400" cy="114741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959673" y="4664741"/>
            <a:ext cx="837487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592473" y="4673978"/>
            <a:ext cx="957169" cy="116615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704005" y="3488550"/>
            <a:ext cx="3101991" cy="9705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 flipH="1">
            <a:off x="6351983" y="3488550"/>
            <a:ext cx="45719" cy="9482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424106" y="4684454"/>
            <a:ext cx="1533359" cy="11464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64E5CC01-D9E3-4DA6-854B-CD672CD723DE}"/>
              </a:ext>
            </a:extLst>
          </p:cNvPr>
          <p:cNvSpPr/>
          <p:nvPr/>
        </p:nvSpPr>
        <p:spPr>
          <a:xfrm flipH="1">
            <a:off x="1146024" y="3017983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EE9F2-C95D-4125-84B1-3E125F366F1B}"/>
              </a:ext>
            </a:extLst>
          </p:cNvPr>
          <p:cNvSpPr txBox="1"/>
          <p:nvPr/>
        </p:nvSpPr>
        <p:spPr>
          <a:xfrm>
            <a:off x="817991" y="4459053"/>
            <a:ext cx="152139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Inserting F does  have to split the top node of the tree.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95EE2-F4F6-4E32-8B5A-228ABF1A56D0}"/>
              </a:ext>
            </a:extLst>
          </p:cNvPr>
          <p:cNvSpPr/>
          <p:nvPr/>
        </p:nvSpPr>
        <p:spPr>
          <a:xfrm>
            <a:off x="1450249" y="368755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41739109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9204" y="1028343"/>
            <a:ext cx="941033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Deleting a key from a B-tree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Deleting a key from any node – not just a leaf - or an internal node, we have to rearrange the node’s children.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in insertion, we must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guard against deletion producing a tree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whose structure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violates the B-tree properties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had to ensure that a node didn’t get too big due to insertion.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simple insertion algorithm might have to back up if a node on the path to where the key was to be inserted was full. 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must ensure that a node doesn’t get too small during deletion (except that the root is allowed to have fewer than the minimum number t – 1 of keys).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simple approach to deletion might have to back up if a node (other than the root) along the path to where the key is to be deleted has the minimum number of keys.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B17CD-283A-4D7D-BC45-5BAE0DB31356}"/>
              </a:ext>
            </a:extLst>
          </p:cNvPr>
          <p:cNvSpPr/>
          <p:nvPr/>
        </p:nvSpPr>
        <p:spPr>
          <a:xfrm>
            <a:off x="1509204" y="305068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750" y="571954"/>
            <a:ext cx="942808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We sketch how deletion works instead of presenting the pseudocode: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key k is in node x and s is a leaf, delete the key k from x.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key k is in node x and x is an internal node, do the following: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child y that precedes k in node x has at least t keys, then find the predecessor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k in the subtree rooted at y. Recursively delete k’, and replace k by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x. (We can find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delete it in a single downward pass.)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y has fewer than t keys, then, symmetrically, examine the child z that follows k in node x. If z has at least t keys, then find the successor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k in the subtree rooted at z. Recursively delete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replace k by 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x. (We can find k’ and delete it in a single downward pass.)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Otherwise, if both y and z have only t -1 keys, merge k and all of z into y, so that x loses both k and the pointer to z, and y now contains 2t – 1 keys. Then free z, and recursively delete k from y.</a:t>
            </a: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314" y="1265004"/>
            <a:ext cx="9428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(3)  If the key k is not present in internal node x, determine the root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the appropriate subtree that must contain k, if k is in the tree at all. If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 only t – 1 keys, execute step 3a or 3b as necessary to guarantee that we descend to a node containing at least t keys. Then finish by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recursing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on the appropriate child of x.</a:t>
            </a: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has only t – 1 keys but has an immediate sibling with at least t keys, give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 extra key by moving a key from x down into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moving a key from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immediate left or right sibling up into x, and moving the appropriate child pointer from the sibling into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both of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 immediate siblings have t – 1 keys, merge x.c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with one sibling, which involves moving a key from x down into the new merged node to become the median key for that node.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BFA01-1FF3-4CFB-91BF-A8EE5EF2C4E3}"/>
              </a:ext>
            </a:extLst>
          </p:cNvPr>
          <p:cNvSpPr/>
          <p:nvPr/>
        </p:nvSpPr>
        <p:spPr>
          <a:xfrm>
            <a:off x="1314995" y="284067"/>
            <a:ext cx="820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</p:txBody>
      </p:sp>
    </p:spTree>
    <p:extLst>
      <p:ext uri="{BB962C8B-B14F-4D97-AF65-F5344CB8AC3E}">
        <p14:creationId xmlns:p14="http://schemas.microsoft.com/office/powerpoint/2010/main" val="7398453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871" y="464731"/>
            <a:ext cx="94453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 Initial tree. The B-tree of Figure 18.7e.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074"/>
              </p:ext>
            </p:extLst>
          </p:nvPr>
        </p:nvGraphicFramePr>
        <p:xfrm>
          <a:off x="2184916" y="3963061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12000"/>
              </p:ext>
            </p:extLst>
          </p:nvPr>
        </p:nvGraphicFramePr>
        <p:xfrm>
          <a:off x="2190469" y="5342992"/>
          <a:ext cx="6411999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1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1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35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26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94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247644" y="4224277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2813923" y="4224277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465091" y="4215040"/>
            <a:ext cx="934736" cy="11279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26849"/>
              </p:ext>
            </p:extLst>
          </p:nvPr>
        </p:nvGraphicFramePr>
        <p:xfrm>
          <a:off x="5238565" y="2715257"/>
          <a:ext cx="3373055" cy="41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8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97335"/>
              </p:ext>
            </p:extLst>
          </p:nvPr>
        </p:nvGraphicFramePr>
        <p:xfrm>
          <a:off x="5886969" y="3939700"/>
          <a:ext cx="3363564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5979122" y="4172214"/>
            <a:ext cx="260400" cy="114741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560178" y="4167596"/>
            <a:ext cx="837487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201856" y="4176833"/>
            <a:ext cx="957169" cy="116615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321645" y="2991406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5886969" y="2991406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024611" y="4187309"/>
            <a:ext cx="1533359" cy="11464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CFE5C897-D437-426C-9247-99D31CC50CA4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049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502" y="568863"/>
            <a:ext cx="95598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  Case 1. Simple deletion from a leaf: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50321"/>
              </p:ext>
            </p:extLst>
          </p:nvPr>
        </p:nvGraphicFramePr>
        <p:xfrm>
          <a:off x="2309205" y="3945309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50347"/>
              </p:ext>
            </p:extLst>
          </p:nvPr>
        </p:nvGraphicFramePr>
        <p:xfrm>
          <a:off x="2371933" y="5316015"/>
          <a:ext cx="6421151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5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1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21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3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3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31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371933" y="4206525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2938212" y="4206525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589380" y="4197288"/>
            <a:ext cx="934736" cy="112795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31971"/>
              </p:ext>
            </p:extLst>
          </p:nvPr>
        </p:nvGraphicFramePr>
        <p:xfrm>
          <a:off x="5362854" y="269750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42949"/>
              </p:ext>
            </p:extLst>
          </p:nvPr>
        </p:nvGraphicFramePr>
        <p:xfrm>
          <a:off x="6011258" y="3921948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103411" y="4154462"/>
            <a:ext cx="260400" cy="114741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684467" y="4149844"/>
            <a:ext cx="837487" cy="11753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326145" y="4159081"/>
            <a:ext cx="957169" cy="116615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445934" y="2973654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011258" y="2973654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148900" y="4169557"/>
            <a:ext cx="1533359" cy="11464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08CBFA08-414E-46C4-8BE0-5667EB1D498F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44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3292" y="361836"/>
            <a:ext cx="95598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(c)   Case 2a. Move up the predecessor L of M to take M’s position:  </a:t>
            </a:r>
          </a:p>
          <a:p>
            <a:pPr lvl="0"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Deletion of 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07"/>
              </p:ext>
            </p:extLst>
          </p:nvPr>
        </p:nvGraphicFramePr>
        <p:xfrm>
          <a:off x="2531148" y="3714493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61638"/>
              </p:ext>
            </p:extLst>
          </p:nvPr>
        </p:nvGraphicFramePr>
        <p:xfrm>
          <a:off x="2635615" y="5114560"/>
          <a:ext cx="6596639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6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9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7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36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36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08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53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19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593876" y="3975709"/>
            <a:ext cx="145127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160155" y="3975709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ShapeType="1"/>
          </p:cNvSpPr>
          <p:nvPr/>
        </p:nvSpPr>
        <p:spPr bwMode="auto">
          <a:xfrm>
            <a:off x="3811323" y="3966472"/>
            <a:ext cx="947108" cy="11204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64114"/>
              </p:ext>
            </p:extLst>
          </p:nvPr>
        </p:nvGraphicFramePr>
        <p:xfrm>
          <a:off x="5584797" y="2466689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3375"/>
              </p:ext>
            </p:extLst>
          </p:nvPr>
        </p:nvGraphicFramePr>
        <p:xfrm>
          <a:off x="6233201" y="3691132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8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5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325354" y="3923646"/>
            <a:ext cx="478726" cy="11892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906410" y="3919029"/>
            <a:ext cx="994716" cy="117539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548088" y="3928265"/>
            <a:ext cx="1178662" cy="119553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667877" y="2742838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233201" y="2742838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4370843" y="3938741"/>
            <a:ext cx="1587957" cy="11556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8F522DA6-FB42-4776-992D-63A3A2AA10D2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756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4423" y="379590"/>
            <a:ext cx="95598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18.8  illustrates the various cases of 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keys from a B-tree.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degree for this B-tree is t = 3, so a node (other than the root) cannot have fewer than 2 keys.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modified are lightly shaded.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(d)  Case 2c. Push G down to make node DEGJK and then delete G from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this leaf (case 1):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81563"/>
              </p:ext>
            </p:extLst>
          </p:nvPr>
        </p:nvGraphicFramePr>
        <p:xfrm>
          <a:off x="2460126" y="3687859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600"/>
              </p:ext>
            </p:extLst>
          </p:nvPr>
        </p:nvGraphicFramePr>
        <p:xfrm>
          <a:off x="2465676" y="5086262"/>
          <a:ext cx="6918022" cy="45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7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75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38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38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78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993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57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ShapeType="1"/>
          </p:cNvSpPr>
          <p:nvPr/>
        </p:nvSpPr>
        <p:spPr bwMode="auto">
          <a:xfrm>
            <a:off x="2522854" y="3949075"/>
            <a:ext cx="255842" cy="1109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 noChangeShapeType="1"/>
          </p:cNvSpPr>
          <p:nvPr/>
        </p:nvSpPr>
        <p:spPr bwMode="auto">
          <a:xfrm>
            <a:off x="3089133" y="3949075"/>
            <a:ext cx="468304" cy="1142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95268" y="527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20892"/>
              </p:ext>
            </p:extLst>
          </p:nvPr>
        </p:nvGraphicFramePr>
        <p:xfrm>
          <a:off x="5513775" y="2440055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65034"/>
              </p:ext>
            </p:extLst>
          </p:nvPr>
        </p:nvGraphicFramePr>
        <p:xfrm>
          <a:off x="6162179" y="3664498"/>
          <a:ext cx="3373055" cy="44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1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8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6254332" y="3897012"/>
            <a:ext cx="478726" cy="11892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"/>
          <p:cNvSpPr>
            <a:spLocks noChangeShapeType="1"/>
          </p:cNvSpPr>
          <p:nvPr/>
        </p:nvSpPr>
        <p:spPr bwMode="auto">
          <a:xfrm>
            <a:off x="6835388" y="3892394"/>
            <a:ext cx="1201685" cy="119386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"/>
          <p:cNvSpPr>
            <a:spLocks noChangeShapeType="1"/>
          </p:cNvSpPr>
          <p:nvPr/>
        </p:nvSpPr>
        <p:spPr bwMode="auto">
          <a:xfrm>
            <a:off x="7477066" y="3901632"/>
            <a:ext cx="1409764" cy="118463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ShapeType="1"/>
          </p:cNvSpPr>
          <p:nvPr/>
        </p:nvSpPr>
        <p:spPr bwMode="auto">
          <a:xfrm flipH="1">
            <a:off x="2596855" y="2716204"/>
            <a:ext cx="3017062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ShapeType="1"/>
          </p:cNvSpPr>
          <p:nvPr/>
        </p:nvSpPr>
        <p:spPr bwMode="auto">
          <a:xfrm>
            <a:off x="6162179" y="2716204"/>
            <a:ext cx="92153" cy="948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3708915" y="3949075"/>
            <a:ext cx="2173413" cy="110947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53ABFAB9-5C8A-497E-9ECA-5CC542216D9A}"/>
              </a:ext>
            </a:extLst>
          </p:cNvPr>
          <p:cNvSpPr/>
          <p:nvPr/>
        </p:nvSpPr>
        <p:spPr>
          <a:xfrm flipH="1">
            <a:off x="577853" y="2968751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14037</TotalTime>
  <Words>10500</Words>
  <Application>Microsoft Office PowerPoint</Application>
  <PresentationFormat>Widescreen</PresentationFormat>
  <Paragraphs>1969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8" baseType="lpstr">
      <vt:lpstr>SimSun</vt:lpstr>
      <vt:lpstr>SimSun</vt:lpstr>
      <vt:lpstr>Arial</vt:lpstr>
      <vt:lpstr>Calibri</vt:lpstr>
      <vt:lpstr>Calibri Light</vt:lpstr>
      <vt:lpstr>Cambria Math</vt:lpstr>
      <vt:lpstr>Consolas</vt:lpstr>
      <vt:lpstr>Courier New</vt:lpstr>
      <vt:lpstr>MathJax_Main</vt:lpstr>
      <vt:lpstr>MathJax_Math-italic</vt:lpstr>
      <vt:lpstr>Symbol</vt:lpstr>
      <vt:lpstr>Tahoma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516</cp:revision>
  <dcterms:created xsi:type="dcterms:W3CDTF">2016-10-13T00:10:31Z</dcterms:created>
  <dcterms:modified xsi:type="dcterms:W3CDTF">2022-04-27T15:15:13Z</dcterms:modified>
</cp:coreProperties>
</file>