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85" r:id="rId3"/>
    <p:sldId id="305" r:id="rId4"/>
    <p:sldId id="539" r:id="rId5"/>
    <p:sldId id="354" r:id="rId6"/>
    <p:sldId id="359" r:id="rId7"/>
    <p:sldId id="563" r:id="rId8"/>
    <p:sldId id="562" r:id="rId9"/>
    <p:sldId id="360" r:id="rId10"/>
    <p:sldId id="567" r:id="rId11"/>
    <p:sldId id="569" r:id="rId12"/>
    <p:sldId id="570" r:id="rId13"/>
    <p:sldId id="573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369" r:id="rId23"/>
    <p:sldId id="370" r:id="rId24"/>
    <p:sldId id="371" r:id="rId25"/>
    <p:sldId id="372" r:id="rId26"/>
    <p:sldId id="373" r:id="rId27"/>
    <p:sldId id="566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3" r:id="rId36"/>
    <p:sldId id="494" r:id="rId37"/>
    <p:sldId id="495" r:id="rId38"/>
    <p:sldId id="364" r:id="rId39"/>
    <p:sldId id="365" r:id="rId40"/>
    <p:sldId id="361" r:id="rId41"/>
    <p:sldId id="363" r:id="rId42"/>
    <p:sldId id="366" r:id="rId43"/>
    <p:sldId id="367" r:id="rId44"/>
    <p:sldId id="368" r:id="rId45"/>
    <p:sldId id="568" r:id="rId46"/>
    <p:sldId id="529" r:id="rId47"/>
    <p:sldId id="575" r:id="rId48"/>
    <p:sldId id="576" r:id="rId49"/>
    <p:sldId id="577" r:id="rId50"/>
    <p:sldId id="578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407" r:id="rId60"/>
    <p:sldId id="410" r:id="rId61"/>
    <p:sldId id="587" r:id="rId62"/>
    <p:sldId id="588" r:id="rId63"/>
    <p:sldId id="411" r:id="rId64"/>
    <p:sldId id="413" r:id="rId65"/>
    <p:sldId id="414" r:id="rId66"/>
    <p:sldId id="415" r:id="rId67"/>
    <p:sldId id="412" r:id="rId68"/>
    <p:sldId id="420" r:id="rId69"/>
    <p:sldId id="421" r:id="rId70"/>
    <p:sldId id="422" r:id="rId71"/>
    <p:sldId id="426" r:id="rId72"/>
    <p:sldId id="427" r:id="rId73"/>
    <p:sldId id="45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0342" autoAdjust="0"/>
  </p:normalViewPr>
  <p:slideViewPr>
    <p:cSldViewPr snapToGrid="0">
      <p:cViewPr varScale="1">
        <p:scale>
          <a:sx n="62" d="100"/>
          <a:sy n="62" d="100"/>
        </p:scale>
        <p:origin x="6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8BB4-04F0-4399-A3FF-A09A31CF1A1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61C3-1F5B-491B-AB90-5D3B6D97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117" y="200017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Decomposition of Graph 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Breadth-First Search 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0033" y="1799356"/>
                <a:ext cx="9238268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BFS has the same efficiency as DFS: it is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(|V|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the adjacency matrix representation and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(|V| + |E|)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the adjacency list representation.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Unlike DFS, it yields 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single ordering of vertices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order in which vertices are added to the queue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is 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same order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which they are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removed from it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the FIFO queue structure is used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33" y="1799356"/>
                <a:ext cx="9238268" cy="3600986"/>
              </a:xfrm>
              <a:prstGeom prst="rect">
                <a:avLst/>
              </a:prstGeom>
              <a:blipFill>
                <a:blip r:embed="rId2"/>
                <a:stretch>
                  <a:fillRect l="-858" t="-1354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D0326BF-951A-43E1-95F3-F6A6C63F5C8F}"/>
              </a:ext>
            </a:extLst>
          </p:cNvPr>
          <p:cNvSpPr/>
          <p:nvPr/>
        </p:nvSpPr>
        <p:spPr>
          <a:xfrm>
            <a:off x="1607126" y="702964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FCA1F92-C89B-4E4F-91B9-73D07B4258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6572">
            <a:off x="974958" y="235387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007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866" y="1771490"/>
            <a:ext cx="885585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Similarly to a DFS traversal, accompanying a BFS traversal, the so-called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breadth-first search forest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constructed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traversal’s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vertex serves as the root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first tree in such a forest. 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unvisited vertex v is reached for the first time from a vertex u,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edge (u, v) is generated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edge (u, v) is generated,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there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edge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(u, v),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from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 visited vertex v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other than its immediate predecessor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its parent in the tree).</a:t>
            </a: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268-A5FF-4AEC-AE4B-5C525A2FEA76}"/>
              </a:ext>
            </a:extLst>
          </p:cNvPr>
          <p:cNvSpPr/>
          <p:nvPr/>
        </p:nvSpPr>
        <p:spPr>
          <a:xfrm>
            <a:off x="1476866" y="489795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AB48451-4A2C-4CE6-9476-9902591DC7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6572">
            <a:off x="990802" y="2929948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5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67372" y="1108694"/>
            <a:ext cx="9332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An example of a depth-first search traversal, with the traversal’s stack and corresponding depth-first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38895" y="2074195"/>
            <a:ext cx="4458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	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	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	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	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84A993BF-4F87-4D77-8E96-BCCF12AEE2C2}"/>
              </a:ext>
            </a:extLst>
          </p:cNvPr>
          <p:cNvSpPr/>
          <p:nvPr/>
        </p:nvSpPr>
        <p:spPr>
          <a:xfrm>
            <a:off x="10599908" y="1941742"/>
            <a:ext cx="612113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7AB37015-10A8-4338-925A-8E1C3E130B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9820" flipH="1">
            <a:off x="10599908" y="1881574"/>
            <a:ext cx="587999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9B773B-97F7-446F-9A7E-E8840D7379F7}"/>
              </a:ext>
            </a:extLst>
          </p:cNvPr>
          <p:cNvSpPr/>
          <p:nvPr/>
        </p:nvSpPr>
        <p:spPr>
          <a:xfrm>
            <a:off x="1366073" y="5151926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49F0E9-1C5C-4874-B9E7-760FC9F96CEC}"/>
              </a:ext>
            </a:extLst>
          </p:cNvPr>
          <p:cNvSpPr/>
          <p:nvPr/>
        </p:nvSpPr>
        <p:spPr>
          <a:xfrm>
            <a:off x="1254672" y="336762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05CDEF23-FE23-471B-BFD1-5F0142F3DE8D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492" y="834691"/>
            <a:ext cx="9151426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traversal of the given graph in example 3.8. We have:</a:t>
            </a:r>
          </a:p>
          <a:p>
            <a:endParaRPr lang="en-US" sz="10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structure: </a:t>
            </a:r>
            <a:r>
              <a:rPr lang="en-US" sz="2400" dirty="0">
                <a:solidFill>
                  <a:srgbClr val="0000FF"/>
                </a:solidFill>
              </a:rPr>
              <a:t>(push-onto </a:t>
            </a:r>
            <a:r>
              <a:rPr lang="en-US" sz="2400" dirty="0">
                <a:solidFill>
                  <a:srgbClr val="C00000"/>
                </a:solidFill>
              </a:rPr>
              <a:t>pop-off) or (discover finish)  </a:t>
            </a:r>
            <a:r>
              <a:rPr lang="en-US" sz="2400" dirty="0"/>
              <a:t>order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d)  (f  (b  (e  e)  b)  f)  c )  a)   (g  (h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j)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(c)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 forest (with the tree edges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shown with solid lines and the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back edges shown with dashed lines</a:t>
            </a: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="1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7494096" y="2491164"/>
            <a:ext cx="3708756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b    	   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24" name="Picture 23" descr="Image result for smiley face images">
            <a:extLst>
              <a:ext uri="{FF2B5EF4-FFF2-40B4-BE49-F238E27FC236}">
                <a16:creationId xmlns:a16="http://schemas.microsoft.com/office/drawing/2014/main" id="{D837279C-1FF0-4F08-92EA-B562BC0A63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0873">
            <a:off x="817357" y="269920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6FCC91C-A7BE-4A2A-BFC2-D27C84E92BC6}"/>
              </a:ext>
            </a:extLst>
          </p:cNvPr>
          <p:cNvGraphicFramePr>
            <a:graphicFrameLocks noGrp="1"/>
          </p:cNvGraphicFramePr>
          <p:nvPr/>
        </p:nvGraphicFramePr>
        <p:xfrm>
          <a:off x="2476026" y="2290712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25" name="Right Arrow 2">
            <a:extLst>
              <a:ext uri="{FF2B5EF4-FFF2-40B4-BE49-F238E27FC236}">
                <a16:creationId xmlns:a16="http://schemas.microsoft.com/office/drawing/2014/main" id="{7BED64A6-7F89-467B-BC67-DC3B19023497}"/>
              </a:ext>
            </a:extLst>
          </p:cNvPr>
          <p:cNvSpPr/>
          <p:nvPr/>
        </p:nvSpPr>
        <p:spPr>
          <a:xfrm>
            <a:off x="3417311" y="4175350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">
            <a:extLst>
              <a:ext uri="{FF2B5EF4-FFF2-40B4-BE49-F238E27FC236}">
                <a16:creationId xmlns:a16="http://schemas.microsoft.com/office/drawing/2014/main" id="{73AAEA4D-C601-4292-BDBD-751CB3C2E8CF}"/>
              </a:ext>
            </a:extLst>
          </p:cNvPr>
          <p:cNvSpPr/>
          <p:nvPr/>
        </p:nvSpPr>
        <p:spPr>
          <a:xfrm>
            <a:off x="4909305" y="4175350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AFB40E-2DCB-4050-8A0D-2B6CBE2E84BD}"/>
              </a:ext>
            </a:extLst>
          </p:cNvPr>
          <p:cNvSpPr/>
          <p:nvPr/>
        </p:nvSpPr>
        <p:spPr>
          <a:xfrm>
            <a:off x="1372879" y="79997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9CBE4-7C96-45BB-A3E8-C764CA7A5705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EC3ADF-325F-4400-ACF8-4905601F752F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B71019-7239-4958-A131-03B649A8F5DC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635C-7891-4468-9041-E7E627750B23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3484BF-116B-4081-9E27-790DCDE725EB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449C387-BC81-41EB-8ADC-81136574D480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7FCE2E-4F7E-4F4F-8EAE-B9FE0B6E4B28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BF628A2-F000-4FE7-AFBA-832723049712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6C281B-4AE8-4ABD-AA4A-175EE9A641AD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3691C1-3AD0-409B-9E5F-0DABBFBE301F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C2391E-A75F-42FF-B5C8-FE95923A9F6F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8E0991A-F360-4165-8A97-1D35653548E1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9605A02-050F-4404-84A3-7F643B6EBA31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477327-876C-41A6-BD0B-44E09D3C9DCD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A39ECB-84B3-4A81-908F-3F042A2F01C3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771F1A-DC53-4B37-8275-0DB7E0BC4204}"/>
              </a:ext>
            </a:extLst>
          </p:cNvPr>
          <p:cNvCxnSpPr>
            <a:cxnSpLocks/>
          </p:cNvCxnSpPr>
          <p:nvPr/>
        </p:nvCxnSpPr>
        <p:spPr>
          <a:xfrm flipH="1" flipV="1">
            <a:off x="9172504" y="6404632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30E8D5-AA6E-4D7C-B7CA-F2DEDBF4BC2C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F77F5D-3A1D-404B-A6F4-B37DD6815DEA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37ED05-78E3-41F7-B5B9-07DCB372B834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023E21-0527-4334-BE77-E42C10CCE385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B163DA7-AB0A-44A6-8653-637C0FF4FFE1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B60D32-A4D3-4C44-9988-BEE965871695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2E06FB-BDCE-462B-A0BB-3B845F03246B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FA2132B-100D-47B7-A45A-50D98620AAE7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78DE41C-F716-4D74-AA17-DFDDD50DF062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E4554C-D4A6-4A44-8258-80D47FBD0322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47D9A1-D954-4B64-9620-580D145ED125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0EE010-4C10-4596-8036-13B55F33EDD4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4FAC65-0BA0-4BA9-8B0A-5374FCAD09F0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A83ED0-C855-4B60-9BEB-DC8058772082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DA118AB8-8870-43CF-A1C1-AA7499DF891E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63192" y="990479"/>
            <a:ext cx="946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58773" y="2056480"/>
            <a:ext cx="4451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list, with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e0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4BCA9D77-60E6-4737-A290-5A2B159B6B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684"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E63826-F5A5-4C3A-8008-11586094AA71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203E4C-9A56-4816-A777-40AAD35A0611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5AF27D-A033-49D4-85F2-EDD5C1EF8CB7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A1FBC4C8-5197-4C2E-AB89-EABB6D1A3A1D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63192" y="1029005"/>
            <a:ext cx="946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26762" y="1993255"/>
            <a:ext cx="4041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e0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9497306" y="377858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29" name="Picture 28" descr="Image result for smiley face images">
            <a:extLst>
              <a:ext uri="{FF2B5EF4-FFF2-40B4-BE49-F238E27FC236}">
                <a16:creationId xmlns:a16="http://schemas.microsoft.com/office/drawing/2014/main" id="{58D45CD9-A302-4280-AD5C-816D91BBC8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3" y="2374939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8A5821A-58FF-4779-8688-9EEE3E9E9775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C43855-A7A6-4B76-8C78-F1C350403BD2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7D2D12-62BE-487A-9D7B-4082A178C459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4E59A617-5350-422C-9624-B95E22CE4BB7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27675" y="1068135"/>
            <a:ext cx="946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68009" y="2022842"/>
            <a:ext cx="4033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 e</a:t>
            </a:r>
          </a:p>
        </p:txBody>
      </p:sp>
      <p:sp>
        <p:nvSpPr>
          <p:cNvPr id="28" name="Oval 27"/>
          <p:cNvSpPr/>
          <p:nvPr/>
        </p:nvSpPr>
        <p:spPr>
          <a:xfrm>
            <a:off x="9623763" y="3729940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8973313" y="4711503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710175" y="4711503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10476889" y="4711503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" name="Straight Connector 3"/>
          <p:cNvCxnSpPr>
            <a:endCxn id="29" idx="0"/>
          </p:cNvCxnSpPr>
          <p:nvPr/>
        </p:nvCxnSpPr>
        <p:spPr>
          <a:xfrm flipH="1">
            <a:off x="9298538" y="4304975"/>
            <a:ext cx="650450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9948988" y="4304975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>
            <a:off x="9948988" y="4304975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F84173FA-8BEE-4540-AD56-07642EAB58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D591387-4401-4EA9-8D28-2FD9F87CC6BF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222606-617A-4B58-9899-29B4813FC456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D9A13-FE87-4620-B432-453FA7785B16}"/>
              </a:ext>
            </a:extLst>
          </p:cNvPr>
          <p:cNvSpPr txBox="1"/>
          <p:nvPr/>
        </p:nvSpPr>
        <p:spPr>
          <a:xfrm>
            <a:off x="1379856" y="6002265"/>
            <a:ext cx="36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a variable of 3 integer values or 3 colors is needed.</a:t>
            </a: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FD02174E-DA1D-4008-B9B1-19AD2390D551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22962" y="1108408"/>
            <a:ext cx="9492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4769" y="2074195"/>
            <a:ext cx="3954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e f</a:t>
            </a:r>
          </a:p>
        </p:txBody>
      </p:sp>
      <p:sp>
        <p:nvSpPr>
          <p:cNvPr id="28" name="Oval 27"/>
          <p:cNvSpPr/>
          <p:nvPr/>
        </p:nvSpPr>
        <p:spPr>
          <a:xfrm>
            <a:off x="9545946" y="3729951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8857787" y="4711514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632358" y="4711514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10399072" y="4711514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" name="Straight Connector 3"/>
          <p:cNvCxnSpPr>
            <a:endCxn id="29" idx="0"/>
          </p:cNvCxnSpPr>
          <p:nvPr/>
        </p:nvCxnSpPr>
        <p:spPr>
          <a:xfrm flipH="1">
            <a:off x="9178299" y="4304986"/>
            <a:ext cx="645738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9871171" y="4304986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>
            <a:off x="9871171" y="4304986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05097" y="4945642"/>
            <a:ext cx="137473" cy="7491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855277" y="5649052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178299" y="5258517"/>
            <a:ext cx="5652" cy="390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mage result for smiley face images">
            <a:extLst>
              <a:ext uri="{FF2B5EF4-FFF2-40B4-BE49-F238E27FC236}">
                <a16:creationId xmlns:a16="http://schemas.microsoft.com/office/drawing/2014/main" id="{59544304-97E4-48A1-B773-A32DAE12B9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C916235-483C-4D7C-9CE3-029362D1F5AB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674DB1-6216-47D3-838A-70FCADCE29DB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D804BA-6A69-443A-B40F-8EF1F860E34F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0A7B1698-38B7-4925-8BB1-5219FDDBD00D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63192" y="1049136"/>
            <a:ext cx="9503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0600" y="2003979"/>
            <a:ext cx="38849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f</a:t>
            </a:r>
          </a:p>
        </p:txBody>
      </p:sp>
      <p:sp>
        <p:nvSpPr>
          <p:cNvPr id="28" name="Oval 27"/>
          <p:cNvSpPr/>
          <p:nvPr/>
        </p:nvSpPr>
        <p:spPr>
          <a:xfrm>
            <a:off x="9536214" y="3671576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8848055" y="4653139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622626" y="465313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10389340" y="465313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" name="Straight Connector 3"/>
          <p:cNvCxnSpPr>
            <a:endCxn id="29" idx="0"/>
          </p:cNvCxnSpPr>
          <p:nvPr/>
        </p:nvCxnSpPr>
        <p:spPr>
          <a:xfrm flipH="1">
            <a:off x="9168567" y="4246611"/>
            <a:ext cx="645738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9861439" y="4246611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>
            <a:off x="9861439" y="4246611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845545" y="5590677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168567" y="5200142"/>
            <a:ext cx="5652" cy="390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495365" y="4940657"/>
            <a:ext cx="127261" cy="290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smiley face images">
            <a:extLst>
              <a:ext uri="{FF2B5EF4-FFF2-40B4-BE49-F238E27FC236}">
                <a16:creationId xmlns:a16="http://schemas.microsoft.com/office/drawing/2014/main" id="{AA2BF03F-ABCD-4196-A542-008773CFDE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81DDBB-5D87-4486-ACCD-817E7BE289A1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6E19F-A1C1-45FB-ABC7-F41258E75299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7D5B7F-BF60-46D5-B427-F91F27632B37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AF075A50-5387-48C5-A899-282B1946B434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65783" y="1009440"/>
            <a:ext cx="946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69770" y="2018982"/>
            <a:ext cx="4084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b</a:t>
            </a:r>
          </a:p>
        </p:txBody>
      </p:sp>
      <p:sp>
        <p:nvSpPr>
          <p:cNvPr id="28" name="Oval 27"/>
          <p:cNvSpPr/>
          <p:nvPr/>
        </p:nvSpPr>
        <p:spPr>
          <a:xfrm>
            <a:off x="9507035" y="3691035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8818876" y="4672598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593447" y="4672598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10360161" y="4672598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" name="Straight Connector 3"/>
          <p:cNvCxnSpPr>
            <a:endCxn id="29" idx="0"/>
          </p:cNvCxnSpPr>
          <p:nvPr/>
        </p:nvCxnSpPr>
        <p:spPr>
          <a:xfrm flipH="1">
            <a:off x="9139388" y="4266070"/>
            <a:ext cx="645738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9832260" y="4266070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>
            <a:off x="9832260" y="4266070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466186" y="4906726"/>
            <a:ext cx="137473" cy="74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816366" y="5610136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139388" y="5219601"/>
            <a:ext cx="5652" cy="390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4"/>
          </p:cNvCxnSpPr>
          <p:nvPr/>
        </p:nvCxnSpPr>
        <p:spPr>
          <a:xfrm flipV="1">
            <a:off x="9466186" y="5247633"/>
            <a:ext cx="1219200" cy="674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957" y="5560205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10694182" y="5247633"/>
            <a:ext cx="0" cy="312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mage result for smiley face images">
            <a:extLst>
              <a:ext uri="{FF2B5EF4-FFF2-40B4-BE49-F238E27FC236}">
                <a16:creationId xmlns:a16="http://schemas.microsoft.com/office/drawing/2014/main" id="{50915F6B-BA4F-44BE-847D-2FC2146C5B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5088FAB-0025-4E96-9F52-DC5714537BF0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32DE0-5D60-47A4-9A03-9E7E53CB37C0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385158-6F8E-4141-A33D-8743D7440AA2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C286AA9C-AD3E-4DC3-A59E-8736DDF73050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982" y="2070874"/>
            <a:ext cx="7199073" cy="451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remaining of this chapter covers: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graphs, with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Depth-First Search, and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Breadth-First Search,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Topological Sorting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Strong Connected Components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Fake Coin Problem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 Search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6572">
            <a:off x="990802" y="2929948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8BA5EA-8A6D-4354-8F15-F042AA1EB4EE}"/>
              </a:ext>
            </a:extLst>
          </p:cNvPr>
          <p:cNvSpPr/>
          <p:nvPr/>
        </p:nvSpPr>
        <p:spPr>
          <a:xfrm>
            <a:off x="1907982" y="1269956"/>
            <a:ext cx="435349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</a:rPr>
              <a:t>Decomposition of Graph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65783" y="981059"/>
            <a:ext cx="946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5273" y="2011042"/>
            <a:ext cx="38763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  →	 c   →	 d   →	 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   →	 e   →	 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  →	 a   →	 d   →	 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  →	 a   →	 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   →	 a   →	 b   →	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   →	 b   →	 c   →	 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 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 g   →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9759943" y="3554856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9071784" y="4536419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846355" y="453641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10613069" y="453641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" name="Straight Connector 3"/>
          <p:cNvCxnSpPr>
            <a:endCxn id="29" idx="0"/>
          </p:cNvCxnSpPr>
          <p:nvPr/>
        </p:nvCxnSpPr>
        <p:spPr>
          <a:xfrm flipH="1">
            <a:off x="9392296" y="4129891"/>
            <a:ext cx="645738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10085168" y="4129891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>
            <a:off x="10085168" y="4129891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2"/>
          </p:cNvCxnSpPr>
          <p:nvPr/>
        </p:nvCxnSpPr>
        <p:spPr>
          <a:xfrm flipV="1">
            <a:off x="9719094" y="4823937"/>
            <a:ext cx="127261" cy="290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69274" y="5473957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392296" y="5083422"/>
            <a:ext cx="5652" cy="390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4"/>
          </p:cNvCxnSpPr>
          <p:nvPr/>
        </p:nvCxnSpPr>
        <p:spPr>
          <a:xfrm flipV="1">
            <a:off x="9719094" y="5111454"/>
            <a:ext cx="1219200" cy="674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621865" y="5424026"/>
            <a:ext cx="650450" cy="5750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10947090" y="5111454"/>
            <a:ext cx="0" cy="312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1" idx="2"/>
          </p:cNvCxnSpPr>
          <p:nvPr/>
        </p:nvCxnSpPr>
        <p:spPr>
          <a:xfrm flipV="1">
            <a:off x="9719094" y="5711544"/>
            <a:ext cx="902771" cy="748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mage result for smiley face images">
            <a:extLst>
              <a:ext uri="{FF2B5EF4-FFF2-40B4-BE49-F238E27FC236}">
                <a16:creationId xmlns:a16="http://schemas.microsoft.com/office/drawing/2014/main" id="{FBC13F70-C476-471B-BDFE-D864974A03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FC339C0-DBDC-40A4-AC6F-F4C331C25FC4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C51C4D-71EB-4A63-BDCE-270105B22396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B4520B-7496-4EA5-BF4F-5F8811E3B634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A6A754A-0598-49A9-925E-147939E16C91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70965" y="873866"/>
            <a:ext cx="9460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Let have breadth-first search traversal, with the traversal’s queue and corresponding breadth-first search forest shown as well.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23090" y="2011042"/>
            <a:ext cx="38759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  →	 c   →	d   →	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  →	 e   →	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  →	 a   →	d   →	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  →	 a   →	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   →	 a   →	b   →	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   →	 b   →	c   →	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   →	 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→	 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  →	 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j0 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9856" y="5420412"/>
            <a:ext cx="36802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886405" y="360348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9198246" y="4585052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972817" y="4585052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10739531" y="4585052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" name="Straight Connector 3"/>
          <p:cNvCxnSpPr>
            <a:endCxn id="29" idx="0"/>
          </p:cNvCxnSpPr>
          <p:nvPr/>
        </p:nvCxnSpPr>
        <p:spPr>
          <a:xfrm flipH="1">
            <a:off x="9518758" y="4178524"/>
            <a:ext cx="645738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10211630" y="4178524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4"/>
            <a:endCxn id="31" idx="0"/>
          </p:cNvCxnSpPr>
          <p:nvPr/>
        </p:nvCxnSpPr>
        <p:spPr>
          <a:xfrm>
            <a:off x="10211630" y="4178524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2"/>
          </p:cNvCxnSpPr>
          <p:nvPr/>
        </p:nvCxnSpPr>
        <p:spPr>
          <a:xfrm flipV="1">
            <a:off x="9845556" y="4872570"/>
            <a:ext cx="127261" cy="290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95736" y="5522590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518758" y="5132055"/>
            <a:ext cx="5652" cy="390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4"/>
          </p:cNvCxnSpPr>
          <p:nvPr/>
        </p:nvCxnSpPr>
        <p:spPr>
          <a:xfrm flipV="1">
            <a:off x="9845556" y="5160087"/>
            <a:ext cx="1219200" cy="674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748327" y="5472659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11073552" y="5160087"/>
            <a:ext cx="0" cy="312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1" idx="2"/>
          </p:cNvCxnSpPr>
          <p:nvPr/>
        </p:nvCxnSpPr>
        <p:spPr>
          <a:xfrm flipV="1">
            <a:off x="9845556" y="5760177"/>
            <a:ext cx="902771" cy="748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mage result for smiley face images">
            <a:extLst>
              <a:ext uri="{FF2B5EF4-FFF2-40B4-BE49-F238E27FC236}">
                <a16:creationId xmlns:a16="http://schemas.microsoft.com/office/drawing/2014/main" id="{F4E251F8-2ADD-4666-9733-CC9BB118E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FDAAAF5-9DE5-40E3-8FBD-C52D5D873445}"/>
              </a:ext>
            </a:extLst>
          </p:cNvPr>
          <p:cNvSpPr/>
          <p:nvPr/>
        </p:nvSpPr>
        <p:spPr>
          <a:xfrm>
            <a:off x="2527096" y="46990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6F14DF-DC1B-4964-87C6-3CE655BD12F9}"/>
              </a:ext>
            </a:extLst>
          </p:cNvPr>
          <p:cNvSpPr/>
          <p:nvPr/>
        </p:nvSpPr>
        <p:spPr>
          <a:xfrm>
            <a:off x="2424918" y="600124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590E9B-AAA7-435C-ACF5-4AE45B3FB342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C82A1B5E-ACAC-4E6E-9EF7-E23AF9647B9F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7055" y="1065416"/>
            <a:ext cx="869151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 Traversal’s queue, with the numbers indicating the order in which the vertices were visited, i.e. added to (or removed from) the queue.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hence the order in which vertices are added to the queue is the same order in which they are removed from it.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c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d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e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  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endParaRPr lang="en-US" sz="2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g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j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sz="26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6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540684" y="2869674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val 3"/>
          <p:cNvSpPr/>
          <p:nvPr/>
        </p:nvSpPr>
        <p:spPr>
          <a:xfrm>
            <a:off x="7899660" y="3873233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Oval 4"/>
          <p:cNvSpPr/>
          <p:nvPr/>
        </p:nvSpPr>
        <p:spPr>
          <a:xfrm>
            <a:off x="9277544" y="3873233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" name="Oval 5"/>
          <p:cNvSpPr/>
          <p:nvPr/>
        </p:nvSpPr>
        <p:spPr>
          <a:xfrm>
            <a:off x="7899660" y="4942831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7" name="Straight Connector 6"/>
          <p:cNvCxnSpPr>
            <a:stCxn id="3" idx="4"/>
            <a:endCxn id="4" idx="0"/>
          </p:cNvCxnSpPr>
          <p:nvPr/>
        </p:nvCxnSpPr>
        <p:spPr>
          <a:xfrm flipH="1">
            <a:off x="8220172" y="3444709"/>
            <a:ext cx="641024" cy="428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0"/>
          </p:cNvCxnSpPr>
          <p:nvPr/>
        </p:nvCxnSpPr>
        <p:spPr>
          <a:xfrm>
            <a:off x="8861196" y="3469127"/>
            <a:ext cx="736860" cy="404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8220172" y="4424876"/>
            <a:ext cx="0" cy="517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4"/>
          </p:cNvCxnSpPr>
          <p:nvPr/>
        </p:nvCxnSpPr>
        <p:spPr>
          <a:xfrm flipV="1">
            <a:off x="8541469" y="4448268"/>
            <a:ext cx="1056587" cy="7820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29186" y="5729762"/>
            <a:ext cx="6828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 BFS forest (with the tree edges shown with solid lines and the cross edges shown with dotted lines).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C6EC3-5808-4C9D-85CB-AFF37C4A98DE}"/>
              </a:ext>
            </a:extLst>
          </p:cNvPr>
          <p:cNvSpPr/>
          <p:nvPr/>
        </p:nvSpPr>
        <p:spPr>
          <a:xfrm>
            <a:off x="6150978" y="2961467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60F5A5-11FE-4D6E-9ABF-5B4D7E950893}"/>
              </a:ext>
            </a:extLst>
          </p:cNvPr>
          <p:cNvSpPr/>
          <p:nvPr/>
        </p:nvSpPr>
        <p:spPr>
          <a:xfrm>
            <a:off x="5462819" y="3943030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403C8F-55CF-4A48-9273-ECA8F5F25E47}"/>
              </a:ext>
            </a:extLst>
          </p:cNvPr>
          <p:cNvSpPr/>
          <p:nvPr/>
        </p:nvSpPr>
        <p:spPr>
          <a:xfrm>
            <a:off x="6237390" y="3943030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24A0AE-2918-42B0-9DDE-4A064B6B5001}"/>
              </a:ext>
            </a:extLst>
          </p:cNvPr>
          <p:cNvSpPr/>
          <p:nvPr/>
        </p:nvSpPr>
        <p:spPr>
          <a:xfrm>
            <a:off x="7004104" y="3943030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4D7347-CB98-4314-9DD6-EFECF3C51C10}"/>
              </a:ext>
            </a:extLst>
          </p:cNvPr>
          <p:cNvCxnSpPr>
            <a:endCxn id="14" idx="0"/>
          </p:cNvCxnSpPr>
          <p:nvPr/>
        </p:nvCxnSpPr>
        <p:spPr>
          <a:xfrm flipH="1">
            <a:off x="5783331" y="3536502"/>
            <a:ext cx="645738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9B8833-CED3-4B95-B8B0-A275637A72FD}"/>
              </a:ext>
            </a:extLst>
          </p:cNvPr>
          <p:cNvCxnSpPr>
            <a:endCxn id="16" idx="0"/>
          </p:cNvCxnSpPr>
          <p:nvPr/>
        </p:nvCxnSpPr>
        <p:spPr>
          <a:xfrm>
            <a:off x="6476203" y="3536502"/>
            <a:ext cx="86412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FBDB94-7024-41D3-BC4F-F706A6A276F2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6476203" y="3536502"/>
            <a:ext cx="853126" cy="40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5F80F1-B670-418F-A325-F1903C05E544}"/>
              </a:ext>
            </a:extLst>
          </p:cNvPr>
          <p:cNvCxnSpPr>
            <a:endCxn id="16" idx="2"/>
          </p:cNvCxnSpPr>
          <p:nvPr/>
        </p:nvCxnSpPr>
        <p:spPr>
          <a:xfrm flipV="1">
            <a:off x="6110129" y="4230548"/>
            <a:ext cx="127261" cy="290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203400-5536-40E9-8C55-CD20BB5B6B61}"/>
              </a:ext>
            </a:extLst>
          </p:cNvPr>
          <p:cNvSpPr/>
          <p:nvPr/>
        </p:nvSpPr>
        <p:spPr>
          <a:xfrm>
            <a:off x="5460309" y="4880568"/>
            <a:ext cx="641024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108DE7-E2EA-4297-A6BE-92E8ED7AEB33}"/>
              </a:ext>
            </a:extLst>
          </p:cNvPr>
          <p:cNvCxnSpPr/>
          <p:nvPr/>
        </p:nvCxnSpPr>
        <p:spPr>
          <a:xfrm flipH="1">
            <a:off x="5783331" y="4490033"/>
            <a:ext cx="5652" cy="390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111AD1-8FF9-47CF-98CE-D6708BEDFF3B}"/>
              </a:ext>
            </a:extLst>
          </p:cNvPr>
          <p:cNvCxnSpPr>
            <a:endCxn id="18" idx="4"/>
          </p:cNvCxnSpPr>
          <p:nvPr/>
        </p:nvCxnSpPr>
        <p:spPr>
          <a:xfrm flipV="1">
            <a:off x="6110129" y="4518065"/>
            <a:ext cx="1219200" cy="674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177F072-3C71-41FD-A978-B87330E11F1D}"/>
              </a:ext>
            </a:extLst>
          </p:cNvPr>
          <p:cNvSpPr/>
          <p:nvPr/>
        </p:nvSpPr>
        <p:spPr>
          <a:xfrm>
            <a:off x="7012900" y="4830637"/>
            <a:ext cx="650450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40791-6F7D-4323-A30C-FA9AFA663FB3}"/>
              </a:ext>
            </a:extLst>
          </p:cNvPr>
          <p:cNvCxnSpPr>
            <a:endCxn id="26" idx="0"/>
          </p:cNvCxnSpPr>
          <p:nvPr/>
        </p:nvCxnSpPr>
        <p:spPr>
          <a:xfrm>
            <a:off x="7338125" y="4518065"/>
            <a:ext cx="0" cy="312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EDC49-6C35-44C9-A55C-84EEF36ED40D}"/>
              </a:ext>
            </a:extLst>
          </p:cNvPr>
          <p:cNvCxnSpPr>
            <a:endCxn id="26" idx="2"/>
          </p:cNvCxnSpPr>
          <p:nvPr/>
        </p:nvCxnSpPr>
        <p:spPr>
          <a:xfrm flipV="1">
            <a:off x="6110129" y="5118155"/>
            <a:ext cx="902771" cy="748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3AB1C-8CFE-4CF5-88F5-495393A119A4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0E7D812A-5A0E-43B4-9630-B965D57F23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585">
            <a:off x="697859" y="304384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F7F42CB1-069B-4AEC-A6C7-28615DEE51A4}"/>
              </a:ext>
            </a:extLst>
          </p:cNvPr>
          <p:cNvSpPr/>
          <p:nvPr/>
        </p:nvSpPr>
        <p:spPr>
          <a:xfrm>
            <a:off x="631084" y="1091456"/>
            <a:ext cx="356468" cy="744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650" y="1640229"/>
            <a:ext cx="90497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to the structure of a BFS forest of an undirected graph,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can also have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two kinds of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used to reach previously unvisited vertices.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Cross edges: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connect vertices to those visited before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connect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vertices either on the same or adjacent levels of a BFS tree.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but, unlike back edges in a DFS tree, 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E93DFB5-388D-4622-9D60-2929790B4F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529808-BD21-4801-9C8D-4DCE307FEF1C}"/>
              </a:ext>
            </a:extLst>
          </p:cNvPr>
          <p:cNvSpPr/>
          <p:nvPr/>
        </p:nvSpPr>
        <p:spPr>
          <a:xfrm>
            <a:off x="1550597" y="546841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625386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7598" y="1985360"/>
            <a:ext cx="814516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BFS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check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connectivity and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acyclicity 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a graph, essentially in the same manner as DFS can.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BFS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 applicable for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several less straightforward applications such 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articulation points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610CE3E-C855-439D-9387-553E8A6B5D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685810" y="250768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DD899A-C91A-4170-982E-0889305F4BB0}"/>
              </a:ext>
            </a:extLst>
          </p:cNvPr>
          <p:cNvSpPr/>
          <p:nvPr/>
        </p:nvSpPr>
        <p:spPr>
          <a:xfrm>
            <a:off x="1424139" y="799759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28262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9414" y="2217628"/>
            <a:ext cx="8993171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Efficiency of the algorithm BFS(G):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Breadth-first search has the same efficiency as depth-first search: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 Θ(|V|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for the adjacency matrix representation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 Θ(|V| + |E|) for the adjacency list representation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123C74A0-F631-45AE-802F-9B9BFF6C33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153">
            <a:off x="833592" y="380077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4D8658-92BB-4F8F-8230-035727D1749B}"/>
              </a:ext>
            </a:extLst>
          </p:cNvPr>
          <p:cNvSpPr/>
          <p:nvPr/>
        </p:nvSpPr>
        <p:spPr>
          <a:xfrm>
            <a:off x="1437045" y="906763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82962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699" y="978811"/>
            <a:ext cx="9521073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BSF can be helpful in some situations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DFS cannot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BFS can be used for finding a path with the fewest number of edges between two given vertices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914400" marR="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Start a BFS traversal at one of the two vertices given and </a:t>
            </a:r>
          </a:p>
          <a:p>
            <a:pPr marL="914400" marR="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stop the BFS traversal when the other vertex is reached.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simple path from the root of the BFS tree to the second vertex is the path sought.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 3.8: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path a – e – b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undirected graph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 the fewest number of edges 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mong all the paths between vertices a and b.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correctness of this application appears to stem immediately from the way BFS operates;  but a mathematical proof of its validity is not quite obvious.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41CBDEB-63A7-4740-9355-1B07EDF456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294">
            <a:off x="766301" y="2003412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BD6F35-D9A1-4872-B26D-B24630B026E2}"/>
              </a:ext>
            </a:extLst>
          </p:cNvPr>
          <p:cNvSpPr/>
          <p:nvPr/>
        </p:nvSpPr>
        <p:spPr>
          <a:xfrm>
            <a:off x="1210130" y="216100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C4F-5645-4804-8665-E5BAAB9006E8}"/>
              </a:ext>
            </a:extLst>
          </p:cNvPr>
          <p:cNvSpPr txBox="1"/>
          <p:nvPr/>
        </p:nvSpPr>
        <p:spPr>
          <a:xfrm>
            <a:off x="832104" y="4599432"/>
            <a:ext cx="987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3.11.? Replaced 3,8</a:t>
            </a:r>
          </a:p>
        </p:txBody>
      </p:sp>
    </p:spTree>
    <p:extLst>
      <p:ext uri="{BB962C8B-B14F-4D97-AF65-F5344CB8AC3E}">
        <p14:creationId xmlns:p14="http://schemas.microsoft.com/office/powerpoint/2010/main" val="160948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7C2FB-1264-4DCB-9B97-B1766DA5642E}"/>
              </a:ext>
            </a:extLst>
          </p:cNvPr>
          <p:cNvSpPr txBox="1"/>
          <p:nvPr/>
        </p:nvSpPr>
        <p:spPr>
          <a:xfrm>
            <a:off x="4105072" y="2966936"/>
            <a:ext cx="367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954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319157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04547" y="914368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x                       w                     v                       u 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336884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351355"/>
            <a:ext cx="1295788" cy="4883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364038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447456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441838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449075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439647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563353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583432"/>
            <a:ext cx="662655" cy="12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807548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733480"/>
            <a:ext cx="1035266" cy="785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704745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825275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742283"/>
            <a:ext cx="1035266" cy="785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844762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741825"/>
            <a:ext cx="911062" cy="786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852429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687018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30" idx="2"/>
          </p:cNvCxnSpPr>
          <p:nvPr/>
        </p:nvCxnSpPr>
        <p:spPr>
          <a:xfrm flipV="1">
            <a:off x="6142354" y="2686393"/>
            <a:ext cx="664240" cy="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22941" y="1257587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13372" y="2567724"/>
            <a:ext cx="2386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 Q</a:t>
            </a:r>
            <a:endParaRPr lang="en-US" sz="2400" dirty="0"/>
          </a:p>
        </p:txBody>
      </p:sp>
      <p:pic>
        <p:nvPicPr>
          <p:cNvPr id="31" name="Picture 30" descr="Image result for smiley face images">
            <a:extLst>
              <a:ext uri="{FF2B5EF4-FFF2-40B4-BE49-F238E27FC236}">
                <a16:creationId xmlns:a16="http://schemas.microsoft.com/office/drawing/2014/main" id="{AC7ED073-4F29-47EF-8671-A611587F2B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426">
            <a:off x="473374" y="75277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F6A359A-8297-4CC5-A215-C504F397AC10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02FEEDD-19AA-438D-AA54-4823464DC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754313"/>
                  </p:ext>
                </p:extLst>
              </p:nvPr>
            </p:nvGraphicFramePr>
            <p:xfrm>
              <a:off x="1254869" y="3177772"/>
              <a:ext cx="919264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632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2034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7230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4807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4807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02FEEDD-19AA-438D-AA54-4823464DC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754313"/>
                  </p:ext>
                </p:extLst>
              </p:nvPr>
            </p:nvGraphicFramePr>
            <p:xfrm>
              <a:off x="1254869" y="3177772"/>
              <a:ext cx="919264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632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2034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7230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9632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7692" r="-1792105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107692" r="-1593421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368" t="-107692" r="-139473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107692" r="-700000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107692" r="-501316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9474" t="-107692" r="-30263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7692" r="-1792105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207692" r="-1593421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207692" r="-70000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207692" r="-501316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7692" r="-1792105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307692" r="-1593421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307692" r="-70000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307692" r="-50131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1515" r="-1792105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401515" r="-1593421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368" t="-401515" r="-139473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6053" t="-401515" r="-119605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401515" r="-700000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401515" r="-501316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9474" t="-401515" r="-302632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8158" t="-401515" r="-10394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9231" r="-1792105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509231" r="-1593421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368" t="-509231" r="-139473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6053" t="-509231" r="-119605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509231" r="-700000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509231" r="-501316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9474" t="-509231" r="-30263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8158" t="-509231" r="-10394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9231" r="-1792105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609231" r="-1593421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368" t="-609231" r="-139473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609231" r="-700000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609231" r="-501316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9474" t="-609231" r="-30263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9231" r="-1792105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709231" r="-1593421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709231" r="-70000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709231" r="-501316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9231" r="-179210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684" t="-809231" r="-159342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368" t="-809231" r="-139473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6053" t="-809231" r="-119605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2105" t="-809231" r="-70000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0789" t="-809231" r="-50131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9474" t="-809231" r="-30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8158" t="-809231" r="-10394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 Box 914">
            <a:extLst>
              <a:ext uri="{FF2B5EF4-FFF2-40B4-BE49-F238E27FC236}">
                <a16:creationId xmlns:a16="http://schemas.microsoft.com/office/drawing/2014/main" id="{E6AD3BE3-7421-47E5-86C2-6BB1C476B63C}"/>
              </a:ext>
            </a:extLst>
          </p:cNvPr>
          <p:cNvSpPr txBox="1"/>
          <p:nvPr/>
        </p:nvSpPr>
        <p:spPr>
          <a:xfrm>
            <a:off x="9144633" y="2050082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906913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280239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10136" y="875460"/>
            <a:ext cx="73212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  s		 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x                     w            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                       u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297966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312437"/>
            <a:ext cx="1295788" cy="488391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32512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408538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402920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410157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400729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524435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544514"/>
            <a:ext cx="662655" cy="12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768630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694562"/>
            <a:ext cx="1035266" cy="785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665827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786357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703365"/>
            <a:ext cx="1035266" cy="785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805844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702907"/>
            <a:ext cx="911062" cy="786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813511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648100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30" idx="2"/>
          </p:cNvCxnSpPr>
          <p:nvPr/>
        </p:nvCxnSpPr>
        <p:spPr>
          <a:xfrm flipV="1">
            <a:off x="6142354" y="2647475"/>
            <a:ext cx="664240" cy="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62175" y="608719"/>
            <a:ext cx="164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36152" y="1856478"/>
            <a:ext cx="2247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307151" y="1348731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9823792" y="2459280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pic>
        <p:nvPicPr>
          <p:cNvPr id="34" name="Picture 33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4" y="75277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">
                <a:extLst>
                  <a:ext uri="{FF2B5EF4-FFF2-40B4-BE49-F238E27FC236}">
                    <a16:creationId xmlns:a16="http://schemas.microsoft.com/office/drawing/2014/main" id="{9DFA6421-B629-4D00-8DAD-1337FE8328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558335"/>
                  </p:ext>
                </p:extLst>
              </p:nvPr>
            </p:nvGraphicFramePr>
            <p:xfrm>
              <a:off x="1218735" y="3230501"/>
              <a:ext cx="916054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027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805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5250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">
                <a:extLst>
                  <a:ext uri="{FF2B5EF4-FFF2-40B4-BE49-F238E27FC236}">
                    <a16:creationId xmlns:a16="http://schemas.microsoft.com/office/drawing/2014/main" id="{9DFA6421-B629-4D00-8DAD-1337FE8328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558335"/>
                  </p:ext>
                </p:extLst>
              </p:nvPr>
            </p:nvGraphicFramePr>
            <p:xfrm>
              <a:off x="1218735" y="3230501"/>
              <a:ext cx="916054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027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805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5250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8027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10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107692" r="-1609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667" t="-107692" r="-1409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107692" r="-697368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107692" r="-5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5333" t="-107692" r="-3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10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207692" r="-1609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207692" r="-697368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207692" r="-5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10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307692" r="-1609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307692" r="-697368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307692" r="-5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10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401515" r="-1609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667" t="-401515" r="-1409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421" t="-401515" r="-1192105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401515" r="-697368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401515" r="-5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5333" t="-401515" r="-3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6667" t="-401515" r="-1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10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509231" r="-1609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667" t="-509231" r="-1409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421" t="-509231" r="-1192105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509231" r="-697368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509231" r="-5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5333" t="-509231" r="-3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6667" t="-509231" r="-1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10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609231" r="-1609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667" t="-609231" r="-1409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609231" r="-697368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609231" r="-5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5333" t="-609231" r="-3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10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709231" r="-1609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709231" r="-697368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709231" r="-5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10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667" t="-809231" r="-1609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667" t="-809231" r="-1409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421" t="-809231" r="-119210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8158" t="-809231" r="-69736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5333" t="-809231" r="-5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5333" t="-809231" r="-3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6667" t="-809231" r="-1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984A8D60-C17E-4E90-A2E8-A890EF8C5B81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1517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0786" y="1754774"/>
            <a:ext cx="8390427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Graph: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directed graph or digraph is a graph with directions specified for all its edges.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adjacency matrix and adjacency lists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still two principal means of representing a digraph.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and Breadth-First Search Algorithms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Viewed as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applications of the decrease-by-one technique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Doing their main job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visiting vertices and traversing edges of a graph.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8788442-3462-4C7D-B4F8-57981575A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8569">
            <a:off x="1066304" y="2799054"/>
            <a:ext cx="565794" cy="43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1B9560-5639-40E2-AB75-24E88A3BC5A9}"/>
              </a:ext>
            </a:extLst>
          </p:cNvPr>
          <p:cNvSpPr/>
          <p:nvPr/>
        </p:nvSpPr>
        <p:spPr>
          <a:xfrm>
            <a:off x="1285187" y="894581"/>
            <a:ext cx="645343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Decrease-by-one technique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28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Recall</a:t>
            </a:r>
            <a:endParaRPr lang="en-US" sz="28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270516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288243"/>
            <a:ext cx="1217329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302714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315397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398815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393197"/>
            <a:ext cx="1261351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400434"/>
            <a:ext cx="1283426" cy="474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391006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514712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534791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758907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684839"/>
            <a:ext cx="1035266" cy="785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656104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776634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693642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796121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693184"/>
            <a:ext cx="911062" cy="786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803788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638377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30" idx="2"/>
          </p:cNvCxnSpPr>
          <p:nvPr/>
        </p:nvCxnSpPr>
        <p:spPr>
          <a:xfrm flipV="1">
            <a:off x="6142354" y="2637752"/>
            <a:ext cx="664240" cy="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67418" y="1952502"/>
            <a:ext cx="2171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738365" y="1428710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w v</a:t>
            </a:r>
          </a:p>
        </p:txBody>
      </p:sp>
      <p:pic>
        <p:nvPicPr>
          <p:cNvPr id="52" name="Picture 51" descr="Image result for smiley face images">
            <a:extLst>
              <a:ext uri="{FF2B5EF4-FFF2-40B4-BE49-F238E27FC236}">
                <a16:creationId xmlns:a16="http://schemas.microsoft.com/office/drawing/2014/main" id="{AFE4DDE7-8264-472C-99AC-65B4EEF62C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4540">
            <a:off x="302118" y="681421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3">
                <a:extLst>
                  <a:ext uri="{FF2B5EF4-FFF2-40B4-BE49-F238E27FC236}">
                    <a16:creationId xmlns:a16="http://schemas.microsoft.com/office/drawing/2014/main" id="{9808236D-9D80-4D32-AF45-E5B61CCBFF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816874"/>
                  </p:ext>
                </p:extLst>
              </p:nvPr>
            </p:nvGraphicFramePr>
            <p:xfrm>
              <a:off x="1076827" y="3119011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3">
                <a:extLst>
                  <a:ext uri="{FF2B5EF4-FFF2-40B4-BE49-F238E27FC236}">
                    <a16:creationId xmlns:a16="http://schemas.microsoft.com/office/drawing/2014/main" id="{9808236D-9D80-4D32-AF45-E5B61CCBFF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816874"/>
                  </p:ext>
                </p:extLst>
              </p:nvPr>
            </p:nvGraphicFramePr>
            <p:xfrm>
              <a:off x="1076827" y="3119011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107692" r="-7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107692" r="-5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107692" r="-3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207692" r="-7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207692" r="-5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307692" r="-7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307692" r="-5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401515" r="-7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401515" r="-5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401515" r="-3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401515" r="-1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509231" r="-7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509231" r="-5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509231" r="-3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509231" r="-1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609231" r="-7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609231" r="-5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609231" r="-3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709231" r="-7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709231" r="-5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809231" r="-7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809231" r="-5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809231" r="-3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809231" r="-1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Rectangle 22">
            <a:extLst>
              <a:ext uri="{FF2B5EF4-FFF2-40B4-BE49-F238E27FC236}">
                <a16:creationId xmlns:a16="http://schemas.microsoft.com/office/drawing/2014/main" id="{689F7DCD-A798-4911-B919-1002FF4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61" y="894434"/>
            <a:ext cx="73212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  s		 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x                     w            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                       u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73D885-78D2-4DD8-9C1B-7B7106BA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908" y="277422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CF3C2D-F5F2-480E-8B94-1FDB7E55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694" y="3917031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37C7C5-C242-4A28-A7C7-218CC405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793" y="392746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9CB6B4-76E8-4CB2-BC6F-8B4088ED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124" y="390072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818BFA-05A3-4E21-92DA-435AC09AFFAA}"/>
              </a:ext>
            </a:extLst>
          </p:cNvPr>
          <p:cNvCxnSpPr>
            <a:endCxn id="61" idx="0"/>
          </p:cNvCxnSpPr>
          <p:nvPr/>
        </p:nvCxnSpPr>
        <p:spPr>
          <a:xfrm flipH="1">
            <a:off x="10054268" y="3347011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62715A-8E14-413E-A1AF-FBA460B9BB58}"/>
              </a:ext>
            </a:extLst>
          </p:cNvPr>
          <p:cNvCxnSpPr/>
          <p:nvPr/>
        </p:nvCxnSpPr>
        <p:spPr>
          <a:xfrm flipH="1">
            <a:off x="9304289" y="3373752"/>
            <a:ext cx="745116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F2C2F4-53C5-427A-BB27-797279B44109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10067383" y="3365115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D328487-8D40-46B7-B322-6F576DB8B2B2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2D411-1645-4DEA-8812-58049015F738}"/>
              </a:ext>
            </a:extLst>
          </p:cNvPr>
          <p:cNvSpPr txBox="1"/>
          <p:nvPr/>
        </p:nvSpPr>
        <p:spPr>
          <a:xfrm>
            <a:off x="8621310" y="804031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323723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221878"/>
            <a:ext cx="1173307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41236" y="811518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w                       v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125752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239605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254076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266759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350177"/>
            <a:ext cx="1192270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344559"/>
            <a:ext cx="1261351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351796"/>
            <a:ext cx="1283426" cy="474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34236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466074"/>
            <a:ext cx="708262" cy="177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486153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710269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636201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607466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727996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645004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747483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644546"/>
            <a:ext cx="911062" cy="786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755150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589739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30" idx="2"/>
          </p:cNvCxnSpPr>
          <p:nvPr/>
        </p:nvCxnSpPr>
        <p:spPr>
          <a:xfrm flipV="1">
            <a:off x="6142354" y="2589114"/>
            <a:ext cx="664240" cy="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16648" y="1213661"/>
            <a:ext cx="226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552910" y="748943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v y x</a:t>
            </a:r>
          </a:p>
        </p:txBody>
      </p:sp>
      <p:pic>
        <p:nvPicPr>
          <p:cNvPr id="60" name="Picture 59" descr="Image result for smiley face images">
            <a:extLst>
              <a:ext uri="{FF2B5EF4-FFF2-40B4-BE49-F238E27FC236}">
                <a16:creationId xmlns:a16="http://schemas.microsoft.com/office/drawing/2014/main" id="{151C68F8-EAD1-4524-B33A-F0E131FE3B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6374">
            <a:off x="387229" y="580643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3">
                <a:extLst>
                  <a:ext uri="{FF2B5EF4-FFF2-40B4-BE49-F238E27FC236}">
                    <a16:creationId xmlns:a16="http://schemas.microsoft.com/office/drawing/2014/main" id="{B58F9740-4A20-4740-BC0C-91894B409C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875406"/>
                  </p:ext>
                </p:extLst>
              </p:nvPr>
            </p:nvGraphicFramePr>
            <p:xfrm>
              <a:off x="936917" y="3112650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3">
                <a:extLst>
                  <a:ext uri="{FF2B5EF4-FFF2-40B4-BE49-F238E27FC236}">
                    <a16:creationId xmlns:a16="http://schemas.microsoft.com/office/drawing/2014/main" id="{B58F9740-4A20-4740-BC0C-91894B409C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875406"/>
                  </p:ext>
                </p:extLst>
              </p:nvPr>
            </p:nvGraphicFramePr>
            <p:xfrm>
              <a:off x="936917" y="3112650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107692" r="-7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107692" r="-5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107692" r="-3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207692" r="-7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207692" r="-5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307692" r="-7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307692" r="-5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401515" r="-7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401515" r="-5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401515" r="-3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401515" r="-1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509231" r="-7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509231" r="-5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509231" r="-3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509231" r="-1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609231" r="-7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609231" r="-5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609231" r="-3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709231" r="-7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709231" r="-5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809231" r="-7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809231" r="-5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809231" r="-3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809231" r="-1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7A01DA7-3BA8-4B01-AE0C-AB2A7A1F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820" y="1772269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69BA1DC-B1F4-4628-894B-0424999A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06" y="2934531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6A342D-7D47-49B2-B38D-4212FD49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705" y="294496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DF20E95-1878-4AF6-9D0F-BF883D13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036" y="291822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4D7F20-6ADF-41C5-BB8A-0DA9E121AF8B}"/>
              </a:ext>
            </a:extLst>
          </p:cNvPr>
          <p:cNvCxnSpPr>
            <a:endCxn id="75" idx="0"/>
          </p:cNvCxnSpPr>
          <p:nvPr/>
        </p:nvCxnSpPr>
        <p:spPr>
          <a:xfrm flipH="1">
            <a:off x="10093180" y="2364511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14BF47-4F3A-49FB-B215-7F2E77C0F73E}"/>
              </a:ext>
            </a:extLst>
          </p:cNvPr>
          <p:cNvCxnSpPr/>
          <p:nvPr/>
        </p:nvCxnSpPr>
        <p:spPr>
          <a:xfrm flipH="1">
            <a:off x="9354087" y="2354076"/>
            <a:ext cx="745116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A101A0-F919-4E85-98AF-CF5F4C0D1584}"/>
              </a:ext>
            </a:extLst>
          </p:cNvPr>
          <p:cNvCxnSpPr>
            <a:stCxn id="73" idx="4"/>
            <a:endCxn id="76" idx="0"/>
          </p:cNvCxnSpPr>
          <p:nvPr/>
        </p:nvCxnSpPr>
        <p:spPr>
          <a:xfrm>
            <a:off x="10106295" y="2363159"/>
            <a:ext cx="887216" cy="555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B93597-9C73-4F4D-BA76-7F73FE0A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200" y="3918652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EB4A5-11E5-4904-89FA-6D398901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112" y="3925957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443A68-E2A0-4C65-BAFD-24C2B75BC411}"/>
              </a:ext>
            </a:extLst>
          </p:cNvPr>
          <p:cNvCxnSpPr>
            <a:endCxn id="80" idx="0"/>
          </p:cNvCxnSpPr>
          <p:nvPr/>
        </p:nvCxnSpPr>
        <p:spPr>
          <a:xfrm flipH="1">
            <a:off x="9000675" y="3515629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EB04FAB-EE88-4495-8C70-872A49D988EF}"/>
              </a:ext>
            </a:extLst>
          </p:cNvPr>
          <p:cNvCxnSpPr>
            <a:stCxn id="74" idx="4"/>
            <a:endCxn id="81" idx="1"/>
          </p:cNvCxnSpPr>
          <p:nvPr/>
        </p:nvCxnSpPr>
        <p:spPr>
          <a:xfrm>
            <a:off x="9219081" y="3525421"/>
            <a:ext cx="433804" cy="487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8F5F556-DA1F-4A38-820E-002286DE7E8C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AB6601-8A84-4443-B31E-C692E23D8FEF}"/>
              </a:ext>
            </a:extLst>
          </p:cNvPr>
          <p:cNvSpPr txBox="1"/>
          <p:nvPr/>
        </p:nvSpPr>
        <p:spPr>
          <a:xfrm>
            <a:off x="9931207" y="5836988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4268499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55342"/>
            <a:ext cx="1173307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71612" y="1045018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x                    w                       v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73069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487540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00223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583641"/>
            <a:ext cx="1192270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78023"/>
            <a:ext cx="1261351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585260"/>
            <a:ext cx="1283426" cy="474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75832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699538"/>
            <a:ext cx="708262" cy="177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719617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943733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869665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840930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961460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878468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980947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878010"/>
            <a:ext cx="911062" cy="786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988614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823203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endCxn id="30" idx="2"/>
          </p:cNvCxnSpPr>
          <p:nvPr/>
        </p:nvCxnSpPr>
        <p:spPr>
          <a:xfrm flipV="1">
            <a:off x="6142354" y="2822578"/>
            <a:ext cx="664240" cy="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92933" y="1231898"/>
            <a:ext cx="2053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518308" y="745878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y x</a:t>
            </a:r>
          </a:p>
        </p:txBody>
      </p:sp>
      <p:pic>
        <p:nvPicPr>
          <p:cNvPr id="60" name="Picture 59" descr="Image result for smiley face images">
            <a:extLst>
              <a:ext uri="{FF2B5EF4-FFF2-40B4-BE49-F238E27FC236}">
                <a16:creationId xmlns:a16="http://schemas.microsoft.com/office/drawing/2014/main" id="{1F698D5B-A8B8-408F-81C1-127EC93385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5780">
            <a:off x="387229" y="708939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3">
                <a:extLst>
                  <a:ext uri="{FF2B5EF4-FFF2-40B4-BE49-F238E27FC236}">
                    <a16:creationId xmlns:a16="http://schemas.microsoft.com/office/drawing/2014/main" id="{399C404A-F3D1-4EEF-B0D9-53F548E3D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31071"/>
                  </p:ext>
                </p:extLst>
              </p:nvPr>
            </p:nvGraphicFramePr>
            <p:xfrm>
              <a:off x="834361" y="3200204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3">
                <a:extLst>
                  <a:ext uri="{FF2B5EF4-FFF2-40B4-BE49-F238E27FC236}">
                    <a16:creationId xmlns:a16="http://schemas.microsoft.com/office/drawing/2014/main" id="{399C404A-F3D1-4EEF-B0D9-53F548E3D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31071"/>
                  </p:ext>
                </p:extLst>
              </p:nvPr>
            </p:nvGraphicFramePr>
            <p:xfrm>
              <a:off x="834361" y="3200204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666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107692" r="-7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107692" r="-5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107692" r="-3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666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207692" r="-7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207692" r="-5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666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307692" r="-7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307692" r="-5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666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401515" r="-7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401515" r="-5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401515" r="-3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2667" t="-401515" r="-1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666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509231" r="-7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509231" r="-5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509231" r="-3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2667" t="-509231" r="-1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666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609231" r="-7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609231" r="-5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609231" r="-3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66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709231" r="-7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709231" r="-5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666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809231" r="-7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809231" r="-5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809231" r="-3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2667" t="-809231" r="-1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4CCE3ED-4EBE-4EA7-9847-1ECE00F5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521" y="195061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57AF2E-748F-45AF-A994-2C509FE1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307" y="3093419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A89870-41E2-4636-8BE6-738E62B1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06" y="3103854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DB0312-C6D4-4C4B-84D3-D58C31C1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737" y="307711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312993-E8B7-4641-A860-56EEB79681E1}"/>
              </a:ext>
            </a:extLst>
          </p:cNvPr>
          <p:cNvCxnSpPr>
            <a:endCxn id="64" idx="0"/>
          </p:cNvCxnSpPr>
          <p:nvPr/>
        </p:nvCxnSpPr>
        <p:spPr>
          <a:xfrm flipH="1">
            <a:off x="10115881" y="2523399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44EAF9-6FC7-4D10-B7F1-0BE6E40AD3A6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9309412" y="2541503"/>
            <a:ext cx="819584" cy="561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537752-EBEC-4500-A633-C68DAC1BA73F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10128996" y="2541503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C7D4C06-FB89-4001-9078-B46C3155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901" y="4077540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D6781E-238A-42A5-87FD-B6380F47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813" y="408484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5B0564-87EB-4913-995E-3E913F48F67D}"/>
              </a:ext>
            </a:extLst>
          </p:cNvPr>
          <p:cNvCxnSpPr>
            <a:endCxn id="69" idx="0"/>
          </p:cNvCxnSpPr>
          <p:nvPr/>
        </p:nvCxnSpPr>
        <p:spPr>
          <a:xfrm flipH="1">
            <a:off x="9023376" y="3674517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7FAC00-8B2D-4EE2-9F61-1FC30558C2E4}"/>
              </a:ext>
            </a:extLst>
          </p:cNvPr>
          <p:cNvCxnSpPr>
            <a:stCxn id="63" idx="4"/>
            <a:endCxn id="70" idx="1"/>
          </p:cNvCxnSpPr>
          <p:nvPr/>
        </p:nvCxnSpPr>
        <p:spPr>
          <a:xfrm>
            <a:off x="9241782" y="3684309"/>
            <a:ext cx="433804" cy="487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B8A7A-4A3F-4175-8FB5-4F84F8C87623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9FE512-C925-421C-A281-4C1E1D67FEBB}"/>
              </a:ext>
            </a:extLst>
          </p:cNvPr>
          <p:cNvSpPr txBox="1"/>
          <p:nvPr/>
        </p:nvSpPr>
        <p:spPr>
          <a:xfrm>
            <a:off x="9768406" y="5849930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2756913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328883"/>
            <a:ext cx="1173307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34719" y="936339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x                      w                     v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24945" y="1361081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346610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361081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373764"/>
            <a:ext cx="1278334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457182"/>
            <a:ext cx="1192270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451564"/>
            <a:ext cx="1261351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458801"/>
            <a:ext cx="1283426" cy="4746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2/5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449373"/>
            <a:ext cx="1243897" cy="4934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573079"/>
            <a:ext cx="708262" cy="177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593158"/>
            <a:ext cx="662655" cy="121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817274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743206"/>
            <a:ext cx="1035266" cy="7854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714471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835001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752009"/>
            <a:ext cx="1035266" cy="7854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854488"/>
            <a:ext cx="9482" cy="639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751551"/>
            <a:ext cx="911062" cy="786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862155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696744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0" idx="2"/>
          </p:cNvCxnSpPr>
          <p:nvPr/>
        </p:nvCxnSpPr>
        <p:spPr>
          <a:xfrm flipV="1">
            <a:off x="6142354" y="2696119"/>
            <a:ext cx="664240" cy="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21083" y="1246730"/>
            <a:ext cx="2083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412193" y="714803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x t u</a:t>
            </a:r>
          </a:p>
        </p:txBody>
      </p:sp>
      <p:pic>
        <p:nvPicPr>
          <p:cNvPr id="64" name="Picture 63" descr="Image result for smiley face images">
            <a:extLst>
              <a:ext uri="{FF2B5EF4-FFF2-40B4-BE49-F238E27FC236}">
                <a16:creationId xmlns:a16="http://schemas.microsoft.com/office/drawing/2014/main" id="{CA42CB91-F9BD-40D8-9312-F328F98514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226">
            <a:off x="302118" y="621442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033F9CD1-DC03-4949-A890-265C5456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223331"/>
                  </p:ext>
                </p:extLst>
              </p:nvPr>
            </p:nvGraphicFramePr>
            <p:xfrm>
              <a:off x="765070" y="3177416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033F9CD1-DC03-4949-A890-265C5456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223331"/>
                  </p:ext>
                </p:extLst>
              </p:nvPr>
            </p:nvGraphicFramePr>
            <p:xfrm>
              <a:off x="765070" y="3177416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107692" r="-7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107692" r="-5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107692" r="-3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207692" r="-7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207692" r="-5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307692" r="-7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307692" r="-5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401515" r="-7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401515" r="-5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401515" r="-3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401515" r="-1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509231" r="-7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509231" r="-5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509231" r="-3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509231" r="-1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609231" r="-7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609231" r="-5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609231" r="-3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709231" r="-7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709231" r="-5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809231" r="-7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809231" r="-5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809231" r="-3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809231" r="-1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89432519-E951-47DA-9FFB-10F95E7A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813" y="192058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04FA06-ADF9-43AD-AA89-41504B75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599" y="3063392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3CB8285-75E8-41E1-9569-709ADADB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698" y="3073827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E86EAA-37EA-4842-8D43-CFB61B76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29" y="304708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9A2929-D48B-449F-86F4-FEF9F47C029A}"/>
              </a:ext>
            </a:extLst>
          </p:cNvPr>
          <p:cNvCxnSpPr>
            <a:endCxn id="68" idx="0"/>
          </p:cNvCxnSpPr>
          <p:nvPr/>
        </p:nvCxnSpPr>
        <p:spPr>
          <a:xfrm flipH="1">
            <a:off x="9852173" y="2493372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FEDD55-BA33-4101-9B0E-0FB6449C2339}"/>
              </a:ext>
            </a:extLst>
          </p:cNvPr>
          <p:cNvCxnSpPr>
            <a:cxnSpLocks/>
            <a:stCxn id="66" idx="4"/>
          </p:cNvCxnSpPr>
          <p:nvPr/>
        </p:nvCxnSpPr>
        <p:spPr>
          <a:xfrm flipH="1">
            <a:off x="8978206" y="2511476"/>
            <a:ext cx="887082" cy="551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869B2A1-CF7A-42E6-AF88-58D0E8B35975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>
            <a:off x="9865288" y="2511476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F940308-09A3-4749-A7BA-F6DC243F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93" y="404751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08D1CD-CA09-4409-BB32-A6EC6A567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338" y="4073637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5A525-7355-43CA-9B1C-B870AF7ECCC1}"/>
              </a:ext>
            </a:extLst>
          </p:cNvPr>
          <p:cNvCxnSpPr>
            <a:endCxn id="73" idx="0"/>
          </p:cNvCxnSpPr>
          <p:nvPr/>
        </p:nvCxnSpPr>
        <p:spPr>
          <a:xfrm flipH="1">
            <a:off x="8759668" y="3644490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D674C0-A45A-4885-8125-EE2334FDEF55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8978074" y="3654282"/>
            <a:ext cx="494051" cy="393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50582F2-AE75-417B-82FB-D021C601F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375" y="404751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1CFED7D-15F9-428E-8836-F04146DA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516" y="404751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8CAB75-A695-4102-94BE-0C500AD73036}"/>
              </a:ext>
            </a:extLst>
          </p:cNvPr>
          <p:cNvCxnSpPr>
            <a:endCxn id="78" idx="0"/>
          </p:cNvCxnSpPr>
          <p:nvPr/>
        </p:nvCxnSpPr>
        <p:spPr>
          <a:xfrm>
            <a:off x="10763509" y="3663757"/>
            <a:ext cx="300482" cy="383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96B7C8-B103-4FCE-998E-DE8B9CC0EBDF}"/>
              </a:ext>
            </a:extLst>
          </p:cNvPr>
          <p:cNvCxnSpPr>
            <a:cxnSpLocks/>
            <a:stCxn id="69" idx="4"/>
            <a:endCxn id="77" idx="0"/>
          </p:cNvCxnSpPr>
          <p:nvPr/>
        </p:nvCxnSpPr>
        <p:spPr>
          <a:xfrm flipH="1">
            <a:off x="10291850" y="3637976"/>
            <a:ext cx="460654" cy="409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02B6CF-6E60-481E-8797-8E968E01566D}"/>
              </a:ext>
            </a:extLst>
          </p:cNvPr>
          <p:cNvSpPr txBox="1"/>
          <p:nvPr/>
        </p:nvSpPr>
        <p:spPr>
          <a:xfrm>
            <a:off x="9811541" y="5868923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2111063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296957"/>
            <a:ext cx="1173307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49201" y="890666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x                      w                      v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314684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329155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341838"/>
            <a:ext cx="1278334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425256"/>
            <a:ext cx="1192270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419638"/>
            <a:ext cx="1261351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426875"/>
            <a:ext cx="1283426" cy="4746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2/5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417447"/>
            <a:ext cx="1243897" cy="4934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541153"/>
            <a:ext cx="708262" cy="177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561232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785348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711280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682545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803075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720083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822562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719625"/>
            <a:ext cx="911062" cy="786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830229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664818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0" idx="2"/>
          </p:cNvCxnSpPr>
          <p:nvPr/>
        </p:nvCxnSpPr>
        <p:spPr>
          <a:xfrm flipV="1">
            <a:off x="6142354" y="2664193"/>
            <a:ext cx="664240" cy="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03373" y="1296804"/>
            <a:ext cx="2171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716235" y="800861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t u</a:t>
            </a:r>
          </a:p>
        </p:txBody>
      </p:sp>
      <p:pic>
        <p:nvPicPr>
          <p:cNvPr id="64" name="Picture 63" descr="Image result for smiley face images">
            <a:extLst>
              <a:ext uri="{FF2B5EF4-FFF2-40B4-BE49-F238E27FC236}">
                <a16:creationId xmlns:a16="http://schemas.microsoft.com/office/drawing/2014/main" id="{BF6FE14A-C77D-47BE-BEA0-C401EA48D0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479">
            <a:off x="298346" y="794349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25C5C6A1-17B7-4934-A8A5-48B6D3A2D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96149"/>
                  </p:ext>
                </p:extLst>
              </p:nvPr>
            </p:nvGraphicFramePr>
            <p:xfrm>
              <a:off x="805712" y="3145490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42047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25C5C6A1-17B7-4934-A8A5-48B6D3A2D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96149"/>
                  </p:ext>
                </p:extLst>
              </p:nvPr>
            </p:nvGraphicFramePr>
            <p:xfrm>
              <a:off x="805712" y="3145490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107692" r="-7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107692" r="-5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107692" r="-3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207692" r="-7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207692" r="-5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307692" r="-7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307692" r="-5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401515" r="-7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401515" r="-5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401515" r="-3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401515" r="-1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509231" r="-7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509231" r="-5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509231" r="-3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509231" r="-1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609231" r="-7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609231" r="-5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609231" r="-3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709231" r="-7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709231" r="-5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809231" r="-7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809231" r="-5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809231" r="-3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809231" r="-1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6B8805B-1BAB-47FA-BFCA-D3B6FABF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508" y="188082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2BDD6D6-F1C6-423E-9466-8A35812B7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294" y="3023631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508445F-AFF0-43F4-96CA-CE2F3F0E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393" y="303406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CA90D4E-56E5-4AB1-B5B3-B02995EA2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724" y="300732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A628D74-DD1A-4AFB-8F29-753661DAECDA}"/>
              </a:ext>
            </a:extLst>
          </p:cNvPr>
          <p:cNvCxnSpPr>
            <a:cxnSpLocks/>
          </p:cNvCxnSpPr>
          <p:nvPr/>
        </p:nvCxnSpPr>
        <p:spPr>
          <a:xfrm flipH="1">
            <a:off x="9911437" y="2472466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04DDE-E647-465D-BBE1-C64D28FD04AA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9162775" y="2471715"/>
            <a:ext cx="752208" cy="551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17BE868-87D3-4789-8994-CFFE30614B78}"/>
              </a:ext>
            </a:extLst>
          </p:cNvPr>
          <p:cNvCxnSpPr>
            <a:stCxn id="81" idx="4"/>
            <a:endCxn id="84" idx="0"/>
          </p:cNvCxnSpPr>
          <p:nvPr/>
        </p:nvCxnSpPr>
        <p:spPr>
          <a:xfrm>
            <a:off x="9914983" y="2471715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9555D3B-5AD1-4723-969D-6D49249B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888" y="4007752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EE2FF8-3E7F-46A5-B072-2DAA0AA5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033" y="403387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0D00DD3-8023-4A41-A0BA-7E73F1CAFFE5}"/>
              </a:ext>
            </a:extLst>
          </p:cNvPr>
          <p:cNvCxnSpPr>
            <a:endCxn id="88" idx="0"/>
          </p:cNvCxnSpPr>
          <p:nvPr/>
        </p:nvCxnSpPr>
        <p:spPr>
          <a:xfrm flipH="1">
            <a:off x="8809363" y="3604729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3CBF30-2031-4767-85E6-8B74F27DD4BB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>
            <a:off x="9027769" y="3614521"/>
            <a:ext cx="539739" cy="41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27E7913-3780-4BC1-A9F6-29506EE5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070" y="4007752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D0075EF-860F-41C9-9965-CCCBC6615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643" y="3969550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E0B2BDC-955B-4E9D-8217-7B3D9DB5F192}"/>
              </a:ext>
            </a:extLst>
          </p:cNvPr>
          <p:cNvCxnSpPr>
            <a:endCxn id="93" idx="0"/>
          </p:cNvCxnSpPr>
          <p:nvPr/>
        </p:nvCxnSpPr>
        <p:spPr>
          <a:xfrm>
            <a:off x="10855636" y="3585794"/>
            <a:ext cx="300482" cy="383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360B9FA-6B12-43C6-BDF1-8053270BA12B}"/>
              </a:ext>
            </a:extLst>
          </p:cNvPr>
          <p:cNvCxnSpPr>
            <a:endCxn id="92" idx="0"/>
          </p:cNvCxnSpPr>
          <p:nvPr/>
        </p:nvCxnSpPr>
        <p:spPr>
          <a:xfrm flipH="1">
            <a:off x="10341545" y="3585794"/>
            <a:ext cx="520535" cy="42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D559FC-6FFA-475E-B423-8F6D2CE9BA3C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572A7-B8D4-45AB-99B8-15CA6CEBDD1B}"/>
              </a:ext>
            </a:extLst>
          </p:cNvPr>
          <p:cNvSpPr txBox="1"/>
          <p:nvPr/>
        </p:nvSpPr>
        <p:spPr>
          <a:xfrm>
            <a:off x="9918529" y="5818638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14338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157807"/>
            <a:ext cx="1173307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28158" y="763604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 v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175534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190005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202688"/>
            <a:ext cx="1278334" cy="4883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286106"/>
            <a:ext cx="1192270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3/7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280488"/>
            <a:ext cx="1261351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287725"/>
            <a:ext cx="1283426" cy="4746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2/5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278297"/>
            <a:ext cx="1243897" cy="4934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402003"/>
            <a:ext cx="708262" cy="177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422082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646198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572130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543395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663925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580933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683412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580475"/>
            <a:ext cx="911062" cy="786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691079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525668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0" idx="2"/>
          </p:cNvCxnSpPr>
          <p:nvPr/>
        </p:nvCxnSpPr>
        <p:spPr>
          <a:xfrm flipV="1">
            <a:off x="6142354" y="2525043"/>
            <a:ext cx="664240" cy="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69562" y="1303815"/>
            <a:ext cx="2171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658879" y="864197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u</a:t>
            </a:r>
          </a:p>
        </p:txBody>
      </p:sp>
      <p:pic>
        <p:nvPicPr>
          <p:cNvPr id="64" name="Picture 63" descr="Image result for smiley face images">
            <a:extLst>
              <a:ext uri="{FF2B5EF4-FFF2-40B4-BE49-F238E27FC236}">
                <a16:creationId xmlns:a16="http://schemas.microsoft.com/office/drawing/2014/main" id="{EFA5D7B0-EB48-4568-B6BD-8B508EFB9B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2875">
            <a:off x="298464" y="1128370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1748D489-0DF6-43BD-9AC5-2951812038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322825"/>
                  </p:ext>
                </p:extLst>
              </p:nvPr>
            </p:nvGraphicFramePr>
            <p:xfrm>
              <a:off x="779744" y="3056039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05314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50866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42047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1748D489-0DF6-43BD-9AC5-2951812038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322825"/>
                  </p:ext>
                </p:extLst>
              </p:nvPr>
            </p:nvGraphicFramePr>
            <p:xfrm>
              <a:off x="779744" y="3056039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05314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50866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666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666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666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107692" r="-7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107692" r="-5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107692" r="-3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6667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6667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207692" r="-7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207692" r="-5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6667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6667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307692" r="-7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307692" r="-5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666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666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666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666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401515" r="-7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401515" r="-5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401515" r="-3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2667" t="-401515" r="-1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666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666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666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666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509231" r="-7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509231" r="-5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509231" r="-3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2667" t="-509231" r="-1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666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666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666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609231" r="-7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609231" r="-5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609231" r="-3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666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666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709231" r="-7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709231" r="-5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666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666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666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666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667" t="-809231" r="-7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2667" t="-809231" r="-5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2667" t="-809231" r="-3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2667" t="-809231" r="-1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FBDA54AD-D9D0-49F4-92B2-AB25E67A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386" y="181125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79FCA56-81C2-4C19-B8C6-28B821F1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172" y="2954059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7E5F9E4-C472-431F-BAD2-AE78453E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271" y="2964494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29CCB3-B0C6-4020-913C-EB390FD7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02" y="293775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27B73D-F2DC-4EF5-ABC1-E0AADE853DDE}"/>
              </a:ext>
            </a:extLst>
          </p:cNvPr>
          <p:cNvCxnSpPr>
            <a:endCxn id="68" idx="0"/>
          </p:cNvCxnSpPr>
          <p:nvPr/>
        </p:nvCxnSpPr>
        <p:spPr>
          <a:xfrm flipH="1">
            <a:off x="9921746" y="2384039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6B1E8D-CAA0-4447-932A-70EB81CEC134}"/>
              </a:ext>
            </a:extLst>
          </p:cNvPr>
          <p:cNvCxnSpPr>
            <a:cxnSpLocks/>
            <a:stCxn id="66" idx="4"/>
          </p:cNvCxnSpPr>
          <p:nvPr/>
        </p:nvCxnSpPr>
        <p:spPr>
          <a:xfrm flipH="1">
            <a:off x="9081009" y="2402143"/>
            <a:ext cx="853852" cy="543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18BBB0-F4C7-4B15-9F39-6F6607769A67}"/>
              </a:ext>
            </a:extLst>
          </p:cNvPr>
          <p:cNvCxnSpPr>
            <a:cxnSpLocks/>
          </p:cNvCxnSpPr>
          <p:nvPr/>
        </p:nvCxnSpPr>
        <p:spPr>
          <a:xfrm>
            <a:off x="9917814" y="2410296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0A8C436-F8B2-40C6-97DE-FA37763C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766" y="3938180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42E094-56A7-4DB8-9889-1949E7F3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911" y="3964304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7959C-BE7A-4905-B50E-656AA4C16636}"/>
              </a:ext>
            </a:extLst>
          </p:cNvPr>
          <p:cNvCxnSpPr>
            <a:cxnSpLocks/>
          </p:cNvCxnSpPr>
          <p:nvPr/>
        </p:nvCxnSpPr>
        <p:spPr>
          <a:xfrm flipH="1">
            <a:off x="8819302" y="3535157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9EB784-4FB4-4622-A36A-CAAE17AF5975}"/>
              </a:ext>
            </a:extLst>
          </p:cNvPr>
          <p:cNvCxnSpPr>
            <a:cxnSpLocks/>
            <a:stCxn id="67" idx="4"/>
            <a:endCxn id="74" idx="0"/>
          </p:cNvCxnSpPr>
          <p:nvPr/>
        </p:nvCxnSpPr>
        <p:spPr>
          <a:xfrm>
            <a:off x="9047647" y="3544949"/>
            <a:ext cx="539739" cy="41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5B986E6-82E2-4266-9582-4BF521C1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48" y="3938180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E602774-0F01-4C55-9E85-893A6E26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521" y="3899978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857118-C762-48F6-926F-FF8635DFCB3E}"/>
              </a:ext>
            </a:extLst>
          </p:cNvPr>
          <p:cNvCxnSpPr>
            <a:endCxn id="78" idx="0"/>
          </p:cNvCxnSpPr>
          <p:nvPr/>
        </p:nvCxnSpPr>
        <p:spPr>
          <a:xfrm>
            <a:off x="10875514" y="3516222"/>
            <a:ext cx="300482" cy="383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93D86A-F2BF-48A9-80A4-25C99B263219}"/>
              </a:ext>
            </a:extLst>
          </p:cNvPr>
          <p:cNvCxnSpPr>
            <a:endCxn id="77" idx="0"/>
          </p:cNvCxnSpPr>
          <p:nvPr/>
        </p:nvCxnSpPr>
        <p:spPr>
          <a:xfrm flipH="1">
            <a:off x="10361423" y="3516222"/>
            <a:ext cx="520535" cy="42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A1A4115-E675-4CAA-A185-488CF6C7CFEE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2006D0-0C65-419F-BE1D-79AE0344704E}"/>
              </a:ext>
            </a:extLst>
          </p:cNvPr>
          <p:cNvSpPr txBox="1"/>
          <p:nvPr/>
        </p:nvSpPr>
        <p:spPr>
          <a:xfrm>
            <a:off x="9812332" y="5819629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620023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280242"/>
            <a:ext cx="1173307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04011" y="873132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x                      w                      v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297969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312440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325123"/>
            <a:ext cx="1278334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5/8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408541"/>
            <a:ext cx="1192270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3/7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402923"/>
            <a:ext cx="1261351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410160"/>
            <a:ext cx="1283426" cy="4746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2/5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400732"/>
            <a:ext cx="1243897" cy="4934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524438"/>
            <a:ext cx="708262" cy="177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544517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768633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694565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665830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786360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703368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805847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702910"/>
            <a:ext cx="911062" cy="786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813514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648103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0" idx="2"/>
          </p:cNvCxnSpPr>
          <p:nvPr/>
        </p:nvCxnSpPr>
        <p:spPr>
          <a:xfrm flipV="1">
            <a:off x="6142354" y="2647478"/>
            <a:ext cx="664240" cy="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08016" y="1276804"/>
            <a:ext cx="2293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407382" y="853997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pic>
        <p:nvPicPr>
          <p:cNvPr id="64" name="Picture 63" descr="Image result for smiley face images">
            <a:extLst>
              <a:ext uri="{FF2B5EF4-FFF2-40B4-BE49-F238E27FC236}">
                <a16:creationId xmlns:a16="http://schemas.microsoft.com/office/drawing/2014/main" id="{EE4832B5-47DC-456B-8E4E-46360F303C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2568">
            <a:off x="436429" y="1045939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34B9B189-B75A-42DC-B5BA-2F653FE200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939050"/>
                  </p:ext>
                </p:extLst>
              </p:nvPr>
            </p:nvGraphicFramePr>
            <p:xfrm>
              <a:off x="873807" y="3069322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05314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50866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42047">
                    <a:tc gridSpan="9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34B9B189-B75A-42DC-B5BA-2F653FE200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939050"/>
                  </p:ext>
                </p:extLst>
              </p:nvPr>
            </p:nvGraphicFramePr>
            <p:xfrm>
              <a:off x="873807" y="3069322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05314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50866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107692" r="-7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107692" r="-5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107692" r="-305333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207692" r="-7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207692" r="-505333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307692" r="-7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307692" r="-505333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401515" r="-7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401515" r="-5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401515" r="-3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401515" r="-105333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509231" r="-7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509231" r="-5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509231" r="-3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509231" r="-105333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609231" r="-7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609231" r="-5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609231" r="-30533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709231" r="-7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709231" r="-505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809231" r="-7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809231" r="-5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809231" r="-3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809231" r="-105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B18A8E54-37E7-41F5-99A4-1E076083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508" y="1814428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513D77-42D4-416B-B424-58647175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294" y="2957234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EF82D9-DF91-4462-9E5E-356FDE31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393" y="2967669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B79EC29-964A-4094-9467-26803C76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724" y="2940928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1C24AD-CEB1-4D1D-B790-A22768998161}"/>
              </a:ext>
            </a:extLst>
          </p:cNvPr>
          <p:cNvCxnSpPr>
            <a:endCxn id="68" idx="0"/>
          </p:cNvCxnSpPr>
          <p:nvPr/>
        </p:nvCxnSpPr>
        <p:spPr>
          <a:xfrm flipH="1">
            <a:off x="9901868" y="2387214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A5E648-4E90-43D9-AE3B-D50D344836BF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 flipH="1">
            <a:off x="9027769" y="2405318"/>
            <a:ext cx="887214" cy="551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CA9605-1804-4E29-ADF6-A69536501BC4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>
            <a:off x="9914983" y="2405318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0E608-24D1-4464-8E26-B1D35C24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888" y="394135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AA7AF3F-7B64-4981-904D-6B9E0B7D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033" y="3967479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82A7D1-2E23-4D8F-B4F3-55512125D88D}"/>
              </a:ext>
            </a:extLst>
          </p:cNvPr>
          <p:cNvCxnSpPr>
            <a:endCxn id="73" idx="0"/>
          </p:cNvCxnSpPr>
          <p:nvPr/>
        </p:nvCxnSpPr>
        <p:spPr>
          <a:xfrm flipH="1">
            <a:off x="8809363" y="3538332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3D74D4-5852-4D68-9562-FE067146A151}"/>
              </a:ext>
            </a:extLst>
          </p:cNvPr>
          <p:cNvCxnSpPr>
            <a:cxnSpLocks/>
            <a:stCxn id="67" idx="4"/>
            <a:endCxn id="74" idx="0"/>
          </p:cNvCxnSpPr>
          <p:nvPr/>
        </p:nvCxnSpPr>
        <p:spPr>
          <a:xfrm>
            <a:off x="9027769" y="3548124"/>
            <a:ext cx="539739" cy="41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7FA0640-7A62-4768-835F-CC8E20F61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070" y="3941355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100E045-4299-4849-A014-D7CF2620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643" y="3903153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D3665-69E8-4C1D-B335-DBA23B6F07E8}"/>
              </a:ext>
            </a:extLst>
          </p:cNvPr>
          <p:cNvCxnSpPr>
            <a:endCxn id="78" idx="0"/>
          </p:cNvCxnSpPr>
          <p:nvPr/>
        </p:nvCxnSpPr>
        <p:spPr>
          <a:xfrm>
            <a:off x="10855636" y="3519397"/>
            <a:ext cx="300482" cy="383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00D57E-9D26-4ECD-BA7A-1C558C576C46}"/>
              </a:ext>
            </a:extLst>
          </p:cNvPr>
          <p:cNvCxnSpPr>
            <a:endCxn id="77" idx="0"/>
          </p:cNvCxnSpPr>
          <p:nvPr/>
        </p:nvCxnSpPr>
        <p:spPr>
          <a:xfrm flipH="1">
            <a:off x="10341545" y="3519397"/>
            <a:ext cx="520535" cy="42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BB97A1B-2D1C-48EC-9C61-A301A8142F78}"/>
              </a:ext>
            </a:extLst>
          </p:cNvPr>
          <p:cNvSpPr txBox="1"/>
          <p:nvPr/>
        </p:nvSpPr>
        <p:spPr>
          <a:xfrm>
            <a:off x="9908960" y="5852898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194932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377521"/>
            <a:ext cx="1173307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78718" y="958318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x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395248"/>
            <a:ext cx="1217329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409719"/>
            <a:ext cx="1295788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422402"/>
            <a:ext cx="1278334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5/8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505820"/>
            <a:ext cx="1192270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3/7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00202"/>
            <a:ext cx="1261351" cy="4883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507439"/>
            <a:ext cx="1283426" cy="4746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2/5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498011"/>
            <a:ext cx="1243897" cy="49349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5/9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6"/>
            <a:endCxn id="24" idx="2"/>
          </p:cNvCxnSpPr>
          <p:nvPr/>
        </p:nvCxnSpPr>
        <p:spPr>
          <a:xfrm>
            <a:off x="2269097" y="1621717"/>
            <a:ext cx="708262" cy="177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2"/>
          </p:cNvCxnSpPr>
          <p:nvPr/>
        </p:nvCxnSpPr>
        <p:spPr>
          <a:xfrm>
            <a:off x="4183911" y="1641796"/>
            <a:ext cx="662655" cy="12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27" idx="0"/>
          </p:cNvCxnSpPr>
          <p:nvPr/>
        </p:nvCxnSpPr>
        <p:spPr>
          <a:xfrm flipH="1">
            <a:off x="1672962" y="1865912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flipV="1">
            <a:off x="2094493" y="1791844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3464" y="2763109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96785" y="1883639"/>
            <a:ext cx="9482" cy="63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998397" y="1800647"/>
            <a:ext cx="1035266" cy="785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81682" y="1903126"/>
            <a:ext cx="9482" cy="639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70385" y="1800189"/>
            <a:ext cx="911062" cy="786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  <a:endCxn id="30" idx="0"/>
          </p:cNvCxnSpPr>
          <p:nvPr/>
        </p:nvCxnSpPr>
        <p:spPr>
          <a:xfrm>
            <a:off x="7411324" y="1910793"/>
            <a:ext cx="17219" cy="587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4789" y="2745382"/>
            <a:ext cx="708262" cy="17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0" idx="2"/>
          </p:cNvCxnSpPr>
          <p:nvPr/>
        </p:nvCxnSpPr>
        <p:spPr>
          <a:xfrm flipV="1">
            <a:off x="6142354" y="2744757"/>
            <a:ext cx="664240" cy="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02954" y="1442715"/>
            <a:ext cx="2051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FIFO Queue Q</a:t>
            </a:r>
            <a:endParaRPr lang="en-US" sz="2400" dirty="0"/>
          </a:p>
        </p:txBody>
      </p:sp>
      <p:sp>
        <p:nvSpPr>
          <p:cNvPr id="56" name="Text Box 914"/>
          <p:cNvSpPr txBox="1"/>
          <p:nvPr/>
        </p:nvSpPr>
        <p:spPr>
          <a:xfrm>
            <a:off x="8461888" y="1003781"/>
            <a:ext cx="1702543" cy="5138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 descr="Image result for smiley face images">
            <a:extLst>
              <a:ext uri="{FF2B5EF4-FFF2-40B4-BE49-F238E27FC236}">
                <a16:creationId xmlns:a16="http://schemas.microsoft.com/office/drawing/2014/main" id="{1BA3E2C5-A54E-4862-B674-ACB6695D25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707">
            <a:off x="455392" y="529385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37CEB6F0-4F9C-4D50-84F3-DE7C7D79A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390768"/>
                  </p:ext>
                </p:extLst>
              </p:nvPr>
            </p:nvGraphicFramePr>
            <p:xfrm>
              <a:off x="835859" y="3210848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05314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50866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42047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3">
                <a:extLst>
                  <a:ext uri="{FF2B5EF4-FFF2-40B4-BE49-F238E27FC236}">
                    <a16:creationId xmlns:a16="http://schemas.microsoft.com/office/drawing/2014/main" id="{37CEB6F0-4F9C-4D50-84F3-DE7C7D79A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390768"/>
                  </p:ext>
                </p:extLst>
              </p:nvPr>
            </p:nvGraphicFramePr>
            <p:xfrm>
              <a:off x="835859" y="3210848"/>
              <a:ext cx="913976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988">
                      <a:extLst>
                        <a:ext uri="{9D8B030D-6E8A-4147-A177-3AD203B41FA5}">
                          <a16:colId xmlns:a16="http://schemas.microsoft.com/office/drawing/2014/main" val="230379825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7235400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80965574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94274980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28597596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30433854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38688888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024689684"/>
                        </a:ext>
                      </a:extLst>
                    </a:gridCol>
                    <a:gridCol w="405314">
                      <a:extLst>
                        <a:ext uri="{9D8B030D-6E8A-4147-A177-3AD203B41FA5}">
                          <a16:colId xmlns:a16="http://schemas.microsoft.com/office/drawing/2014/main" val="4080086222"/>
                        </a:ext>
                      </a:extLst>
                    </a:gridCol>
                    <a:gridCol w="508662">
                      <a:extLst>
                        <a:ext uri="{9D8B030D-6E8A-4147-A177-3AD203B41FA5}">
                          <a16:colId xmlns:a16="http://schemas.microsoft.com/office/drawing/2014/main" val="3454351814"/>
                        </a:ext>
                      </a:extLst>
                    </a:gridCol>
                    <a:gridCol w="350009">
                      <a:extLst>
                        <a:ext uri="{9D8B030D-6E8A-4147-A177-3AD203B41FA5}">
                          <a16:colId xmlns:a16="http://schemas.microsoft.com/office/drawing/2014/main" val="3063496477"/>
                        </a:ext>
                      </a:extLst>
                    </a:gridCol>
                    <a:gridCol w="563968">
                      <a:extLst>
                        <a:ext uri="{9D8B030D-6E8A-4147-A177-3AD203B41FA5}">
                          <a16:colId xmlns:a16="http://schemas.microsoft.com/office/drawing/2014/main" val="1323427358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1323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61493311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621100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52294840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1223643747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3200178116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740982599"/>
                        </a:ext>
                      </a:extLst>
                    </a:gridCol>
                    <a:gridCol w="456988">
                      <a:extLst>
                        <a:ext uri="{9D8B030D-6E8A-4147-A177-3AD203B41FA5}">
                          <a16:colId xmlns:a16="http://schemas.microsoft.com/office/drawing/2014/main" val="2714090832"/>
                        </a:ext>
                      </a:extLst>
                    </a:gridCol>
                  </a:tblGrid>
                  <a:tr h="396240">
                    <a:tc gridSpan="9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 Representation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929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107692" r="-18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107692" r="-16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7692" r="-14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107692" r="-7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107692" r="-5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107692" r="-305333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33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207692" r="-18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207692" r="-16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207692" r="-7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207692" r="-50533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8925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307692" r="-18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307692" r="-16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307692" r="-7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307692" r="-50533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3034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401515" r="-18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401515" r="-16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01515" r="-14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401515" r="-12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⟾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401515" r="-7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401515" r="-5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401515" r="-3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401515" r="-10533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5606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509231" r="-18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509231" r="-16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09231" r="-14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509231" r="-12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509231" r="-7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509231" r="-5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509231" r="-3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509231" r="-10533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2876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609231" r="-18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609231" r="-16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09231" r="-14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609231" r="-7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609231" r="-5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609231" r="-305333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7862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709231" r="-18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709231" r="-16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709231" r="-7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709231" r="-50533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534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33" t="-809231" r="-18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33" t="-809231" r="-16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09231" r="-14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333" t="-809231" r="-12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1333" t="-809231" r="-7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333" t="-809231" r="-5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1333" t="-809231" r="-3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1333" t="-809231" r="-105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201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DE21A12B-F9CA-46C6-A3B0-622593D0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508" y="1989521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BBD740-C840-49BE-A0B3-48CEFFE3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750" y="3132327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37D58D-4647-4E79-8E6A-29D32EE3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393" y="3142762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w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CCA041-E309-4D6F-A7FE-F9514679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724" y="3116021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02A1CC-9F3B-4A5E-94B0-DD95ECC1B8F8}"/>
              </a:ext>
            </a:extLst>
          </p:cNvPr>
          <p:cNvCxnSpPr>
            <a:endCxn id="68" idx="0"/>
          </p:cNvCxnSpPr>
          <p:nvPr/>
        </p:nvCxnSpPr>
        <p:spPr>
          <a:xfrm flipH="1">
            <a:off x="9901868" y="2562307"/>
            <a:ext cx="7092" cy="58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E43EC9-7F28-417E-BF39-08E0D01C15F1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 flipH="1">
            <a:off x="9047225" y="2580411"/>
            <a:ext cx="867758" cy="551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3574DC-0B65-43F3-B00A-CB67E0F70CFB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>
            <a:off x="9914983" y="2580411"/>
            <a:ext cx="887216" cy="53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EC13A06-2BD5-47FB-B319-A478A031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888" y="4116448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26D8A6-8903-4ED2-85A2-EDFF66E7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033" y="4142572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7C3313-60EE-4107-9033-42322AB77FCB}"/>
              </a:ext>
            </a:extLst>
          </p:cNvPr>
          <p:cNvCxnSpPr>
            <a:endCxn id="73" idx="0"/>
          </p:cNvCxnSpPr>
          <p:nvPr/>
        </p:nvCxnSpPr>
        <p:spPr>
          <a:xfrm flipH="1">
            <a:off x="8809363" y="3713425"/>
            <a:ext cx="240798" cy="403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633533-E842-4B0E-9312-76F78963B2A7}"/>
              </a:ext>
            </a:extLst>
          </p:cNvPr>
          <p:cNvCxnSpPr>
            <a:cxnSpLocks/>
            <a:stCxn id="67" idx="4"/>
            <a:endCxn id="74" idx="0"/>
          </p:cNvCxnSpPr>
          <p:nvPr/>
        </p:nvCxnSpPr>
        <p:spPr>
          <a:xfrm>
            <a:off x="9047225" y="3723217"/>
            <a:ext cx="520283" cy="41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8244F2A-C613-4C55-A1BD-547CB274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070" y="4116448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9A88D5B-9E7A-47E9-94F3-3EB243C34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643" y="4078246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C807C1-7392-4A0F-B358-C0570B32956C}"/>
              </a:ext>
            </a:extLst>
          </p:cNvPr>
          <p:cNvCxnSpPr>
            <a:endCxn id="78" idx="0"/>
          </p:cNvCxnSpPr>
          <p:nvPr/>
        </p:nvCxnSpPr>
        <p:spPr>
          <a:xfrm>
            <a:off x="10855636" y="3694490"/>
            <a:ext cx="300482" cy="383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3CC56F-22C1-4AEB-87DC-DB0AAD1295A5}"/>
              </a:ext>
            </a:extLst>
          </p:cNvPr>
          <p:cNvCxnSpPr>
            <a:endCxn id="77" idx="0"/>
          </p:cNvCxnSpPr>
          <p:nvPr/>
        </p:nvCxnSpPr>
        <p:spPr>
          <a:xfrm flipH="1">
            <a:off x="10341545" y="3694490"/>
            <a:ext cx="520535" cy="42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021BF8A-CC0A-4D95-90E5-49C0FF4F0FF3}"/>
              </a:ext>
            </a:extLst>
          </p:cNvPr>
          <p:cNvSpPr/>
          <p:nvPr/>
        </p:nvSpPr>
        <p:spPr>
          <a:xfrm>
            <a:off x="1088129" y="139741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1DB801-6939-43FC-B9D7-09B37EAEB22F}"/>
              </a:ext>
            </a:extLst>
          </p:cNvPr>
          <p:cNvSpPr txBox="1"/>
          <p:nvPr/>
        </p:nvSpPr>
        <p:spPr>
          <a:xfrm>
            <a:off x="9890225" y="5853774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</a:t>
            </a:r>
          </a:p>
        </p:txBody>
      </p:sp>
    </p:spTree>
    <p:extLst>
      <p:ext uri="{BB962C8B-B14F-4D97-AF65-F5344CB8AC3E}">
        <p14:creationId xmlns:p14="http://schemas.microsoft.com/office/powerpoint/2010/main" val="1849611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017" y="1048629"/>
            <a:ext cx="87842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Breadth-first search constructs a breadth-first tree,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initially containing only its root, the source vertex s. 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Scanning the adjacency list of an already discovered vertex u, the search discovers a white (unvisited v0) vertex v;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Add the vertex v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edge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(u, v)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the breadth-first tree. 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vertex u is 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predecessor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or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parent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v in the tree. </a:t>
            </a:r>
          </a:p>
          <a:p>
            <a:pPr marL="1714500" lvl="3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a vertex is discovered at most once, it has at most one parent. 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Ancestor and descendant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relationships in the breadth-first tree are defined relative to the root s as usual: if u is on the simple path in the tree from the root s to vertex v, then u is an ancestor of v and v is a descendant of u.							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273332" y="2330963"/>
            <a:ext cx="602423" cy="540436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endParaRPr lang="en-US" sz="2000" b="1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75743" y="3318923"/>
            <a:ext cx="602423" cy="540436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  <a:endParaRPr lang="en-US" sz="2000" b="1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5" name="Straight Connector 4"/>
          <p:cNvCxnSpPr>
            <a:cxnSpLocks/>
            <a:endCxn id="4" idx="0"/>
          </p:cNvCxnSpPr>
          <p:nvPr/>
        </p:nvCxnSpPr>
        <p:spPr>
          <a:xfrm>
            <a:off x="1571286" y="2871399"/>
            <a:ext cx="5669" cy="447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368172" y="5945877"/>
            <a:ext cx="684930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v</a:t>
            </a:r>
            <a:endParaRPr lang="en-US" sz="2000" b="1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850308" y="4518604"/>
            <a:ext cx="694949" cy="590890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endParaRPr lang="en-US" sz="2000" b="1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1056747" y="5109494"/>
            <a:ext cx="133944" cy="412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50134" y="5242267"/>
            <a:ext cx="76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10700626" y="5690681"/>
            <a:ext cx="352476" cy="25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881D0-AB85-4E33-9D49-46234D57EE72}"/>
              </a:ext>
            </a:extLst>
          </p:cNvPr>
          <p:cNvSpPr/>
          <p:nvPr/>
        </p:nvSpPr>
        <p:spPr>
          <a:xfrm>
            <a:off x="1438325" y="330887"/>
            <a:ext cx="715657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Undirected Graph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6D58B1-73BA-4E5D-A36D-6A7D6A24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9869" y="3530995"/>
            <a:ext cx="602423" cy="540436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  <a:endParaRPr lang="en-US" sz="2000" b="1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9A227-C2C4-4E3A-8D7A-0E32BEF62035}"/>
              </a:ext>
            </a:extLst>
          </p:cNvPr>
          <p:cNvCxnSpPr>
            <a:cxnSpLocks/>
          </p:cNvCxnSpPr>
          <p:nvPr/>
        </p:nvCxnSpPr>
        <p:spPr>
          <a:xfrm flipH="1" flipV="1">
            <a:off x="10982345" y="4073708"/>
            <a:ext cx="141374" cy="252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66CC46-733D-4A24-807E-7A31A9E890C2}"/>
              </a:ext>
            </a:extLst>
          </p:cNvPr>
          <p:cNvSpPr txBox="1"/>
          <p:nvPr/>
        </p:nvSpPr>
        <p:spPr>
          <a:xfrm>
            <a:off x="10914553" y="4071431"/>
            <a:ext cx="76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858" y="1352476"/>
            <a:ext cx="863481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the input graph G = (V, E) be represented using adjacency lists.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the attribute color[u] to store the color of each vertex u in V.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[u] is the predecessor of u. If u has no predecessor (e.g., if u = s or u has not been discovered), then 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[u] = NIL.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attribute d[u] holds the distance from the source s to vertex u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computed by the algorithm.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algorithm uses a first-in, first-out queue Q to manage the set of gray vertices.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breadth-first search procedure BFS is as follows: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53B9-2502-4E95-B64A-514810EC7489}"/>
              </a:ext>
            </a:extLst>
          </p:cNvPr>
          <p:cNvSpPr/>
          <p:nvPr/>
        </p:nvSpPr>
        <p:spPr>
          <a:xfrm>
            <a:off x="1438325" y="330887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EB8914-50FC-4C13-A646-C6DB1B16F3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0342">
            <a:off x="875284" y="757924"/>
            <a:ext cx="432716" cy="2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22B12-3AE6-4CD5-9884-FCC936403B44}"/>
              </a:ext>
            </a:extLst>
          </p:cNvPr>
          <p:cNvSpPr txBox="1"/>
          <p:nvPr/>
        </p:nvSpPr>
        <p:spPr>
          <a:xfrm>
            <a:off x="8138160" y="62301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5978B-AA8C-44FD-9CA2-BBA25CFAE78C}"/>
              </a:ext>
            </a:extLst>
          </p:cNvPr>
          <p:cNvSpPr/>
          <p:nvPr/>
        </p:nvSpPr>
        <p:spPr>
          <a:xfrm>
            <a:off x="3522374" y="2828835"/>
            <a:ext cx="54388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Decrease-by-one technique </a:t>
            </a:r>
          </a:p>
          <a:p>
            <a:pPr algn="ctr"/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Breadth-First Search </a:t>
            </a:r>
            <a:endParaRPr lang="en-US" sz="3600" dirty="0"/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EF4FA34-5AC6-4D2F-980E-6A81394D81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0139">
            <a:off x="730545" y="18798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47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754" y="858792"/>
            <a:ext cx="99555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BFS(G, s)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(each vertex u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V – {s} of G) 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	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color[u] = WHITE;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	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d[u] =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∞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;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//distance from the source to u</a:t>
            </a:r>
            <a:endParaRPr lang="en-US" sz="24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	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[u] = NIL; }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//end-for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color[s] = GRAY;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//The vertex s is discovered as the procedure begins                       </a:t>
            </a:r>
          </a:p>
          <a:p>
            <a:pPr marL="457200" indent="-457200">
              <a:spcAft>
                <a:spcPts val="600"/>
              </a:spcAft>
              <a:buAutoNum type="arabicPlain" startAt="6"/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d[s] = 0;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//Set the distance vertex s from the root s be 0 </a:t>
            </a:r>
          </a:p>
          <a:p>
            <a:pPr marL="457200" indent="-457200">
              <a:spcAft>
                <a:spcPts val="600"/>
              </a:spcAft>
              <a:buAutoNum type="arabicPlain" startAt="6"/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[s] = NIL;	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//Set the predecessor of s to be NIL</a:t>
            </a:r>
            <a:endParaRPr lang="en-US" sz="24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8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Q =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Ø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;		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//initialize the FIFO queue Q be empty</a:t>
            </a:r>
            <a:endParaRPr lang="en-US" sz="24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9   </a:t>
            </a:r>
            <a:r>
              <a:rPr lang="en-US" sz="2400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ENQUEUE(Q, s);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//initializes the queue Q containing the vertex s only.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//while-loop iterates as long as Q containing gray vertices,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//which are discovered vertices and have not yet had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//their adjacency lists fully examined.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06E02D70-73DF-49E5-A54E-AC6E965505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8137">
            <a:off x="925348" y="852474"/>
            <a:ext cx="519552" cy="3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750B4D-CCD2-441B-8505-E2B9F9B0779C}"/>
              </a:ext>
            </a:extLst>
          </p:cNvPr>
          <p:cNvSpPr/>
          <p:nvPr/>
        </p:nvSpPr>
        <p:spPr>
          <a:xfrm>
            <a:off x="1389687" y="104098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19545-CDE3-468F-8BF2-2D5E6A36754D}"/>
              </a:ext>
            </a:extLst>
          </p:cNvPr>
          <p:cNvSpPr txBox="1"/>
          <p:nvPr/>
        </p:nvSpPr>
        <p:spPr>
          <a:xfrm>
            <a:off x="8138160" y="62301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04352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100" y="869502"/>
            <a:ext cx="11085921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BFS(G, s)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9    …..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   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(Q ≠ 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Ø) 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 </a:t>
            </a:r>
            <a:r>
              <a:rPr kumimoji="0" lang="en-US" altLang="en-US" sz="2200" b="1" i="0" u="none" strike="noStrike" cap="none" spc="-100" normalizeH="0" dirty="0">
                <a:ln>
                  <a:noFill/>
                </a:ln>
                <a:solidFill>
                  <a:srgbClr val="0000C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//Q consists the set of gray vertices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Tx/>
              <a:buAutoNum type="arabicPlain" startAt="11"/>
            </a:pP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u = DEQUEUE(Q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//Remove the gray vertex u from Q in the FIFO order </a:t>
            </a:r>
          </a:p>
          <a:p>
            <a:pPr lvl="1"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12	      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(each v ɛ Adj[u] of G) do </a:t>
            </a:r>
            <a:r>
              <a:rPr kumimoji="0" lang="en-US" altLang="en-US" sz="2200" b="1" i="0" u="none" strike="noStrike" cap="none" spc="-100" normalizeH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//consider each v in the adjacency list of u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0" indent="-395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lain" startAt="1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2200" b="0" i="0" u="none" strike="noStrike" cap="none" spc="-100" normalizeH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(color[v] == WHITE)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//if v is white, then it has not yet been discovered.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0" indent="-395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lain" startAt="14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2200" b="0" i="0" u="none" strike="noStrike" cap="none" spc="-1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then </a:t>
            </a:r>
            <a:r>
              <a:rPr kumimoji="0" lang="en-US" altLang="en-US" sz="2200" b="1" i="0" u="none" strike="noStrike" cap="none" spc="-1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0" lang="en-US" altLang="en-US" sz="2200" b="0" i="0" u="none" strike="noStrike" cap="none" spc="-1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color[v] = GRAY;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//and discovers it by executing … color v gray</a:t>
            </a:r>
          </a:p>
          <a:p>
            <a:pPr marL="46196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</a:t>
            </a:r>
            <a:r>
              <a:rPr lang="en-US" altLang="en-US" sz="2200" spc="-100" dirty="0"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d[v] = d[u] + 1; </a:t>
            </a:r>
            <a:r>
              <a:rPr lang="en-US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//set its distance d[v] to d[u] + 1</a:t>
            </a:r>
          </a:p>
          <a:p>
            <a:pPr marL="461962" indent="0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π[v] = u;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//records u as its parent π[v] and place it at the tail of Q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	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ENQUEUE(Q, v); </a:t>
            </a:r>
            <a:r>
              <a:rPr lang="en-US" altLang="en-US" sz="2200" b="1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en-US" sz="22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if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en-US" sz="22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for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18	     </a:t>
            </a:r>
            <a:r>
              <a:rPr lang="en-US" altLang="en-US" sz="22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color[u] = BLACK; </a:t>
            </a:r>
            <a:r>
              <a:rPr lang="en-US" altLang="en-US" sz="2200" b="1" spc="-100" dirty="0">
                <a:solidFill>
                  <a:srgbClr val="0000CC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en-US" sz="22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while-do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A3842F1E-014A-4C81-A0BD-7FF08DD9C6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955">
            <a:off x="576072" y="786384"/>
            <a:ext cx="500755" cy="4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CB8AF3-AFD6-460C-84B9-42941F08FCE2}"/>
              </a:ext>
            </a:extLst>
          </p:cNvPr>
          <p:cNvSpPr/>
          <p:nvPr/>
        </p:nvSpPr>
        <p:spPr>
          <a:xfrm>
            <a:off x="1234044" y="220326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A9872-0FFB-4263-AB6D-23A6786DE4D8}"/>
              </a:ext>
            </a:extLst>
          </p:cNvPr>
          <p:cNvSpPr txBox="1"/>
          <p:nvPr/>
        </p:nvSpPr>
        <p:spPr>
          <a:xfrm>
            <a:off x="8138160" y="62301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5909" y="899057"/>
            <a:ext cx="970018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analyze its running time on an input graph G = (V, 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initialization, BFS never whitens a vertex again,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test in line 13 ensures that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vertex is enqueued at most once,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dequeued at most once.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of enqueuing and dequeuing take O(1) time,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time devoted to queue operation is O(|V|). 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scans each adjacency list at most once,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ecause it scans the adjacency list of each vertex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vertex is dequeued.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sum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lengths of all the adjacency lists is Θ(|E|),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time spent in scanning adjacency lists is O(|E|)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breadth-first search runs in time linear in the size of the adjacency-list representation of 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overhead for initialization is O(|V|),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running time of the BFS procedure is O(|V| + |E|).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3E866-1600-43FA-BDC3-187EB8B4279F}"/>
              </a:ext>
            </a:extLst>
          </p:cNvPr>
          <p:cNvSpPr/>
          <p:nvPr/>
        </p:nvSpPr>
        <p:spPr>
          <a:xfrm>
            <a:off x="1188724" y="144363"/>
            <a:ext cx="5587171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Analysis of the Algorithm BFS(…)</a:t>
            </a:r>
          </a:p>
        </p:txBody>
      </p:sp>
    </p:spTree>
    <p:extLst>
      <p:ext uri="{BB962C8B-B14F-4D97-AF65-F5344CB8AC3E}">
        <p14:creationId xmlns:p14="http://schemas.microsoft.com/office/powerpoint/2010/main" val="1630050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571" y="1059382"/>
            <a:ext cx="88046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a queue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(note 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 from 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to trace the operation of breadth-first search. </a:t>
            </a: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queue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initialized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Q = (u) with the traversal’s starting vertex u (white), which is marked as visited (gray). </a:t>
            </a: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 each iteration, the algorithm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identifies all unvisited vertices {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}(white) that are adjacent to the front the vertex  u (gray),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Marks (gray) them {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} as visited, and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adds them to the queue; Q = (u, …,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that, the vertex (black) at the front of the queue is removed from the queue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Q = ( …,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268"/>
          <p:cNvSpPr txBox="1"/>
          <p:nvPr/>
        </p:nvSpPr>
        <p:spPr>
          <a:xfrm>
            <a:off x="1858283" y="6217983"/>
            <a:ext cx="6589336" cy="32321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BFS requires a linear bounded Automaton with markers.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ADE0D8-3E6C-4C7B-AD80-4BC148DD9558}"/>
              </a:ext>
            </a:extLst>
          </p:cNvPr>
          <p:cNvCxnSpPr/>
          <p:nvPr/>
        </p:nvCxnSpPr>
        <p:spPr>
          <a:xfrm flipH="1">
            <a:off x="10437091" y="3260435"/>
            <a:ext cx="452582" cy="48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A15BE-581D-4234-9C55-D2245B8BFE64}"/>
              </a:ext>
            </a:extLst>
          </p:cNvPr>
          <p:cNvCxnSpPr>
            <a:cxnSpLocks/>
          </p:cNvCxnSpPr>
          <p:nvPr/>
        </p:nvCxnSpPr>
        <p:spPr>
          <a:xfrm>
            <a:off x="10890721" y="3260435"/>
            <a:ext cx="0" cy="48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8065A0-7224-4469-A262-87CC19F4694B}"/>
              </a:ext>
            </a:extLst>
          </p:cNvPr>
          <p:cNvCxnSpPr>
            <a:cxnSpLocks/>
          </p:cNvCxnSpPr>
          <p:nvPr/>
        </p:nvCxnSpPr>
        <p:spPr>
          <a:xfrm>
            <a:off x="10889673" y="3260435"/>
            <a:ext cx="415636" cy="48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48258-F439-458F-A8ED-E062D2C0DDF6}"/>
              </a:ext>
            </a:extLst>
          </p:cNvPr>
          <p:cNvSpPr/>
          <p:nvPr/>
        </p:nvSpPr>
        <p:spPr>
          <a:xfrm>
            <a:off x="10704594" y="29752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C09B8E-836B-4BCB-8174-22C0C4E72A3A}"/>
              </a:ext>
            </a:extLst>
          </p:cNvPr>
          <p:cNvSpPr/>
          <p:nvPr/>
        </p:nvSpPr>
        <p:spPr>
          <a:xfrm>
            <a:off x="10638848" y="370378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E3AFB-AE50-4865-B8E3-01FCE4E7305B}"/>
              </a:ext>
            </a:extLst>
          </p:cNvPr>
          <p:cNvSpPr/>
          <p:nvPr/>
        </p:nvSpPr>
        <p:spPr>
          <a:xfrm>
            <a:off x="1376571" y="224400"/>
            <a:ext cx="365619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112765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6569" y="1147603"/>
            <a:ext cx="923826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Similarly to a DFS traversal, accompanying a BFS traversal,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so-called breadth-first search forest is constructed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traversal’s starting vertex serves as the root of the first tree in such a forest. 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new unvisited vertex is reached for the first time, the vertex is attached as a child to the vertex it is being reached from with an edge called a tree edge. 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edge leading to a previously visited vertex other than its immediate predecessor (i.e., its parent in the tree) is encountered, the edge is noted as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edge. </a:t>
            </a:r>
          </a:p>
          <a:p>
            <a:pPr>
              <a:spcAft>
                <a:spcPts val="12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C95376-3B9A-4C7D-9791-4BD2E87C0F86}"/>
              </a:ext>
            </a:extLst>
          </p:cNvPr>
          <p:cNvSpPr/>
          <p:nvPr/>
        </p:nvSpPr>
        <p:spPr>
          <a:xfrm>
            <a:off x="1464120" y="285514"/>
            <a:ext cx="356322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550160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FA148-9AA6-4BD9-A93D-2123584FE00E}"/>
              </a:ext>
            </a:extLst>
          </p:cNvPr>
          <p:cNvSpPr txBox="1"/>
          <p:nvPr/>
        </p:nvSpPr>
        <p:spPr>
          <a:xfrm>
            <a:off x="5058383" y="2937754"/>
            <a:ext cx="245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Breadth-First Search on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1426409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883363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2127559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endCxn id="24" idx="3"/>
          </p:cNvCxnSpPr>
          <p:nvPr/>
        </p:nvCxnSpPr>
        <p:spPr bwMode="auto">
          <a:xfrm flipV="1">
            <a:off x="2219371" y="2317958"/>
            <a:ext cx="936262" cy="80310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2145286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2256744"/>
            <a:ext cx="1324466" cy="82082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3255858"/>
            <a:ext cx="722752" cy="178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194688" y="3250240"/>
            <a:ext cx="664240" cy="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399573"/>
            <a:ext cx="7620" cy="67437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2375055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2265593"/>
            <a:ext cx="0" cy="7359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427240"/>
            <a:ext cx="0" cy="73596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142354" y="3250599"/>
            <a:ext cx="664240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371754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2346774"/>
            <a:ext cx="0" cy="673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81272" y="1325583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901090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915561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956525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3011662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3006044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3013281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3003853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707428" y="3524678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		v		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259090" y="2451374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	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  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1481997" y="3270938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		   C	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02177" y="562234"/>
            <a:ext cx="26640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s  →	z 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	w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	v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u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u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v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v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w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s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w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x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	z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y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z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y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w </a:t>
            </a:r>
            <a:endParaRPr lang="en-US" sz="2400" dirty="0"/>
          </a:p>
        </p:txBody>
      </p:sp>
      <p:sp>
        <p:nvSpPr>
          <p:cNvPr id="52" name="Text Box 1439"/>
          <p:cNvSpPr txBox="1"/>
          <p:nvPr/>
        </p:nvSpPr>
        <p:spPr>
          <a:xfrm>
            <a:off x="7382095" y="4003651"/>
            <a:ext cx="3751901" cy="24079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Stack Top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4,5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3,6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W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7,8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2,9 		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12,13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U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14,15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1,10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T</a:t>
            </a:r>
            <a:r>
              <a:rPr lang="en-US" sz="20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11,16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24021-711B-418A-8FAB-E25D60B63F50}"/>
              </a:ext>
            </a:extLst>
          </p:cNvPr>
          <p:cNvSpPr/>
          <p:nvPr/>
        </p:nvSpPr>
        <p:spPr>
          <a:xfrm>
            <a:off x="1269378" y="308328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highlight>
                  <a:srgbClr val="FFFF00"/>
                </a:highlight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DC9343-A31D-4821-BFCB-287A069A2DF2}"/>
              </a:ext>
            </a:extLst>
          </p:cNvPr>
          <p:cNvSpPr txBox="1"/>
          <p:nvPr/>
        </p:nvSpPr>
        <p:spPr>
          <a:xfrm>
            <a:off x="3394726" y="4882718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</a:p>
        </p:txBody>
      </p:sp>
    </p:spTree>
    <p:extLst>
      <p:ext uri="{BB962C8B-B14F-4D97-AF65-F5344CB8AC3E}">
        <p14:creationId xmlns:p14="http://schemas.microsoft.com/office/powerpoint/2010/main" val="1393270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260788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504984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endCxn id="24" idx="3"/>
          </p:cNvCxnSpPr>
          <p:nvPr/>
        </p:nvCxnSpPr>
        <p:spPr bwMode="auto">
          <a:xfrm flipV="1">
            <a:off x="2219371" y="1695383"/>
            <a:ext cx="936262" cy="80310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522711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634169"/>
            <a:ext cx="1324466" cy="82082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633283"/>
            <a:ext cx="722752" cy="178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194688" y="2627665"/>
            <a:ext cx="664240" cy="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776998"/>
            <a:ext cx="7620" cy="67437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5954401" y="1709117"/>
            <a:ext cx="1004964" cy="7510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643018"/>
            <a:ext cx="0" cy="7359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1766906"/>
            <a:ext cx="0" cy="7737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142354" y="2628024"/>
            <a:ext cx="664240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749179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724199"/>
            <a:ext cx="0" cy="673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01677" y="773212"/>
            <a:ext cx="8218587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                       F               C                        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          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x                       w                      v                       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                                                                   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278515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292986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295039"/>
            <a:ext cx="1278334" cy="48512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38908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38346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39070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38127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02177" y="562234"/>
            <a:ext cx="26640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s  →	z 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	w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	v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u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u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v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v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w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s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w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x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	z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y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z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y  </a:t>
            </a:r>
            <a:r>
              <a:rPr lang="en-US" sz="2400" b="1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w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668383" y="5786517"/>
            <a:ext cx="496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Traversal’s  Tree Forest Structure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C9549F-EF43-42AE-A252-B0F6CD1B41AC}"/>
              </a:ext>
            </a:extLst>
          </p:cNvPr>
          <p:cNvSpPr/>
          <p:nvPr/>
        </p:nvSpPr>
        <p:spPr>
          <a:xfrm>
            <a:off x="1150141" y="89226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38" name="Oval 437">
            <a:extLst>
              <a:ext uri="{FF2B5EF4-FFF2-40B4-BE49-F238E27FC236}">
                <a16:creationId xmlns:a16="http://schemas.microsoft.com/office/drawing/2014/main" id="{E752D719-5F8E-4D50-8C59-13F346BF8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53" y="3364241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437">
            <a:extLst>
              <a:ext uri="{FF2B5EF4-FFF2-40B4-BE49-F238E27FC236}">
                <a16:creationId xmlns:a16="http://schemas.microsoft.com/office/drawing/2014/main" id="{9D156574-3077-4EF1-9DCA-9386517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91" y="4192036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437">
            <a:extLst>
              <a:ext uri="{FF2B5EF4-FFF2-40B4-BE49-F238E27FC236}">
                <a16:creationId xmlns:a16="http://schemas.microsoft.com/office/drawing/2014/main" id="{62541B48-A636-4DD6-910C-823F48FD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71" y="5014864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37">
            <a:extLst>
              <a:ext uri="{FF2B5EF4-FFF2-40B4-BE49-F238E27FC236}">
                <a16:creationId xmlns:a16="http://schemas.microsoft.com/office/drawing/2014/main" id="{BA14BEC3-A5CC-4FFB-A3EB-A9231322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560" y="5844661"/>
            <a:ext cx="117612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4/5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37">
            <a:extLst>
              <a:ext uri="{FF2B5EF4-FFF2-40B4-BE49-F238E27FC236}">
                <a16:creationId xmlns:a16="http://schemas.microsoft.com/office/drawing/2014/main" id="{181784A8-56A8-44EE-B356-F21B4792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132" y="5023677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37">
            <a:extLst>
              <a:ext uri="{FF2B5EF4-FFF2-40B4-BE49-F238E27FC236}">
                <a16:creationId xmlns:a16="http://schemas.microsoft.com/office/drawing/2014/main" id="{0C78F764-6F14-4556-B486-1D44B0900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686" y="4192036"/>
            <a:ext cx="1278334" cy="48512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437">
            <a:extLst>
              <a:ext uri="{FF2B5EF4-FFF2-40B4-BE49-F238E27FC236}">
                <a16:creationId xmlns:a16="http://schemas.microsoft.com/office/drawing/2014/main" id="{6A53CD52-D7B4-4D3C-9069-557EB8A7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151" y="5049916"/>
            <a:ext cx="1309558" cy="48512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437">
            <a:extLst>
              <a:ext uri="{FF2B5EF4-FFF2-40B4-BE49-F238E27FC236}">
                <a16:creationId xmlns:a16="http://schemas.microsoft.com/office/drawing/2014/main" id="{7B3ACF60-34D6-4A6C-BA72-EAE2A9A5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762" y="5014864"/>
            <a:ext cx="1440533" cy="52017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C10AA6-D285-4594-B483-0F8A843051AB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2767747" y="3852632"/>
            <a:ext cx="11109" cy="339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C5A78E-78D1-4C5F-9F8A-1C69CA8A3747}"/>
              </a:ext>
            </a:extLst>
          </p:cNvPr>
          <p:cNvCxnSpPr/>
          <p:nvPr/>
        </p:nvCxnSpPr>
        <p:spPr>
          <a:xfrm>
            <a:off x="2784166" y="4686208"/>
            <a:ext cx="11109" cy="339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F03A36-A4D2-439A-9C7F-48B27CFAFFCC}"/>
              </a:ext>
            </a:extLst>
          </p:cNvPr>
          <p:cNvCxnSpPr/>
          <p:nvPr/>
        </p:nvCxnSpPr>
        <p:spPr>
          <a:xfrm>
            <a:off x="2822480" y="5492507"/>
            <a:ext cx="11109" cy="339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9F3BA-F1A9-43DC-AAB8-625763835FD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784166" y="4693826"/>
            <a:ext cx="1742642" cy="329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1AE8F8-2C1D-4365-816E-9272558DC5F4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6515930" y="4677158"/>
            <a:ext cx="870923" cy="37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6C6A98-540C-490D-BF78-A25735458EC2}"/>
              </a:ext>
            </a:extLst>
          </p:cNvPr>
          <p:cNvCxnSpPr>
            <a:cxnSpLocks/>
            <a:stCxn id="47" idx="4"/>
            <a:endCxn id="57" idx="0"/>
          </p:cNvCxnSpPr>
          <p:nvPr/>
        </p:nvCxnSpPr>
        <p:spPr>
          <a:xfrm>
            <a:off x="7386853" y="4677158"/>
            <a:ext cx="1057176" cy="337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DE191E-57BF-4E35-8935-1EE4D123DEC6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3404684" y="5514937"/>
            <a:ext cx="1133558" cy="5739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C6D17-C151-4D97-9E53-19DC45A2F686}"/>
              </a:ext>
            </a:extLst>
          </p:cNvPr>
          <p:cNvCxnSpPr>
            <a:cxnSpLocks/>
          </p:cNvCxnSpPr>
          <p:nvPr/>
        </p:nvCxnSpPr>
        <p:spPr>
          <a:xfrm flipH="1">
            <a:off x="7152015" y="5312202"/>
            <a:ext cx="553053" cy="175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00B1D56-AA5C-4548-B6A9-960536BF94A1}"/>
              </a:ext>
            </a:extLst>
          </p:cNvPr>
          <p:cNvCxnSpPr>
            <a:cxnSpLocks/>
          </p:cNvCxnSpPr>
          <p:nvPr/>
        </p:nvCxnSpPr>
        <p:spPr>
          <a:xfrm flipH="1" flipV="1">
            <a:off x="5157483" y="5286968"/>
            <a:ext cx="703668" cy="24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A682C2-6E53-4345-A6DA-5B9825E77302}"/>
              </a:ext>
            </a:extLst>
          </p:cNvPr>
          <p:cNvCxnSpPr>
            <a:cxnSpLocks/>
            <a:endCxn id="38" idx="6"/>
          </p:cNvCxnSpPr>
          <p:nvPr/>
        </p:nvCxnSpPr>
        <p:spPr>
          <a:xfrm flipH="1" flipV="1">
            <a:off x="3415641" y="3608437"/>
            <a:ext cx="2726714" cy="1502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0DC515-6A65-4741-BBDE-48B4948ADFC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977359" y="3857599"/>
            <a:ext cx="1549449" cy="11660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A1217C1-CF5A-4155-AC87-4BE97B7DB7A1}"/>
              </a:ext>
            </a:extLst>
          </p:cNvPr>
          <p:cNvCxnSpPr>
            <a:cxnSpLocks/>
            <a:endCxn id="47" idx="6"/>
          </p:cNvCxnSpPr>
          <p:nvPr/>
        </p:nvCxnSpPr>
        <p:spPr>
          <a:xfrm flipH="1" flipV="1">
            <a:off x="8026020" y="4434597"/>
            <a:ext cx="523552" cy="5819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1866043-CA59-4009-AB9E-293B3240AE2C}"/>
              </a:ext>
            </a:extLst>
          </p:cNvPr>
          <p:cNvCxnSpPr>
            <a:stCxn id="41" idx="2"/>
            <a:endCxn id="39" idx="2"/>
          </p:cNvCxnSpPr>
          <p:nvPr/>
        </p:nvCxnSpPr>
        <p:spPr>
          <a:xfrm rot="10800000">
            <a:off x="2170192" y="4436233"/>
            <a:ext cx="58369" cy="1652625"/>
          </a:xfrm>
          <a:prstGeom prst="curvedConnector3">
            <a:avLst>
              <a:gd name="adj1" fmla="val 491646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A8E82F-CF6C-4BAE-90C0-8956A5D7C703}"/>
              </a:ext>
            </a:extLst>
          </p:cNvPr>
          <p:cNvSpPr/>
          <p:nvPr/>
        </p:nvSpPr>
        <p:spPr>
          <a:xfrm>
            <a:off x="711824" y="1396314"/>
            <a:ext cx="5553052" cy="1865870"/>
          </a:xfrm>
          <a:custGeom>
            <a:avLst/>
            <a:gdLst>
              <a:gd name="connsiteX0" fmla="*/ 5553052 w 5553052"/>
              <a:gd name="connsiteY0" fmla="*/ 0 h 1865870"/>
              <a:gd name="connsiteX1" fmla="*/ 5540695 w 5553052"/>
              <a:gd name="connsiteY1" fmla="*/ 345989 h 1865870"/>
              <a:gd name="connsiteX2" fmla="*/ 5441841 w 5553052"/>
              <a:gd name="connsiteY2" fmla="*/ 407772 h 1865870"/>
              <a:gd name="connsiteX3" fmla="*/ 5392414 w 5553052"/>
              <a:gd name="connsiteY3" fmla="*/ 432486 h 1865870"/>
              <a:gd name="connsiteX4" fmla="*/ 5355344 w 5553052"/>
              <a:gd name="connsiteY4" fmla="*/ 457200 h 1865870"/>
              <a:gd name="connsiteX5" fmla="*/ 5293560 w 5553052"/>
              <a:gd name="connsiteY5" fmla="*/ 469556 h 1865870"/>
              <a:gd name="connsiteX6" fmla="*/ 5058781 w 5553052"/>
              <a:gd name="connsiteY6" fmla="*/ 494270 h 1865870"/>
              <a:gd name="connsiteX7" fmla="*/ 4564511 w 5553052"/>
              <a:gd name="connsiteY7" fmla="*/ 481913 h 1865870"/>
              <a:gd name="connsiteX8" fmla="*/ 4379160 w 5553052"/>
              <a:gd name="connsiteY8" fmla="*/ 457200 h 1865870"/>
              <a:gd name="connsiteX9" fmla="*/ 4305019 w 5553052"/>
              <a:gd name="connsiteY9" fmla="*/ 432486 h 1865870"/>
              <a:gd name="connsiteX10" fmla="*/ 4206165 w 5553052"/>
              <a:gd name="connsiteY10" fmla="*/ 420129 h 1865870"/>
              <a:gd name="connsiteX11" fmla="*/ 3959030 w 5553052"/>
              <a:gd name="connsiteY11" fmla="*/ 395416 h 1865870"/>
              <a:gd name="connsiteX12" fmla="*/ 3081700 w 5553052"/>
              <a:gd name="connsiteY12" fmla="*/ 407772 h 1865870"/>
              <a:gd name="connsiteX13" fmla="*/ 2982846 w 5553052"/>
              <a:gd name="connsiteY13" fmla="*/ 432486 h 1865870"/>
              <a:gd name="connsiteX14" fmla="*/ 2636857 w 5553052"/>
              <a:gd name="connsiteY14" fmla="*/ 457200 h 1865870"/>
              <a:gd name="connsiteX15" fmla="*/ 2154944 w 5553052"/>
              <a:gd name="connsiteY15" fmla="*/ 432486 h 1865870"/>
              <a:gd name="connsiteX16" fmla="*/ 1932522 w 5553052"/>
              <a:gd name="connsiteY16" fmla="*/ 444843 h 1865870"/>
              <a:gd name="connsiteX17" fmla="*/ 1747171 w 5553052"/>
              <a:gd name="connsiteY17" fmla="*/ 469556 h 1865870"/>
              <a:gd name="connsiteX18" fmla="*/ 1685387 w 5553052"/>
              <a:gd name="connsiteY18" fmla="*/ 494270 h 1865870"/>
              <a:gd name="connsiteX19" fmla="*/ 1611246 w 5553052"/>
              <a:gd name="connsiteY19" fmla="*/ 506627 h 1865870"/>
              <a:gd name="connsiteX20" fmla="*/ 1524749 w 5553052"/>
              <a:gd name="connsiteY20" fmla="*/ 531340 h 1865870"/>
              <a:gd name="connsiteX21" fmla="*/ 1500035 w 5553052"/>
              <a:gd name="connsiteY21" fmla="*/ 568410 h 1865870"/>
              <a:gd name="connsiteX22" fmla="*/ 1475322 w 5553052"/>
              <a:gd name="connsiteY22" fmla="*/ 617837 h 1865870"/>
              <a:gd name="connsiteX23" fmla="*/ 1438252 w 5553052"/>
              <a:gd name="connsiteY23" fmla="*/ 642551 h 1865870"/>
              <a:gd name="connsiteX24" fmla="*/ 1401181 w 5553052"/>
              <a:gd name="connsiteY24" fmla="*/ 766118 h 1865870"/>
              <a:gd name="connsiteX25" fmla="*/ 1438252 w 5553052"/>
              <a:gd name="connsiteY25" fmla="*/ 1062681 h 1865870"/>
              <a:gd name="connsiteX26" fmla="*/ 1462965 w 5553052"/>
              <a:gd name="connsiteY26" fmla="*/ 1112108 h 1865870"/>
              <a:gd name="connsiteX27" fmla="*/ 1586533 w 5553052"/>
              <a:gd name="connsiteY27" fmla="*/ 1149178 h 1865870"/>
              <a:gd name="connsiteX28" fmla="*/ 1598890 w 5553052"/>
              <a:gd name="connsiteY28" fmla="*/ 1186248 h 1865870"/>
              <a:gd name="connsiteX29" fmla="*/ 1623603 w 5553052"/>
              <a:gd name="connsiteY29" fmla="*/ 1235675 h 1865870"/>
              <a:gd name="connsiteX30" fmla="*/ 1611246 w 5553052"/>
              <a:gd name="connsiteY30" fmla="*/ 1507524 h 1865870"/>
              <a:gd name="connsiteX31" fmla="*/ 1586533 w 5553052"/>
              <a:gd name="connsiteY31" fmla="*/ 1581664 h 1865870"/>
              <a:gd name="connsiteX32" fmla="*/ 1500035 w 5553052"/>
              <a:gd name="connsiteY32" fmla="*/ 1631091 h 1865870"/>
              <a:gd name="connsiteX33" fmla="*/ 1438252 w 5553052"/>
              <a:gd name="connsiteY33" fmla="*/ 1680518 h 1865870"/>
              <a:gd name="connsiteX34" fmla="*/ 1314684 w 5553052"/>
              <a:gd name="connsiteY34" fmla="*/ 1742302 h 1865870"/>
              <a:gd name="connsiteX35" fmla="*/ 1240544 w 5553052"/>
              <a:gd name="connsiteY35" fmla="*/ 1791729 h 1865870"/>
              <a:gd name="connsiteX36" fmla="*/ 1116976 w 5553052"/>
              <a:gd name="connsiteY36" fmla="*/ 1828800 h 1865870"/>
              <a:gd name="connsiteX37" fmla="*/ 1005765 w 5553052"/>
              <a:gd name="connsiteY37" fmla="*/ 1865870 h 1865870"/>
              <a:gd name="connsiteX38" fmla="*/ 659776 w 5553052"/>
              <a:gd name="connsiteY38" fmla="*/ 1841156 h 1865870"/>
              <a:gd name="connsiteX39" fmla="*/ 622706 w 5553052"/>
              <a:gd name="connsiteY39" fmla="*/ 1828800 h 1865870"/>
              <a:gd name="connsiteX40" fmla="*/ 573279 w 5553052"/>
              <a:gd name="connsiteY40" fmla="*/ 1816443 h 1865870"/>
              <a:gd name="connsiteX41" fmla="*/ 499138 w 5553052"/>
              <a:gd name="connsiteY41" fmla="*/ 1779372 h 1865870"/>
              <a:gd name="connsiteX42" fmla="*/ 412641 w 5553052"/>
              <a:gd name="connsiteY42" fmla="*/ 1729945 h 1865870"/>
              <a:gd name="connsiteX43" fmla="*/ 375571 w 5553052"/>
              <a:gd name="connsiteY43" fmla="*/ 1717589 h 1865870"/>
              <a:gd name="connsiteX44" fmla="*/ 326144 w 5553052"/>
              <a:gd name="connsiteY44" fmla="*/ 1692875 h 1865870"/>
              <a:gd name="connsiteX45" fmla="*/ 264360 w 5553052"/>
              <a:gd name="connsiteY45" fmla="*/ 1643448 h 1865870"/>
              <a:gd name="connsiteX46" fmla="*/ 239646 w 5553052"/>
              <a:gd name="connsiteY46" fmla="*/ 1606378 h 1865870"/>
              <a:gd name="connsiteX47" fmla="*/ 128435 w 5553052"/>
              <a:gd name="connsiteY47" fmla="*/ 1569308 h 1865870"/>
              <a:gd name="connsiteX48" fmla="*/ 41938 w 5553052"/>
              <a:gd name="connsiteY48" fmla="*/ 1519881 h 1865870"/>
              <a:gd name="connsiteX49" fmla="*/ 17225 w 5553052"/>
              <a:gd name="connsiteY49" fmla="*/ 1482810 h 1865870"/>
              <a:gd name="connsiteX50" fmla="*/ 4868 w 5553052"/>
              <a:gd name="connsiteY50" fmla="*/ 1285102 h 186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553052" h="1865870">
                <a:moveTo>
                  <a:pt x="5553052" y="0"/>
                </a:moveTo>
                <a:cubicBezTo>
                  <a:pt x="5548933" y="115330"/>
                  <a:pt x="5551811" y="231122"/>
                  <a:pt x="5540695" y="345989"/>
                </a:cubicBezTo>
                <a:cubicBezTo>
                  <a:pt x="5535860" y="395953"/>
                  <a:pt x="5469854" y="393765"/>
                  <a:pt x="5441841" y="407772"/>
                </a:cubicBezTo>
                <a:cubicBezTo>
                  <a:pt x="5425365" y="416010"/>
                  <a:pt x="5408407" y="423347"/>
                  <a:pt x="5392414" y="432486"/>
                </a:cubicBezTo>
                <a:cubicBezTo>
                  <a:pt x="5379520" y="439854"/>
                  <a:pt x="5369249" y="451986"/>
                  <a:pt x="5355344" y="457200"/>
                </a:cubicBezTo>
                <a:cubicBezTo>
                  <a:pt x="5335679" y="464574"/>
                  <a:pt x="5314400" y="466951"/>
                  <a:pt x="5293560" y="469556"/>
                </a:cubicBezTo>
                <a:cubicBezTo>
                  <a:pt x="5215476" y="479316"/>
                  <a:pt x="5137041" y="486032"/>
                  <a:pt x="5058781" y="494270"/>
                </a:cubicBezTo>
                <a:lnTo>
                  <a:pt x="4564511" y="481913"/>
                </a:lnTo>
                <a:cubicBezTo>
                  <a:pt x="4504433" y="479461"/>
                  <a:pt x="4439018" y="467176"/>
                  <a:pt x="4379160" y="457200"/>
                </a:cubicBezTo>
                <a:cubicBezTo>
                  <a:pt x="4354446" y="448962"/>
                  <a:pt x="4330491" y="437944"/>
                  <a:pt x="4305019" y="432486"/>
                </a:cubicBezTo>
                <a:cubicBezTo>
                  <a:pt x="4272548" y="425528"/>
                  <a:pt x="4239208" y="423433"/>
                  <a:pt x="4206165" y="420129"/>
                </a:cubicBezTo>
                <a:cubicBezTo>
                  <a:pt x="3903826" y="389894"/>
                  <a:pt x="4188089" y="424047"/>
                  <a:pt x="3959030" y="395416"/>
                </a:cubicBezTo>
                <a:cubicBezTo>
                  <a:pt x="3666587" y="399535"/>
                  <a:pt x="3373962" y="396674"/>
                  <a:pt x="3081700" y="407772"/>
                </a:cubicBezTo>
                <a:cubicBezTo>
                  <a:pt x="3047759" y="409061"/>
                  <a:pt x="3016436" y="427447"/>
                  <a:pt x="2982846" y="432486"/>
                </a:cubicBezTo>
                <a:cubicBezTo>
                  <a:pt x="2931874" y="440132"/>
                  <a:pt x="2666913" y="455321"/>
                  <a:pt x="2636857" y="457200"/>
                </a:cubicBezTo>
                <a:cubicBezTo>
                  <a:pt x="2476219" y="448962"/>
                  <a:pt x="2315768" y="435308"/>
                  <a:pt x="2154944" y="432486"/>
                </a:cubicBezTo>
                <a:cubicBezTo>
                  <a:pt x="2080700" y="431183"/>
                  <a:pt x="2006588" y="439552"/>
                  <a:pt x="1932522" y="444843"/>
                </a:cubicBezTo>
                <a:cubicBezTo>
                  <a:pt x="1820163" y="452869"/>
                  <a:pt x="1833255" y="452340"/>
                  <a:pt x="1747171" y="469556"/>
                </a:cubicBezTo>
                <a:cubicBezTo>
                  <a:pt x="1726576" y="477794"/>
                  <a:pt x="1706787" y="488434"/>
                  <a:pt x="1685387" y="494270"/>
                </a:cubicBezTo>
                <a:cubicBezTo>
                  <a:pt x="1661215" y="500862"/>
                  <a:pt x="1635814" y="501714"/>
                  <a:pt x="1611246" y="506627"/>
                </a:cubicBezTo>
                <a:cubicBezTo>
                  <a:pt x="1572449" y="514386"/>
                  <a:pt x="1560086" y="519561"/>
                  <a:pt x="1524749" y="531340"/>
                </a:cubicBezTo>
                <a:cubicBezTo>
                  <a:pt x="1516511" y="543697"/>
                  <a:pt x="1507403" y="555516"/>
                  <a:pt x="1500035" y="568410"/>
                </a:cubicBezTo>
                <a:cubicBezTo>
                  <a:pt x="1490896" y="584403"/>
                  <a:pt x="1487114" y="603686"/>
                  <a:pt x="1475322" y="617837"/>
                </a:cubicBezTo>
                <a:cubicBezTo>
                  <a:pt x="1465815" y="629246"/>
                  <a:pt x="1450609" y="634313"/>
                  <a:pt x="1438252" y="642551"/>
                </a:cubicBezTo>
                <a:cubicBezTo>
                  <a:pt x="1408167" y="732802"/>
                  <a:pt x="1419856" y="691419"/>
                  <a:pt x="1401181" y="766118"/>
                </a:cubicBezTo>
                <a:cubicBezTo>
                  <a:pt x="1411866" y="969134"/>
                  <a:pt x="1385236" y="943394"/>
                  <a:pt x="1438252" y="1062681"/>
                </a:cubicBezTo>
                <a:cubicBezTo>
                  <a:pt x="1445733" y="1079514"/>
                  <a:pt x="1448229" y="1101056"/>
                  <a:pt x="1462965" y="1112108"/>
                </a:cubicBezTo>
                <a:cubicBezTo>
                  <a:pt x="1478005" y="1123388"/>
                  <a:pt x="1560866" y="1142761"/>
                  <a:pt x="1586533" y="1149178"/>
                </a:cubicBezTo>
                <a:cubicBezTo>
                  <a:pt x="1590652" y="1161535"/>
                  <a:pt x="1593759" y="1174276"/>
                  <a:pt x="1598890" y="1186248"/>
                </a:cubicBezTo>
                <a:cubicBezTo>
                  <a:pt x="1606146" y="1203179"/>
                  <a:pt x="1622895" y="1217268"/>
                  <a:pt x="1623603" y="1235675"/>
                </a:cubicBezTo>
                <a:cubicBezTo>
                  <a:pt x="1627089" y="1326318"/>
                  <a:pt x="1620910" y="1417330"/>
                  <a:pt x="1611246" y="1507524"/>
                </a:cubicBezTo>
                <a:cubicBezTo>
                  <a:pt x="1608471" y="1533426"/>
                  <a:pt x="1608208" y="1567214"/>
                  <a:pt x="1586533" y="1581664"/>
                </a:cubicBezTo>
                <a:cubicBezTo>
                  <a:pt x="1534135" y="1616596"/>
                  <a:pt x="1562745" y="1599736"/>
                  <a:pt x="1500035" y="1631091"/>
                </a:cubicBezTo>
                <a:cubicBezTo>
                  <a:pt x="1454373" y="1699587"/>
                  <a:pt x="1501448" y="1645410"/>
                  <a:pt x="1438252" y="1680518"/>
                </a:cubicBezTo>
                <a:cubicBezTo>
                  <a:pt x="1317879" y="1747391"/>
                  <a:pt x="1411281" y="1718152"/>
                  <a:pt x="1314684" y="1742302"/>
                </a:cubicBezTo>
                <a:cubicBezTo>
                  <a:pt x="1289971" y="1758778"/>
                  <a:pt x="1269359" y="1784525"/>
                  <a:pt x="1240544" y="1791729"/>
                </a:cubicBezTo>
                <a:cubicBezTo>
                  <a:pt x="1205068" y="1800598"/>
                  <a:pt x="1147062" y="1813757"/>
                  <a:pt x="1116976" y="1828800"/>
                </a:cubicBezTo>
                <a:cubicBezTo>
                  <a:pt x="1048764" y="1862905"/>
                  <a:pt x="1085612" y="1849900"/>
                  <a:pt x="1005765" y="1865870"/>
                </a:cubicBezTo>
                <a:cubicBezTo>
                  <a:pt x="909185" y="1861271"/>
                  <a:pt x="767420" y="1862685"/>
                  <a:pt x="659776" y="1841156"/>
                </a:cubicBezTo>
                <a:cubicBezTo>
                  <a:pt x="647004" y="1838602"/>
                  <a:pt x="635230" y="1832378"/>
                  <a:pt x="622706" y="1828800"/>
                </a:cubicBezTo>
                <a:cubicBezTo>
                  <a:pt x="606377" y="1824135"/>
                  <a:pt x="589755" y="1820562"/>
                  <a:pt x="573279" y="1816443"/>
                </a:cubicBezTo>
                <a:cubicBezTo>
                  <a:pt x="502041" y="1768951"/>
                  <a:pt x="570758" y="1810066"/>
                  <a:pt x="499138" y="1779372"/>
                </a:cubicBezTo>
                <a:cubicBezTo>
                  <a:pt x="347474" y="1714373"/>
                  <a:pt x="536755" y="1792002"/>
                  <a:pt x="412641" y="1729945"/>
                </a:cubicBezTo>
                <a:cubicBezTo>
                  <a:pt x="400991" y="1724120"/>
                  <a:pt x="387543" y="1722720"/>
                  <a:pt x="375571" y="1717589"/>
                </a:cubicBezTo>
                <a:cubicBezTo>
                  <a:pt x="358640" y="1710333"/>
                  <a:pt x="342620" y="1701113"/>
                  <a:pt x="326144" y="1692875"/>
                </a:cubicBezTo>
                <a:cubicBezTo>
                  <a:pt x="255317" y="1586637"/>
                  <a:pt x="349626" y="1711660"/>
                  <a:pt x="264360" y="1643448"/>
                </a:cubicBezTo>
                <a:cubicBezTo>
                  <a:pt x="252763" y="1634171"/>
                  <a:pt x="252240" y="1614249"/>
                  <a:pt x="239646" y="1606378"/>
                </a:cubicBezTo>
                <a:cubicBezTo>
                  <a:pt x="190180" y="1575462"/>
                  <a:pt x="171704" y="1590943"/>
                  <a:pt x="128435" y="1569308"/>
                </a:cubicBezTo>
                <a:cubicBezTo>
                  <a:pt x="65725" y="1537952"/>
                  <a:pt x="94335" y="1554812"/>
                  <a:pt x="41938" y="1519881"/>
                </a:cubicBezTo>
                <a:cubicBezTo>
                  <a:pt x="33700" y="1507524"/>
                  <a:pt x="23867" y="1496093"/>
                  <a:pt x="17225" y="1482810"/>
                </a:cubicBezTo>
                <a:cubicBezTo>
                  <a:pt x="-12065" y="1424229"/>
                  <a:pt x="4868" y="1338367"/>
                  <a:pt x="4868" y="12851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20E3FB-B733-4941-8956-47C42EE8DA58}"/>
              </a:ext>
            </a:extLst>
          </p:cNvPr>
          <p:cNvSpPr/>
          <p:nvPr/>
        </p:nvSpPr>
        <p:spPr>
          <a:xfrm>
            <a:off x="3138304" y="1556951"/>
            <a:ext cx="3287210" cy="1692876"/>
          </a:xfrm>
          <a:custGeom>
            <a:avLst/>
            <a:gdLst>
              <a:gd name="connsiteX0" fmla="*/ 3287210 w 3287210"/>
              <a:gd name="connsiteY0" fmla="*/ 0 h 1692876"/>
              <a:gd name="connsiteX1" fmla="*/ 3213069 w 3287210"/>
              <a:gd name="connsiteY1" fmla="*/ 86498 h 1692876"/>
              <a:gd name="connsiteX2" fmla="*/ 3188355 w 3287210"/>
              <a:gd name="connsiteY2" fmla="*/ 123568 h 1692876"/>
              <a:gd name="connsiteX3" fmla="*/ 3151285 w 3287210"/>
              <a:gd name="connsiteY3" fmla="*/ 160638 h 1692876"/>
              <a:gd name="connsiteX4" fmla="*/ 3089501 w 3287210"/>
              <a:gd name="connsiteY4" fmla="*/ 234779 h 1692876"/>
              <a:gd name="connsiteX5" fmla="*/ 3064788 w 3287210"/>
              <a:gd name="connsiteY5" fmla="*/ 271849 h 1692876"/>
              <a:gd name="connsiteX6" fmla="*/ 3027718 w 3287210"/>
              <a:gd name="connsiteY6" fmla="*/ 284206 h 1692876"/>
              <a:gd name="connsiteX7" fmla="*/ 2990647 w 3287210"/>
              <a:gd name="connsiteY7" fmla="*/ 308919 h 1692876"/>
              <a:gd name="connsiteX8" fmla="*/ 2928864 w 3287210"/>
              <a:gd name="connsiteY8" fmla="*/ 358346 h 1692876"/>
              <a:gd name="connsiteX9" fmla="*/ 2891793 w 3287210"/>
              <a:gd name="connsiteY9" fmla="*/ 395417 h 1692876"/>
              <a:gd name="connsiteX10" fmla="*/ 2842366 w 3287210"/>
              <a:gd name="connsiteY10" fmla="*/ 420130 h 1692876"/>
              <a:gd name="connsiteX11" fmla="*/ 2805296 w 3287210"/>
              <a:gd name="connsiteY11" fmla="*/ 457200 h 1692876"/>
              <a:gd name="connsiteX12" fmla="*/ 2718799 w 3287210"/>
              <a:gd name="connsiteY12" fmla="*/ 481914 h 1692876"/>
              <a:gd name="connsiteX13" fmla="*/ 2681728 w 3287210"/>
              <a:gd name="connsiteY13" fmla="*/ 494271 h 1692876"/>
              <a:gd name="connsiteX14" fmla="*/ 2632301 w 3287210"/>
              <a:gd name="connsiteY14" fmla="*/ 518984 h 1692876"/>
              <a:gd name="connsiteX15" fmla="*/ 2508734 w 3287210"/>
              <a:gd name="connsiteY15" fmla="*/ 543698 h 1692876"/>
              <a:gd name="connsiteX16" fmla="*/ 2459307 w 3287210"/>
              <a:gd name="connsiteY16" fmla="*/ 556054 h 1692876"/>
              <a:gd name="connsiteX17" fmla="*/ 2409880 w 3287210"/>
              <a:gd name="connsiteY17" fmla="*/ 580768 h 1692876"/>
              <a:gd name="connsiteX18" fmla="*/ 2261599 w 3287210"/>
              <a:gd name="connsiteY18" fmla="*/ 605481 h 1692876"/>
              <a:gd name="connsiteX19" fmla="*/ 2199815 w 3287210"/>
              <a:gd name="connsiteY19" fmla="*/ 617838 h 1692876"/>
              <a:gd name="connsiteX20" fmla="*/ 2138031 w 3287210"/>
              <a:gd name="connsiteY20" fmla="*/ 642552 h 1692876"/>
              <a:gd name="connsiteX21" fmla="*/ 2076247 w 3287210"/>
              <a:gd name="connsiteY21" fmla="*/ 654908 h 1692876"/>
              <a:gd name="connsiteX22" fmla="*/ 1977393 w 3287210"/>
              <a:gd name="connsiteY22" fmla="*/ 679622 h 1692876"/>
              <a:gd name="connsiteX23" fmla="*/ 1940323 w 3287210"/>
              <a:gd name="connsiteY23" fmla="*/ 704335 h 1692876"/>
              <a:gd name="connsiteX24" fmla="*/ 1903253 w 3287210"/>
              <a:gd name="connsiteY24" fmla="*/ 716692 h 1692876"/>
              <a:gd name="connsiteX25" fmla="*/ 1853826 w 3287210"/>
              <a:gd name="connsiteY25" fmla="*/ 741406 h 1692876"/>
              <a:gd name="connsiteX26" fmla="*/ 1816755 w 3287210"/>
              <a:gd name="connsiteY26" fmla="*/ 766119 h 1692876"/>
              <a:gd name="connsiteX27" fmla="*/ 1779685 w 3287210"/>
              <a:gd name="connsiteY27" fmla="*/ 778476 h 1692876"/>
              <a:gd name="connsiteX28" fmla="*/ 1730258 w 3287210"/>
              <a:gd name="connsiteY28" fmla="*/ 803190 h 1692876"/>
              <a:gd name="connsiteX29" fmla="*/ 1693188 w 3287210"/>
              <a:gd name="connsiteY29" fmla="*/ 827903 h 1692876"/>
              <a:gd name="connsiteX30" fmla="*/ 1656118 w 3287210"/>
              <a:gd name="connsiteY30" fmla="*/ 840260 h 1692876"/>
              <a:gd name="connsiteX31" fmla="*/ 1606691 w 3287210"/>
              <a:gd name="connsiteY31" fmla="*/ 864973 h 1692876"/>
              <a:gd name="connsiteX32" fmla="*/ 1544907 w 3287210"/>
              <a:gd name="connsiteY32" fmla="*/ 914400 h 1692876"/>
              <a:gd name="connsiteX33" fmla="*/ 1483123 w 3287210"/>
              <a:gd name="connsiteY33" fmla="*/ 963827 h 1692876"/>
              <a:gd name="connsiteX34" fmla="*/ 1446053 w 3287210"/>
              <a:gd name="connsiteY34" fmla="*/ 988541 h 1692876"/>
              <a:gd name="connsiteX35" fmla="*/ 1408982 w 3287210"/>
              <a:gd name="connsiteY35" fmla="*/ 1025611 h 1692876"/>
              <a:gd name="connsiteX36" fmla="*/ 1359555 w 3287210"/>
              <a:gd name="connsiteY36" fmla="*/ 1050325 h 1692876"/>
              <a:gd name="connsiteX37" fmla="*/ 1297772 w 3287210"/>
              <a:gd name="connsiteY37" fmla="*/ 1099752 h 1692876"/>
              <a:gd name="connsiteX38" fmla="*/ 1273058 w 3287210"/>
              <a:gd name="connsiteY38" fmla="*/ 1136822 h 1692876"/>
              <a:gd name="connsiteX39" fmla="*/ 1235988 w 3287210"/>
              <a:gd name="connsiteY39" fmla="*/ 1149179 h 1692876"/>
              <a:gd name="connsiteX40" fmla="*/ 1161847 w 3287210"/>
              <a:gd name="connsiteY40" fmla="*/ 1198606 h 1692876"/>
              <a:gd name="connsiteX41" fmla="*/ 1112420 w 3287210"/>
              <a:gd name="connsiteY41" fmla="*/ 1223319 h 1692876"/>
              <a:gd name="connsiteX42" fmla="*/ 1050637 w 3287210"/>
              <a:gd name="connsiteY42" fmla="*/ 1272746 h 1692876"/>
              <a:gd name="connsiteX43" fmla="*/ 927069 w 3287210"/>
              <a:gd name="connsiteY43" fmla="*/ 1334530 h 1692876"/>
              <a:gd name="connsiteX44" fmla="*/ 803501 w 3287210"/>
              <a:gd name="connsiteY44" fmla="*/ 1408671 h 1692876"/>
              <a:gd name="connsiteX45" fmla="*/ 766431 w 3287210"/>
              <a:gd name="connsiteY45" fmla="*/ 1421027 h 1692876"/>
              <a:gd name="connsiteX46" fmla="*/ 679934 w 3287210"/>
              <a:gd name="connsiteY46" fmla="*/ 1482811 h 1692876"/>
              <a:gd name="connsiteX47" fmla="*/ 655220 w 3287210"/>
              <a:gd name="connsiteY47" fmla="*/ 1519881 h 1692876"/>
              <a:gd name="connsiteX48" fmla="*/ 642864 w 3287210"/>
              <a:gd name="connsiteY48" fmla="*/ 1569308 h 1692876"/>
              <a:gd name="connsiteX49" fmla="*/ 605793 w 3287210"/>
              <a:gd name="connsiteY49" fmla="*/ 1581665 h 1692876"/>
              <a:gd name="connsiteX50" fmla="*/ 556366 w 3287210"/>
              <a:gd name="connsiteY50" fmla="*/ 1606379 h 1692876"/>
              <a:gd name="connsiteX51" fmla="*/ 519296 w 3287210"/>
              <a:gd name="connsiteY51" fmla="*/ 1631092 h 1692876"/>
              <a:gd name="connsiteX52" fmla="*/ 432799 w 3287210"/>
              <a:gd name="connsiteY52" fmla="*/ 1655806 h 1692876"/>
              <a:gd name="connsiteX53" fmla="*/ 395728 w 3287210"/>
              <a:gd name="connsiteY53" fmla="*/ 1668163 h 1692876"/>
              <a:gd name="connsiteX54" fmla="*/ 358658 w 3287210"/>
              <a:gd name="connsiteY54" fmla="*/ 1692876 h 1692876"/>
              <a:gd name="connsiteX55" fmla="*/ 272161 w 3287210"/>
              <a:gd name="connsiteY55" fmla="*/ 1680519 h 1692876"/>
              <a:gd name="connsiteX56" fmla="*/ 235091 w 3287210"/>
              <a:gd name="connsiteY56" fmla="*/ 1668163 h 1692876"/>
              <a:gd name="connsiteX57" fmla="*/ 210377 w 3287210"/>
              <a:gd name="connsiteY57" fmla="*/ 1631092 h 1692876"/>
              <a:gd name="connsiteX58" fmla="*/ 173307 w 3287210"/>
              <a:gd name="connsiteY58" fmla="*/ 1606379 h 1692876"/>
              <a:gd name="connsiteX59" fmla="*/ 148593 w 3287210"/>
              <a:gd name="connsiteY59" fmla="*/ 1569308 h 1692876"/>
              <a:gd name="connsiteX60" fmla="*/ 111523 w 3287210"/>
              <a:gd name="connsiteY60" fmla="*/ 1556952 h 1692876"/>
              <a:gd name="connsiteX61" fmla="*/ 62096 w 3287210"/>
              <a:gd name="connsiteY61" fmla="*/ 1532238 h 1692876"/>
              <a:gd name="connsiteX62" fmla="*/ 49739 w 3287210"/>
              <a:gd name="connsiteY62" fmla="*/ 1495168 h 1692876"/>
              <a:gd name="connsiteX63" fmla="*/ 312 w 3287210"/>
              <a:gd name="connsiteY63" fmla="*/ 1445741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287210" h="1692876">
                <a:moveTo>
                  <a:pt x="3287210" y="0"/>
                </a:moveTo>
                <a:cubicBezTo>
                  <a:pt x="3196365" y="151407"/>
                  <a:pt x="3298649" y="918"/>
                  <a:pt x="3213069" y="86498"/>
                </a:cubicBezTo>
                <a:cubicBezTo>
                  <a:pt x="3202568" y="96999"/>
                  <a:pt x="3197862" y="112159"/>
                  <a:pt x="3188355" y="123568"/>
                </a:cubicBezTo>
                <a:cubicBezTo>
                  <a:pt x="3177168" y="136993"/>
                  <a:pt x="3163642" y="148281"/>
                  <a:pt x="3151285" y="160638"/>
                </a:cubicBezTo>
                <a:cubicBezTo>
                  <a:pt x="3098268" y="266674"/>
                  <a:pt x="3159364" y="164916"/>
                  <a:pt x="3089501" y="234779"/>
                </a:cubicBezTo>
                <a:cubicBezTo>
                  <a:pt x="3079000" y="245280"/>
                  <a:pt x="3076384" y="262572"/>
                  <a:pt x="3064788" y="271849"/>
                </a:cubicBezTo>
                <a:cubicBezTo>
                  <a:pt x="3054617" y="279986"/>
                  <a:pt x="3039368" y="278381"/>
                  <a:pt x="3027718" y="284206"/>
                </a:cubicBezTo>
                <a:cubicBezTo>
                  <a:pt x="3014435" y="290848"/>
                  <a:pt x="3003004" y="300681"/>
                  <a:pt x="2990647" y="308919"/>
                </a:cubicBezTo>
                <a:cubicBezTo>
                  <a:pt x="2935378" y="391827"/>
                  <a:pt x="3000486" y="310598"/>
                  <a:pt x="2928864" y="358346"/>
                </a:cubicBezTo>
                <a:cubicBezTo>
                  <a:pt x="2914324" y="368040"/>
                  <a:pt x="2906013" y="385260"/>
                  <a:pt x="2891793" y="395417"/>
                </a:cubicBezTo>
                <a:cubicBezTo>
                  <a:pt x="2876804" y="406124"/>
                  <a:pt x="2858842" y="411892"/>
                  <a:pt x="2842366" y="420130"/>
                </a:cubicBezTo>
                <a:cubicBezTo>
                  <a:pt x="2830009" y="432487"/>
                  <a:pt x="2819836" y="447507"/>
                  <a:pt x="2805296" y="457200"/>
                </a:cubicBezTo>
                <a:cubicBezTo>
                  <a:pt x="2794185" y="464607"/>
                  <a:pt x="2726009" y="479854"/>
                  <a:pt x="2718799" y="481914"/>
                </a:cubicBezTo>
                <a:cubicBezTo>
                  <a:pt x="2706275" y="485492"/>
                  <a:pt x="2693700" y="489140"/>
                  <a:pt x="2681728" y="494271"/>
                </a:cubicBezTo>
                <a:cubicBezTo>
                  <a:pt x="2664797" y="501527"/>
                  <a:pt x="2650013" y="513924"/>
                  <a:pt x="2632301" y="518984"/>
                </a:cubicBezTo>
                <a:cubicBezTo>
                  <a:pt x="2591912" y="530524"/>
                  <a:pt x="2549485" y="533511"/>
                  <a:pt x="2508734" y="543698"/>
                </a:cubicBezTo>
                <a:lnTo>
                  <a:pt x="2459307" y="556054"/>
                </a:lnTo>
                <a:cubicBezTo>
                  <a:pt x="2442831" y="564292"/>
                  <a:pt x="2427750" y="576300"/>
                  <a:pt x="2409880" y="580768"/>
                </a:cubicBezTo>
                <a:cubicBezTo>
                  <a:pt x="2361267" y="592921"/>
                  <a:pt x="2310735" y="595654"/>
                  <a:pt x="2261599" y="605481"/>
                </a:cubicBezTo>
                <a:cubicBezTo>
                  <a:pt x="2241004" y="609600"/>
                  <a:pt x="2219932" y="611803"/>
                  <a:pt x="2199815" y="617838"/>
                </a:cubicBezTo>
                <a:cubicBezTo>
                  <a:pt x="2178569" y="624212"/>
                  <a:pt x="2159277" y="636178"/>
                  <a:pt x="2138031" y="642552"/>
                </a:cubicBezTo>
                <a:cubicBezTo>
                  <a:pt x="2117914" y="648587"/>
                  <a:pt x="2096712" y="650185"/>
                  <a:pt x="2076247" y="654908"/>
                </a:cubicBezTo>
                <a:cubicBezTo>
                  <a:pt x="2043151" y="662545"/>
                  <a:pt x="1977393" y="679622"/>
                  <a:pt x="1977393" y="679622"/>
                </a:cubicBezTo>
                <a:cubicBezTo>
                  <a:pt x="1965036" y="687860"/>
                  <a:pt x="1953606" y="697694"/>
                  <a:pt x="1940323" y="704335"/>
                </a:cubicBezTo>
                <a:cubicBezTo>
                  <a:pt x="1928673" y="710160"/>
                  <a:pt x="1915225" y="711561"/>
                  <a:pt x="1903253" y="716692"/>
                </a:cubicBezTo>
                <a:cubicBezTo>
                  <a:pt x="1886322" y="723948"/>
                  <a:pt x="1869819" y="732267"/>
                  <a:pt x="1853826" y="741406"/>
                </a:cubicBezTo>
                <a:cubicBezTo>
                  <a:pt x="1840932" y="748774"/>
                  <a:pt x="1830038" y="759477"/>
                  <a:pt x="1816755" y="766119"/>
                </a:cubicBezTo>
                <a:cubicBezTo>
                  <a:pt x="1805105" y="771944"/>
                  <a:pt x="1791657" y="773345"/>
                  <a:pt x="1779685" y="778476"/>
                </a:cubicBezTo>
                <a:cubicBezTo>
                  <a:pt x="1762754" y="785732"/>
                  <a:pt x="1746251" y="794051"/>
                  <a:pt x="1730258" y="803190"/>
                </a:cubicBezTo>
                <a:cubicBezTo>
                  <a:pt x="1717364" y="810558"/>
                  <a:pt x="1706471" y="821262"/>
                  <a:pt x="1693188" y="827903"/>
                </a:cubicBezTo>
                <a:cubicBezTo>
                  <a:pt x="1681538" y="833728"/>
                  <a:pt x="1668090" y="835129"/>
                  <a:pt x="1656118" y="840260"/>
                </a:cubicBezTo>
                <a:cubicBezTo>
                  <a:pt x="1639187" y="847516"/>
                  <a:pt x="1623167" y="856735"/>
                  <a:pt x="1606691" y="864973"/>
                </a:cubicBezTo>
                <a:cubicBezTo>
                  <a:pt x="1535863" y="971215"/>
                  <a:pt x="1630173" y="846187"/>
                  <a:pt x="1544907" y="914400"/>
                </a:cubicBezTo>
                <a:cubicBezTo>
                  <a:pt x="1465061" y="978277"/>
                  <a:pt x="1576298" y="932770"/>
                  <a:pt x="1483123" y="963827"/>
                </a:cubicBezTo>
                <a:cubicBezTo>
                  <a:pt x="1470766" y="972065"/>
                  <a:pt x="1457462" y="979034"/>
                  <a:pt x="1446053" y="988541"/>
                </a:cubicBezTo>
                <a:cubicBezTo>
                  <a:pt x="1432628" y="999728"/>
                  <a:pt x="1423202" y="1015454"/>
                  <a:pt x="1408982" y="1025611"/>
                </a:cubicBezTo>
                <a:cubicBezTo>
                  <a:pt x="1393993" y="1036318"/>
                  <a:pt x="1376031" y="1042087"/>
                  <a:pt x="1359555" y="1050325"/>
                </a:cubicBezTo>
                <a:cubicBezTo>
                  <a:pt x="1333330" y="1129005"/>
                  <a:pt x="1370917" y="1050989"/>
                  <a:pt x="1297772" y="1099752"/>
                </a:cubicBezTo>
                <a:cubicBezTo>
                  <a:pt x="1285415" y="1107990"/>
                  <a:pt x="1284655" y="1127545"/>
                  <a:pt x="1273058" y="1136822"/>
                </a:cubicBezTo>
                <a:cubicBezTo>
                  <a:pt x="1262887" y="1144959"/>
                  <a:pt x="1247374" y="1142853"/>
                  <a:pt x="1235988" y="1149179"/>
                </a:cubicBezTo>
                <a:cubicBezTo>
                  <a:pt x="1210024" y="1163604"/>
                  <a:pt x="1188413" y="1185323"/>
                  <a:pt x="1161847" y="1198606"/>
                </a:cubicBezTo>
                <a:lnTo>
                  <a:pt x="1112420" y="1223319"/>
                </a:lnTo>
                <a:cubicBezTo>
                  <a:pt x="1066758" y="1291815"/>
                  <a:pt x="1113833" y="1237638"/>
                  <a:pt x="1050637" y="1272746"/>
                </a:cubicBezTo>
                <a:cubicBezTo>
                  <a:pt x="930264" y="1339619"/>
                  <a:pt x="1023666" y="1310380"/>
                  <a:pt x="927069" y="1334530"/>
                </a:cubicBezTo>
                <a:cubicBezTo>
                  <a:pt x="874368" y="1369664"/>
                  <a:pt x="856692" y="1385875"/>
                  <a:pt x="803501" y="1408671"/>
                </a:cubicBezTo>
                <a:cubicBezTo>
                  <a:pt x="791529" y="1413802"/>
                  <a:pt x="778788" y="1416908"/>
                  <a:pt x="766431" y="1421027"/>
                </a:cubicBezTo>
                <a:cubicBezTo>
                  <a:pt x="745385" y="1435058"/>
                  <a:pt x="695258" y="1467487"/>
                  <a:pt x="679934" y="1482811"/>
                </a:cubicBezTo>
                <a:cubicBezTo>
                  <a:pt x="669433" y="1493312"/>
                  <a:pt x="663458" y="1507524"/>
                  <a:pt x="655220" y="1519881"/>
                </a:cubicBezTo>
                <a:cubicBezTo>
                  <a:pt x="651101" y="1536357"/>
                  <a:pt x="653473" y="1556047"/>
                  <a:pt x="642864" y="1569308"/>
                </a:cubicBezTo>
                <a:cubicBezTo>
                  <a:pt x="634727" y="1579479"/>
                  <a:pt x="617765" y="1576534"/>
                  <a:pt x="605793" y="1581665"/>
                </a:cubicBezTo>
                <a:cubicBezTo>
                  <a:pt x="588862" y="1588921"/>
                  <a:pt x="572359" y="1597240"/>
                  <a:pt x="556366" y="1606379"/>
                </a:cubicBezTo>
                <a:cubicBezTo>
                  <a:pt x="543472" y="1613747"/>
                  <a:pt x="532579" y="1624451"/>
                  <a:pt x="519296" y="1631092"/>
                </a:cubicBezTo>
                <a:cubicBezTo>
                  <a:pt x="499543" y="1640968"/>
                  <a:pt x="451277" y="1650527"/>
                  <a:pt x="432799" y="1655806"/>
                </a:cubicBezTo>
                <a:cubicBezTo>
                  <a:pt x="420275" y="1659384"/>
                  <a:pt x="407378" y="1662338"/>
                  <a:pt x="395728" y="1668163"/>
                </a:cubicBezTo>
                <a:cubicBezTo>
                  <a:pt x="382445" y="1674804"/>
                  <a:pt x="371015" y="1684638"/>
                  <a:pt x="358658" y="1692876"/>
                </a:cubicBezTo>
                <a:cubicBezTo>
                  <a:pt x="329826" y="1688757"/>
                  <a:pt x="300720" y="1686231"/>
                  <a:pt x="272161" y="1680519"/>
                </a:cubicBezTo>
                <a:cubicBezTo>
                  <a:pt x="259389" y="1677965"/>
                  <a:pt x="245262" y="1676300"/>
                  <a:pt x="235091" y="1668163"/>
                </a:cubicBezTo>
                <a:cubicBezTo>
                  <a:pt x="223494" y="1658886"/>
                  <a:pt x="220878" y="1641593"/>
                  <a:pt x="210377" y="1631092"/>
                </a:cubicBezTo>
                <a:cubicBezTo>
                  <a:pt x="199876" y="1620591"/>
                  <a:pt x="185664" y="1614617"/>
                  <a:pt x="173307" y="1606379"/>
                </a:cubicBezTo>
                <a:cubicBezTo>
                  <a:pt x="165069" y="1594022"/>
                  <a:pt x="160190" y="1578585"/>
                  <a:pt x="148593" y="1569308"/>
                </a:cubicBezTo>
                <a:cubicBezTo>
                  <a:pt x="138422" y="1561171"/>
                  <a:pt x="123495" y="1562083"/>
                  <a:pt x="111523" y="1556952"/>
                </a:cubicBezTo>
                <a:cubicBezTo>
                  <a:pt x="94592" y="1549696"/>
                  <a:pt x="78572" y="1540476"/>
                  <a:pt x="62096" y="1532238"/>
                </a:cubicBezTo>
                <a:cubicBezTo>
                  <a:pt x="57977" y="1519881"/>
                  <a:pt x="58949" y="1504378"/>
                  <a:pt x="49739" y="1495168"/>
                </a:cubicBezTo>
                <a:cubicBezTo>
                  <a:pt x="-7056" y="1438373"/>
                  <a:pt x="312" y="1501574"/>
                  <a:pt x="312" y="14457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B7FE5B6-B39A-4944-8ABC-F2C19A00BDCB}"/>
              </a:ext>
            </a:extLst>
          </p:cNvPr>
          <p:cNvSpPr/>
          <p:nvPr/>
        </p:nvSpPr>
        <p:spPr>
          <a:xfrm>
            <a:off x="4707924" y="1248032"/>
            <a:ext cx="3583460" cy="2038865"/>
          </a:xfrm>
          <a:custGeom>
            <a:avLst/>
            <a:gdLst>
              <a:gd name="connsiteX0" fmla="*/ 1989438 w 3583460"/>
              <a:gd name="connsiteY0" fmla="*/ 0 h 2038865"/>
              <a:gd name="connsiteX1" fmla="*/ 1977081 w 3583460"/>
              <a:gd name="connsiteY1" fmla="*/ 271849 h 2038865"/>
              <a:gd name="connsiteX2" fmla="*/ 1952368 w 3583460"/>
              <a:gd name="connsiteY2" fmla="*/ 308919 h 2038865"/>
              <a:gd name="connsiteX3" fmla="*/ 1915298 w 3583460"/>
              <a:gd name="connsiteY3" fmla="*/ 395417 h 2038865"/>
              <a:gd name="connsiteX4" fmla="*/ 1878227 w 3583460"/>
              <a:gd name="connsiteY4" fmla="*/ 420130 h 2038865"/>
              <a:gd name="connsiteX5" fmla="*/ 1816444 w 3583460"/>
              <a:gd name="connsiteY5" fmla="*/ 494271 h 2038865"/>
              <a:gd name="connsiteX6" fmla="*/ 1754660 w 3583460"/>
              <a:gd name="connsiteY6" fmla="*/ 556054 h 2038865"/>
              <a:gd name="connsiteX7" fmla="*/ 1705233 w 3583460"/>
              <a:gd name="connsiteY7" fmla="*/ 605482 h 2038865"/>
              <a:gd name="connsiteX8" fmla="*/ 1692876 w 3583460"/>
              <a:gd name="connsiteY8" fmla="*/ 642552 h 2038865"/>
              <a:gd name="connsiteX9" fmla="*/ 1643449 w 3583460"/>
              <a:gd name="connsiteY9" fmla="*/ 679622 h 2038865"/>
              <a:gd name="connsiteX10" fmla="*/ 1581665 w 3583460"/>
              <a:gd name="connsiteY10" fmla="*/ 741406 h 2038865"/>
              <a:gd name="connsiteX11" fmla="*/ 1519881 w 3583460"/>
              <a:gd name="connsiteY11" fmla="*/ 790833 h 2038865"/>
              <a:gd name="connsiteX12" fmla="*/ 1495168 w 3583460"/>
              <a:gd name="connsiteY12" fmla="*/ 827903 h 2038865"/>
              <a:gd name="connsiteX13" fmla="*/ 1383957 w 3583460"/>
              <a:gd name="connsiteY13" fmla="*/ 864973 h 2038865"/>
              <a:gd name="connsiteX14" fmla="*/ 1334530 w 3583460"/>
              <a:gd name="connsiteY14" fmla="*/ 889687 h 2038865"/>
              <a:gd name="connsiteX15" fmla="*/ 1297460 w 3583460"/>
              <a:gd name="connsiteY15" fmla="*/ 914400 h 2038865"/>
              <a:gd name="connsiteX16" fmla="*/ 1248033 w 3583460"/>
              <a:gd name="connsiteY16" fmla="*/ 926757 h 2038865"/>
              <a:gd name="connsiteX17" fmla="*/ 1210962 w 3583460"/>
              <a:gd name="connsiteY17" fmla="*/ 951471 h 2038865"/>
              <a:gd name="connsiteX18" fmla="*/ 1062681 w 3583460"/>
              <a:gd name="connsiteY18" fmla="*/ 988541 h 2038865"/>
              <a:gd name="connsiteX19" fmla="*/ 988541 w 3583460"/>
              <a:gd name="connsiteY19" fmla="*/ 1013254 h 2038865"/>
              <a:gd name="connsiteX20" fmla="*/ 691979 w 3583460"/>
              <a:gd name="connsiteY20" fmla="*/ 1025611 h 2038865"/>
              <a:gd name="connsiteX21" fmla="*/ 531341 w 3583460"/>
              <a:gd name="connsiteY21" fmla="*/ 1050325 h 2038865"/>
              <a:gd name="connsiteX22" fmla="*/ 494271 w 3583460"/>
              <a:gd name="connsiteY22" fmla="*/ 1075038 h 2038865"/>
              <a:gd name="connsiteX23" fmla="*/ 333633 w 3583460"/>
              <a:gd name="connsiteY23" fmla="*/ 1112109 h 2038865"/>
              <a:gd name="connsiteX24" fmla="*/ 284206 w 3583460"/>
              <a:gd name="connsiteY24" fmla="*/ 1136822 h 2038865"/>
              <a:gd name="connsiteX25" fmla="*/ 210065 w 3583460"/>
              <a:gd name="connsiteY25" fmla="*/ 1161536 h 2038865"/>
              <a:gd name="connsiteX26" fmla="*/ 185352 w 3583460"/>
              <a:gd name="connsiteY26" fmla="*/ 1198606 h 2038865"/>
              <a:gd name="connsiteX27" fmla="*/ 135925 w 3583460"/>
              <a:gd name="connsiteY27" fmla="*/ 1210963 h 2038865"/>
              <a:gd name="connsiteX28" fmla="*/ 98854 w 3583460"/>
              <a:gd name="connsiteY28" fmla="*/ 1223319 h 2038865"/>
              <a:gd name="connsiteX29" fmla="*/ 86498 w 3583460"/>
              <a:gd name="connsiteY29" fmla="*/ 1260390 h 2038865"/>
              <a:gd name="connsiteX30" fmla="*/ 24714 w 3583460"/>
              <a:gd name="connsiteY30" fmla="*/ 1334530 h 2038865"/>
              <a:gd name="connsiteX31" fmla="*/ 12357 w 3583460"/>
              <a:gd name="connsiteY31" fmla="*/ 1383957 h 2038865"/>
              <a:gd name="connsiteX32" fmla="*/ 0 w 3583460"/>
              <a:gd name="connsiteY32" fmla="*/ 1421027 h 2038865"/>
              <a:gd name="connsiteX33" fmla="*/ 12357 w 3583460"/>
              <a:gd name="connsiteY33" fmla="*/ 1631092 h 2038865"/>
              <a:gd name="connsiteX34" fmla="*/ 37071 w 3583460"/>
              <a:gd name="connsiteY34" fmla="*/ 1668163 h 2038865"/>
              <a:gd name="connsiteX35" fmla="*/ 74141 w 3583460"/>
              <a:gd name="connsiteY35" fmla="*/ 1754660 h 2038865"/>
              <a:gd name="connsiteX36" fmla="*/ 160638 w 3583460"/>
              <a:gd name="connsiteY36" fmla="*/ 1779373 h 2038865"/>
              <a:gd name="connsiteX37" fmla="*/ 197708 w 3583460"/>
              <a:gd name="connsiteY37" fmla="*/ 1816444 h 2038865"/>
              <a:gd name="connsiteX38" fmla="*/ 284206 w 3583460"/>
              <a:gd name="connsiteY38" fmla="*/ 1841157 h 2038865"/>
              <a:gd name="connsiteX39" fmla="*/ 321276 w 3583460"/>
              <a:gd name="connsiteY39" fmla="*/ 1878227 h 2038865"/>
              <a:gd name="connsiteX40" fmla="*/ 358346 w 3583460"/>
              <a:gd name="connsiteY40" fmla="*/ 1890584 h 2038865"/>
              <a:gd name="connsiteX41" fmla="*/ 444844 w 3583460"/>
              <a:gd name="connsiteY41" fmla="*/ 1915298 h 2038865"/>
              <a:gd name="connsiteX42" fmla="*/ 543698 w 3583460"/>
              <a:gd name="connsiteY42" fmla="*/ 1964725 h 2038865"/>
              <a:gd name="connsiteX43" fmla="*/ 605481 w 3583460"/>
              <a:gd name="connsiteY43" fmla="*/ 1977082 h 2038865"/>
              <a:gd name="connsiteX44" fmla="*/ 679622 w 3583460"/>
              <a:gd name="connsiteY44" fmla="*/ 2001795 h 2038865"/>
              <a:gd name="connsiteX45" fmla="*/ 1025611 w 3583460"/>
              <a:gd name="connsiteY45" fmla="*/ 2026509 h 2038865"/>
              <a:gd name="connsiteX46" fmla="*/ 2211860 w 3583460"/>
              <a:gd name="connsiteY46" fmla="*/ 2038865 h 2038865"/>
              <a:gd name="connsiteX47" fmla="*/ 2570206 w 3583460"/>
              <a:gd name="connsiteY47" fmla="*/ 2026509 h 2038865"/>
              <a:gd name="connsiteX48" fmla="*/ 2607276 w 3583460"/>
              <a:gd name="connsiteY48" fmla="*/ 2001795 h 2038865"/>
              <a:gd name="connsiteX49" fmla="*/ 2879125 w 3583460"/>
              <a:gd name="connsiteY49" fmla="*/ 1989438 h 2038865"/>
              <a:gd name="connsiteX50" fmla="*/ 3002692 w 3583460"/>
              <a:gd name="connsiteY50" fmla="*/ 1964725 h 2038865"/>
              <a:gd name="connsiteX51" fmla="*/ 3039762 w 3583460"/>
              <a:gd name="connsiteY51" fmla="*/ 1940011 h 2038865"/>
              <a:gd name="connsiteX52" fmla="*/ 3076833 w 3583460"/>
              <a:gd name="connsiteY52" fmla="*/ 1927654 h 2038865"/>
              <a:gd name="connsiteX53" fmla="*/ 3163330 w 3583460"/>
              <a:gd name="connsiteY53" fmla="*/ 1878227 h 2038865"/>
              <a:gd name="connsiteX54" fmla="*/ 3249827 w 3583460"/>
              <a:gd name="connsiteY54" fmla="*/ 1853514 h 2038865"/>
              <a:gd name="connsiteX55" fmla="*/ 3311611 w 3583460"/>
              <a:gd name="connsiteY55" fmla="*/ 1791730 h 2038865"/>
              <a:gd name="connsiteX56" fmla="*/ 3323968 w 3583460"/>
              <a:gd name="connsiteY56" fmla="*/ 1754660 h 2038865"/>
              <a:gd name="connsiteX57" fmla="*/ 3348681 w 3583460"/>
              <a:gd name="connsiteY57" fmla="*/ 1717590 h 2038865"/>
              <a:gd name="connsiteX58" fmla="*/ 3385752 w 3583460"/>
              <a:gd name="connsiteY58" fmla="*/ 1692876 h 2038865"/>
              <a:gd name="connsiteX59" fmla="*/ 3435179 w 3583460"/>
              <a:gd name="connsiteY59" fmla="*/ 1655806 h 2038865"/>
              <a:gd name="connsiteX60" fmla="*/ 3447535 w 3583460"/>
              <a:gd name="connsiteY60" fmla="*/ 1618736 h 2038865"/>
              <a:gd name="connsiteX61" fmla="*/ 3472249 w 3583460"/>
              <a:gd name="connsiteY61" fmla="*/ 1532238 h 2038865"/>
              <a:gd name="connsiteX62" fmla="*/ 3496962 w 3583460"/>
              <a:gd name="connsiteY62" fmla="*/ 1482811 h 2038865"/>
              <a:gd name="connsiteX63" fmla="*/ 3534033 w 3583460"/>
              <a:gd name="connsiteY63" fmla="*/ 1173892 h 2038865"/>
              <a:gd name="connsiteX64" fmla="*/ 3558746 w 3583460"/>
              <a:gd name="connsiteY64" fmla="*/ 1050325 h 2038865"/>
              <a:gd name="connsiteX65" fmla="*/ 3583460 w 3583460"/>
              <a:gd name="connsiteY65" fmla="*/ 766119 h 2038865"/>
              <a:gd name="connsiteX66" fmla="*/ 3558746 w 3583460"/>
              <a:gd name="connsiteY66" fmla="*/ 247136 h 2038865"/>
              <a:gd name="connsiteX67" fmla="*/ 3534033 w 3583460"/>
              <a:gd name="connsiteY67" fmla="*/ 148282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583460" h="2038865">
                <a:moveTo>
                  <a:pt x="1989438" y="0"/>
                </a:moveTo>
                <a:cubicBezTo>
                  <a:pt x="1985319" y="90616"/>
                  <a:pt x="1987889" y="181785"/>
                  <a:pt x="1977081" y="271849"/>
                </a:cubicBezTo>
                <a:cubicBezTo>
                  <a:pt x="1975312" y="286594"/>
                  <a:pt x="1959009" y="295636"/>
                  <a:pt x="1952368" y="308919"/>
                </a:cubicBezTo>
                <a:cubicBezTo>
                  <a:pt x="1933055" y="347546"/>
                  <a:pt x="1947436" y="356852"/>
                  <a:pt x="1915298" y="395417"/>
                </a:cubicBezTo>
                <a:cubicBezTo>
                  <a:pt x="1905791" y="406826"/>
                  <a:pt x="1890584" y="411892"/>
                  <a:pt x="1878227" y="420130"/>
                </a:cubicBezTo>
                <a:cubicBezTo>
                  <a:pt x="1816874" y="512161"/>
                  <a:pt x="1895723" y="399135"/>
                  <a:pt x="1816444" y="494271"/>
                </a:cubicBezTo>
                <a:cubicBezTo>
                  <a:pt x="1764960" y="556052"/>
                  <a:pt x="1822619" y="510749"/>
                  <a:pt x="1754660" y="556054"/>
                </a:cubicBezTo>
                <a:cubicBezTo>
                  <a:pt x="1721708" y="654909"/>
                  <a:pt x="1771135" y="539580"/>
                  <a:pt x="1705233" y="605482"/>
                </a:cubicBezTo>
                <a:cubicBezTo>
                  <a:pt x="1696023" y="614692"/>
                  <a:pt x="1701215" y="632546"/>
                  <a:pt x="1692876" y="642552"/>
                </a:cubicBezTo>
                <a:cubicBezTo>
                  <a:pt x="1679692" y="658373"/>
                  <a:pt x="1659925" y="667265"/>
                  <a:pt x="1643449" y="679622"/>
                </a:cubicBezTo>
                <a:cubicBezTo>
                  <a:pt x="1618622" y="754100"/>
                  <a:pt x="1652139" y="682677"/>
                  <a:pt x="1581665" y="741406"/>
                </a:cubicBezTo>
                <a:cubicBezTo>
                  <a:pt x="1507143" y="803509"/>
                  <a:pt x="1608391" y="761330"/>
                  <a:pt x="1519881" y="790833"/>
                </a:cubicBezTo>
                <a:cubicBezTo>
                  <a:pt x="1511643" y="803190"/>
                  <a:pt x="1507761" y="820032"/>
                  <a:pt x="1495168" y="827903"/>
                </a:cubicBezTo>
                <a:cubicBezTo>
                  <a:pt x="1445711" y="858814"/>
                  <a:pt x="1427221" y="843341"/>
                  <a:pt x="1383957" y="864973"/>
                </a:cubicBezTo>
                <a:cubicBezTo>
                  <a:pt x="1367481" y="873211"/>
                  <a:pt x="1350523" y="880548"/>
                  <a:pt x="1334530" y="889687"/>
                </a:cubicBezTo>
                <a:cubicBezTo>
                  <a:pt x="1321636" y="897055"/>
                  <a:pt x="1311110" y="908550"/>
                  <a:pt x="1297460" y="914400"/>
                </a:cubicBezTo>
                <a:cubicBezTo>
                  <a:pt x="1281850" y="921090"/>
                  <a:pt x="1264509" y="922638"/>
                  <a:pt x="1248033" y="926757"/>
                </a:cubicBezTo>
                <a:cubicBezTo>
                  <a:pt x="1235676" y="934995"/>
                  <a:pt x="1224533" y="945439"/>
                  <a:pt x="1210962" y="951471"/>
                </a:cubicBezTo>
                <a:cubicBezTo>
                  <a:pt x="1124518" y="989891"/>
                  <a:pt x="1151491" y="966339"/>
                  <a:pt x="1062681" y="988541"/>
                </a:cubicBezTo>
                <a:cubicBezTo>
                  <a:pt x="1037409" y="994859"/>
                  <a:pt x="1014462" y="1010662"/>
                  <a:pt x="988541" y="1013254"/>
                </a:cubicBezTo>
                <a:cubicBezTo>
                  <a:pt x="890092" y="1023099"/>
                  <a:pt x="790833" y="1021492"/>
                  <a:pt x="691979" y="1025611"/>
                </a:cubicBezTo>
                <a:cubicBezTo>
                  <a:pt x="669651" y="1028092"/>
                  <a:pt x="568797" y="1034272"/>
                  <a:pt x="531341" y="1050325"/>
                </a:cubicBezTo>
                <a:cubicBezTo>
                  <a:pt x="517691" y="1056175"/>
                  <a:pt x="508176" y="1069824"/>
                  <a:pt x="494271" y="1075038"/>
                </a:cubicBezTo>
                <a:cubicBezTo>
                  <a:pt x="413502" y="1105326"/>
                  <a:pt x="429702" y="1064076"/>
                  <a:pt x="333633" y="1112109"/>
                </a:cubicBezTo>
                <a:cubicBezTo>
                  <a:pt x="317157" y="1120347"/>
                  <a:pt x="301309" y="1129981"/>
                  <a:pt x="284206" y="1136822"/>
                </a:cubicBezTo>
                <a:cubicBezTo>
                  <a:pt x="260019" y="1146497"/>
                  <a:pt x="210065" y="1161536"/>
                  <a:pt x="210065" y="1161536"/>
                </a:cubicBezTo>
                <a:cubicBezTo>
                  <a:pt x="201827" y="1173893"/>
                  <a:pt x="197709" y="1190368"/>
                  <a:pt x="185352" y="1198606"/>
                </a:cubicBezTo>
                <a:cubicBezTo>
                  <a:pt x="171222" y="1208026"/>
                  <a:pt x="152254" y="1206298"/>
                  <a:pt x="135925" y="1210963"/>
                </a:cubicBezTo>
                <a:cubicBezTo>
                  <a:pt x="123401" y="1214541"/>
                  <a:pt x="111211" y="1219200"/>
                  <a:pt x="98854" y="1223319"/>
                </a:cubicBezTo>
                <a:cubicBezTo>
                  <a:pt x="94735" y="1235676"/>
                  <a:pt x="92323" y="1248740"/>
                  <a:pt x="86498" y="1260390"/>
                </a:cubicBezTo>
                <a:cubicBezTo>
                  <a:pt x="69296" y="1294794"/>
                  <a:pt x="52040" y="1307204"/>
                  <a:pt x="24714" y="1334530"/>
                </a:cubicBezTo>
                <a:cubicBezTo>
                  <a:pt x="20595" y="1351006"/>
                  <a:pt x="17023" y="1367628"/>
                  <a:pt x="12357" y="1383957"/>
                </a:cubicBezTo>
                <a:cubicBezTo>
                  <a:pt x="8779" y="1396481"/>
                  <a:pt x="0" y="1408002"/>
                  <a:pt x="0" y="1421027"/>
                </a:cubicBezTo>
                <a:cubicBezTo>
                  <a:pt x="0" y="1491170"/>
                  <a:pt x="1952" y="1561725"/>
                  <a:pt x="12357" y="1631092"/>
                </a:cubicBezTo>
                <a:cubicBezTo>
                  <a:pt x="14560" y="1645779"/>
                  <a:pt x="28833" y="1655806"/>
                  <a:pt x="37071" y="1668163"/>
                </a:cubicBezTo>
                <a:cubicBezTo>
                  <a:pt x="44456" y="1690319"/>
                  <a:pt x="58870" y="1739389"/>
                  <a:pt x="74141" y="1754660"/>
                </a:cubicBezTo>
                <a:cubicBezTo>
                  <a:pt x="80052" y="1760571"/>
                  <a:pt x="160208" y="1779266"/>
                  <a:pt x="160638" y="1779373"/>
                </a:cubicBezTo>
                <a:cubicBezTo>
                  <a:pt x="172995" y="1791730"/>
                  <a:pt x="183168" y="1806751"/>
                  <a:pt x="197708" y="1816444"/>
                </a:cubicBezTo>
                <a:cubicBezTo>
                  <a:pt x="208341" y="1823532"/>
                  <a:pt x="277620" y="1839510"/>
                  <a:pt x="284206" y="1841157"/>
                </a:cubicBezTo>
                <a:cubicBezTo>
                  <a:pt x="296563" y="1853514"/>
                  <a:pt x="306736" y="1868534"/>
                  <a:pt x="321276" y="1878227"/>
                </a:cubicBezTo>
                <a:cubicBezTo>
                  <a:pt x="332114" y="1885452"/>
                  <a:pt x="345822" y="1887006"/>
                  <a:pt x="358346" y="1890584"/>
                </a:cubicBezTo>
                <a:cubicBezTo>
                  <a:pt x="376822" y="1895863"/>
                  <a:pt x="425092" y="1905422"/>
                  <a:pt x="444844" y="1915298"/>
                </a:cubicBezTo>
                <a:cubicBezTo>
                  <a:pt x="521344" y="1953547"/>
                  <a:pt x="436799" y="1932654"/>
                  <a:pt x="543698" y="1964725"/>
                </a:cubicBezTo>
                <a:cubicBezTo>
                  <a:pt x="563814" y="1970760"/>
                  <a:pt x="585219" y="1971556"/>
                  <a:pt x="605481" y="1977082"/>
                </a:cubicBezTo>
                <a:cubicBezTo>
                  <a:pt x="630614" y="1983936"/>
                  <a:pt x="654018" y="1996994"/>
                  <a:pt x="679622" y="2001795"/>
                </a:cubicBezTo>
                <a:cubicBezTo>
                  <a:pt x="742536" y="2013591"/>
                  <a:pt x="1003200" y="2026116"/>
                  <a:pt x="1025611" y="2026509"/>
                </a:cubicBezTo>
                <a:lnTo>
                  <a:pt x="2211860" y="2038865"/>
                </a:lnTo>
                <a:cubicBezTo>
                  <a:pt x="2331309" y="2034746"/>
                  <a:pt x="2451208" y="2037665"/>
                  <a:pt x="2570206" y="2026509"/>
                </a:cubicBezTo>
                <a:cubicBezTo>
                  <a:pt x="2584992" y="2025123"/>
                  <a:pt x="2592531" y="2003564"/>
                  <a:pt x="2607276" y="2001795"/>
                </a:cubicBezTo>
                <a:cubicBezTo>
                  <a:pt x="2697340" y="1990987"/>
                  <a:pt x="2788509" y="1993557"/>
                  <a:pt x="2879125" y="1989438"/>
                </a:cubicBezTo>
                <a:cubicBezTo>
                  <a:pt x="2895854" y="1986650"/>
                  <a:pt x="2979229" y="1974781"/>
                  <a:pt x="3002692" y="1964725"/>
                </a:cubicBezTo>
                <a:cubicBezTo>
                  <a:pt x="3016342" y="1958875"/>
                  <a:pt x="3026479" y="1946653"/>
                  <a:pt x="3039762" y="1940011"/>
                </a:cubicBezTo>
                <a:cubicBezTo>
                  <a:pt x="3051412" y="1934186"/>
                  <a:pt x="3064861" y="1932785"/>
                  <a:pt x="3076833" y="1927654"/>
                </a:cubicBezTo>
                <a:cubicBezTo>
                  <a:pt x="3228486" y="1862661"/>
                  <a:pt x="3039225" y="1940280"/>
                  <a:pt x="3163330" y="1878227"/>
                </a:cubicBezTo>
                <a:cubicBezTo>
                  <a:pt x="3181053" y="1869366"/>
                  <a:pt x="3233997" y="1857472"/>
                  <a:pt x="3249827" y="1853514"/>
                </a:cubicBezTo>
                <a:cubicBezTo>
                  <a:pt x="3278806" y="1766578"/>
                  <a:pt x="3235264" y="1868077"/>
                  <a:pt x="3311611" y="1791730"/>
                </a:cubicBezTo>
                <a:cubicBezTo>
                  <a:pt x="3320821" y="1782520"/>
                  <a:pt x="3318143" y="1766310"/>
                  <a:pt x="3323968" y="1754660"/>
                </a:cubicBezTo>
                <a:cubicBezTo>
                  <a:pt x="3330609" y="1741377"/>
                  <a:pt x="3338180" y="1728091"/>
                  <a:pt x="3348681" y="1717590"/>
                </a:cubicBezTo>
                <a:cubicBezTo>
                  <a:pt x="3359182" y="1707089"/>
                  <a:pt x="3373667" y="1701508"/>
                  <a:pt x="3385752" y="1692876"/>
                </a:cubicBezTo>
                <a:cubicBezTo>
                  <a:pt x="3402510" y="1680906"/>
                  <a:pt x="3418703" y="1668163"/>
                  <a:pt x="3435179" y="1655806"/>
                </a:cubicBezTo>
                <a:cubicBezTo>
                  <a:pt x="3439298" y="1643449"/>
                  <a:pt x="3443957" y="1631260"/>
                  <a:pt x="3447535" y="1618736"/>
                </a:cubicBezTo>
                <a:cubicBezTo>
                  <a:pt x="3456492" y="1587385"/>
                  <a:pt x="3459552" y="1561865"/>
                  <a:pt x="3472249" y="1532238"/>
                </a:cubicBezTo>
                <a:cubicBezTo>
                  <a:pt x="3479505" y="1515307"/>
                  <a:pt x="3488724" y="1499287"/>
                  <a:pt x="3496962" y="1482811"/>
                </a:cubicBezTo>
                <a:cubicBezTo>
                  <a:pt x="3554374" y="1195759"/>
                  <a:pt x="3488583" y="1552648"/>
                  <a:pt x="3534033" y="1173892"/>
                </a:cubicBezTo>
                <a:cubicBezTo>
                  <a:pt x="3539038" y="1132187"/>
                  <a:pt x="3552515" y="1091865"/>
                  <a:pt x="3558746" y="1050325"/>
                </a:cubicBezTo>
                <a:cubicBezTo>
                  <a:pt x="3567131" y="994426"/>
                  <a:pt x="3580014" y="810910"/>
                  <a:pt x="3583460" y="766119"/>
                </a:cubicBezTo>
                <a:cubicBezTo>
                  <a:pt x="3575222" y="593125"/>
                  <a:pt x="3573129" y="419728"/>
                  <a:pt x="3558746" y="247136"/>
                </a:cubicBezTo>
                <a:cubicBezTo>
                  <a:pt x="3531428" y="-80679"/>
                  <a:pt x="3534033" y="276791"/>
                  <a:pt x="3534033" y="1482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1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136431" y="165363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6080865" y="1774255"/>
            <a:ext cx="1027039" cy="7054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59863" y="1845778"/>
            <a:ext cx="4872" cy="5549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3685" y="855610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8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920696" y="1357387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462" y="5566958"/>
            <a:ext cx="302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068701-9D08-4DF7-81E1-17EC560A63DE}"/>
              </a:ext>
            </a:extLst>
          </p:cNvPr>
          <p:cNvSpPr txBox="1"/>
          <p:nvPr/>
        </p:nvSpPr>
        <p:spPr>
          <a:xfrm>
            <a:off x="1255180" y="5227757"/>
            <a:ext cx="1599924" cy="4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899112"/>
                  </p:ext>
                </p:extLst>
              </p:nvPr>
            </p:nvGraphicFramePr>
            <p:xfrm>
              <a:off x="5605329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899112"/>
                  </p:ext>
                </p:extLst>
              </p:nvPr>
            </p:nvGraphicFramePr>
            <p:xfrm>
              <a:off x="5605329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64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64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64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64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5128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512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512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64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3B29EB2A-1C1E-4064-98FC-09CC9CC6E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28264"/>
              </p:ext>
            </p:extLst>
          </p:nvPr>
        </p:nvGraphicFramePr>
        <p:xfrm>
          <a:off x="8457855" y="1397801"/>
          <a:ext cx="3026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876828-CE56-4BD2-98A8-D2AC40C6BDF9}"/>
              </a:ext>
            </a:extLst>
          </p:cNvPr>
          <p:cNvSpPr/>
          <p:nvPr/>
        </p:nvSpPr>
        <p:spPr>
          <a:xfrm>
            <a:off x="2879124" y="1087395"/>
            <a:ext cx="568411" cy="2175219"/>
          </a:xfrm>
          <a:custGeom>
            <a:avLst/>
            <a:gdLst>
              <a:gd name="connsiteX0" fmla="*/ 98854 w 568411"/>
              <a:gd name="connsiteY0" fmla="*/ 0 h 2175219"/>
              <a:gd name="connsiteX1" fmla="*/ 61784 w 568411"/>
              <a:gd name="connsiteY1" fmla="*/ 370702 h 2175219"/>
              <a:gd name="connsiteX2" fmla="*/ 49427 w 568411"/>
              <a:gd name="connsiteY2" fmla="*/ 407773 h 2175219"/>
              <a:gd name="connsiteX3" fmla="*/ 37071 w 568411"/>
              <a:gd name="connsiteY3" fmla="*/ 494270 h 2175219"/>
              <a:gd name="connsiteX4" fmla="*/ 12357 w 568411"/>
              <a:gd name="connsiteY4" fmla="*/ 716691 h 2175219"/>
              <a:gd name="connsiteX5" fmla="*/ 0 w 568411"/>
              <a:gd name="connsiteY5" fmla="*/ 815546 h 2175219"/>
              <a:gd name="connsiteX6" fmla="*/ 12357 w 568411"/>
              <a:gd name="connsiteY6" fmla="*/ 1248032 h 2175219"/>
              <a:gd name="connsiteX7" fmla="*/ 37071 w 568411"/>
              <a:gd name="connsiteY7" fmla="*/ 1556951 h 2175219"/>
              <a:gd name="connsiteX8" fmla="*/ 49427 w 568411"/>
              <a:gd name="connsiteY8" fmla="*/ 1692875 h 2175219"/>
              <a:gd name="connsiteX9" fmla="*/ 74141 w 568411"/>
              <a:gd name="connsiteY9" fmla="*/ 1767016 h 2175219"/>
              <a:gd name="connsiteX10" fmla="*/ 98854 w 568411"/>
              <a:gd name="connsiteY10" fmla="*/ 1865870 h 2175219"/>
              <a:gd name="connsiteX11" fmla="*/ 111211 w 568411"/>
              <a:gd name="connsiteY11" fmla="*/ 1927654 h 2175219"/>
              <a:gd name="connsiteX12" fmla="*/ 210065 w 568411"/>
              <a:gd name="connsiteY12" fmla="*/ 2051221 h 2175219"/>
              <a:gd name="connsiteX13" fmla="*/ 259492 w 568411"/>
              <a:gd name="connsiteY13" fmla="*/ 2075935 h 2175219"/>
              <a:gd name="connsiteX14" fmla="*/ 284206 w 568411"/>
              <a:gd name="connsiteY14" fmla="*/ 2113005 h 2175219"/>
              <a:gd name="connsiteX15" fmla="*/ 383060 w 568411"/>
              <a:gd name="connsiteY15" fmla="*/ 2125362 h 2175219"/>
              <a:gd name="connsiteX16" fmla="*/ 469557 w 568411"/>
              <a:gd name="connsiteY16" fmla="*/ 2162432 h 2175219"/>
              <a:gd name="connsiteX17" fmla="*/ 568411 w 568411"/>
              <a:gd name="connsiteY17" fmla="*/ 2174789 h 21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68411" h="2175219">
                <a:moveTo>
                  <a:pt x="98854" y="0"/>
                </a:moveTo>
                <a:cubicBezTo>
                  <a:pt x="91338" y="93952"/>
                  <a:pt x="90564" y="255584"/>
                  <a:pt x="61784" y="370702"/>
                </a:cubicBezTo>
                <a:cubicBezTo>
                  <a:pt x="58625" y="383339"/>
                  <a:pt x="53546" y="395416"/>
                  <a:pt x="49427" y="407773"/>
                </a:cubicBezTo>
                <a:cubicBezTo>
                  <a:pt x="45308" y="436605"/>
                  <a:pt x="40541" y="465352"/>
                  <a:pt x="37071" y="494270"/>
                </a:cubicBezTo>
                <a:cubicBezTo>
                  <a:pt x="28183" y="568335"/>
                  <a:pt x="20908" y="642586"/>
                  <a:pt x="12357" y="716691"/>
                </a:cubicBezTo>
                <a:cubicBezTo>
                  <a:pt x="8550" y="749680"/>
                  <a:pt x="4119" y="782594"/>
                  <a:pt x="0" y="815546"/>
                </a:cubicBezTo>
                <a:cubicBezTo>
                  <a:pt x="4119" y="959708"/>
                  <a:pt x="5155" y="1103991"/>
                  <a:pt x="12357" y="1248032"/>
                </a:cubicBezTo>
                <a:cubicBezTo>
                  <a:pt x="17516" y="1351205"/>
                  <a:pt x="27719" y="1454073"/>
                  <a:pt x="37071" y="1556951"/>
                </a:cubicBezTo>
                <a:cubicBezTo>
                  <a:pt x="41190" y="1602259"/>
                  <a:pt x="41521" y="1648072"/>
                  <a:pt x="49427" y="1692875"/>
                </a:cubicBezTo>
                <a:cubicBezTo>
                  <a:pt x="53954" y="1718529"/>
                  <a:pt x="66984" y="1741968"/>
                  <a:pt x="74141" y="1767016"/>
                </a:cubicBezTo>
                <a:cubicBezTo>
                  <a:pt x="83472" y="1799675"/>
                  <a:pt x="92193" y="1832564"/>
                  <a:pt x="98854" y="1865870"/>
                </a:cubicBezTo>
                <a:cubicBezTo>
                  <a:pt x="102973" y="1886465"/>
                  <a:pt x="104569" y="1907729"/>
                  <a:pt x="111211" y="1927654"/>
                </a:cubicBezTo>
                <a:cubicBezTo>
                  <a:pt x="126229" y="1972708"/>
                  <a:pt x="170952" y="2031664"/>
                  <a:pt x="210065" y="2051221"/>
                </a:cubicBezTo>
                <a:lnTo>
                  <a:pt x="259492" y="2075935"/>
                </a:lnTo>
                <a:cubicBezTo>
                  <a:pt x="267730" y="2088292"/>
                  <a:pt x="270417" y="2107490"/>
                  <a:pt x="284206" y="2113005"/>
                </a:cubicBezTo>
                <a:cubicBezTo>
                  <a:pt x="315039" y="2125338"/>
                  <a:pt x="350388" y="2119421"/>
                  <a:pt x="383060" y="2125362"/>
                </a:cubicBezTo>
                <a:cubicBezTo>
                  <a:pt x="422766" y="2132581"/>
                  <a:pt x="429465" y="2147398"/>
                  <a:pt x="469557" y="2162432"/>
                </a:cubicBezTo>
                <a:cubicBezTo>
                  <a:pt x="513165" y="2178785"/>
                  <a:pt x="523153" y="2174789"/>
                  <a:pt x="568411" y="2174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4EA432-1823-451B-AA63-4A7D81FC6780}"/>
              </a:ext>
            </a:extLst>
          </p:cNvPr>
          <p:cNvSpPr/>
          <p:nvPr/>
        </p:nvSpPr>
        <p:spPr>
          <a:xfrm>
            <a:off x="1025611" y="1050324"/>
            <a:ext cx="321275" cy="989627"/>
          </a:xfrm>
          <a:custGeom>
            <a:avLst/>
            <a:gdLst>
              <a:gd name="connsiteX0" fmla="*/ 135924 w 321275"/>
              <a:gd name="connsiteY0" fmla="*/ 0 h 989627"/>
              <a:gd name="connsiteX1" fmla="*/ 111211 w 321275"/>
              <a:gd name="connsiteY1" fmla="*/ 61784 h 989627"/>
              <a:gd name="connsiteX2" fmla="*/ 98854 w 321275"/>
              <a:gd name="connsiteY2" fmla="*/ 111211 h 989627"/>
              <a:gd name="connsiteX3" fmla="*/ 74140 w 321275"/>
              <a:gd name="connsiteY3" fmla="*/ 160638 h 989627"/>
              <a:gd name="connsiteX4" fmla="*/ 49427 w 321275"/>
              <a:gd name="connsiteY4" fmla="*/ 222422 h 989627"/>
              <a:gd name="connsiteX5" fmla="*/ 37070 w 321275"/>
              <a:gd name="connsiteY5" fmla="*/ 259492 h 989627"/>
              <a:gd name="connsiteX6" fmla="*/ 12357 w 321275"/>
              <a:gd name="connsiteY6" fmla="*/ 308919 h 989627"/>
              <a:gd name="connsiteX7" fmla="*/ 0 w 321275"/>
              <a:gd name="connsiteY7" fmla="*/ 420130 h 989627"/>
              <a:gd name="connsiteX8" fmla="*/ 12357 w 321275"/>
              <a:gd name="connsiteY8" fmla="*/ 605481 h 989627"/>
              <a:gd name="connsiteX9" fmla="*/ 24713 w 321275"/>
              <a:gd name="connsiteY9" fmla="*/ 654908 h 989627"/>
              <a:gd name="connsiteX10" fmla="*/ 74140 w 321275"/>
              <a:gd name="connsiteY10" fmla="*/ 778476 h 989627"/>
              <a:gd name="connsiteX11" fmla="*/ 98854 w 321275"/>
              <a:gd name="connsiteY11" fmla="*/ 815546 h 989627"/>
              <a:gd name="connsiteX12" fmla="*/ 111211 w 321275"/>
              <a:gd name="connsiteY12" fmla="*/ 852617 h 989627"/>
              <a:gd name="connsiteX13" fmla="*/ 197708 w 321275"/>
              <a:gd name="connsiteY13" fmla="*/ 939114 h 989627"/>
              <a:gd name="connsiteX14" fmla="*/ 222421 w 321275"/>
              <a:gd name="connsiteY14" fmla="*/ 976184 h 989627"/>
              <a:gd name="connsiteX15" fmla="*/ 321275 w 321275"/>
              <a:gd name="connsiteY15" fmla="*/ 988541 h 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1275" h="989627">
                <a:moveTo>
                  <a:pt x="135924" y="0"/>
                </a:moveTo>
                <a:cubicBezTo>
                  <a:pt x="127686" y="20595"/>
                  <a:pt x="118225" y="40741"/>
                  <a:pt x="111211" y="61784"/>
                </a:cubicBezTo>
                <a:cubicBezTo>
                  <a:pt x="105841" y="77895"/>
                  <a:pt x="104817" y="95310"/>
                  <a:pt x="98854" y="111211"/>
                </a:cubicBezTo>
                <a:cubicBezTo>
                  <a:pt x="92386" y="128459"/>
                  <a:pt x="81621" y="143805"/>
                  <a:pt x="74140" y="160638"/>
                </a:cubicBezTo>
                <a:cubicBezTo>
                  <a:pt x="65131" y="180907"/>
                  <a:pt x="57215" y="201653"/>
                  <a:pt x="49427" y="222422"/>
                </a:cubicBezTo>
                <a:cubicBezTo>
                  <a:pt x="44854" y="234618"/>
                  <a:pt x="42201" y="247520"/>
                  <a:pt x="37070" y="259492"/>
                </a:cubicBezTo>
                <a:cubicBezTo>
                  <a:pt x="29814" y="276423"/>
                  <a:pt x="20595" y="292443"/>
                  <a:pt x="12357" y="308919"/>
                </a:cubicBezTo>
                <a:cubicBezTo>
                  <a:pt x="8238" y="345989"/>
                  <a:pt x="0" y="382832"/>
                  <a:pt x="0" y="420130"/>
                </a:cubicBezTo>
                <a:cubicBezTo>
                  <a:pt x="0" y="482051"/>
                  <a:pt x="5875" y="543900"/>
                  <a:pt x="12357" y="605481"/>
                </a:cubicBezTo>
                <a:cubicBezTo>
                  <a:pt x="14135" y="622370"/>
                  <a:pt x="19833" y="638642"/>
                  <a:pt x="24713" y="654908"/>
                </a:cubicBezTo>
                <a:cubicBezTo>
                  <a:pt x="40700" y="708200"/>
                  <a:pt x="48067" y="732848"/>
                  <a:pt x="74140" y="778476"/>
                </a:cubicBezTo>
                <a:cubicBezTo>
                  <a:pt x="81508" y="791370"/>
                  <a:pt x="90616" y="803189"/>
                  <a:pt x="98854" y="815546"/>
                </a:cubicBezTo>
                <a:cubicBezTo>
                  <a:pt x="102973" y="827903"/>
                  <a:pt x="104749" y="841308"/>
                  <a:pt x="111211" y="852617"/>
                </a:cubicBezTo>
                <a:cubicBezTo>
                  <a:pt x="140043" y="903074"/>
                  <a:pt x="152400" y="905133"/>
                  <a:pt x="197708" y="939114"/>
                </a:cubicBezTo>
                <a:cubicBezTo>
                  <a:pt x="205946" y="951471"/>
                  <a:pt x="210824" y="966907"/>
                  <a:pt x="222421" y="976184"/>
                </a:cubicBezTo>
                <a:cubicBezTo>
                  <a:pt x="246008" y="995054"/>
                  <a:pt x="298677" y="988541"/>
                  <a:pt x="321275" y="988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DE649C-55C5-4D26-8085-2210EB569AD8}"/>
              </a:ext>
            </a:extLst>
          </p:cNvPr>
          <p:cNvSpPr/>
          <p:nvPr/>
        </p:nvSpPr>
        <p:spPr>
          <a:xfrm>
            <a:off x="939083" y="2483708"/>
            <a:ext cx="1495198" cy="745469"/>
          </a:xfrm>
          <a:custGeom>
            <a:avLst/>
            <a:gdLst>
              <a:gd name="connsiteX0" fmla="*/ 12387 w 1495198"/>
              <a:gd name="connsiteY0" fmla="*/ 0 h 745469"/>
              <a:gd name="connsiteX1" fmla="*/ 12387 w 1495198"/>
              <a:gd name="connsiteY1" fmla="*/ 111211 h 745469"/>
              <a:gd name="connsiteX2" fmla="*/ 37101 w 1495198"/>
              <a:gd name="connsiteY2" fmla="*/ 148281 h 745469"/>
              <a:gd name="connsiteX3" fmla="*/ 98885 w 1495198"/>
              <a:gd name="connsiteY3" fmla="*/ 234778 h 745469"/>
              <a:gd name="connsiteX4" fmla="*/ 111241 w 1495198"/>
              <a:gd name="connsiteY4" fmla="*/ 271849 h 745469"/>
              <a:gd name="connsiteX5" fmla="*/ 222452 w 1495198"/>
              <a:gd name="connsiteY5" fmla="*/ 395416 h 745469"/>
              <a:gd name="connsiteX6" fmla="*/ 296593 w 1495198"/>
              <a:gd name="connsiteY6" fmla="*/ 469557 h 745469"/>
              <a:gd name="connsiteX7" fmla="*/ 383090 w 1495198"/>
              <a:gd name="connsiteY7" fmla="*/ 494270 h 745469"/>
              <a:gd name="connsiteX8" fmla="*/ 420160 w 1495198"/>
              <a:gd name="connsiteY8" fmla="*/ 518984 h 745469"/>
              <a:gd name="connsiteX9" fmla="*/ 531371 w 1495198"/>
              <a:gd name="connsiteY9" fmla="*/ 543697 h 745469"/>
              <a:gd name="connsiteX10" fmla="*/ 617868 w 1495198"/>
              <a:gd name="connsiteY10" fmla="*/ 580768 h 745469"/>
              <a:gd name="connsiteX11" fmla="*/ 679652 w 1495198"/>
              <a:gd name="connsiteY11" fmla="*/ 593124 h 745469"/>
              <a:gd name="connsiteX12" fmla="*/ 790863 w 1495198"/>
              <a:gd name="connsiteY12" fmla="*/ 617838 h 745469"/>
              <a:gd name="connsiteX13" fmla="*/ 840290 w 1495198"/>
              <a:gd name="connsiteY13" fmla="*/ 642551 h 745469"/>
              <a:gd name="connsiteX14" fmla="*/ 914431 w 1495198"/>
              <a:gd name="connsiteY14" fmla="*/ 654908 h 745469"/>
              <a:gd name="connsiteX15" fmla="*/ 1025641 w 1495198"/>
              <a:gd name="connsiteY15" fmla="*/ 679622 h 745469"/>
              <a:gd name="connsiteX16" fmla="*/ 1062712 w 1495198"/>
              <a:gd name="connsiteY16" fmla="*/ 704335 h 745469"/>
              <a:gd name="connsiteX17" fmla="*/ 1149209 w 1495198"/>
              <a:gd name="connsiteY17" fmla="*/ 729049 h 745469"/>
              <a:gd name="connsiteX18" fmla="*/ 1495198 w 1495198"/>
              <a:gd name="connsiteY18" fmla="*/ 741406 h 7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95198" h="745469">
                <a:moveTo>
                  <a:pt x="12387" y="0"/>
                </a:moveTo>
                <a:cubicBezTo>
                  <a:pt x="1606" y="53910"/>
                  <a:pt x="-9029" y="61241"/>
                  <a:pt x="12387" y="111211"/>
                </a:cubicBezTo>
                <a:cubicBezTo>
                  <a:pt x="18237" y="124861"/>
                  <a:pt x="30459" y="134998"/>
                  <a:pt x="37101" y="148281"/>
                </a:cubicBezTo>
                <a:cubicBezTo>
                  <a:pt x="78666" y="231411"/>
                  <a:pt x="35768" y="192701"/>
                  <a:pt x="98885" y="234778"/>
                </a:cubicBezTo>
                <a:cubicBezTo>
                  <a:pt x="103004" y="247135"/>
                  <a:pt x="105416" y="260199"/>
                  <a:pt x="111241" y="271849"/>
                </a:cubicBezTo>
                <a:cubicBezTo>
                  <a:pt x="134905" y="319177"/>
                  <a:pt x="190439" y="363402"/>
                  <a:pt x="222452" y="395416"/>
                </a:cubicBezTo>
                <a:lnTo>
                  <a:pt x="296593" y="469557"/>
                </a:lnTo>
                <a:cubicBezTo>
                  <a:pt x="358656" y="485073"/>
                  <a:pt x="329909" y="476544"/>
                  <a:pt x="383090" y="494270"/>
                </a:cubicBezTo>
                <a:cubicBezTo>
                  <a:pt x="395447" y="502508"/>
                  <a:pt x="406510" y="513134"/>
                  <a:pt x="420160" y="518984"/>
                </a:cubicBezTo>
                <a:cubicBezTo>
                  <a:pt x="437924" y="526597"/>
                  <a:pt x="517289" y="540177"/>
                  <a:pt x="531371" y="543697"/>
                </a:cubicBezTo>
                <a:cubicBezTo>
                  <a:pt x="617743" y="565290"/>
                  <a:pt x="511781" y="545406"/>
                  <a:pt x="617868" y="580768"/>
                </a:cubicBezTo>
                <a:cubicBezTo>
                  <a:pt x="637793" y="587410"/>
                  <a:pt x="659150" y="588568"/>
                  <a:pt x="679652" y="593124"/>
                </a:cubicBezTo>
                <a:cubicBezTo>
                  <a:pt x="836771" y="628039"/>
                  <a:pt x="604441" y="580553"/>
                  <a:pt x="790863" y="617838"/>
                </a:cubicBezTo>
                <a:cubicBezTo>
                  <a:pt x="807339" y="626076"/>
                  <a:pt x="822647" y="637258"/>
                  <a:pt x="840290" y="642551"/>
                </a:cubicBezTo>
                <a:cubicBezTo>
                  <a:pt x="864288" y="649750"/>
                  <a:pt x="889781" y="650426"/>
                  <a:pt x="914431" y="654908"/>
                </a:cubicBezTo>
                <a:cubicBezTo>
                  <a:pt x="971948" y="665366"/>
                  <a:pt x="972754" y="666400"/>
                  <a:pt x="1025641" y="679622"/>
                </a:cubicBezTo>
                <a:cubicBezTo>
                  <a:pt x="1037998" y="687860"/>
                  <a:pt x="1049429" y="697693"/>
                  <a:pt x="1062712" y="704335"/>
                </a:cubicBezTo>
                <a:cubicBezTo>
                  <a:pt x="1078416" y="712187"/>
                  <a:pt x="1136010" y="726409"/>
                  <a:pt x="1149209" y="729049"/>
                </a:cubicBezTo>
                <a:cubicBezTo>
                  <a:pt x="1285479" y="756304"/>
                  <a:pt x="1296865" y="741406"/>
                  <a:pt x="1495198" y="7414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2AD8A2-E20A-4206-8088-9943218A11BE}"/>
              </a:ext>
            </a:extLst>
          </p:cNvPr>
          <p:cNvSpPr/>
          <p:nvPr/>
        </p:nvSpPr>
        <p:spPr>
          <a:xfrm>
            <a:off x="4880919" y="2496065"/>
            <a:ext cx="3649167" cy="654908"/>
          </a:xfrm>
          <a:custGeom>
            <a:avLst/>
            <a:gdLst>
              <a:gd name="connsiteX0" fmla="*/ 0 w 3649167"/>
              <a:gd name="connsiteY0" fmla="*/ 345989 h 654908"/>
              <a:gd name="connsiteX1" fmla="*/ 86497 w 3649167"/>
              <a:gd name="connsiteY1" fmla="*/ 444843 h 654908"/>
              <a:gd name="connsiteX2" fmla="*/ 123567 w 3649167"/>
              <a:gd name="connsiteY2" fmla="*/ 457200 h 654908"/>
              <a:gd name="connsiteX3" fmla="*/ 172995 w 3649167"/>
              <a:gd name="connsiteY3" fmla="*/ 481913 h 654908"/>
              <a:gd name="connsiteX4" fmla="*/ 210065 w 3649167"/>
              <a:gd name="connsiteY4" fmla="*/ 506627 h 654908"/>
              <a:gd name="connsiteX5" fmla="*/ 271849 w 3649167"/>
              <a:gd name="connsiteY5" fmla="*/ 518984 h 654908"/>
              <a:gd name="connsiteX6" fmla="*/ 494270 w 3649167"/>
              <a:gd name="connsiteY6" fmla="*/ 543697 h 654908"/>
              <a:gd name="connsiteX7" fmla="*/ 976184 w 3649167"/>
              <a:gd name="connsiteY7" fmla="*/ 568411 h 654908"/>
              <a:gd name="connsiteX8" fmla="*/ 1161535 w 3649167"/>
              <a:gd name="connsiteY8" fmla="*/ 593124 h 654908"/>
              <a:gd name="connsiteX9" fmla="*/ 1223319 w 3649167"/>
              <a:gd name="connsiteY9" fmla="*/ 605481 h 654908"/>
              <a:gd name="connsiteX10" fmla="*/ 1322173 w 3649167"/>
              <a:gd name="connsiteY10" fmla="*/ 642551 h 654908"/>
              <a:gd name="connsiteX11" fmla="*/ 1421027 w 3649167"/>
              <a:gd name="connsiteY11" fmla="*/ 654908 h 654908"/>
              <a:gd name="connsiteX12" fmla="*/ 1989438 w 3649167"/>
              <a:gd name="connsiteY12" fmla="*/ 630194 h 654908"/>
              <a:gd name="connsiteX13" fmla="*/ 2706130 w 3649167"/>
              <a:gd name="connsiteY13" fmla="*/ 630194 h 654908"/>
              <a:gd name="connsiteX14" fmla="*/ 3150973 w 3649167"/>
              <a:gd name="connsiteY14" fmla="*/ 630194 h 654908"/>
              <a:gd name="connsiteX15" fmla="*/ 3212757 w 3649167"/>
              <a:gd name="connsiteY15" fmla="*/ 617838 h 654908"/>
              <a:gd name="connsiteX16" fmla="*/ 3348681 w 3649167"/>
              <a:gd name="connsiteY16" fmla="*/ 605481 h 654908"/>
              <a:gd name="connsiteX17" fmla="*/ 3422822 w 3649167"/>
              <a:gd name="connsiteY17" fmla="*/ 556054 h 654908"/>
              <a:gd name="connsiteX18" fmla="*/ 3459892 w 3649167"/>
              <a:gd name="connsiteY18" fmla="*/ 543697 h 654908"/>
              <a:gd name="connsiteX19" fmla="*/ 3509319 w 3649167"/>
              <a:gd name="connsiteY19" fmla="*/ 494270 h 654908"/>
              <a:gd name="connsiteX20" fmla="*/ 3571103 w 3649167"/>
              <a:gd name="connsiteY20" fmla="*/ 407773 h 654908"/>
              <a:gd name="connsiteX21" fmla="*/ 3583459 w 3649167"/>
              <a:gd name="connsiteY21" fmla="*/ 370703 h 654908"/>
              <a:gd name="connsiteX22" fmla="*/ 3595816 w 3649167"/>
              <a:gd name="connsiteY22" fmla="*/ 321276 h 654908"/>
              <a:gd name="connsiteX23" fmla="*/ 3632886 w 3649167"/>
              <a:gd name="connsiteY23" fmla="*/ 284205 h 654908"/>
              <a:gd name="connsiteX24" fmla="*/ 3645243 w 3649167"/>
              <a:gd name="connsiteY24" fmla="*/ 0 h 6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649167" h="654908">
                <a:moveTo>
                  <a:pt x="0" y="345989"/>
                </a:moveTo>
                <a:cubicBezTo>
                  <a:pt x="12290" y="361352"/>
                  <a:pt x="62617" y="428923"/>
                  <a:pt x="86497" y="444843"/>
                </a:cubicBezTo>
                <a:cubicBezTo>
                  <a:pt x="97335" y="452068"/>
                  <a:pt x="111595" y="452069"/>
                  <a:pt x="123567" y="457200"/>
                </a:cubicBezTo>
                <a:cubicBezTo>
                  <a:pt x="140498" y="464456"/>
                  <a:pt x="157001" y="472774"/>
                  <a:pt x="172995" y="481913"/>
                </a:cubicBezTo>
                <a:cubicBezTo>
                  <a:pt x="185889" y="489281"/>
                  <a:pt x="196160" y="501412"/>
                  <a:pt x="210065" y="506627"/>
                </a:cubicBezTo>
                <a:cubicBezTo>
                  <a:pt x="229730" y="514002"/>
                  <a:pt x="251091" y="515790"/>
                  <a:pt x="271849" y="518984"/>
                </a:cubicBezTo>
                <a:cubicBezTo>
                  <a:pt x="315588" y="525713"/>
                  <a:pt x="457563" y="541450"/>
                  <a:pt x="494270" y="543697"/>
                </a:cubicBezTo>
                <a:lnTo>
                  <a:pt x="976184" y="568411"/>
                </a:lnTo>
                <a:cubicBezTo>
                  <a:pt x="1026185" y="574661"/>
                  <a:pt x="1110358" y="584594"/>
                  <a:pt x="1161535" y="593124"/>
                </a:cubicBezTo>
                <a:cubicBezTo>
                  <a:pt x="1182252" y="596577"/>
                  <a:pt x="1203202" y="599446"/>
                  <a:pt x="1223319" y="605481"/>
                </a:cubicBezTo>
                <a:cubicBezTo>
                  <a:pt x="1232821" y="608331"/>
                  <a:pt x="1301863" y="638858"/>
                  <a:pt x="1322173" y="642551"/>
                </a:cubicBezTo>
                <a:cubicBezTo>
                  <a:pt x="1354845" y="648492"/>
                  <a:pt x="1388076" y="650789"/>
                  <a:pt x="1421027" y="654908"/>
                </a:cubicBezTo>
                <a:cubicBezTo>
                  <a:pt x="1610497" y="646670"/>
                  <a:pt x="1799803" y="632507"/>
                  <a:pt x="1989438" y="630194"/>
                </a:cubicBezTo>
                <a:cubicBezTo>
                  <a:pt x="3168571" y="615814"/>
                  <a:pt x="1892521" y="667177"/>
                  <a:pt x="2706130" y="630194"/>
                </a:cubicBezTo>
                <a:cubicBezTo>
                  <a:pt x="2904865" y="655036"/>
                  <a:pt x="2822645" y="650092"/>
                  <a:pt x="3150973" y="630194"/>
                </a:cubicBezTo>
                <a:cubicBezTo>
                  <a:pt x="3171937" y="628923"/>
                  <a:pt x="3191917" y="620443"/>
                  <a:pt x="3212757" y="617838"/>
                </a:cubicBezTo>
                <a:cubicBezTo>
                  <a:pt x="3257901" y="612195"/>
                  <a:pt x="3303373" y="609600"/>
                  <a:pt x="3348681" y="605481"/>
                </a:cubicBezTo>
                <a:cubicBezTo>
                  <a:pt x="3436824" y="576099"/>
                  <a:pt x="3330261" y="617761"/>
                  <a:pt x="3422822" y="556054"/>
                </a:cubicBezTo>
                <a:cubicBezTo>
                  <a:pt x="3433660" y="548829"/>
                  <a:pt x="3447535" y="547816"/>
                  <a:pt x="3459892" y="543697"/>
                </a:cubicBezTo>
                <a:cubicBezTo>
                  <a:pt x="3487775" y="460051"/>
                  <a:pt x="3448486" y="544965"/>
                  <a:pt x="3509319" y="494270"/>
                </a:cubicBezTo>
                <a:cubicBezTo>
                  <a:pt x="3520812" y="484693"/>
                  <a:pt x="3559835" y="424675"/>
                  <a:pt x="3571103" y="407773"/>
                </a:cubicBezTo>
                <a:cubicBezTo>
                  <a:pt x="3575222" y="395416"/>
                  <a:pt x="3579881" y="383227"/>
                  <a:pt x="3583459" y="370703"/>
                </a:cubicBezTo>
                <a:cubicBezTo>
                  <a:pt x="3588124" y="354374"/>
                  <a:pt x="3587390" y="336021"/>
                  <a:pt x="3595816" y="321276"/>
                </a:cubicBezTo>
                <a:cubicBezTo>
                  <a:pt x="3604486" y="306103"/>
                  <a:pt x="3620529" y="296562"/>
                  <a:pt x="3632886" y="284205"/>
                </a:cubicBezTo>
                <a:cubicBezTo>
                  <a:pt x="3659783" y="149720"/>
                  <a:pt x="3645243" y="243424"/>
                  <a:pt x="36452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136431" y="165363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6080865" y="1770280"/>
            <a:ext cx="1023252" cy="70939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56076" y="1841803"/>
            <a:ext cx="8659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246843" y="855610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916909" y="135341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8970491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8970491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13650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907" y="350788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32" name="Picture 31" descr="Image result for smiley face images">
            <a:extLst>
              <a:ext uri="{FF2B5EF4-FFF2-40B4-BE49-F238E27FC236}">
                <a16:creationId xmlns:a16="http://schemas.microsoft.com/office/drawing/2014/main" id="{D629574E-240F-465B-B43C-DDBEC4E38F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532383" y="333693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3976" y="1429118"/>
            <a:ext cx="8870224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 G = (V, E) 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distinguished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vertex  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</a:t>
            </a:r>
          </a:p>
          <a:p>
            <a:pPr marL="46196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Breadth-first search (BFS) explores the edges of  G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“discover” (visit) every vertex that is reachable from  s. </a:t>
            </a:r>
          </a:p>
          <a:p>
            <a:pPr marL="919163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produces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breadth-first tree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with root 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that contains all reachable vertices. </a:t>
            </a:r>
          </a:p>
          <a:p>
            <a:pPr marL="919163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computes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distance (smallest number of edges) from 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to each reachable vertex.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any vertex v reachable from  s, 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simple path in the breadth-first tree from  s  to  v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a shortest path from  s  to  v 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 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[ that is, a path containing the smallest number of edges].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breadth-first search (BFS) algorithm works on both direct and undirected graphs.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023">
            <a:off x="551094" y="2834408"/>
            <a:ext cx="640398" cy="4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FF1222-8037-42F9-B2AC-2D9AE4D4B880}"/>
              </a:ext>
            </a:extLst>
          </p:cNvPr>
          <p:cNvSpPr/>
          <p:nvPr/>
        </p:nvSpPr>
        <p:spPr>
          <a:xfrm>
            <a:off x="1607126" y="519128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6080865" y="177194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7788" y="1841803"/>
            <a:ext cx="26947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60545" y="86198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98621" y="135341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883239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883239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11465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zw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286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495494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mage result for smiley face images">
            <a:extLst>
              <a:ext uri="{FF2B5EF4-FFF2-40B4-BE49-F238E27FC236}">
                <a16:creationId xmlns:a16="http://schemas.microsoft.com/office/drawing/2014/main" id="{E45586CB-AC8B-4A70-91A8-1A64A3776B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510554" y="313979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88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6080865" y="177194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7788" y="1841803"/>
            <a:ext cx="26947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85977" y="86109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C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98621" y="135341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175971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175971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30662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</a:t>
                      </a:r>
                      <a:r>
                        <a:rPr lang="en-US" sz="2400" strike="dbl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strike="dbl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71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6080865" y="177194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7788" y="1841803"/>
            <a:ext cx="26947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60545" y="85238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C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98621" y="135341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387060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387060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83060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strike="dbl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400" strike="no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strike="no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mage result for smiley face images">
            <a:extLst>
              <a:ext uri="{FF2B5EF4-FFF2-40B4-BE49-F238E27FC236}">
                <a16:creationId xmlns:a16="http://schemas.microsoft.com/office/drawing/2014/main" id="{8AF65B4A-0D58-4E49-9C6F-57B4184B50C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415570" y="323690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02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6080865" y="177194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7788" y="1841803"/>
            <a:ext cx="26947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82527" y="846643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          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98621" y="135341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25659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25659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49121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trike="dbl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400" strike="no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strike="dbl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5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1957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F5AC97-5065-4658-A56C-3A977D49018E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220957" y="5548566"/>
            <a:ext cx="634873" cy="97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mage result for smiley face images">
            <a:extLst>
              <a:ext uri="{FF2B5EF4-FFF2-40B4-BE49-F238E27FC236}">
                <a16:creationId xmlns:a16="http://schemas.microsoft.com/office/drawing/2014/main" id="{038D4A2C-D209-4492-9FA3-D2EDD023C8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575157" y="3099329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96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6080865" y="177194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7788" y="1841803"/>
            <a:ext cx="26947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94627" y="86109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98621" y="135341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543643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543643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7300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trike="dblStrik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xz</a:t>
                      </a: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5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1957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F5AC97-5065-4658-A56C-3A977D49018E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220957" y="5548566"/>
            <a:ext cx="634873" cy="97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F76587-7322-4B62-849A-8B7B4533F786}"/>
              </a:ext>
            </a:extLst>
          </p:cNvPr>
          <p:cNvCxnSpPr>
            <a:cxnSpLocks/>
            <a:stCxn id="39" idx="1"/>
            <a:endCxn id="35" idx="5"/>
          </p:cNvCxnSpPr>
          <p:nvPr/>
        </p:nvCxnSpPr>
        <p:spPr>
          <a:xfrm flipH="1" flipV="1">
            <a:off x="2150102" y="4692749"/>
            <a:ext cx="787010" cy="703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mage result for smiley face images">
            <a:extLst>
              <a:ext uri="{FF2B5EF4-FFF2-40B4-BE49-F238E27FC236}">
                <a16:creationId xmlns:a16="http://schemas.microsoft.com/office/drawing/2014/main" id="{9C62D302-2FC2-4630-92B8-CA48F56B2B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626981" y="3179622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29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620924" y="1796460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6080865" y="177194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7788" y="1841803"/>
            <a:ext cx="26947" cy="5589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94627" y="86109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98621" y="135341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828147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828147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65405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5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1957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F5AC97-5065-4658-A56C-3A977D49018E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220957" y="5548566"/>
            <a:ext cx="634873" cy="97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F76587-7322-4B62-849A-8B7B4533F786}"/>
              </a:ext>
            </a:extLst>
          </p:cNvPr>
          <p:cNvCxnSpPr>
            <a:cxnSpLocks/>
            <a:stCxn id="39" idx="1"/>
            <a:endCxn id="35" idx="5"/>
          </p:cNvCxnSpPr>
          <p:nvPr/>
        </p:nvCxnSpPr>
        <p:spPr>
          <a:xfrm flipH="1" flipV="1">
            <a:off x="2150102" y="4692749"/>
            <a:ext cx="787010" cy="703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3C277512-0B65-4588-A3AA-C57DAC36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431" y="3514468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45" name="Picture 44" descr="Image result for smiley face images">
            <a:extLst>
              <a:ext uri="{FF2B5EF4-FFF2-40B4-BE49-F238E27FC236}">
                <a16:creationId xmlns:a16="http://schemas.microsoft.com/office/drawing/2014/main" id="{222CCF7B-64BF-4960-9933-0AF7FB9EE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556195" y="336632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88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  <a:endCxn id="25" idx="4"/>
          </p:cNvCxnSpPr>
          <p:nvPr/>
        </p:nvCxnSpPr>
        <p:spPr bwMode="auto">
          <a:xfrm flipH="1" flipV="1">
            <a:off x="5620924" y="1770435"/>
            <a:ext cx="7620" cy="70039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6080865" y="1769258"/>
            <a:ext cx="1027039" cy="71041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59863" y="1840781"/>
            <a:ext cx="4872" cy="5599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84545" y="86366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920696" y="1352390"/>
            <a:ext cx="1278334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7/8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016086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016086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37912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5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1957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F5AC97-5065-4658-A56C-3A977D49018E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220957" y="5548566"/>
            <a:ext cx="634873" cy="97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F76587-7322-4B62-849A-8B7B4533F786}"/>
              </a:ext>
            </a:extLst>
          </p:cNvPr>
          <p:cNvCxnSpPr>
            <a:cxnSpLocks/>
            <a:stCxn id="39" idx="1"/>
            <a:endCxn id="35" idx="5"/>
          </p:cNvCxnSpPr>
          <p:nvPr/>
        </p:nvCxnSpPr>
        <p:spPr>
          <a:xfrm flipH="1" flipV="1">
            <a:off x="2150102" y="4692749"/>
            <a:ext cx="787010" cy="703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3C277512-0B65-4588-A3AA-C57DAC36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431" y="3553380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5" name="Oval 437">
            <a:extLst>
              <a:ext uri="{FF2B5EF4-FFF2-40B4-BE49-F238E27FC236}">
                <a16:creationId xmlns:a16="http://schemas.microsoft.com/office/drawing/2014/main" id="{2B3A9CF7-9A0F-402E-89A8-F6D59611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001" y="439532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6" name="Oval 437">
            <a:extLst>
              <a:ext uri="{FF2B5EF4-FFF2-40B4-BE49-F238E27FC236}">
                <a16:creationId xmlns:a16="http://schemas.microsoft.com/office/drawing/2014/main" id="{8226017A-A99C-4BCA-8F26-FBF06E9A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483" y="439532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D38FBA-F649-4FEC-9893-17FE7CC94F1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3927516" y="4011366"/>
            <a:ext cx="486430" cy="38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FC21B9-8670-4990-8CE2-CA0DF27B1B9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411783" y="4011366"/>
            <a:ext cx="624215" cy="38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mage result for smiley face images">
            <a:extLst>
              <a:ext uri="{FF2B5EF4-FFF2-40B4-BE49-F238E27FC236}">
                <a16:creationId xmlns:a16="http://schemas.microsoft.com/office/drawing/2014/main" id="{70C7C901-24DA-424D-BC8A-4BA7401FB2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543677" y="320675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8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26363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  <a:endCxn id="25" idx="4"/>
          </p:cNvCxnSpPr>
          <p:nvPr/>
        </p:nvCxnSpPr>
        <p:spPr bwMode="auto">
          <a:xfrm flipH="1" flipV="1">
            <a:off x="5620924" y="1770435"/>
            <a:ext cx="7620" cy="70039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6080865" y="1769258"/>
            <a:ext cx="1027039" cy="71041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59863" y="1840781"/>
            <a:ext cx="4872" cy="5599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68818" y="2647486"/>
            <a:ext cx="67396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84545" y="863667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73030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920696" y="1352390"/>
            <a:ext cx="1278334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7/8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85392" y="2410168"/>
            <a:ext cx="1283426" cy="4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8/9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3291" y="100916"/>
            <a:ext cx="545117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21567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21567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22760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5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1957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F5AC97-5065-4658-A56C-3A977D49018E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220957" y="5548566"/>
            <a:ext cx="634873" cy="97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F76587-7322-4B62-849A-8B7B4533F786}"/>
              </a:ext>
            </a:extLst>
          </p:cNvPr>
          <p:cNvCxnSpPr>
            <a:cxnSpLocks/>
            <a:stCxn id="39" idx="1"/>
            <a:endCxn id="35" idx="5"/>
          </p:cNvCxnSpPr>
          <p:nvPr/>
        </p:nvCxnSpPr>
        <p:spPr>
          <a:xfrm flipH="1" flipV="1">
            <a:off x="2150102" y="4692749"/>
            <a:ext cx="787010" cy="703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3C277512-0B65-4588-A3AA-C57DAC36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431" y="3553380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5" name="Oval 437">
            <a:extLst>
              <a:ext uri="{FF2B5EF4-FFF2-40B4-BE49-F238E27FC236}">
                <a16:creationId xmlns:a16="http://schemas.microsoft.com/office/drawing/2014/main" id="{2B3A9CF7-9A0F-402E-89A8-F6D59611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001" y="439532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6" name="Oval 437">
            <a:extLst>
              <a:ext uri="{FF2B5EF4-FFF2-40B4-BE49-F238E27FC236}">
                <a16:creationId xmlns:a16="http://schemas.microsoft.com/office/drawing/2014/main" id="{8226017A-A99C-4BCA-8F26-FBF06E9A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483" y="439532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D38FBA-F649-4FEC-9893-17FE7CC94F1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3927516" y="4011366"/>
            <a:ext cx="486430" cy="38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FC21B9-8670-4990-8CE2-CA0DF27B1B9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411783" y="4011366"/>
            <a:ext cx="624215" cy="38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F77AE4-905A-4952-85BA-2855323F11F4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38399" y="3794663"/>
            <a:ext cx="892884" cy="6677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44BF5C-306F-4187-B1DC-24F79527D5B8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417351" y="4595134"/>
            <a:ext cx="232650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mage result for smiley face images">
            <a:extLst>
              <a:ext uri="{FF2B5EF4-FFF2-40B4-BE49-F238E27FC236}">
                <a16:creationId xmlns:a16="http://schemas.microsoft.com/office/drawing/2014/main" id="{CFE31A03-C1B0-4758-B01D-4B3D001288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300">
            <a:off x="575157" y="336632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38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222254" y="1280250"/>
            <a:ext cx="1173307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395561" y="152444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</p:cNvCxnSpPr>
          <p:nvPr/>
        </p:nvCxnSpPr>
        <p:spPr bwMode="auto">
          <a:xfrm flipV="1">
            <a:off x="2220957" y="1717550"/>
            <a:ext cx="1060641" cy="7625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321152" y="154217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stCxn id="25" idx="3"/>
            <a:endCxn id="28" idx="7"/>
          </p:cNvCxnSpPr>
          <p:nvPr/>
        </p:nvCxnSpPr>
        <p:spPr bwMode="auto">
          <a:xfrm flipH="1">
            <a:off x="4136431" y="1703365"/>
            <a:ext cx="1008075" cy="771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395561" y="2652745"/>
            <a:ext cx="722752" cy="17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321152" y="2647127"/>
            <a:ext cx="632735" cy="76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  <a:stCxn id="29" idx="0"/>
            <a:endCxn id="25" idx="4"/>
          </p:cNvCxnSpPr>
          <p:nvPr/>
        </p:nvCxnSpPr>
        <p:spPr bwMode="auto">
          <a:xfrm flipV="1">
            <a:off x="5595600" y="1770435"/>
            <a:ext cx="7036" cy="64699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6049360" y="1769258"/>
            <a:ext cx="1058544" cy="71768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59863" y="1840781"/>
            <a:ext cx="4872" cy="5599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784053" y="182412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237313" y="2647486"/>
            <a:ext cx="705473" cy="72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799426" y="1768641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690476" y="174366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13283" y="824576"/>
            <a:ext cx="73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B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C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w                      v                        u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3103823" y="1297977"/>
            <a:ext cx="1217329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954742" y="1312449"/>
            <a:ext cx="1295788" cy="4579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920696" y="1352390"/>
            <a:ext cx="1278334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7/8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203291" y="2408549"/>
            <a:ext cx="1192270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3059801" y="2402931"/>
            <a:ext cx="1261351" cy="4883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953887" y="2417432"/>
            <a:ext cx="1283426" cy="4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8/9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942786" y="2400740"/>
            <a:ext cx="1243897" cy="4934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8/10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715" y="725014"/>
            <a:ext cx="302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</a:t>
            </a:r>
            <a:endParaRPr lang="en-US" sz="2400" strike="sngStrike" dirty="0"/>
          </a:p>
          <a:p>
            <a:r>
              <a:rPr lang="en-US" sz="2400" dirty="0">
                <a:solidFill>
                  <a:srgbClr val="FF0000"/>
                </a:solidFill>
              </a:rPr>
              <a:t>What is BFS Traversal?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9E67D-132F-4F1C-A017-EDEDD348E90E}"/>
              </a:ext>
            </a:extLst>
          </p:cNvPr>
          <p:cNvSpPr/>
          <p:nvPr/>
        </p:nvSpPr>
        <p:spPr>
          <a:xfrm>
            <a:off x="1201929" y="63689"/>
            <a:ext cx="5451172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on digraph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292086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6401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48B5A-BB9B-4D6F-B242-C7193BFAC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292086"/>
                  </p:ext>
                </p:extLst>
              </p:nvPr>
            </p:nvGraphicFramePr>
            <p:xfrm>
              <a:off x="5595600" y="3169421"/>
              <a:ext cx="5707463" cy="3579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622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  <a:gridCol w="808185">
                      <a:extLst>
                        <a:ext uri="{9D8B030D-6E8A-4147-A177-3AD203B41FA5}">
                          <a16:colId xmlns:a16="http://schemas.microsoft.com/office/drawing/2014/main" val="706650288"/>
                        </a:ext>
                      </a:extLst>
                    </a:gridCol>
                    <a:gridCol w="618680">
                      <a:extLst>
                        <a:ext uri="{9D8B030D-6E8A-4147-A177-3AD203B41FA5}">
                          <a16:colId xmlns:a16="http://schemas.microsoft.com/office/drawing/2014/main" val="911223338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128585312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01080833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1746568337"/>
                        </a:ext>
                      </a:extLst>
                    </a:gridCol>
                    <a:gridCol w="475622">
                      <a:extLst>
                        <a:ext uri="{9D8B030D-6E8A-4147-A177-3AD203B41FA5}">
                          <a16:colId xmlns:a16="http://schemas.microsoft.com/office/drawing/2014/main" val="2899480023"/>
                        </a:ext>
                      </a:extLst>
                    </a:gridCol>
                  </a:tblGrid>
                  <a:tr h="409151">
                    <a:tc gridSpan="11"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Representation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109091" r="-100769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109091" r="-8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9091" r="-30641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109091" r="-105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212308" r="-100769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212308" r="-8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212308" r="-30641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212308" r="-105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312308" r="-100769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312308" r="-8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312308" r="-30641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312308" r="-105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412308" r="-100769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412308" r="-8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⟾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412308" r="-30641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412308" r="-10512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512308" r="-100769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512308" r="-30641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603030" r="-100769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603030" r="-30641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713846" r="-10076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713846" r="-30641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82" t="-813846" r="-10076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564" t="-813846" r="-8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813846" r="-30641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46" t="-813846" r="-10512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529DB065-0363-49F3-A5D0-14B18B5F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19268"/>
              </p:ext>
            </p:extLst>
          </p:nvPr>
        </p:nvGraphicFramePr>
        <p:xfrm>
          <a:off x="8457855" y="1693202"/>
          <a:ext cx="30263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0">
                  <a:extLst>
                    <a:ext uri="{9D8B030D-6E8A-4147-A177-3AD203B41FA5}">
                      <a16:colId xmlns:a16="http://schemas.microsoft.com/office/drawing/2014/main" val="2108560379"/>
                    </a:ext>
                  </a:extLst>
                </a:gridCol>
                <a:gridCol w="1643966">
                  <a:extLst>
                    <a:ext uri="{9D8B030D-6E8A-4147-A177-3AD203B41FA5}">
                      <a16:colId xmlns:a16="http://schemas.microsoft.com/office/drawing/2014/main" val="201607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3093"/>
                  </a:ext>
                </a:extLst>
              </a:tr>
            </a:tbl>
          </a:graphicData>
        </a:graphic>
      </p:graphicFrame>
      <p:sp>
        <p:nvSpPr>
          <p:cNvPr id="34" name="Oval 437">
            <a:extLst>
              <a:ext uri="{FF2B5EF4-FFF2-40B4-BE49-F238E27FC236}">
                <a16:creationId xmlns:a16="http://schemas.microsoft.com/office/drawing/2014/main" id="{4E225E95-8B08-433A-9A42-1D88513D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2" y="350818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" name="Oval 437">
            <a:extLst>
              <a:ext uri="{FF2B5EF4-FFF2-40B4-BE49-F238E27FC236}">
                <a16:creationId xmlns:a16="http://schemas.microsoft.com/office/drawing/2014/main" id="{24BDACE4-A17A-4B6F-8195-6CBCE0EA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38" y="4331017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29310F62-260E-406B-8177-9570479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55" y="430183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EBBDD-4715-476A-BD35-F2D79F47E08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1953870" y="3966167"/>
            <a:ext cx="610437" cy="33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D6BD66-940B-4A5C-9740-56F0EEEE863C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564307" y="3966167"/>
            <a:ext cx="583046" cy="36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2A2F3-5C3D-48BA-A282-B1EC058ECE7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1943443" y="4759819"/>
            <a:ext cx="10427" cy="55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3B914DBD-12A9-4DE7-96C8-3274A94F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28" y="5319573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1A3B3-9203-4F3C-A783-40AE4EF26151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2231384" y="4530826"/>
            <a:ext cx="638454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37">
            <a:extLst>
              <a:ext uri="{FF2B5EF4-FFF2-40B4-BE49-F238E27FC236}">
                <a16:creationId xmlns:a16="http://schemas.microsoft.com/office/drawing/2014/main" id="{B357D404-11EF-49B0-A1BE-0D11D9F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30" y="5329301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2A47D-BA5B-4D3A-B5B1-28AD4096164E}"/>
              </a:ext>
            </a:extLst>
          </p:cNvPr>
          <p:cNvCxnSpPr>
            <a:cxnSpLocks/>
          </p:cNvCxnSpPr>
          <p:nvPr/>
        </p:nvCxnSpPr>
        <p:spPr>
          <a:xfrm flipH="1">
            <a:off x="3147352" y="4774411"/>
            <a:ext cx="10427" cy="569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F5AC97-5065-4658-A56C-3A977D49018E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220957" y="5548566"/>
            <a:ext cx="634873" cy="97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F76587-7322-4B62-849A-8B7B4533F786}"/>
              </a:ext>
            </a:extLst>
          </p:cNvPr>
          <p:cNvCxnSpPr>
            <a:cxnSpLocks/>
            <a:stCxn id="39" idx="1"/>
            <a:endCxn id="35" idx="5"/>
          </p:cNvCxnSpPr>
          <p:nvPr/>
        </p:nvCxnSpPr>
        <p:spPr>
          <a:xfrm flipH="1" flipV="1">
            <a:off x="2150102" y="4692749"/>
            <a:ext cx="787010" cy="703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3C277512-0B65-4588-A3AA-C57DAC36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431" y="3553380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5" name="Oval 437">
            <a:extLst>
              <a:ext uri="{FF2B5EF4-FFF2-40B4-BE49-F238E27FC236}">
                <a16:creationId xmlns:a16="http://schemas.microsoft.com/office/drawing/2014/main" id="{2B3A9CF7-9A0F-402E-89A8-F6D59611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001" y="439532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6" name="Oval 437">
            <a:extLst>
              <a:ext uri="{FF2B5EF4-FFF2-40B4-BE49-F238E27FC236}">
                <a16:creationId xmlns:a16="http://schemas.microsoft.com/office/drawing/2014/main" id="{8226017A-A99C-4BCA-8F26-FBF06E9A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483" y="4395325"/>
            <a:ext cx="555029" cy="457986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D38FBA-F649-4FEC-9893-17FE7CC94F1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3927516" y="4011366"/>
            <a:ext cx="486430" cy="38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FC21B9-8670-4990-8CE2-CA0DF27B1B9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21432" y="4020267"/>
            <a:ext cx="418333" cy="44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F77AE4-905A-4952-85BA-2855323F11F4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38399" y="3794663"/>
            <a:ext cx="892884" cy="6677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44BF5C-306F-4187-B1DC-24F79527D5B8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417351" y="4595134"/>
            <a:ext cx="232650" cy="29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C27C1D-D7A2-4875-90C7-E473B6D87127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4205030" y="4624318"/>
            <a:ext cx="5534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192B18-08D5-456F-8FD5-62A4A452E399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601852" y="3920697"/>
            <a:ext cx="434146" cy="474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6F1814-3AA9-471C-91A3-EE9B7AF103D8}"/>
              </a:ext>
            </a:extLst>
          </p:cNvPr>
          <p:cNvSpPr/>
          <p:nvPr/>
        </p:nvSpPr>
        <p:spPr>
          <a:xfrm>
            <a:off x="4599432" y="1197864"/>
            <a:ext cx="402336" cy="996696"/>
          </a:xfrm>
          <a:custGeom>
            <a:avLst/>
            <a:gdLst>
              <a:gd name="connsiteX0" fmla="*/ 0 w 402336"/>
              <a:gd name="connsiteY0" fmla="*/ 0 h 1024128"/>
              <a:gd name="connsiteX1" fmla="*/ 9144 w 402336"/>
              <a:gd name="connsiteY1" fmla="*/ 329184 h 1024128"/>
              <a:gd name="connsiteX2" fmla="*/ 27432 w 402336"/>
              <a:gd name="connsiteY2" fmla="*/ 365760 h 1024128"/>
              <a:gd name="connsiteX3" fmla="*/ 54864 w 402336"/>
              <a:gd name="connsiteY3" fmla="*/ 502920 h 1024128"/>
              <a:gd name="connsiteX4" fmla="*/ 82296 w 402336"/>
              <a:gd name="connsiteY4" fmla="*/ 530352 h 1024128"/>
              <a:gd name="connsiteX5" fmla="*/ 91440 w 402336"/>
              <a:gd name="connsiteY5" fmla="*/ 557784 h 1024128"/>
              <a:gd name="connsiteX6" fmla="*/ 100584 w 402336"/>
              <a:gd name="connsiteY6" fmla="*/ 594360 h 1024128"/>
              <a:gd name="connsiteX7" fmla="*/ 118872 w 402336"/>
              <a:gd name="connsiteY7" fmla="*/ 621792 h 1024128"/>
              <a:gd name="connsiteX8" fmla="*/ 128016 w 402336"/>
              <a:gd name="connsiteY8" fmla="*/ 649224 h 1024128"/>
              <a:gd name="connsiteX9" fmla="*/ 137160 w 402336"/>
              <a:gd name="connsiteY9" fmla="*/ 685800 h 1024128"/>
              <a:gd name="connsiteX10" fmla="*/ 164592 w 402336"/>
              <a:gd name="connsiteY10" fmla="*/ 704088 h 1024128"/>
              <a:gd name="connsiteX11" fmla="*/ 182880 w 402336"/>
              <a:gd name="connsiteY11" fmla="*/ 758952 h 1024128"/>
              <a:gd name="connsiteX12" fmla="*/ 192024 w 402336"/>
              <a:gd name="connsiteY12" fmla="*/ 786384 h 1024128"/>
              <a:gd name="connsiteX13" fmla="*/ 219456 w 402336"/>
              <a:gd name="connsiteY13" fmla="*/ 795528 h 1024128"/>
              <a:gd name="connsiteX14" fmla="*/ 228600 w 402336"/>
              <a:gd name="connsiteY14" fmla="*/ 822960 h 1024128"/>
              <a:gd name="connsiteX15" fmla="*/ 256032 w 402336"/>
              <a:gd name="connsiteY15" fmla="*/ 841248 h 1024128"/>
              <a:gd name="connsiteX16" fmla="*/ 301752 w 402336"/>
              <a:gd name="connsiteY16" fmla="*/ 914400 h 1024128"/>
              <a:gd name="connsiteX17" fmla="*/ 320040 w 402336"/>
              <a:gd name="connsiteY17" fmla="*/ 941832 h 1024128"/>
              <a:gd name="connsiteX18" fmla="*/ 347472 w 402336"/>
              <a:gd name="connsiteY18" fmla="*/ 969264 h 1024128"/>
              <a:gd name="connsiteX19" fmla="*/ 365760 w 402336"/>
              <a:gd name="connsiteY19" fmla="*/ 1005840 h 1024128"/>
              <a:gd name="connsiteX20" fmla="*/ 393192 w 402336"/>
              <a:gd name="connsiteY20" fmla="*/ 1014984 h 1024128"/>
              <a:gd name="connsiteX21" fmla="*/ 402336 w 402336"/>
              <a:gd name="connsiteY21" fmla="*/ 1024128 h 10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2336" h="1024128">
                <a:moveTo>
                  <a:pt x="0" y="0"/>
                </a:moveTo>
                <a:cubicBezTo>
                  <a:pt x="3048" y="109728"/>
                  <a:pt x="934" y="219721"/>
                  <a:pt x="9144" y="329184"/>
                </a:cubicBezTo>
                <a:cubicBezTo>
                  <a:pt x="10163" y="342777"/>
                  <a:pt x="23845" y="352609"/>
                  <a:pt x="27432" y="365760"/>
                </a:cubicBezTo>
                <a:cubicBezTo>
                  <a:pt x="33319" y="387346"/>
                  <a:pt x="39292" y="487348"/>
                  <a:pt x="54864" y="502920"/>
                </a:cubicBezTo>
                <a:lnTo>
                  <a:pt x="82296" y="530352"/>
                </a:lnTo>
                <a:cubicBezTo>
                  <a:pt x="85344" y="539496"/>
                  <a:pt x="88792" y="548516"/>
                  <a:pt x="91440" y="557784"/>
                </a:cubicBezTo>
                <a:cubicBezTo>
                  <a:pt x="94892" y="569868"/>
                  <a:pt x="95634" y="582809"/>
                  <a:pt x="100584" y="594360"/>
                </a:cubicBezTo>
                <a:cubicBezTo>
                  <a:pt x="104913" y="604461"/>
                  <a:pt x="113957" y="611962"/>
                  <a:pt x="118872" y="621792"/>
                </a:cubicBezTo>
                <a:cubicBezTo>
                  <a:pt x="123183" y="630413"/>
                  <a:pt x="125368" y="639956"/>
                  <a:pt x="128016" y="649224"/>
                </a:cubicBezTo>
                <a:cubicBezTo>
                  <a:pt x="131468" y="661308"/>
                  <a:pt x="130189" y="675343"/>
                  <a:pt x="137160" y="685800"/>
                </a:cubicBezTo>
                <a:cubicBezTo>
                  <a:pt x="143256" y="694944"/>
                  <a:pt x="155448" y="697992"/>
                  <a:pt x="164592" y="704088"/>
                </a:cubicBezTo>
                <a:lnTo>
                  <a:pt x="182880" y="758952"/>
                </a:lnTo>
                <a:cubicBezTo>
                  <a:pt x="185928" y="768096"/>
                  <a:pt x="182880" y="783336"/>
                  <a:pt x="192024" y="786384"/>
                </a:cubicBezTo>
                <a:lnTo>
                  <a:pt x="219456" y="795528"/>
                </a:lnTo>
                <a:cubicBezTo>
                  <a:pt x="222504" y="804672"/>
                  <a:pt x="222579" y="815434"/>
                  <a:pt x="228600" y="822960"/>
                </a:cubicBezTo>
                <a:cubicBezTo>
                  <a:pt x="235465" y="831542"/>
                  <a:pt x="250207" y="831929"/>
                  <a:pt x="256032" y="841248"/>
                </a:cubicBezTo>
                <a:cubicBezTo>
                  <a:pt x="310440" y="928301"/>
                  <a:pt x="239670" y="873012"/>
                  <a:pt x="301752" y="914400"/>
                </a:cubicBezTo>
                <a:cubicBezTo>
                  <a:pt x="307848" y="923544"/>
                  <a:pt x="313005" y="933389"/>
                  <a:pt x="320040" y="941832"/>
                </a:cubicBezTo>
                <a:cubicBezTo>
                  <a:pt x="328319" y="951766"/>
                  <a:pt x="339956" y="958741"/>
                  <a:pt x="347472" y="969264"/>
                </a:cubicBezTo>
                <a:cubicBezTo>
                  <a:pt x="355395" y="980356"/>
                  <a:pt x="356121" y="996201"/>
                  <a:pt x="365760" y="1005840"/>
                </a:cubicBezTo>
                <a:cubicBezTo>
                  <a:pt x="372576" y="1012656"/>
                  <a:pt x="384571" y="1010673"/>
                  <a:pt x="393192" y="1014984"/>
                </a:cubicBezTo>
                <a:cubicBezTo>
                  <a:pt x="397047" y="1016912"/>
                  <a:pt x="399288" y="1021080"/>
                  <a:pt x="402336" y="10241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4681A22-F6A5-4051-A2DA-1ECF5BD25150}"/>
              </a:ext>
            </a:extLst>
          </p:cNvPr>
          <p:cNvSpPr/>
          <p:nvPr/>
        </p:nvSpPr>
        <p:spPr>
          <a:xfrm>
            <a:off x="2750871" y="1280249"/>
            <a:ext cx="367442" cy="1687633"/>
          </a:xfrm>
          <a:custGeom>
            <a:avLst/>
            <a:gdLst>
              <a:gd name="connsiteX0" fmla="*/ 0 w 402336"/>
              <a:gd name="connsiteY0" fmla="*/ 0 h 1024128"/>
              <a:gd name="connsiteX1" fmla="*/ 9144 w 402336"/>
              <a:gd name="connsiteY1" fmla="*/ 329184 h 1024128"/>
              <a:gd name="connsiteX2" fmla="*/ 27432 w 402336"/>
              <a:gd name="connsiteY2" fmla="*/ 365760 h 1024128"/>
              <a:gd name="connsiteX3" fmla="*/ 54864 w 402336"/>
              <a:gd name="connsiteY3" fmla="*/ 502920 h 1024128"/>
              <a:gd name="connsiteX4" fmla="*/ 82296 w 402336"/>
              <a:gd name="connsiteY4" fmla="*/ 530352 h 1024128"/>
              <a:gd name="connsiteX5" fmla="*/ 91440 w 402336"/>
              <a:gd name="connsiteY5" fmla="*/ 557784 h 1024128"/>
              <a:gd name="connsiteX6" fmla="*/ 100584 w 402336"/>
              <a:gd name="connsiteY6" fmla="*/ 594360 h 1024128"/>
              <a:gd name="connsiteX7" fmla="*/ 118872 w 402336"/>
              <a:gd name="connsiteY7" fmla="*/ 621792 h 1024128"/>
              <a:gd name="connsiteX8" fmla="*/ 128016 w 402336"/>
              <a:gd name="connsiteY8" fmla="*/ 649224 h 1024128"/>
              <a:gd name="connsiteX9" fmla="*/ 137160 w 402336"/>
              <a:gd name="connsiteY9" fmla="*/ 685800 h 1024128"/>
              <a:gd name="connsiteX10" fmla="*/ 164592 w 402336"/>
              <a:gd name="connsiteY10" fmla="*/ 704088 h 1024128"/>
              <a:gd name="connsiteX11" fmla="*/ 182880 w 402336"/>
              <a:gd name="connsiteY11" fmla="*/ 758952 h 1024128"/>
              <a:gd name="connsiteX12" fmla="*/ 192024 w 402336"/>
              <a:gd name="connsiteY12" fmla="*/ 786384 h 1024128"/>
              <a:gd name="connsiteX13" fmla="*/ 219456 w 402336"/>
              <a:gd name="connsiteY13" fmla="*/ 795528 h 1024128"/>
              <a:gd name="connsiteX14" fmla="*/ 228600 w 402336"/>
              <a:gd name="connsiteY14" fmla="*/ 822960 h 1024128"/>
              <a:gd name="connsiteX15" fmla="*/ 256032 w 402336"/>
              <a:gd name="connsiteY15" fmla="*/ 841248 h 1024128"/>
              <a:gd name="connsiteX16" fmla="*/ 301752 w 402336"/>
              <a:gd name="connsiteY16" fmla="*/ 914400 h 1024128"/>
              <a:gd name="connsiteX17" fmla="*/ 320040 w 402336"/>
              <a:gd name="connsiteY17" fmla="*/ 941832 h 1024128"/>
              <a:gd name="connsiteX18" fmla="*/ 347472 w 402336"/>
              <a:gd name="connsiteY18" fmla="*/ 969264 h 1024128"/>
              <a:gd name="connsiteX19" fmla="*/ 365760 w 402336"/>
              <a:gd name="connsiteY19" fmla="*/ 1005840 h 1024128"/>
              <a:gd name="connsiteX20" fmla="*/ 393192 w 402336"/>
              <a:gd name="connsiteY20" fmla="*/ 1014984 h 1024128"/>
              <a:gd name="connsiteX21" fmla="*/ 402336 w 402336"/>
              <a:gd name="connsiteY21" fmla="*/ 1024128 h 10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2336" h="1024128">
                <a:moveTo>
                  <a:pt x="0" y="0"/>
                </a:moveTo>
                <a:cubicBezTo>
                  <a:pt x="3048" y="109728"/>
                  <a:pt x="934" y="219721"/>
                  <a:pt x="9144" y="329184"/>
                </a:cubicBezTo>
                <a:cubicBezTo>
                  <a:pt x="10163" y="342777"/>
                  <a:pt x="23845" y="352609"/>
                  <a:pt x="27432" y="365760"/>
                </a:cubicBezTo>
                <a:cubicBezTo>
                  <a:pt x="33319" y="387346"/>
                  <a:pt x="39292" y="487348"/>
                  <a:pt x="54864" y="502920"/>
                </a:cubicBezTo>
                <a:lnTo>
                  <a:pt x="82296" y="530352"/>
                </a:lnTo>
                <a:cubicBezTo>
                  <a:pt x="85344" y="539496"/>
                  <a:pt x="88792" y="548516"/>
                  <a:pt x="91440" y="557784"/>
                </a:cubicBezTo>
                <a:cubicBezTo>
                  <a:pt x="94892" y="569868"/>
                  <a:pt x="95634" y="582809"/>
                  <a:pt x="100584" y="594360"/>
                </a:cubicBezTo>
                <a:cubicBezTo>
                  <a:pt x="104913" y="604461"/>
                  <a:pt x="113957" y="611962"/>
                  <a:pt x="118872" y="621792"/>
                </a:cubicBezTo>
                <a:cubicBezTo>
                  <a:pt x="123183" y="630413"/>
                  <a:pt x="125368" y="639956"/>
                  <a:pt x="128016" y="649224"/>
                </a:cubicBezTo>
                <a:cubicBezTo>
                  <a:pt x="131468" y="661308"/>
                  <a:pt x="130189" y="675343"/>
                  <a:pt x="137160" y="685800"/>
                </a:cubicBezTo>
                <a:cubicBezTo>
                  <a:pt x="143256" y="694944"/>
                  <a:pt x="155448" y="697992"/>
                  <a:pt x="164592" y="704088"/>
                </a:cubicBezTo>
                <a:lnTo>
                  <a:pt x="182880" y="758952"/>
                </a:lnTo>
                <a:cubicBezTo>
                  <a:pt x="185928" y="768096"/>
                  <a:pt x="182880" y="783336"/>
                  <a:pt x="192024" y="786384"/>
                </a:cubicBezTo>
                <a:lnTo>
                  <a:pt x="219456" y="795528"/>
                </a:lnTo>
                <a:cubicBezTo>
                  <a:pt x="222504" y="804672"/>
                  <a:pt x="222579" y="815434"/>
                  <a:pt x="228600" y="822960"/>
                </a:cubicBezTo>
                <a:cubicBezTo>
                  <a:pt x="235465" y="831542"/>
                  <a:pt x="250207" y="831929"/>
                  <a:pt x="256032" y="841248"/>
                </a:cubicBezTo>
                <a:cubicBezTo>
                  <a:pt x="310440" y="928301"/>
                  <a:pt x="239670" y="873012"/>
                  <a:pt x="301752" y="914400"/>
                </a:cubicBezTo>
                <a:cubicBezTo>
                  <a:pt x="307848" y="923544"/>
                  <a:pt x="313005" y="933389"/>
                  <a:pt x="320040" y="941832"/>
                </a:cubicBezTo>
                <a:cubicBezTo>
                  <a:pt x="328319" y="951766"/>
                  <a:pt x="339956" y="958741"/>
                  <a:pt x="347472" y="969264"/>
                </a:cubicBezTo>
                <a:cubicBezTo>
                  <a:pt x="355395" y="980356"/>
                  <a:pt x="356121" y="996201"/>
                  <a:pt x="365760" y="1005840"/>
                </a:cubicBezTo>
                <a:cubicBezTo>
                  <a:pt x="372576" y="1012656"/>
                  <a:pt x="384571" y="1010673"/>
                  <a:pt x="393192" y="1014984"/>
                </a:cubicBezTo>
                <a:cubicBezTo>
                  <a:pt x="397047" y="1016912"/>
                  <a:pt x="399288" y="1021080"/>
                  <a:pt x="402336" y="10241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9E6B66-05C9-4143-8948-8695A306C29F}"/>
              </a:ext>
            </a:extLst>
          </p:cNvPr>
          <p:cNvSpPr/>
          <p:nvPr/>
        </p:nvSpPr>
        <p:spPr>
          <a:xfrm>
            <a:off x="859536" y="941832"/>
            <a:ext cx="265176" cy="1078992"/>
          </a:xfrm>
          <a:custGeom>
            <a:avLst/>
            <a:gdLst>
              <a:gd name="connsiteX0" fmla="*/ 82296 w 265176"/>
              <a:gd name="connsiteY0" fmla="*/ 0 h 1078992"/>
              <a:gd name="connsiteX1" fmla="*/ 45720 w 265176"/>
              <a:gd name="connsiteY1" fmla="*/ 45720 h 1078992"/>
              <a:gd name="connsiteX2" fmla="*/ 18288 w 265176"/>
              <a:gd name="connsiteY2" fmla="*/ 73152 h 1078992"/>
              <a:gd name="connsiteX3" fmla="*/ 0 w 265176"/>
              <a:gd name="connsiteY3" fmla="*/ 137160 h 1078992"/>
              <a:gd name="connsiteX4" fmla="*/ 18288 w 265176"/>
              <a:gd name="connsiteY4" fmla="*/ 521208 h 1078992"/>
              <a:gd name="connsiteX5" fmla="*/ 27432 w 265176"/>
              <a:gd name="connsiteY5" fmla="*/ 566928 h 1078992"/>
              <a:gd name="connsiteX6" fmla="*/ 45720 w 265176"/>
              <a:gd name="connsiteY6" fmla="*/ 667512 h 1078992"/>
              <a:gd name="connsiteX7" fmla="*/ 64008 w 265176"/>
              <a:gd name="connsiteY7" fmla="*/ 704088 h 1078992"/>
              <a:gd name="connsiteX8" fmla="*/ 82296 w 265176"/>
              <a:gd name="connsiteY8" fmla="*/ 777240 h 1078992"/>
              <a:gd name="connsiteX9" fmla="*/ 91440 w 265176"/>
              <a:gd name="connsiteY9" fmla="*/ 804672 h 1078992"/>
              <a:gd name="connsiteX10" fmla="*/ 109728 w 265176"/>
              <a:gd name="connsiteY10" fmla="*/ 832104 h 1078992"/>
              <a:gd name="connsiteX11" fmla="*/ 118872 w 265176"/>
              <a:gd name="connsiteY11" fmla="*/ 868680 h 1078992"/>
              <a:gd name="connsiteX12" fmla="*/ 155448 w 265176"/>
              <a:gd name="connsiteY12" fmla="*/ 923544 h 1078992"/>
              <a:gd name="connsiteX13" fmla="*/ 182880 w 265176"/>
              <a:gd name="connsiteY13" fmla="*/ 987552 h 1078992"/>
              <a:gd name="connsiteX14" fmla="*/ 210312 w 265176"/>
              <a:gd name="connsiteY14" fmla="*/ 1005840 h 1078992"/>
              <a:gd name="connsiteX15" fmla="*/ 228600 w 265176"/>
              <a:gd name="connsiteY15" fmla="*/ 1033272 h 1078992"/>
              <a:gd name="connsiteX16" fmla="*/ 265176 w 265176"/>
              <a:gd name="connsiteY16" fmla="*/ 1078992 h 10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5176" h="1078992">
                <a:moveTo>
                  <a:pt x="82296" y="0"/>
                </a:moveTo>
                <a:cubicBezTo>
                  <a:pt x="70104" y="15240"/>
                  <a:pt x="58572" y="31032"/>
                  <a:pt x="45720" y="45720"/>
                </a:cubicBezTo>
                <a:cubicBezTo>
                  <a:pt x="37205" y="55452"/>
                  <a:pt x="25461" y="62392"/>
                  <a:pt x="18288" y="73152"/>
                </a:cubicBezTo>
                <a:cubicBezTo>
                  <a:pt x="13041" y="81023"/>
                  <a:pt x="1219" y="132283"/>
                  <a:pt x="0" y="137160"/>
                </a:cubicBezTo>
                <a:cubicBezTo>
                  <a:pt x="6096" y="265176"/>
                  <a:pt x="10124" y="393307"/>
                  <a:pt x="18288" y="521208"/>
                </a:cubicBezTo>
                <a:cubicBezTo>
                  <a:pt x="19278" y="536718"/>
                  <a:pt x="24652" y="551637"/>
                  <a:pt x="27432" y="566928"/>
                </a:cubicBezTo>
                <a:cubicBezTo>
                  <a:pt x="29274" y="577061"/>
                  <a:pt x="41203" y="653960"/>
                  <a:pt x="45720" y="667512"/>
                </a:cubicBezTo>
                <a:cubicBezTo>
                  <a:pt x="50031" y="680444"/>
                  <a:pt x="59697" y="691156"/>
                  <a:pt x="64008" y="704088"/>
                </a:cubicBezTo>
                <a:cubicBezTo>
                  <a:pt x="71956" y="727933"/>
                  <a:pt x="74348" y="753395"/>
                  <a:pt x="82296" y="777240"/>
                </a:cubicBezTo>
                <a:cubicBezTo>
                  <a:pt x="85344" y="786384"/>
                  <a:pt x="87129" y="796051"/>
                  <a:pt x="91440" y="804672"/>
                </a:cubicBezTo>
                <a:cubicBezTo>
                  <a:pt x="96355" y="814502"/>
                  <a:pt x="103632" y="822960"/>
                  <a:pt x="109728" y="832104"/>
                </a:cubicBezTo>
                <a:cubicBezTo>
                  <a:pt x="112776" y="844296"/>
                  <a:pt x="113252" y="857440"/>
                  <a:pt x="118872" y="868680"/>
                </a:cubicBezTo>
                <a:cubicBezTo>
                  <a:pt x="128702" y="888339"/>
                  <a:pt x="155448" y="923544"/>
                  <a:pt x="155448" y="923544"/>
                </a:cubicBezTo>
                <a:cubicBezTo>
                  <a:pt x="162443" y="951525"/>
                  <a:pt x="161831" y="966503"/>
                  <a:pt x="182880" y="987552"/>
                </a:cubicBezTo>
                <a:cubicBezTo>
                  <a:pt x="190651" y="995323"/>
                  <a:pt x="201168" y="999744"/>
                  <a:pt x="210312" y="1005840"/>
                </a:cubicBezTo>
                <a:cubicBezTo>
                  <a:pt x="216408" y="1014984"/>
                  <a:pt x="221565" y="1024829"/>
                  <a:pt x="228600" y="1033272"/>
                </a:cubicBezTo>
                <a:cubicBezTo>
                  <a:pt x="268914" y="1081649"/>
                  <a:pt x="245999" y="1040639"/>
                  <a:pt x="265176" y="10789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62D8F2-2C2B-4458-A9D8-1E2BF9FD73EB}"/>
              </a:ext>
            </a:extLst>
          </p:cNvPr>
          <p:cNvSpPr/>
          <p:nvPr/>
        </p:nvSpPr>
        <p:spPr>
          <a:xfrm>
            <a:off x="783891" y="2432304"/>
            <a:ext cx="752301" cy="915412"/>
          </a:xfrm>
          <a:custGeom>
            <a:avLst/>
            <a:gdLst>
              <a:gd name="connsiteX0" fmla="*/ 29925 w 752301"/>
              <a:gd name="connsiteY0" fmla="*/ 0 h 915412"/>
              <a:gd name="connsiteX1" fmla="*/ 20781 w 752301"/>
              <a:gd name="connsiteY1" fmla="*/ 45720 h 915412"/>
              <a:gd name="connsiteX2" fmla="*/ 2493 w 752301"/>
              <a:gd name="connsiteY2" fmla="*/ 73152 h 915412"/>
              <a:gd name="connsiteX3" fmla="*/ 20781 w 752301"/>
              <a:gd name="connsiteY3" fmla="*/ 292608 h 915412"/>
              <a:gd name="connsiteX4" fmla="*/ 29925 w 752301"/>
              <a:gd name="connsiteY4" fmla="*/ 356616 h 915412"/>
              <a:gd name="connsiteX5" fmla="*/ 48213 w 752301"/>
              <a:gd name="connsiteY5" fmla="*/ 393192 h 915412"/>
              <a:gd name="connsiteX6" fmla="*/ 75645 w 752301"/>
              <a:gd name="connsiteY6" fmla="*/ 484632 h 915412"/>
              <a:gd name="connsiteX7" fmla="*/ 103077 w 752301"/>
              <a:gd name="connsiteY7" fmla="*/ 521208 h 915412"/>
              <a:gd name="connsiteX8" fmla="*/ 167085 w 752301"/>
              <a:gd name="connsiteY8" fmla="*/ 612648 h 915412"/>
              <a:gd name="connsiteX9" fmla="*/ 194517 w 752301"/>
              <a:gd name="connsiteY9" fmla="*/ 630936 h 915412"/>
              <a:gd name="connsiteX10" fmla="*/ 231093 w 752301"/>
              <a:gd name="connsiteY10" fmla="*/ 676656 h 915412"/>
              <a:gd name="connsiteX11" fmla="*/ 249381 w 752301"/>
              <a:gd name="connsiteY11" fmla="*/ 704088 h 915412"/>
              <a:gd name="connsiteX12" fmla="*/ 276813 w 752301"/>
              <a:gd name="connsiteY12" fmla="*/ 713232 h 915412"/>
              <a:gd name="connsiteX13" fmla="*/ 331677 w 752301"/>
              <a:gd name="connsiteY13" fmla="*/ 749808 h 915412"/>
              <a:gd name="connsiteX14" fmla="*/ 395685 w 752301"/>
              <a:gd name="connsiteY14" fmla="*/ 777240 h 915412"/>
              <a:gd name="connsiteX15" fmla="*/ 459693 w 752301"/>
              <a:gd name="connsiteY15" fmla="*/ 822960 h 915412"/>
              <a:gd name="connsiteX16" fmla="*/ 551133 w 752301"/>
              <a:gd name="connsiteY16" fmla="*/ 868680 h 915412"/>
              <a:gd name="connsiteX17" fmla="*/ 578565 w 752301"/>
              <a:gd name="connsiteY17" fmla="*/ 886968 h 915412"/>
              <a:gd name="connsiteX18" fmla="*/ 642573 w 752301"/>
              <a:gd name="connsiteY18" fmla="*/ 905256 h 915412"/>
              <a:gd name="connsiteX19" fmla="*/ 670005 w 752301"/>
              <a:gd name="connsiteY19" fmla="*/ 914400 h 915412"/>
              <a:gd name="connsiteX20" fmla="*/ 752301 w 752301"/>
              <a:gd name="connsiteY20" fmla="*/ 914400 h 91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301" h="915412">
                <a:moveTo>
                  <a:pt x="29925" y="0"/>
                </a:moveTo>
                <a:cubicBezTo>
                  <a:pt x="26877" y="15240"/>
                  <a:pt x="26238" y="31168"/>
                  <a:pt x="20781" y="45720"/>
                </a:cubicBezTo>
                <a:cubicBezTo>
                  <a:pt x="16922" y="56010"/>
                  <a:pt x="2992" y="62174"/>
                  <a:pt x="2493" y="73152"/>
                </a:cubicBezTo>
                <a:cubicBezTo>
                  <a:pt x="-4866" y="235047"/>
                  <a:pt x="4905" y="197355"/>
                  <a:pt x="20781" y="292608"/>
                </a:cubicBezTo>
                <a:cubicBezTo>
                  <a:pt x="24324" y="313867"/>
                  <a:pt x="24254" y="335823"/>
                  <a:pt x="29925" y="356616"/>
                </a:cubicBezTo>
                <a:cubicBezTo>
                  <a:pt x="33512" y="369767"/>
                  <a:pt x="43427" y="380429"/>
                  <a:pt x="48213" y="393192"/>
                </a:cubicBezTo>
                <a:cubicBezTo>
                  <a:pt x="57710" y="418519"/>
                  <a:pt x="60013" y="463789"/>
                  <a:pt x="75645" y="484632"/>
                </a:cubicBezTo>
                <a:cubicBezTo>
                  <a:pt x="84789" y="496824"/>
                  <a:pt x="94337" y="508723"/>
                  <a:pt x="103077" y="521208"/>
                </a:cubicBezTo>
                <a:cubicBezTo>
                  <a:pt x="110047" y="531166"/>
                  <a:pt x="152855" y="598418"/>
                  <a:pt x="167085" y="612648"/>
                </a:cubicBezTo>
                <a:cubicBezTo>
                  <a:pt x="174856" y="620419"/>
                  <a:pt x="185373" y="624840"/>
                  <a:pt x="194517" y="630936"/>
                </a:cubicBezTo>
                <a:cubicBezTo>
                  <a:pt x="212318" y="684340"/>
                  <a:pt x="189733" y="635296"/>
                  <a:pt x="231093" y="676656"/>
                </a:cubicBezTo>
                <a:cubicBezTo>
                  <a:pt x="238864" y="684427"/>
                  <a:pt x="240799" y="697223"/>
                  <a:pt x="249381" y="704088"/>
                </a:cubicBezTo>
                <a:cubicBezTo>
                  <a:pt x="256907" y="710109"/>
                  <a:pt x="268387" y="708551"/>
                  <a:pt x="276813" y="713232"/>
                </a:cubicBezTo>
                <a:cubicBezTo>
                  <a:pt x="296026" y="723906"/>
                  <a:pt x="312018" y="739978"/>
                  <a:pt x="331677" y="749808"/>
                </a:cubicBezTo>
                <a:cubicBezTo>
                  <a:pt x="376874" y="772407"/>
                  <a:pt x="355321" y="763785"/>
                  <a:pt x="395685" y="777240"/>
                </a:cubicBezTo>
                <a:cubicBezTo>
                  <a:pt x="444174" y="825729"/>
                  <a:pt x="399515" y="786853"/>
                  <a:pt x="459693" y="822960"/>
                </a:cubicBezTo>
                <a:cubicBezTo>
                  <a:pt x="537456" y="869618"/>
                  <a:pt x="486120" y="852427"/>
                  <a:pt x="551133" y="868680"/>
                </a:cubicBezTo>
                <a:cubicBezTo>
                  <a:pt x="560277" y="874776"/>
                  <a:pt x="568735" y="882053"/>
                  <a:pt x="578565" y="886968"/>
                </a:cubicBezTo>
                <a:cubicBezTo>
                  <a:pt x="593181" y="894276"/>
                  <a:pt x="628901" y="901350"/>
                  <a:pt x="642573" y="905256"/>
                </a:cubicBezTo>
                <a:cubicBezTo>
                  <a:pt x="651841" y="907904"/>
                  <a:pt x="660400" y="913600"/>
                  <a:pt x="670005" y="914400"/>
                </a:cubicBezTo>
                <a:cubicBezTo>
                  <a:pt x="697342" y="916678"/>
                  <a:pt x="724869" y="914400"/>
                  <a:pt x="752301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9CB3526-77A3-4176-A3AC-A663137A7316}"/>
              </a:ext>
            </a:extLst>
          </p:cNvPr>
          <p:cNvSpPr/>
          <p:nvPr/>
        </p:nvSpPr>
        <p:spPr>
          <a:xfrm>
            <a:off x="5056287" y="2789454"/>
            <a:ext cx="3401568" cy="347472"/>
          </a:xfrm>
          <a:custGeom>
            <a:avLst/>
            <a:gdLst>
              <a:gd name="connsiteX0" fmla="*/ 0 w 3401568"/>
              <a:gd name="connsiteY0" fmla="*/ 137160 h 347472"/>
              <a:gd name="connsiteX1" fmla="*/ 54864 w 3401568"/>
              <a:gd name="connsiteY1" fmla="*/ 146304 h 347472"/>
              <a:gd name="connsiteX2" fmla="*/ 118872 w 3401568"/>
              <a:gd name="connsiteY2" fmla="*/ 182880 h 347472"/>
              <a:gd name="connsiteX3" fmla="*/ 146304 w 3401568"/>
              <a:gd name="connsiteY3" fmla="*/ 192024 h 347472"/>
              <a:gd name="connsiteX4" fmla="*/ 237744 w 3401568"/>
              <a:gd name="connsiteY4" fmla="*/ 228600 h 347472"/>
              <a:gd name="connsiteX5" fmla="*/ 274320 w 3401568"/>
              <a:gd name="connsiteY5" fmla="*/ 237744 h 347472"/>
              <a:gd name="connsiteX6" fmla="*/ 384048 w 3401568"/>
              <a:gd name="connsiteY6" fmla="*/ 265176 h 347472"/>
              <a:gd name="connsiteX7" fmla="*/ 475488 w 3401568"/>
              <a:gd name="connsiteY7" fmla="*/ 274320 h 347472"/>
              <a:gd name="connsiteX8" fmla="*/ 576072 w 3401568"/>
              <a:gd name="connsiteY8" fmla="*/ 301752 h 347472"/>
              <a:gd name="connsiteX9" fmla="*/ 795528 w 3401568"/>
              <a:gd name="connsiteY9" fmla="*/ 320040 h 347472"/>
              <a:gd name="connsiteX10" fmla="*/ 868680 w 3401568"/>
              <a:gd name="connsiteY10" fmla="*/ 329184 h 347472"/>
              <a:gd name="connsiteX11" fmla="*/ 969264 w 3401568"/>
              <a:gd name="connsiteY11" fmla="*/ 347472 h 347472"/>
              <a:gd name="connsiteX12" fmla="*/ 1252728 w 3401568"/>
              <a:gd name="connsiteY12" fmla="*/ 338328 h 347472"/>
              <a:gd name="connsiteX13" fmla="*/ 2377440 w 3401568"/>
              <a:gd name="connsiteY13" fmla="*/ 320040 h 347472"/>
              <a:gd name="connsiteX14" fmla="*/ 2624328 w 3401568"/>
              <a:gd name="connsiteY14" fmla="*/ 274320 h 347472"/>
              <a:gd name="connsiteX15" fmla="*/ 2697480 w 3401568"/>
              <a:gd name="connsiteY15" fmla="*/ 256032 h 347472"/>
              <a:gd name="connsiteX16" fmla="*/ 2889504 w 3401568"/>
              <a:gd name="connsiteY16" fmla="*/ 237744 h 347472"/>
              <a:gd name="connsiteX17" fmla="*/ 2980944 w 3401568"/>
              <a:gd name="connsiteY17" fmla="*/ 210312 h 347472"/>
              <a:gd name="connsiteX18" fmla="*/ 3035808 w 3401568"/>
              <a:gd name="connsiteY18" fmla="*/ 201168 h 347472"/>
              <a:gd name="connsiteX19" fmla="*/ 3108960 w 3401568"/>
              <a:gd name="connsiteY19" fmla="*/ 182880 h 347472"/>
              <a:gd name="connsiteX20" fmla="*/ 3163824 w 3401568"/>
              <a:gd name="connsiteY20" fmla="*/ 146304 h 347472"/>
              <a:gd name="connsiteX21" fmla="*/ 3200400 w 3401568"/>
              <a:gd name="connsiteY21" fmla="*/ 118872 h 347472"/>
              <a:gd name="connsiteX22" fmla="*/ 3227832 w 3401568"/>
              <a:gd name="connsiteY22" fmla="*/ 109728 h 347472"/>
              <a:gd name="connsiteX23" fmla="*/ 3255264 w 3401568"/>
              <a:gd name="connsiteY23" fmla="*/ 91440 h 347472"/>
              <a:gd name="connsiteX24" fmla="*/ 3291840 w 3401568"/>
              <a:gd name="connsiteY24" fmla="*/ 73152 h 347472"/>
              <a:gd name="connsiteX25" fmla="*/ 3346704 w 3401568"/>
              <a:gd name="connsiteY25" fmla="*/ 45720 h 347472"/>
              <a:gd name="connsiteX26" fmla="*/ 3355848 w 3401568"/>
              <a:gd name="connsiteY26" fmla="*/ 18288 h 347472"/>
              <a:gd name="connsiteX27" fmla="*/ 3383280 w 3401568"/>
              <a:gd name="connsiteY27" fmla="*/ 9144 h 347472"/>
              <a:gd name="connsiteX28" fmla="*/ 3401568 w 3401568"/>
              <a:gd name="connsiteY28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01568" h="347472">
                <a:moveTo>
                  <a:pt x="0" y="137160"/>
                </a:moveTo>
                <a:cubicBezTo>
                  <a:pt x="18288" y="140208"/>
                  <a:pt x="37106" y="140976"/>
                  <a:pt x="54864" y="146304"/>
                </a:cubicBezTo>
                <a:cubicBezTo>
                  <a:pt x="94941" y="158327"/>
                  <a:pt x="85200" y="166044"/>
                  <a:pt x="118872" y="182880"/>
                </a:cubicBezTo>
                <a:cubicBezTo>
                  <a:pt x="127493" y="187191"/>
                  <a:pt x="137308" y="188564"/>
                  <a:pt x="146304" y="192024"/>
                </a:cubicBezTo>
                <a:cubicBezTo>
                  <a:pt x="176944" y="203809"/>
                  <a:pt x="205896" y="220638"/>
                  <a:pt x="237744" y="228600"/>
                </a:cubicBezTo>
                <a:cubicBezTo>
                  <a:pt x="249936" y="231648"/>
                  <a:pt x="262196" y="234437"/>
                  <a:pt x="274320" y="237744"/>
                </a:cubicBezTo>
                <a:cubicBezTo>
                  <a:pt x="314551" y="248716"/>
                  <a:pt x="343690" y="259795"/>
                  <a:pt x="384048" y="265176"/>
                </a:cubicBezTo>
                <a:cubicBezTo>
                  <a:pt x="414411" y="269224"/>
                  <a:pt x="445125" y="270272"/>
                  <a:pt x="475488" y="274320"/>
                </a:cubicBezTo>
                <a:cubicBezTo>
                  <a:pt x="554969" y="284917"/>
                  <a:pt x="488035" y="281436"/>
                  <a:pt x="576072" y="301752"/>
                </a:cubicBezTo>
                <a:cubicBezTo>
                  <a:pt x="632467" y="314766"/>
                  <a:pt x="760649" y="317988"/>
                  <a:pt x="795528" y="320040"/>
                </a:cubicBezTo>
                <a:cubicBezTo>
                  <a:pt x="819912" y="323088"/>
                  <a:pt x="844407" y="325351"/>
                  <a:pt x="868680" y="329184"/>
                </a:cubicBezTo>
                <a:cubicBezTo>
                  <a:pt x="902341" y="334499"/>
                  <a:pt x="935196" y="346661"/>
                  <a:pt x="969264" y="347472"/>
                </a:cubicBezTo>
                <a:lnTo>
                  <a:pt x="1252728" y="338328"/>
                </a:lnTo>
                <a:lnTo>
                  <a:pt x="2377440" y="320040"/>
                </a:lnTo>
                <a:cubicBezTo>
                  <a:pt x="2398856" y="316261"/>
                  <a:pt x="2578557" y="285763"/>
                  <a:pt x="2624328" y="274320"/>
                </a:cubicBezTo>
                <a:cubicBezTo>
                  <a:pt x="2648712" y="268224"/>
                  <a:pt x="2672776" y="260664"/>
                  <a:pt x="2697480" y="256032"/>
                </a:cubicBezTo>
                <a:cubicBezTo>
                  <a:pt x="2746431" y="246854"/>
                  <a:pt x="2849043" y="240856"/>
                  <a:pt x="2889504" y="237744"/>
                </a:cubicBezTo>
                <a:cubicBezTo>
                  <a:pt x="3050989" y="205447"/>
                  <a:pt x="2815531" y="255425"/>
                  <a:pt x="2980944" y="210312"/>
                </a:cubicBezTo>
                <a:cubicBezTo>
                  <a:pt x="2998831" y="205434"/>
                  <a:pt x="3017679" y="205053"/>
                  <a:pt x="3035808" y="201168"/>
                </a:cubicBezTo>
                <a:cubicBezTo>
                  <a:pt x="3060385" y="195902"/>
                  <a:pt x="3108960" y="182880"/>
                  <a:pt x="3108960" y="182880"/>
                </a:cubicBezTo>
                <a:cubicBezTo>
                  <a:pt x="3172798" y="119042"/>
                  <a:pt x="3102069" y="181593"/>
                  <a:pt x="3163824" y="146304"/>
                </a:cubicBezTo>
                <a:cubicBezTo>
                  <a:pt x="3177056" y="138743"/>
                  <a:pt x="3187168" y="126433"/>
                  <a:pt x="3200400" y="118872"/>
                </a:cubicBezTo>
                <a:cubicBezTo>
                  <a:pt x="3208769" y="114090"/>
                  <a:pt x="3219211" y="114039"/>
                  <a:pt x="3227832" y="109728"/>
                </a:cubicBezTo>
                <a:cubicBezTo>
                  <a:pt x="3237662" y="104813"/>
                  <a:pt x="3245722" y="96892"/>
                  <a:pt x="3255264" y="91440"/>
                </a:cubicBezTo>
                <a:cubicBezTo>
                  <a:pt x="3267099" y="84677"/>
                  <a:pt x="3280005" y="79915"/>
                  <a:pt x="3291840" y="73152"/>
                </a:cubicBezTo>
                <a:cubicBezTo>
                  <a:pt x="3341473" y="44791"/>
                  <a:pt x="3296409" y="62485"/>
                  <a:pt x="3346704" y="45720"/>
                </a:cubicBezTo>
                <a:cubicBezTo>
                  <a:pt x="3349752" y="36576"/>
                  <a:pt x="3349032" y="25104"/>
                  <a:pt x="3355848" y="18288"/>
                </a:cubicBezTo>
                <a:cubicBezTo>
                  <a:pt x="3362664" y="11472"/>
                  <a:pt x="3374331" y="12724"/>
                  <a:pt x="3383280" y="9144"/>
                </a:cubicBezTo>
                <a:cubicBezTo>
                  <a:pt x="3389608" y="6613"/>
                  <a:pt x="3395472" y="3048"/>
                  <a:pt x="34015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4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7045"/>
              </p:ext>
            </p:extLst>
          </p:nvPr>
        </p:nvGraphicFramePr>
        <p:xfrm>
          <a:off x="1423451" y="1576203"/>
          <a:ext cx="9624765" cy="45993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1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482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3.1: Main facts about DFS and BFS</a:t>
                      </a: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BFS</a:t>
                      </a: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(LIFO Queue)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Queue</a:t>
                      </a: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vertex orderings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orderings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ordering</a:t>
                      </a: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 types (undirected graphs)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and back edges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and cross edges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Acyclicity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Articulation points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Acyclicity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Minimum-edge paths</a:t>
                      </a: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for adjacent Matrix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Θ(|V| 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Θ(|V| 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for adjacent lists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Θ(|V|  + |E| 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Θ(|V|  + |E| 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04040" y="679304"/>
            <a:ext cx="9744175" cy="5023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The following Table 3.1 summarizes the main facts about DFS and BFS: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834" y="1273822"/>
                <a:ext cx="8663233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pseudocode of the breadth-first search (BFS)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Algorithm </a:t>
                </a:r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BFS(G)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//implements a BFS traversal of a given graph G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//Input:  Graph G = (V, E)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//Output: Graph G with its vertices marked with consecutive integers in the order they have been visited by the BFS traversal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mark each vertex in V with 0 as a mark “unvisited”;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count </a:t>
                </a: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0;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vertex v in V) do {</a:t>
                </a:r>
              </a:p>
              <a:p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        if (v is m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arked with 0) </a:t>
                </a:r>
              </a:p>
              <a:p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      </a:t>
                </a:r>
                <a:r>
                  <a:rPr lang="en-US" sz="2400" spc="-100" dirty="0" err="1">
                    <a:latin typeface="Consolas" panose="020B0609020204030204" pitchFamily="49" charset="0"/>
                    <a:ea typeface="SimSun" panose="02010600030101010101" pitchFamily="2" charset="-122"/>
                  </a:rPr>
                  <a:t>bfs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(v); }//end for</a:t>
                </a:r>
                <a:endParaRPr lang="en-US" sz="2400" spc="-100" dirty="0">
                  <a:effectLst/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34" y="1273822"/>
                <a:ext cx="8663233" cy="4847481"/>
              </a:xfrm>
              <a:prstGeom prst="rect">
                <a:avLst/>
              </a:prstGeom>
              <a:blipFill>
                <a:blip r:embed="rId2"/>
                <a:stretch>
                  <a:fillRect l="-1056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7205">
            <a:off x="911311" y="398895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CE6240-277D-47DB-A452-6A11EF5097FC}"/>
              </a:ext>
            </a:extLst>
          </p:cNvPr>
          <p:cNvSpPr/>
          <p:nvPr/>
        </p:nvSpPr>
        <p:spPr>
          <a:xfrm>
            <a:off x="1607126" y="519128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B9685-C148-48E9-BDB3-55E6D17E4721}"/>
              </a:ext>
            </a:extLst>
          </p:cNvPr>
          <p:cNvSpPr txBox="1"/>
          <p:nvPr/>
        </p:nvSpPr>
        <p:spPr>
          <a:xfrm>
            <a:off x="242888" y="800100"/>
            <a:ext cx="11730037" cy="8908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32263" y="1690972"/>
            <a:ext cx="91706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breadth-first search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finds the distance to each reachable vertex in a graph  G = (V, E)  from a given source vertex   s ε V.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shortest-path distance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δ(s, v)  from  s  to  v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minimum number of edges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any path from vertex  s  to vertex  v;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 there is no path from  s  to v, then δ(s, v) = ∞.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path of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δ(s, v)  from s to v is said to be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shortest path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from s to v.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An important property of shortest-path distances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A5437-392D-459B-A827-A3E7AD987663}"/>
              </a:ext>
            </a:extLst>
          </p:cNvPr>
          <p:cNvSpPr/>
          <p:nvPr/>
        </p:nvSpPr>
        <p:spPr>
          <a:xfrm>
            <a:off x="1632263" y="919424"/>
            <a:ext cx="2690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Shortest paths </a:t>
            </a:r>
          </a:p>
        </p:txBody>
      </p:sp>
    </p:spTree>
    <p:extLst>
      <p:ext uri="{BB962C8B-B14F-4D97-AF65-F5344CB8AC3E}">
        <p14:creationId xmlns:p14="http://schemas.microsoft.com/office/powerpoint/2010/main" val="2451783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5463" y="1290096"/>
            <a:ext cx="952107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BSF can be helpful in some situations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DFS cannot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BFS can be used for finding a path with the fewest number of edges between two given vertices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914400" marR="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Start a BFS traversal at one of the two vertices given and </a:t>
            </a:r>
          </a:p>
          <a:p>
            <a:pPr marL="914400" marR="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stop the BFS traversal when the other vertex is reached.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simple path from the root of the BFS tree to the second vertex is the path sought.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correctness of this application appears to stem immediately from the way BFS operates;  but a mathematical proof of its validity is not quite obvious.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D6F35-D9A1-4872-B26D-B24630B026E2}"/>
              </a:ext>
            </a:extLst>
          </p:cNvPr>
          <p:cNvSpPr/>
          <p:nvPr/>
        </p:nvSpPr>
        <p:spPr>
          <a:xfrm>
            <a:off x="1210131" y="216099"/>
            <a:ext cx="60953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58877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699" y="978811"/>
            <a:ext cx="9634195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simple path from the root of the BFS tree to the second vertex is the path sought.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3.11: the path  s – v – t in the undirected graph has the fewest number of edges among all the paths between vertices s and t.   Also, s – z – x is the shortest path between vertices s and x.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3.10: the path  s – w – x in the directed graph has the fewest number of edges among all the paths between vertices s and x.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strike="sngStrike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 3.8: the path a – e – b in the undirected graph has the fewest number of edges among all the paths between vertices a and b.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3.10: the path  s – w – x in the directed graph has the fewest number of edges among all the paths between vertices s and x.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correctness of this application appears to stem immediately from the way BFS operates;  but a mathematical proof of its validity is not quite obvious.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D1707-8939-4FE4-BAC8-C2C5394D5884}"/>
              </a:ext>
            </a:extLst>
          </p:cNvPr>
          <p:cNvSpPr/>
          <p:nvPr/>
        </p:nvSpPr>
        <p:spPr>
          <a:xfrm>
            <a:off x="1332321" y="231489"/>
            <a:ext cx="60953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75179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281" y="858112"/>
            <a:ext cx="976543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Lemma  3.3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 G = (V, E)  be a directed or undirected graph.  Let  s ε V  be an arbitrary vertex.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Then for any edge  (u, v) ε E,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δ(s, v)  ≤  δ(s, u) + 1.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Proof:  If  u  is reachable from  s,  then so is  v.  In this case the shortest path from s to  v cannot be longer than the shortest path from  s  to  u  followed by the edge (u, v), and thus the inequality holds.     If u is not reachable from s, then δ(s, u) = ∞, and the equality holds.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10" name="AutoShape 491"/>
          <p:cNvCxnSpPr>
            <a:cxnSpLocks noChangeShapeType="1"/>
          </p:cNvCxnSpPr>
          <p:nvPr/>
        </p:nvCxnSpPr>
        <p:spPr bwMode="auto">
          <a:xfrm>
            <a:off x="5839548" y="4711897"/>
            <a:ext cx="604638" cy="834424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91"/>
          <p:cNvCxnSpPr>
            <a:cxnSpLocks noChangeShapeType="1"/>
          </p:cNvCxnSpPr>
          <p:nvPr/>
        </p:nvCxnSpPr>
        <p:spPr bwMode="auto">
          <a:xfrm flipH="1">
            <a:off x="5060272" y="4711898"/>
            <a:ext cx="780733" cy="83442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92"/>
          <p:cNvCxnSpPr>
            <a:cxnSpLocks noChangeShapeType="1"/>
          </p:cNvCxnSpPr>
          <p:nvPr/>
        </p:nvCxnSpPr>
        <p:spPr bwMode="auto">
          <a:xfrm>
            <a:off x="5060272" y="5546321"/>
            <a:ext cx="1383914" cy="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495"/>
          <p:cNvCxnSpPr>
            <a:cxnSpLocks noChangeShapeType="1"/>
          </p:cNvCxnSpPr>
          <p:nvPr/>
        </p:nvCxnSpPr>
        <p:spPr bwMode="auto">
          <a:xfrm>
            <a:off x="5839548" y="4713661"/>
            <a:ext cx="854215" cy="2519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95"/>
          <p:cNvCxnSpPr>
            <a:cxnSpLocks noChangeShapeType="1"/>
          </p:cNvCxnSpPr>
          <p:nvPr/>
        </p:nvCxnSpPr>
        <p:spPr bwMode="auto">
          <a:xfrm flipV="1">
            <a:off x="4057095" y="4728910"/>
            <a:ext cx="1782453" cy="12221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98"/>
          <p:cNvCxnSpPr>
            <a:cxnSpLocks noChangeShapeType="1"/>
          </p:cNvCxnSpPr>
          <p:nvPr/>
        </p:nvCxnSpPr>
        <p:spPr bwMode="auto">
          <a:xfrm flipH="1">
            <a:off x="6516210" y="4970994"/>
            <a:ext cx="177553" cy="4651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500"/>
          <p:cNvCxnSpPr>
            <a:cxnSpLocks noChangeShapeType="1"/>
          </p:cNvCxnSpPr>
          <p:nvPr/>
        </p:nvCxnSpPr>
        <p:spPr bwMode="auto">
          <a:xfrm flipV="1">
            <a:off x="4055638" y="5561570"/>
            <a:ext cx="2388548" cy="3894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6693763" y="5018911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δ(s, v) 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5812915" y="5616728"/>
            <a:ext cx="127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δ(s, u) + 1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5781413" y="4284078"/>
            <a:ext cx="420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6483612" y="5275734"/>
            <a:ext cx="420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805480" y="5315488"/>
            <a:ext cx="420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9113303" y="551131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QED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C4069-0302-4D9E-B02E-520248021101}"/>
              </a:ext>
            </a:extLst>
          </p:cNvPr>
          <p:cNvSpPr/>
          <p:nvPr/>
        </p:nvSpPr>
        <p:spPr>
          <a:xfrm>
            <a:off x="1118777" y="86278"/>
            <a:ext cx="624506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C1283-6C5A-4199-A330-2C51D00D1785}"/>
              </a:ext>
            </a:extLst>
          </p:cNvPr>
          <p:cNvSpPr txBox="1"/>
          <p:nvPr/>
        </p:nvSpPr>
        <p:spPr>
          <a:xfrm>
            <a:off x="8453120" y="4582160"/>
            <a:ext cx="26111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not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δ(s, v) is not the shortest distance.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55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520" y="1455594"/>
            <a:ext cx="94247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d[v] be the distance from the source s to vertex v, computed by the algorithm.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want to show that BFS properly computes d[v] = δ(s, v)  for each vertex v ε V. We first show that d[v] bounds  δ(s, v)  from above.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Lemma  3.4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G = (V, E) be a directed or undirected graph. Suppose that BFS is run on G from a given source vertex s ε V. Then upon termination, for each vertex v ε V, the value d[v] computed by BFS satisfies d[v] ≥  δ(s, v).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Proof: Use induction on the number of ENQUEUE operations. An inductive hypothesis is that d[v] ≥ δ(s, v) for all v ε V.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A24E1-094E-46FE-8A07-186592A5A129}"/>
              </a:ext>
            </a:extLst>
          </p:cNvPr>
          <p:cNvSpPr/>
          <p:nvPr/>
        </p:nvSpPr>
        <p:spPr>
          <a:xfrm>
            <a:off x="1507883" y="246590"/>
            <a:ext cx="60953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100150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883" y="1566952"/>
            <a:ext cx="897853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prove that d[v] = δ(s, v), we must first show more precisely how the queue Q operated during the course of BFS. The next lemma shows that at all times, there are at most two distinct d values in the queue.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Lemma 3 .5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Suppose that during the execution of BFS on a graph G = (V, E), the queue Q contains the vertices  &lt;v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…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&gt;, where 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is the head of  Q  and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is the tail. Then  d[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] ≤ d[v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] + 1  and  d[v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] ≤ d[v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]  for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1, 2,  …,  r-1.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04B29-993F-404D-AAC0-94AE5C59807A}"/>
              </a:ext>
            </a:extLst>
          </p:cNvPr>
          <p:cNvSpPr/>
          <p:nvPr/>
        </p:nvSpPr>
        <p:spPr>
          <a:xfrm>
            <a:off x="1507883" y="246590"/>
            <a:ext cx="60953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1424323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882" y="1859339"/>
            <a:ext cx="8959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Corollary 3 .5L.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Suppose that vertices 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are enqueued during the execution of BFS, and 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enqueued before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  Then  d[v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] ≤ d[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] at the time that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enqueued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Proof:  Immediate from Lemma 3 .5</a:t>
            </a:r>
            <a:r>
              <a:rPr lang="en-US" sz="2400" dirty="0">
                <a:latin typeface="Times New Roman Bold" panose="0202080307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the property that each vertex receives a finite d value at most once during the course of BFS.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8B338-E60C-4373-86DD-1CBC3B34AAE2}"/>
              </a:ext>
            </a:extLst>
          </p:cNvPr>
          <p:cNvSpPr/>
          <p:nvPr/>
        </p:nvSpPr>
        <p:spPr>
          <a:xfrm>
            <a:off x="1323057" y="518964"/>
            <a:ext cx="60953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203512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6137" y="1290960"/>
                <a:ext cx="9068918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Now let state that breadth-first search correctly finds shortest-path distances.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 3.5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(Correctness of breadth-first search)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G = (V, E) be a directed or undirected graph, and suppose that BFS is run on G  from a given source vertex  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V.   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during its execution, BFS discovers every vertex v ε V that is reachable from the source s,  and upon termination, d[v] = δ(s, v),  for all  v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V.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Moreover, for any vertex  v ≠ s  that is reachable from s, one of the shortest path from  s  to  v  is a shortest path from  s  to </a:t>
                </a:r>
                <a:r>
                  <a:rPr lang="en-US" sz="24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[v] {i.e., a variable stored the predecessor of  v}  followed by the edge (</a:t>
                </a:r>
                <a:r>
                  <a:rPr lang="en-US" sz="24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[v], v).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37" y="1290960"/>
                <a:ext cx="9068918" cy="4847481"/>
              </a:xfrm>
              <a:prstGeom prst="rect">
                <a:avLst/>
              </a:prstGeom>
              <a:blipFill>
                <a:blip r:embed="rId2"/>
                <a:stretch>
                  <a:fillRect l="-1076" t="-1006" b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C9004D5-2D8D-4F34-9836-5C4EF1BF1BCE}"/>
              </a:ext>
            </a:extLst>
          </p:cNvPr>
          <p:cNvSpPr/>
          <p:nvPr/>
        </p:nvSpPr>
        <p:spPr>
          <a:xfrm>
            <a:off x="1349405" y="197952"/>
            <a:ext cx="60953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-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121057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2094" y="1648281"/>
            <a:ext cx="90078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BFS builds a breadth-first tree as it searches the graph, as illustrated in previous Figure 3.11.  The tree is represented by the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attributes.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Formally, for a graph G = (V, E) with source s, define 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predecessor subgraph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G  as  G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(V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, E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where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 	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{ v ε V |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[v] ≠ NIL } U { s }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	E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{ (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[v], v) | v ε 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– { s } }.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C337C-286E-4B89-80D9-4259AD0EDE93}"/>
              </a:ext>
            </a:extLst>
          </p:cNvPr>
          <p:cNvSpPr/>
          <p:nvPr/>
        </p:nvSpPr>
        <p:spPr>
          <a:xfrm>
            <a:off x="1498060" y="802691"/>
            <a:ext cx="3468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</a:rPr>
              <a:t>Breadth-First Trees </a:t>
            </a:r>
          </a:p>
        </p:txBody>
      </p:sp>
    </p:spTree>
    <p:extLst>
      <p:ext uri="{BB962C8B-B14F-4D97-AF65-F5344CB8AC3E}">
        <p14:creationId xmlns:p14="http://schemas.microsoft.com/office/powerpoint/2010/main" val="5874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9074" y="1379659"/>
            <a:ext cx="8434635" cy="447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predecessor subgraph  G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a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breadth-first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 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consists of the vertices reachable from s and for all  v ε 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 the subgraph  G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contains a unique simple path from  s  to  v  that is also a shortest path from  s  to  v  in  G. 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breadth-first tree is in fact a tree, since it is connected and      | E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| = | 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| - 1 (see Theorem 3.6 (Properties of free trees)). The edges in E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called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tree edges.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F07D5-FDE7-4CFD-B935-64DEE08C3A01}"/>
              </a:ext>
            </a:extLst>
          </p:cNvPr>
          <p:cNvSpPr/>
          <p:nvPr/>
        </p:nvSpPr>
        <p:spPr>
          <a:xfrm>
            <a:off x="1938291" y="717063"/>
            <a:ext cx="3468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</a:rPr>
              <a:t>Breadth-First Trees </a:t>
            </a:r>
          </a:p>
        </p:txBody>
      </p:sp>
    </p:spTree>
    <p:extLst>
      <p:ext uri="{BB962C8B-B14F-4D97-AF65-F5344CB8AC3E}">
        <p14:creationId xmlns:p14="http://schemas.microsoft.com/office/powerpoint/2010/main" val="28269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834" y="641884"/>
                <a:ext cx="10064451" cy="581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pseudocode of the breadth-first search (BFS) -continued</a:t>
                </a:r>
              </a:p>
              <a:p>
                <a:r>
                  <a:rPr lang="en-US" sz="2400" dirty="0" err="1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bfs</a:t>
                </a:r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(v)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//visits all the unvisited vertices connected to vertex v by a path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//and assigns them the numbers in the order they are visited via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//global variable 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count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count </a:t>
                </a: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count + 1;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mark v with count and initialize a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FIFO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queue with v;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while (the queue is not empty) do {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 for (each vertex w in V adjacent to the front vertex) do {</a:t>
                </a:r>
              </a:p>
              <a:p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        if (</a:t>
                </a:r>
                <a:r>
                  <a:rPr lang="en-US" sz="2400" spc="-1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w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 is m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arked with 0) {</a:t>
                </a:r>
              </a:p>
              <a:p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      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count </a:t>
                </a:r>
                <a14:m>
                  <m:oMath xmlns:m="http://schemas.openxmlformats.org/officeDocument/2006/math">
                    <m:r>
                      <a:rPr lang="en-US" sz="24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count + 1; 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         mark w with count;</a:t>
                </a:r>
              </a:p>
              <a:p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         add w to the queue;}//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end if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</a:t>
                </a:r>
                <a:r>
                  <a:rPr lang="en-US" sz="24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}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//end for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remove the front vertex from the queue;}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//end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while-do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34" y="641884"/>
                <a:ext cx="10064451" cy="5816977"/>
              </a:xfrm>
              <a:prstGeom prst="rect">
                <a:avLst/>
              </a:prstGeom>
              <a:blipFill>
                <a:blip r:embed="rId2"/>
                <a:stretch>
                  <a:fillRect l="-909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837">
            <a:off x="911311" y="398895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85B81-B5D8-4EAB-A1C8-8002BA412BFD}"/>
              </a:ext>
            </a:extLst>
          </p:cNvPr>
          <p:cNvSpPr/>
          <p:nvPr/>
        </p:nvSpPr>
        <p:spPr>
          <a:xfrm>
            <a:off x="1514764" y="21792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51F38D-3877-40EC-9FF9-3FE11F31996E}"/>
              </a:ext>
            </a:extLst>
          </p:cNvPr>
          <p:cNvCxnSpPr/>
          <p:nvPr/>
        </p:nvCxnSpPr>
        <p:spPr>
          <a:xfrm flipH="1" flipV="1">
            <a:off x="7781544" y="3429000"/>
            <a:ext cx="1197864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438FE-3A5A-499F-8E75-F41910973066}"/>
              </a:ext>
            </a:extLst>
          </p:cNvPr>
          <p:cNvCxnSpPr>
            <a:cxnSpLocks/>
          </p:cNvCxnSpPr>
          <p:nvPr/>
        </p:nvCxnSpPr>
        <p:spPr>
          <a:xfrm flipH="1">
            <a:off x="4581144" y="4046220"/>
            <a:ext cx="4303776" cy="89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77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2269" y="1363906"/>
            <a:ext cx="8398276" cy="3794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following lemmas shows that the predecessor subgraph produced by the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 BFS(G, s)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a breadth-first tree.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Lemma   3.6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applied to a directed or undirected graph G = (V, E),  the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 BFS(G, s)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constructs 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so that the predecessor subgraph  G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(V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, E</a:t>
            </a:r>
            <a:r>
              <a:rPr lang="en-US" sz="2400" baseline="-250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is a breadth-first tree.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94C34-FB23-46F9-80C2-BF606EC64640}"/>
              </a:ext>
            </a:extLst>
          </p:cNvPr>
          <p:cNvSpPr/>
          <p:nvPr/>
        </p:nvSpPr>
        <p:spPr>
          <a:xfrm>
            <a:off x="1722269" y="650457"/>
            <a:ext cx="3468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</a:rPr>
              <a:t>Breadth-First Trees </a:t>
            </a:r>
          </a:p>
        </p:txBody>
      </p:sp>
    </p:spTree>
    <p:extLst>
      <p:ext uri="{BB962C8B-B14F-4D97-AF65-F5344CB8AC3E}">
        <p14:creationId xmlns:p14="http://schemas.microsoft.com/office/powerpoint/2010/main" val="3293395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2683" y="2159422"/>
            <a:ext cx="7732451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Recall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Graph: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directed graph or digraph is a graph with directions specified for all its edges.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adjacency matrix and adjacency lists are still two principal means of representing a digraph.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46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DC83B-3433-48C2-82A5-9415771CFB30}"/>
              </a:ext>
            </a:extLst>
          </p:cNvPr>
          <p:cNvSpPr/>
          <p:nvPr/>
        </p:nvSpPr>
        <p:spPr>
          <a:xfrm>
            <a:off x="4129932" y="3263788"/>
            <a:ext cx="375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ea typeface="SimSun" panose="02010600030101010101" pitchFamily="2" charset="-122"/>
              </a:rPr>
              <a:t>Topological Sorting </a:t>
            </a:r>
          </a:p>
        </p:txBody>
      </p:sp>
    </p:spTree>
    <p:extLst>
      <p:ext uri="{BB962C8B-B14F-4D97-AF65-F5344CB8AC3E}">
        <p14:creationId xmlns:p14="http://schemas.microsoft.com/office/powerpoint/2010/main" val="1728091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5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383" y="1997839"/>
            <a:ext cx="86632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breadth-first search (BFS) algorithm works on both direct and undirected graphs.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BFS algorithm discovers all vertices at distance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from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before discovering any vertices at distance 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k+1.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520">
            <a:off x="911311" y="398895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3D5CB8-10C0-41FD-85D9-B16C7C6D86F0}"/>
              </a:ext>
            </a:extLst>
          </p:cNvPr>
          <p:cNvSpPr/>
          <p:nvPr/>
        </p:nvSpPr>
        <p:spPr>
          <a:xfrm>
            <a:off x="1602313" y="751367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BA0EEB-265E-41D4-B072-5B708467F308}"/>
              </a:ext>
            </a:extLst>
          </p:cNvPr>
          <p:cNvCxnSpPr/>
          <p:nvPr/>
        </p:nvCxnSpPr>
        <p:spPr>
          <a:xfrm flipH="1">
            <a:off x="8860536" y="4178808"/>
            <a:ext cx="374904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64D52-3462-4B7E-8642-8899CEBEFE36}"/>
              </a:ext>
            </a:extLst>
          </p:cNvPr>
          <p:cNvCxnSpPr>
            <a:cxnSpLocks/>
          </p:cNvCxnSpPr>
          <p:nvPr/>
        </p:nvCxnSpPr>
        <p:spPr>
          <a:xfrm>
            <a:off x="9209837" y="4171588"/>
            <a:ext cx="73534" cy="45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27CC7-9FAC-4A0F-8FD8-30393EFAF246}"/>
              </a:ext>
            </a:extLst>
          </p:cNvPr>
          <p:cNvCxnSpPr>
            <a:cxnSpLocks/>
          </p:cNvCxnSpPr>
          <p:nvPr/>
        </p:nvCxnSpPr>
        <p:spPr>
          <a:xfrm>
            <a:off x="9203436" y="4165484"/>
            <a:ext cx="596088" cy="36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130A48-28F9-490E-938C-574C38C35E2D}"/>
              </a:ext>
            </a:extLst>
          </p:cNvPr>
          <p:cNvCxnSpPr/>
          <p:nvPr/>
        </p:nvCxnSpPr>
        <p:spPr>
          <a:xfrm flipH="1">
            <a:off x="8453628" y="4581144"/>
            <a:ext cx="374904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FAF8E-2462-49BD-9E30-33181C4E9198}"/>
              </a:ext>
            </a:extLst>
          </p:cNvPr>
          <p:cNvCxnSpPr>
            <a:cxnSpLocks/>
          </p:cNvCxnSpPr>
          <p:nvPr/>
        </p:nvCxnSpPr>
        <p:spPr>
          <a:xfrm flipH="1">
            <a:off x="8732520" y="4581144"/>
            <a:ext cx="126651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89079F-197C-48FF-8C1D-C7525CEB7CB3}"/>
              </a:ext>
            </a:extLst>
          </p:cNvPr>
          <p:cNvCxnSpPr>
            <a:cxnSpLocks/>
          </p:cNvCxnSpPr>
          <p:nvPr/>
        </p:nvCxnSpPr>
        <p:spPr>
          <a:xfrm flipH="1">
            <a:off x="9641551" y="4545043"/>
            <a:ext cx="126651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4C38DE-2A31-46A8-8680-D2E61852626E}"/>
              </a:ext>
            </a:extLst>
          </p:cNvPr>
          <p:cNvCxnSpPr>
            <a:cxnSpLocks/>
          </p:cNvCxnSpPr>
          <p:nvPr/>
        </p:nvCxnSpPr>
        <p:spPr>
          <a:xfrm>
            <a:off x="9768203" y="4517024"/>
            <a:ext cx="63325" cy="4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8F89A-7982-4C8C-985F-B39917375445}"/>
              </a:ext>
            </a:extLst>
          </p:cNvPr>
          <p:cNvCxnSpPr>
            <a:cxnSpLocks/>
          </p:cNvCxnSpPr>
          <p:nvPr/>
        </p:nvCxnSpPr>
        <p:spPr>
          <a:xfrm>
            <a:off x="8910032" y="4551026"/>
            <a:ext cx="63325" cy="44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99977F-C9E5-42A4-A3F9-2C9672044658}"/>
              </a:ext>
            </a:extLst>
          </p:cNvPr>
          <p:cNvCxnSpPr>
            <a:cxnSpLocks/>
          </p:cNvCxnSpPr>
          <p:nvPr/>
        </p:nvCxnSpPr>
        <p:spPr>
          <a:xfrm>
            <a:off x="9265260" y="4563581"/>
            <a:ext cx="141004" cy="40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514E4-11AA-4522-A5F4-B00F28C0A6FD}"/>
              </a:ext>
            </a:extLst>
          </p:cNvPr>
          <p:cNvCxnSpPr>
            <a:cxnSpLocks/>
          </p:cNvCxnSpPr>
          <p:nvPr/>
        </p:nvCxnSpPr>
        <p:spPr>
          <a:xfrm flipH="1">
            <a:off x="9171367" y="4584603"/>
            <a:ext cx="62983" cy="40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D5C904-78FD-412A-BE02-061C13E69A10}"/>
              </a:ext>
            </a:extLst>
          </p:cNvPr>
          <p:cNvCxnSpPr>
            <a:cxnSpLocks/>
          </p:cNvCxnSpPr>
          <p:nvPr/>
        </p:nvCxnSpPr>
        <p:spPr>
          <a:xfrm>
            <a:off x="9272288" y="4553737"/>
            <a:ext cx="269912" cy="38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B395E5-7E0A-4D6F-A816-3E8071AFF2C8}"/>
              </a:ext>
            </a:extLst>
          </p:cNvPr>
          <p:cNvCxnSpPr>
            <a:cxnSpLocks/>
          </p:cNvCxnSpPr>
          <p:nvPr/>
        </p:nvCxnSpPr>
        <p:spPr>
          <a:xfrm>
            <a:off x="9799524" y="4563581"/>
            <a:ext cx="269912" cy="38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F4FB5-9373-4245-B16F-61826A56133C}"/>
              </a:ext>
            </a:extLst>
          </p:cNvPr>
          <p:cNvCxnSpPr/>
          <p:nvPr/>
        </p:nvCxnSpPr>
        <p:spPr>
          <a:xfrm flipH="1">
            <a:off x="8078724" y="5006240"/>
            <a:ext cx="374904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EDF2EB-E7D4-457E-8395-77AF0DD73B23}"/>
              </a:ext>
            </a:extLst>
          </p:cNvPr>
          <p:cNvCxnSpPr>
            <a:cxnSpLocks/>
          </p:cNvCxnSpPr>
          <p:nvPr/>
        </p:nvCxnSpPr>
        <p:spPr>
          <a:xfrm flipH="1">
            <a:off x="8361568" y="4965667"/>
            <a:ext cx="115784" cy="4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BDF7CB-7083-4219-AF2C-E16C347BE2EB}"/>
              </a:ext>
            </a:extLst>
          </p:cNvPr>
          <p:cNvCxnSpPr>
            <a:cxnSpLocks/>
          </p:cNvCxnSpPr>
          <p:nvPr/>
        </p:nvCxnSpPr>
        <p:spPr>
          <a:xfrm>
            <a:off x="8483535" y="4965666"/>
            <a:ext cx="93537" cy="48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9EC37-FF93-4444-8E11-DA185D14CA71}"/>
              </a:ext>
            </a:extLst>
          </p:cNvPr>
          <p:cNvCxnSpPr>
            <a:cxnSpLocks/>
          </p:cNvCxnSpPr>
          <p:nvPr/>
        </p:nvCxnSpPr>
        <p:spPr>
          <a:xfrm flipH="1">
            <a:off x="8649085" y="4910802"/>
            <a:ext cx="90466" cy="4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F4F794-98CC-4D5A-A8C8-5D06B17E5DB5}"/>
              </a:ext>
            </a:extLst>
          </p:cNvPr>
          <p:cNvCxnSpPr>
            <a:cxnSpLocks/>
          </p:cNvCxnSpPr>
          <p:nvPr/>
        </p:nvCxnSpPr>
        <p:spPr>
          <a:xfrm>
            <a:off x="8739551" y="4963194"/>
            <a:ext cx="40595" cy="44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2B4A54-66D3-413B-9A7A-282CF3888156}"/>
              </a:ext>
            </a:extLst>
          </p:cNvPr>
          <p:cNvCxnSpPr>
            <a:cxnSpLocks/>
          </p:cNvCxnSpPr>
          <p:nvPr/>
        </p:nvCxnSpPr>
        <p:spPr>
          <a:xfrm>
            <a:off x="8721172" y="4999669"/>
            <a:ext cx="148265" cy="4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58689A-C206-4249-8ADF-13A969F88F36}"/>
              </a:ext>
            </a:extLst>
          </p:cNvPr>
          <p:cNvCxnSpPr>
            <a:cxnSpLocks/>
          </p:cNvCxnSpPr>
          <p:nvPr/>
        </p:nvCxnSpPr>
        <p:spPr>
          <a:xfrm flipH="1">
            <a:off x="8941524" y="4978559"/>
            <a:ext cx="26124" cy="47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59CB6A-57E9-41BD-8821-9F75F273B7D0}"/>
              </a:ext>
            </a:extLst>
          </p:cNvPr>
          <p:cNvCxnSpPr>
            <a:cxnSpLocks/>
          </p:cNvCxnSpPr>
          <p:nvPr/>
        </p:nvCxnSpPr>
        <p:spPr>
          <a:xfrm>
            <a:off x="8966226" y="4978559"/>
            <a:ext cx="101827" cy="47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9CA424-E5B4-461A-8A7D-65977EDCAED5}"/>
              </a:ext>
            </a:extLst>
          </p:cNvPr>
          <p:cNvCxnSpPr>
            <a:cxnSpLocks/>
          </p:cNvCxnSpPr>
          <p:nvPr/>
        </p:nvCxnSpPr>
        <p:spPr>
          <a:xfrm>
            <a:off x="8992128" y="4978558"/>
            <a:ext cx="211308" cy="43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63437-3D54-4055-93B6-656179987E01}"/>
              </a:ext>
            </a:extLst>
          </p:cNvPr>
          <p:cNvCxnSpPr>
            <a:cxnSpLocks/>
          </p:cNvCxnSpPr>
          <p:nvPr/>
        </p:nvCxnSpPr>
        <p:spPr>
          <a:xfrm>
            <a:off x="9172115" y="4947379"/>
            <a:ext cx="100173" cy="48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13883-526E-4AE2-9687-CBB94EC7F632}"/>
              </a:ext>
            </a:extLst>
          </p:cNvPr>
          <p:cNvSpPr txBox="1"/>
          <p:nvPr/>
        </p:nvSpPr>
        <p:spPr>
          <a:xfrm>
            <a:off x="3419011" y="5351939"/>
            <a:ext cx="420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A1 A2 A3</a:t>
            </a:r>
          </a:p>
          <a:p>
            <a:r>
              <a:rPr lang="en-US" dirty="0"/>
              <a:t>A2 A3 B1 B2 B3</a:t>
            </a:r>
          </a:p>
          <a:p>
            <a:r>
              <a:rPr lang="en-US" dirty="0"/>
              <a:t>A3 B1 B2 B3 B4 B5 B6</a:t>
            </a:r>
          </a:p>
          <a:p>
            <a:r>
              <a:rPr lang="en-US" dirty="0"/>
              <a:t>B1 B2 B3 B4 B5 B6</a:t>
            </a:r>
            <a:r>
              <a:rPr lang="en-US" b="1" dirty="0"/>
              <a:t> B7 B8 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21324" y="999315"/>
                <a:ext cx="9203420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keep track of progress,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BFS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colors each vertex white(0), gray(1), or black(2).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Gray and black vertices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they have been discovered (visited)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During the search,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vertices start out white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may later become gray and then black.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vertex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 becomes gray,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it is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discovered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 first time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its adjacent vertices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{(u, v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0} have been first discovered, color each v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 gray,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u in black,.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vertices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’s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adjacent to any black vertex u have been discovered.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If (u, v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E and u is black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vertex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either gray or black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;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Gray vertices may have some adjacent white vertices; they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represent the frontier between discovered and undiscovered vertices.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24" y="999315"/>
                <a:ext cx="9203420" cy="5293757"/>
              </a:xfrm>
              <a:prstGeom prst="rect">
                <a:avLst/>
              </a:prstGeom>
              <a:blipFill>
                <a:blip r:embed="rId2"/>
                <a:stretch>
                  <a:fillRect l="-1060" t="-922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BFC3D3F-2230-4351-BC31-8D826B2A3F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585">
            <a:off x="597275" y="159858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441E3E-C0C6-4FAD-A491-625568D65B01}"/>
              </a:ext>
            </a:extLst>
          </p:cNvPr>
          <p:cNvSpPr/>
          <p:nvPr/>
        </p:nvSpPr>
        <p:spPr>
          <a:xfrm>
            <a:off x="1321324" y="112369"/>
            <a:ext cx="417483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Breadth-First Search </a:t>
            </a:r>
          </a:p>
        </p:txBody>
      </p:sp>
    </p:spTree>
    <p:extLst>
      <p:ext uri="{BB962C8B-B14F-4D97-AF65-F5344CB8AC3E}">
        <p14:creationId xmlns:p14="http://schemas.microsoft.com/office/powerpoint/2010/main" val="312353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18217</TotalTime>
  <Words>8719</Words>
  <Application>Microsoft Office PowerPoint</Application>
  <PresentationFormat>Widescreen</PresentationFormat>
  <Paragraphs>3124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Microsoft YaHei</vt:lpstr>
      <vt:lpstr>宋体</vt:lpstr>
      <vt:lpstr>宋体</vt:lpstr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Times New Roman Bold</vt:lpstr>
      <vt:lpstr>Office Theme</vt:lpstr>
      <vt:lpstr>Decomposition of Graph  Breadth-First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766</cp:revision>
  <dcterms:created xsi:type="dcterms:W3CDTF">2016-10-13T00:10:31Z</dcterms:created>
  <dcterms:modified xsi:type="dcterms:W3CDTF">2022-04-20T15:40:11Z</dcterms:modified>
</cp:coreProperties>
</file>