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9" r:id="rId3"/>
    <p:sldId id="499" r:id="rId4"/>
    <p:sldId id="432" r:id="rId5"/>
    <p:sldId id="433" r:id="rId6"/>
    <p:sldId id="436" r:id="rId7"/>
    <p:sldId id="434" r:id="rId8"/>
    <p:sldId id="438" r:id="rId9"/>
    <p:sldId id="318" r:id="rId10"/>
    <p:sldId id="425" r:id="rId11"/>
    <p:sldId id="427" r:id="rId12"/>
    <p:sldId id="435" r:id="rId13"/>
    <p:sldId id="464" r:id="rId14"/>
    <p:sldId id="426" r:id="rId15"/>
    <p:sldId id="456" r:id="rId16"/>
    <p:sldId id="441" r:id="rId17"/>
    <p:sldId id="440" r:id="rId18"/>
    <p:sldId id="442" r:id="rId19"/>
    <p:sldId id="443" r:id="rId20"/>
    <p:sldId id="446" r:id="rId21"/>
    <p:sldId id="445" r:id="rId22"/>
    <p:sldId id="480" r:id="rId23"/>
    <p:sldId id="481" r:id="rId24"/>
    <p:sldId id="444" r:id="rId25"/>
    <p:sldId id="447" r:id="rId26"/>
    <p:sldId id="501" r:id="rId27"/>
    <p:sldId id="482" r:id="rId28"/>
    <p:sldId id="451" r:id="rId29"/>
    <p:sldId id="463" r:id="rId30"/>
    <p:sldId id="487" r:id="rId31"/>
    <p:sldId id="485" r:id="rId32"/>
    <p:sldId id="452" r:id="rId33"/>
    <p:sldId id="453" r:id="rId34"/>
    <p:sldId id="454" r:id="rId35"/>
    <p:sldId id="486" r:id="rId36"/>
    <p:sldId id="455" r:id="rId37"/>
    <p:sldId id="457" r:id="rId38"/>
    <p:sldId id="502" r:id="rId39"/>
    <p:sldId id="489" r:id="rId40"/>
    <p:sldId id="493" r:id="rId41"/>
    <p:sldId id="490" r:id="rId42"/>
    <p:sldId id="491" r:id="rId43"/>
    <p:sldId id="492" r:id="rId44"/>
    <p:sldId id="458" r:id="rId45"/>
    <p:sldId id="459" r:id="rId46"/>
    <p:sldId id="494" r:id="rId47"/>
    <p:sldId id="460" r:id="rId48"/>
    <p:sldId id="461" r:id="rId49"/>
    <p:sldId id="505" r:id="rId50"/>
    <p:sldId id="504" r:id="rId51"/>
    <p:sldId id="498" r:id="rId52"/>
    <p:sldId id="462" r:id="rId53"/>
    <p:sldId id="449" r:id="rId54"/>
    <p:sldId id="465" r:id="rId55"/>
    <p:sldId id="506" r:id="rId56"/>
    <p:sldId id="466" r:id="rId57"/>
    <p:sldId id="469" r:id="rId58"/>
    <p:sldId id="467" r:id="rId59"/>
    <p:sldId id="468" r:id="rId60"/>
    <p:sldId id="495" r:id="rId61"/>
    <p:sldId id="470" r:id="rId62"/>
    <p:sldId id="471" r:id="rId63"/>
    <p:sldId id="472" r:id="rId64"/>
    <p:sldId id="508" r:id="rId65"/>
    <p:sldId id="496" r:id="rId66"/>
    <p:sldId id="473" r:id="rId67"/>
    <p:sldId id="476" r:id="rId68"/>
    <p:sldId id="497" r:id="rId69"/>
    <p:sldId id="477" r:id="rId70"/>
    <p:sldId id="478" r:id="rId71"/>
    <p:sldId id="450" r:id="rId72"/>
    <p:sldId id="322" r:id="rId73"/>
    <p:sldId id="329" r:id="rId74"/>
    <p:sldId id="330" r:id="rId75"/>
    <p:sldId id="331" r:id="rId76"/>
    <p:sldId id="332" r:id="rId77"/>
    <p:sldId id="337" r:id="rId78"/>
    <p:sldId id="338" r:id="rId79"/>
    <p:sldId id="342" r:id="rId80"/>
    <p:sldId id="343" r:id="rId81"/>
    <p:sldId id="344" r:id="rId82"/>
    <p:sldId id="345" r:id="rId83"/>
    <p:sldId id="357" r:id="rId84"/>
    <p:sldId id="358" r:id="rId8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91" y="259"/>
      </p:cViewPr>
      <p:guideLst/>
    </p:cSldViewPr>
  </p:slideViewPr>
  <p:notesTextViewPr>
    <p:cViewPr>
      <p:scale>
        <a:sx n="1" d="1"/>
        <a:sy n="1" d="1"/>
      </p:scale>
      <p:origin x="0" y="0"/>
    </p:cViewPr>
  </p:notesTextViewPr>
  <p:sorterViewPr>
    <p:cViewPr>
      <p:scale>
        <a:sx n="182" d="100"/>
        <a:sy n="182" d="100"/>
      </p:scale>
      <p:origin x="0" y="-68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7/27/2022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Chapter 00</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046" y="1148861"/>
            <a:ext cx="9909908" cy="346221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6583" y="451421"/>
                <a:ext cx="9124471" cy="5968044"/>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Example:   </a:t>
                </a:r>
                <a:r>
                  <a:rPr lang="en-US" sz="2200" dirty="0">
                    <a:latin typeface="Times New Roman" panose="02020603050405020304" pitchFamily="18" charset="0"/>
                    <a:ea typeface="Calibri" panose="020F0502020204030204" pitchFamily="34" charset="0"/>
                    <a:cs typeface="Times New Roman" panose="02020603050405020304" pitchFamily="18" charset="0"/>
                  </a:rPr>
                  <a:t>for reducing the storage requirements:</a:t>
                </a:r>
              </a:p>
              <a:p>
                <a:pPr marL="461963" indent="-461963">
                  <a:spcAft>
                    <a:spcPts val="10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Suppose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 more than 251 </a:t>
                </a:r>
                <a:r>
                  <a:rPr lang="en-US" sz="2400" dirty="0">
                    <a:latin typeface="Times New Roman" panose="02020603050405020304" pitchFamily="18" charset="0"/>
                    <a:ea typeface="Calibri" panose="020F0502020204030204" pitchFamily="34" charset="0"/>
                    <a:cs typeface="Times New Roman" panose="02020603050405020304" pitchFamily="18" charset="0"/>
                  </a:rPr>
                  <a:t>IP (Internet protocol) addresses.</a:t>
                </a:r>
              </a:p>
              <a:p>
                <a:pPr marL="461963"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N be the set of all 251 IP addresses </a:t>
                </a:r>
                <a:r>
                  <a:rPr lang="en-US" sz="2400" dirty="0">
                    <a:latin typeface="Times New Roman" panose="02020603050405020304" pitchFamily="18" charset="0"/>
                    <a:ea typeface="Calibri" panose="020F0502020204030204" pitchFamily="34" charset="0"/>
                    <a:cs typeface="Times New Roman" panose="02020603050405020304" pitchFamily="18" charset="0"/>
                  </a:rPr>
                  <a:t>(disregarding dots)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a function Hash </a:t>
                </a:r>
                <a:r>
                  <a:rPr lang="en-US" sz="2400" dirty="0">
                    <a:latin typeface="Times New Roman" panose="02020603050405020304" pitchFamily="18" charset="0"/>
                    <a:ea typeface="Calibri" panose="020F0502020204030204" pitchFamily="34" charset="0"/>
                    <a:cs typeface="Times New Roman" panose="02020603050405020304" pitchFamily="18" charset="0"/>
                  </a:rPr>
                  <a:t>: 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{0, 1, … 250} by</a:t>
                </a:r>
              </a:p>
              <a:p>
                <a:pPr marL="1376363" lvl="2"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Hash(n)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mod 251</a:t>
                </a:r>
                <a:r>
                  <a:rPr lang="en-US" sz="2400" dirty="0">
                    <a:latin typeface="Times New Roman" panose="02020603050405020304" pitchFamily="18" charset="0"/>
                    <a:ea typeface="Calibri" panose="020F0502020204030204" pitchFamily="34" charset="0"/>
                    <a:cs typeface="Times New Roman" panose="02020603050405020304" pitchFamily="18" charset="0"/>
                  </a:rPr>
                  <a:t>, for every IP address 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N, where</a:t>
                </a:r>
              </a:p>
              <a:p>
                <a:pPr marL="1376363" lvl="2"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mod 251 = n – 251* </a:t>
                </a:r>
                <a14:m>
                  <m:oMath xmlns:m="http://schemas.openxmlformats.org/officeDocument/2006/math">
                    <m:f>
                      <m:fPr>
                        <m:ctrlPr>
                          <a:rPr lang="en-US" sz="2400" i="1" smtClean="0">
                            <a:solidFill>
                              <a:srgbClr val="0000FF"/>
                            </a:solidFill>
                            <a:latin typeface="Cambria Math" panose="02040503050406030204" pitchFamily="18" charset="0"/>
                            <a:cs typeface="Times New Roman" panose="02020603050405020304" pitchFamily="18" charset="0"/>
                          </a:rPr>
                        </m:ctrlPr>
                      </m:fPr>
                      <m:num>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num>
                      <m:den>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251</m:t>
                        </m:r>
                      </m:den>
                    </m:f>
                  </m:oMath>
                </a14:m>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251</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is integer division.              [ r = x – y *q]</a:t>
                </a:r>
              </a:p>
              <a:p>
                <a:pPr marL="1376363" lvl="2" indent="-461963">
                  <a:spcAft>
                    <a:spcPts val="10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Place the record with IP address n in the position of Hash(n).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61963" indent="-461963">
                  <a:spcAft>
                    <a:spcPts val="100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For example, Hash(128.32.168.80) = 1283216880 (mod 251)</a:t>
                </a:r>
              </a:p>
              <a:p>
                <a:pPr lvl="2">
                  <a:spcAft>
                    <a:spcPts val="1000"/>
                  </a:spcAft>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1283216880 - (251 * 5112417) = 213</a:t>
                </a:r>
              </a:p>
              <a:p>
                <a:pPr marL="914400" lvl="1" indent="-457200">
                  <a:spcAft>
                    <a:spcPts val="10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record for the IP address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128</a:t>
                </a:r>
                <a:r>
                  <a:rPr lang="en-US" sz="2400" dirty="0">
                    <a:latin typeface="Times New Roman" panose="02020603050405020304" pitchFamily="18" charset="0"/>
                    <a:ea typeface="Calibri" panose="020F0502020204030204" pitchFamily="34" charset="0"/>
                    <a:cs typeface="Times New Roman" panose="02020603050405020304" pitchFamily="18" charset="0"/>
                  </a:rPr>
                  <a:t>.32.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168</a:t>
                </a:r>
                <a:r>
                  <a:rPr lang="en-US" sz="2400" dirty="0">
                    <a:latin typeface="Times New Roman" panose="02020603050405020304" pitchFamily="18" charset="0"/>
                    <a:ea typeface="Calibri" panose="020F0502020204030204" pitchFamily="34" charset="0"/>
                    <a:cs typeface="Times New Roman" panose="02020603050405020304" pitchFamily="18" charset="0"/>
                  </a:rPr>
                  <a:t>.80 is located in position 213 of a table.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6583" y="451421"/>
                <a:ext cx="9124471" cy="5968044"/>
              </a:xfrm>
              <a:prstGeom prst="rect">
                <a:avLst/>
              </a:prstGeom>
              <a:blipFill>
                <a:blip r:embed="rId2"/>
                <a:stretch>
                  <a:fillRect l="-1202" t="-817" r="-1202" b="-1328"/>
                </a:stretch>
              </a:blipFill>
            </p:spPr>
            <p:txBody>
              <a:bodyPr/>
              <a:lstStyle/>
              <a:p>
                <a:r>
                  <a:rPr lang="en-US">
                    <a:noFill/>
                  </a:rPr>
                  <a:t> </a:t>
                </a:r>
              </a:p>
            </p:txBody>
          </p:sp>
        </mc:Fallback>
      </mc:AlternateContent>
    </p:spTree>
    <p:extLst>
      <p:ext uri="{BB962C8B-B14F-4D97-AF65-F5344CB8AC3E}">
        <p14:creationId xmlns:p14="http://schemas.microsoft.com/office/powerpoint/2010/main" val="143025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1334" y="2784066"/>
            <a:ext cx="10077939" cy="1180124"/>
          </a:xfrm>
          <a:prstGeom prst="rect">
            <a:avLst/>
          </a:prstGeom>
          <a:solidFill>
            <a:srgbClr val="FFFF00"/>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CC3B74B0-F773-4B07-8F04-30F54A37A2A5}"/>
              </a:ext>
            </a:extLst>
          </p:cNvPr>
          <p:cNvGraphicFramePr>
            <a:graphicFrameLocks noGrp="1"/>
          </p:cNvGraphicFramePr>
          <p:nvPr>
            <p:extLst>
              <p:ext uri="{D42A27DB-BD31-4B8C-83A1-F6EECF244321}">
                <p14:modId xmlns:p14="http://schemas.microsoft.com/office/powerpoint/2010/main" val="494918893"/>
              </p:ext>
            </p:extLst>
          </p:nvPr>
        </p:nvGraphicFramePr>
        <p:xfrm>
          <a:off x="3268622" y="702247"/>
          <a:ext cx="3741783" cy="5974080"/>
        </p:xfrm>
        <a:graphic>
          <a:graphicData uri="http://schemas.openxmlformats.org/drawingml/2006/table">
            <a:tbl>
              <a:tblPr firstRow="1" bandRow="1">
                <a:tableStyleId>{5C22544A-7EE6-4342-B048-85BDC9FD1C3A}</a:tableStyleId>
              </a:tblPr>
              <a:tblGrid>
                <a:gridCol w="924610">
                  <a:extLst>
                    <a:ext uri="{9D8B030D-6E8A-4147-A177-3AD203B41FA5}">
                      <a16:colId xmlns:a16="http://schemas.microsoft.com/office/drawing/2014/main" val="1580968642"/>
                    </a:ext>
                  </a:extLst>
                </a:gridCol>
                <a:gridCol w="2817173">
                  <a:extLst>
                    <a:ext uri="{9D8B030D-6E8A-4147-A177-3AD203B41FA5}">
                      <a16:colId xmlns:a16="http://schemas.microsoft.com/office/drawing/2014/main" val="2644965566"/>
                    </a:ext>
                  </a:extLst>
                </a:gridCol>
              </a:tblGrid>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IP Addresses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7927610"/>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5861929"/>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450794"/>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75252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28969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73.102.177.154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6244308"/>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73.102.177.405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496914"/>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5036370"/>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0966709"/>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128</a:t>
                      </a:r>
                      <a:r>
                        <a:rPr lang="en-US" sz="2200" dirty="0">
                          <a:latin typeface="Times New Roman" panose="02020603050405020304" pitchFamily="18" charset="0"/>
                          <a:ea typeface="Calibri" panose="020F0502020204030204" pitchFamily="34" charset="0"/>
                          <a:cs typeface="Times New Roman" panose="02020603050405020304" pitchFamily="18" charset="0"/>
                        </a:rPr>
                        <a:t>.32.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168</a:t>
                      </a:r>
                      <a:r>
                        <a:rPr lang="en-US" sz="2200" dirty="0">
                          <a:latin typeface="Times New Roman" panose="02020603050405020304" pitchFamily="18" charset="0"/>
                          <a:ea typeface="Calibri" panose="020F0502020204030204" pitchFamily="34" charset="0"/>
                          <a:cs typeface="Times New Roman" panose="02020603050405020304" pitchFamily="18" charset="0"/>
                        </a:rPr>
                        <a:t>.80</a:t>
                      </a:r>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3385097"/>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751830"/>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745287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63431"/>
                  </a:ext>
                </a:extLst>
              </a:tr>
              <a:tr h="397338">
                <a:tc>
                  <a:txBody>
                    <a:bodyPr/>
                    <a:lstStyle/>
                    <a:p>
                      <a:r>
                        <a:rPr lang="en-US" sz="2200" b="0" dirty="0">
                          <a:solidFill>
                            <a:sysClr val="windowText" lastClr="000000"/>
                          </a:solidFill>
                          <a:latin typeface="Times New Roman" panose="02020603050405020304" pitchFamily="18" charset="0"/>
                          <a:cs typeface="Times New Roman" panose="02020603050405020304" pitchFamily="18" charset="0"/>
                        </a:rPr>
                        <a:t>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4101637"/>
                  </a:ext>
                </a:extLst>
              </a:tr>
            </a:tbl>
          </a:graphicData>
        </a:graphic>
      </p:graphicFrame>
      <p:sp>
        <p:nvSpPr>
          <p:cNvPr id="5" name="Rectangle 4">
            <a:extLst>
              <a:ext uri="{FF2B5EF4-FFF2-40B4-BE49-F238E27FC236}">
                <a16:creationId xmlns:a16="http://schemas.microsoft.com/office/drawing/2014/main" id="{8A04E3BE-E9EC-4D25-A603-D7F6A42FC04C}"/>
              </a:ext>
            </a:extLst>
          </p:cNvPr>
          <p:cNvSpPr/>
          <p:nvPr/>
        </p:nvSpPr>
        <p:spPr>
          <a:xfrm>
            <a:off x="1151334" y="562094"/>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
        <p:nvSpPr>
          <p:cNvPr id="3" name="TextBox 2">
            <a:extLst>
              <a:ext uri="{FF2B5EF4-FFF2-40B4-BE49-F238E27FC236}">
                <a16:creationId xmlns:a16="http://schemas.microsoft.com/office/drawing/2014/main" id="{7785E7F4-E8B5-47DC-96A6-E6697EC59885}"/>
              </a:ext>
            </a:extLst>
          </p:cNvPr>
          <p:cNvSpPr txBox="1"/>
          <p:nvPr/>
        </p:nvSpPr>
        <p:spPr>
          <a:xfrm>
            <a:off x="7190651" y="2784066"/>
            <a:ext cx="4144297"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Hash(</a:t>
            </a:r>
            <a:r>
              <a:rPr lang="en-US" sz="2200" dirty="0">
                <a:solidFill>
                  <a:sysClr val="windowText" lastClr="000000"/>
                </a:solidFill>
                <a:latin typeface="Times New Roman" panose="02020603050405020304" pitchFamily="18" charset="0"/>
                <a:cs typeface="Times New Roman" panose="02020603050405020304" pitchFamily="18" charset="0"/>
              </a:rPr>
              <a:t>73.102.177.154</a:t>
            </a:r>
            <a:r>
              <a:rPr lang="en-US" sz="2200" dirty="0">
                <a:latin typeface="Times New Roman" panose="02020603050405020304" pitchFamily="18" charset="0"/>
                <a:cs typeface="Times New Roman" panose="02020603050405020304" pitchFamily="18" charset="0"/>
              </a:rPr>
              <a:t>) = 171</a:t>
            </a:r>
          </a:p>
          <a:p>
            <a:r>
              <a:rPr lang="en-US" sz="2200" dirty="0">
                <a:latin typeface="Times New Roman" panose="02020603050405020304" pitchFamily="18" charset="0"/>
                <a:cs typeface="Times New Roman" panose="02020603050405020304" pitchFamily="18" charset="0"/>
              </a:rPr>
              <a:t>Hash(</a:t>
            </a:r>
            <a:r>
              <a:rPr lang="en-US" sz="2200" dirty="0">
                <a:solidFill>
                  <a:sysClr val="windowText" lastClr="000000"/>
                </a:solidFill>
                <a:latin typeface="Times New Roman" panose="02020603050405020304" pitchFamily="18" charset="0"/>
                <a:cs typeface="Times New Roman" panose="02020603050405020304" pitchFamily="18" charset="0"/>
              </a:rPr>
              <a:t>73.102.177.405) = 171</a:t>
            </a:r>
          </a:p>
          <a:p>
            <a:r>
              <a:rPr lang="en-US" sz="2200" dirty="0">
                <a:solidFill>
                  <a:sysClr val="windowText" lastClr="000000"/>
                </a:solidFill>
                <a:latin typeface="Times New Roman" panose="02020603050405020304" pitchFamily="18" charset="0"/>
                <a:cs typeface="Times New Roman" panose="02020603050405020304" pitchFamily="18" charset="0"/>
              </a:rPr>
              <a:t>They collide.</a:t>
            </a:r>
          </a:p>
        </p:txBody>
      </p:sp>
    </p:spTree>
    <p:extLst>
      <p:ext uri="{BB962C8B-B14F-4D97-AF65-F5344CB8AC3E}">
        <p14:creationId xmlns:p14="http://schemas.microsoft.com/office/powerpoint/2010/main" val="25301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0832" y="1019137"/>
            <a:ext cx="9476154" cy="392452"/>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39B262A1-5365-4DD0-858E-A1C35C142E4B}"/>
              </a:ext>
            </a:extLst>
          </p:cNvPr>
          <p:cNvSpPr txBox="1"/>
          <p:nvPr/>
        </p:nvSpPr>
        <p:spPr>
          <a:xfrm>
            <a:off x="1554480" y="1968536"/>
            <a:ext cx="9476154" cy="4124206"/>
          </a:xfrm>
          <a:prstGeom prst="rect">
            <a:avLst/>
          </a:prstGeom>
          <a:noFill/>
        </p:spPr>
        <p:txBody>
          <a:bodyPr wrap="square" rtlCol="0">
            <a:spAutoFit/>
          </a:bodyPr>
          <a:lstStyle/>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hash function </a:t>
            </a:r>
            <a:r>
              <a:rPr lang="en-US" sz="2400" dirty="0">
                <a:solidFill>
                  <a:srgbClr val="0000FF"/>
                </a:solidFill>
                <a:latin typeface="Times New Roman" panose="02020603050405020304" pitchFamily="18" charset="0"/>
                <a:cs typeface="Times New Roman" panose="02020603050405020304" pitchFamily="18" charset="0"/>
              </a:rPr>
              <a:t>h must be deterministic </a:t>
            </a:r>
          </a:p>
          <a:p>
            <a:pPr marL="914400" lvl="1"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h always produces the same output h(k) for the given input k.</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Impossible to Avoid collisions is impossible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ince |U| &gt; m, there must be two keys that have the same hash value</a:t>
            </a:r>
            <a:r>
              <a:rPr lang="en-US" sz="2400" dirty="0">
                <a:solidFill>
                  <a:srgbClr val="0000F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Minimize the number of collisions,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 if a well-designed h appeared to be “random”. </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Need a method for resolving the collisions </a:t>
            </a:r>
            <a:r>
              <a:rPr lang="en-US" sz="2400" dirty="0">
                <a:latin typeface="Times New Roman" panose="02020603050405020304" pitchFamily="18" charset="0"/>
                <a:cs typeface="Times New Roman" panose="02020603050405020304" pitchFamily="18" charset="0"/>
              </a:rPr>
              <a:t>that do occur.</a:t>
            </a:r>
          </a:p>
        </p:txBody>
      </p:sp>
      <p:sp>
        <p:nvSpPr>
          <p:cNvPr id="3" name="Rectangle 2">
            <a:extLst>
              <a:ext uri="{FF2B5EF4-FFF2-40B4-BE49-F238E27FC236}">
                <a16:creationId xmlns:a16="http://schemas.microsoft.com/office/drawing/2014/main" id="{F0B936B4-99F7-4E86-9E7D-4F546AF44130}"/>
              </a:ext>
            </a:extLst>
          </p:cNvPr>
          <p:cNvSpPr/>
          <p:nvPr/>
        </p:nvSpPr>
        <p:spPr>
          <a:xfrm>
            <a:off x="1436914" y="919146"/>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Tree>
    <p:extLst>
      <p:ext uri="{BB962C8B-B14F-4D97-AF65-F5344CB8AC3E}">
        <p14:creationId xmlns:p14="http://schemas.microsoft.com/office/powerpoint/2010/main" val="247602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7599" y="2266461"/>
            <a:ext cx="10214708" cy="318867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352C9455-2420-41C4-8DD5-A460DA4B0EA7}"/>
              </a:ext>
            </a:extLst>
          </p:cNvPr>
          <p:cNvSpPr/>
          <p:nvPr/>
        </p:nvSpPr>
        <p:spPr>
          <a:xfrm>
            <a:off x="1567543" y="2072641"/>
            <a:ext cx="9183001" cy="5124480"/>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Collision Resolution </a:t>
            </a:r>
          </a:p>
          <a:p>
            <a:pPr marL="342900"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Any hashing scheme have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collision resolution mechanism</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he two principal versions of hashing have different collision resolution mechanism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hashing </a:t>
            </a:r>
            <a:r>
              <a:rPr lang="en-US" sz="2400"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separate chaining</a:t>
            </a:r>
            <a:r>
              <a:rPr lang="en-US" sz="2400" dirty="0">
                <a:latin typeface="Times New Roman" panose="02020603050405020304" pitchFamily="18" charset="0"/>
                <a:ea typeface="Calibri" panose="020F0502020204030204" pitchFamily="34" charset="0"/>
                <a:cs typeface="Times New Roman" panose="02020603050405020304" pitchFamily="18" charset="0"/>
              </a:rPr>
              <a:t>, or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chaining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p>
          <a:p>
            <a:pPr marL="800100" lvl="1" indent="-342900">
              <a:lnSpc>
                <a:spcPct val="150000"/>
              </a:lnSpc>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 hashing </a:t>
            </a:r>
            <a:r>
              <a:rPr lang="en-US" sz="2400"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addressing</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342900" lvl="1" indent="-342900">
              <a:lnSpc>
                <a:spcPct val="150000"/>
              </a:lnSpc>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V</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arious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collision resolution methods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 used, if collisions occur.  </a:t>
            </a:r>
          </a:p>
          <a:p>
            <a:pPr marL="800100" lvl="1" indent="-342900">
              <a:lnSpc>
                <a:spcPct val="150000"/>
              </a:lnSpc>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801F1DF-684E-4056-BD98-15257935E9DE}"/>
              </a:ext>
            </a:extLst>
          </p:cNvPr>
          <p:cNvSpPr/>
          <p:nvPr/>
        </p:nvSpPr>
        <p:spPr>
          <a:xfrm>
            <a:off x="1567543" y="1049775"/>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Tree>
    <p:extLst>
      <p:ext uri="{BB962C8B-B14F-4D97-AF65-F5344CB8AC3E}">
        <p14:creationId xmlns:p14="http://schemas.microsoft.com/office/powerpoint/2010/main" val="225284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3C1714-70C1-1642-F115-F24E83EE0B71}"/>
              </a:ext>
            </a:extLst>
          </p:cNvPr>
          <p:cNvSpPr txBox="1"/>
          <p:nvPr/>
        </p:nvSpPr>
        <p:spPr>
          <a:xfrm>
            <a:off x="1219199" y="1321249"/>
            <a:ext cx="9596583" cy="5378347"/>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219199" y="883587"/>
            <a:ext cx="10034953" cy="37513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48273" y="821064"/>
                <a:ext cx="8906217" cy="5878532"/>
              </a:xfrm>
              <a:prstGeom prst="rect">
                <a:avLst/>
              </a:prstGeom>
            </p:spPr>
            <p:txBody>
              <a:bodyPr wrap="square">
                <a:spAutoFit/>
              </a:bodyPr>
              <a:lstStyle/>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Linear Probing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simple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collision resolution method: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Let the table’s size be m. Define a Hash() function.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place a record with IP address n in the position of Hash(n) = k, where 0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k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&lt;</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the position k (=Hash(n)) is occupied, </a:t>
                </a:r>
              </a:p>
              <a:p>
                <a:pPr marL="1714500" lvl="3"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search downward from this position k through m-1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place the record in the first empty position found; </a:t>
                </a:r>
              </a:p>
              <a:p>
                <a:pPr marL="1714500" lvl="3"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go back up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the beginning of the </a:t>
                </a:r>
                <a:r>
                  <a:rPr lang="en-US" sz="2200" dirty="0">
                    <a:latin typeface="Times New Roman" panose="02020603050405020304" pitchFamily="18" charset="0"/>
                    <a:ea typeface="Calibri" panose="020F0502020204030204" pitchFamily="34" charset="0"/>
                    <a:cs typeface="Times New Roman" panose="02020603050405020304" pitchFamily="18" charset="0"/>
                  </a:rPr>
                  <a:t>table from 0 to k -1 if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necessary.</a:t>
                </a:r>
              </a:p>
              <a:p>
                <a:pPr marL="800100" lvl="1"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search a record in the table </a:t>
                </a:r>
                <a:r>
                  <a:rPr lang="en-US" sz="2200" dirty="0">
                    <a:latin typeface="Times New Roman" panose="02020603050405020304" pitchFamily="18" charset="0"/>
                    <a:ea typeface="Calibri" panose="020F0502020204030204" pitchFamily="34" charset="0"/>
                    <a:cs typeface="Times New Roman" panose="02020603050405020304" pitchFamily="18" charset="0"/>
                  </a:rPr>
                  <a:t>from its IP address n, </a:t>
                </a:r>
              </a:p>
              <a:p>
                <a:pPr marL="1257300" lvl="2" indent="-3429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a:t>
                </a:r>
                <a:r>
                  <a:rPr lang="en-US" sz="2200" dirty="0">
                    <a:latin typeface="Times New Roman" panose="02020603050405020304" pitchFamily="18" charset="0"/>
                    <a:ea typeface="Calibri" panose="020F0502020204030204" pitchFamily="34" charset="0"/>
                    <a:cs typeface="Times New Roman" panose="02020603050405020304" pitchFamily="18" charset="0"/>
                  </a:rPr>
                  <a:t> Hash(n) and </a:t>
                </a:r>
              </a:p>
              <a:p>
                <a:pPr marL="1257300" lvl="2" indent="-342900">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search</a:t>
                </a:r>
                <a:r>
                  <a:rPr lang="en-US" sz="2200" dirty="0">
                    <a:latin typeface="Times New Roman" panose="02020603050405020304" pitchFamily="18" charset="0"/>
                    <a:ea typeface="Calibri" panose="020F0502020204030204" pitchFamily="34" charset="0"/>
                    <a:cs typeface="Times New Roman" panose="02020603050405020304" pitchFamily="18" charset="0"/>
                  </a:rPr>
                  <a:t> downward from this position to find the record with IP address n. </a:t>
                </a:r>
              </a:p>
              <a:p>
                <a:pPr marL="1714500" lvl="3"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Search may go from Hash(n) through m-1 and then from 0 to Hash(n) – 1.</a:t>
                </a:r>
              </a:p>
              <a:p>
                <a:pPr marL="800100" lvl="1"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Quite an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efficient way to store and locate records, </a:t>
                </a:r>
                <a:r>
                  <a:rPr lang="en-US" sz="2200" dirty="0">
                    <a:latin typeface="Times New Roman" panose="02020603050405020304" pitchFamily="18" charset="0"/>
                    <a:ea typeface="Calibri" panose="020F0502020204030204" pitchFamily="34" charset="0"/>
                    <a:cs typeface="Times New Roman" panose="02020603050405020304" pitchFamily="18" charset="0"/>
                  </a:rPr>
                  <a:t>when collisions are not many.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48273" y="821064"/>
                <a:ext cx="8906217" cy="5878532"/>
              </a:xfrm>
              <a:prstGeom prst="rect">
                <a:avLst/>
              </a:prstGeom>
              <a:blipFill>
                <a:blip r:embed="rId2"/>
                <a:stretch>
                  <a:fillRect l="-1095" t="-830" r="-68" b="-103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97317E8-6C25-4F89-AF54-04451DE39B89}"/>
              </a:ext>
            </a:extLst>
          </p:cNvPr>
          <p:cNvSpPr/>
          <p:nvPr/>
        </p:nvSpPr>
        <p:spPr>
          <a:xfrm>
            <a:off x="1448273" y="461341"/>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Tree>
    <p:extLst>
      <p:ext uri="{BB962C8B-B14F-4D97-AF65-F5344CB8AC3E}">
        <p14:creationId xmlns:p14="http://schemas.microsoft.com/office/powerpoint/2010/main" val="66642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6A7DD-B1B8-498F-B730-BE371820F1C2}"/>
              </a:ext>
            </a:extLst>
          </p:cNvPr>
          <p:cNvSpPr txBox="1"/>
          <p:nvPr/>
        </p:nvSpPr>
        <p:spPr>
          <a:xfrm>
            <a:off x="1204658" y="5467267"/>
            <a:ext cx="9527427" cy="1200329"/>
          </a:xfrm>
          <a:prstGeom prst="rect">
            <a:avLst/>
          </a:prstGeom>
          <a:solidFill>
            <a:srgbClr val="FFFF00"/>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4: </a:t>
            </a:r>
            <a:r>
              <a:rPr lang="en-US" sz="2400" dirty="0">
                <a:solidFill>
                  <a:srgbClr val="0000FF"/>
                </a:solidFill>
                <a:latin typeface="Times New Roman" panose="02020603050405020304" pitchFamily="18" charset="0"/>
                <a:cs typeface="Times New Roman" panose="02020603050405020304" pitchFamily="18" charset="0"/>
              </a:rPr>
              <a:t>Collision resolution by chaining</a:t>
            </a:r>
            <a:r>
              <a:rPr lang="en-US" sz="2400" dirty="0">
                <a:latin typeface="Times New Roman" panose="02020603050405020304" pitchFamily="18" charset="0"/>
                <a:cs typeface="Times New Roman" panose="02020603050405020304" pitchFamily="18" charset="0"/>
              </a:rPr>
              <a:t>:  Each hash-table slot T[j] contains a linked list of all the keys whose hash value is j. For example, h(k</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h(k</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and h(k</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  h(k</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 = h(k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where h() is a defined hash-function. </a:t>
            </a:r>
            <a:endParaRPr lang="en-US"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0D0EB8B1-8917-4F4F-80BC-71669B450746}"/>
              </a:ext>
            </a:extLst>
          </p:cNvPr>
          <p:cNvSpPr/>
          <p:nvPr/>
        </p:nvSpPr>
        <p:spPr>
          <a:xfrm>
            <a:off x="1602376" y="2072640"/>
            <a:ext cx="3910149" cy="279545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Universe of keys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Oval 3">
            <a:extLst>
              <a:ext uri="{FF2B5EF4-FFF2-40B4-BE49-F238E27FC236}">
                <a16:creationId xmlns:a16="http://schemas.microsoft.com/office/drawing/2014/main" id="{66C5606D-458A-43A0-BBA7-37F8E8C0764A}"/>
              </a:ext>
            </a:extLst>
          </p:cNvPr>
          <p:cNvSpPr/>
          <p:nvPr/>
        </p:nvSpPr>
        <p:spPr>
          <a:xfrm>
            <a:off x="2064462" y="2532634"/>
            <a:ext cx="2934788" cy="22135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Actual keys K</a:t>
            </a:r>
          </a:p>
          <a:p>
            <a:r>
              <a:rPr lang="en-US" dirty="0">
                <a:solidFill>
                  <a:schemeClr val="tx1"/>
                </a:solidFill>
              </a:rPr>
              <a:t>              k</a:t>
            </a:r>
            <a:r>
              <a:rPr lang="en-US" baseline="-25000" dirty="0">
                <a:solidFill>
                  <a:schemeClr val="tx1"/>
                </a:solidFill>
              </a:rPr>
              <a:t>1             </a:t>
            </a:r>
          </a:p>
          <a:p>
            <a:r>
              <a:rPr lang="en-US" baseline="-25000" dirty="0">
                <a:solidFill>
                  <a:schemeClr val="tx1"/>
                </a:solidFill>
              </a:rPr>
              <a:t> </a:t>
            </a:r>
            <a:r>
              <a:rPr lang="en-US" dirty="0">
                <a:solidFill>
                  <a:schemeClr val="tx1"/>
                </a:solidFill>
              </a:rPr>
              <a:t>k</a:t>
            </a:r>
            <a:r>
              <a:rPr lang="en-US" baseline="-25000" dirty="0">
                <a:solidFill>
                  <a:schemeClr val="tx1"/>
                </a:solidFill>
              </a:rPr>
              <a:t>4                                 </a:t>
            </a:r>
            <a:r>
              <a:rPr lang="en-US" dirty="0">
                <a:solidFill>
                  <a:schemeClr val="tx1"/>
                </a:solidFill>
              </a:rPr>
              <a:t>k</a:t>
            </a:r>
            <a:r>
              <a:rPr lang="en-US" baseline="-25000" dirty="0">
                <a:solidFill>
                  <a:schemeClr val="tx1"/>
                </a:solidFill>
              </a:rPr>
              <a:t>5     </a:t>
            </a:r>
            <a:endParaRPr lang="en-US" dirty="0">
              <a:solidFill>
                <a:schemeClr val="tx1"/>
              </a:solidFill>
            </a:endParaRPr>
          </a:p>
          <a:p>
            <a:r>
              <a:rPr lang="en-US" dirty="0">
                <a:solidFill>
                  <a:schemeClr val="tx1"/>
                </a:solidFill>
              </a:rPr>
              <a:t>	             k</a:t>
            </a:r>
            <a:r>
              <a:rPr lang="en-US" baseline="-25000" dirty="0">
                <a:solidFill>
                  <a:schemeClr val="tx1"/>
                </a:solidFill>
              </a:rPr>
              <a:t>7                                </a:t>
            </a:r>
          </a:p>
          <a:p>
            <a:r>
              <a:rPr lang="en-US" dirty="0">
                <a:solidFill>
                  <a:schemeClr val="tx1"/>
                </a:solidFill>
              </a:rPr>
              <a:t>   k</a:t>
            </a:r>
            <a:r>
              <a:rPr lang="en-US" baseline="-25000" dirty="0">
                <a:solidFill>
                  <a:schemeClr val="tx1"/>
                </a:solidFill>
              </a:rPr>
              <a:t>2</a:t>
            </a:r>
            <a:r>
              <a:rPr lang="en-US" dirty="0">
                <a:solidFill>
                  <a:schemeClr val="tx1"/>
                </a:solidFill>
              </a:rPr>
              <a:t>                         k</a:t>
            </a:r>
            <a:r>
              <a:rPr lang="en-US" baseline="-25000" dirty="0">
                <a:solidFill>
                  <a:schemeClr val="tx1"/>
                </a:solidFill>
              </a:rPr>
              <a:t>3 </a:t>
            </a:r>
          </a:p>
          <a:p>
            <a:pPr algn="ctr"/>
            <a:r>
              <a:rPr lang="en-US" dirty="0">
                <a:solidFill>
                  <a:schemeClr val="tx1"/>
                </a:solidFill>
              </a:rPr>
              <a:t>                    k</a:t>
            </a:r>
            <a:r>
              <a:rPr lang="en-US" baseline="-25000" dirty="0">
                <a:solidFill>
                  <a:schemeClr val="tx1"/>
                </a:solidFill>
              </a:rPr>
              <a:t>8</a:t>
            </a:r>
          </a:p>
          <a:p>
            <a:pPr algn="ctr"/>
            <a:r>
              <a:rPr lang="en-US" dirty="0">
                <a:solidFill>
                  <a:schemeClr val="tx1"/>
                </a:solidFill>
              </a:rPr>
              <a:t>k</a:t>
            </a:r>
            <a:r>
              <a:rPr lang="en-US" baseline="-25000" dirty="0">
                <a:solidFill>
                  <a:schemeClr val="tx1"/>
                </a:solidFill>
              </a:rPr>
              <a:t>6        </a:t>
            </a:r>
            <a:r>
              <a:rPr lang="en-US" dirty="0">
                <a:solidFill>
                  <a:schemeClr val="tx1"/>
                </a:solidFill>
              </a:rPr>
              <a:t>  </a:t>
            </a:r>
          </a:p>
        </p:txBody>
      </p:sp>
      <p:graphicFrame>
        <p:nvGraphicFramePr>
          <p:cNvPr id="5" name="Table 4">
            <a:extLst>
              <a:ext uri="{FF2B5EF4-FFF2-40B4-BE49-F238E27FC236}">
                <a16:creationId xmlns:a16="http://schemas.microsoft.com/office/drawing/2014/main" id="{5327AE10-73CA-41D8-8D03-E8E1AE5A87F7}"/>
              </a:ext>
            </a:extLst>
          </p:cNvPr>
          <p:cNvGraphicFramePr>
            <a:graphicFrameLocks noGrp="1"/>
          </p:cNvGraphicFramePr>
          <p:nvPr>
            <p:extLst>
              <p:ext uri="{D42A27DB-BD31-4B8C-83A1-F6EECF244321}">
                <p14:modId xmlns:p14="http://schemas.microsoft.com/office/powerpoint/2010/main" val="3328702648"/>
              </p:ext>
            </p:extLst>
          </p:nvPr>
        </p:nvGraphicFramePr>
        <p:xfrm>
          <a:off x="6096000" y="719666"/>
          <a:ext cx="2595154" cy="4527974"/>
        </p:xfrm>
        <a:graphic>
          <a:graphicData uri="http://schemas.openxmlformats.org/drawingml/2006/table">
            <a:tbl>
              <a:tblPr firstRow="1" bandRow="1">
                <a:tableStyleId>{5C22544A-7EE6-4342-B048-85BDC9FD1C3A}</a:tableStyleId>
              </a:tblPr>
              <a:tblGrid>
                <a:gridCol w="578348">
                  <a:extLst>
                    <a:ext uri="{9D8B030D-6E8A-4147-A177-3AD203B41FA5}">
                      <a16:colId xmlns:a16="http://schemas.microsoft.com/office/drawing/2014/main" val="1171149247"/>
                    </a:ext>
                  </a:extLst>
                </a:gridCol>
                <a:gridCol w="2016806">
                  <a:extLst>
                    <a:ext uri="{9D8B030D-6E8A-4147-A177-3AD203B41FA5}">
                      <a16:colId xmlns:a16="http://schemas.microsoft.com/office/drawing/2014/main" val="1767721557"/>
                    </a:ext>
                  </a:extLst>
                </a:gridCol>
              </a:tblGrid>
              <a:tr h="370840">
                <a:tc>
                  <a:txBody>
                    <a:bodyPr/>
                    <a:lstStyle/>
                    <a:p>
                      <a:r>
                        <a:rPr lang="en-US" dirty="0">
                          <a:solidFill>
                            <a:schemeClr val="tx1"/>
                          </a:solidFill>
                        </a:rPr>
                        <a:t>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12978"/>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654272"/>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11140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2655398"/>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1029853"/>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210010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2910423"/>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5728687"/>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13585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62991"/>
                  </a:ext>
                </a:extLst>
              </a:tr>
              <a:tr h="448734">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19943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3875905"/>
                  </a:ext>
                </a:extLst>
              </a:tr>
            </a:tbl>
          </a:graphicData>
        </a:graphic>
      </p:graphicFrame>
      <p:sp>
        <p:nvSpPr>
          <p:cNvPr id="6" name="Oval 5">
            <a:extLst>
              <a:ext uri="{FF2B5EF4-FFF2-40B4-BE49-F238E27FC236}">
                <a16:creationId xmlns:a16="http://schemas.microsoft.com/office/drawing/2014/main" id="{00CC84E9-1DC2-4E15-B469-5F9BC75BF9A8}"/>
              </a:ext>
            </a:extLst>
          </p:cNvPr>
          <p:cNvSpPr/>
          <p:nvPr/>
        </p:nvSpPr>
        <p:spPr>
          <a:xfrm>
            <a:off x="3477163" y="2986266"/>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B1B587-1FD7-49A4-8E0F-0BF97CAE92C2}"/>
              </a:ext>
            </a:extLst>
          </p:cNvPr>
          <p:cNvSpPr/>
          <p:nvPr/>
        </p:nvSpPr>
        <p:spPr>
          <a:xfrm>
            <a:off x="3870956" y="4010308"/>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786F62-9C52-4ECA-BA57-03E48961DDED}"/>
              </a:ext>
            </a:extLst>
          </p:cNvPr>
          <p:cNvSpPr/>
          <p:nvPr/>
        </p:nvSpPr>
        <p:spPr>
          <a:xfrm>
            <a:off x="4230408" y="330899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EAE0BB-1F11-496E-85E7-3678F91463DE}"/>
              </a:ext>
            </a:extLst>
          </p:cNvPr>
          <p:cNvSpPr/>
          <p:nvPr/>
        </p:nvSpPr>
        <p:spPr>
          <a:xfrm>
            <a:off x="4201884" y="4175755"/>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F679D0-EDB8-4348-944A-4247D5D0F3E6}"/>
              </a:ext>
            </a:extLst>
          </p:cNvPr>
          <p:cNvSpPr/>
          <p:nvPr/>
        </p:nvSpPr>
        <p:spPr>
          <a:xfrm>
            <a:off x="3052343" y="4254138"/>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BFCFD0-F7CE-4827-A098-78531121DB74}"/>
              </a:ext>
            </a:extLst>
          </p:cNvPr>
          <p:cNvCxnSpPr>
            <a:cxnSpLocks/>
            <a:stCxn id="6" idx="7"/>
          </p:cNvCxnSpPr>
          <p:nvPr/>
        </p:nvCxnSpPr>
        <p:spPr>
          <a:xfrm flipV="1">
            <a:off x="3516187" y="1677121"/>
            <a:ext cx="2596321" cy="1315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789350-7DD7-45E2-AD47-4F5D99EE1AE6}"/>
              </a:ext>
            </a:extLst>
          </p:cNvPr>
          <p:cNvCxnSpPr>
            <a:cxnSpLocks/>
            <a:stCxn id="8" idx="3"/>
          </p:cNvCxnSpPr>
          <p:nvPr/>
        </p:nvCxnSpPr>
        <p:spPr>
          <a:xfrm flipV="1">
            <a:off x="4237103" y="3100284"/>
            <a:ext cx="1844252" cy="247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29318B-2D8D-45F2-A994-4B8F247E11F7}"/>
              </a:ext>
            </a:extLst>
          </p:cNvPr>
          <p:cNvCxnSpPr>
            <a:cxnSpLocks/>
          </p:cNvCxnSpPr>
          <p:nvPr/>
        </p:nvCxnSpPr>
        <p:spPr>
          <a:xfrm flipV="1">
            <a:off x="3695777" y="4275654"/>
            <a:ext cx="2409099" cy="26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A43C94-23BF-483C-A113-AFDEA7D1E38F}"/>
              </a:ext>
            </a:extLst>
          </p:cNvPr>
          <p:cNvCxnSpPr>
            <a:cxnSpLocks/>
            <a:stCxn id="25" idx="0"/>
          </p:cNvCxnSpPr>
          <p:nvPr/>
        </p:nvCxnSpPr>
        <p:spPr>
          <a:xfrm flipV="1">
            <a:off x="2977457" y="3123143"/>
            <a:ext cx="3087391" cy="6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05C2F0-CC1D-4C02-9B25-5C2916C13FCD}"/>
              </a:ext>
            </a:extLst>
          </p:cNvPr>
          <p:cNvCxnSpPr>
            <a:cxnSpLocks/>
          </p:cNvCxnSpPr>
          <p:nvPr/>
        </p:nvCxnSpPr>
        <p:spPr>
          <a:xfrm flipV="1">
            <a:off x="4558814" y="3916934"/>
            <a:ext cx="15460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EADDA83-C58F-40F1-A1F6-AFAAC1183B9A}"/>
              </a:ext>
            </a:extLst>
          </p:cNvPr>
          <p:cNvSpPr/>
          <p:nvPr/>
        </p:nvSpPr>
        <p:spPr>
          <a:xfrm>
            <a:off x="2889473" y="3413928"/>
            <a:ext cx="62950" cy="673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9FE04-E89D-4AD5-9DE4-DDA8EE4EE4F8}"/>
              </a:ext>
            </a:extLst>
          </p:cNvPr>
          <p:cNvCxnSpPr>
            <a:cxnSpLocks/>
            <a:stCxn id="18" idx="2"/>
          </p:cNvCxnSpPr>
          <p:nvPr/>
        </p:nvCxnSpPr>
        <p:spPr>
          <a:xfrm flipV="1">
            <a:off x="2889473" y="1677123"/>
            <a:ext cx="3208533" cy="1770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72B9217-2F7D-4ADA-9FD1-442675D477A8}"/>
              </a:ext>
            </a:extLst>
          </p:cNvPr>
          <p:cNvSpPr/>
          <p:nvPr/>
        </p:nvSpPr>
        <p:spPr>
          <a:xfrm>
            <a:off x="4426357" y="358331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E1334A6-DF50-4D95-9E99-60814B9B830E}"/>
              </a:ext>
            </a:extLst>
          </p:cNvPr>
          <p:cNvSpPr/>
          <p:nvPr/>
        </p:nvSpPr>
        <p:spPr>
          <a:xfrm>
            <a:off x="2954597" y="3818443"/>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882B0072-286D-4DA4-8AB5-6FCF4DD7B41E}"/>
              </a:ext>
            </a:extLst>
          </p:cNvPr>
          <p:cNvCxnSpPr>
            <a:cxnSpLocks/>
            <a:stCxn id="23" idx="7"/>
          </p:cNvCxnSpPr>
          <p:nvPr/>
        </p:nvCxnSpPr>
        <p:spPr>
          <a:xfrm flipV="1">
            <a:off x="4465381" y="3101375"/>
            <a:ext cx="1639495" cy="488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6BF18451-FE46-440E-9EAA-F48767B87AAE}"/>
              </a:ext>
            </a:extLst>
          </p:cNvPr>
          <p:cNvSpPr/>
          <p:nvPr/>
        </p:nvSpPr>
        <p:spPr>
          <a:xfrm>
            <a:off x="4484918" y="3892728"/>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30F4ED-C845-48CB-BC2C-54A6910842AE}"/>
              </a:ext>
            </a:extLst>
          </p:cNvPr>
          <p:cNvSpPr/>
          <p:nvPr/>
        </p:nvSpPr>
        <p:spPr>
          <a:xfrm>
            <a:off x="3683723" y="451975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AB5A17BD-EAC1-464D-93E6-2AA742FDDE25}"/>
              </a:ext>
            </a:extLst>
          </p:cNvPr>
          <p:cNvCxnSpPr/>
          <p:nvPr/>
        </p:nvCxnSpPr>
        <p:spPr>
          <a:xfrm flipH="1">
            <a:off x="6248236" y="1083699"/>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B3F893-B9B3-434F-9DC2-A4A019FB9BD8}"/>
              </a:ext>
            </a:extLst>
          </p:cNvPr>
          <p:cNvCxnSpPr/>
          <p:nvPr/>
        </p:nvCxnSpPr>
        <p:spPr>
          <a:xfrm flipH="1">
            <a:off x="6208488" y="1830293"/>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E96E53-1C1C-48FF-8728-BED6097CE38E}"/>
              </a:ext>
            </a:extLst>
          </p:cNvPr>
          <p:cNvCxnSpPr/>
          <p:nvPr/>
        </p:nvCxnSpPr>
        <p:spPr>
          <a:xfrm flipH="1">
            <a:off x="6248235" y="2194326"/>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AFD055-F486-4199-8645-8A03CA1AD18F}"/>
              </a:ext>
            </a:extLst>
          </p:cNvPr>
          <p:cNvCxnSpPr/>
          <p:nvPr/>
        </p:nvCxnSpPr>
        <p:spPr>
          <a:xfrm flipH="1">
            <a:off x="6248235" y="2563197"/>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415491-4843-4362-999D-5B2F4CC8EC45}"/>
              </a:ext>
            </a:extLst>
          </p:cNvPr>
          <p:cNvCxnSpPr/>
          <p:nvPr/>
        </p:nvCxnSpPr>
        <p:spPr>
          <a:xfrm flipH="1">
            <a:off x="6262781" y="3313829"/>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84C11F-53BA-447F-A9ED-707F5B079F06}"/>
              </a:ext>
            </a:extLst>
          </p:cNvPr>
          <p:cNvCxnSpPr/>
          <p:nvPr/>
        </p:nvCxnSpPr>
        <p:spPr>
          <a:xfrm flipH="1">
            <a:off x="6223522" y="4419140"/>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C00F43-4F0F-4733-B39B-CECE65AF0946}"/>
              </a:ext>
            </a:extLst>
          </p:cNvPr>
          <p:cNvCxnSpPr/>
          <p:nvPr/>
        </p:nvCxnSpPr>
        <p:spPr>
          <a:xfrm flipH="1">
            <a:off x="6248235" y="4876850"/>
            <a:ext cx="288827" cy="36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DB6FD27-2A69-497D-ACFF-6C6F14AA6E58}"/>
              </a:ext>
            </a:extLst>
          </p:cNvPr>
          <p:cNvCxnSpPr>
            <a:cxnSpLocks/>
            <a:stCxn id="9" idx="7"/>
          </p:cNvCxnSpPr>
          <p:nvPr/>
        </p:nvCxnSpPr>
        <p:spPr>
          <a:xfrm>
            <a:off x="4240908" y="4182450"/>
            <a:ext cx="1840447" cy="7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a:extLst>
              <a:ext uri="{FF2B5EF4-FFF2-40B4-BE49-F238E27FC236}">
                <a16:creationId xmlns:a16="http://schemas.microsoft.com/office/drawing/2014/main" id="{47EC4BB0-2B6D-46DF-B479-732F0EAE24E8}"/>
              </a:ext>
            </a:extLst>
          </p:cNvPr>
          <p:cNvGraphicFramePr>
            <a:graphicFrameLocks noGrp="1"/>
          </p:cNvGraphicFramePr>
          <p:nvPr>
            <p:extLst>
              <p:ext uri="{D42A27DB-BD31-4B8C-83A1-F6EECF244321}">
                <p14:modId xmlns:p14="http://schemas.microsoft.com/office/powerpoint/2010/main" val="44175275"/>
              </p:ext>
            </p:extLst>
          </p:nvPr>
        </p:nvGraphicFramePr>
        <p:xfrm>
          <a:off x="7225610" y="1451587"/>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1</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3" name="Table 42">
            <a:extLst>
              <a:ext uri="{FF2B5EF4-FFF2-40B4-BE49-F238E27FC236}">
                <a16:creationId xmlns:a16="http://schemas.microsoft.com/office/drawing/2014/main" id="{912FA7B4-E3EE-4BA5-AAA6-675494171969}"/>
              </a:ext>
            </a:extLst>
          </p:cNvPr>
          <p:cNvGraphicFramePr>
            <a:graphicFrameLocks noGrp="1"/>
          </p:cNvGraphicFramePr>
          <p:nvPr>
            <p:extLst>
              <p:ext uri="{D42A27DB-BD31-4B8C-83A1-F6EECF244321}">
                <p14:modId xmlns:p14="http://schemas.microsoft.com/office/powerpoint/2010/main" val="980255679"/>
              </p:ext>
            </p:extLst>
          </p:nvPr>
        </p:nvGraphicFramePr>
        <p:xfrm>
          <a:off x="8714562" y="1451587"/>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4</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4" name="Table 43">
            <a:extLst>
              <a:ext uri="{FF2B5EF4-FFF2-40B4-BE49-F238E27FC236}">
                <a16:creationId xmlns:a16="http://schemas.microsoft.com/office/drawing/2014/main" id="{3E0F60B9-E497-4C2B-97EF-192A6DEC3F8D}"/>
              </a:ext>
            </a:extLst>
          </p:cNvPr>
          <p:cNvGraphicFramePr>
            <a:graphicFrameLocks noGrp="1"/>
          </p:cNvGraphicFramePr>
          <p:nvPr>
            <p:extLst>
              <p:ext uri="{D42A27DB-BD31-4B8C-83A1-F6EECF244321}">
                <p14:modId xmlns:p14="http://schemas.microsoft.com/office/powerpoint/2010/main" val="2133914171"/>
              </p:ext>
            </p:extLst>
          </p:nvPr>
        </p:nvGraphicFramePr>
        <p:xfrm>
          <a:off x="7206355" y="2931085"/>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5</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5" name="Table 44">
            <a:extLst>
              <a:ext uri="{FF2B5EF4-FFF2-40B4-BE49-F238E27FC236}">
                <a16:creationId xmlns:a16="http://schemas.microsoft.com/office/drawing/2014/main" id="{5B5AE550-FD91-4D84-B77B-22834369AA55}"/>
              </a:ext>
            </a:extLst>
          </p:cNvPr>
          <p:cNvGraphicFramePr>
            <a:graphicFrameLocks noGrp="1"/>
          </p:cNvGraphicFramePr>
          <p:nvPr>
            <p:extLst>
              <p:ext uri="{D42A27DB-BD31-4B8C-83A1-F6EECF244321}">
                <p14:modId xmlns:p14="http://schemas.microsoft.com/office/powerpoint/2010/main" val="3595594992"/>
              </p:ext>
            </p:extLst>
          </p:nvPr>
        </p:nvGraphicFramePr>
        <p:xfrm>
          <a:off x="8733563" y="2944706"/>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7</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6" name="Table 45">
            <a:extLst>
              <a:ext uri="{FF2B5EF4-FFF2-40B4-BE49-F238E27FC236}">
                <a16:creationId xmlns:a16="http://schemas.microsoft.com/office/drawing/2014/main" id="{660BF7AB-9C10-442C-B77C-F3D82D75BF88}"/>
              </a:ext>
            </a:extLst>
          </p:cNvPr>
          <p:cNvGraphicFramePr>
            <a:graphicFrameLocks noGrp="1"/>
          </p:cNvGraphicFramePr>
          <p:nvPr>
            <p:extLst>
              <p:ext uri="{D42A27DB-BD31-4B8C-83A1-F6EECF244321}">
                <p14:modId xmlns:p14="http://schemas.microsoft.com/office/powerpoint/2010/main" val="2329349955"/>
              </p:ext>
            </p:extLst>
          </p:nvPr>
        </p:nvGraphicFramePr>
        <p:xfrm>
          <a:off x="10178545" y="2944706"/>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2</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7" name="Table 46">
            <a:extLst>
              <a:ext uri="{FF2B5EF4-FFF2-40B4-BE49-F238E27FC236}">
                <a16:creationId xmlns:a16="http://schemas.microsoft.com/office/drawing/2014/main" id="{754FCA8D-4F74-4BE9-949C-83CE13725E5E}"/>
              </a:ext>
            </a:extLst>
          </p:cNvPr>
          <p:cNvGraphicFramePr>
            <a:graphicFrameLocks noGrp="1"/>
          </p:cNvGraphicFramePr>
          <p:nvPr>
            <p:extLst>
              <p:ext uri="{D42A27DB-BD31-4B8C-83A1-F6EECF244321}">
                <p14:modId xmlns:p14="http://schemas.microsoft.com/office/powerpoint/2010/main" val="2242533280"/>
              </p:ext>
            </p:extLst>
          </p:nvPr>
        </p:nvGraphicFramePr>
        <p:xfrm>
          <a:off x="7218754" y="3720373"/>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3</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8" name="Table 47">
            <a:extLst>
              <a:ext uri="{FF2B5EF4-FFF2-40B4-BE49-F238E27FC236}">
                <a16:creationId xmlns:a16="http://schemas.microsoft.com/office/drawing/2014/main" id="{7E186EE6-2B1E-4A08-AFE8-08D1C6140D1B}"/>
              </a:ext>
            </a:extLst>
          </p:cNvPr>
          <p:cNvGraphicFramePr>
            <a:graphicFrameLocks noGrp="1"/>
          </p:cNvGraphicFramePr>
          <p:nvPr>
            <p:extLst>
              <p:ext uri="{D42A27DB-BD31-4B8C-83A1-F6EECF244321}">
                <p14:modId xmlns:p14="http://schemas.microsoft.com/office/powerpoint/2010/main" val="3972156114"/>
              </p:ext>
            </p:extLst>
          </p:nvPr>
        </p:nvGraphicFramePr>
        <p:xfrm>
          <a:off x="7225609" y="4146374"/>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8</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graphicFrame>
        <p:nvGraphicFramePr>
          <p:cNvPr id="49" name="Table 48">
            <a:extLst>
              <a:ext uri="{FF2B5EF4-FFF2-40B4-BE49-F238E27FC236}">
                <a16:creationId xmlns:a16="http://schemas.microsoft.com/office/drawing/2014/main" id="{C60E6D12-B13A-4F23-BE90-DEBDEA23C7E7}"/>
              </a:ext>
            </a:extLst>
          </p:cNvPr>
          <p:cNvGraphicFramePr>
            <a:graphicFrameLocks noGrp="1"/>
          </p:cNvGraphicFramePr>
          <p:nvPr>
            <p:extLst>
              <p:ext uri="{D42A27DB-BD31-4B8C-83A1-F6EECF244321}">
                <p14:modId xmlns:p14="http://schemas.microsoft.com/office/powerpoint/2010/main" val="2633987680"/>
              </p:ext>
            </p:extLst>
          </p:nvPr>
        </p:nvGraphicFramePr>
        <p:xfrm>
          <a:off x="8714562" y="4146374"/>
          <a:ext cx="1106202" cy="370840"/>
        </p:xfrm>
        <a:graphic>
          <a:graphicData uri="http://schemas.openxmlformats.org/drawingml/2006/table">
            <a:tbl>
              <a:tblPr firstRow="1" bandRow="1">
                <a:tableStyleId>{5C22544A-7EE6-4342-B048-85BDC9FD1C3A}</a:tableStyleId>
              </a:tblPr>
              <a:tblGrid>
                <a:gridCol w="553101">
                  <a:extLst>
                    <a:ext uri="{9D8B030D-6E8A-4147-A177-3AD203B41FA5}">
                      <a16:colId xmlns:a16="http://schemas.microsoft.com/office/drawing/2014/main" val="3515038752"/>
                    </a:ext>
                  </a:extLst>
                </a:gridCol>
                <a:gridCol w="553101">
                  <a:extLst>
                    <a:ext uri="{9D8B030D-6E8A-4147-A177-3AD203B41FA5}">
                      <a16:colId xmlns:a16="http://schemas.microsoft.com/office/drawing/2014/main" val="1174780462"/>
                    </a:ext>
                  </a:extLst>
                </a:gridCol>
              </a:tblGrid>
              <a:tr h="370840">
                <a:tc>
                  <a:txBody>
                    <a:bodyPr/>
                    <a:lstStyle/>
                    <a:p>
                      <a:r>
                        <a:rPr lang="en-US" dirty="0">
                          <a:solidFill>
                            <a:schemeClr val="tx1"/>
                          </a:solidFill>
                        </a:rPr>
                        <a:t>k</a:t>
                      </a:r>
                      <a:r>
                        <a:rPr lang="en-US" baseline="-25000" dirty="0">
                          <a:solidFill>
                            <a:schemeClr val="tx1"/>
                          </a:solidFill>
                        </a:rPr>
                        <a:t>6</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911779"/>
                  </a:ext>
                </a:extLst>
              </a:tr>
            </a:tbl>
          </a:graphicData>
        </a:graphic>
      </p:graphicFrame>
      <p:cxnSp>
        <p:nvCxnSpPr>
          <p:cNvPr id="51" name="Straight Arrow Connector 50">
            <a:extLst>
              <a:ext uri="{FF2B5EF4-FFF2-40B4-BE49-F238E27FC236}">
                <a16:creationId xmlns:a16="http://schemas.microsoft.com/office/drawing/2014/main" id="{26482F57-B699-4BFD-8A8B-A9DDE26B91B2}"/>
              </a:ext>
            </a:extLst>
          </p:cNvPr>
          <p:cNvCxnSpPr>
            <a:cxnSpLocks/>
            <a:endCxn id="43" idx="1"/>
          </p:cNvCxnSpPr>
          <p:nvPr/>
        </p:nvCxnSpPr>
        <p:spPr>
          <a:xfrm>
            <a:off x="8137201" y="1637007"/>
            <a:ext cx="57736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D70FD47-429B-4BD7-96BF-E0345B1D7689}"/>
              </a:ext>
            </a:extLst>
          </p:cNvPr>
          <p:cNvCxnSpPr>
            <a:cxnSpLocks/>
          </p:cNvCxnSpPr>
          <p:nvPr/>
        </p:nvCxnSpPr>
        <p:spPr>
          <a:xfrm>
            <a:off x="8137201" y="3139378"/>
            <a:ext cx="59636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A83E0FA-F2A5-40BE-86E7-89410A3AC937}"/>
              </a:ext>
            </a:extLst>
          </p:cNvPr>
          <p:cNvCxnSpPr>
            <a:cxnSpLocks/>
          </p:cNvCxnSpPr>
          <p:nvPr/>
        </p:nvCxnSpPr>
        <p:spPr>
          <a:xfrm>
            <a:off x="9590626" y="3116505"/>
            <a:ext cx="59636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B711543-505A-4040-89AF-A9A9197A88A1}"/>
              </a:ext>
            </a:extLst>
          </p:cNvPr>
          <p:cNvCxnSpPr>
            <a:cxnSpLocks/>
          </p:cNvCxnSpPr>
          <p:nvPr/>
        </p:nvCxnSpPr>
        <p:spPr>
          <a:xfrm>
            <a:off x="8130350" y="4321721"/>
            <a:ext cx="5963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5210417-27ED-454F-A96A-8F3F42A14060}"/>
              </a:ext>
            </a:extLst>
          </p:cNvPr>
          <p:cNvCxnSpPr/>
          <p:nvPr/>
        </p:nvCxnSpPr>
        <p:spPr>
          <a:xfrm flipH="1">
            <a:off x="9404414" y="1446178"/>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50EB83E-FDA7-4026-8D05-EEB5B8859FE3}"/>
              </a:ext>
            </a:extLst>
          </p:cNvPr>
          <p:cNvCxnSpPr/>
          <p:nvPr/>
        </p:nvCxnSpPr>
        <p:spPr>
          <a:xfrm flipH="1">
            <a:off x="10814045" y="2931085"/>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E1B87C-3097-4E61-A83D-B668C88E1316}"/>
              </a:ext>
            </a:extLst>
          </p:cNvPr>
          <p:cNvCxnSpPr/>
          <p:nvPr/>
        </p:nvCxnSpPr>
        <p:spPr>
          <a:xfrm flipH="1">
            <a:off x="7909584" y="3715318"/>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7056CCA-6D3A-4F78-904B-2FFFDD5C7AA0}"/>
              </a:ext>
            </a:extLst>
          </p:cNvPr>
          <p:cNvCxnSpPr/>
          <p:nvPr/>
        </p:nvCxnSpPr>
        <p:spPr>
          <a:xfrm flipH="1">
            <a:off x="9349885" y="4133099"/>
            <a:ext cx="338299" cy="38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3171283-CFFF-4E65-B737-B45737C5D7E8}"/>
              </a:ext>
            </a:extLst>
          </p:cNvPr>
          <p:cNvCxnSpPr>
            <a:cxnSpLocks/>
            <a:endCxn id="42" idx="1"/>
          </p:cNvCxnSpPr>
          <p:nvPr/>
        </p:nvCxnSpPr>
        <p:spPr>
          <a:xfrm>
            <a:off x="6407194" y="1637007"/>
            <a:ext cx="8184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DAE7388-1DFF-4BC9-91C7-37588E9C2B4B}"/>
              </a:ext>
            </a:extLst>
          </p:cNvPr>
          <p:cNvCxnSpPr>
            <a:cxnSpLocks/>
            <a:endCxn id="44" idx="1"/>
          </p:cNvCxnSpPr>
          <p:nvPr/>
        </p:nvCxnSpPr>
        <p:spPr>
          <a:xfrm>
            <a:off x="6346755" y="3116505"/>
            <a:ext cx="859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F7BD81-EF89-4C2F-9124-B95B061ADBA7}"/>
              </a:ext>
            </a:extLst>
          </p:cNvPr>
          <p:cNvCxnSpPr>
            <a:cxnSpLocks/>
            <a:endCxn id="47" idx="1"/>
          </p:cNvCxnSpPr>
          <p:nvPr/>
        </p:nvCxnSpPr>
        <p:spPr>
          <a:xfrm>
            <a:off x="6392091" y="3901439"/>
            <a:ext cx="826663" cy="4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C9DD730-0C9C-4425-93EA-DD352807796F}"/>
              </a:ext>
            </a:extLst>
          </p:cNvPr>
          <p:cNvCxnSpPr>
            <a:cxnSpLocks/>
            <a:endCxn id="48" idx="1"/>
          </p:cNvCxnSpPr>
          <p:nvPr/>
        </p:nvCxnSpPr>
        <p:spPr>
          <a:xfrm>
            <a:off x="6407194" y="4329318"/>
            <a:ext cx="818415" cy="2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EE1A7AE-560A-4C2F-AC02-14D5D275FB03}"/>
              </a:ext>
            </a:extLst>
          </p:cNvPr>
          <p:cNvSpPr/>
          <p:nvPr/>
        </p:nvSpPr>
        <p:spPr>
          <a:xfrm>
            <a:off x="1451842" y="1279499"/>
            <a:ext cx="1646220" cy="492443"/>
          </a:xfrm>
          <a:prstGeom prst="rect">
            <a:avLst/>
          </a:prstGeom>
        </p:spPr>
        <p:txBody>
          <a:bodyPr wrap="none">
            <a:spAutoFit/>
          </a:bodyPr>
          <a:lstStyle/>
          <a:p>
            <a:r>
              <a:rPr lang="en-US" sz="2600" dirty="0">
                <a:cs typeface="Times New Roman" panose="02020603050405020304" pitchFamily="18" charset="0"/>
              </a:rPr>
              <a:t>Hash Table</a:t>
            </a:r>
          </a:p>
        </p:txBody>
      </p:sp>
      <p:pic>
        <p:nvPicPr>
          <p:cNvPr id="74" name="Picture 73" descr="Image result for smiley face images">
            <a:extLst>
              <a:ext uri="{FF2B5EF4-FFF2-40B4-BE49-F238E27FC236}">
                <a16:creationId xmlns:a16="http://schemas.microsoft.com/office/drawing/2014/main" id="{1CCF868E-62CA-40EA-B94B-4419B80DFA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714103" y="2055223"/>
            <a:ext cx="651363" cy="483440"/>
          </a:xfrm>
          <a:prstGeom prst="rect">
            <a:avLst/>
          </a:prstGeom>
          <a:noFill/>
          <a:extLst>
            <a:ext uri="{909E8E84-426E-40DD-AFC4-6F175D3DCCD1}">
              <a14:hiddenFill xmlns:a14="http://schemas.microsoft.com/office/drawing/2010/main">
                <a:solidFill>
                  <a:srgbClr val="FFFFFF"/>
                </a:solidFill>
              </a14:hiddenFill>
            </a:ext>
          </a:extLst>
        </p:spPr>
      </p:pic>
      <p:sp>
        <p:nvSpPr>
          <p:cNvPr id="53" name="Title 1">
            <a:extLst>
              <a:ext uri="{FF2B5EF4-FFF2-40B4-BE49-F238E27FC236}">
                <a16:creationId xmlns:a16="http://schemas.microsoft.com/office/drawing/2014/main" id="{66AE69BE-719E-D33F-F9B4-30E41F130873}"/>
              </a:ext>
            </a:extLst>
          </p:cNvPr>
          <p:cNvSpPr txBox="1">
            <a:spLocks/>
          </p:cNvSpPr>
          <p:nvPr/>
        </p:nvSpPr>
        <p:spPr>
          <a:xfrm>
            <a:off x="1204658" y="274701"/>
            <a:ext cx="8673737" cy="467556"/>
          </a:xfrm>
          <a:prstGeom prst="rect">
            <a:avLst/>
          </a:prstGeom>
          <a:solidFill>
            <a:srgbClr val="FFFF00"/>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mn-lt"/>
              </a:rPr>
              <a:t>Collision Resolution by Chaining (or called Open Hashing) </a:t>
            </a:r>
          </a:p>
        </p:txBody>
      </p:sp>
      <p:sp>
        <p:nvSpPr>
          <p:cNvPr id="11" name="TextBox 10">
            <a:extLst>
              <a:ext uri="{FF2B5EF4-FFF2-40B4-BE49-F238E27FC236}">
                <a16:creationId xmlns:a16="http://schemas.microsoft.com/office/drawing/2014/main" id="{36AC0AAA-BA5A-C8B4-E939-43385589D65E}"/>
              </a:ext>
            </a:extLst>
          </p:cNvPr>
          <p:cNvSpPr txBox="1"/>
          <p:nvPr/>
        </p:nvSpPr>
        <p:spPr>
          <a:xfrm>
            <a:off x="6367935" y="706147"/>
            <a:ext cx="3829646" cy="369332"/>
          </a:xfrm>
          <a:prstGeom prst="rect">
            <a:avLst/>
          </a:prstGeom>
          <a:noFill/>
        </p:spPr>
        <p:txBody>
          <a:bodyPr wrap="square" rtlCol="0">
            <a:spAutoFit/>
          </a:bodyPr>
          <a:lstStyle/>
          <a:p>
            <a:r>
              <a:rPr lang="en-US" dirty="0"/>
              <a:t>slots           linked lists</a:t>
            </a:r>
          </a:p>
        </p:txBody>
      </p:sp>
    </p:spTree>
    <p:extLst>
      <p:ext uri="{BB962C8B-B14F-4D97-AF65-F5344CB8AC3E}">
        <p14:creationId xmlns:p14="http://schemas.microsoft.com/office/powerpoint/2010/main" val="135370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337112-6D1A-457C-BE09-1ECA057AA817}"/>
              </a:ext>
            </a:extLst>
          </p:cNvPr>
          <p:cNvSpPr txBox="1"/>
          <p:nvPr/>
        </p:nvSpPr>
        <p:spPr>
          <a:xfrm>
            <a:off x="803564" y="1266237"/>
            <a:ext cx="10156216" cy="1753431"/>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690854" y="3088248"/>
            <a:ext cx="10156216" cy="364402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284646" y="125730"/>
            <a:ext cx="8673737" cy="894936"/>
          </a:xfrm>
        </p:spPr>
        <p:txBody>
          <a:bodyPr>
            <a:normAutofit/>
          </a:bodyPr>
          <a:lstStyle/>
          <a:p>
            <a:r>
              <a:rPr lang="en-US" sz="2800" dirty="0">
                <a:latin typeface="+mn-lt"/>
              </a:rPr>
              <a:t>Collision Resolution by Chaining (or called Open Hashing) </a:t>
            </a:r>
          </a:p>
        </p:txBody>
      </p:sp>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649307" y="893206"/>
            <a:ext cx="8464730" cy="5839064"/>
          </a:xfrm>
        </p:spPr>
        <p:txBody>
          <a:bodyPr>
            <a:noAutofit/>
          </a:bodyPr>
          <a:lstStyle/>
          <a:p>
            <a:pPr marL="0" indent="0">
              <a:lnSpc>
                <a:spcPct val="100000"/>
              </a:lnSpc>
              <a:spcBef>
                <a:spcPts val="60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For collisions are resolved by chaining </a:t>
            </a:r>
          </a:p>
          <a:p>
            <a:pPr marL="461963" indent="-461963">
              <a:lnSpc>
                <a:spcPct val="100000"/>
              </a:lnSpc>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In chaining, store all the elements that hash to the same slot (position) into the same linked list. </a:t>
            </a:r>
            <a:r>
              <a:rPr lang="en-US" sz="2400" dirty="0">
                <a:latin typeface="Times New Roman" panose="02020603050405020304" pitchFamily="18" charset="0"/>
                <a:cs typeface="Times New Roman" panose="02020603050405020304" pitchFamily="18" charset="0"/>
              </a:rPr>
              <a:t>The slot contains a pointer to the head of the list of these elements, otherwise, the slot contains a NIL. (See figure in the previous slide.)</a:t>
            </a:r>
          </a:p>
          <a:p>
            <a:pPr marL="461963" indent="-461963">
              <a:lnSpc>
                <a:spcPct val="100000"/>
              </a:lnSpc>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Let x be an element with key k. When collisions are resolved by chaining, the dictionary operations on a hash table T are</a:t>
            </a:r>
            <a:r>
              <a:rPr lang="en-US" sz="2400" dirty="0">
                <a:latin typeface="Times New Roman" panose="02020603050405020304" pitchFamily="18" charset="0"/>
                <a:cs typeface="Times New Roman" panose="02020603050405020304" pitchFamily="18" charset="0"/>
              </a:rPr>
              <a:t>:</a:t>
            </a:r>
          </a:p>
          <a:p>
            <a:pPr marL="914400" lvl="1" indent="-457200">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Chained-Hash-Insert(T, x) </a:t>
            </a:r>
          </a:p>
          <a:p>
            <a:pPr marL="914400" lvl="1" indent="-45720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	Insert x at the head of the list T[h(key[x])]</a:t>
            </a:r>
          </a:p>
          <a:p>
            <a:pPr marL="914400" lvl="1" indent="-457200">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Chained-Hash-Search(T, k) </a:t>
            </a:r>
          </a:p>
          <a:p>
            <a:pPr marL="914400" lvl="1" indent="-45720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	Search for an element with key k in the list T[h(k)]</a:t>
            </a:r>
          </a:p>
          <a:p>
            <a:pPr marL="914400" lvl="1" indent="-457200">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Chained-Hash-Delete(T, x) </a:t>
            </a:r>
          </a:p>
          <a:p>
            <a:pPr marL="914400" lvl="1" indent="-457200">
              <a:lnSpc>
                <a:spcPct val="100000"/>
              </a:lnSpc>
              <a:spcBef>
                <a:spcPts val="0"/>
              </a:spcBef>
              <a:spcAft>
                <a:spcPts val="1200"/>
              </a:spcAft>
              <a:buNone/>
            </a:pPr>
            <a:r>
              <a:rPr lang="en-US" dirty="0">
                <a:latin typeface="Times New Roman" panose="02020603050405020304" pitchFamily="18" charset="0"/>
                <a:cs typeface="Times New Roman" panose="02020603050405020304" pitchFamily="18" charset="0"/>
              </a:rPr>
              <a:t>	Delete x from the list T[h(key[x])]</a:t>
            </a:r>
          </a:p>
        </p:txBody>
      </p:sp>
    </p:spTree>
    <p:extLst>
      <p:ext uri="{BB962C8B-B14F-4D97-AF65-F5344CB8AC3E}">
        <p14:creationId xmlns:p14="http://schemas.microsoft.com/office/powerpoint/2010/main" val="3208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36915" y="933110"/>
            <a:ext cx="7605485" cy="776287"/>
          </a:xfrm>
          <a:solidFill>
            <a:srgbClr val="FFFF00"/>
          </a:solidFill>
        </p:spPr>
        <p:txBody>
          <a:bodyPr>
            <a:normAutofit fontScale="90000"/>
          </a:bodyPr>
          <a:lstStyle/>
          <a:p>
            <a:r>
              <a:rPr lang="en-US" sz="2800" dirty="0">
                <a:latin typeface="+mn-lt"/>
              </a:rPr>
              <a:t>Time Efficiency for the Collision Resolution by Chaining</a:t>
            </a:r>
          </a:p>
        </p:txBody>
      </p:sp>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59913" y="1699966"/>
            <a:ext cx="8473441" cy="5058454"/>
          </a:xfrm>
        </p:spPr>
        <p:txBody>
          <a:bodyPr>
            <a:normAutofit/>
          </a:bodyPr>
          <a:lstStyle/>
          <a:p>
            <a:pPr marL="461963" indent="-461963">
              <a:lnSpc>
                <a:spcPct val="10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worst-case running time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for inserting an element x, is O(1)</a:t>
            </a:r>
            <a:r>
              <a:rPr lang="en-US" dirty="0">
                <a:latin typeface="Times New Roman" panose="02020603050405020304" pitchFamily="18" charset="0"/>
                <a:cs typeface="Times New Roman" panose="02020603050405020304" pitchFamily="18" charset="0"/>
              </a:rPr>
              <a:t>.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for searching an element x, is proportional to the length L for the list; and is O(L)</a:t>
            </a:r>
            <a:r>
              <a:rPr lang="en-US" dirty="0">
                <a:latin typeface="Times New Roman" panose="02020603050405020304" pitchFamily="18" charset="0"/>
                <a:cs typeface="Times New Roman" panose="02020603050405020304" pitchFamily="18" charset="0"/>
              </a:rPr>
              <a:t>. </a:t>
            </a:r>
            <a:endParaRPr lang="en-US" dirty="0">
              <a:solidFill>
                <a:srgbClr val="0000FF"/>
              </a:solidFill>
              <a:latin typeface="Times New Roman" panose="02020603050405020304" pitchFamily="18" charset="0"/>
              <a:cs typeface="Times New Roman" panose="02020603050405020304" pitchFamily="18" charset="0"/>
            </a:endParaRPr>
          </a:p>
          <a:p>
            <a:pPr marL="461963" indent="-461963">
              <a:lnSpc>
                <a:spcPct val="10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For deleting an element x</a:t>
            </a:r>
            <a:r>
              <a:rPr lang="en-US" sz="2400" dirty="0">
                <a:latin typeface="Times New Roman" panose="02020603050405020304" pitchFamily="18" charset="0"/>
                <a:cs typeface="Times New Roman" panose="02020603050405020304" pitchFamily="18" charset="0"/>
              </a:rPr>
              <a:t>,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if the lists are doubly linked, it requires O(1) time.  </a:t>
            </a:r>
          </a:p>
          <a:p>
            <a:pPr marL="914400" lvl="1" indent="-457200">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If the lists are singly linked, the deletion and searching have essentially the same running time</a:t>
            </a:r>
          </a:p>
          <a:p>
            <a:pPr marL="1376363" lvl="2" indent="-461963">
              <a:lnSpc>
                <a:spcPct val="100000"/>
              </a:lnSpc>
              <a:spcBef>
                <a:spcPts val="0"/>
              </a:spcBef>
              <a:spcAft>
                <a:spcPts val="1200"/>
              </a:spcAft>
            </a:pPr>
            <a:r>
              <a:rPr lang="en-US" sz="2400" dirty="0">
                <a:latin typeface="Times New Roman" panose="02020603050405020304" pitchFamily="18" charset="0"/>
                <a:cs typeface="Times New Roman" panose="02020603050405020304" pitchFamily="18" charset="0"/>
              </a:rPr>
              <a:t>First find x in the list T[h(key[x])], so that the next link of x’s predecessor can be properly set to splice x out.</a:t>
            </a:r>
          </a:p>
        </p:txBody>
      </p:sp>
      <p:sp>
        <p:nvSpPr>
          <p:cNvPr id="4" name="Rectangle 3">
            <a:extLst>
              <a:ext uri="{FF2B5EF4-FFF2-40B4-BE49-F238E27FC236}">
                <a16:creationId xmlns:a16="http://schemas.microsoft.com/office/drawing/2014/main" id="{B6038524-4ECD-41B7-B445-43E37175AD4A}"/>
              </a:ext>
            </a:extLst>
          </p:cNvPr>
          <p:cNvSpPr/>
          <p:nvPr/>
        </p:nvSpPr>
        <p:spPr>
          <a:xfrm>
            <a:off x="1436915" y="511628"/>
            <a:ext cx="1646220" cy="492443"/>
          </a:xfrm>
          <a:prstGeom prst="rect">
            <a:avLst/>
          </a:prstGeom>
        </p:spPr>
        <p:txBody>
          <a:bodyPr wrap="none">
            <a:spAutoFit/>
          </a:bodyPr>
          <a:lstStyle/>
          <a:p>
            <a:r>
              <a:rPr lang="en-US" sz="2600" dirty="0">
                <a:cs typeface="Times New Roman" panose="02020603050405020304" pitchFamily="18" charset="0"/>
              </a:rPr>
              <a:t>Hash Table</a:t>
            </a:r>
          </a:p>
        </p:txBody>
      </p:sp>
      <p:sp>
        <p:nvSpPr>
          <p:cNvPr id="6" name="TextBox 5"/>
          <p:cNvSpPr txBox="1"/>
          <p:nvPr/>
        </p:nvSpPr>
        <p:spPr>
          <a:xfrm>
            <a:off x="10339754" y="654245"/>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7" name="TextBox 6"/>
          <p:cNvSpPr txBox="1"/>
          <p:nvPr/>
        </p:nvSpPr>
        <p:spPr>
          <a:xfrm>
            <a:off x="10339754" y="1255545"/>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delete</a:t>
            </a:r>
          </a:p>
        </p:txBody>
      </p:sp>
      <p:sp>
        <p:nvSpPr>
          <p:cNvPr id="8" name="TextBox 7"/>
          <p:cNvSpPr txBox="1"/>
          <p:nvPr/>
        </p:nvSpPr>
        <p:spPr>
          <a:xfrm>
            <a:off x="10339754" y="1856845"/>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10" name="Straight Arrow Connector 9"/>
          <p:cNvCxnSpPr/>
          <p:nvPr/>
        </p:nvCxnSpPr>
        <p:spPr>
          <a:xfrm>
            <a:off x="10535138" y="838911"/>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0535138" y="1468175"/>
            <a:ext cx="62524" cy="708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1254154" y="1440211"/>
            <a:ext cx="3908"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1250246" y="772662"/>
            <a:ext cx="3908"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67108" y="2487501"/>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16" name="TextBox 15"/>
          <p:cNvSpPr txBox="1"/>
          <p:nvPr/>
        </p:nvSpPr>
        <p:spPr>
          <a:xfrm>
            <a:off x="10367108" y="3088801"/>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31" name="Straight Arrow Connector 30"/>
          <p:cNvCxnSpPr/>
          <p:nvPr/>
        </p:nvCxnSpPr>
        <p:spPr>
          <a:xfrm>
            <a:off x="10597662" y="2738417"/>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1258062" y="2688808"/>
            <a:ext cx="3908"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492154" y="3746924"/>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35" name="TextBox 34"/>
          <p:cNvSpPr txBox="1"/>
          <p:nvPr/>
        </p:nvSpPr>
        <p:spPr>
          <a:xfrm>
            <a:off x="10492154" y="4348224"/>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delete</a:t>
            </a:r>
          </a:p>
        </p:txBody>
      </p:sp>
      <p:sp>
        <p:nvSpPr>
          <p:cNvPr id="36" name="TextBox 35"/>
          <p:cNvSpPr txBox="1"/>
          <p:nvPr/>
        </p:nvSpPr>
        <p:spPr>
          <a:xfrm>
            <a:off x="10492154" y="4949524"/>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37" name="Straight Arrow Connector 36"/>
          <p:cNvCxnSpPr/>
          <p:nvPr/>
        </p:nvCxnSpPr>
        <p:spPr>
          <a:xfrm>
            <a:off x="10687538" y="3931590"/>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718800" y="4667822"/>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492154" y="5494896"/>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p>
        </p:txBody>
      </p:sp>
      <p:sp>
        <p:nvSpPr>
          <p:cNvPr id="42" name="TextBox 41"/>
          <p:cNvSpPr txBox="1"/>
          <p:nvPr/>
        </p:nvSpPr>
        <p:spPr>
          <a:xfrm>
            <a:off x="10492154" y="6096196"/>
            <a:ext cx="111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t>
            </a:r>
          </a:p>
        </p:txBody>
      </p:sp>
      <p:cxnSp>
        <p:nvCxnSpPr>
          <p:cNvPr id="43" name="Straight Arrow Connector 42"/>
          <p:cNvCxnSpPr/>
          <p:nvPr/>
        </p:nvCxnSpPr>
        <p:spPr>
          <a:xfrm>
            <a:off x="10722708" y="5745812"/>
            <a:ext cx="31262" cy="601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6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30B5F-822A-7DD5-40F2-F991F25C0586}"/>
              </a:ext>
            </a:extLst>
          </p:cNvPr>
          <p:cNvSpPr txBox="1"/>
          <p:nvPr/>
        </p:nvSpPr>
        <p:spPr>
          <a:xfrm>
            <a:off x="1006764" y="2094999"/>
            <a:ext cx="10021454" cy="2107546"/>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1290A78C-4894-6A39-9943-140CFF5A9F1A}"/>
              </a:ext>
            </a:extLst>
          </p:cNvPr>
          <p:cNvSpPr txBox="1"/>
          <p:nvPr/>
        </p:nvSpPr>
        <p:spPr>
          <a:xfrm>
            <a:off x="1006764" y="1191491"/>
            <a:ext cx="10021454" cy="822036"/>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36915" y="365126"/>
            <a:ext cx="9702140" cy="653778"/>
          </a:xfrm>
          <a:solidFill>
            <a:srgbClr val="FFFF00"/>
          </a:solidFill>
        </p:spPr>
        <p:txBody>
          <a:bodyPr>
            <a:normAutofit/>
          </a:bodyPr>
          <a:lstStyle/>
          <a:p>
            <a:r>
              <a:rPr lang="en-US" sz="28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36915" y="1100376"/>
                <a:ext cx="8638902" cy="5551081"/>
              </a:xfrm>
            </p:spPr>
            <p:txBody>
              <a:bodyPr>
                <a:noAutofit/>
              </a:bodyPr>
              <a:lstStyle/>
              <a:p>
                <a:pPr>
                  <a:lnSpc>
                    <a:spcPct val="120000"/>
                  </a:lnSpc>
                  <a:spcBef>
                    <a:spcPts val="0"/>
                  </a:spcBef>
                </a:pPr>
                <a:r>
                  <a:rPr lang="en-US" sz="2200" dirty="0">
                    <a:solidFill>
                      <a:srgbClr val="0000FF"/>
                    </a:solidFill>
                    <a:latin typeface="Times New Roman" panose="02020603050405020304" pitchFamily="18" charset="0"/>
                    <a:cs typeface="Times New Roman" panose="02020603050405020304" pitchFamily="18" charset="0"/>
                  </a:rPr>
                  <a:t>How well does hashing with chaining perform? </a:t>
                </a:r>
              </a:p>
              <a:p>
                <a:pPr>
                  <a:lnSpc>
                    <a:spcPct val="120000"/>
                  </a:lnSpc>
                  <a:spcBef>
                    <a:spcPts val="0"/>
                  </a:spcBef>
                  <a:spcAft>
                    <a:spcPts val="1800"/>
                  </a:spcAft>
                </a:pPr>
                <a:r>
                  <a:rPr lang="en-US" sz="2200" dirty="0">
                    <a:solidFill>
                      <a:srgbClr val="0000FF"/>
                    </a:solidFill>
                    <a:latin typeface="Times New Roman" panose="02020603050405020304" pitchFamily="18" charset="0"/>
                    <a:cs typeface="Times New Roman" panose="02020603050405020304" pitchFamily="18" charset="0"/>
                  </a:rPr>
                  <a:t>How long does it take to search for an element with a given key?</a:t>
                </a:r>
              </a:p>
              <a:p>
                <a:pPr>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Define </a:t>
                </a:r>
                <a:r>
                  <a:rPr lang="en-US" sz="2200" dirty="0">
                    <a:solidFill>
                      <a:srgbClr val="0000FF"/>
                    </a:solidFill>
                    <a:latin typeface="Times New Roman" panose="02020603050405020304" pitchFamily="18" charset="0"/>
                    <a:cs typeface="Times New Roman" panose="02020603050405020304" pitchFamily="18" charset="0"/>
                  </a:rPr>
                  <a:t>the load factor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dirty="0">
                    <a:solidFill>
                      <a:srgbClr val="0000FF"/>
                    </a:solidFill>
                    <a:latin typeface="Times New Roman" panose="02020603050405020304" pitchFamily="18" charset="0"/>
                    <a:cs typeface="Times New Roman" panose="02020603050405020304" pitchFamily="18" charset="0"/>
                  </a:rPr>
                  <a:t> of the hash table T  as follows. </a:t>
                </a:r>
              </a:p>
              <a:p>
                <a:pPr lvl="1">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Let the table T with m slots have n elements. </a:t>
                </a:r>
                <a:r>
                  <a:rPr lang="en-US" sz="2200" dirty="0">
                    <a:solidFill>
                      <a:srgbClr val="0000FF"/>
                    </a:solidFill>
                    <a:latin typeface="Times New Roman" panose="02020603050405020304" pitchFamily="18" charset="0"/>
                    <a:cs typeface="Times New Roman" panose="02020603050405020304" pitchFamily="18" charset="0"/>
                  </a:rPr>
                  <a:t>The average number of elements per slot is </a:t>
                </a:r>
              </a:p>
              <a:p>
                <a:pPr marL="0" indent="0">
                  <a:lnSpc>
                    <a:spcPct val="100000"/>
                  </a:lnSpc>
                  <a:spcBef>
                    <a:spcPts val="0"/>
                  </a:spcBef>
                  <a:spcAft>
                    <a:spcPts val="600"/>
                  </a:spcAft>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𝑜𝑟</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i="1">
                            <a:latin typeface="Cambria Math" panose="02040503050406030204" pitchFamily="18" charset="0"/>
                            <a:ea typeface="Cambria Math" panose="02040503050406030204" pitchFamily="18" charset="0"/>
                            <a:cs typeface="Times New Roman" panose="02020603050405020304" pitchFamily="18" charset="0"/>
                          </a:rPr>
                          <m:t>𝛼</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𝑇</m:t>
                        </m:r>
                      </m:sub>
                    </m:sSub>
                  </m:oMath>
                </a14:m>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200" i="1">
                            <a:solidFill>
                              <a:srgbClr val="0000FF"/>
                            </a:solidFill>
                            <a:latin typeface="Cambria Math" panose="02040503050406030204" pitchFamily="18" charset="0"/>
                            <a:cs typeface="Times New Roman" panose="02020603050405020304" pitchFamily="18" charset="0"/>
                          </a:rPr>
                        </m:ctrlPr>
                      </m:fPr>
                      <m:num>
                        <m:r>
                          <a:rPr lang="en-US" sz="2200" i="1">
                            <a:solidFill>
                              <a:srgbClr val="0000FF"/>
                            </a:solidFill>
                            <a:latin typeface="Cambria Math" panose="02040503050406030204" pitchFamily="18" charset="0"/>
                            <a:cs typeface="Times New Roman" panose="02020603050405020304" pitchFamily="18" charset="0"/>
                          </a:rPr>
                          <m:t>𝑛</m:t>
                        </m:r>
                      </m:num>
                      <m:den>
                        <m:r>
                          <a:rPr lang="en-US" sz="2200" i="1">
                            <a:solidFill>
                              <a:srgbClr val="0000FF"/>
                            </a:solidFill>
                            <a:latin typeface="Cambria Math" panose="02040503050406030204" pitchFamily="18" charset="0"/>
                            <a:cs typeface="Times New Roman" panose="02020603050405020304" pitchFamily="18" charset="0"/>
                          </a:rPr>
                          <m:t>𝑚</m:t>
                        </m:r>
                      </m:den>
                    </m:f>
                  </m:oMath>
                </a14:m>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which can be &lt;, =, or &gt;1,</a:t>
                </a:r>
              </a:p>
              <a:p>
                <a:pPr marL="0" indent="0">
                  <a:lnSpc>
                    <a:spcPct val="100000"/>
                  </a:lnSpc>
                  <a:spcBef>
                    <a:spcPts val="0"/>
                  </a:spcBef>
                  <a:spcAft>
                    <a:spcPts val="600"/>
                  </a:spcAft>
                  <a:buNone/>
                </a:pPr>
                <a:r>
                  <a:rPr lang="en-US" sz="2200" dirty="0">
                    <a:solidFill>
                      <a:srgbClr val="0000FF"/>
                    </a:solidFill>
                    <a:latin typeface="Times New Roman" panose="02020603050405020304" pitchFamily="18" charset="0"/>
                    <a:cs typeface="Times New Roman" panose="02020603050405020304" pitchFamily="18" charset="0"/>
                  </a:rPr>
                  <a:t> 	staying fixed, as n and m go to infinity</a:t>
                </a:r>
                <a:r>
                  <a:rPr lang="en-US" sz="2200" dirty="0">
                    <a:latin typeface="Times New Roman" panose="02020603050405020304" pitchFamily="18" charset="0"/>
                    <a:cs typeface="Times New Roman" panose="02020603050405020304" pitchFamily="18" charset="0"/>
                  </a:rPr>
                  <a:t>. </a:t>
                </a:r>
              </a:p>
              <a:p>
                <a:pPr>
                  <a:lnSpc>
                    <a:spcPct val="100000"/>
                  </a:lnSpc>
                  <a:spcBef>
                    <a:spcPts val="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The worst-case behavior of hashing with chaining is terrible</a:t>
                </a:r>
                <a:r>
                  <a:rPr lang="en-US" sz="2200" dirty="0">
                    <a:latin typeface="Times New Roman" panose="02020603050405020304" pitchFamily="18" charset="0"/>
                    <a:cs typeface="Times New Roman" panose="02020603050405020304" pitchFamily="18" charset="0"/>
                  </a:rPr>
                  <a:t>: </a:t>
                </a:r>
              </a:p>
              <a:p>
                <a:pPr lvl="1">
                  <a:lnSpc>
                    <a:spcPct val="100000"/>
                  </a:lnSpc>
                  <a:spcBef>
                    <a:spcPts val="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All n keys hash to the same slot, creating a list of length n. </a:t>
                </a:r>
              </a:p>
              <a:p>
                <a:pPr lvl="2">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The worst-case for the </a:t>
                </a:r>
                <a:r>
                  <a:rPr lang="en-US" sz="2200" dirty="0">
                    <a:solidFill>
                      <a:srgbClr val="0000FF"/>
                    </a:solidFill>
                    <a:latin typeface="Times New Roman" panose="02020603050405020304" pitchFamily="18" charset="0"/>
                    <a:cs typeface="Times New Roman" panose="02020603050405020304" pitchFamily="18" charset="0"/>
                  </a:rPr>
                  <a:t>searching is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plus </a:t>
                </a:r>
              </a:p>
              <a:p>
                <a:pPr lvl="2">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time</a:t>
                </a:r>
                <a:r>
                  <a:rPr lang="en-US" sz="2200" dirty="0">
                    <a:latin typeface="Times New Roman" panose="02020603050405020304" pitchFamily="18" charset="0"/>
                    <a:cs typeface="Times New Roman" panose="02020603050405020304" pitchFamily="18" charset="0"/>
                  </a:rPr>
                  <a:t> for computing the hash function.</a:t>
                </a:r>
              </a:p>
              <a:p>
                <a:pPr lvl="2">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It is </a:t>
                </a:r>
                <a:r>
                  <a:rPr lang="en-US" sz="2200" dirty="0">
                    <a:solidFill>
                      <a:srgbClr val="0000FF"/>
                    </a:solidFill>
                    <a:latin typeface="Times New Roman" panose="02020603050405020304" pitchFamily="18" charset="0"/>
                    <a:cs typeface="Times New Roman" panose="02020603050405020304" pitchFamily="18" charset="0"/>
                  </a:rPr>
                  <a:t>no better than if use one linked list </a:t>
                </a:r>
                <a:r>
                  <a:rPr lang="en-US" sz="2200" dirty="0">
                    <a:latin typeface="Times New Roman" panose="02020603050405020304" pitchFamily="18" charset="0"/>
                    <a:cs typeface="Times New Roman" panose="02020603050405020304" pitchFamily="18" charset="0"/>
                  </a:rPr>
                  <a:t>for all the elements. </a:t>
                </a:r>
              </a:p>
              <a:p>
                <a:pPr lvl="1">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Thus, hash tables are not used for their worst-case performance.</a:t>
                </a: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436915" y="1100376"/>
                <a:ext cx="8638902" cy="5551081"/>
              </a:xfrm>
              <a:blipFill>
                <a:blip r:embed="rId2"/>
                <a:stretch>
                  <a:fillRect l="-847" t="-110" r="-565" b="-3407"/>
                </a:stretch>
              </a:blipFill>
            </p:spPr>
            <p:txBody>
              <a:bodyPr/>
              <a:lstStyle/>
              <a:p>
                <a:r>
                  <a:rPr lang="en-US">
                    <a:noFill/>
                  </a:rPr>
                  <a:t> </a:t>
                </a:r>
              </a:p>
            </p:txBody>
          </p:sp>
        </mc:Fallback>
      </mc:AlternateContent>
    </p:spTree>
    <p:extLst>
      <p:ext uri="{BB962C8B-B14F-4D97-AF65-F5344CB8AC3E}">
        <p14:creationId xmlns:p14="http://schemas.microsoft.com/office/powerpoint/2010/main" val="398458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5B626-225D-1A7D-87D0-14F3FD0398B6}"/>
              </a:ext>
            </a:extLst>
          </p:cNvPr>
          <p:cNvSpPr txBox="1"/>
          <p:nvPr/>
        </p:nvSpPr>
        <p:spPr>
          <a:xfrm>
            <a:off x="856360" y="1673833"/>
            <a:ext cx="9968658" cy="1755167"/>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97874" y="0"/>
            <a:ext cx="9327144" cy="614478"/>
          </a:xfrm>
          <a:solidFill>
            <a:srgbClr val="FFFF00"/>
          </a:solidFill>
        </p:spPr>
        <p:txBody>
          <a:bodyPr>
            <a:normAutofit/>
          </a:bodyPr>
          <a:lstStyle/>
          <a:p>
            <a:r>
              <a:rPr lang="en-US" sz="2800" dirty="0">
                <a:latin typeface="+mn-lt"/>
              </a:rPr>
              <a:t>Analysis of Hashing with Chaining (or called Open Hashing) </a:t>
            </a:r>
          </a:p>
        </p:txBody>
      </p:sp>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97874" y="704758"/>
            <a:ext cx="8569234" cy="6153242"/>
          </a:xfrm>
        </p:spPr>
        <p:txBody>
          <a:bodyPr>
            <a:noAutofit/>
          </a:bodyPr>
          <a:lstStyle/>
          <a:p>
            <a:pPr>
              <a:lnSpc>
                <a:spcPct val="100000"/>
              </a:lnSpc>
              <a:spcBef>
                <a:spcPts val="0"/>
              </a:spcBef>
              <a:spcAft>
                <a:spcPts val="4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average-case performance of hashing </a:t>
            </a:r>
            <a:r>
              <a:rPr lang="en-US" sz="2200" dirty="0">
                <a:latin typeface="Times New Roman" panose="02020603050405020304" pitchFamily="18" charset="0"/>
                <a:cs typeface="Times New Roman" panose="02020603050405020304" pitchFamily="18" charset="0"/>
              </a:rPr>
              <a:t>depends on </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how well the hash function h </a:t>
            </a:r>
            <a:r>
              <a:rPr lang="en-US" sz="2200" dirty="0">
                <a:latin typeface="Times New Roman" panose="02020603050405020304" pitchFamily="18" charset="0"/>
                <a:cs typeface="Times New Roman" panose="02020603050405020304" pitchFamily="18" charset="0"/>
              </a:rPr>
              <a:t>distributes the set of keys to be stored among the m slots, on the average.</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Under the assumption of </a:t>
            </a:r>
            <a:r>
              <a:rPr lang="en-US" sz="2200" i="1" dirty="0">
                <a:solidFill>
                  <a:srgbClr val="0000FF"/>
                </a:solidFill>
                <a:latin typeface="Times New Roman" panose="02020603050405020304" pitchFamily="18" charset="0"/>
                <a:cs typeface="Times New Roman" panose="02020603050405020304" pitchFamily="18" charset="0"/>
              </a:rPr>
              <a:t>simple uniform hashing</a:t>
            </a:r>
            <a:r>
              <a:rPr lang="en-US" sz="2200" dirty="0">
                <a:latin typeface="Times New Roman" panose="02020603050405020304" pitchFamily="18" charset="0"/>
                <a:cs typeface="Times New Roman" panose="02020603050405020304" pitchFamily="18" charset="0"/>
              </a:rPr>
              <a:t>: </a:t>
            </a:r>
          </a:p>
          <a:p>
            <a:pPr lvl="2">
              <a:lnSpc>
                <a:spcPct val="100000"/>
              </a:lnSpc>
              <a:spcBef>
                <a:spcPts val="0"/>
              </a:spcBef>
              <a:spcAft>
                <a:spcPts val="400"/>
              </a:spcAft>
            </a:pPr>
            <a:r>
              <a:rPr lang="en-US" sz="2200" dirty="0">
                <a:solidFill>
                  <a:srgbClr val="FF0000"/>
                </a:solidFill>
                <a:latin typeface="Times New Roman" panose="02020603050405020304" pitchFamily="18" charset="0"/>
                <a:cs typeface="Times New Roman" panose="02020603050405020304" pitchFamily="18" charset="0"/>
              </a:rPr>
              <a:t>any given element is </a:t>
            </a:r>
          </a:p>
          <a:p>
            <a:pPr lvl="3">
              <a:lnSpc>
                <a:spcPct val="100000"/>
              </a:lnSpc>
              <a:spcBef>
                <a:spcPts val="0"/>
              </a:spcBef>
              <a:spcAft>
                <a:spcPts val="400"/>
              </a:spcAft>
            </a:pPr>
            <a:r>
              <a:rPr lang="en-US" sz="2200" i="1" dirty="0">
                <a:solidFill>
                  <a:srgbClr val="FF0000"/>
                </a:solidFill>
                <a:latin typeface="Times New Roman" panose="02020603050405020304" pitchFamily="18" charset="0"/>
                <a:cs typeface="Times New Roman" panose="02020603050405020304" pitchFamily="18" charset="0"/>
              </a:rPr>
              <a:t>equally</a:t>
            </a:r>
            <a:r>
              <a:rPr lang="en-US" sz="2200" dirty="0">
                <a:solidFill>
                  <a:srgbClr val="FF0000"/>
                </a:solidFill>
                <a:latin typeface="Times New Roman" panose="02020603050405020304" pitchFamily="18" charset="0"/>
                <a:cs typeface="Times New Roman" panose="02020603050405020304" pitchFamily="18" charset="0"/>
              </a:rPr>
              <a:t> likely to hash into any of the m slots, </a:t>
            </a:r>
          </a:p>
          <a:p>
            <a:pPr lvl="3">
              <a:lnSpc>
                <a:spcPct val="100000"/>
              </a:lnSpc>
              <a:spcBef>
                <a:spcPts val="0"/>
              </a:spcBef>
              <a:spcAft>
                <a:spcPts val="400"/>
              </a:spcAft>
            </a:pPr>
            <a:r>
              <a:rPr lang="en-US" sz="2200" i="1" dirty="0">
                <a:solidFill>
                  <a:srgbClr val="FF0000"/>
                </a:solidFill>
                <a:latin typeface="Times New Roman" panose="02020603050405020304" pitchFamily="18" charset="0"/>
                <a:cs typeface="Times New Roman" panose="02020603050405020304" pitchFamily="18" charset="0"/>
              </a:rPr>
              <a:t>independent of</a:t>
            </a:r>
            <a:r>
              <a:rPr lang="en-US" sz="2200" dirty="0">
                <a:solidFill>
                  <a:srgbClr val="FF0000"/>
                </a:solidFill>
                <a:latin typeface="Times New Roman" panose="02020603050405020304" pitchFamily="18" charset="0"/>
                <a:cs typeface="Times New Roman" panose="02020603050405020304" pitchFamily="18" charset="0"/>
              </a:rPr>
              <a:t> where any other element has hashed to. </a:t>
            </a:r>
          </a:p>
          <a:p>
            <a:pPr lvl="1">
              <a:lnSpc>
                <a:spcPct val="100000"/>
              </a:lnSpc>
              <a:spcBef>
                <a:spcPts val="0"/>
              </a:spcBef>
              <a:spcAft>
                <a:spcPts val="400"/>
              </a:spcAft>
            </a:pPr>
            <a:r>
              <a:rPr lang="en-US" sz="2200" dirty="0">
                <a:latin typeface="Times New Roman" panose="02020603050405020304" pitchFamily="18" charset="0"/>
                <a:cs typeface="Times New Roman" panose="02020603050405020304" pitchFamily="18" charset="0"/>
              </a:rPr>
              <a:t>Assume: the hash value </a:t>
            </a:r>
            <a:r>
              <a:rPr lang="en-US" sz="2200" dirty="0">
                <a:solidFill>
                  <a:srgbClr val="0000FF"/>
                </a:solidFill>
                <a:latin typeface="Times New Roman" panose="02020603050405020304" pitchFamily="18" charset="0"/>
                <a:cs typeface="Times New Roman" panose="02020603050405020304" pitchFamily="18" charset="0"/>
              </a:rPr>
              <a:t>h(k) can be computed in O(1) time</a:t>
            </a:r>
            <a:r>
              <a:rPr lang="en-US" sz="2200" dirty="0">
                <a:latin typeface="Times New Roman" panose="02020603050405020304" pitchFamily="18" charset="0"/>
                <a:cs typeface="Times New Roman" panose="02020603050405020304" pitchFamily="18" charset="0"/>
              </a:rPr>
              <a:t>.</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Assume: the time required to search for an element with key k depends linearly on the length of the list T[h(k)], and the time to access slot h(k) (says, required O(1) for access slot).</a:t>
            </a:r>
          </a:p>
          <a:p>
            <a:pPr>
              <a:lnSpc>
                <a:spcPct val="100000"/>
              </a:lnSpc>
              <a:spcBef>
                <a:spcPts val="0"/>
              </a:spcBef>
              <a:spcAft>
                <a:spcPts val="400"/>
              </a:spcAft>
            </a:pPr>
            <a:r>
              <a:rPr lang="en-US" sz="2200" dirty="0">
                <a:latin typeface="Times New Roman" panose="02020603050405020304" pitchFamily="18" charset="0"/>
                <a:cs typeface="Times New Roman" panose="02020603050405020304" pitchFamily="18" charset="0"/>
              </a:rPr>
              <a:t>Consider</a:t>
            </a:r>
            <a:r>
              <a:rPr lang="en-US" sz="2200" dirty="0">
                <a:solidFill>
                  <a:srgbClr val="0000FF"/>
                </a:solidFill>
                <a:latin typeface="Times New Roman" panose="02020603050405020304" pitchFamily="18" charset="0"/>
                <a:cs typeface="Times New Roman" panose="02020603050405020304" pitchFamily="18" charset="0"/>
              </a:rPr>
              <a:t> the expected number of elements in the list T[h(k)] that are checked to see if any element have a key equal to k </a:t>
            </a:r>
            <a:r>
              <a:rPr lang="en-US" sz="2200" dirty="0">
                <a:latin typeface="Times New Roman" panose="02020603050405020304" pitchFamily="18" charset="0"/>
                <a:cs typeface="Times New Roman" panose="02020603050405020304" pitchFamily="18" charset="0"/>
              </a:rPr>
              <a:t>using a search algorithm</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We have two cases: </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Case I: the search is unsuccessful: no element in the table has key k. </a:t>
            </a:r>
          </a:p>
          <a:p>
            <a:pPr lvl="1">
              <a:lnSpc>
                <a:spcPct val="100000"/>
              </a:lnSpc>
              <a:spcBef>
                <a:spcPts val="0"/>
              </a:spcBef>
              <a:spcAft>
                <a:spcPts val="400"/>
              </a:spcAft>
            </a:pPr>
            <a:r>
              <a:rPr lang="en-US" sz="2200" dirty="0">
                <a:solidFill>
                  <a:srgbClr val="0000FF"/>
                </a:solidFill>
                <a:latin typeface="Times New Roman" panose="02020603050405020304" pitchFamily="18" charset="0"/>
                <a:cs typeface="Times New Roman" panose="02020603050405020304" pitchFamily="18" charset="0"/>
              </a:rPr>
              <a:t>Case II: the search successfully finds an element with key k.</a:t>
            </a:r>
            <a:endParaRPr lang="en-US" sz="2200" dirty="0">
              <a:latin typeface="Times New Roman" panose="02020603050405020304" pitchFamily="18" charset="0"/>
              <a:cs typeface="Times New Roman" panose="02020603050405020304" pitchFamily="18" charset="0"/>
            </a:endParaRPr>
          </a:p>
          <a:p>
            <a:pPr marL="0" indent="0">
              <a:lnSpc>
                <a:spcPct val="100000"/>
              </a:lnSpc>
              <a:spcAft>
                <a:spcPts val="400"/>
              </a:spcAft>
              <a:buNone/>
            </a:pPr>
            <a:endParaRPr lang="en-US" sz="2200" dirty="0">
              <a:latin typeface="Times New Roman" panose="02020603050405020304" pitchFamily="18" charset="0"/>
              <a:cs typeface="Times New Roman" panose="02020603050405020304" pitchFamily="18" charset="0"/>
            </a:endParaRPr>
          </a:p>
          <a:p>
            <a:pPr marL="0" indent="0">
              <a:lnSpc>
                <a:spcPct val="100000"/>
              </a:lnSpc>
              <a:spcAft>
                <a:spcPts val="400"/>
              </a:spcAf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28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DF66-F324-469C-B79C-C6B5D930E106}"/>
              </a:ext>
            </a:extLst>
          </p:cNvPr>
          <p:cNvSpPr>
            <a:spLocks noGrp="1"/>
          </p:cNvSpPr>
          <p:nvPr>
            <p:ph type="title"/>
          </p:nvPr>
        </p:nvSpPr>
        <p:spPr>
          <a:xfrm>
            <a:off x="1965960" y="1549324"/>
            <a:ext cx="9537122" cy="4830494"/>
          </a:xfrm>
        </p:spPr>
        <p:txBody>
          <a:bodyPr>
            <a:normAutofit fontScale="90000"/>
          </a:bodyPr>
          <a:lstStyle/>
          <a:p>
            <a:br>
              <a:rPr lang="en-US" dirty="0">
                <a:latin typeface="+mn-lt"/>
              </a:rPr>
            </a:br>
            <a:r>
              <a:rPr lang="en-US" sz="2400" dirty="0">
                <a:latin typeface="+mn-lt"/>
              </a:rPr>
              <a:t> </a:t>
            </a:r>
            <a:br>
              <a:rPr lang="en-US" sz="2400" dirty="0">
                <a:latin typeface="+mn-lt"/>
              </a:rPr>
            </a:br>
            <a:r>
              <a:rPr lang="en-US" sz="2700" dirty="0">
                <a:latin typeface="+mn-lt"/>
              </a:rPr>
              <a:t>Direct-Addressing Table[4 – 5] </a:t>
            </a:r>
            <a:br>
              <a:rPr lang="en-US" sz="2700" dirty="0">
                <a:latin typeface="+mn-lt"/>
              </a:rPr>
            </a:br>
            <a:r>
              <a:rPr lang="en-US" sz="2700" dirty="0">
                <a:latin typeface="+mn-lt"/>
              </a:rPr>
              <a:t>Hash table [6 - 12]</a:t>
            </a:r>
            <a:br>
              <a:rPr lang="en-US" sz="2700" dirty="0">
                <a:latin typeface="+mn-lt"/>
              </a:rPr>
            </a:br>
            <a:r>
              <a:rPr lang="en-US" sz="2700" dirty="0">
                <a:latin typeface="+mn-lt"/>
              </a:rPr>
              <a:t>Collision Resolutions [13-24]</a:t>
            </a:r>
            <a:br>
              <a:rPr lang="en-US" sz="2700" dirty="0">
                <a:latin typeface="+mn-lt"/>
              </a:rPr>
            </a:br>
            <a:r>
              <a:rPr lang="en-US" sz="2700" dirty="0">
                <a:latin typeface="+mn-lt"/>
              </a:rPr>
              <a:t>	Linear Probing [14]</a:t>
            </a:r>
            <a:br>
              <a:rPr lang="en-US" sz="2700" dirty="0">
                <a:latin typeface="+mn-lt"/>
              </a:rPr>
            </a:br>
            <a:r>
              <a:rPr lang="en-US" sz="2700" dirty="0">
                <a:latin typeface="+mn-lt"/>
              </a:rPr>
              <a:t>              Open Hashing (Chaining) [15 -17]</a:t>
            </a:r>
            <a:br>
              <a:rPr lang="en-US" sz="2700" dirty="0">
                <a:latin typeface="+mn-lt"/>
              </a:rPr>
            </a:br>
            <a:r>
              <a:rPr lang="en-US" sz="2700" dirty="0">
                <a:latin typeface="+mn-lt"/>
              </a:rPr>
              <a:t>                       Load Factor [18], Simple Uniform[19], </a:t>
            </a:r>
            <a:r>
              <a:rPr lang="en-US" sz="2700">
                <a:latin typeface="+mn-lt"/>
              </a:rPr>
              <a:t>and </a:t>
            </a:r>
            <a:br>
              <a:rPr lang="en-US" sz="2700">
                <a:latin typeface="+mn-lt"/>
              </a:rPr>
            </a:br>
            <a:r>
              <a:rPr lang="en-US" sz="2700">
                <a:latin typeface="+mn-lt"/>
              </a:rPr>
              <a:t>                       Performance </a:t>
            </a:r>
            <a:r>
              <a:rPr lang="en-US" sz="2700" dirty="0">
                <a:latin typeface="+mn-lt"/>
              </a:rPr>
              <a:t>[20-24] </a:t>
            </a:r>
            <a:br>
              <a:rPr lang="en-US" sz="2700" dirty="0">
                <a:latin typeface="+mn-lt"/>
              </a:rPr>
            </a:br>
            <a:r>
              <a:rPr lang="en-US" sz="2700" dirty="0">
                <a:latin typeface="+mn-lt"/>
              </a:rPr>
              <a:t>              Good Hash functions [25 – 50]</a:t>
            </a:r>
            <a:br>
              <a:rPr lang="en-US" sz="2700" dirty="0">
                <a:latin typeface="+mn-lt"/>
              </a:rPr>
            </a:br>
            <a:r>
              <a:rPr lang="en-US" sz="2700" dirty="0">
                <a:latin typeface="+mn-lt"/>
              </a:rPr>
              <a:t>	         Assumptions [26], Key Interpretations [28], </a:t>
            </a:r>
            <a:br>
              <a:rPr lang="en-US" sz="2700" dirty="0">
                <a:latin typeface="+mn-lt"/>
              </a:rPr>
            </a:br>
            <a:r>
              <a:rPr lang="en-US" sz="2700" dirty="0">
                <a:latin typeface="+mn-lt"/>
              </a:rPr>
              <a:t>                       Modular Hashing [30, 32], Multiplication Hashing [33, 36], </a:t>
            </a:r>
            <a:br>
              <a:rPr lang="en-US" sz="2700" dirty="0">
                <a:latin typeface="+mn-lt"/>
              </a:rPr>
            </a:br>
            <a:r>
              <a:rPr lang="en-US" sz="2700" dirty="0">
                <a:latin typeface="+mn-lt"/>
              </a:rPr>
              <a:t>                       Universal hashing [37-38, 40-41]</a:t>
            </a:r>
            <a:br>
              <a:rPr lang="en-US" sz="2700" dirty="0">
                <a:latin typeface="+mn-lt"/>
              </a:rPr>
            </a:br>
            <a:r>
              <a:rPr lang="en-US" sz="2700" dirty="0">
                <a:latin typeface="+mn-lt"/>
              </a:rPr>
              <a:t>             Open Addressing (Closed Hashing)[51-70]</a:t>
            </a:r>
            <a:br>
              <a:rPr lang="en-US" sz="2700" dirty="0">
                <a:latin typeface="+mn-lt"/>
              </a:rPr>
            </a:br>
            <a:r>
              <a:rPr lang="en-US" sz="2700" dirty="0">
                <a:latin typeface="+mn-lt"/>
              </a:rPr>
              <a:t>                       Linear Probing [59 - 61], Quadratic Probing [62],  </a:t>
            </a:r>
            <a:br>
              <a:rPr lang="en-US" sz="2700" dirty="0">
                <a:latin typeface="+mn-lt"/>
              </a:rPr>
            </a:br>
            <a:r>
              <a:rPr lang="en-US" sz="2700" dirty="0">
                <a:latin typeface="+mn-lt"/>
              </a:rPr>
              <a:t>                       Double Hashing [63 - 66]</a:t>
            </a:r>
            <a:br>
              <a:rPr lang="en-US" sz="2400" dirty="0">
                <a:latin typeface="+mn-lt"/>
              </a:rPr>
            </a:br>
            <a:br>
              <a:rPr lang="en-US" sz="2400" dirty="0">
                <a:latin typeface="+mn-lt"/>
              </a:rPr>
            </a:br>
            <a:endParaRPr lang="en-US" dirty="0">
              <a:latin typeface="+mn-lt"/>
            </a:endParaRPr>
          </a:p>
        </p:txBody>
      </p:sp>
      <p:pic>
        <p:nvPicPr>
          <p:cNvPr id="3" name="Picture 2" descr="Emoticon smiley with thumb up Stock Vector - 16515884">
            <a:extLst>
              <a:ext uri="{FF2B5EF4-FFF2-40B4-BE49-F238E27FC236}">
                <a16:creationId xmlns:a16="http://schemas.microsoft.com/office/drawing/2014/main" id="{F70ABA62-63A0-4096-927F-23FEECD8E0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5549" y="964549"/>
            <a:ext cx="386516" cy="350792"/>
          </a:xfrm>
          <a:prstGeom prst="rect">
            <a:avLst/>
          </a:prstGeom>
          <a:noFill/>
          <a:ln>
            <a:noFill/>
          </a:ln>
        </p:spPr>
      </p:pic>
      <p:sp>
        <p:nvSpPr>
          <p:cNvPr id="4" name="TextBox 3">
            <a:extLst>
              <a:ext uri="{FF2B5EF4-FFF2-40B4-BE49-F238E27FC236}">
                <a16:creationId xmlns:a16="http://schemas.microsoft.com/office/drawing/2014/main" id="{2313880D-F7F0-9207-D74F-237CB98587E0}"/>
              </a:ext>
            </a:extLst>
          </p:cNvPr>
          <p:cNvSpPr txBox="1"/>
          <p:nvPr/>
        </p:nvSpPr>
        <p:spPr>
          <a:xfrm>
            <a:off x="1965960" y="964549"/>
            <a:ext cx="9578340" cy="584775"/>
          </a:xfrm>
          <a:prstGeom prst="rect">
            <a:avLst/>
          </a:prstGeom>
          <a:noFill/>
        </p:spPr>
        <p:txBody>
          <a:bodyPr wrap="square" rtlCol="0">
            <a:spAutoFit/>
          </a:bodyPr>
          <a:lstStyle/>
          <a:p>
            <a:r>
              <a:rPr lang="en-US" sz="3200" dirty="0">
                <a:latin typeface="+mn-lt"/>
              </a:rPr>
              <a:t>Contents</a:t>
            </a:r>
            <a:endParaRPr lang="en-US" sz="3200" dirty="0"/>
          </a:p>
        </p:txBody>
      </p:sp>
    </p:spTree>
    <p:extLst>
      <p:ext uri="{BB962C8B-B14F-4D97-AF65-F5344CB8AC3E}">
        <p14:creationId xmlns:p14="http://schemas.microsoft.com/office/powerpoint/2010/main" val="984645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7015" y="935474"/>
            <a:ext cx="9692287" cy="1729351"/>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820089" y="93945"/>
            <a:ext cx="9144896" cy="915035"/>
          </a:xfrm>
        </p:spPr>
        <p:txBody>
          <a:bodyPr>
            <a:normAutofit/>
          </a:bodyPr>
          <a:lstStyle/>
          <a:p>
            <a:r>
              <a:rPr lang="en-US" sz="28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820089" y="935474"/>
                <a:ext cx="8351045" cy="5942965"/>
              </a:xfrm>
            </p:spPr>
            <p:txBody>
              <a:bodyPr>
                <a:noAutofit/>
              </a:bodyPr>
              <a:lstStyle/>
              <a:p>
                <a:pPr marL="0" indent="0">
                  <a:lnSpc>
                    <a:spcPct val="100000"/>
                  </a:lnSpc>
                  <a:spcBef>
                    <a:spcPts val="0"/>
                  </a:spcBef>
                  <a:spcAft>
                    <a:spcPts val="1200"/>
                  </a:spcAft>
                  <a:buNone/>
                </a:pPr>
                <a:r>
                  <a:rPr lang="en-US" sz="2400" dirty="0">
                    <a:cs typeface="Times New Roman" panose="02020603050405020304" pitchFamily="18" charset="0"/>
                  </a:rPr>
                  <a:t>Theorem 12.1  (</a:t>
                </a:r>
                <a:r>
                  <a:rPr lang="en-US" sz="2400" dirty="0">
                    <a:solidFill>
                      <a:srgbClr val="0000FF"/>
                    </a:solidFill>
                    <a:latin typeface="Times New Roman" panose="02020603050405020304" pitchFamily="18" charset="0"/>
                    <a:cs typeface="Times New Roman" panose="02020603050405020304" pitchFamily="18" charset="0"/>
                  </a:rPr>
                  <a:t>an unsuccessful search</a:t>
                </a:r>
                <a:r>
                  <a:rPr lang="en-US" sz="2400" dirty="0">
                    <a:cs typeface="Times New Roman" panose="02020603050405020304" pitchFamily="18" charset="0"/>
                  </a:rPr>
                  <a:t>)</a:t>
                </a:r>
              </a:p>
              <a:p>
                <a:pPr marL="0" indent="0">
                  <a:lnSpc>
                    <a:spcPct val="10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2400" dirty="0">
                    <a:solidFill>
                      <a:srgbClr val="0000FF"/>
                    </a:solidFill>
                    <a:latin typeface="Times New Roman" panose="02020603050405020304" pitchFamily="18" charset="0"/>
                    <a:cs typeface="Times New Roman" panose="02020603050405020304" pitchFamily="18" charset="0"/>
                  </a:rPr>
                  <a:t>an unsuccessful search takes average-case time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Proof: Under the assumption of simple uniform hashing, any key k is equally likely to hash to any of the m slots. </a:t>
                </a:r>
              </a:p>
              <a:p>
                <a:pPr marL="0" indent="0">
                  <a:lnSpc>
                    <a:spcPct val="10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average unsuccessful search time </a:t>
                </a:r>
                <a:r>
                  <a:rPr lang="en-US" sz="2400" dirty="0">
                    <a:latin typeface="Times New Roman" panose="02020603050405020304" pitchFamily="18" charset="0"/>
                    <a:cs typeface="Times New Roman" panose="02020603050405020304" pitchFamily="18" charset="0"/>
                  </a:rPr>
                  <a:t>for a key k is </a:t>
                </a:r>
                <a:endParaRPr lang="en-US" sz="2400" dirty="0">
                  <a:solidFill>
                    <a:srgbClr val="0000FF"/>
                  </a:solidFill>
                  <a:latin typeface="Times New Roman" panose="02020603050405020304" pitchFamily="18" charset="0"/>
                  <a:cs typeface="Times New Roman" panose="02020603050405020304" pitchFamily="18" charset="0"/>
                </a:endParaRPr>
              </a:p>
              <a:p>
                <a:pPr lvl="1">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the average time to search to the end of the list T[h(k)], where the average length of the list is the load factor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i="1">
                            <a:solidFill>
                              <a:srgbClr val="0000FF"/>
                            </a:solidFill>
                            <a:latin typeface="Cambria Math" panose="02040503050406030204" pitchFamily="18" charset="0"/>
                            <a:cs typeface="Times New Roman" panose="02020603050405020304" pitchFamily="18" charset="0"/>
                          </a:rPr>
                        </m:ctrlPr>
                      </m:fPr>
                      <m:num>
                        <m:r>
                          <a:rPr lang="en-US" i="1">
                            <a:solidFill>
                              <a:srgbClr val="0000FF"/>
                            </a:solidFill>
                            <a:latin typeface="Cambria Math" panose="02040503050406030204" pitchFamily="18" charset="0"/>
                            <a:cs typeface="Times New Roman" panose="02020603050405020304" pitchFamily="18" charset="0"/>
                          </a:rPr>
                          <m:t>𝑛</m:t>
                        </m:r>
                      </m:num>
                      <m:den>
                        <m:r>
                          <a:rPr lang="en-US" i="1">
                            <a:solidFill>
                              <a:srgbClr val="0000FF"/>
                            </a:solidFill>
                            <a:latin typeface="Cambria Math" panose="02040503050406030204" pitchFamily="18" charset="0"/>
                            <a:cs typeface="Times New Roman" panose="02020603050405020304" pitchFamily="18" charset="0"/>
                          </a:rPr>
                          <m:t>𝑚</m:t>
                        </m:r>
                      </m:den>
                    </m:f>
                  </m:oMath>
                </a14:m>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lvl="1">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Thus, the expected number of elements examined in an unsuccessful search is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solidFill>
                      <a:srgbClr val="0000FF"/>
                    </a:solidFill>
                    <a:latin typeface="Times New Roman" panose="02020603050405020304" pitchFamily="18" charset="0"/>
                    <a:cs typeface="Times New Roman" panose="02020603050405020304" pitchFamily="18" charset="0"/>
                  </a:rPr>
                  <a:t>, and </a:t>
                </a:r>
              </a:p>
              <a:p>
                <a:pPr lvl="1">
                  <a:lnSpc>
                    <a:spcPct val="100000"/>
                  </a:lnSpc>
                  <a:spcBef>
                    <a:spcPts val="0"/>
                  </a:spcBef>
                  <a:spcAft>
                    <a:spcPts val="1200"/>
                  </a:spcAft>
                </a:pPr>
                <a:r>
                  <a:rPr lang="en-US" dirty="0">
                    <a:solidFill>
                      <a:srgbClr val="0000FF"/>
                    </a:solidFill>
                    <a:latin typeface="Times New Roman" panose="02020603050405020304" pitchFamily="18" charset="0"/>
                    <a:cs typeface="Times New Roman" panose="02020603050405020304" pitchFamily="18" charset="0"/>
                  </a:rPr>
                  <a:t>Total time required is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solidFill>
                      <a:srgbClr val="0000FF"/>
                    </a:solidFill>
                    <a:latin typeface="Times New Roman" panose="02020603050405020304" pitchFamily="18" charset="0"/>
                    <a:cs typeface="Times New Roman" panose="02020603050405020304" pitchFamily="18" charset="0"/>
                  </a:rPr>
                  <a:t>), including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dirty="0">
                    <a:solidFill>
                      <a:srgbClr val="0000FF"/>
                    </a:solidFill>
                    <a:latin typeface="Times New Roman" panose="02020603050405020304" pitchFamily="18" charset="0"/>
                    <a:cs typeface="Times New Roman" panose="02020603050405020304" pitchFamily="18" charset="0"/>
                  </a:rPr>
                  <a:t>(1), the time for computing h(k).</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820089" y="935474"/>
                <a:ext cx="8351045" cy="5942965"/>
              </a:xfrm>
              <a:blipFill>
                <a:blip r:embed="rId2"/>
                <a:stretch>
                  <a:fillRect l="-1169" t="-923" r="-1826"/>
                </a:stretch>
              </a:blipFill>
            </p:spPr>
            <p:txBody>
              <a:bodyPr/>
              <a:lstStyle/>
              <a:p>
                <a:r>
                  <a:rPr lang="en-US">
                    <a:noFill/>
                  </a:rPr>
                  <a:t> </a:t>
                </a:r>
              </a:p>
            </p:txBody>
          </p:sp>
        </mc:Fallback>
      </mc:AlternateContent>
    </p:spTree>
    <p:extLst>
      <p:ext uri="{BB962C8B-B14F-4D97-AF65-F5344CB8AC3E}">
        <p14:creationId xmlns:p14="http://schemas.microsoft.com/office/powerpoint/2010/main" val="11194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555" y="2451659"/>
            <a:ext cx="9746994" cy="203437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2129246" y="853123"/>
            <a:ext cx="9046754" cy="758281"/>
          </a:xfrm>
        </p:spPr>
        <p:txBody>
          <a:bodyPr>
            <a:normAutofit/>
          </a:bodyPr>
          <a:lstStyle/>
          <a:p>
            <a:r>
              <a:rPr lang="en-US" sz="28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963783" y="2368733"/>
                <a:ext cx="8264434" cy="2812865"/>
              </a:xfrm>
            </p:spPr>
            <p:txBody>
              <a:bodyPr>
                <a:normAutofit/>
              </a:bodyPr>
              <a:lstStyle/>
              <a:p>
                <a:pPr marL="0" indent="0">
                  <a:lnSpc>
                    <a:spcPct val="120000"/>
                  </a:lnSpc>
                  <a:spcBef>
                    <a:spcPts val="0"/>
                  </a:spcBef>
                  <a:spcAft>
                    <a:spcPts val="1800"/>
                  </a:spcAft>
                  <a:buNone/>
                </a:pPr>
                <a:r>
                  <a:rPr lang="en-US" sz="2400" dirty="0">
                    <a:cs typeface="Times New Roman" panose="02020603050405020304" pitchFamily="18" charset="0"/>
                  </a:rPr>
                  <a:t>Theorem 12.2 (</a:t>
                </a:r>
                <a:r>
                  <a:rPr lang="en-US" sz="2400" dirty="0">
                    <a:solidFill>
                      <a:srgbClr val="0000FF"/>
                    </a:solidFill>
                    <a:latin typeface="Times New Roman" panose="02020603050405020304" pitchFamily="18" charset="0"/>
                    <a:cs typeface="Times New Roman" panose="02020603050405020304" pitchFamily="18" charset="0"/>
                  </a:rPr>
                  <a:t>a successful search</a:t>
                </a:r>
                <a:r>
                  <a:rPr lang="en-US" sz="2400" dirty="0">
                    <a:cs typeface="Times New Roman" panose="02020603050405020304" pitchFamily="18" charset="0"/>
                  </a:rPr>
                  <a:t>)</a:t>
                </a:r>
              </a:p>
              <a:p>
                <a:pPr marL="0" indent="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2400" dirty="0">
                    <a:solidFill>
                      <a:srgbClr val="0000FF"/>
                    </a:solidFill>
                    <a:latin typeface="Times New Roman" panose="02020603050405020304" pitchFamily="18" charset="0"/>
                    <a:cs typeface="Times New Roman" panose="02020603050405020304" pitchFamily="18" charset="0"/>
                  </a:rPr>
                  <a:t>a successful search takes average-case time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marL="0" indent="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Proof:</a:t>
                </a: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963783" y="2368733"/>
                <a:ext cx="8264434" cy="2812865"/>
              </a:xfrm>
              <a:blipFill>
                <a:blip r:embed="rId2"/>
                <a:stretch>
                  <a:fillRect l="-1106" t="-434" r="-516"/>
                </a:stretch>
              </a:blipFill>
            </p:spPr>
            <p:txBody>
              <a:bodyPr/>
              <a:lstStyle/>
              <a:p>
                <a:r>
                  <a:rPr lang="en-US">
                    <a:noFill/>
                  </a:rPr>
                  <a:t> </a:t>
                </a:r>
              </a:p>
            </p:txBody>
          </p:sp>
        </mc:Fallback>
      </mc:AlternateContent>
    </p:spTree>
    <p:extLst>
      <p:ext uri="{BB962C8B-B14F-4D97-AF65-F5344CB8AC3E}">
        <p14:creationId xmlns:p14="http://schemas.microsoft.com/office/powerpoint/2010/main" val="387123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798664" y="925472"/>
                <a:ext cx="8942579" cy="5710855"/>
              </a:xfrm>
            </p:spPr>
            <p:txBody>
              <a:bodyPr>
                <a:normAutofit fontScale="25000" lnSpcReduction="20000"/>
              </a:bodyPr>
              <a:lstStyle/>
              <a:p>
                <a:pPr marL="0" indent="0">
                  <a:lnSpc>
                    <a:spcPct val="120000"/>
                  </a:lnSpc>
                  <a:spcBef>
                    <a:spcPts val="0"/>
                  </a:spcBef>
                  <a:spcAft>
                    <a:spcPts val="1200"/>
                  </a:spcAft>
                  <a:buNone/>
                </a:pPr>
                <a:r>
                  <a:rPr lang="en-US" sz="9600" dirty="0">
                    <a:cs typeface="Times New Roman" panose="02020603050405020304" pitchFamily="18" charset="0"/>
                  </a:rPr>
                  <a:t>Theorem 12.2</a:t>
                </a:r>
              </a:p>
              <a:p>
                <a:pPr marL="0" indent="0">
                  <a:lnSpc>
                    <a:spcPct val="110000"/>
                  </a:lnSpc>
                  <a:spcBef>
                    <a:spcPts val="0"/>
                  </a:spcBef>
                  <a:spcAft>
                    <a:spcPts val="1200"/>
                  </a:spcAft>
                  <a:buNone/>
                </a:pPr>
                <a:r>
                  <a:rPr lang="en-US" sz="96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9600" dirty="0">
                    <a:solidFill>
                      <a:srgbClr val="0000FF"/>
                    </a:solidFill>
                    <a:latin typeface="Times New Roman" panose="02020603050405020304" pitchFamily="18" charset="0"/>
                    <a:cs typeface="Times New Roman" panose="02020603050405020304" pitchFamily="18" charset="0"/>
                  </a:rPr>
                  <a:t>a successful search takes average-case time  </a:t>
                </a:r>
                <a14:m>
                  <m:oMath xmlns:m="http://schemas.openxmlformats.org/officeDocument/2006/math">
                    <m:r>
                      <a:rPr lang="en-US" sz="96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96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96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9600" dirty="0">
                    <a:solidFill>
                      <a:srgbClr val="0000FF"/>
                    </a:solidFill>
                    <a:latin typeface="Times New Roman" panose="020206030504050203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sz="8800" dirty="0">
                    <a:latin typeface="Times New Roman" panose="02020603050405020304" pitchFamily="18" charset="0"/>
                    <a:cs typeface="Times New Roman" panose="02020603050405020304" pitchFamily="18" charset="0"/>
                  </a:rPr>
                  <a:t>Proof: Assume that: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1.   The key/element being searched for is equally likely to be any of the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n keys/elements stored in the table.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2.   The Chained-Hash-Insert procedure inserts a new element at the end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of the list instead of the front.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The average successful search time is the same whether new elements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are inserted at the front of, or the end of the list. </a:t>
                </a:r>
              </a:p>
              <a:p>
                <a:pPr marL="0" indent="0">
                  <a:lnSpc>
                    <a:spcPct val="120000"/>
                  </a:lnSpc>
                  <a:spcBef>
                    <a:spcPts val="0"/>
                  </a:spcBef>
                  <a:buNone/>
                </a:pPr>
                <a:r>
                  <a:rPr lang="en-US" sz="8800" dirty="0">
                    <a:solidFill>
                      <a:srgbClr val="0000FF"/>
                    </a:solidFill>
                    <a:latin typeface="Times New Roman" panose="02020603050405020304" pitchFamily="18" charset="0"/>
                    <a:cs typeface="Times New Roman" panose="02020603050405020304" pitchFamily="18" charset="0"/>
                  </a:rPr>
                  <a:t>      The expected number of elements examined during a successful search </a:t>
                </a:r>
              </a:p>
              <a:p>
                <a:pPr marL="0" indent="0">
                  <a:lnSpc>
                    <a:spcPct val="120000"/>
                  </a:lnSpc>
                  <a:spcBef>
                    <a:spcPts val="0"/>
                  </a:spcBef>
                  <a:buNone/>
                </a:pPr>
                <a:r>
                  <a:rPr lang="en-US" sz="8800" dirty="0">
                    <a:solidFill>
                      <a:srgbClr val="0000FF"/>
                    </a:solidFill>
                    <a:latin typeface="Times New Roman" panose="02020603050405020304" pitchFamily="18" charset="0"/>
                    <a:cs typeface="Times New Roman" panose="02020603050405020304" pitchFamily="18" charset="0"/>
                  </a:rPr>
                  <a:t>      is 1 </a:t>
                </a:r>
                <a:r>
                  <a:rPr lang="en-US" sz="8800" dirty="0">
                    <a:latin typeface="Times New Roman" panose="02020603050405020304" pitchFamily="18" charset="0"/>
                    <a:cs typeface="Times New Roman" panose="02020603050405020304" pitchFamily="18" charset="0"/>
                  </a:rPr>
                  <a:t>more than the number of elements examined when the sought-for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the element was inserted (since every new element goes at the end of the        </a:t>
                </a:r>
              </a:p>
              <a:p>
                <a:pPr marL="0" indent="0">
                  <a:lnSpc>
                    <a:spcPct val="120000"/>
                  </a:lnSpc>
                  <a:spcBef>
                    <a:spcPts val="0"/>
                  </a:spcBef>
                  <a:buNone/>
                </a:pPr>
                <a:r>
                  <a:rPr lang="en-US" sz="8800" dirty="0">
                    <a:latin typeface="Times New Roman" panose="02020603050405020304" pitchFamily="18" charset="0"/>
                    <a:cs typeface="Times New Roman" panose="02020603050405020304" pitchFamily="18" charset="0"/>
                  </a:rPr>
                  <a:t>      list). </a:t>
                </a:r>
              </a:p>
              <a:p>
                <a:pPr marL="0" indent="0">
                  <a:lnSpc>
                    <a:spcPct val="120000"/>
                  </a:lnSpc>
                  <a:spcBef>
                    <a:spcPts val="0"/>
                  </a:spcBef>
                  <a:buNone/>
                </a:pPr>
                <a:r>
                  <a:rPr lang="en-US" sz="72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798664" y="925472"/>
                <a:ext cx="8942579" cy="5710855"/>
              </a:xfrm>
              <a:blipFill>
                <a:blip r:embed="rId2"/>
                <a:stretch>
                  <a:fillRect l="-1022" t="-854"/>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4A5CC92C-11BA-47AE-AB93-757606108698}"/>
              </a:ext>
            </a:extLst>
          </p:cNvPr>
          <p:cNvGraphicFramePr>
            <a:graphicFrameLocks noGrp="1"/>
          </p:cNvGraphicFramePr>
          <p:nvPr>
            <p:extLst>
              <p:ext uri="{D42A27DB-BD31-4B8C-83A1-F6EECF244321}">
                <p14:modId xmlns:p14="http://schemas.microsoft.com/office/powerpoint/2010/main" val="3716016255"/>
              </p:ext>
            </p:extLst>
          </p:nvPr>
        </p:nvGraphicFramePr>
        <p:xfrm>
          <a:off x="9852454" y="1559926"/>
          <a:ext cx="2064206" cy="259194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246075004"/>
                    </a:ext>
                  </a:extLst>
                </a:gridCol>
                <a:gridCol w="314527">
                  <a:extLst>
                    <a:ext uri="{9D8B030D-6E8A-4147-A177-3AD203B41FA5}">
                      <a16:colId xmlns:a16="http://schemas.microsoft.com/office/drawing/2014/main" val="1674722147"/>
                    </a:ext>
                  </a:extLst>
                </a:gridCol>
                <a:gridCol w="307196">
                  <a:extLst>
                    <a:ext uri="{9D8B030D-6E8A-4147-A177-3AD203B41FA5}">
                      <a16:colId xmlns:a16="http://schemas.microsoft.com/office/drawing/2014/main" val="3958010009"/>
                    </a:ext>
                  </a:extLst>
                </a:gridCol>
                <a:gridCol w="258325">
                  <a:extLst>
                    <a:ext uri="{9D8B030D-6E8A-4147-A177-3AD203B41FA5}">
                      <a16:colId xmlns:a16="http://schemas.microsoft.com/office/drawing/2014/main" val="2987663127"/>
                    </a:ext>
                  </a:extLst>
                </a:gridCol>
                <a:gridCol w="356068">
                  <a:extLst>
                    <a:ext uri="{9D8B030D-6E8A-4147-A177-3AD203B41FA5}">
                      <a16:colId xmlns:a16="http://schemas.microsoft.com/office/drawing/2014/main" val="812361166"/>
                    </a:ext>
                  </a:extLst>
                </a:gridCol>
                <a:gridCol w="309905">
                  <a:extLst>
                    <a:ext uri="{9D8B030D-6E8A-4147-A177-3AD203B41FA5}">
                      <a16:colId xmlns:a16="http://schemas.microsoft.com/office/drawing/2014/main" val="1217219591"/>
                    </a:ext>
                  </a:extLst>
                </a:gridCol>
                <a:gridCol w="309905">
                  <a:extLst>
                    <a:ext uri="{9D8B030D-6E8A-4147-A177-3AD203B41FA5}">
                      <a16:colId xmlns:a16="http://schemas.microsoft.com/office/drawing/2014/main" val="389616733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7">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7">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800820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14646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731082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947334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336903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5554533"/>
                  </a:ext>
                </a:extLst>
              </a:tr>
              <a:tr h="36690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107489001"/>
                  </a:ext>
                </a:extLst>
              </a:tr>
            </a:tbl>
          </a:graphicData>
        </a:graphic>
      </p:graphicFrame>
      <p:graphicFrame>
        <p:nvGraphicFramePr>
          <p:cNvPr id="16" name="Table 15">
            <a:extLst>
              <a:ext uri="{FF2B5EF4-FFF2-40B4-BE49-F238E27FC236}">
                <a16:creationId xmlns:a16="http://schemas.microsoft.com/office/drawing/2014/main" id="{E4D37F05-1BC3-45BC-8F2C-C7C81C938E40}"/>
              </a:ext>
            </a:extLst>
          </p:cNvPr>
          <p:cNvGraphicFramePr>
            <a:graphicFrameLocks noGrp="1"/>
          </p:cNvGraphicFramePr>
          <p:nvPr>
            <p:extLst>
              <p:ext uri="{D42A27DB-BD31-4B8C-83A1-F6EECF244321}">
                <p14:modId xmlns:p14="http://schemas.microsoft.com/office/powerpoint/2010/main" val="423553906"/>
              </p:ext>
            </p:extLst>
          </p:nvPr>
        </p:nvGraphicFramePr>
        <p:xfrm>
          <a:off x="9830485" y="1574044"/>
          <a:ext cx="225168" cy="2595880"/>
        </p:xfrm>
        <a:graphic>
          <a:graphicData uri="http://schemas.openxmlformats.org/drawingml/2006/table">
            <a:tbl>
              <a:tblPr firstRow="1" bandRow="1">
                <a:tableStyleId>{5C22544A-7EE6-4342-B048-85BDC9FD1C3A}</a:tableStyleId>
              </a:tblPr>
              <a:tblGrid>
                <a:gridCol w="225168">
                  <a:extLst>
                    <a:ext uri="{9D8B030D-6E8A-4147-A177-3AD203B41FA5}">
                      <a16:colId xmlns:a16="http://schemas.microsoft.com/office/drawing/2014/main" val="417812313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9929418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0051773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50465186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528667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5908815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718694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02837781"/>
                  </a:ext>
                </a:extLst>
              </a:tr>
            </a:tbl>
          </a:graphicData>
        </a:graphic>
      </p:graphicFrame>
      <p:cxnSp>
        <p:nvCxnSpPr>
          <p:cNvPr id="5" name="Straight Arrow Connector 4">
            <a:extLst>
              <a:ext uri="{FF2B5EF4-FFF2-40B4-BE49-F238E27FC236}">
                <a16:creationId xmlns:a16="http://schemas.microsoft.com/office/drawing/2014/main" id="{A65A9001-207D-4501-A9B7-E4EAF581ECBE}"/>
              </a:ext>
            </a:extLst>
          </p:cNvPr>
          <p:cNvCxnSpPr/>
          <p:nvPr/>
        </p:nvCxnSpPr>
        <p:spPr>
          <a:xfrm>
            <a:off x="9943069" y="1771135"/>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C381BFE-6F9E-4B6F-8505-B6DCCDAB6BAE}"/>
              </a:ext>
            </a:extLst>
          </p:cNvPr>
          <p:cNvCxnSpPr/>
          <p:nvPr/>
        </p:nvCxnSpPr>
        <p:spPr>
          <a:xfrm>
            <a:off x="10565025" y="1775254"/>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131263B-330C-4E23-ACB9-887287D53073}"/>
              </a:ext>
            </a:extLst>
          </p:cNvPr>
          <p:cNvCxnSpPr/>
          <p:nvPr/>
        </p:nvCxnSpPr>
        <p:spPr>
          <a:xfrm>
            <a:off x="11219934" y="1771135"/>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504BD8-2ADE-48BB-B6B7-25F5811130E1}"/>
              </a:ext>
            </a:extLst>
          </p:cNvPr>
          <p:cNvCxnSpPr/>
          <p:nvPr/>
        </p:nvCxnSpPr>
        <p:spPr>
          <a:xfrm>
            <a:off x="9943069" y="2145956"/>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CABC319-27BA-485A-A618-7608E50DFEA0}"/>
              </a:ext>
            </a:extLst>
          </p:cNvPr>
          <p:cNvCxnSpPr/>
          <p:nvPr/>
        </p:nvCxnSpPr>
        <p:spPr>
          <a:xfrm>
            <a:off x="9943069" y="2847660"/>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D62E5A-04D3-47A3-93B7-ED0A664D5F7F}"/>
              </a:ext>
            </a:extLst>
          </p:cNvPr>
          <p:cNvCxnSpPr/>
          <p:nvPr/>
        </p:nvCxnSpPr>
        <p:spPr>
          <a:xfrm>
            <a:off x="10565025" y="2860017"/>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334B28-D1BC-4AD1-B59B-6F24D037C7C3}"/>
              </a:ext>
            </a:extLst>
          </p:cNvPr>
          <p:cNvCxnSpPr/>
          <p:nvPr/>
        </p:nvCxnSpPr>
        <p:spPr>
          <a:xfrm>
            <a:off x="9943069" y="3249827"/>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68B509-7B1F-4EA4-BD31-00602984BD5C}"/>
              </a:ext>
            </a:extLst>
          </p:cNvPr>
          <p:cNvCxnSpPr/>
          <p:nvPr/>
        </p:nvCxnSpPr>
        <p:spPr>
          <a:xfrm>
            <a:off x="9943069" y="3973739"/>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974E8A-ECBB-436E-9968-C8F87CA3914A}"/>
              </a:ext>
            </a:extLst>
          </p:cNvPr>
          <p:cNvCxnSpPr/>
          <p:nvPr/>
        </p:nvCxnSpPr>
        <p:spPr>
          <a:xfrm>
            <a:off x="10565025" y="3973739"/>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809308-A94A-442D-B09D-010E5B99D4E3}"/>
              </a:ext>
            </a:extLst>
          </p:cNvPr>
          <p:cNvCxnSpPr/>
          <p:nvPr/>
        </p:nvCxnSpPr>
        <p:spPr>
          <a:xfrm>
            <a:off x="11219934" y="3960365"/>
            <a:ext cx="420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19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02551" y="493566"/>
                <a:ext cx="9039498" cy="6109061"/>
              </a:xfrm>
            </p:spPr>
            <p:txBody>
              <a:bodyPr>
                <a:normAutofit fontScale="25000" lnSpcReduction="20000"/>
              </a:bodyPr>
              <a:lstStyle/>
              <a:p>
                <a:pPr marL="0" indent="0">
                  <a:lnSpc>
                    <a:spcPct val="110000"/>
                  </a:lnSpc>
                  <a:spcBef>
                    <a:spcPts val="0"/>
                  </a:spcBef>
                  <a:spcAft>
                    <a:spcPts val="1200"/>
                  </a:spcAft>
                  <a:buNone/>
                </a:pPr>
                <a:r>
                  <a:rPr lang="en-US" sz="9600" dirty="0">
                    <a:cs typeface="Times New Roman" panose="02020603050405020304" pitchFamily="18" charset="0"/>
                  </a:rPr>
                  <a:t>Theorem 12.2</a:t>
                </a:r>
              </a:p>
              <a:p>
                <a:pPr marL="0" indent="0">
                  <a:lnSpc>
                    <a:spcPct val="110000"/>
                  </a:lnSpc>
                  <a:spcBef>
                    <a:spcPts val="0"/>
                  </a:spcBef>
                  <a:spcAft>
                    <a:spcPts val="1200"/>
                  </a:spcAft>
                  <a:buNone/>
                </a:pPr>
                <a:r>
                  <a:rPr lang="en-US" sz="8000" dirty="0">
                    <a:latin typeface="Times New Roman" panose="02020603050405020304" pitchFamily="18" charset="0"/>
                    <a:cs typeface="Times New Roman" panose="02020603050405020304" pitchFamily="18" charset="0"/>
                  </a:rPr>
                  <a:t>Under the assumption of simple uniform hashing, in a hash table in which collisions are resolved by chaining, </a:t>
                </a:r>
                <a:r>
                  <a:rPr lang="en-US" sz="8000" dirty="0">
                    <a:solidFill>
                      <a:srgbClr val="0000FF"/>
                    </a:solidFill>
                    <a:latin typeface="Times New Roman" panose="02020603050405020304" pitchFamily="18" charset="0"/>
                    <a:cs typeface="Times New Roman" panose="02020603050405020304" pitchFamily="18" charset="0"/>
                  </a:rPr>
                  <a:t>a successful search takes average-case time  </a:t>
                </a:r>
                <a14:m>
                  <m:oMath xmlns:m="http://schemas.openxmlformats.org/officeDocument/2006/math">
                    <m:r>
                      <a:rPr lang="en-US" sz="8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80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8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8000" dirty="0">
                    <a:solidFill>
                      <a:srgbClr val="0000FF"/>
                    </a:solidFill>
                    <a:latin typeface="Times New Roman" panose="02020603050405020304" pitchFamily="18" charset="0"/>
                    <a:cs typeface="Times New Roman" panose="02020603050405020304" pitchFamily="18" charset="0"/>
                  </a:rPr>
                  <a:t>)</a:t>
                </a:r>
                <a:r>
                  <a:rPr lang="en-US" sz="8000" dirty="0">
                    <a:latin typeface="Times New Roman" panose="02020603050405020304" pitchFamily="18" charset="0"/>
                    <a:cs typeface="Times New Roman" panose="02020603050405020304" pitchFamily="18" charset="0"/>
                  </a:rPr>
                  <a:t>.</a:t>
                </a: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Proof: (continued)</a:t>
                </a:r>
              </a:p>
              <a:p>
                <a:pPr marL="0" indent="0">
                  <a:lnSpc>
                    <a:spcPct val="110000"/>
                  </a:lnSpc>
                  <a:spcBef>
                    <a:spcPts val="0"/>
                  </a:spcBef>
                  <a:spcAft>
                    <a:spcPts val="1200"/>
                  </a:spcAft>
                  <a:buNone/>
                </a:pPr>
                <a:r>
                  <a:rPr lang="en-US" sz="8800" dirty="0">
                    <a:solidFill>
                      <a:srgbClr val="0000FF"/>
                    </a:solidFill>
                    <a:latin typeface="Times New Roman" panose="02020603050405020304" pitchFamily="18" charset="0"/>
                    <a:cs typeface="Times New Roman" panose="02020603050405020304" pitchFamily="18" charset="0"/>
                  </a:rPr>
                  <a:t>In a successful search, the expected number of elements examined over the n items in the table of size m is </a:t>
                </a:r>
              </a:p>
              <a:p>
                <a:pPr marL="0" indent="0">
                  <a:lnSpc>
                    <a:spcPct val="110000"/>
                  </a:lnSpc>
                  <a:spcBef>
                    <a:spcPts val="0"/>
                  </a:spcBef>
                  <a:spcAft>
                    <a:spcPts val="1200"/>
                  </a:spcAft>
                  <a:buNone/>
                </a:pPr>
                <a:r>
                  <a:rPr lang="en-US" sz="8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8800" i="1">
                            <a:solidFill>
                              <a:srgbClr val="0000FF"/>
                            </a:solidFill>
                            <a:latin typeface="Cambria Math" panose="02040503050406030204" pitchFamily="18" charset="0"/>
                            <a:cs typeface="Times New Roman" panose="02020603050405020304" pitchFamily="18" charset="0"/>
                          </a:rPr>
                        </m:ctrlPr>
                      </m:fPr>
                      <m:num>
                        <m:r>
                          <a:rPr lang="en-US" sz="8800" i="1">
                            <a:solidFill>
                              <a:srgbClr val="0000FF"/>
                            </a:solidFill>
                            <a:latin typeface="Cambria Math" panose="02040503050406030204" pitchFamily="18" charset="0"/>
                            <a:cs typeface="Times New Roman" panose="02020603050405020304" pitchFamily="18" charset="0"/>
                          </a:rPr>
                          <m:t>1</m:t>
                        </m:r>
                      </m:num>
                      <m:den>
                        <m:r>
                          <a:rPr lang="en-US" sz="8800" i="1">
                            <a:solidFill>
                              <a:srgbClr val="0000FF"/>
                            </a:solidFill>
                            <a:latin typeface="Cambria Math" panose="02040503050406030204" pitchFamily="18" charset="0"/>
                            <a:cs typeface="Times New Roman" panose="02020603050405020304" pitchFamily="18" charset="0"/>
                          </a:rPr>
                          <m:t>𝑛</m:t>
                        </m:r>
                      </m:den>
                    </m:f>
                  </m:oMath>
                </a14:m>
                <a:r>
                  <a:rPr lang="en-US" sz="8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8800" i="1" dirty="0">
                            <a:solidFill>
                              <a:srgbClr val="0000FF"/>
                            </a:solidFill>
                            <a:latin typeface="Cambria Math" panose="02040503050406030204" pitchFamily="18" charset="0"/>
                            <a:cs typeface="Times New Roman" panose="02020603050405020304" pitchFamily="18" charset="0"/>
                          </a:rPr>
                        </m:ctrlPr>
                      </m:naryPr>
                      <m:sub>
                        <m:r>
                          <m:rPr>
                            <m:brk m:alnAt="23"/>
                          </m:rPr>
                          <a:rPr lang="en-US" sz="8800" i="1" dirty="0">
                            <a:solidFill>
                              <a:srgbClr val="0000FF"/>
                            </a:solidFill>
                            <a:latin typeface="Cambria Math" panose="02040503050406030204" pitchFamily="18" charset="0"/>
                            <a:cs typeface="Times New Roman" panose="02020603050405020304" pitchFamily="18" charset="0"/>
                          </a:rPr>
                          <m:t>𝑖</m:t>
                        </m:r>
                        <m:r>
                          <a:rPr lang="en-US" sz="8800" i="1" dirty="0">
                            <a:solidFill>
                              <a:srgbClr val="0000FF"/>
                            </a:solidFill>
                            <a:latin typeface="Cambria Math" panose="02040503050406030204" pitchFamily="18" charset="0"/>
                            <a:cs typeface="Times New Roman" panose="02020603050405020304" pitchFamily="18" charset="0"/>
                          </a:rPr>
                          <m:t>=1</m:t>
                        </m:r>
                      </m:sub>
                      <m:sup>
                        <m:r>
                          <a:rPr lang="en-US" sz="8800" i="1" dirty="0">
                            <a:solidFill>
                              <a:srgbClr val="0000FF"/>
                            </a:solidFill>
                            <a:latin typeface="Cambria Math" panose="02040503050406030204" pitchFamily="18" charset="0"/>
                            <a:cs typeface="Times New Roman" panose="02020603050405020304" pitchFamily="18" charset="0"/>
                          </a:rPr>
                          <m:t>𝑛</m:t>
                        </m:r>
                      </m:sup>
                      <m:e>
                        <m:r>
                          <a:rPr lang="en-US" sz="8800" i="1" dirty="0">
                            <a:solidFill>
                              <a:srgbClr val="0000FF"/>
                            </a:solidFill>
                            <a:latin typeface="Cambria Math" panose="02040503050406030204" pitchFamily="18" charset="0"/>
                            <a:cs typeface="Times New Roman" panose="02020603050405020304" pitchFamily="18" charset="0"/>
                          </a:rPr>
                          <m:t>( 1+ </m:t>
                        </m:r>
                        <m:f>
                          <m:fPr>
                            <m:ctrlPr>
                              <a:rPr lang="en-US" sz="8800" i="1" dirty="0">
                                <a:solidFill>
                                  <a:srgbClr val="0000FF"/>
                                </a:solidFill>
                                <a:latin typeface="Cambria Math" panose="02040503050406030204" pitchFamily="18" charset="0"/>
                                <a:cs typeface="Times New Roman" panose="02020603050405020304" pitchFamily="18" charset="0"/>
                              </a:rPr>
                            </m:ctrlPr>
                          </m:fPr>
                          <m:num>
                            <m:r>
                              <a:rPr lang="en-US" sz="8800" i="1" dirty="0">
                                <a:solidFill>
                                  <a:srgbClr val="0000FF"/>
                                </a:solidFill>
                                <a:latin typeface="Cambria Math" panose="02040503050406030204" pitchFamily="18" charset="0"/>
                                <a:cs typeface="Times New Roman" panose="02020603050405020304" pitchFamily="18" charset="0"/>
                              </a:rPr>
                              <m:t>𝑖</m:t>
                            </m:r>
                            <m:r>
                              <a:rPr lang="en-US" sz="8800" i="1" dirty="0">
                                <a:solidFill>
                                  <a:srgbClr val="0000FF"/>
                                </a:solidFill>
                                <a:latin typeface="Cambria Math" panose="02040503050406030204" pitchFamily="18" charset="0"/>
                                <a:cs typeface="Times New Roman" panose="02020603050405020304" pitchFamily="18" charset="0"/>
                              </a:rPr>
                              <m:t>−1</m:t>
                            </m:r>
                          </m:num>
                          <m:den>
                            <m:r>
                              <a:rPr lang="en-US" sz="8800" i="1" dirty="0">
                                <a:solidFill>
                                  <a:srgbClr val="0000FF"/>
                                </a:solidFill>
                                <a:latin typeface="Cambria Math" panose="02040503050406030204" pitchFamily="18" charset="0"/>
                                <a:cs typeface="Times New Roman" panose="02020603050405020304" pitchFamily="18" charset="0"/>
                              </a:rPr>
                              <m:t>𝑚</m:t>
                            </m:r>
                          </m:den>
                        </m:f>
                      </m:e>
                    </m:nary>
                  </m:oMath>
                </a14:m>
                <a:r>
                  <a:rPr lang="en-US" sz="8800" dirty="0">
                    <a:solidFill>
                      <a:srgbClr val="0000FF"/>
                    </a:solidFill>
                    <a:latin typeface="Times New Roman" panose="02020603050405020304" pitchFamily="18" charset="0"/>
                    <a:cs typeface="Times New Roman" panose="02020603050405020304" pitchFamily="18" charset="0"/>
                  </a:rPr>
                  <a:t> ) </a:t>
                </a:r>
              </a:p>
              <a:p>
                <a:pPr marL="0" indent="0">
                  <a:lnSpc>
                    <a:spcPct val="110000"/>
                  </a:lnSpc>
                  <a:spcBef>
                    <a:spcPts val="0"/>
                  </a:spcBef>
                  <a:spcAft>
                    <a:spcPts val="1200"/>
                  </a:spcAft>
                  <a:buNone/>
                </a:pPr>
                <a:r>
                  <a:rPr lang="en-US" sz="88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f>
                      <m:fPr>
                        <m:ctrlPr>
                          <a:rPr lang="en-US" sz="8800" i="1">
                            <a:solidFill>
                              <a:srgbClr val="0000FF"/>
                            </a:solidFill>
                            <a:latin typeface="Cambria Math" panose="02040503050406030204" pitchFamily="18" charset="0"/>
                            <a:cs typeface="Times New Roman" panose="02020603050405020304" pitchFamily="18" charset="0"/>
                          </a:rPr>
                        </m:ctrlPr>
                      </m:fPr>
                      <m:num>
                        <m:r>
                          <a:rPr lang="en-US" sz="8800" i="1">
                            <a:solidFill>
                              <a:srgbClr val="0000FF"/>
                            </a:solidFill>
                            <a:latin typeface="Cambria Math" panose="02040503050406030204" pitchFamily="18" charset="0"/>
                            <a:cs typeface="Times New Roman" panose="02020603050405020304" pitchFamily="18" charset="0"/>
                          </a:rPr>
                          <m:t>𝑖</m:t>
                        </m:r>
                        <m:r>
                          <a:rPr lang="en-US" sz="8800" i="1">
                            <a:solidFill>
                              <a:srgbClr val="0000FF"/>
                            </a:solidFill>
                            <a:latin typeface="Cambria Math" panose="02040503050406030204" pitchFamily="18" charset="0"/>
                            <a:cs typeface="Times New Roman" panose="02020603050405020304" pitchFamily="18" charset="0"/>
                          </a:rPr>
                          <m:t>−1</m:t>
                        </m:r>
                      </m:num>
                      <m:den>
                        <m:r>
                          <a:rPr lang="en-US" sz="8800" i="1">
                            <a:solidFill>
                              <a:srgbClr val="0000FF"/>
                            </a:solidFill>
                            <a:latin typeface="Cambria Math" panose="02040503050406030204" pitchFamily="18" charset="0"/>
                            <a:cs typeface="Times New Roman" panose="02020603050405020304" pitchFamily="18" charset="0"/>
                          </a:rPr>
                          <m:t>𝑚</m:t>
                        </m:r>
                      </m:den>
                    </m:f>
                    <m:r>
                      <a:rPr lang="en-US" sz="8800" i="1">
                        <a:solidFill>
                          <a:srgbClr val="0000FF"/>
                        </a:solidFill>
                        <a:latin typeface="Cambria Math" panose="02040503050406030204" pitchFamily="18" charset="0"/>
                        <a:cs typeface="Times New Roman" panose="02020603050405020304" pitchFamily="18" charset="0"/>
                      </a:rPr>
                      <m:t> </m:t>
                    </m:r>
                    <m:r>
                      <a:rPr lang="en-US" sz="8800" b="0" i="0" smtClean="0">
                        <a:solidFill>
                          <a:srgbClr val="0000FF"/>
                        </a:solidFill>
                        <a:latin typeface="Cambria Math" panose="02040503050406030204" pitchFamily="18" charset="0"/>
                        <a:cs typeface="Times New Roman" panose="02020603050405020304" pitchFamily="18" charset="0"/>
                      </a:rPr>
                      <m:t> </m:t>
                    </m:r>
                  </m:oMath>
                </a14:m>
                <a:r>
                  <a:rPr lang="en-US" sz="8800" dirty="0">
                    <a:solidFill>
                      <a:srgbClr val="0000FF"/>
                    </a:solidFill>
                    <a:latin typeface="Times New Roman" panose="02020603050405020304" pitchFamily="18" charset="0"/>
                    <a:cs typeface="Times New Roman" panose="02020603050405020304" pitchFamily="18" charset="0"/>
                  </a:rPr>
                  <a:t>is the expected length of the list to which the </a:t>
                </a:r>
                <a:r>
                  <a:rPr lang="en-US" sz="8800" dirty="0" err="1">
                    <a:solidFill>
                      <a:srgbClr val="0000FF"/>
                    </a:solidFill>
                    <a:latin typeface="Times New Roman" panose="02020603050405020304" pitchFamily="18" charset="0"/>
                    <a:cs typeface="Times New Roman" panose="02020603050405020304" pitchFamily="18" charset="0"/>
                  </a:rPr>
                  <a:t>i</a:t>
                </a:r>
                <a:r>
                  <a:rPr lang="en-US" sz="8800" baseline="30000" dirty="0" err="1">
                    <a:solidFill>
                      <a:srgbClr val="0000FF"/>
                    </a:solidFill>
                    <a:latin typeface="Times New Roman" panose="02020603050405020304" pitchFamily="18" charset="0"/>
                    <a:cs typeface="Times New Roman" panose="02020603050405020304" pitchFamily="18" charset="0"/>
                  </a:rPr>
                  <a:t>th</a:t>
                </a:r>
                <a:r>
                  <a:rPr lang="en-US" sz="8800" dirty="0">
                    <a:solidFill>
                      <a:srgbClr val="0000FF"/>
                    </a:solidFill>
                    <a:latin typeface="Times New Roman" panose="02020603050405020304" pitchFamily="18" charset="0"/>
                    <a:cs typeface="Times New Roman" panose="02020603050405020304" pitchFamily="18" charset="0"/>
                  </a:rPr>
                  <a:t> element is added. </a:t>
                </a:r>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7200" i="1" smtClean="0">
                            <a:solidFill>
                              <a:srgbClr val="0000FF"/>
                            </a:solidFill>
                            <a:latin typeface="Cambria Math" panose="02040503050406030204" pitchFamily="18" charset="0"/>
                            <a:cs typeface="Times New Roman" panose="02020603050405020304" pitchFamily="18" charset="0"/>
                          </a:rPr>
                        </m:ctrlPr>
                      </m:fPr>
                      <m:num>
                        <m:r>
                          <a:rPr lang="en-US" sz="7200" b="0" i="1" smtClean="0">
                            <a:solidFill>
                              <a:srgbClr val="0000FF"/>
                            </a:solidFill>
                            <a:latin typeface="Cambria Math" panose="02040503050406030204" pitchFamily="18" charset="0"/>
                            <a:cs typeface="Times New Roman" panose="02020603050405020304" pitchFamily="18" charset="0"/>
                          </a:rPr>
                          <m:t>1</m:t>
                        </m:r>
                      </m:num>
                      <m:den>
                        <m:r>
                          <a:rPr lang="en-US" sz="7200" b="0" i="1" smtClean="0">
                            <a:solidFill>
                              <a:srgbClr val="0000FF"/>
                            </a:solidFill>
                            <a:latin typeface="Cambria Math" panose="02040503050406030204" pitchFamily="18" charset="0"/>
                            <a:cs typeface="Times New Roman" panose="02020603050405020304" pitchFamily="18" charset="0"/>
                          </a:rPr>
                          <m:t>𝑛</m:t>
                        </m:r>
                      </m:den>
                    </m:f>
                  </m:oMath>
                </a14:m>
                <a:r>
                  <a:rPr lang="en-US" sz="72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7200" i="1" dirty="0" smtClean="0">
                            <a:solidFill>
                              <a:srgbClr val="0000FF"/>
                            </a:solidFill>
                            <a:latin typeface="Cambria Math" panose="02040503050406030204" pitchFamily="18" charset="0"/>
                            <a:cs typeface="Times New Roman" panose="02020603050405020304" pitchFamily="18" charset="0"/>
                          </a:rPr>
                        </m:ctrlPr>
                      </m:naryPr>
                      <m:sub>
                        <m:r>
                          <m:rPr>
                            <m:brk m:alnAt="23"/>
                          </m:rPr>
                          <a:rPr lang="en-US" sz="7200" b="0" i="1" dirty="0" smtClean="0">
                            <a:solidFill>
                              <a:srgbClr val="0000FF"/>
                            </a:solidFill>
                            <a:latin typeface="Cambria Math" panose="02040503050406030204" pitchFamily="18" charset="0"/>
                            <a:cs typeface="Times New Roman" panose="02020603050405020304" pitchFamily="18" charset="0"/>
                          </a:rPr>
                          <m:t>𝑖</m:t>
                        </m:r>
                        <m:r>
                          <a:rPr lang="en-US" sz="7200" b="0" i="1" dirty="0" smtClean="0">
                            <a:solidFill>
                              <a:srgbClr val="0000FF"/>
                            </a:solidFill>
                            <a:latin typeface="Cambria Math" panose="02040503050406030204" pitchFamily="18" charset="0"/>
                            <a:cs typeface="Times New Roman" panose="02020603050405020304" pitchFamily="18" charset="0"/>
                          </a:rPr>
                          <m:t>=1</m:t>
                        </m:r>
                      </m:sub>
                      <m:sup>
                        <m:r>
                          <a:rPr lang="en-US" sz="7200" b="0" i="1" dirty="0" smtClean="0">
                            <a:solidFill>
                              <a:srgbClr val="0000FF"/>
                            </a:solidFill>
                            <a:latin typeface="Cambria Math" panose="02040503050406030204" pitchFamily="18" charset="0"/>
                            <a:cs typeface="Times New Roman" panose="02020603050405020304" pitchFamily="18" charset="0"/>
                          </a:rPr>
                          <m:t>𝑛</m:t>
                        </m:r>
                      </m:sup>
                      <m:e>
                        <m:r>
                          <a:rPr lang="en-US" sz="7200" b="0" i="1" dirty="0" smtClean="0">
                            <a:solidFill>
                              <a:srgbClr val="0000FF"/>
                            </a:solidFill>
                            <a:latin typeface="Cambria Math" panose="02040503050406030204" pitchFamily="18" charset="0"/>
                            <a:cs typeface="Times New Roman" panose="02020603050405020304" pitchFamily="18" charset="0"/>
                          </a:rPr>
                          <m:t>( 1+ </m:t>
                        </m:r>
                        <m:f>
                          <m:fPr>
                            <m:ctrlPr>
                              <a:rPr lang="en-US" sz="7200" b="0" i="1" dirty="0" smtClean="0">
                                <a:solidFill>
                                  <a:srgbClr val="0000FF"/>
                                </a:solidFill>
                                <a:latin typeface="Cambria Math" panose="02040503050406030204" pitchFamily="18" charset="0"/>
                                <a:cs typeface="Times New Roman" panose="02020603050405020304" pitchFamily="18" charset="0"/>
                              </a:rPr>
                            </m:ctrlPr>
                          </m:fPr>
                          <m:num>
                            <m:r>
                              <a:rPr lang="en-US" sz="7200" b="0" i="1" dirty="0" smtClean="0">
                                <a:solidFill>
                                  <a:srgbClr val="0000FF"/>
                                </a:solidFill>
                                <a:latin typeface="Cambria Math" panose="02040503050406030204" pitchFamily="18" charset="0"/>
                                <a:cs typeface="Times New Roman" panose="02020603050405020304" pitchFamily="18" charset="0"/>
                              </a:rPr>
                              <m:t>𝑖</m:t>
                            </m:r>
                            <m:r>
                              <a:rPr lang="en-US" sz="7200" b="0" i="1" dirty="0" smtClean="0">
                                <a:solidFill>
                                  <a:srgbClr val="0000FF"/>
                                </a:solidFill>
                                <a:latin typeface="Cambria Math" panose="02040503050406030204" pitchFamily="18" charset="0"/>
                                <a:cs typeface="Times New Roman" panose="02020603050405020304" pitchFamily="18" charset="0"/>
                              </a:rPr>
                              <m:t>−1</m:t>
                            </m:r>
                          </m:num>
                          <m:den>
                            <m:r>
                              <a:rPr lang="en-US" sz="7200" b="0" i="1" dirty="0" smtClean="0">
                                <a:solidFill>
                                  <a:srgbClr val="0000FF"/>
                                </a:solidFill>
                                <a:latin typeface="Cambria Math" panose="02040503050406030204" pitchFamily="18" charset="0"/>
                                <a:cs typeface="Times New Roman" panose="02020603050405020304" pitchFamily="18" charset="0"/>
                              </a:rPr>
                              <m:t>𝑚</m:t>
                            </m:r>
                          </m:den>
                        </m:f>
                      </m:e>
                    </m:nary>
                  </m:oMath>
                </a14:m>
                <a:r>
                  <a:rPr lang="en-US" sz="7200" dirty="0">
                    <a:solidFill>
                      <a:srgbClr val="0000FF"/>
                    </a:solidFill>
                    <a:latin typeface="Times New Roman" panose="02020603050405020304" pitchFamily="18" charset="0"/>
                    <a:cs typeface="Times New Roman" panose="02020603050405020304" pitchFamily="18" charset="0"/>
                  </a:rPr>
                  <a:t> )   </a:t>
                </a:r>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dirty="0" smtClean="0">
                            <a:latin typeface="Cambria Math" panose="02040503050406030204" pitchFamily="18" charset="0"/>
                            <a:cs typeface="Times New Roman" panose="02020603050405020304" pitchFamily="18" charset="0"/>
                          </a:rPr>
                        </m:ctrlPr>
                      </m:fPr>
                      <m:num>
                        <m:r>
                          <a:rPr lang="en-US" sz="7200" b="0" i="1" dirty="0" smtClean="0">
                            <a:latin typeface="Cambria Math" panose="02040503050406030204" pitchFamily="18" charset="0"/>
                            <a:cs typeface="Times New Roman" panose="02020603050405020304" pitchFamily="18" charset="0"/>
                          </a:rPr>
                          <m:t>𝑛</m:t>
                        </m:r>
                      </m:num>
                      <m:den>
                        <m:r>
                          <a:rPr lang="en-US" sz="7200" b="0" i="1" dirty="0" smtClean="0">
                            <a:latin typeface="Cambria Math" panose="02040503050406030204" pitchFamily="18" charset="0"/>
                            <a:cs typeface="Times New Roman" panose="02020603050405020304" pitchFamily="18" charset="0"/>
                          </a:rPr>
                          <m:t>𝑛</m:t>
                        </m:r>
                      </m:den>
                    </m:f>
                  </m:oMath>
                </a14:m>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1</m:t>
                        </m:r>
                      </m:num>
                      <m:den>
                        <m:r>
                          <a:rPr lang="en-US" sz="7200" b="0" i="1" smtClean="0">
                            <a:latin typeface="Cambria Math" panose="02040503050406030204" pitchFamily="18" charset="0"/>
                            <a:cs typeface="Times New Roman" panose="02020603050405020304" pitchFamily="18" charset="0"/>
                          </a:rPr>
                          <m:t>𝑛𝑚</m:t>
                        </m:r>
                      </m:den>
                    </m:f>
                    <m:r>
                      <a:rPr lang="en-US" sz="7200" b="0" i="1" smtClean="0">
                        <a:latin typeface="Cambria Math" panose="02040503050406030204" pitchFamily="18" charset="0"/>
                        <a:cs typeface="Times New Roman" panose="02020603050405020304" pitchFamily="18" charset="0"/>
                      </a:rPr>
                      <m:t> </m:t>
                    </m:r>
                    <m:nary>
                      <m:naryPr>
                        <m:chr m:val="∑"/>
                        <m:ctrlPr>
                          <a:rPr lang="en-US" sz="7200" b="0" i="1" smtClean="0">
                            <a:latin typeface="Cambria Math" panose="02040503050406030204" pitchFamily="18" charset="0"/>
                            <a:cs typeface="Times New Roman" panose="02020603050405020304" pitchFamily="18" charset="0"/>
                          </a:rPr>
                        </m:ctrlPr>
                      </m:naryPr>
                      <m:sub>
                        <m:r>
                          <m:rPr>
                            <m:brk m:alnAt="23"/>
                          </m:rPr>
                          <a:rPr lang="en-US" sz="7200" b="0" i="1" smtClean="0">
                            <a:latin typeface="Cambria Math" panose="02040503050406030204" pitchFamily="18" charset="0"/>
                            <a:cs typeface="Times New Roman" panose="02020603050405020304" pitchFamily="18" charset="0"/>
                          </a:rPr>
                          <m:t>𝑖</m:t>
                        </m:r>
                        <m:r>
                          <a:rPr lang="en-US" sz="7200" b="0" i="1" smtClean="0">
                            <a:latin typeface="Cambria Math" panose="02040503050406030204" pitchFamily="18" charset="0"/>
                            <a:cs typeface="Times New Roman" panose="02020603050405020304" pitchFamily="18" charset="0"/>
                          </a:rPr>
                          <m:t>=1</m:t>
                        </m:r>
                      </m:sub>
                      <m:sup>
                        <m:r>
                          <a:rPr lang="en-US" sz="7200" b="0" i="1" smtClean="0">
                            <a:latin typeface="Cambria Math" panose="02040503050406030204" pitchFamily="18" charset="0"/>
                            <a:cs typeface="Times New Roman" panose="02020603050405020304" pitchFamily="18" charset="0"/>
                          </a:rPr>
                          <m:t>𝑛</m:t>
                        </m:r>
                      </m:sup>
                      <m:e>
                        <m:r>
                          <a:rPr lang="en-US" sz="7200" b="0" i="1" smtClean="0">
                            <a:latin typeface="Cambria Math" panose="02040503050406030204" pitchFamily="18" charset="0"/>
                            <a:cs typeface="Times New Roman" panose="02020603050405020304" pitchFamily="18" charset="0"/>
                          </a:rPr>
                          <m:t>(</m:t>
                        </m:r>
                        <m:r>
                          <a:rPr lang="en-US" sz="7200" b="0" i="1" smtClean="0">
                            <a:latin typeface="Cambria Math" panose="02040503050406030204" pitchFamily="18" charset="0"/>
                            <a:cs typeface="Times New Roman" panose="02020603050405020304" pitchFamily="18" charset="0"/>
                          </a:rPr>
                          <m:t>𝑖</m:t>
                        </m:r>
                        <m:r>
                          <a:rPr lang="en-US" sz="7200" b="0" i="1" smtClean="0">
                            <a:latin typeface="Cambria Math" panose="02040503050406030204" pitchFamily="18" charset="0"/>
                            <a:cs typeface="Times New Roman" panose="02020603050405020304" pitchFamily="18" charset="0"/>
                          </a:rPr>
                          <m:t> −1)</m:t>
                        </m:r>
                      </m:e>
                    </m:nary>
                  </m:oMath>
                </a14:m>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		   	=   1 + </a:t>
                </a:r>
                <a14:m>
                  <m:oMath xmlns:m="http://schemas.openxmlformats.org/officeDocument/2006/math">
                    <m:f>
                      <m:fPr>
                        <m:ctrlPr>
                          <a:rPr lang="en-US" sz="7200" i="1">
                            <a:latin typeface="Cambria Math" panose="02040503050406030204" pitchFamily="18" charset="0"/>
                            <a:cs typeface="Times New Roman" panose="02020603050405020304" pitchFamily="18" charset="0"/>
                          </a:rPr>
                        </m:ctrlPr>
                      </m:fPr>
                      <m:num>
                        <m:r>
                          <a:rPr lang="en-US" sz="7200" i="1">
                            <a:latin typeface="Cambria Math" panose="02040503050406030204" pitchFamily="18" charset="0"/>
                            <a:cs typeface="Times New Roman" panose="02020603050405020304" pitchFamily="18" charset="0"/>
                          </a:rPr>
                          <m:t>1</m:t>
                        </m:r>
                      </m:num>
                      <m:den>
                        <m:r>
                          <a:rPr lang="en-US" sz="7200" i="1">
                            <a:latin typeface="Cambria Math" panose="02040503050406030204" pitchFamily="18" charset="0"/>
                            <a:cs typeface="Times New Roman" panose="02020603050405020304" pitchFamily="18" charset="0"/>
                          </a:rPr>
                          <m:t>𝑛𝑚</m:t>
                        </m:r>
                      </m:den>
                    </m:f>
                    <m:r>
                      <a:rPr lang="en-US" sz="7200" i="1">
                        <a:latin typeface="Cambria Math" panose="02040503050406030204" pitchFamily="18" charset="0"/>
                        <a:cs typeface="Times New Roman" panose="02020603050405020304" pitchFamily="18" charset="0"/>
                      </a:rPr>
                      <m:t> </m:t>
                    </m:r>
                    <m:r>
                      <a:rPr lang="en-US" sz="7200" b="0" i="1" smtClean="0">
                        <a:latin typeface="Cambria Math" panose="02040503050406030204" pitchFamily="18" charset="0"/>
                        <a:cs typeface="Times New Roman" panose="02020603050405020304" pitchFamily="18" charset="0"/>
                      </a:rPr>
                      <m:t>( </m:t>
                    </m:r>
                    <m:f>
                      <m:fPr>
                        <m:ctrlPr>
                          <a:rPr lang="en-US" sz="7200" i="1" dirty="0" smtClean="0">
                            <a:latin typeface="Cambria Math" panose="02040503050406030204" pitchFamily="18" charset="0"/>
                            <a:cs typeface="Times New Roman" panose="02020603050405020304" pitchFamily="18" charset="0"/>
                          </a:rPr>
                        </m:ctrlPr>
                      </m:fPr>
                      <m:num>
                        <m:d>
                          <m:dPr>
                            <m:ctrlPr>
                              <a:rPr lang="en-US" sz="7200" b="0" i="1" dirty="0" smtClean="0">
                                <a:latin typeface="Cambria Math" panose="02040503050406030204" pitchFamily="18" charset="0"/>
                                <a:cs typeface="Times New Roman" panose="02020603050405020304" pitchFamily="18" charset="0"/>
                              </a:rPr>
                            </m:ctrlPr>
                          </m:dPr>
                          <m:e>
                            <m:r>
                              <a:rPr lang="en-US" sz="7200" b="0" i="1" dirty="0" smtClean="0">
                                <a:latin typeface="Cambria Math" panose="02040503050406030204" pitchFamily="18" charset="0"/>
                                <a:cs typeface="Times New Roman" panose="02020603050405020304" pitchFamily="18" charset="0"/>
                              </a:rPr>
                              <m:t>𝑛</m:t>
                            </m:r>
                            <m:r>
                              <a:rPr lang="en-US" sz="7200" b="0" i="1" dirty="0" smtClean="0">
                                <a:latin typeface="Cambria Math" panose="02040503050406030204" pitchFamily="18" charset="0"/>
                                <a:cs typeface="Times New Roman" panose="02020603050405020304" pitchFamily="18" charset="0"/>
                              </a:rPr>
                              <m:t> −1</m:t>
                            </m:r>
                          </m:e>
                        </m:d>
                        <m:r>
                          <a:rPr lang="en-US" sz="7200" b="0" i="1" dirty="0" smtClean="0">
                            <a:latin typeface="Cambria Math" panose="02040503050406030204" pitchFamily="18" charset="0"/>
                            <a:cs typeface="Times New Roman" panose="02020603050405020304" pitchFamily="18" charset="0"/>
                          </a:rPr>
                          <m:t>𝑛</m:t>
                        </m:r>
                      </m:num>
                      <m:den>
                        <m:r>
                          <a:rPr lang="en-US" sz="7200" b="0" i="1" dirty="0" smtClean="0">
                            <a:latin typeface="Cambria Math" panose="02040503050406030204" pitchFamily="18" charset="0"/>
                            <a:cs typeface="Times New Roman" panose="02020603050405020304" pitchFamily="18" charset="0"/>
                          </a:rPr>
                          <m:t>2</m:t>
                        </m:r>
                      </m:den>
                    </m:f>
                    <m:r>
                      <a:rPr lang="en-US" sz="7200" b="0" i="1" smtClean="0">
                        <a:latin typeface="Cambria Math" panose="02040503050406030204" pitchFamily="18" charset="0"/>
                        <a:cs typeface="Times New Roman" panose="02020603050405020304" pitchFamily="18" charset="0"/>
                      </a:rPr>
                      <m:t>  )</m:t>
                    </m:r>
                  </m:oMath>
                </a14:m>
                <a:r>
                  <a:rPr lang="en-US" sz="7200" dirty="0">
                    <a:latin typeface="Times New Roman" panose="02020603050405020304" pitchFamily="18" charset="0"/>
                    <a:cs typeface="Times New Roman" panose="02020603050405020304" pitchFamily="18" charset="0"/>
                  </a:rPr>
                  <a:t> = 1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sSup>
                          <m:sSupPr>
                            <m:ctrlPr>
                              <a:rPr lang="en-US" sz="7200" i="1" smtClean="0">
                                <a:latin typeface="Cambria Math" panose="02040503050406030204" pitchFamily="18" charset="0"/>
                                <a:cs typeface="Times New Roman" panose="02020603050405020304" pitchFamily="18" charset="0"/>
                              </a:rPr>
                            </m:ctrlPr>
                          </m:sSupPr>
                          <m:e>
                            <m:r>
                              <a:rPr lang="en-US" sz="7200" b="0" i="1" smtClean="0">
                                <a:latin typeface="Cambria Math" panose="02040503050406030204" pitchFamily="18" charset="0"/>
                                <a:cs typeface="Times New Roman" panose="02020603050405020304" pitchFamily="18" charset="0"/>
                              </a:rPr>
                              <m:t>𝑛</m:t>
                            </m:r>
                          </m:e>
                          <m:sup>
                            <m:r>
                              <a:rPr lang="en-US" sz="7200" b="0" i="1" smtClean="0">
                                <a:latin typeface="Cambria Math" panose="02040503050406030204" pitchFamily="18" charset="0"/>
                                <a:cs typeface="Times New Roman" panose="02020603050405020304" pitchFamily="18" charset="0"/>
                              </a:rPr>
                              <m:t>2</m:t>
                            </m:r>
                          </m:sup>
                        </m:sSup>
                      </m:num>
                      <m:den>
                        <m:r>
                          <a:rPr lang="en-US" sz="7200" b="0" i="1" smtClean="0">
                            <a:latin typeface="Cambria Math" panose="02040503050406030204" pitchFamily="18" charset="0"/>
                            <a:cs typeface="Times New Roman" panose="02020603050405020304" pitchFamily="18" charset="0"/>
                          </a:rPr>
                          <m:t>2</m:t>
                        </m:r>
                        <m:r>
                          <a:rPr lang="en-US" sz="7200" b="0" i="1" smtClean="0">
                            <a:latin typeface="Cambria Math" panose="02040503050406030204" pitchFamily="18" charset="0"/>
                            <a:cs typeface="Times New Roman" panose="02020603050405020304" pitchFamily="18" charset="0"/>
                          </a:rPr>
                          <m:t>𝑛𝑚</m:t>
                        </m:r>
                      </m:den>
                    </m:f>
                  </m:oMath>
                </a14:m>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𝑛</m:t>
                        </m:r>
                      </m:num>
                      <m:den>
                        <m:r>
                          <a:rPr lang="en-US" sz="7200" b="0" i="1" smtClean="0">
                            <a:latin typeface="Cambria Math" panose="02040503050406030204" pitchFamily="18" charset="0"/>
                            <a:cs typeface="Times New Roman" panose="02020603050405020304" pitchFamily="18" charset="0"/>
                          </a:rPr>
                          <m:t>2</m:t>
                        </m:r>
                        <m:r>
                          <a:rPr lang="en-US" sz="7200" b="0" i="1" smtClean="0">
                            <a:latin typeface="Cambria Math" panose="02040503050406030204" pitchFamily="18" charset="0"/>
                            <a:cs typeface="Times New Roman" panose="02020603050405020304" pitchFamily="18" charset="0"/>
                          </a:rPr>
                          <m:t>𝑛𝑚</m:t>
                        </m:r>
                      </m:den>
                    </m:f>
                  </m:oMath>
                </a14:m>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7200" dirty="0">
                    <a:latin typeface="Times New Roman" panose="02020603050405020304" pitchFamily="18" charset="0"/>
                    <a:cs typeface="Times New Roman" panose="02020603050405020304" pitchFamily="18" charset="0"/>
                  </a:rPr>
                  <a:t>		   	=    1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i="1" smtClean="0">
                            <a:latin typeface="Cambria Math" panose="02040503050406030204" pitchFamily="18" charset="0"/>
                            <a:ea typeface="Cambria Math" panose="02040503050406030204" pitchFamily="18" charset="0"/>
                            <a:cs typeface="Times New Roman" panose="02020603050405020304" pitchFamily="18" charset="0"/>
                          </a:rPr>
                          <m:t>𝛼</m:t>
                        </m:r>
                      </m:num>
                      <m:den>
                        <m:r>
                          <a:rPr lang="en-US" sz="7200" b="0" i="1" smtClean="0">
                            <a:latin typeface="Cambria Math" panose="02040503050406030204" pitchFamily="18" charset="0"/>
                            <a:cs typeface="Times New Roman" panose="02020603050405020304" pitchFamily="18" charset="0"/>
                          </a:rPr>
                          <m:t>2</m:t>
                        </m:r>
                      </m:den>
                    </m:f>
                  </m:oMath>
                </a14:m>
                <a:r>
                  <a:rPr lang="en-US" sz="7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1</m:t>
                        </m:r>
                      </m:num>
                      <m:den>
                        <m:r>
                          <a:rPr lang="en-US" sz="7200" b="0" i="1" smtClean="0">
                            <a:latin typeface="Cambria Math" panose="02040503050406030204" pitchFamily="18" charset="0"/>
                            <a:cs typeface="Times New Roman" panose="02020603050405020304" pitchFamily="18" charset="0"/>
                          </a:rPr>
                          <m:t>2</m:t>
                        </m:r>
                        <m:r>
                          <a:rPr lang="en-US" sz="7200" b="0" i="1" smtClean="0">
                            <a:latin typeface="Cambria Math" panose="02040503050406030204" pitchFamily="18" charset="0"/>
                            <a:cs typeface="Times New Roman" panose="02020603050405020304" pitchFamily="18" charset="0"/>
                          </a:rPr>
                          <m:t>𝑚</m:t>
                        </m:r>
                      </m:den>
                    </m:f>
                  </m:oMath>
                </a14:m>
                <a:endParaRPr lang="en-US" sz="7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1200"/>
                  </a:spcAft>
                  <a:buNone/>
                </a:pPr>
                <a:r>
                  <a:rPr lang="en-US" sz="8800" dirty="0">
                    <a:latin typeface="Times New Roman" panose="02020603050405020304" pitchFamily="18" charset="0"/>
                    <a:cs typeface="Times New Roman" panose="02020603050405020304" pitchFamily="18" charset="0"/>
                  </a:rPr>
                  <a:t>Thus</a:t>
                </a:r>
                <a:r>
                  <a:rPr lang="en-US" sz="8800" dirty="0">
                    <a:solidFill>
                      <a:srgbClr val="0000FF"/>
                    </a:solidFill>
                    <a:latin typeface="Times New Roman" panose="02020603050405020304" pitchFamily="18" charset="0"/>
                    <a:cs typeface="Times New Roman" panose="02020603050405020304" pitchFamily="18" charset="0"/>
                  </a:rPr>
                  <a:t>, the total time required for a successful search (including the time for computing the hash function)</a:t>
                </a:r>
                <a:r>
                  <a:rPr lang="en-US" sz="8800" dirty="0">
                    <a:latin typeface="Times New Roman" panose="02020603050405020304" pitchFamily="18" charset="0"/>
                    <a:cs typeface="Times New Roman" panose="02020603050405020304" pitchFamily="18" charset="0"/>
                  </a:rPr>
                  <a:t> is </a:t>
                </a:r>
                <a14:m>
                  <m:oMath xmlns:m="http://schemas.openxmlformats.org/officeDocument/2006/math">
                    <m:r>
                      <a:rPr lang="en-US" sz="8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8800" dirty="0">
                    <a:solidFill>
                      <a:srgbClr val="0000FF"/>
                    </a:solidFill>
                    <a:latin typeface="Times New Roman" panose="02020603050405020304" pitchFamily="18" charset="0"/>
                    <a:cs typeface="Times New Roman" panose="02020603050405020304" pitchFamily="18" charset="0"/>
                  </a:rPr>
                  <a:t>(2 + </a:t>
                </a:r>
                <a14:m>
                  <m:oMath xmlns:m="http://schemas.openxmlformats.org/officeDocument/2006/math">
                    <m:r>
                      <a:rPr lang="en-US" sz="88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8800" i="1" dirty="0" smtClean="0">
                            <a:solidFill>
                              <a:srgbClr val="0000FF"/>
                            </a:solidFill>
                            <a:latin typeface="Cambria Math" panose="02040503050406030204" pitchFamily="18" charset="0"/>
                            <a:cs typeface="Times New Roman" panose="02020603050405020304" pitchFamily="18" charset="0"/>
                          </a:rPr>
                        </m:ctrlPr>
                      </m:fPr>
                      <m:num>
                        <m:r>
                          <a:rPr lang="en-US" sz="8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8800" b="0" i="1" dirty="0" smtClean="0">
                            <a:solidFill>
                              <a:srgbClr val="0000FF"/>
                            </a:solidFill>
                            <a:latin typeface="Cambria Math" panose="02040503050406030204" pitchFamily="18" charset="0"/>
                            <a:cs typeface="Times New Roman" panose="02020603050405020304" pitchFamily="18" charset="0"/>
                          </a:rPr>
                          <m:t>2</m:t>
                        </m:r>
                      </m:den>
                    </m:f>
                    <m:r>
                      <a:rPr lang="en-US" sz="8800" b="0" i="1" dirty="0" smtClean="0">
                        <a:solidFill>
                          <a:srgbClr val="0000FF"/>
                        </a:solidFill>
                        <a:latin typeface="Cambria Math" panose="02040503050406030204" pitchFamily="18" charset="0"/>
                        <a:cs typeface="Times New Roman" panose="02020603050405020304" pitchFamily="18" charset="0"/>
                      </a:rPr>
                      <m:t>  −  </m:t>
                    </m:r>
                    <m:f>
                      <m:fPr>
                        <m:ctrlPr>
                          <a:rPr lang="en-US" sz="8800" b="0" i="1" dirty="0" smtClean="0">
                            <a:solidFill>
                              <a:srgbClr val="0000FF"/>
                            </a:solidFill>
                            <a:latin typeface="Cambria Math" panose="02040503050406030204" pitchFamily="18" charset="0"/>
                            <a:cs typeface="Times New Roman" panose="02020603050405020304" pitchFamily="18" charset="0"/>
                          </a:rPr>
                        </m:ctrlPr>
                      </m:fPr>
                      <m:num>
                        <m:r>
                          <a:rPr lang="en-US" sz="8800" b="0" i="1" dirty="0" smtClean="0">
                            <a:solidFill>
                              <a:srgbClr val="0000FF"/>
                            </a:solidFill>
                            <a:latin typeface="Cambria Math" panose="02040503050406030204" pitchFamily="18" charset="0"/>
                            <a:cs typeface="Times New Roman" panose="02020603050405020304" pitchFamily="18" charset="0"/>
                          </a:rPr>
                          <m:t>1</m:t>
                        </m:r>
                      </m:num>
                      <m:den>
                        <m:r>
                          <a:rPr lang="en-US" sz="8800" b="0" i="1" dirty="0" smtClean="0">
                            <a:solidFill>
                              <a:srgbClr val="0000FF"/>
                            </a:solidFill>
                            <a:latin typeface="Cambria Math" panose="02040503050406030204" pitchFamily="18" charset="0"/>
                            <a:cs typeface="Times New Roman" panose="02020603050405020304" pitchFamily="18" charset="0"/>
                          </a:rPr>
                          <m:t>2</m:t>
                        </m:r>
                        <m:r>
                          <a:rPr lang="en-US" sz="8800" b="0" i="1" dirty="0" smtClean="0">
                            <a:solidFill>
                              <a:srgbClr val="0000FF"/>
                            </a:solidFill>
                            <a:latin typeface="Cambria Math" panose="02040503050406030204" pitchFamily="18" charset="0"/>
                            <a:cs typeface="Times New Roman" panose="02020603050405020304" pitchFamily="18" charset="0"/>
                          </a:rPr>
                          <m:t>𝑚</m:t>
                        </m:r>
                      </m:den>
                    </m:f>
                  </m:oMath>
                </a14:m>
                <a:r>
                  <a:rPr lang="en-US" sz="8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88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8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8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8800" dirty="0">
                    <a:solidFill>
                      <a:srgbClr val="0000FF"/>
                    </a:solidFill>
                    <a:latin typeface="Times New Roman" panose="02020603050405020304" pitchFamily="18" charset="0"/>
                    <a:cs typeface="Times New Roman" panose="02020603050405020304" pitchFamily="18" charset="0"/>
                  </a:rPr>
                  <a:t>(1 + </a:t>
                </a:r>
                <a14:m>
                  <m:oMath xmlns:m="http://schemas.openxmlformats.org/officeDocument/2006/math">
                    <m:r>
                      <a:rPr lang="en-US" sz="8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8800" dirty="0">
                    <a:solidFill>
                      <a:srgbClr val="0000FF"/>
                    </a:solidFill>
                    <a:latin typeface="Times New Roman" panose="02020603050405020304" pitchFamily="18" charset="0"/>
                    <a:cs typeface="Times New Roman" panose="02020603050405020304" pitchFamily="18" charset="0"/>
                  </a:rPr>
                  <a:t>).</a:t>
                </a:r>
                <a:endParaRPr lang="en-US" sz="8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402551" y="493566"/>
                <a:ext cx="9039498" cy="6109061"/>
              </a:xfrm>
              <a:blipFill>
                <a:blip r:embed="rId2"/>
                <a:stretch>
                  <a:fillRect l="-1011" t="-1397"/>
                </a:stretch>
              </a:blipFill>
            </p:spPr>
            <p:txBody>
              <a:bodyPr/>
              <a:lstStyle/>
              <a:p>
                <a:r>
                  <a:rPr lang="en-US">
                    <a:noFill/>
                  </a:rPr>
                  <a:t> </a:t>
                </a:r>
              </a:p>
            </p:txBody>
          </p:sp>
        </mc:Fallback>
      </mc:AlternateContent>
    </p:spTree>
    <p:extLst>
      <p:ext uri="{BB962C8B-B14F-4D97-AF65-F5344CB8AC3E}">
        <p14:creationId xmlns:p14="http://schemas.microsoft.com/office/powerpoint/2010/main" val="335351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031" y="4065797"/>
            <a:ext cx="9823938" cy="2637338"/>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6D3FEEB-E307-4E6A-83D8-BAA075B975B5}"/>
              </a:ext>
            </a:extLst>
          </p:cNvPr>
          <p:cNvSpPr>
            <a:spLocks noGrp="1"/>
          </p:cNvSpPr>
          <p:nvPr>
            <p:ph type="title"/>
          </p:nvPr>
        </p:nvSpPr>
        <p:spPr>
          <a:xfrm>
            <a:off x="1436914" y="365125"/>
            <a:ext cx="9942286" cy="1010829"/>
          </a:xfrm>
        </p:spPr>
        <p:txBody>
          <a:bodyPr>
            <a:normAutofit/>
          </a:bodyPr>
          <a:lstStyle/>
          <a:p>
            <a:r>
              <a:rPr lang="en-US" sz="3200" dirty="0">
                <a:latin typeface="+mn-lt"/>
              </a:rPr>
              <a:t>Analysis of Hashing with Chaining (or called Open Hashing)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9E695-66BA-40D0-A85B-0E98EF92A235}"/>
                  </a:ext>
                </a:extLst>
              </p:cNvPr>
              <p:cNvSpPr>
                <a:spLocks noGrp="1"/>
              </p:cNvSpPr>
              <p:nvPr>
                <p:ph idx="1"/>
              </p:nvPr>
            </p:nvSpPr>
            <p:spPr>
              <a:xfrm>
                <a:off x="1436914" y="1375954"/>
                <a:ext cx="8648181" cy="5384466"/>
              </a:xfrm>
            </p:spPr>
            <p:txBody>
              <a:bodyPr>
                <a:noAutofit/>
              </a:bodyPr>
              <a:lstStyle/>
              <a:p>
                <a:pPr marL="0" indent="0">
                  <a:lnSpc>
                    <a:spcPct val="10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What does this analysis mean?</a:t>
                </a: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Searching takes constant time on average. </a:t>
                </a:r>
              </a:p>
              <a:p>
                <a:pPr marL="914400" lvl="1" indent="-457200">
                  <a:lnSpc>
                    <a:spcPct val="100000"/>
                  </a:lnSpc>
                  <a:spcBef>
                    <a:spcPts val="0"/>
                  </a:spcBef>
                  <a:spcAft>
                    <a:spcPts val="600"/>
                  </a:spcAft>
                </a:pPr>
                <a:r>
                  <a:rPr lang="en-US" dirty="0">
                    <a:latin typeface="Times New Roman" panose="02020603050405020304" pitchFamily="18" charset="0"/>
                    <a:cs typeface="Times New Roman" panose="02020603050405020304" pitchFamily="18" charset="0"/>
                  </a:rPr>
                  <a:t>If the number m of hash-table slots is at least proportional to the number n of elements in the table, then we have n = O(m) and, consequently,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r>
                      <a:rPr lang="en-US" b="0" i="0"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𝑚</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𝑂</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cs typeface="Times New Roman" panose="02020603050405020304" pitchFamily="18" charset="0"/>
                          </a:rPr>
                          <m:t>)</m:t>
                        </m:r>
                      </m:num>
                      <m:den>
                        <m:r>
                          <a:rPr lang="en-US" b="0" i="1" smtClean="0">
                            <a:latin typeface="Cambria Math" panose="02040503050406030204" pitchFamily="18" charset="0"/>
                            <a:cs typeface="Times New Roman" panose="02020603050405020304" pitchFamily="18" charset="0"/>
                          </a:rPr>
                          <m:t>𝑚</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𝑐</m:t>
                        </m:r>
                        <m:r>
                          <a:rPr lang="en-US" b="0" i="1" baseline="-25000"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r>
                          <a:rPr lang="en-US" b="0" i="1" baseline="-25000"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𝑚</m:t>
                        </m:r>
                      </m:den>
                    </m:f>
                  </m:oMath>
                </a14:m>
                <a:r>
                  <a:rPr lang="en-US" dirty="0">
                    <a:latin typeface="Times New Roman" panose="02020603050405020304" pitchFamily="18" charset="0"/>
                    <a:cs typeface="Times New Roman" panose="02020603050405020304" pitchFamily="18" charset="0"/>
                  </a:rPr>
                  <a:t>  = O(1).   </a:t>
                </a:r>
                <a:endParaRPr lang="en-US" dirty="0">
                  <a:solidFill>
                    <a:srgbClr val="0000FF"/>
                  </a:solidFill>
                  <a:latin typeface="Times New Roman" panose="02020603050405020304" pitchFamily="18" charset="0"/>
                  <a:cs typeface="Times New Roman" panose="02020603050405020304" pitchFamily="18" charset="0"/>
                </a:endParaRPr>
              </a:p>
              <a:p>
                <a:pPr>
                  <a:lnSpc>
                    <a:spcPct val="100000"/>
                  </a:lnSpc>
                  <a:spcBef>
                    <a:spcPts val="0"/>
                  </a:spcBef>
                  <a:spcAft>
                    <a:spcPts val="600"/>
                  </a:spcAft>
                </a:pPr>
                <a:endParaRPr lang="en-US" sz="2400" dirty="0">
                  <a:latin typeface="Times New Roman" panose="02020603050405020304" pitchFamily="18" charset="0"/>
                  <a:cs typeface="Times New Roman" panose="02020603050405020304" pitchFamily="18" charset="0"/>
                </a:endParaRP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All dictionary operations can be supported in O(1) time on average when the lists are doubly linked. since</a:t>
                </a:r>
                <a:endParaRPr lang="en-US" sz="2400" dirty="0">
                  <a:latin typeface="Times New Roman" panose="02020603050405020304" pitchFamily="18" charset="0"/>
                  <a:cs typeface="Times New Roman" panose="02020603050405020304" pitchFamily="18" charset="0"/>
                </a:endParaRPr>
              </a:p>
              <a:p>
                <a:pPr marL="914400" lvl="1" indent="-457200">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insertion takes O(1) worst-case time, </a:t>
                </a:r>
              </a:p>
              <a:p>
                <a:pPr marL="914400" lvl="1" indent="-457200">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deletion takes O(1) worst-case time when the lists are doubly linked, and </a:t>
                </a:r>
              </a:p>
              <a:p>
                <a:pPr marL="914400" lvl="1" indent="-457200">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searching takes constant time on average. </a:t>
                </a:r>
              </a:p>
              <a:p>
                <a:pPr>
                  <a:lnSpc>
                    <a:spcPct val="100000"/>
                  </a:lnSpc>
                  <a:spcBef>
                    <a:spcPts val="0"/>
                  </a:spcBef>
                  <a:spcAft>
                    <a:spcPts val="600"/>
                  </a:spcAft>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600"/>
                  </a:spcAft>
                  <a:buNone/>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600"/>
                  </a:spcAft>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59E695-66BA-40D0-A85B-0E98EF92A235}"/>
                  </a:ext>
                </a:extLst>
              </p:cNvPr>
              <p:cNvSpPr>
                <a:spLocks noGrp="1" noRot="1" noChangeAspect="1" noMove="1" noResize="1" noEditPoints="1" noAdjustHandles="1" noChangeArrowheads="1" noChangeShapeType="1" noTextEdit="1"/>
              </p:cNvSpPr>
              <p:nvPr>
                <p:ph idx="1"/>
              </p:nvPr>
            </p:nvSpPr>
            <p:spPr>
              <a:xfrm>
                <a:off x="1436914" y="1375954"/>
                <a:ext cx="8648181" cy="5384466"/>
              </a:xfrm>
              <a:blipFill>
                <a:blip r:embed="rId2"/>
                <a:stretch>
                  <a:fillRect l="-1128" t="-906" r="-1340"/>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6B6FBD38-5A32-4431-B4A9-0845BA6218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438829" y="2222457"/>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54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678" y="4251568"/>
            <a:ext cx="10036164" cy="398585"/>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208371"/>
            <a:ext cx="8290560" cy="1002121"/>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715316" y="1776435"/>
                <a:ext cx="8409759" cy="4873194"/>
              </a:xfrm>
            </p:spPr>
            <p:txBody>
              <a:bodyPr>
                <a:noAutofit/>
              </a:bodyPr>
              <a:lstStyle/>
              <a:p>
                <a:pPr marL="461963" indent="-461963">
                  <a:lnSpc>
                    <a:spcPct val="150000"/>
                  </a:lnSpc>
                  <a:spcBef>
                    <a:spcPts val="0"/>
                  </a:spcBef>
                  <a:spcAft>
                    <a:spcPts val="600"/>
                  </a:spcAft>
                </a:pPr>
                <a:r>
                  <a:rPr lang="en-US" sz="2400" dirty="0">
                    <a:latin typeface="Times New Roman" panose="02020603050405020304" pitchFamily="18" charset="0"/>
                    <a:cs typeface="Times New Roman" panose="02020603050405020304" pitchFamily="18" charset="0"/>
                  </a:rPr>
                  <a:t>Let U be the large set of possible keys and let m be the size of a table.  Assume that U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𝑚</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latin typeface="Times New Roman" panose="02020603050405020304" pitchFamily="18" charset="0"/>
                  <a:cs typeface="Times New Roman" panose="02020603050405020304" pitchFamily="18" charset="0"/>
                </a:endParaRPr>
              </a:p>
              <a:p>
                <a:pPr marL="461963" indent="-461963">
                  <a:lnSpc>
                    <a:spcPct val="150000"/>
                  </a:lnSpc>
                  <a:spcBef>
                    <a:spcPts val="0"/>
                  </a:spcBef>
                  <a:spcAft>
                    <a:spcPts val="600"/>
                  </a:spcAft>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hash function </a:t>
                </a:r>
                <a:r>
                  <a:rPr lang="en-US" sz="2400" dirty="0">
                    <a:latin typeface="Times New Roman" panose="02020603050405020304" pitchFamily="18" charset="0"/>
                    <a:cs typeface="Times New Roman" panose="02020603050405020304" pitchFamily="18" charset="0"/>
                  </a:rPr>
                  <a:t>h: U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 m-1}, converting a key into </a:t>
                </a:r>
                <a:r>
                  <a:rPr lang="en-US" sz="2400" dirty="0">
                    <a:solidFill>
                      <a:srgbClr val="0000FF"/>
                    </a:solidFill>
                    <a:latin typeface="Times New Roman" panose="02020603050405020304" pitchFamily="18" charset="0"/>
                    <a:cs typeface="Times New Roman" panose="02020603050405020304" pitchFamily="18" charset="0"/>
                  </a:rPr>
                  <a:t>the hash value </a:t>
                </a:r>
                <a:r>
                  <a:rPr lang="en-US" sz="2400" dirty="0">
                    <a:latin typeface="Times New Roman" panose="02020603050405020304" pitchFamily="18" charset="0"/>
                    <a:cs typeface="Times New Roman" panose="02020603050405020304" pitchFamily="18" charset="0"/>
                  </a:rPr>
                  <a:t>(referred to as an array index). </a:t>
                </a:r>
              </a:p>
              <a:p>
                <a:pPr marL="461963" indent="-461963">
                  <a:lnSpc>
                    <a:spcPct val="15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What makes a good hash function?</a:t>
                </a:r>
              </a:p>
              <a:p>
                <a:pPr marL="461963" indent="-461963">
                  <a:lnSpc>
                    <a:spcPct val="150000"/>
                  </a:lnSpc>
                  <a:spcBef>
                    <a:spcPts val="0"/>
                  </a:spcBef>
                  <a:spcAft>
                    <a:spcPts val="600"/>
                  </a:spcAft>
                </a:pPr>
                <a:r>
                  <a:rPr lang="en-US" sz="2400" dirty="0">
                    <a:latin typeface="Times New Roman" panose="02020603050405020304" pitchFamily="18" charset="0"/>
                    <a:cs typeface="Times New Roman" panose="02020603050405020304" pitchFamily="18" charset="0"/>
                  </a:rPr>
                  <a:t>What do we do if two or more distinct keys have the same hash value (a collision)?</a:t>
                </a:r>
              </a:p>
              <a:p>
                <a:pPr marL="0" indent="0">
                  <a:buNone/>
                </a:pPr>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715316" y="1776435"/>
                <a:ext cx="8409759" cy="4873194"/>
              </a:xfrm>
              <a:blipFill>
                <a:blip r:embed="rId2"/>
                <a:stretch>
                  <a:fillRect l="-942" r="-1957"/>
                </a:stretch>
              </a:blipFill>
            </p:spPr>
            <p:txBody>
              <a:bodyPr/>
              <a:lstStyle/>
              <a:p>
                <a:r>
                  <a:rPr lang="en-US">
                    <a:noFill/>
                  </a:rPr>
                  <a:t> </a:t>
                </a:r>
              </a:p>
            </p:txBody>
          </p:sp>
        </mc:Fallback>
      </mc:AlternateContent>
    </p:spTree>
    <p:extLst>
      <p:ext uri="{BB962C8B-B14F-4D97-AF65-F5344CB8AC3E}">
        <p14:creationId xmlns:p14="http://schemas.microsoft.com/office/powerpoint/2010/main" val="64192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208371"/>
            <a:ext cx="8290560" cy="1002121"/>
          </a:xfrm>
          <a:solidFill>
            <a:srgbClr val="FFFF00"/>
          </a:solidFill>
        </p:spPr>
        <p:txBody>
          <a:bodyPr>
            <a:normAutofit/>
          </a:bodyPr>
          <a:lstStyle/>
          <a:p>
            <a:r>
              <a:rPr lang="en-US" sz="3200" dirty="0">
                <a:latin typeface="+mn-lt"/>
              </a:rPr>
              <a:t>Hash Function </a:t>
            </a:r>
            <a:r>
              <a:rPr lang="en-US" sz="2800" dirty="0">
                <a:latin typeface="+mn-lt"/>
              </a:rPr>
              <a:t>– What makes a good hash function?</a:t>
            </a:r>
          </a:p>
        </p:txBody>
      </p:sp>
      <p:sp>
        <p:nvSpPr>
          <p:cNvPr id="4" name="TextBox 3">
            <a:extLst>
              <a:ext uri="{FF2B5EF4-FFF2-40B4-BE49-F238E27FC236}">
                <a16:creationId xmlns:a16="http://schemas.microsoft.com/office/drawing/2014/main" id="{74240D5E-A549-2F6F-3B88-9F117FC474CB}"/>
              </a:ext>
            </a:extLst>
          </p:cNvPr>
          <p:cNvSpPr txBox="1"/>
          <p:nvPr/>
        </p:nvSpPr>
        <p:spPr>
          <a:xfrm>
            <a:off x="1154430" y="1417321"/>
            <a:ext cx="9853539" cy="3657600"/>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417320" y="1417320"/>
            <a:ext cx="9148178" cy="5059313"/>
          </a:xfrm>
        </p:spPr>
        <p:txBody>
          <a:bodyPr>
            <a:noAutofit/>
          </a:bodyPr>
          <a:lstStyle/>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What makes a good hash function?</a:t>
            </a: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 good hash function is easy to compute and has minimal collisions.</a:t>
            </a:r>
          </a:p>
          <a:p>
            <a:pPr marL="461963"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 good hash function satisfies (approximately) the assumption of simple uniform hashing: each key is equally likely to hash to any of the m slots, independently of where any other key has hashed to.</a:t>
            </a:r>
          </a:p>
          <a:p>
            <a:pPr marL="919163" lvl="1" indent="-461963">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For a random key, the probability of each hash value would be equally likely.</a:t>
            </a:r>
          </a:p>
          <a:p>
            <a:pPr marL="919163" lvl="1" indent="-461963">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Assure keys with their records are distributed evenly throughout the hash table</a:t>
            </a:r>
          </a:p>
          <a:p>
            <a:pPr marL="919163" lvl="1" indent="-461963">
              <a:lnSpc>
                <a:spcPct val="100000"/>
              </a:lnSpc>
              <a:spcBef>
                <a:spcPts val="0"/>
              </a:spcBef>
              <a:spcAft>
                <a:spcPts val="600"/>
              </a:spcAft>
            </a:pPr>
            <a:r>
              <a:rPr lang="en-US" dirty="0">
                <a:solidFill>
                  <a:srgbClr val="0000FF"/>
                </a:solidFill>
                <a:latin typeface="Times New Roman" panose="02020603050405020304" pitchFamily="18" charset="0"/>
                <a:cs typeface="Times New Roman" panose="02020603050405020304" pitchFamily="18" charset="0"/>
              </a:rPr>
              <a:t>This assurance </a:t>
            </a:r>
          </a:p>
          <a:p>
            <a:pPr marL="1376363" lvl="2"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depends on what the distribution of possible key values is.</a:t>
            </a:r>
          </a:p>
          <a:p>
            <a:pPr marL="1376363" lvl="2" indent="-461963">
              <a:lnSpc>
                <a:spcPct val="10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This distribution may not be known ahead of time.</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69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208371"/>
            <a:ext cx="8290560" cy="1002121"/>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0" y="1050472"/>
                <a:ext cx="9411789" cy="5439137"/>
              </a:xfrm>
            </p:spPr>
            <p:txBody>
              <a:bodyPr>
                <a:noAutofit/>
              </a:bodyPr>
              <a:lstStyle/>
              <a:p>
                <a:pPr marL="461963" indent="-461963">
                  <a:lnSpc>
                    <a:spcPct val="100000"/>
                  </a:lnSpc>
                  <a:spcBef>
                    <a:spcPts val="0"/>
                  </a:spcBef>
                  <a:spcAft>
                    <a:spcPts val="600"/>
                  </a:spcAft>
                </a:pPr>
                <a:r>
                  <a:rPr lang="en-US" sz="2200" dirty="0">
                    <a:solidFill>
                      <a:srgbClr val="0000FF"/>
                    </a:solidFill>
                    <a:latin typeface="Times New Roman" panose="02020603050405020304" pitchFamily="18" charset="0"/>
                    <a:cs typeface="Times New Roman" panose="02020603050405020304" pitchFamily="18" charset="0"/>
                  </a:rPr>
                  <a:t>A good hash function satisfies (approximately) the assumption of simple uniform hashing: each key is equally likely to hash to any of the m slots.</a:t>
                </a:r>
              </a:p>
              <a:p>
                <a:pPr marL="857250" indent="-400050">
                  <a:lnSpc>
                    <a:spcPct val="100000"/>
                  </a:lnSpc>
                  <a:spcBef>
                    <a:spcPts val="0"/>
                  </a:spcBef>
                </a:pPr>
                <a:r>
                  <a:rPr lang="en-US" sz="2200" dirty="0">
                    <a:latin typeface="Times New Roman" panose="02020603050405020304" pitchFamily="18" charset="0"/>
                    <a:cs typeface="Times New Roman" panose="02020603050405020304" pitchFamily="18" charset="0"/>
                  </a:rPr>
                  <a:t>Assume: Let P be a probability distribution. The probability P(k) is that the key k is drawn independently from U. </a:t>
                </a:r>
              </a:p>
              <a:p>
                <a:pPr marL="857250" indent="-400050">
                  <a:lnSpc>
                    <a:spcPct val="100000"/>
                  </a:lnSpc>
                  <a:spcBef>
                    <a:spcPts val="0"/>
                  </a:spcBef>
                  <a:buNone/>
                </a:pPr>
                <a:r>
                  <a:rPr lang="en-US" sz="2200" dirty="0">
                    <a:latin typeface="Times New Roman" panose="02020603050405020304" pitchFamily="18" charset="0"/>
                    <a:cs typeface="Times New Roman" panose="02020603050405020304" pitchFamily="18" charset="0"/>
                  </a:rPr>
                  <a:t>      Then, the assumption of simple uniform hashing is that </a:t>
                </a:r>
              </a:p>
              <a:p>
                <a:pPr marL="0" indent="0">
                  <a:lnSpc>
                    <a:spcPct val="100000"/>
                  </a:lnSpc>
                  <a:spcBef>
                    <a:spcPts val="0"/>
                  </a:spcBef>
                  <a:spcAft>
                    <a:spcPts val="600"/>
                  </a:spcAft>
                  <a:buNone/>
                </a:pPr>
                <a:r>
                  <a:rPr lang="en-US" sz="2200" dirty="0">
                    <a:cs typeface="Times New Roman" panose="02020603050405020304" pitchFamily="18" charset="0"/>
                  </a:rPr>
                  <a:t>	        </a:t>
                </a:r>
                <a14:m>
                  <m:oMath xmlns:m="http://schemas.openxmlformats.org/officeDocument/2006/math">
                    <m:nary>
                      <m:naryPr>
                        <m:chr m:val="∑"/>
                        <m:supHide m:val="on"/>
                        <m:ctrlPr>
                          <a:rPr lang="en-US" sz="220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h</m:t>
                        </m:r>
                        <m:d>
                          <m:dPr>
                            <m:ctrlPr>
                              <a:rPr lang="en-US" sz="2200" b="0" i="1" smtClean="0">
                                <a:latin typeface="Cambria Math" panose="02040503050406030204" pitchFamily="18" charset="0"/>
                                <a:cs typeface="Times New Roman" panose="02020603050405020304" pitchFamily="18" charset="0"/>
                              </a:rPr>
                            </m:ctrlPr>
                          </m:dPr>
                          <m:e>
                            <m:r>
                              <m:rPr>
                                <m:brk m:alnAt="7"/>
                              </m:rPr>
                              <a:rPr lang="en-US" sz="2200" b="0" i="1" smtClean="0">
                                <a:latin typeface="Cambria Math" panose="02040503050406030204" pitchFamily="18" charset="0"/>
                                <a:cs typeface="Times New Roman" panose="02020603050405020304" pitchFamily="18" charset="0"/>
                              </a:rPr>
                              <m:t>𝑘</m:t>
                            </m:r>
                          </m:e>
                        </m:d>
                        <m:r>
                          <m:rPr>
                            <m:brk m:alnAt="7"/>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𝑗</m:t>
                        </m:r>
                      </m:sub>
                      <m:sup/>
                      <m:e>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𝑘</m:t>
                            </m:r>
                          </m:e>
                        </m:d>
                        <m:r>
                          <a:rPr lang="en-US" sz="2200" b="0" i="1" smtClean="0">
                            <a:latin typeface="Cambria Math" panose="02040503050406030204" pitchFamily="18" charset="0"/>
                            <a:cs typeface="Times New Roman" panose="02020603050405020304" pitchFamily="18" charset="0"/>
                          </a:rPr>
                          <m:t>= </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𝑚</m:t>
                            </m:r>
                          </m:den>
                        </m:f>
                      </m:e>
                    </m:nary>
                  </m:oMath>
                </a14:m>
                <a:r>
                  <a:rPr lang="en-US" sz="2200" dirty="0">
                    <a:latin typeface="Times New Roman" panose="02020603050405020304" pitchFamily="18" charset="0"/>
                    <a:cs typeface="Times New Roman" panose="02020603050405020304" pitchFamily="18" charset="0"/>
                  </a:rPr>
                  <a:t>  for</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cs typeface="Times New Roman" panose="02020603050405020304" pitchFamily="18" charset="0"/>
                  </a:rPr>
                  <a:t>0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solidFill>
                      <a:srgbClr val="0000FF"/>
                    </a:solidFill>
                    <a:cs typeface="Times New Roman" panose="02020603050405020304" pitchFamily="18" charset="0"/>
                  </a:rPr>
                  <a:t> j </a:t>
                </a:r>
                <a:r>
                  <a:rPr lang="en-US" sz="2400" dirty="0">
                    <a:solidFill>
                      <a:srgbClr val="0000FF"/>
                    </a:solidFill>
                    <a:cs typeface="Times New Roman" panose="02020603050405020304" pitchFamily="18" charset="0"/>
                  </a:rPr>
                  <a:t>&lt; </a:t>
                </a:r>
                <a:r>
                  <a:rPr lang="en-US" sz="2400" i="1" dirty="0">
                    <a:solidFill>
                      <a:srgbClr val="0000FF"/>
                    </a:solidFill>
                    <a:cs typeface="Times New Roman" panose="02020603050405020304" pitchFamily="18" charset="0"/>
                  </a:rPr>
                  <a:t>m</a:t>
                </a:r>
                <a:r>
                  <a:rPr lang="en-US" sz="2400" dirty="0">
                    <a:solidFill>
                      <a:srgbClr val="0000FF"/>
                    </a:solidFill>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12.1</a:t>
                </a:r>
              </a:p>
              <a:p>
                <a:pPr marL="914400" indent="-461963">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It is generally not possible to check this condition, since P is usually </a:t>
                </a:r>
                <a:r>
                  <a:rPr lang="en-US" sz="2400" dirty="0">
                    <a:latin typeface="Times New Roman" panose="02020603050405020304" pitchFamily="18" charset="0"/>
                    <a:cs typeface="Times New Roman" panose="02020603050405020304" pitchFamily="18" charset="0"/>
                  </a:rPr>
                  <a:t>unknown.  </a:t>
                </a:r>
                <a:r>
                  <a:rPr lang="en-US" sz="2200" dirty="0">
                    <a:latin typeface="Times New Roman" panose="02020603050405020304" pitchFamily="18" charset="0"/>
                    <a:cs typeface="Times New Roman" panose="02020603050405020304" pitchFamily="18" charset="0"/>
                  </a:rPr>
                  <a:t>P is rarely known.</a:t>
                </a:r>
              </a:p>
              <a:p>
                <a:pPr marL="919163" lvl="1" indent="-461963">
                  <a:lnSpc>
                    <a:spcPct val="100000"/>
                  </a:lnSpc>
                  <a:spcBef>
                    <a:spcPts val="0"/>
                  </a:spcBef>
                  <a:spcAft>
                    <a:spcPts val="600"/>
                  </a:spcAft>
                </a:pPr>
                <a:r>
                  <a:rPr lang="en-US" sz="2200" dirty="0">
                    <a:latin typeface="Times New Roman" panose="02020603050405020304" pitchFamily="18" charset="0"/>
                    <a:cs typeface="Times New Roman" panose="02020603050405020304" pitchFamily="18" charset="0"/>
                  </a:rPr>
                  <a:t>Suppose keys are known to be random real numbers k’s independently and uniformly distributed in the range 0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200" dirty="0">
                    <a:latin typeface="Times New Roman" panose="02020603050405020304" pitchFamily="18" charset="0"/>
                    <a:cs typeface="Times New Roman" panose="02020603050405020304" pitchFamily="18" charset="0"/>
                  </a:rPr>
                  <a:t>.  that is, the probability distribution </a:t>
                </a:r>
                <a:r>
                  <a:rPr lang="en-US" sz="2200" i="1" dirty="0">
                    <a:cs typeface="Times New Roman" panose="02020603050405020304" pitchFamily="18" charset="0"/>
                  </a:rPr>
                  <a:t>P(k) </a:t>
                </a:r>
                <a:r>
                  <a:rPr lang="en-US" sz="2200" dirty="0">
                    <a:latin typeface="Times New Roman" panose="02020603050405020304" pitchFamily="18" charset="0"/>
                    <a:cs typeface="Times New Roman" panose="02020603050405020304" pitchFamily="18" charset="0"/>
                  </a:rPr>
                  <a:t>of each hash value would be equally likely.  In this case, the hash function    </a:t>
                </a:r>
              </a:p>
              <a:p>
                <a:pPr marL="914400" lvl="2"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h(k) =  </a:t>
                </a:r>
                <a:r>
                  <a:rPr lang="en-US" sz="2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km </a:t>
                </a:r>
                <a:r>
                  <a:rPr lang="en-US" sz="2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2200" dirty="0">
                    <a:solidFill>
                      <a:srgbClr val="0000FF"/>
                    </a:solidFill>
                    <a:latin typeface="Times New Roman" panose="02020603050405020304" pitchFamily="18" charset="0"/>
                    <a:cs typeface="Times New Roman" panose="02020603050405020304" pitchFamily="18" charset="0"/>
                  </a:rPr>
                  <a:t>   </a:t>
                </a:r>
              </a:p>
              <a:p>
                <a:pPr marL="914400" lvl="2"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can be shown to satisfy equation 12.1, the condition of simple uniform hashing</a:t>
                </a:r>
                <a:r>
                  <a:rPr lang="en-US" sz="1800" dirty="0">
                    <a:latin typeface="Times New Roman" panose="02020603050405020304" pitchFamily="18"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0" y="1050472"/>
                <a:ext cx="9411789" cy="5439137"/>
              </a:xfrm>
              <a:blipFill>
                <a:blip r:embed="rId2"/>
                <a:stretch>
                  <a:fillRect l="-778" t="-672" r="-65" b="-6607"/>
                </a:stretch>
              </a:blipFill>
            </p:spPr>
            <p:txBody>
              <a:bodyPr/>
              <a:lstStyle/>
              <a:p>
                <a:r>
                  <a:rPr lang="en-US">
                    <a:noFill/>
                  </a:rPr>
                  <a:t> </a:t>
                </a:r>
              </a:p>
            </p:txBody>
          </p:sp>
        </mc:Fallback>
      </mc:AlternateContent>
    </p:spTree>
    <p:extLst>
      <p:ext uri="{BB962C8B-B14F-4D97-AF65-F5344CB8AC3E}">
        <p14:creationId xmlns:p14="http://schemas.microsoft.com/office/powerpoint/2010/main" val="70988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4492" y="3634154"/>
            <a:ext cx="10042770" cy="2969845"/>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9326880" cy="949325"/>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217656"/>
            <a:ext cx="9524184" cy="5275219"/>
          </a:xfrm>
        </p:spPr>
        <p:txBody>
          <a:bodyPr>
            <a:normAutofit fontScale="25000" lnSpcReduction="20000"/>
          </a:bodyPr>
          <a:lstStyle/>
          <a:p>
            <a:pPr marL="0" indent="0">
              <a:lnSpc>
                <a:spcPct val="120000"/>
              </a:lnSpc>
              <a:spcAft>
                <a:spcPts val="600"/>
              </a:spcAft>
              <a:buNone/>
            </a:pPr>
            <a:r>
              <a:rPr lang="en-US" sz="9600" dirty="0">
                <a:solidFill>
                  <a:srgbClr val="0000FF"/>
                </a:solidFill>
                <a:latin typeface="Times New Roman" panose="02020603050405020304" pitchFamily="18" charset="0"/>
                <a:cs typeface="Times New Roman" panose="02020603050405020304" pitchFamily="18" charset="0"/>
              </a:rPr>
              <a:t>Interpreting keys as natural numbers</a:t>
            </a:r>
          </a:p>
          <a:p>
            <a:pPr>
              <a:lnSpc>
                <a:spcPct val="120000"/>
              </a:lnSpc>
              <a:spcAft>
                <a:spcPts val="600"/>
              </a:spcAft>
            </a:pPr>
            <a:r>
              <a:rPr lang="en-US" sz="8800" dirty="0">
                <a:latin typeface="Times New Roman" panose="02020603050405020304" pitchFamily="18" charset="0"/>
                <a:cs typeface="Times New Roman" panose="02020603050405020304" pitchFamily="18" charset="0"/>
              </a:rPr>
              <a:t>Assume that the universe of keys is the set N = {0, 1, 2, …} of natural numbers.</a:t>
            </a:r>
          </a:p>
          <a:p>
            <a:pPr>
              <a:lnSpc>
                <a:spcPct val="120000"/>
              </a:lnSpc>
              <a:spcAft>
                <a:spcPts val="600"/>
              </a:spcAft>
            </a:pPr>
            <a:r>
              <a:rPr lang="en-US" sz="8800" dirty="0">
                <a:latin typeface="Times New Roman" panose="02020603050405020304" pitchFamily="18" charset="0"/>
                <a:cs typeface="Times New Roman" panose="02020603050405020304" pitchFamily="18" charset="0"/>
              </a:rPr>
              <a:t>Find a way to interpret keys as large natural numbers, if they are not natural numbers. Then, compute the hash value.</a:t>
            </a:r>
          </a:p>
          <a:p>
            <a:pPr>
              <a:lnSpc>
                <a:spcPct val="120000"/>
              </a:lnSpc>
              <a:spcAft>
                <a:spcPts val="600"/>
              </a:spcAft>
            </a:pPr>
            <a:r>
              <a:rPr lang="en-US" sz="8800" dirty="0">
                <a:solidFill>
                  <a:srgbClr val="0000FF"/>
                </a:solidFill>
                <a:latin typeface="Times New Roman" panose="02020603050405020304" pitchFamily="18" charset="0"/>
                <a:cs typeface="Times New Roman" panose="02020603050405020304" pitchFamily="18" charset="0"/>
              </a:rPr>
              <a:t>Example: </a:t>
            </a:r>
          </a:p>
          <a:p>
            <a:pPr lvl="1">
              <a:lnSpc>
                <a:spcPct val="120000"/>
              </a:lnSpc>
              <a:spcAft>
                <a:spcPts val="600"/>
              </a:spcAft>
            </a:pPr>
            <a:r>
              <a:rPr lang="en-US" sz="8800" dirty="0">
                <a:latin typeface="Times New Roman" panose="02020603050405020304" pitchFamily="18" charset="0"/>
                <a:cs typeface="Times New Roman" panose="02020603050405020304" pitchFamily="18" charset="0"/>
              </a:rPr>
              <a:t>If a key is a character string, then interpret it as an integer expressed in suitable </a:t>
            </a:r>
            <a:r>
              <a:rPr lang="en-US" sz="8800" dirty="0">
                <a:solidFill>
                  <a:srgbClr val="0000FF"/>
                </a:solidFill>
                <a:latin typeface="Times New Roman" panose="02020603050405020304" pitchFamily="18" charset="0"/>
                <a:cs typeface="Times New Roman" panose="02020603050405020304" pitchFamily="18" charset="0"/>
              </a:rPr>
              <a:t>radix notation</a:t>
            </a:r>
            <a:r>
              <a:rPr lang="en-US" sz="8800" dirty="0">
                <a:latin typeface="Times New Roman" panose="02020603050405020304" pitchFamily="18" charset="0"/>
                <a:cs typeface="Times New Roman" panose="02020603050405020304" pitchFamily="18" charset="0"/>
              </a:rPr>
              <a:t>. </a:t>
            </a:r>
          </a:p>
          <a:p>
            <a:pPr lvl="1">
              <a:lnSpc>
                <a:spcPct val="120000"/>
              </a:lnSpc>
              <a:spcAft>
                <a:spcPts val="600"/>
              </a:spcAft>
            </a:pPr>
            <a:r>
              <a:rPr lang="en-US" sz="8800" dirty="0">
                <a:latin typeface="Times New Roman" panose="02020603050405020304" pitchFamily="18" charset="0"/>
                <a:cs typeface="Times New Roman" panose="02020603050405020304" pitchFamily="18" charset="0"/>
              </a:rPr>
              <a:t>Let interpret </a:t>
            </a:r>
            <a:r>
              <a:rPr lang="en-US" sz="8800" dirty="0" err="1">
                <a:latin typeface="Times New Roman" panose="02020603050405020304" pitchFamily="18" charset="0"/>
                <a:cs typeface="Times New Roman" panose="02020603050405020304" pitchFamily="18" charset="0"/>
              </a:rPr>
              <a:t>pt</a:t>
            </a:r>
            <a:r>
              <a:rPr lang="en-US" sz="8800" dirty="0">
                <a:latin typeface="Times New Roman" panose="02020603050405020304" pitchFamily="18" charset="0"/>
                <a:cs typeface="Times New Roman" panose="02020603050405020304" pitchFamily="18" charset="0"/>
              </a:rPr>
              <a:t> as the pair of decimal integers (112, 116), according to the ASCII character set. Then, expressed as a radix –128 integer,  </a:t>
            </a:r>
            <a:r>
              <a:rPr lang="en-US" sz="8800" dirty="0" err="1">
                <a:latin typeface="Times New Roman" panose="02020603050405020304" pitchFamily="18" charset="0"/>
                <a:cs typeface="Times New Roman" panose="02020603050405020304" pitchFamily="18" charset="0"/>
              </a:rPr>
              <a:t>pt</a:t>
            </a:r>
            <a:r>
              <a:rPr lang="en-US" sz="8800" dirty="0">
                <a:latin typeface="Times New Roman" panose="02020603050405020304" pitchFamily="18" charset="0"/>
                <a:cs typeface="Times New Roman" panose="02020603050405020304" pitchFamily="18" charset="0"/>
              </a:rPr>
              <a:t> becomes </a:t>
            </a:r>
          </a:p>
          <a:p>
            <a:pPr marL="457200" lvl="1" indent="0">
              <a:lnSpc>
                <a:spcPct val="120000"/>
              </a:lnSpc>
              <a:spcAft>
                <a:spcPts val="600"/>
              </a:spcAft>
              <a:buNone/>
            </a:pPr>
            <a:r>
              <a:rPr lang="en-US" sz="8800" dirty="0">
                <a:latin typeface="Times New Roman" panose="02020603050405020304" pitchFamily="18" charset="0"/>
                <a:cs typeface="Times New Roman" panose="02020603050405020304" pitchFamily="18" charset="0"/>
              </a:rPr>
              <a:t>                  (112*128) + 116 = 14452.</a:t>
            </a:r>
          </a:p>
          <a:p>
            <a:pPr lvl="1">
              <a:lnSpc>
                <a:spcPct val="120000"/>
              </a:lnSpc>
              <a:spcAft>
                <a:spcPts val="600"/>
              </a:spcAft>
            </a:pPr>
            <a:r>
              <a:rPr lang="en-US" sz="8800" dirty="0">
                <a:latin typeface="Times New Roman" panose="02020603050405020304" pitchFamily="18" charset="0"/>
                <a:cs typeface="Times New Roman" panose="02020603050405020304" pitchFamily="18" charset="0"/>
              </a:rPr>
              <a:t>opt can be computed (((111*128) + 112)*128) + 116 = 1833076, using Horner Rule.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705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0187" y="333494"/>
            <a:ext cx="9754811" cy="468924"/>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AB4FAF2-78D0-609F-C41D-F6C2BFE8A91C}"/>
              </a:ext>
            </a:extLst>
          </p:cNvPr>
          <p:cNvSpPr txBox="1"/>
          <p:nvPr/>
        </p:nvSpPr>
        <p:spPr>
          <a:xfrm>
            <a:off x="1161060" y="2945656"/>
            <a:ext cx="9754811" cy="38265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DEADFC8-611C-4784-9BE9-E67566FCA9C1}"/>
                  </a:ext>
                </a:extLst>
              </p:cNvPr>
              <p:cNvSpPr/>
              <p:nvPr/>
            </p:nvSpPr>
            <p:spPr>
              <a:xfrm>
                <a:off x="1403024" y="333494"/>
                <a:ext cx="9409138" cy="6438686"/>
              </a:xfrm>
              <a:prstGeom prst="rect">
                <a:avLst/>
              </a:prstGeom>
            </p:spPr>
            <p:txBody>
              <a:bodyPr wrap="square">
                <a:spAutoFit/>
              </a:bodyPr>
              <a:lstStyle/>
              <a:p>
                <a:pPr>
                  <a:spcAft>
                    <a:spcPts val="1800"/>
                  </a:spcAft>
                </a:pPr>
                <a:r>
                  <a:rPr lang="en-US" sz="2800" dirty="0">
                    <a:ea typeface="Calibri" panose="020F0502020204030204" pitchFamily="34" charset="0"/>
                    <a:cs typeface="Times New Roman" panose="02020603050405020304" pitchFamily="18" charset="0"/>
                  </a:rPr>
                  <a:t>Example of Hash for Character Strings: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K is a character string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then, as an unsophisticated option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use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h(K) = (</a:t>
                </a:r>
                <a14:m>
                  <m:oMath xmlns:m="http://schemas.openxmlformats.org/officeDocument/2006/math">
                    <m:nary>
                      <m:naryPr>
                        <m:chr m:val="∑"/>
                        <m:limLoc m:val="subSup"/>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p>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𝑜𝑟𝑑</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m,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m is a given table size</a:t>
                </a:r>
                <a:r>
                  <a:rPr lang="en-US" sz="2400" dirty="0">
                    <a:latin typeface="Times New Roman" panose="02020603050405020304" pitchFamily="18" charset="0"/>
                    <a:ea typeface="Calibri" panose="020F0502020204030204" pitchFamily="34" charset="0"/>
                    <a:cs typeface="Times New Roman" panose="02020603050405020304" pitchFamily="18" charset="0"/>
                  </a:rPr>
                  <a:t>, and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m:t>
                    </m:r>
                    <m:d>
                      <m:d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𝑖𝑠</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𝑡h𝑒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𝑜𝑟𝑑𝑖𝑛𝑎𝑙</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𝑣𝑎𝑙𝑢𝑒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𝑜𝑓</m:t>
                    </m:r>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a long character s</a:t>
                </a:r>
                <a:r>
                  <a:rPr lang="en-US" sz="2400" dirty="0">
                    <a:latin typeface="Times New Roman" panose="02020603050405020304" pitchFamily="18" charset="0"/>
                    <a:ea typeface="Calibri" panose="020F0502020204030204" pitchFamily="34" charset="0"/>
                    <a:cs typeface="Times New Roman" panose="02020603050405020304" pitchFamily="18" charset="0"/>
                  </a:rPr>
                  <a:t>tring K</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better option is to compute h(K) by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using Horner’s rule to calculate the result piecewise: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h ← 0;</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for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h ← (h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 }</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larger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than every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ord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can be 128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ASCII codes are used. </a:t>
                </a:r>
                <a:r>
                  <a:rPr lang="en-US" sz="2400" dirty="0">
                    <a:latin typeface="Times New Roman" panose="02020603050405020304" pitchFamily="18" charset="0"/>
                    <a:ea typeface="Calibri" panose="020F0502020204030204" pitchFamily="34" charset="0"/>
                    <a:cs typeface="Times New Roman" panose="02020603050405020304" pitchFamily="18" charset="0"/>
                  </a:rPr>
                  <a:t>As an example, when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2,  h(</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is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0</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1</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2</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))mod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FDEADFC8-611C-4784-9BE9-E67566FCA9C1}"/>
                  </a:ext>
                </a:extLst>
              </p:cNvPr>
              <p:cNvSpPr>
                <a:spLocks noRot="1" noChangeAspect="1" noMove="1" noResize="1" noEditPoints="1" noAdjustHandles="1" noChangeArrowheads="1" noChangeShapeType="1" noTextEdit="1"/>
              </p:cNvSpPr>
              <p:nvPr/>
            </p:nvSpPr>
            <p:spPr>
              <a:xfrm>
                <a:off x="1403024" y="333494"/>
                <a:ext cx="9409138" cy="6438686"/>
              </a:xfrm>
              <a:prstGeom prst="rect">
                <a:avLst/>
              </a:prstGeom>
              <a:blipFill>
                <a:blip r:embed="rId2"/>
                <a:stretch>
                  <a:fillRect l="-1295" t="-947" b="-1231"/>
                </a:stretch>
              </a:blipFill>
            </p:spPr>
            <p:txBody>
              <a:bodyPr/>
              <a:lstStyle/>
              <a:p>
                <a:r>
                  <a:rPr lang="en-US">
                    <a:noFill/>
                  </a:rPr>
                  <a:t> </a:t>
                </a:r>
              </a:p>
            </p:txBody>
          </p:sp>
        </mc:Fallback>
      </mc:AlternateContent>
    </p:spTree>
    <p:extLst>
      <p:ext uri="{BB962C8B-B14F-4D97-AF65-F5344CB8AC3E}">
        <p14:creationId xmlns:p14="http://schemas.microsoft.com/office/powerpoint/2010/main" val="339286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DF66-F324-469C-B79C-C6B5D930E106}"/>
              </a:ext>
            </a:extLst>
          </p:cNvPr>
          <p:cNvSpPr>
            <a:spLocks noGrp="1"/>
          </p:cNvSpPr>
          <p:nvPr>
            <p:ph type="title"/>
          </p:nvPr>
        </p:nvSpPr>
        <p:spPr>
          <a:xfrm>
            <a:off x="838200" y="2599039"/>
            <a:ext cx="10515600" cy="1325563"/>
          </a:xfrm>
        </p:spPr>
        <p:txBody>
          <a:bodyPr/>
          <a:lstStyle/>
          <a:p>
            <a:pPr algn="ctr"/>
            <a:r>
              <a:rPr lang="en-US" dirty="0">
                <a:latin typeface="+mn-lt"/>
              </a:rPr>
              <a:t>Hash Tables</a:t>
            </a:r>
          </a:p>
        </p:txBody>
      </p:sp>
      <p:pic>
        <p:nvPicPr>
          <p:cNvPr id="3" name="Picture 2" descr="Emoticon smiley with thumb up Stock Vector - 16515884">
            <a:extLst>
              <a:ext uri="{FF2B5EF4-FFF2-40B4-BE49-F238E27FC236}">
                <a16:creationId xmlns:a16="http://schemas.microsoft.com/office/drawing/2014/main" id="{F70ABA62-63A0-4096-927F-23FEECD8E0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776159" y="2599039"/>
            <a:ext cx="386516" cy="350792"/>
          </a:xfrm>
          <a:prstGeom prst="rect">
            <a:avLst/>
          </a:prstGeom>
          <a:noFill/>
          <a:ln>
            <a:noFill/>
          </a:ln>
        </p:spPr>
      </p:pic>
    </p:spTree>
    <p:extLst>
      <p:ext uri="{BB962C8B-B14F-4D97-AF65-F5344CB8AC3E}">
        <p14:creationId xmlns:p14="http://schemas.microsoft.com/office/powerpoint/2010/main" val="3099922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5872" y="1937506"/>
            <a:ext cx="10025718" cy="1710858"/>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32560" y="1234"/>
            <a:ext cx="9517380" cy="851685"/>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30295" y="852919"/>
            <a:ext cx="9296871" cy="5929955"/>
          </a:xfrm>
        </p:spPr>
        <p:txBody>
          <a:bodyPr>
            <a:noAutofit/>
          </a:bodyPr>
          <a:lstStyle/>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Modular Hashing – the Division Method for creating hash functions:</a:t>
            </a: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The modular hashing method is:</a:t>
            </a:r>
          </a:p>
          <a:p>
            <a:pPr marL="914400" lvl="1" indent="-457200">
              <a:lnSpc>
                <a:spcPct val="100000"/>
              </a:lnSpc>
              <a:spcAft>
                <a:spcPts val="600"/>
              </a:spcAft>
            </a:pPr>
            <a:r>
              <a:rPr lang="en-US" sz="2200" dirty="0">
                <a:latin typeface="Times New Roman" panose="02020603050405020304" pitchFamily="18" charset="0"/>
                <a:cs typeface="Times New Roman" panose="02020603050405020304" pitchFamily="18" charset="0"/>
              </a:rPr>
              <a:t>Map a key k into one of the m slots by taking the remainder of k divided by m. The hash function is</a:t>
            </a:r>
            <a:r>
              <a:rPr lang="en-US" sz="2200" dirty="0">
                <a:solidFill>
                  <a:srgbClr val="0000FF"/>
                </a:solidFill>
                <a:latin typeface="Times New Roman" panose="02020603050405020304" pitchFamily="18" charset="0"/>
                <a:cs typeface="Times New Roman" panose="02020603050405020304" pitchFamily="18" charset="0"/>
              </a:rPr>
              <a:t> h(k) = k mod m.</a:t>
            </a:r>
            <a:endParaRPr lang="en-US" sz="2200" dirty="0">
              <a:latin typeface="Times New Roman" panose="02020603050405020304" pitchFamily="18" charset="0"/>
              <a:cs typeface="Times New Roman" panose="02020603050405020304" pitchFamily="18" charset="0"/>
            </a:endParaRPr>
          </a:p>
          <a:p>
            <a:pPr marL="457200" indent="-457200">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Good values for m are primes not too close to exact powers of 2</a:t>
            </a:r>
          </a:p>
          <a:p>
            <a:pPr marL="457200" indent="-457200">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Choosing m to be closer to a power of two, 2</a:t>
            </a:r>
            <a:r>
              <a:rPr lang="en-US" sz="2200" baseline="30000" dirty="0">
                <a:solidFill>
                  <a:srgbClr val="0000FF"/>
                </a:solidFill>
                <a:latin typeface="Times New Roman" panose="02020603050405020304" pitchFamily="18" charset="0"/>
                <a:cs typeface="Times New Roman" panose="02020603050405020304" pitchFamily="18" charset="0"/>
              </a:rPr>
              <a:t>p</a:t>
            </a:r>
            <a:r>
              <a:rPr lang="en-US" sz="2200" dirty="0">
                <a:solidFill>
                  <a:srgbClr val="0000FF"/>
                </a:solidFill>
                <a:latin typeface="Times New Roman" panose="02020603050405020304" pitchFamily="18" charset="0"/>
                <a:cs typeface="Times New Roman" panose="02020603050405020304" pitchFamily="18" charset="0"/>
              </a:rPr>
              <a:t>, could cause problems</a:t>
            </a:r>
            <a:r>
              <a:rPr lang="en-US" sz="2200" dirty="0">
                <a:latin typeface="Times New Roman" panose="02020603050405020304" pitchFamily="18" charset="0"/>
                <a:cs typeface="Times New Roman" panose="02020603050405020304" pitchFamily="18" charset="0"/>
              </a:rPr>
              <a:t>.</a:t>
            </a:r>
          </a:p>
          <a:p>
            <a:pPr marL="914400" lvl="1" indent="-457200">
              <a:lnSpc>
                <a:spcPct val="100000"/>
              </a:lnSpc>
              <a:spcAft>
                <a:spcPts val="600"/>
              </a:spcAft>
            </a:pPr>
            <a:r>
              <a:rPr lang="en-US" sz="2200" dirty="0">
                <a:latin typeface="Times New Roman" panose="02020603050405020304" pitchFamily="18" charset="0"/>
                <a:cs typeface="Times New Roman" panose="02020603050405020304" pitchFamily="18" charset="0"/>
              </a:rPr>
              <a:t>If m = </a:t>
            </a:r>
            <a:r>
              <a:rPr lang="en-US" sz="2200" dirty="0">
                <a:solidFill>
                  <a:srgbClr val="0000FF"/>
                </a:solidFill>
                <a:latin typeface="Times New Roman" panose="02020603050405020304" pitchFamily="18" charset="0"/>
                <a:cs typeface="Times New Roman" panose="02020603050405020304" pitchFamily="18" charset="0"/>
              </a:rPr>
              <a:t>2</a:t>
            </a:r>
            <a:r>
              <a:rPr lang="en-US" sz="2200" baseline="30000" dirty="0">
                <a:solidFill>
                  <a:srgbClr val="0000FF"/>
                </a:solidFill>
                <a:latin typeface="Times New Roman" panose="02020603050405020304" pitchFamily="18" charset="0"/>
                <a:cs typeface="Times New Roman" panose="02020603050405020304" pitchFamily="18" charset="0"/>
              </a:rPr>
              <a:t>p</a:t>
            </a:r>
            <a:r>
              <a:rPr lang="en-US" sz="2200" dirty="0">
                <a:solidFill>
                  <a:srgbClr val="0000FF"/>
                </a:solidFill>
                <a:latin typeface="Times New Roman" panose="02020603050405020304" pitchFamily="18" charset="0"/>
                <a:cs typeface="Times New Roman" panose="02020603050405020304" pitchFamily="18" charset="0"/>
              </a:rPr>
              <a:t>, h(k) is </a:t>
            </a:r>
            <a:r>
              <a:rPr lang="en-US" sz="2200" i="1" dirty="0">
                <a:solidFill>
                  <a:srgbClr val="0000FF"/>
                </a:solidFill>
                <a:latin typeface="Times New Roman" panose="02020603050405020304" pitchFamily="18" charset="0"/>
                <a:cs typeface="Times New Roman" panose="02020603050405020304" pitchFamily="18" charset="0"/>
              </a:rPr>
              <a:t>the p number of lowest-order bits of k</a:t>
            </a:r>
            <a:r>
              <a:rPr lang="en-US" sz="2200" dirty="0">
                <a:solidFill>
                  <a:srgbClr val="0000FF"/>
                </a:solidFill>
                <a:latin typeface="Times New Roman" panose="02020603050405020304" pitchFamily="18" charset="0"/>
                <a:cs typeface="Times New Roman" panose="02020603050405020304" pitchFamily="18" charset="0"/>
              </a:rPr>
              <a:t>. High frequency of collision occurrences.</a:t>
            </a:r>
          </a:p>
          <a:p>
            <a:pPr marL="914400" lvl="1" indent="-457200">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An example: let m = 2</a:t>
            </a:r>
            <a:r>
              <a:rPr lang="en-US" sz="2200" baseline="30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If k =13 (</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29 (1</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45 (10</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61 (11</a:t>
            </a:r>
            <a:r>
              <a:rPr lang="en-US" sz="2200" b="1" dirty="0">
                <a:solidFill>
                  <a:srgbClr val="0000FF"/>
                </a:solidFill>
                <a:latin typeface="Times New Roman" panose="02020603050405020304" pitchFamily="18" charset="0"/>
                <a:cs typeface="Times New Roman" panose="02020603050405020304" pitchFamily="18" charset="0"/>
              </a:rPr>
              <a:t>1101</a:t>
            </a:r>
            <a:r>
              <a:rPr lang="en-US" sz="2200" dirty="0">
                <a:solidFill>
                  <a:srgbClr val="0000FF"/>
                </a:solidFill>
                <a:latin typeface="Times New Roman" panose="02020603050405020304" pitchFamily="18" charset="0"/>
                <a:cs typeface="Times New Roman" panose="02020603050405020304" pitchFamily="18" charset="0"/>
              </a:rPr>
              <a:t>) …, then the hash value h(k) = 1101</a:t>
            </a:r>
            <a:r>
              <a:rPr lang="en-US" sz="2200" baseline="-25000" dirty="0">
                <a:solidFill>
                  <a:srgbClr val="0000FF"/>
                </a:solidFill>
                <a:latin typeface="Times New Roman" panose="02020603050405020304" pitchFamily="18" charset="0"/>
                <a:cs typeface="Times New Roman" panose="02020603050405020304" pitchFamily="18" charset="0"/>
              </a:rPr>
              <a:t>2</a:t>
            </a:r>
            <a:r>
              <a:rPr lang="en-US" sz="2200" dirty="0">
                <a:solidFill>
                  <a:srgbClr val="0000FF"/>
                </a:solidFill>
                <a:latin typeface="Times New Roman" panose="02020603050405020304" pitchFamily="18" charset="0"/>
                <a:cs typeface="Times New Roman" panose="02020603050405020304" pitchFamily="18" charset="0"/>
              </a:rPr>
              <a:t> is just the 4 lowest –order bits of k. In comparison with  m = 13, then their hash value h(k) would be 0000, 0011, 1011, 1001, … respectively. </a:t>
            </a: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Avoid choosing m = 10</a:t>
            </a:r>
            <a:r>
              <a:rPr lang="en-US" sz="2200" baseline="30000" dirty="0">
                <a:solidFill>
                  <a:srgbClr val="0000FF"/>
                </a:solidFill>
                <a:latin typeface="Times New Roman" panose="02020603050405020304" pitchFamily="18" charset="0"/>
                <a:cs typeface="Times New Roman" panose="02020603050405020304" pitchFamily="18" charset="0"/>
              </a:rPr>
              <a:t>p</a:t>
            </a:r>
            <a:r>
              <a:rPr lang="en-US" sz="2200" dirty="0">
                <a:solidFill>
                  <a:srgbClr val="0000FF"/>
                </a:solidFill>
                <a:latin typeface="Times New Roman" panose="02020603050405020304" pitchFamily="18" charset="0"/>
                <a:cs typeface="Times New Roman" panose="02020603050405020304" pitchFamily="18" charset="0"/>
              </a:rPr>
              <a:t>, if the application deals with decimal numbers as keys.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45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2680" y="1315291"/>
            <a:ext cx="10156447" cy="1538745"/>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8917577" cy="732155"/>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61011" y="1403366"/>
                <a:ext cx="9069977" cy="4923544"/>
              </a:xfrm>
            </p:spPr>
            <p:txBody>
              <a:bodyPr>
                <a:normAutofit lnSpcReduction="10000"/>
              </a:bodyPr>
              <a:lstStyle/>
              <a:p>
                <a:pPr marL="0" indent="0">
                  <a:lnSpc>
                    <a:spcPct val="120000"/>
                  </a:lnSpc>
                  <a:spcBef>
                    <a:spcPts val="0"/>
                  </a:spcBef>
                  <a:spcAft>
                    <a:spcPts val="1800"/>
                  </a:spcAft>
                  <a:buNone/>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division method </a:t>
                </a:r>
                <a:r>
                  <a:rPr lang="en-US" sz="2400" dirty="0">
                    <a:latin typeface="Times New Roman" panose="02020603050405020304" pitchFamily="18" charset="0"/>
                    <a:cs typeface="Times New Roman" panose="02020603050405020304" pitchFamily="18" charset="0"/>
                  </a:rPr>
                  <a:t>for creating hash functions</a:t>
                </a:r>
              </a:p>
              <a:p>
                <a:pPr marL="457200" indent="-457200">
                  <a:lnSpc>
                    <a:spcPct val="12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An example of a good prime value m,</a:t>
                </a:r>
                <a:r>
                  <a:rPr lang="en-US" sz="2400" dirty="0">
                    <a:latin typeface="Times New Roman" panose="02020603050405020304" pitchFamily="18" charset="0"/>
                    <a:cs typeface="Times New Roman" panose="02020603050405020304" pitchFamily="18" charset="0"/>
                  </a:rPr>
                  <a:t> not too close to exact powers of 2.</a:t>
                </a:r>
                <a:endParaRPr lang="en-US" sz="2400" dirty="0">
                  <a:solidFill>
                    <a:srgbClr val="0000FF"/>
                  </a:solidFill>
                  <a:latin typeface="Times New Roman" panose="02020603050405020304" pitchFamily="18" charset="0"/>
                  <a:cs typeface="Times New Roman" panose="02020603050405020304" pitchFamily="18" charset="0"/>
                </a:endParaRPr>
              </a:p>
              <a:p>
                <a:pPr marL="914400" lvl="1" indent="-452438">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Suppose the character code has 8 bits, and let </a:t>
                </a:r>
                <a:r>
                  <a:rPr lang="en-US" dirty="0">
                    <a:solidFill>
                      <a:srgbClr val="0000FF"/>
                    </a:solidFill>
                    <a:latin typeface="Times New Roman" panose="02020603050405020304" pitchFamily="18" charset="0"/>
                    <a:cs typeface="Times New Roman" panose="02020603050405020304" pitchFamily="18" charset="0"/>
                  </a:rPr>
                  <a:t>n = 2000 character strings</a:t>
                </a:r>
                <a:r>
                  <a:rPr lang="en-US" dirty="0">
                    <a:latin typeface="Times New Roman" panose="02020603050405020304" pitchFamily="18" charset="0"/>
                    <a:cs typeface="Times New Roman" panose="02020603050405020304" pitchFamily="18" charset="0"/>
                  </a:rPr>
                  <a:t>. We could allocate a hash table of size m = 701 if we don’t mind examining an average of 3 elements in an unsuccessful search. 701 is a prime and </a:t>
                </a:r>
                <a:r>
                  <a:rPr lang="en-US" dirty="0">
                    <a:solidFill>
                      <a:srgbClr val="0000FF"/>
                    </a:solidFill>
                    <a:latin typeface="Times New Roman" panose="02020603050405020304" pitchFamily="18" charset="0"/>
                    <a:cs typeface="Times New Roman" panose="02020603050405020304" pitchFamily="18" charset="0"/>
                  </a:rPr>
                  <a:t>701 </a:t>
                </a:r>
                <a14:m>
                  <m:oMath xmlns:m="http://schemas.openxmlformats.org/officeDocument/2006/math">
                    <m:r>
                      <a:rPr lang="en-US"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2000</m:t>
                        </m:r>
                      </m:num>
                      <m:den>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den>
                    </m:f>
                  </m:oMath>
                </a14:m>
                <a:r>
                  <a:rPr lang="en-US" dirty="0">
                    <a:latin typeface="Times New Roman" panose="02020603050405020304" pitchFamily="18" charset="0"/>
                    <a:cs typeface="Times New Roman" panose="02020603050405020304" pitchFamily="18" charset="0"/>
                  </a:rPr>
                  <a:t>  but not any power of 2. </a:t>
                </a:r>
              </a:p>
              <a:p>
                <a:pPr marL="914400" lvl="1" indent="-452438">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For any integer key k, the hash function would be h(k) = k mod 701.</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61011" y="1403366"/>
                <a:ext cx="9069977" cy="4923544"/>
              </a:xfrm>
              <a:blipFill>
                <a:blip r:embed="rId2"/>
                <a:stretch>
                  <a:fillRect l="-1008" t="-743" r="-806"/>
                </a:stretch>
              </a:blipFill>
            </p:spPr>
            <p:txBody>
              <a:bodyPr/>
              <a:lstStyle/>
              <a:p>
                <a:r>
                  <a:rPr lang="en-US">
                    <a:noFill/>
                  </a:rPr>
                  <a:t> </a:t>
                </a:r>
              </a:p>
            </p:txBody>
          </p:sp>
        </mc:Fallback>
      </mc:AlternateContent>
    </p:spTree>
    <p:extLst>
      <p:ext uri="{BB962C8B-B14F-4D97-AF65-F5344CB8AC3E}">
        <p14:creationId xmlns:p14="http://schemas.microsoft.com/office/powerpoint/2010/main" val="199597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50277" y="4734305"/>
            <a:ext cx="7566480" cy="854800"/>
          </a:xfrm>
          <a:prstGeom prst="rect">
            <a:avLst/>
          </a:prstGeom>
          <a:solidFill>
            <a:srgbClr val="FFFF00"/>
          </a:solidFill>
        </p:spPr>
        <p:txBody>
          <a:bodyPr wrap="square" rtlCol="0">
            <a:spAutoFit/>
          </a:bodyPr>
          <a:lstStyle/>
          <a:p>
            <a:endParaRPr lang="en-US" dirty="0"/>
          </a:p>
        </p:txBody>
      </p:sp>
      <p:sp>
        <p:nvSpPr>
          <p:cNvPr id="8" name="TextBox 7"/>
          <p:cNvSpPr txBox="1"/>
          <p:nvPr/>
        </p:nvSpPr>
        <p:spPr>
          <a:xfrm>
            <a:off x="750277" y="3819057"/>
            <a:ext cx="7566480" cy="854800"/>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8917577" cy="732155"/>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15439" y="1175656"/>
                <a:ext cx="9357361" cy="5682343"/>
              </a:xfrm>
            </p:spPr>
            <p:txBody>
              <a:bodyPr>
                <a:normAutofit fontScale="40000" lnSpcReduction="20000"/>
              </a:bodyPr>
              <a:lstStyle/>
              <a:p>
                <a:pPr marL="0" indent="0">
                  <a:lnSpc>
                    <a:spcPct val="120000"/>
                  </a:lnSpc>
                  <a:spcBef>
                    <a:spcPts val="0"/>
                  </a:spcBef>
                  <a:spcAft>
                    <a:spcPts val="1800"/>
                  </a:spcAft>
                  <a:buNone/>
                </a:pPr>
                <a:r>
                  <a:rPr lang="en-US" sz="6000" dirty="0">
                    <a:cs typeface="Times New Roman" panose="02020603050405020304" pitchFamily="18" charset="0"/>
                  </a:rPr>
                  <a:t>The </a:t>
                </a:r>
                <a:r>
                  <a:rPr lang="en-US" sz="6000" dirty="0">
                    <a:solidFill>
                      <a:srgbClr val="0000FF"/>
                    </a:solidFill>
                    <a:cs typeface="Times New Roman" panose="02020603050405020304" pitchFamily="18" charset="0"/>
                  </a:rPr>
                  <a:t>significant bits </a:t>
                </a:r>
                <a:r>
                  <a:rPr lang="en-US" sz="6000" dirty="0">
                    <a:cs typeface="Times New Roman" panose="02020603050405020304" pitchFamily="18" charset="0"/>
                  </a:rPr>
                  <a:t>for creating hash functions</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Two obvious hash functions: either the first (most significant) or last (least significant) p bits of the key k.</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Assume that the table size is </a:t>
                </a:r>
                <a14:m>
                  <m:oMath xmlns:m="http://schemas.openxmlformats.org/officeDocument/2006/math">
                    <m:sSup>
                      <m:sSupPr>
                        <m:ctrlPr>
                          <a:rPr lang="en-US" sz="5500" i="1" smtClean="0">
                            <a:solidFill>
                              <a:srgbClr val="0000FF"/>
                            </a:solidFill>
                            <a:latin typeface="Cambria Math" panose="02040503050406030204" pitchFamily="18" charset="0"/>
                            <a:cs typeface="Times New Roman" panose="02020603050405020304" pitchFamily="18" charset="0"/>
                          </a:rPr>
                        </m:ctrlPr>
                      </m:sSupPr>
                      <m:e>
                        <m:r>
                          <a:rPr lang="en-US" sz="5500" b="0" i="1" smtClean="0">
                            <a:solidFill>
                              <a:srgbClr val="0000FF"/>
                            </a:solidFill>
                            <a:latin typeface="Cambria Math" panose="02040503050406030204" pitchFamily="18" charset="0"/>
                            <a:cs typeface="Times New Roman" panose="02020603050405020304" pitchFamily="18" charset="0"/>
                          </a:rPr>
                          <m:t>2</m:t>
                        </m:r>
                      </m:e>
                      <m:sup>
                        <m:r>
                          <a:rPr lang="en-US" sz="5500" b="0" i="1" smtClean="0">
                            <a:solidFill>
                              <a:srgbClr val="0000FF"/>
                            </a:solidFill>
                            <a:latin typeface="Cambria Math" panose="02040503050406030204" pitchFamily="18" charset="0"/>
                            <a:cs typeface="Times New Roman" panose="02020603050405020304" pitchFamily="18" charset="0"/>
                          </a:rPr>
                          <m:t>𝑝</m:t>
                        </m:r>
                      </m:sup>
                    </m:sSup>
                    <m:r>
                      <a:rPr lang="en-US" sz="5500" b="0" i="1" smtClean="0">
                        <a:solidFill>
                          <a:srgbClr val="0000FF"/>
                        </a:solidFill>
                        <a:latin typeface="Cambria Math" panose="02040503050406030204" pitchFamily="18" charset="0"/>
                        <a:cs typeface="Times New Roman" panose="02020603050405020304" pitchFamily="18" charset="0"/>
                      </a:rPr>
                      <m:t> </m:t>
                    </m:r>
                  </m:oMath>
                </a14:m>
                <a:r>
                  <a:rPr lang="en-US" sz="5500" dirty="0">
                    <a:latin typeface="Times New Roman" panose="02020603050405020304" pitchFamily="18" charset="0"/>
                    <a:cs typeface="Times New Roman" panose="02020603050405020304" pitchFamily="18" charset="0"/>
                  </a:rPr>
                  <a:t>. (i.e., m = </a:t>
                </a:r>
                <a14:m>
                  <m:oMath xmlns:m="http://schemas.openxmlformats.org/officeDocument/2006/math">
                    <m:sSup>
                      <m:sSupPr>
                        <m:ctrlPr>
                          <a:rPr lang="en-US" sz="5500" i="1">
                            <a:solidFill>
                              <a:srgbClr val="0000FF"/>
                            </a:solidFill>
                            <a:latin typeface="Cambria Math" panose="02040503050406030204" pitchFamily="18" charset="0"/>
                            <a:cs typeface="Times New Roman" panose="02020603050405020304" pitchFamily="18" charset="0"/>
                          </a:rPr>
                        </m:ctrlPr>
                      </m:sSupPr>
                      <m:e>
                        <m:r>
                          <a:rPr lang="en-US" sz="5500" i="1">
                            <a:solidFill>
                              <a:srgbClr val="0000FF"/>
                            </a:solidFill>
                            <a:latin typeface="Cambria Math" panose="02040503050406030204" pitchFamily="18" charset="0"/>
                            <a:cs typeface="Times New Roman" panose="02020603050405020304" pitchFamily="18" charset="0"/>
                          </a:rPr>
                          <m:t>2</m:t>
                        </m:r>
                      </m:e>
                      <m:sup>
                        <m:r>
                          <a:rPr lang="en-US" sz="5500" i="1">
                            <a:solidFill>
                              <a:srgbClr val="0000FF"/>
                            </a:solidFill>
                            <a:latin typeface="Cambria Math" panose="02040503050406030204" pitchFamily="18" charset="0"/>
                            <a:cs typeface="Times New Roman" panose="02020603050405020304" pitchFamily="18" charset="0"/>
                          </a:rPr>
                          <m:t>𝑝</m:t>
                        </m:r>
                      </m:sup>
                    </m:sSup>
                  </m:oMath>
                </a14:m>
                <a:r>
                  <a:rPr lang="en-US" sz="5500"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for ease of implementing the h(k) function</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Let k be an </a:t>
                </a:r>
                <a:r>
                  <a:rPr lang="en-US" sz="5500" dirty="0">
                    <a:solidFill>
                      <a:srgbClr val="0000FF"/>
                    </a:solidFill>
                    <a:latin typeface="Times New Roman" panose="02020603050405020304" pitchFamily="18" charset="0"/>
                    <a:cs typeface="Times New Roman" panose="02020603050405020304" pitchFamily="18" charset="0"/>
                  </a:rPr>
                  <a:t>n</a:t>
                </a:r>
                <a:r>
                  <a:rPr lang="en-US" sz="5500" dirty="0">
                    <a:latin typeface="Times New Roman" panose="02020603050405020304" pitchFamily="18" charset="0"/>
                    <a:cs typeface="Times New Roman" panose="02020603050405020304" pitchFamily="18" charset="0"/>
                  </a:rPr>
                  <a:t>-bit integer. </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Compute these hash functions as follows:</a:t>
                </a:r>
              </a:p>
              <a:p>
                <a:pPr marL="457200"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The hash function h(k) =  </a:t>
                </a:r>
                <a:r>
                  <a:rPr lang="en-US" sz="55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55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5500" i="1" dirty="0" smtClean="0">
                            <a:solidFill>
                              <a:srgbClr val="0000FF"/>
                            </a:solidFill>
                            <a:latin typeface="Cambria Math" panose="02040503050406030204" pitchFamily="18" charset="0"/>
                            <a:cs typeface="Times New Roman" panose="02020603050405020304" pitchFamily="18" charset="0"/>
                          </a:rPr>
                        </m:ctrlPr>
                      </m:fPr>
                      <m:num>
                        <m:r>
                          <a:rPr lang="en-US" sz="5500" b="0" i="1" dirty="0" smtClean="0">
                            <a:solidFill>
                              <a:srgbClr val="0000FF"/>
                            </a:solidFill>
                            <a:latin typeface="Cambria Math" panose="02040503050406030204" pitchFamily="18" charset="0"/>
                            <a:cs typeface="Times New Roman" panose="02020603050405020304" pitchFamily="18" charset="0"/>
                          </a:rPr>
                          <m:t>𝑘</m:t>
                        </m:r>
                      </m:num>
                      <m:den>
                        <m:sSup>
                          <m:sSupPr>
                            <m:ctrlPr>
                              <a:rPr lang="en-US" sz="5500" i="1" dirty="0" smtClean="0">
                                <a:solidFill>
                                  <a:srgbClr val="0000FF"/>
                                </a:solidFill>
                                <a:latin typeface="Cambria Math" panose="02040503050406030204" pitchFamily="18" charset="0"/>
                                <a:cs typeface="Times New Roman" panose="02020603050405020304" pitchFamily="18" charset="0"/>
                              </a:rPr>
                            </m:ctrlPr>
                          </m:sSupPr>
                          <m:e>
                            <m:r>
                              <a:rPr lang="en-US" sz="5500" b="0" i="1" dirty="0" smtClean="0">
                                <a:solidFill>
                                  <a:srgbClr val="0000FF"/>
                                </a:solidFill>
                                <a:latin typeface="Cambria Math" panose="02040503050406030204" pitchFamily="18" charset="0"/>
                                <a:cs typeface="Times New Roman" panose="02020603050405020304" pitchFamily="18" charset="0"/>
                              </a:rPr>
                              <m:t>2</m:t>
                            </m:r>
                          </m:e>
                          <m:sup>
                            <m:r>
                              <a:rPr lang="en-US" sz="5500" b="0" i="1" dirty="0" smtClean="0">
                                <a:solidFill>
                                  <a:srgbClr val="0000FF"/>
                                </a:solidFill>
                                <a:latin typeface="Cambria Math" panose="02040503050406030204" pitchFamily="18" charset="0"/>
                                <a:cs typeface="Times New Roman" panose="02020603050405020304" pitchFamily="18" charset="0"/>
                              </a:rPr>
                              <m:t>𝑛</m:t>
                            </m:r>
                            <m:r>
                              <a:rPr lang="en-US" sz="5500" b="0" i="1" dirty="0" smtClean="0">
                                <a:solidFill>
                                  <a:srgbClr val="0000FF"/>
                                </a:solidFill>
                                <a:latin typeface="Cambria Math" panose="02040503050406030204" pitchFamily="18" charset="0"/>
                                <a:cs typeface="Times New Roman" panose="02020603050405020304" pitchFamily="18" charset="0"/>
                              </a:rPr>
                              <m:t>−</m:t>
                            </m:r>
                            <m:r>
                              <a:rPr lang="en-US" sz="5500" b="0" i="1" dirty="0" smtClean="0">
                                <a:solidFill>
                                  <a:srgbClr val="0000FF"/>
                                </a:solidFill>
                                <a:latin typeface="Cambria Math" panose="02040503050406030204" pitchFamily="18" charset="0"/>
                                <a:cs typeface="Times New Roman" panose="02020603050405020304" pitchFamily="18" charset="0"/>
                              </a:rPr>
                              <m:t>𝑝</m:t>
                            </m:r>
                          </m:sup>
                        </m:sSup>
                      </m:den>
                    </m:f>
                  </m:oMath>
                </a14:m>
                <a:r>
                  <a:rPr lang="en-US" sz="5500" dirty="0">
                    <a:solidFill>
                      <a:srgbClr val="0000FF"/>
                    </a:solidFill>
                    <a:latin typeface="Times New Roman" panose="02020603050405020304" pitchFamily="18" charset="0"/>
                    <a:cs typeface="Times New Roman" panose="02020603050405020304" pitchFamily="18" charset="0"/>
                  </a:rPr>
                  <a:t> </a:t>
                </a:r>
                <a:r>
                  <a:rPr lang="en-US" sz="55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914400" lvl="1" indent="-457200">
                  <a:lnSpc>
                    <a:spcPct val="120000"/>
                  </a:lnSpc>
                  <a:spcBef>
                    <a:spcPts val="0"/>
                  </a:spcBef>
                  <a:spcAft>
                    <a:spcPts val="600"/>
                  </a:spcAft>
                </a:pPr>
                <a:r>
                  <a:rPr lang="en-US" sz="5500" dirty="0">
                    <a:latin typeface="Times New Roman" panose="02020603050405020304" pitchFamily="18" charset="0"/>
                    <a:cs typeface="Times New Roman" panose="02020603050405020304" pitchFamily="18" charset="0"/>
                  </a:rPr>
                  <a:t>the hash value of the first p bits of k. (quotient).</a:t>
                </a:r>
              </a:p>
              <a:p>
                <a:pPr marL="457200"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The hash function h(k) = k mod </a:t>
                </a:r>
                <a14:m>
                  <m:oMath xmlns:m="http://schemas.openxmlformats.org/officeDocument/2006/math">
                    <m:sSup>
                      <m:sSupPr>
                        <m:ctrlPr>
                          <a:rPr lang="en-US" sz="5500" i="1" smtClean="0">
                            <a:solidFill>
                              <a:srgbClr val="0000FF"/>
                            </a:solidFill>
                            <a:latin typeface="Cambria Math" panose="02040503050406030204" pitchFamily="18" charset="0"/>
                            <a:cs typeface="Times New Roman" panose="02020603050405020304" pitchFamily="18" charset="0"/>
                          </a:rPr>
                        </m:ctrlPr>
                      </m:sSupPr>
                      <m:e>
                        <m:r>
                          <a:rPr lang="en-US" sz="5500" b="0" i="1" smtClean="0">
                            <a:solidFill>
                              <a:srgbClr val="0000FF"/>
                            </a:solidFill>
                            <a:latin typeface="Cambria Math" panose="02040503050406030204" pitchFamily="18" charset="0"/>
                            <a:cs typeface="Times New Roman" panose="02020603050405020304" pitchFamily="18" charset="0"/>
                          </a:rPr>
                          <m:t>2</m:t>
                        </m:r>
                      </m:e>
                      <m:sup>
                        <m:r>
                          <a:rPr lang="en-US" sz="5500" b="0" i="1" smtClean="0">
                            <a:solidFill>
                              <a:srgbClr val="0000FF"/>
                            </a:solidFill>
                            <a:latin typeface="Cambria Math" panose="02040503050406030204" pitchFamily="18" charset="0"/>
                            <a:cs typeface="Times New Roman" panose="02020603050405020304" pitchFamily="18" charset="0"/>
                          </a:rPr>
                          <m:t>𝑝</m:t>
                        </m:r>
                      </m:sup>
                    </m:sSup>
                  </m:oMath>
                </a14:m>
                <a:endParaRPr lang="en-US" sz="5500" dirty="0">
                  <a:solidFill>
                    <a:srgbClr val="0000FF"/>
                  </a:solidFill>
                  <a:latin typeface="Times New Roman" panose="02020603050405020304" pitchFamily="18" charset="0"/>
                  <a:cs typeface="Times New Roman" panose="02020603050405020304" pitchFamily="18" charset="0"/>
                </a:endParaRPr>
              </a:p>
              <a:p>
                <a:pPr marL="914400" lvl="1"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the hash value of the last p bits of k. (remainder).</a:t>
                </a:r>
              </a:p>
              <a:p>
                <a:pPr marL="457200"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Time for computing these hash functions is fast.</a:t>
                </a:r>
              </a:p>
              <a:p>
                <a:pPr marL="457200" indent="-457200">
                  <a:lnSpc>
                    <a:spcPct val="120000"/>
                  </a:lnSpc>
                  <a:spcBef>
                    <a:spcPts val="0"/>
                  </a:spcBef>
                  <a:spcAft>
                    <a:spcPts val="600"/>
                  </a:spcAft>
                </a:pPr>
                <a:r>
                  <a:rPr lang="en-US" sz="5500" dirty="0">
                    <a:solidFill>
                      <a:srgbClr val="0000FF"/>
                    </a:solidFill>
                    <a:latin typeface="Times New Roman" panose="02020603050405020304" pitchFamily="18" charset="0"/>
                    <a:cs typeface="Times New Roman" panose="02020603050405020304" pitchFamily="18" charset="0"/>
                  </a:rPr>
                  <a:t>They are bad hash functions, especially for strings.</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15439" y="1175656"/>
                <a:ext cx="9357361" cy="5682343"/>
              </a:xfrm>
              <a:blipFill>
                <a:blip r:embed="rId2"/>
                <a:stretch>
                  <a:fillRect l="-977" t="-858"/>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D8E0371D-FE56-4E8F-AA87-ACE437CD4C4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50042F-E80C-47F5-A577-6C66C0E612D6}"/>
                  </a:ext>
                </a:extLst>
              </p:cNvPr>
              <p:cNvSpPr txBox="1"/>
              <p:nvPr/>
            </p:nvSpPr>
            <p:spPr>
              <a:xfrm>
                <a:off x="8316757" y="3167271"/>
                <a:ext cx="309562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k = </a:t>
                </a:r>
                <a:r>
                  <a:rPr lang="en-US" b="1" dirty="0"/>
                  <a:t>11 10</a:t>
                </a:r>
                <a:r>
                  <a:rPr lang="en-US" dirty="0"/>
                  <a:t>11 0011  n=10bits</a:t>
                </a:r>
              </a:p>
              <a:p>
                <a:r>
                  <a:rPr lang="en-US" dirty="0"/>
                  <a:t>p = 4 . </a:t>
                </a:r>
                <a14:m>
                  <m:oMath xmlns:m="http://schemas.openxmlformats.org/officeDocument/2006/math">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2</m:t>
                        </m:r>
                      </m:e>
                      <m:sup>
                        <m:r>
                          <a:rPr lang="en-US" sz="1800" b="0" i="1" smtClean="0">
                            <a:solidFill>
                              <a:srgbClr val="0000FF"/>
                            </a:solidFill>
                            <a:latin typeface="Cambria Math" panose="02040503050406030204" pitchFamily="18" charset="0"/>
                            <a:cs typeface="Times New Roman" panose="02020603050405020304" pitchFamily="18" charset="0"/>
                          </a:rPr>
                          <m:t>4</m:t>
                        </m:r>
                      </m:sup>
                    </m:sSup>
                    <m:r>
                      <a:rPr lang="en-US" sz="1800" b="0" i="0" smtClean="0">
                        <a:solidFill>
                          <a:srgbClr val="0000FF"/>
                        </a:solidFill>
                        <a:latin typeface="Cambria Math" panose="02040503050406030204" pitchFamily="18" charset="0"/>
                        <a:cs typeface="Times New Roman" panose="02020603050405020304" pitchFamily="18" charset="0"/>
                      </a:rPr>
                      <m:t>=  1 0000.</m:t>
                    </m:r>
                  </m:oMath>
                </a14:m>
                <a:endParaRPr lang="en-US" sz="1800" b="0" dirty="0">
                  <a:solidFill>
                    <a:srgbClr val="0000FF"/>
                  </a:solidFill>
                  <a:cs typeface="Times New Roman" panose="02020603050405020304" pitchFamily="18" charset="0"/>
                </a:endParaRPr>
              </a:p>
              <a:p>
                <a:r>
                  <a:rPr lang="en-US" dirty="0"/>
                  <a:t> </a:t>
                </a:r>
                <a14:m>
                  <m:oMath xmlns:m="http://schemas.openxmlformats.org/officeDocument/2006/math">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𝑛</m:t>
                        </m:r>
                        <m:r>
                          <a:rPr lang="en-US" i="1" dirty="0">
                            <a:solidFill>
                              <a:srgbClr val="0000FF"/>
                            </a:solidFill>
                            <a:latin typeface="Cambria Math" panose="02040503050406030204" pitchFamily="18" charset="0"/>
                            <a:cs typeface="Times New Roman" panose="02020603050405020304" pitchFamily="18" charset="0"/>
                          </a:rPr>
                          <m:t>−</m:t>
                        </m:r>
                        <m:r>
                          <a:rPr lang="en-US" i="1" dirty="0">
                            <a:solidFill>
                              <a:srgbClr val="0000FF"/>
                            </a:solidFill>
                            <a:latin typeface="Cambria Math" panose="02040503050406030204" pitchFamily="18" charset="0"/>
                            <a:cs typeface="Times New Roman" panose="02020603050405020304" pitchFamily="18" charset="0"/>
                          </a:rPr>
                          <m:t>𝑝</m:t>
                        </m:r>
                      </m:sup>
                    </m:sSup>
                    <m:r>
                      <a:rPr lang="en-US" b="0" i="1" dirty="0" smtClean="0">
                        <a:solidFill>
                          <a:srgbClr val="0000FF"/>
                        </a:solidFill>
                        <a:latin typeface="Cambria Math" panose="02040503050406030204" pitchFamily="18" charset="0"/>
                        <a:cs typeface="Times New Roman" panose="02020603050405020304" pitchFamily="18" charset="0"/>
                      </a:rPr>
                      <m:t>= </m:t>
                    </m:r>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2</m:t>
                        </m:r>
                      </m:e>
                      <m:sup>
                        <m:r>
                          <a:rPr lang="en-US" sz="1800" b="0" i="1" smtClean="0">
                            <a:solidFill>
                              <a:srgbClr val="0000FF"/>
                            </a:solidFill>
                            <a:latin typeface="Cambria Math" panose="02040503050406030204" pitchFamily="18" charset="0"/>
                            <a:cs typeface="Times New Roman" panose="02020603050405020304" pitchFamily="18" charset="0"/>
                          </a:rPr>
                          <m:t>6</m:t>
                        </m:r>
                      </m:sup>
                    </m:sSup>
                    <m:r>
                      <a:rPr lang="en-US" sz="1800" b="0" i="1" smtClean="0">
                        <a:solidFill>
                          <a:srgbClr val="0000FF"/>
                        </a:solidFill>
                        <a:latin typeface="Cambria Math" panose="02040503050406030204" pitchFamily="18" charset="0"/>
                        <a:cs typeface="Times New Roman" panose="02020603050405020304" pitchFamily="18" charset="0"/>
                      </a:rPr>
                      <m:t> =100 0000</m:t>
                    </m:r>
                  </m:oMath>
                </a14:m>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Then </a:t>
                </a:r>
                <a:r>
                  <a:rPr lang="en-US" b="1" dirty="0"/>
                  <a:t>11 10</a:t>
                </a:r>
                <a:r>
                  <a:rPr lang="en-US" dirty="0">
                    <a:solidFill>
                      <a:srgbClr val="0000FF"/>
                    </a:solidFill>
                  </a:rPr>
                  <a:t>11 0011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100 0000</a:t>
                </a:r>
              </a:p>
              <a:p>
                <a:r>
                  <a:rPr lang="en-US" dirty="0">
                    <a:latin typeface="Times New Roman" panose="02020603050405020304" pitchFamily="18" charset="0"/>
                    <a:cs typeface="Times New Roman" panose="02020603050405020304" pitchFamily="18" charset="0"/>
                  </a:rPr>
                  <a:t>q = </a:t>
                </a:r>
                <a:r>
                  <a:rPr lang="en-US" b="1" dirty="0">
                    <a:latin typeface="Times New Roman" panose="02020603050405020304" pitchFamily="18" charset="0"/>
                    <a:cs typeface="Times New Roman" panose="02020603050405020304" pitchFamily="18" charset="0"/>
                  </a:rPr>
                  <a:t>1110</a:t>
                </a:r>
                <a:r>
                  <a:rPr lang="en-US" dirty="0">
                    <a:latin typeface="Times New Roman" panose="02020603050405020304" pitchFamily="18" charset="0"/>
                    <a:cs typeface="Times New Roman" panose="02020603050405020304" pitchFamily="18" charset="0"/>
                  </a:rPr>
                  <a:t> and r = </a:t>
                </a:r>
                <a:r>
                  <a:rPr lang="en-US" dirty="0">
                    <a:solidFill>
                      <a:srgbClr val="0000FF"/>
                    </a:solidFill>
                    <a:latin typeface="Times New Roman" panose="02020603050405020304" pitchFamily="18" charset="0"/>
                    <a:cs typeface="Times New Roman" panose="02020603050405020304" pitchFamily="18" charset="0"/>
                  </a:rPr>
                  <a:t>11 0011</a:t>
                </a:r>
                <a:endParaRPr lang="en-US" dirty="0">
                  <a:solidFill>
                    <a:srgbClr val="0000FF"/>
                  </a:solidFill>
                </a:endParaRPr>
              </a:p>
            </p:txBody>
          </p:sp>
        </mc:Choice>
        <mc:Fallback xmlns="">
          <p:sp>
            <p:nvSpPr>
              <p:cNvPr id="5" name="TextBox 4">
                <a:extLst>
                  <a:ext uri="{FF2B5EF4-FFF2-40B4-BE49-F238E27FC236}">
                    <a16:creationId xmlns:a16="http://schemas.microsoft.com/office/drawing/2014/main" id="{A750042F-E80C-47F5-A577-6C66C0E612D6}"/>
                  </a:ext>
                </a:extLst>
              </p:cNvPr>
              <p:cNvSpPr txBox="1">
                <a:spLocks noRot="1" noChangeAspect="1" noMove="1" noResize="1" noEditPoints="1" noAdjustHandles="1" noChangeArrowheads="1" noChangeShapeType="1" noTextEdit="1"/>
              </p:cNvSpPr>
              <p:nvPr/>
            </p:nvSpPr>
            <p:spPr>
              <a:xfrm>
                <a:off x="8316757" y="3167271"/>
                <a:ext cx="3095625" cy="1477328"/>
              </a:xfrm>
              <a:prstGeom prst="rect">
                <a:avLst/>
              </a:prstGeom>
              <a:blipFill>
                <a:blip r:embed="rId4"/>
                <a:stretch>
                  <a:fillRect l="-1373" t="-2049" b="-491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B4A0D33-0FF7-43B2-9228-0372AF007D64}"/>
              </a:ext>
            </a:extLst>
          </p:cNvPr>
          <p:cNvSpPr txBox="1"/>
          <p:nvPr/>
        </p:nvSpPr>
        <p:spPr>
          <a:xfrm>
            <a:off x="2152650" y="6217166"/>
            <a:ext cx="4124325" cy="369332"/>
          </a:xfrm>
          <a:prstGeom prst="rect">
            <a:avLst/>
          </a:prstGeom>
          <a:noFill/>
        </p:spPr>
        <p:txBody>
          <a:bodyPr wrap="square" rtlCol="0">
            <a:spAutoFit/>
          </a:bodyPr>
          <a:lstStyle/>
          <a:p>
            <a:r>
              <a:rPr lang="en-US" dirty="0"/>
              <a:t>e.g., h(</a:t>
            </a:r>
            <a:r>
              <a:rPr lang="en-US" dirty="0" err="1"/>
              <a:t>xbcde</a:t>
            </a:r>
            <a:r>
              <a:rPr lang="en-US" dirty="0"/>
              <a:t>) = h(</a:t>
            </a:r>
            <a:r>
              <a:rPr lang="en-US" dirty="0" err="1"/>
              <a:t>ybcde</a:t>
            </a:r>
            <a:r>
              <a:rPr lang="en-US" dirty="0"/>
              <a:t>) = h(</a:t>
            </a:r>
            <a:r>
              <a:rPr lang="en-US" dirty="0" err="1"/>
              <a:t>zbcde</a:t>
            </a:r>
            <a:r>
              <a:rPr lang="en-US" dirty="0"/>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39E040-A384-4893-89AA-226B3993FDBF}"/>
                  </a:ext>
                </a:extLst>
              </p:cNvPr>
              <p:cNvSpPr txBox="1"/>
              <p:nvPr/>
            </p:nvSpPr>
            <p:spPr>
              <a:xfrm>
                <a:off x="8316758" y="4862680"/>
                <a:ext cx="309562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k = 11 1011 0011  n=10bits</a:t>
                </a:r>
              </a:p>
              <a:p>
                <a:r>
                  <a:rPr lang="en-US" dirty="0"/>
                  <a:t>p = 4 . </a:t>
                </a:r>
                <a14:m>
                  <m:oMath xmlns:m="http://schemas.openxmlformats.org/officeDocument/2006/math">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𝑝</m:t>
                        </m:r>
                      </m:sup>
                    </m:sSup>
                    <m:r>
                      <a:rPr lang="en-US" i="1" dirty="0">
                        <a:solidFill>
                          <a:srgbClr val="0000FF"/>
                        </a:solidFill>
                        <a:latin typeface="Cambria Math" panose="02040503050406030204" pitchFamily="18" charset="0"/>
                        <a:cs typeface="Times New Roman" panose="02020603050405020304" pitchFamily="18" charset="0"/>
                      </a:rPr>
                      <m:t>= </m:t>
                    </m:r>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2</m:t>
                        </m:r>
                      </m:e>
                      <m:sup>
                        <m:r>
                          <a:rPr lang="en-US" sz="1800" b="0" i="1" smtClean="0">
                            <a:solidFill>
                              <a:srgbClr val="0000FF"/>
                            </a:solidFill>
                            <a:latin typeface="Cambria Math" panose="02040503050406030204" pitchFamily="18" charset="0"/>
                            <a:cs typeface="Times New Roman" panose="02020603050405020304" pitchFamily="18" charset="0"/>
                          </a:rPr>
                          <m:t>4</m:t>
                        </m:r>
                      </m:sup>
                    </m:sSup>
                    <m:r>
                      <a:rPr lang="en-US" sz="1800" b="0" i="0" smtClean="0">
                        <a:solidFill>
                          <a:srgbClr val="0000FF"/>
                        </a:solidFill>
                        <a:latin typeface="Cambria Math" panose="02040503050406030204" pitchFamily="18" charset="0"/>
                        <a:cs typeface="Times New Roman" panose="02020603050405020304" pitchFamily="18" charset="0"/>
                      </a:rPr>
                      <m:t>=  1 0000.</m:t>
                    </m:r>
                  </m:oMath>
                </a14:m>
                <a:endParaRPr lang="en-US" sz="1800" b="0" dirty="0">
                  <a:solidFill>
                    <a:srgbClr val="0000FF"/>
                  </a:solidFill>
                  <a:cs typeface="Times New Roman" panose="02020603050405020304" pitchFamily="18" charset="0"/>
                </a:endParaRPr>
              </a:p>
              <a:p>
                <a:r>
                  <a:rPr lang="en-US" dirty="0"/>
                  <a:t> k mod </a:t>
                </a:r>
                <a14:m>
                  <m:oMath xmlns:m="http://schemas.openxmlformats.org/officeDocument/2006/math">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𝑝</m:t>
                        </m:r>
                      </m:sup>
                    </m:sSup>
                    <m:r>
                      <a:rPr lang="en-US" b="0" i="1" dirty="0" smtClean="0">
                        <a:solidFill>
                          <a:srgbClr val="0000FF"/>
                        </a:solidFill>
                        <a:latin typeface="Cambria Math" panose="02040503050406030204" pitchFamily="18" charset="0"/>
                        <a:cs typeface="Times New Roman" panose="02020603050405020304" pitchFamily="18" charset="0"/>
                      </a:rPr>
                      <m:t>=</m:t>
                    </m:r>
                    <m:r>
                      <a:rPr lang="en-US" sz="1800" i="1" smtClean="0">
                        <a:solidFill>
                          <a:srgbClr val="0000FF"/>
                        </a:solidFill>
                        <a:latin typeface="Cambria Math" panose="02040503050406030204" pitchFamily="18" charset="0"/>
                        <a:cs typeface="Times New Roman" panose="02020603050405020304" pitchFamily="18" charset="0"/>
                      </a:rPr>
                      <m:t>0</m:t>
                    </m:r>
                    <m:r>
                      <a:rPr lang="en-US" sz="1800" b="0" i="1" smtClean="0">
                        <a:solidFill>
                          <a:srgbClr val="0000FF"/>
                        </a:solidFill>
                        <a:latin typeface="Cambria Math" panose="02040503050406030204" pitchFamily="18" charset="0"/>
                        <a:cs typeface="Times New Roman" panose="02020603050405020304" pitchFamily="18" charset="0"/>
                      </a:rPr>
                      <m:t>011</m:t>
                    </m:r>
                  </m:oMath>
                </a14:m>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Then </a:t>
                </a:r>
                <a:r>
                  <a:rPr lang="en-US" dirty="0">
                    <a:solidFill>
                      <a:schemeClr val="tx1"/>
                    </a:solidFill>
                  </a:rPr>
                  <a:t>11 1011 </a:t>
                </a:r>
                <a:r>
                  <a:rPr lang="en-US" b="1" dirty="0">
                    <a:solidFill>
                      <a:srgbClr val="0000FF"/>
                    </a:solidFill>
                  </a:rPr>
                  <a:t>0011</a:t>
                </a:r>
                <a:r>
                  <a:rPr lang="en-US" dirty="0">
                    <a:solidFill>
                      <a:srgbClr val="0000FF"/>
                    </a:solidFill>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1 0000</a:t>
                </a:r>
              </a:p>
              <a:p>
                <a:r>
                  <a:rPr lang="en-US" dirty="0">
                    <a:latin typeface="Times New Roman" panose="02020603050405020304" pitchFamily="18" charset="0"/>
                    <a:cs typeface="Times New Roman" panose="02020603050405020304" pitchFamily="18" charset="0"/>
                  </a:rPr>
                  <a:t>q = 11 1011 and r = </a:t>
                </a:r>
                <a:r>
                  <a:rPr lang="en-US" b="1" dirty="0">
                    <a:solidFill>
                      <a:srgbClr val="0000FF"/>
                    </a:solidFill>
                    <a:latin typeface="Times New Roman" panose="02020603050405020304" pitchFamily="18" charset="0"/>
                    <a:cs typeface="Times New Roman" panose="02020603050405020304" pitchFamily="18" charset="0"/>
                  </a:rPr>
                  <a:t>0011</a:t>
                </a:r>
                <a:endParaRPr lang="en-US" b="1" dirty="0">
                  <a:solidFill>
                    <a:srgbClr val="0000FF"/>
                  </a:solidFill>
                </a:endParaRPr>
              </a:p>
            </p:txBody>
          </p:sp>
        </mc:Choice>
        <mc:Fallback xmlns="">
          <p:sp>
            <p:nvSpPr>
              <p:cNvPr id="7" name="TextBox 6">
                <a:extLst>
                  <a:ext uri="{FF2B5EF4-FFF2-40B4-BE49-F238E27FC236}">
                    <a16:creationId xmlns:a16="http://schemas.microsoft.com/office/drawing/2014/main" id="{E039E040-A384-4893-89AA-226B3993FDBF}"/>
                  </a:ext>
                </a:extLst>
              </p:cNvPr>
              <p:cNvSpPr txBox="1">
                <a:spLocks noRot="1" noChangeAspect="1" noMove="1" noResize="1" noEditPoints="1" noAdjustHandles="1" noChangeArrowheads="1" noChangeShapeType="1" noTextEdit="1"/>
              </p:cNvSpPr>
              <p:nvPr/>
            </p:nvSpPr>
            <p:spPr>
              <a:xfrm>
                <a:off x="8316758" y="4862680"/>
                <a:ext cx="3095625" cy="1477328"/>
              </a:xfrm>
              <a:prstGeom prst="rect">
                <a:avLst/>
              </a:prstGeom>
              <a:blipFill>
                <a:blip r:embed="rId5"/>
                <a:stretch>
                  <a:fillRect l="-1373" t="-2049" b="-4918"/>
                </a:stretch>
              </a:blipFill>
            </p:spPr>
            <p:txBody>
              <a:bodyPr/>
              <a:lstStyle/>
              <a:p>
                <a:r>
                  <a:rPr lang="en-US">
                    <a:noFill/>
                  </a:rPr>
                  <a:t> </a:t>
                </a:r>
              </a:p>
            </p:txBody>
          </p:sp>
        </mc:Fallback>
      </mc:AlternateContent>
    </p:spTree>
    <p:extLst>
      <p:ext uri="{BB962C8B-B14F-4D97-AF65-F5344CB8AC3E}">
        <p14:creationId xmlns:p14="http://schemas.microsoft.com/office/powerpoint/2010/main" val="1440753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652" y="2616675"/>
            <a:ext cx="10450695" cy="2937211"/>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314995" y="259217"/>
            <a:ext cx="10006352" cy="696748"/>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11563" y="1089843"/>
            <a:ext cx="10009784" cy="4812193"/>
          </a:xfrm>
        </p:spPr>
        <p:txBody>
          <a:bodyPr>
            <a:normAutofit fontScale="25000" lnSpcReduction="20000"/>
          </a:bodyPr>
          <a:lstStyle/>
          <a:p>
            <a:pPr marL="0" indent="0">
              <a:lnSpc>
                <a:spcPct val="120000"/>
              </a:lnSpc>
              <a:spcBef>
                <a:spcPts val="600"/>
              </a:spcBef>
              <a:spcAft>
                <a:spcPts val="600"/>
              </a:spcAft>
              <a:buNone/>
            </a:pPr>
            <a:r>
              <a:rPr lang="en-US" sz="10400" dirty="0">
                <a:cs typeface="Times New Roman" panose="02020603050405020304" pitchFamily="18" charset="0"/>
              </a:rPr>
              <a:t>Consider the bits in middle for improving the significant bits method.</a:t>
            </a:r>
            <a:endParaRPr lang="en-US" sz="10400" dirty="0">
              <a:solidFill>
                <a:srgbClr val="0000FF"/>
              </a:solidFill>
              <a:cs typeface="Times New Roman" panose="02020603050405020304" pitchFamily="18" charset="0"/>
            </a:endParaRPr>
          </a:p>
          <a:p>
            <a:pPr marL="0" indent="0">
              <a:lnSpc>
                <a:spcPct val="120000"/>
              </a:lnSpc>
              <a:spcBef>
                <a:spcPts val="600"/>
              </a:spcBef>
              <a:spcAft>
                <a:spcPts val="600"/>
              </a:spcAft>
              <a:buNone/>
            </a:pPr>
            <a:r>
              <a:rPr lang="en-US" sz="9600" dirty="0">
                <a:latin typeface="Times New Roman" panose="02020603050405020304" pitchFamily="18" charset="0"/>
                <a:cs typeface="Times New Roman" panose="02020603050405020304" pitchFamily="18" charset="0"/>
              </a:rPr>
              <a:t>The </a:t>
            </a:r>
            <a:r>
              <a:rPr lang="en-US" sz="9600" dirty="0">
                <a:solidFill>
                  <a:srgbClr val="0000FF"/>
                </a:solidFill>
                <a:latin typeface="Times New Roman" panose="02020603050405020304" pitchFamily="18" charset="0"/>
                <a:cs typeface="Times New Roman" panose="02020603050405020304" pitchFamily="18" charset="0"/>
              </a:rPr>
              <a:t>Multiplication method </a:t>
            </a:r>
            <a:r>
              <a:rPr lang="en-US" sz="9600" dirty="0">
                <a:latin typeface="Times New Roman" panose="02020603050405020304" pitchFamily="18" charset="0"/>
                <a:cs typeface="Times New Roman" panose="02020603050405020304" pitchFamily="18" charset="0"/>
              </a:rPr>
              <a:t>for creating hash functions</a:t>
            </a:r>
          </a:p>
          <a:p>
            <a:pPr marL="461963" indent="-461963">
              <a:lnSpc>
                <a:spcPct val="120000"/>
              </a:lnSpc>
              <a:spcBef>
                <a:spcPts val="0"/>
              </a:spcBef>
              <a:spcAft>
                <a:spcPts val="600"/>
              </a:spcAft>
            </a:pPr>
            <a:r>
              <a:rPr lang="en-US" sz="9600" dirty="0">
                <a:latin typeface="Times New Roman" panose="02020603050405020304" pitchFamily="18" charset="0"/>
                <a:cs typeface="Times New Roman" panose="02020603050405020304" pitchFamily="18" charset="0"/>
              </a:rPr>
              <a:t>This method involves two steps:</a:t>
            </a:r>
          </a:p>
          <a:p>
            <a:pPr marL="914400" lvl="1" indent="-457200">
              <a:lnSpc>
                <a:spcPct val="120000"/>
              </a:lnSpc>
              <a:spcBef>
                <a:spcPts val="0"/>
              </a:spcBef>
              <a:spcAft>
                <a:spcPts val="600"/>
              </a:spcAft>
            </a:pPr>
            <a:r>
              <a:rPr lang="en-US" sz="9600" dirty="0">
                <a:latin typeface="Times New Roman" panose="02020603050405020304" pitchFamily="18" charset="0"/>
                <a:cs typeface="Times New Roman" panose="02020603050405020304" pitchFamily="18" charset="0"/>
              </a:rPr>
              <a:t>Multiply the key k by </a:t>
            </a:r>
            <a:r>
              <a:rPr lang="en-US" sz="9600" dirty="0">
                <a:solidFill>
                  <a:srgbClr val="0000FF"/>
                </a:solidFill>
                <a:latin typeface="Times New Roman" panose="02020603050405020304" pitchFamily="18" charset="0"/>
                <a:cs typeface="Times New Roman" panose="02020603050405020304" pitchFamily="18" charset="0"/>
              </a:rPr>
              <a:t>a constant A in the range 0 &lt; A &lt; 1 </a:t>
            </a:r>
            <a:r>
              <a:rPr lang="en-US" sz="9600" dirty="0">
                <a:latin typeface="Times New Roman" panose="02020603050405020304" pitchFamily="18" charset="0"/>
                <a:cs typeface="Times New Roman" panose="02020603050405020304" pitchFamily="18" charset="0"/>
              </a:rPr>
              <a:t>and </a:t>
            </a:r>
            <a:r>
              <a:rPr lang="en-US" sz="9600" dirty="0">
                <a:solidFill>
                  <a:srgbClr val="0000FF"/>
                </a:solidFill>
                <a:latin typeface="Times New Roman" panose="02020603050405020304" pitchFamily="18" charset="0"/>
                <a:cs typeface="Times New Roman" panose="02020603050405020304" pitchFamily="18" charset="0"/>
              </a:rPr>
              <a:t>extract the fractional part of kA via (</a:t>
            </a:r>
            <a:r>
              <a:rPr lang="en-US" sz="9600" dirty="0">
                <a:latin typeface="Times New Roman" panose="02020603050405020304" pitchFamily="18" charset="0"/>
                <a:cs typeface="Times New Roman" panose="02020603050405020304" pitchFamily="18" charset="0"/>
              </a:rPr>
              <a:t>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3210*0.62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latin typeface="Cambria Math" panose="020405030504060302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3210*0.62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Times New Roman" panose="02020603050405020304" pitchFamily="18" charset="0"/>
                <a:cs typeface="Times New Roman" panose="02020603050405020304" pitchFamily="18" charset="0"/>
              </a:rPr>
              <a:t>) = 0.2</a:t>
            </a:r>
          </a:p>
          <a:p>
            <a:pPr marL="914400" lvl="1" indent="-457200">
              <a:lnSpc>
                <a:spcPct val="120000"/>
              </a:lnSpc>
              <a:spcBef>
                <a:spcPts val="0"/>
              </a:spcBef>
              <a:spcAft>
                <a:spcPts val="600"/>
              </a:spcAft>
            </a:pPr>
            <a:r>
              <a:rPr lang="en-US" sz="9600" dirty="0">
                <a:latin typeface="Times New Roman" panose="02020603050405020304" pitchFamily="18" charset="0"/>
                <a:cs typeface="Times New Roman" panose="02020603050405020304" pitchFamily="18" charset="0"/>
              </a:rPr>
              <a:t>Compute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9600" dirty="0">
                <a:solidFill>
                  <a:srgbClr val="0000FF"/>
                </a:solidFill>
                <a:latin typeface="Times New Roman" panose="02020603050405020304" pitchFamily="18" charset="0"/>
                <a:cs typeface="Times New Roman" panose="02020603050405020304" pitchFamily="18" charset="0"/>
              </a:rPr>
              <a:t>m(</a:t>
            </a:r>
            <a:r>
              <a:rPr lang="en-US" sz="9600" dirty="0">
                <a:latin typeface="Times New Roman" panose="02020603050405020304" pitchFamily="18" charset="0"/>
                <a:cs typeface="Times New Roman" panose="02020603050405020304" pitchFamily="18" charset="0"/>
              </a:rPr>
              <a:t>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 </a:t>
            </a:r>
            <a:r>
              <a:rPr lang="en-US" sz="7200" dirty="0">
                <a:solidFill>
                  <a:srgbClr val="0000FF"/>
                </a:solidFill>
                <a:latin typeface="Times New Roman" panose="02020603050405020304" pitchFamily="18" charset="0"/>
                <a:cs typeface="Times New Roman" panose="02020603050405020304" pitchFamily="18" charset="0"/>
              </a:rPr>
              <a:t>m(</a:t>
            </a:r>
            <a:r>
              <a:rPr lang="en-US" sz="7200" dirty="0">
                <a:latin typeface="Times New Roman" panose="02020603050405020304" pitchFamily="18" charset="0"/>
                <a:cs typeface="Times New Roman" panose="02020603050405020304" pitchFamily="18" charset="0"/>
              </a:rPr>
              <a:t>kA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latin typeface="Cambria Math" panose="020405030504060302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k A </a:t>
            </a:r>
            <a:r>
              <a:rPr lang="en-US" sz="72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 </a:t>
            </a:r>
            <a:r>
              <a:rPr lang="en-US" sz="7200" dirty="0">
                <a:solidFill>
                  <a:srgbClr val="0000FF"/>
                </a:solidFill>
                <a:latin typeface="Times New Roman" panose="02020603050405020304" pitchFamily="18" charset="0"/>
                <a:cs typeface="Times New Roman" panose="02020603050405020304" pitchFamily="18" charset="0"/>
              </a:rPr>
              <a:t>128*0.2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=25</a:t>
            </a:r>
            <a:endParaRPr lang="en-US" sz="7200" dirty="0">
              <a:latin typeface="Times New Roman" panose="02020603050405020304" pitchFamily="18" charset="0"/>
              <a:cs typeface="Times New Roman" panose="02020603050405020304" pitchFamily="18" charset="0"/>
            </a:endParaRPr>
          </a:p>
          <a:p>
            <a:pPr marL="914400" lvl="1" indent="-457200">
              <a:lnSpc>
                <a:spcPct val="120000"/>
              </a:lnSpc>
              <a:spcBef>
                <a:spcPts val="0"/>
              </a:spcBef>
              <a:spcAft>
                <a:spcPts val="600"/>
              </a:spcAft>
            </a:pPr>
            <a:r>
              <a:rPr lang="en-US" sz="9600" dirty="0">
                <a:solidFill>
                  <a:srgbClr val="0000FF"/>
                </a:solidFill>
                <a:latin typeface="Times New Roman" panose="02020603050405020304" pitchFamily="18" charset="0"/>
                <a:cs typeface="Times New Roman" panose="02020603050405020304" pitchFamily="18" charset="0"/>
              </a:rPr>
              <a:t>Then the hash function is  h(k) =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9600" dirty="0">
                <a:solidFill>
                  <a:srgbClr val="0000FF"/>
                </a:solidFill>
                <a:latin typeface="Times New Roman" panose="02020603050405020304" pitchFamily="18" charset="0"/>
                <a:cs typeface="Times New Roman" panose="02020603050405020304" pitchFamily="18" charset="0"/>
              </a:rPr>
              <a:t>m(</a:t>
            </a:r>
            <a:r>
              <a:rPr lang="en-US" sz="9600" dirty="0">
                <a:latin typeface="Times New Roman" panose="02020603050405020304" pitchFamily="18" charset="0"/>
                <a:cs typeface="Times New Roman" panose="02020603050405020304" pitchFamily="18" charset="0"/>
              </a:rPr>
              <a:t>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Times New Roman" panose="02020603050405020304" pitchFamily="18" charset="0"/>
                <a:cs typeface="Times New Roman" panose="02020603050405020304" pitchFamily="18" charset="0"/>
              </a:rPr>
              <a:t> =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96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9600" dirty="0">
                <a:solidFill>
                  <a:srgbClr val="0000FF"/>
                </a:solidFill>
                <a:latin typeface="Times New Roman" panose="02020603050405020304" pitchFamily="18" charset="0"/>
                <a:cs typeface="Times New Roman" panose="02020603050405020304" pitchFamily="18" charset="0"/>
              </a:rPr>
              <a:t>m(k A mod 1) </a:t>
            </a:r>
            <a:r>
              <a:rPr lang="en-US" sz="96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endParaRPr lang="en-US" sz="96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nSpc>
                <a:spcPct val="120000"/>
              </a:lnSpc>
              <a:spcBef>
                <a:spcPts val="0"/>
              </a:spcBef>
              <a:spcAft>
                <a:spcPts val="600"/>
              </a:spcAft>
              <a:buNone/>
            </a:pPr>
            <a:r>
              <a:rPr lang="en-US" sz="9600" dirty="0">
                <a:latin typeface="Times New Roman" panose="02020603050405020304" pitchFamily="18" charset="0"/>
                <a:cs typeface="Times New Roman" panose="02020603050405020304" pitchFamily="18" charset="0"/>
              </a:rPr>
              <a:t>       where “k A mod 1” means the fractional part of k A, </a:t>
            </a:r>
          </a:p>
          <a:p>
            <a:pPr marL="457200" lvl="1" indent="0">
              <a:lnSpc>
                <a:spcPct val="120000"/>
              </a:lnSpc>
              <a:spcBef>
                <a:spcPts val="0"/>
              </a:spcBef>
              <a:spcAft>
                <a:spcPts val="600"/>
              </a:spcAft>
              <a:buNone/>
            </a:pPr>
            <a:r>
              <a:rPr lang="en-US" sz="9600" dirty="0">
                <a:latin typeface="Times New Roman" panose="02020603050405020304" pitchFamily="18" charset="0"/>
                <a:cs typeface="Times New Roman" panose="02020603050405020304" pitchFamily="18" charset="0"/>
              </a:rPr>
              <a:t>       i.e., k A mod 1 = kA – 1*</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 = kA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k A </a:t>
            </a:r>
            <a:r>
              <a:rPr lang="en-US" sz="96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9600" dirty="0">
                <a:latin typeface="Cambria Math" panose="02040503050406030204" pitchFamily="18" charset="0"/>
                <a:ea typeface="Cambria Math" panose="02040503050406030204" pitchFamily="18" charset="0"/>
                <a:cs typeface="Times New Roman" panose="02020603050405020304" pitchFamily="18" charset="0"/>
              </a:rPr>
              <a:t>. </a:t>
            </a:r>
          </a:p>
          <a:p>
            <a:pPr marL="457200" lvl="1" indent="0">
              <a:lnSpc>
                <a:spcPct val="120000"/>
              </a:lnSpc>
              <a:spcBef>
                <a:spcPts val="0"/>
              </a:spcBef>
              <a:spcAft>
                <a:spcPts val="600"/>
              </a:spcAft>
              <a:buNone/>
            </a:pPr>
            <a:r>
              <a:rPr lang="en-US" sz="9600" dirty="0">
                <a:latin typeface="Cambria Math" panose="02040503050406030204" pitchFamily="18" charset="0"/>
                <a:ea typeface="Cambria Math" panose="02040503050406030204" pitchFamily="18" charset="0"/>
                <a:cs typeface="Times New Roman" panose="02020603050405020304" pitchFamily="18" charset="0"/>
              </a:rPr>
              <a:t>         </a:t>
            </a:r>
            <a:r>
              <a:rPr lang="en-US" sz="7200" dirty="0">
                <a:latin typeface="Cambria Math" panose="02040503050406030204" pitchFamily="18" charset="0"/>
                <a:ea typeface="Cambria Math" panose="020405030504060302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m(k A mod 1)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128(</a:t>
            </a:r>
            <a:r>
              <a:rPr lang="en-US" sz="7200" dirty="0">
                <a:latin typeface="Times New Roman" panose="02020603050405020304" pitchFamily="18" charset="0"/>
                <a:cs typeface="Times New Roman" panose="02020603050405020304" pitchFamily="18" charset="0"/>
              </a:rPr>
              <a:t>3210*0.62 mod 1</a:t>
            </a:r>
            <a:r>
              <a:rPr lang="en-US" sz="7200" dirty="0">
                <a:solidFill>
                  <a:srgbClr val="0000FF"/>
                </a:solidFill>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7200" dirty="0">
                <a:solidFill>
                  <a:srgbClr val="0000FF"/>
                </a:solidFill>
                <a:latin typeface="Times New Roman" panose="02020603050405020304" pitchFamily="18" charset="0"/>
                <a:cs typeface="Times New Roman" panose="02020603050405020304" pitchFamily="18" charset="0"/>
              </a:rPr>
              <a:t>128(1990.20</a:t>
            </a:r>
            <a:r>
              <a:rPr lang="en-US" sz="7200" dirty="0">
                <a:latin typeface="Times New Roman" panose="02020603050405020304" pitchFamily="18" charset="0"/>
                <a:cs typeface="Times New Roman" panose="02020603050405020304" pitchFamily="18" charset="0"/>
              </a:rPr>
              <a:t> mod 1</a:t>
            </a:r>
            <a:r>
              <a:rPr lang="en-US" sz="7200" dirty="0">
                <a:solidFill>
                  <a:srgbClr val="0000FF"/>
                </a:solidFill>
                <a:latin typeface="Times New Roman" panose="02020603050405020304" pitchFamily="18" charset="0"/>
                <a:cs typeface="Times New Roman" panose="02020603050405020304" pitchFamily="18" charset="0"/>
              </a:rPr>
              <a:t>) </a:t>
            </a:r>
            <a:r>
              <a:rPr lang="en-US" sz="7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7200"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128*0.20 = 25</a:t>
            </a:r>
          </a:p>
          <a:p>
            <a:pPr marL="461963" indent="-461963">
              <a:lnSpc>
                <a:spcPct val="120000"/>
              </a:lnSpc>
              <a:spcBef>
                <a:spcPts val="0"/>
              </a:spcBef>
              <a:spcAft>
                <a:spcPts val="600"/>
              </a:spcAft>
            </a:pPr>
            <a:r>
              <a:rPr lang="en-US" sz="9600" strike="sngStrike" dirty="0">
                <a:latin typeface="Times New Roman" panose="02020603050405020304" pitchFamily="18" charset="0"/>
                <a:cs typeface="Times New Roman" panose="02020603050405020304" pitchFamily="18" charset="0"/>
              </a:rPr>
              <a:t>If A = 1/ 2</a:t>
            </a:r>
            <a:r>
              <a:rPr lang="en-US" sz="9600" strike="sngStrike" baseline="30000" dirty="0">
                <a:latin typeface="Times New Roman" panose="02020603050405020304" pitchFamily="18" charset="0"/>
                <a:cs typeface="Times New Roman" panose="02020603050405020304" pitchFamily="18" charset="0"/>
              </a:rPr>
              <a:t>n</a:t>
            </a:r>
            <a:r>
              <a:rPr lang="en-US" sz="9600" strike="sngStrike" dirty="0">
                <a:latin typeface="Times New Roman" panose="02020603050405020304" pitchFamily="18" charset="0"/>
                <a:cs typeface="Times New Roman" panose="02020603050405020304" pitchFamily="18" charset="0"/>
              </a:rPr>
              <a:t>  and m = 2</a:t>
            </a:r>
            <a:r>
              <a:rPr lang="en-US" sz="9600" strike="sngStrike" baseline="30000" dirty="0">
                <a:latin typeface="Times New Roman" panose="02020603050405020304" pitchFamily="18" charset="0"/>
                <a:cs typeface="Times New Roman" panose="02020603050405020304" pitchFamily="18" charset="0"/>
              </a:rPr>
              <a:t>p</a:t>
            </a:r>
            <a:r>
              <a:rPr lang="en-US" sz="9600" strike="sngStrike" dirty="0">
                <a:latin typeface="Times New Roman" panose="02020603050405020304" pitchFamily="18" charset="0"/>
                <a:cs typeface="Times New Roman" panose="02020603050405020304" pitchFamily="18" charset="0"/>
              </a:rPr>
              <a:t> , it is easy to compute h(k) is bits n thru n + p.  </a:t>
            </a:r>
          </a:p>
        </p:txBody>
      </p:sp>
    </p:spTree>
    <p:extLst>
      <p:ext uri="{BB962C8B-B14F-4D97-AF65-F5344CB8AC3E}">
        <p14:creationId xmlns:p14="http://schemas.microsoft.com/office/powerpoint/2010/main" val="462877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8543109" cy="694433"/>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109166" cy="5125629"/>
          </a:xfrm>
        </p:spPr>
        <p:txBody>
          <a:bodyPr>
            <a:normAutofit fontScale="62500" lnSpcReduction="20000"/>
          </a:bodyPr>
          <a:lstStyle/>
          <a:p>
            <a:pPr marL="0" indent="0">
              <a:buNone/>
            </a:pPr>
            <a:r>
              <a:rPr lang="en-US" sz="4200" dirty="0">
                <a:cs typeface="Times New Roman" panose="02020603050405020304" pitchFamily="18" charset="0"/>
              </a:rPr>
              <a:t>The </a:t>
            </a:r>
            <a:r>
              <a:rPr lang="en-US" sz="4200" dirty="0">
                <a:solidFill>
                  <a:srgbClr val="0000FF"/>
                </a:solidFill>
                <a:cs typeface="Times New Roman" panose="02020603050405020304" pitchFamily="18" charset="0"/>
              </a:rPr>
              <a:t>Multiplication method </a:t>
            </a:r>
            <a:r>
              <a:rPr lang="en-US" sz="4200" dirty="0">
                <a:cs typeface="Times New Roman" panose="02020603050405020304" pitchFamily="18" charset="0"/>
              </a:rPr>
              <a:t>for creating hash functions</a:t>
            </a:r>
          </a:p>
          <a:p>
            <a:pPr marL="400050" indent="-400050"/>
            <a:r>
              <a:rPr lang="en-US" sz="3400" dirty="0">
                <a:latin typeface="Times New Roman" panose="02020603050405020304" pitchFamily="18" charset="0"/>
                <a:cs typeface="Times New Roman" panose="02020603050405020304" pitchFamily="18" charset="0"/>
              </a:rPr>
              <a:t>That the value of m is not critical is an advantage of the multiplication method. </a:t>
            </a:r>
          </a:p>
          <a:p>
            <a:pPr marL="400050" indent="-400050"/>
            <a:r>
              <a:rPr lang="en-US" sz="3400" dirty="0">
                <a:latin typeface="Times New Roman" panose="02020603050405020304" pitchFamily="18" charset="0"/>
                <a:cs typeface="Times New Roman" panose="02020603050405020304" pitchFamily="18" charset="0"/>
              </a:rPr>
              <a:t>Choose m = 2</a:t>
            </a:r>
            <a:r>
              <a:rPr lang="en-US" sz="3400" baseline="30000" dirty="0">
                <a:latin typeface="Times New Roman" panose="02020603050405020304" pitchFamily="18" charset="0"/>
                <a:cs typeface="Times New Roman" panose="02020603050405020304" pitchFamily="18" charset="0"/>
              </a:rPr>
              <a:t>p</a:t>
            </a:r>
            <a:r>
              <a:rPr lang="en-US" sz="3400" dirty="0">
                <a:latin typeface="Times New Roman" panose="02020603050405020304" pitchFamily="18" charset="0"/>
                <a:cs typeface="Times New Roman" panose="02020603050405020304" pitchFamily="18" charset="0"/>
              </a:rPr>
              <a:t> for some integer p. </a:t>
            </a:r>
          </a:p>
          <a:p>
            <a:pPr marL="400050" indent="-400050"/>
            <a:r>
              <a:rPr lang="en-US" sz="3400" dirty="0">
                <a:latin typeface="Times New Roman" panose="02020603050405020304" pitchFamily="18" charset="0"/>
                <a:cs typeface="Times New Roman" panose="02020603050405020304" pitchFamily="18" charset="0"/>
              </a:rPr>
              <a:t>Suppose that the machine’s word size is </a:t>
            </a:r>
            <a:r>
              <a:rPr lang="en-US" sz="3400" dirty="0">
                <a:solidFill>
                  <a:srgbClr val="0000FF"/>
                </a:solidFill>
                <a:latin typeface="Times New Roman" panose="02020603050405020304" pitchFamily="18" charset="0"/>
                <a:cs typeface="Times New Roman" panose="02020603050405020304" pitchFamily="18" charset="0"/>
              </a:rPr>
              <a:t>w</a:t>
            </a:r>
            <a:r>
              <a:rPr lang="en-US" sz="3400" dirty="0">
                <a:latin typeface="Times New Roman" panose="02020603050405020304" pitchFamily="18" charset="0"/>
                <a:cs typeface="Times New Roman" panose="02020603050405020304" pitchFamily="18" charset="0"/>
              </a:rPr>
              <a:t> bits and a key k fits into a single word, </a:t>
            </a:r>
            <a:r>
              <a:rPr lang="en-US" sz="3400" dirty="0">
                <a:solidFill>
                  <a:srgbClr val="0000FF"/>
                </a:solidFill>
                <a:latin typeface="Times New Roman" panose="02020603050405020304" pitchFamily="18" charset="0"/>
                <a:cs typeface="Times New Roman" panose="02020603050405020304" pitchFamily="18" charset="0"/>
              </a:rPr>
              <a:t>the w-bit representation of the key k</a:t>
            </a:r>
            <a:r>
              <a:rPr lang="en-US" sz="3400" dirty="0">
                <a:latin typeface="Times New Roman" panose="02020603050405020304" pitchFamily="18" charset="0"/>
                <a:cs typeface="Times New Roman" panose="02020603050405020304" pitchFamily="18" charset="0"/>
              </a:rPr>
              <a:t>.  </a:t>
            </a:r>
          </a:p>
          <a:p>
            <a:pPr marL="400050" indent="-400050"/>
            <a:r>
              <a:rPr lang="en-US" sz="3400" dirty="0">
                <a:latin typeface="Times New Roman" panose="02020603050405020304" pitchFamily="18" charset="0"/>
                <a:cs typeface="Times New Roman" panose="02020603050405020304" pitchFamily="18" charset="0"/>
              </a:rPr>
              <a:t>Restrict A to be a fraction of the form s / 2</a:t>
            </a:r>
            <a:r>
              <a:rPr lang="en-US" sz="3400" baseline="30000" dirty="0">
                <a:latin typeface="Times New Roman" panose="02020603050405020304" pitchFamily="18" charset="0"/>
                <a:cs typeface="Times New Roman" panose="02020603050405020304" pitchFamily="18" charset="0"/>
              </a:rPr>
              <a:t>w</a:t>
            </a:r>
            <a:r>
              <a:rPr lang="en-US" sz="3400" dirty="0">
                <a:latin typeface="Times New Roman" panose="02020603050405020304" pitchFamily="18" charset="0"/>
                <a:cs typeface="Times New Roman" panose="02020603050405020304" pitchFamily="18" charset="0"/>
              </a:rPr>
              <a:t>  where s is an integer </a:t>
            </a:r>
          </a:p>
          <a:p>
            <a:pPr marL="0" indent="0">
              <a:buNone/>
            </a:pPr>
            <a:r>
              <a:rPr lang="en-US" sz="3400" dirty="0">
                <a:latin typeface="Times New Roman" panose="02020603050405020304" pitchFamily="18" charset="0"/>
                <a:cs typeface="Times New Roman" panose="02020603050405020304" pitchFamily="18" charset="0"/>
              </a:rPr>
              <a:t>       in the range  0 &lt; s &lt; 2</a:t>
            </a:r>
            <a:r>
              <a:rPr lang="en-US" sz="3400" baseline="30000" dirty="0">
                <a:latin typeface="Times New Roman" panose="02020603050405020304" pitchFamily="18" charset="0"/>
                <a:cs typeface="Times New Roman" panose="02020603050405020304" pitchFamily="18" charset="0"/>
              </a:rPr>
              <a:t>w</a:t>
            </a:r>
            <a:r>
              <a:rPr lang="en-US" sz="3400" dirty="0">
                <a:latin typeface="Times New Roman" panose="02020603050405020304" pitchFamily="18" charset="0"/>
                <a:cs typeface="Times New Roman" panose="02020603050405020304" pitchFamily="18" charset="0"/>
              </a:rPr>
              <a:t>.   i.e., s =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 * 2</a:t>
            </a:r>
            <a:r>
              <a:rPr lang="en-US" sz="3400" baseline="30000" dirty="0">
                <a:latin typeface="Times New Roman" panose="02020603050405020304" pitchFamily="18" charset="0"/>
                <a:cs typeface="Times New Roman" panose="02020603050405020304" pitchFamily="18" charset="0"/>
              </a:rPr>
              <a:t>w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a:t>
            </a:r>
          </a:p>
          <a:p>
            <a:pPr marL="400050" indent="-400050"/>
            <a:r>
              <a:rPr lang="en-US" sz="3400" dirty="0">
                <a:latin typeface="Times New Roman" panose="02020603050405020304" pitchFamily="18" charset="0"/>
                <a:cs typeface="Times New Roman" panose="02020603050405020304" pitchFamily="18" charset="0"/>
              </a:rPr>
              <a:t>First multiply k by the w-bit integer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 * 2</a:t>
            </a:r>
            <a:r>
              <a:rPr lang="en-US" sz="3400" baseline="30000" dirty="0">
                <a:latin typeface="Times New Roman" panose="02020603050405020304" pitchFamily="18" charset="0"/>
                <a:cs typeface="Times New Roman" panose="02020603050405020304" pitchFamily="18" charset="0"/>
              </a:rPr>
              <a:t>w </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400" dirty="0">
                <a:latin typeface="Cambria Math" panose="02040503050406030204" pitchFamily="18" charset="0"/>
                <a:ea typeface="Cambria Math" panose="02040503050406030204" pitchFamily="18" charset="0"/>
                <a:cs typeface="Times New Roman" panose="02020603050405020304" pitchFamily="18" charset="0"/>
              </a:rPr>
              <a:t>,  0 &lt; A &lt; 1</a:t>
            </a:r>
          </a:p>
          <a:p>
            <a:pPr marL="400050"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The result is a 2w-bit value 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2</a:t>
            </a:r>
            <a:r>
              <a:rPr lang="en-US" sz="3400" baseline="30000" dirty="0">
                <a:latin typeface="Times New Roman" panose="02020603050405020304" pitchFamily="18" charset="0"/>
                <a:cs typeface="Times New Roman" panose="02020603050405020304" pitchFamily="18" charset="0"/>
              </a:rPr>
              <a:t>w </a:t>
            </a:r>
            <a:r>
              <a:rPr lang="en-US" sz="3400" dirty="0">
                <a:latin typeface="Cambria Math" panose="02040503050406030204" pitchFamily="18" charset="0"/>
                <a:ea typeface="Cambria Math" panose="02040503050406030204" pitchFamily="18" charset="0"/>
                <a:cs typeface="Times New Roman" panose="02020603050405020304" pitchFamily="18" charset="0"/>
              </a:rPr>
              <a:t>+ 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3400" dirty="0">
                <a:latin typeface="Cambria Math" panose="02040503050406030204" pitchFamily="18" charset="0"/>
                <a:ea typeface="Cambria Math" panose="02040503050406030204" pitchFamily="18" charset="0"/>
                <a:cs typeface="Times New Roman" panose="02020603050405020304" pitchFamily="18" charset="0"/>
              </a:rPr>
              <a:t>, where </a:t>
            </a:r>
          </a:p>
          <a:p>
            <a:pPr marL="857250" lvl="1"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3400" dirty="0">
                <a:latin typeface="Cambria Math" panose="02040503050406030204" pitchFamily="18" charset="0"/>
                <a:ea typeface="Cambria Math" panose="02040503050406030204" pitchFamily="18" charset="0"/>
                <a:cs typeface="Times New Roman" panose="02020603050405020304" pitchFamily="18" charset="0"/>
              </a:rPr>
              <a:t> is the high-order word of the product and  </a:t>
            </a:r>
          </a:p>
          <a:p>
            <a:pPr marL="857250" lvl="1"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3400" dirty="0">
                <a:latin typeface="Cambria Math" panose="02040503050406030204" pitchFamily="18" charset="0"/>
                <a:ea typeface="Cambria Math" panose="02040503050406030204" pitchFamily="18" charset="0"/>
                <a:cs typeface="Times New Roman" panose="02020603050405020304" pitchFamily="18" charset="0"/>
              </a:rPr>
              <a:t> is the low-order word of the product. </a:t>
            </a:r>
          </a:p>
          <a:p>
            <a:pPr marL="400050" indent="-400050"/>
            <a:r>
              <a:rPr lang="en-US" sz="3400" dirty="0">
                <a:latin typeface="Cambria Math" panose="02040503050406030204" pitchFamily="18" charset="0"/>
                <a:ea typeface="Cambria Math" panose="02040503050406030204" pitchFamily="18" charset="0"/>
                <a:cs typeface="Times New Roman" panose="02020603050405020304" pitchFamily="18" charset="0"/>
              </a:rPr>
              <a:t>The desired p-bit hash value consists of    </a:t>
            </a:r>
          </a:p>
          <a:p>
            <a:pPr marL="0" indent="0">
              <a:buNone/>
            </a:pPr>
            <a:r>
              <a:rPr lang="en-US" sz="3400" dirty="0">
                <a:latin typeface="Cambria Math" panose="02040503050406030204" pitchFamily="18" charset="0"/>
                <a:ea typeface="Cambria Math" panose="02040503050406030204" pitchFamily="18" charset="0"/>
                <a:cs typeface="Times New Roman" panose="02020603050405020304" pitchFamily="18" charset="0"/>
              </a:rPr>
              <a:t>       the p most significant bits of  r</a:t>
            </a:r>
            <a:r>
              <a:rPr lang="en-US" sz="3400"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3400" dirty="0">
                <a:latin typeface="Cambria Math" panose="02040503050406030204" pitchFamily="18" charset="0"/>
                <a:ea typeface="Cambria Math" panose="02040503050406030204" pitchFamily="18" charset="0"/>
                <a:cs typeface="Times New Roman" panose="02020603050405020304" pitchFamily="18" charset="0"/>
              </a:rPr>
              <a:t>.  </a:t>
            </a:r>
            <a:endParaRPr lang="en-US" sz="3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106457-32A2-460E-8BAE-1E741FB14C60}"/>
              </a:ext>
            </a:extLst>
          </p:cNvPr>
          <p:cNvSpPr txBox="1"/>
          <p:nvPr/>
        </p:nvSpPr>
        <p:spPr>
          <a:xfrm>
            <a:off x="9335577" y="4127954"/>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k</a:t>
            </a:r>
          </a:p>
        </p:txBody>
      </p:sp>
      <p:sp>
        <p:nvSpPr>
          <p:cNvPr id="5" name="TextBox 4">
            <a:extLst>
              <a:ext uri="{FF2B5EF4-FFF2-40B4-BE49-F238E27FC236}">
                <a16:creationId xmlns:a16="http://schemas.microsoft.com/office/drawing/2014/main" id="{EC164BF6-0E28-4ACF-B01A-3434F6EEEBB8}"/>
              </a:ext>
            </a:extLst>
          </p:cNvPr>
          <p:cNvSpPr txBox="1"/>
          <p:nvPr/>
        </p:nvSpPr>
        <p:spPr>
          <a:xfrm>
            <a:off x="9335577" y="4514851"/>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aseline="-25000">
                <a:latin typeface="Cambria Math" panose="02040503050406030204" pitchFamily="18" charset="0"/>
                <a:ea typeface="Cambria Math" panose="02040503050406030204" pitchFamily="18" charset="0"/>
                <a:cs typeface="Times New Roman" panose="02020603050405020304" pitchFamily="18" charset="0"/>
              </a:rPr>
              <a:t>└</a:t>
            </a:r>
            <a:r>
              <a:rPr lang="en-US" sz="1600">
                <a:latin typeface="Cambria Math" panose="02040503050406030204" pitchFamily="18" charset="0"/>
                <a:ea typeface="Cambria Math" panose="020405030504060302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 * 2</a:t>
            </a:r>
            <a:r>
              <a:rPr lang="en-US" sz="1600" baseline="30000">
                <a:latin typeface="Times New Roman" panose="02020603050405020304" pitchFamily="18" charset="0"/>
                <a:cs typeface="Times New Roman" panose="02020603050405020304" pitchFamily="18" charset="0"/>
              </a:rPr>
              <a:t>w </a:t>
            </a:r>
            <a:r>
              <a:rPr lang="en-US" sz="1600" baseline="-25000">
                <a:latin typeface="Cambria Math" panose="02040503050406030204" pitchFamily="18" charset="0"/>
                <a:ea typeface="Cambria Math" panose="02040503050406030204" pitchFamily="18" charset="0"/>
                <a:cs typeface="Times New Roman" panose="02020603050405020304" pitchFamily="18" charset="0"/>
              </a:rPr>
              <a:t>┘</a:t>
            </a:r>
            <a:endParaRPr lang="en-US" sz="1600" dirty="0"/>
          </a:p>
        </p:txBody>
      </p:sp>
      <p:sp>
        <p:nvSpPr>
          <p:cNvPr id="6" name="TextBox 5">
            <a:extLst>
              <a:ext uri="{FF2B5EF4-FFF2-40B4-BE49-F238E27FC236}">
                <a16:creationId xmlns:a16="http://schemas.microsoft.com/office/drawing/2014/main" id="{EEEB3F4A-B67C-411F-AD0E-B57CBBCCABD0}"/>
              </a:ext>
            </a:extLst>
          </p:cNvPr>
          <p:cNvSpPr txBox="1"/>
          <p:nvPr/>
        </p:nvSpPr>
        <p:spPr>
          <a:xfrm>
            <a:off x="9326867" y="5049497"/>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Cambria Math" panose="02040503050406030204" pitchFamily="18" charset="0"/>
                <a:ea typeface="Cambria Math" panose="02040503050406030204" pitchFamily="18" charset="0"/>
                <a:cs typeface="Times New Roman" panose="02020603050405020304" pitchFamily="18" charset="0"/>
              </a:rPr>
              <a:t>r</a:t>
            </a:r>
            <a:r>
              <a:rPr lang="en-US" sz="1600" baseline="-25000">
                <a:latin typeface="Cambria Math" panose="02040503050406030204" pitchFamily="18" charset="0"/>
                <a:ea typeface="Cambria Math" panose="02040503050406030204" pitchFamily="18" charset="0"/>
                <a:cs typeface="Times New Roman" panose="02020603050405020304" pitchFamily="18" charset="0"/>
              </a:rPr>
              <a:t>0</a:t>
            </a:r>
            <a:endParaRPr lang="en-US" sz="1600" dirty="0"/>
          </a:p>
        </p:txBody>
      </p:sp>
      <p:sp>
        <p:nvSpPr>
          <p:cNvPr id="7" name="TextBox 6">
            <a:extLst>
              <a:ext uri="{FF2B5EF4-FFF2-40B4-BE49-F238E27FC236}">
                <a16:creationId xmlns:a16="http://schemas.microsoft.com/office/drawing/2014/main" id="{52CAB243-AC84-4A79-A6E6-E7C6F1A7391F}"/>
              </a:ext>
            </a:extLst>
          </p:cNvPr>
          <p:cNvSpPr txBox="1"/>
          <p:nvPr/>
        </p:nvSpPr>
        <p:spPr>
          <a:xfrm>
            <a:off x="7694012" y="5049497"/>
            <a:ext cx="151529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Cambria Math" panose="02040503050406030204" pitchFamily="18" charset="0"/>
                <a:ea typeface="Cambria Math" panose="02040503050406030204" pitchFamily="18" charset="0"/>
                <a:cs typeface="Times New Roman" panose="02020603050405020304" pitchFamily="18" charset="0"/>
              </a:rPr>
              <a:t>r</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1</a:t>
            </a:r>
            <a:endParaRPr lang="en-US" sz="1600" dirty="0"/>
          </a:p>
        </p:txBody>
      </p:sp>
      <p:sp>
        <p:nvSpPr>
          <p:cNvPr id="8" name="TextBox 7">
            <a:extLst>
              <a:ext uri="{FF2B5EF4-FFF2-40B4-BE49-F238E27FC236}">
                <a16:creationId xmlns:a16="http://schemas.microsoft.com/office/drawing/2014/main" id="{F5957945-2AE9-4CD6-9AB4-01F4BBBF52C1}"/>
              </a:ext>
            </a:extLst>
          </p:cNvPr>
          <p:cNvSpPr txBox="1"/>
          <p:nvPr/>
        </p:nvSpPr>
        <p:spPr>
          <a:xfrm>
            <a:off x="7650471" y="4514851"/>
            <a:ext cx="1515291"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Cambria Math" panose="02040503050406030204" pitchFamily="18" charset="0"/>
                <a:ea typeface="Cambria Math" panose="02040503050406030204" pitchFamily="18" charset="0"/>
                <a:cs typeface="Times New Roman" panose="02020603050405020304" pitchFamily="18" charset="0"/>
              </a:rPr>
              <a:t>*(multiply)</a:t>
            </a:r>
            <a:endParaRPr lang="en-US" sz="1600" dirty="0"/>
          </a:p>
        </p:txBody>
      </p:sp>
      <p:sp>
        <p:nvSpPr>
          <p:cNvPr id="10" name="TextBox 9">
            <a:extLst>
              <a:ext uri="{FF2B5EF4-FFF2-40B4-BE49-F238E27FC236}">
                <a16:creationId xmlns:a16="http://schemas.microsoft.com/office/drawing/2014/main" id="{8C7668C2-31ED-4299-98ED-321A55145991}"/>
              </a:ext>
            </a:extLst>
          </p:cNvPr>
          <p:cNvSpPr txBox="1"/>
          <p:nvPr/>
        </p:nvSpPr>
        <p:spPr>
          <a:xfrm>
            <a:off x="9972620" y="5408878"/>
            <a:ext cx="1515291"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mbria Math" panose="02040503050406030204" pitchFamily="18" charset="0"/>
                <a:ea typeface="Cambria Math" panose="02040503050406030204" pitchFamily="18" charset="0"/>
                <a:cs typeface="Times New Roman" panose="02020603050405020304" pitchFamily="18" charset="0"/>
              </a:rPr>
              <a:t>extract p bits</a:t>
            </a:r>
            <a:endParaRPr lang="en-US" sz="1600" dirty="0"/>
          </a:p>
        </p:txBody>
      </p:sp>
      <p:sp>
        <p:nvSpPr>
          <p:cNvPr id="11" name="Right Brace 10">
            <a:extLst>
              <a:ext uri="{FF2B5EF4-FFF2-40B4-BE49-F238E27FC236}">
                <a16:creationId xmlns:a16="http://schemas.microsoft.com/office/drawing/2014/main" id="{DC9FEC75-B69D-4277-BEF7-86E642844B25}"/>
              </a:ext>
            </a:extLst>
          </p:cNvPr>
          <p:cNvSpPr/>
          <p:nvPr/>
        </p:nvSpPr>
        <p:spPr>
          <a:xfrm rot="5400000">
            <a:off x="9549251" y="5273350"/>
            <a:ext cx="173542" cy="6008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A27AD44B-E4DB-4BED-834C-9533655D8B6B}"/>
              </a:ext>
            </a:extLst>
          </p:cNvPr>
          <p:cNvCxnSpPr/>
          <p:nvPr/>
        </p:nvCxnSpPr>
        <p:spPr>
          <a:xfrm>
            <a:off x="7694012" y="4955169"/>
            <a:ext cx="31568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54ACE718-7194-40C9-97C7-E9B8C11B814E}"/>
              </a:ext>
            </a:extLst>
          </p:cNvPr>
          <p:cNvSpPr/>
          <p:nvPr/>
        </p:nvSpPr>
        <p:spPr>
          <a:xfrm rot="16200000">
            <a:off x="9969847" y="3227530"/>
            <a:ext cx="246752" cy="1515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ED21AA4D-7C29-4495-9D8D-36D313E9FA99}"/>
              </a:ext>
            </a:extLst>
          </p:cNvPr>
          <p:cNvSpPr txBox="1"/>
          <p:nvPr/>
        </p:nvSpPr>
        <p:spPr>
          <a:xfrm>
            <a:off x="9788424" y="3553557"/>
            <a:ext cx="1062444"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mbria Math" panose="02040503050406030204" pitchFamily="18" charset="0"/>
                <a:ea typeface="Cambria Math" panose="02040503050406030204" pitchFamily="18" charset="0"/>
                <a:cs typeface="Times New Roman" panose="02020603050405020304" pitchFamily="18" charset="0"/>
              </a:rPr>
              <a:t>w bits</a:t>
            </a:r>
            <a:endParaRPr lang="en-US" sz="1600" dirty="0"/>
          </a:p>
        </p:txBody>
      </p:sp>
      <p:sp>
        <p:nvSpPr>
          <p:cNvPr id="16" name="TextBox 15">
            <a:extLst>
              <a:ext uri="{FF2B5EF4-FFF2-40B4-BE49-F238E27FC236}">
                <a16:creationId xmlns:a16="http://schemas.microsoft.com/office/drawing/2014/main" id="{A53BF3B3-0FB8-4F79-AD5C-935C0DA56ABA}"/>
              </a:ext>
            </a:extLst>
          </p:cNvPr>
          <p:cNvSpPr txBox="1"/>
          <p:nvPr/>
        </p:nvSpPr>
        <p:spPr>
          <a:xfrm>
            <a:off x="5055315" y="5717088"/>
            <a:ext cx="4153988"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1600" dirty="0">
                <a:latin typeface="Cambria Math" panose="02040503050406030204" pitchFamily="18" charset="0"/>
                <a:ea typeface="Cambria Math" panose="02040503050406030204" pitchFamily="18" charset="0"/>
                <a:cs typeface="Times New Roman" panose="02020603050405020304" pitchFamily="18" charset="0"/>
              </a:rPr>
              <a:t>Fig: The multiplication method of  hashing.</a:t>
            </a:r>
            <a:endParaRPr lang="en-US" sz="1600" dirty="0"/>
          </a:p>
        </p:txBody>
      </p:sp>
      <p:sp>
        <p:nvSpPr>
          <p:cNvPr id="17" name="TextBox 16">
            <a:extLst>
              <a:ext uri="{FF2B5EF4-FFF2-40B4-BE49-F238E27FC236}">
                <a16:creationId xmlns:a16="http://schemas.microsoft.com/office/drawing/2014/main" id="{0C0CC02D-3E68-4CF7-98B3-9052F528337E}"/>
              </a:ext>
            </a:extLst>
          </p:cNvPr>
          <p:cNvSpPr txBox="1"/>
          <p:nvPr/>
        </p:nvSpPr>
        <p:spPr>
          <a:xfrm>
            <a:off x="9272440" y="5717088"/>
            <a:ext cx="853441" cy="33855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Cambria Math" panose="02040503050406030204" pitchFamily="18" charset="0"/>
                <a:ea typeface="Cambria Math" panose="02040503050406030204" pitchFamily="18" charset="0"/>
                <a:cs typeface="Times New Roman" panose="02020603050405020304" pitchFamily="18" charset="0"/>
              </a:rPr>
              <a:t>h(k)</a:t>
            </a:r>
            <a:endParaRPr lang="en-US" sz="1600" dirty="0"/>
          </a:p>
        </p:txBody>
      </p:sp>
      <p:pic>
        <p:nvPicPr>
          <p:cNvPr id="18" name="Picture 17" descr="Image result for smiley face images">
            <a:extLst>
              <a:ext uri="{FF2B5EF4-FFF2-40B4-BE49-F238E27FC236}">
                <a16:creationId xmlns:a16="http://schemas.microsoft.com/office/drawing/2014/main" id="{2CE2D209-5E7B-4AA7-89BF-0FC1085E42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Rectangle 8"/>
              <p:cNvSpPr/>
              <p:nvPr/>
            </p:nvSpPr>
            <p:spPr>
              <a:xfrm>
                <a:off x="2237539" y="6071052"/>
                <a:ext cx="3755131" cy="569323"/>
              </a:xfrm>
              <a:prstGeom prst="rect">
                <a:avLst/>
              </a:prstGeom>
              <a:solidFill>
                <a:srgbClr val="FFFF00"/>
              </a:solidFill>
            </p:spPr>
            <p:txBody>
              <a:bodyPr wrap="none">
                <a:spAutoFit/>
              </a:bodyPr>
              <a:lstStyle/>
              <a:p>
                <a:pPr marL="457200" indent="-457200">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h(k) =  </a:t>
                </a:r>
                <a:r>
                  <a:rPr lang="en-US"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i="1" dirty="0">
                            <a:solidFill>
                              <a:srgbClr val="0000FF"/>
                            </a:solidFill>
                            <a:latin typeface="Cambria Math" panose="02040503050406030204" pitchFamily="18" charset="0"/>
                            <a:cs typeface="Times New Roman" panose="02020603050405020304" pitchFamily="18" charset="0"/>
                          </a:rPr>
                        </m:ctrlPr>
                      </m:fPr>
                      <m:num>
                        <m:r>
                          <a:rPr lang="en-US" i="1" dirty="0">
                            <a:solidFill>
                              <a:srgbClr val="0000FF"/>
                            </a:solidFill>
                            <a:latin typeface="Cambria Math" panose="02040503050406030204" pitchFamily="18" charset="0"/>
                            <a:cs typeface="Times New Roman" panose="02020603050405020304" pitchFamily="18" charset="0"/>
                          </a:rPr>
                          <m:t>𝑘</m:t>
                        </m:r>
                      </m:num>
                      <m:den>
                        <m:sSup>
                          <m:sSupPr>
                            <m:ctrlPr>
                              <a:rPr lang="en-US" i="1" dirty="0">
                                <a:solidFill>
                                  <a:srgbClr val="0000FF"/>
                                </a:solidFill>
                                <a:latin typeface="Cambria Math" panose="02040503050406030204" pitchFamily="18" charset="0"/>
                                <a:cs typeface="Times New Roman" panose="02020603050405020304" pitchFamily="18" charset="0"/>
                              </a:rPr>
                            </m:ctrlPr>
                          </m:sSupPr>
                          <m:e>
                            <m:r>
                              <a:rPr lang="en-US" i="1" dirty="0">
                                <a:solidFill>
                                  <a:srgbClr val="0000FF"/>
                                </a:solidFill>
                                <a:latin typeface="Cambria Math" panose="02040503050406030204" pitchFamily="18" charset="0"/>
                                <a:cs typeface="Times New Roman" panose="02020603050405020304" pitchFamily="18" charset="0"/>
                              </a:rPr>
                              <m:t>2</m:t>
                            </m:r>
                          </m:e>
                          <m:sup>
                            <m:r>
                              <a:rPr lang="en-US" i="1" dirty="0">
                                <a:solidFill>
                                  <a:srgbClr val="0000FF"/>
                                </a:solidFill>
                                <a:latin typeface="Cambria Math" panose="02040503050406030204" pitchFamily="18" charset="0"/>
                                <a:cs typeface="Times New Roman" panose="02020603050405020304" pitchFamily="18" charset="0"/>
                              </a:rPr>
                              <m:t>𝑛</m:t>
                            </m:r>
                            <m:r>
                              <a:rPr lang="en-US" i="1" dirty="0">
                                <a:solidFill>
                                  <a:srgbClr val="0000FF"/>
                                </a:solidFill>
                                <a:latin typeface="Cambria Math" panose="02040503050406030204" pitchFamily="18" charset="0"/>
                                <a:cs typeface="Times New Roman" panose="02020603050405020304" pitchFamily="18" charset="0"/>
                              </a:rPr>
                              <m:t>−</m:t>
                            </m:r>
                            <m:r>
                              <a:rPr lang="en-US" i="1" dirty="0">
                                <a:solidFill>
                                  <a:srgbClr val="0000FF"/>
                                </a:solidFill>
                                <a:latin typeface="Cambria Math" panose="02040503050406030204" pitchFamily="18" charset="0"/>
                                <a:cs typeface="Times New Roman" panose="02020603050405020304" pitchFamily="18" charset="0"/>
                              </a:rPr>
                              <m:t>𝑝</m:t>
                            </m:r>
                          </m:sup>
                        </m:sSup>
                      </m:den>
                    </m:f>
                  </m:oMath>
                </a14:m>
                <a:r>
                  <a:rPr lang="en-US" dirty="0">
                    <a:solidFill>
                      <a:srgbClr val="0000FF"/>
                    </a:solidFill>
                    <a:latin typeface="Times New Roman" panose="02020603050405020304" pitchFamily="18" charset="0"/>
                    <a:cs typeface="Times New Roman" panose="02020603050405020304" pitchFamily="18" charset="0"/>
                  </a:rPr>
                  <a:t> </a:t>
                </a:r>
                <a:r>
                  <a:rPr lang="en-US"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where k = 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n = 32,  </a:t>
                </a:r>
              </a:p>
            </p:txBody>
          </p:sp>
        </mc:Choice>
        <mc:Fallback xmlns="">
          <p:sp>
            <p:nvSpPr>
              <p:cNvPr id="9" name="Rectangle 8"/>
              <p:cNvSpPr>
                <a:spLocks noRot="1" noChangeAspect="1" noMove="1" noResize="1" noEditPoints="1" noAdjustHandles="1" noChangeArrowheads="1" noChangeShapeType="1" noTextEdit="1"/>
              </p:cNvSpPr>
              <p:nvPr/>
            </p:nvSpPr>
            <p:spPr>
              <a:xfrm>
                <a:off x="2237539" y="6071052"/>
                <a:ext cx="3755131" cy="569323"/>
              </a:xfrm>
              <a:prstGeom prst="rect">
                <a:avLst/>
              </a:prstGeom>
              <a:blipFill>
                <a:blip r:embed="rId3"/>
                <a:stretch>
                  <a:fillRect l="-1299" b="-2151"/>
                </a:stretch>
              </a:blipFill>
            </p:spPr>
            <p:txBody>
              <a:bodyPr/>
              <a:lstStyle/>
              <a:p>
                <a:r>
                  <a:rPr lang="en-US">
                    <a:noFill/>
                  </a:rPr>
                  <a:t> </a:t>
                </a:r>
              </a:p>
            </p:txBody>
          </p:sp>
        </mc:Fallback>
      </mc:AlternateContent>
    </p:spTree>
    <p:extLst>
      <p:ext uri="{BB962C8B-B14F-4D97-AF65-F5344CB8AC3E}">
        <p14:creationId xmlns:p14="http://schemas.microsoft.com/office/powerpoint/2010/main" val="824928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9326880" cy="1002121"/>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540241"/>
                <a:ext cx="9731829" cy="5163003"/>
              </a:xfrm>
            </p:spPr>
            <p:txBody>
              <a:bodyPr>
                <a:normAutofit fontScale="62500" lnSpcReduction="20000"/>
              </a:bodyPr>
              <a:lstStyle/>
              <a:p>
                <a:pPr marL="0" indent="0">
                  <a:lnSpc>
                    <a:spcPct val="120000"/>
                  </a:lnSpc>
                  <a:spcBef>
                    <a:spcPts val="600"/>
                  </a:spcBef>
                  <a:spcAft>
                    <a:spcPts val="1200"/>
                  </a:spcAft>
                  <a:buNone/>
                </a:pPr>
                <a:r>
                  <a:rPr lang="en-US" sz="3700" dirty="0">
                    <a:cs typeface="Times New Roman" panose="02020603050405020304" pitchFamily="18" charset="0"/>
                  </a:rPr>
                  <a:t>The </a:t>
                </a:r>
                <a:r>
                  <a:rPr lang="en-US" sz="3700" dirty="0">
                    <a:solidFill>
                      <a:srgbClr val="0000FF"/>
                    </a:solidFill>
                    <a:cs typeface="Times New Roman" panose="02020603050405020304" pitchFamily="18" charset="0"/>
                  </a:rPr>
                  <a:t>Multiplication method </a:t>
                </a:r>
                <a:r>
                  <a:rPr lang="en-US" sz="3700" dirty="0">
                    <a:cs typeface="Times New Roman" panose="02020603050405020304" pitchFamily="18" charset="0"/>
                  </a:rPr>
                  <a:t>for creating hash functions</a:t>
                </a:r>
              </a:p>
              <a:p>
                <a:pPr marL="461963" indent="-461963">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Knuth suggests the choice of A  as  A </a:t>
                </a:r>
                <a14:m>
                  <m:oMath xmlns:m="http://schemas.openxmlformats.org/officeDocument/2006/math">
                    <m:r>
                      <a:rPr lang="en-US" sz="3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310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3100" b="0" i="1" smtClean="0">
                            <a:latin typeface="Cambria Math" panose="02040503050406030204" pitchFamily="18" charset="0"/>
                            <a:ea typeface="Cambria Math" panose="02040503050406030204" pitchFamily="18" charset="0"/>
                            <a:cs typeface="Times New Roman" panose="02020603050405020304" pitchFamily="18" charset="0"/>
                          </a:rPr>
                          <m:t>5</m:t>
                        </m:r>
                      </m:e>
                    </m:rad>
                  </m:oMath>
                </a14:m>
                <a:r>
                  <a:rPr lang="en-US" sz="3100" dirty="0">
                    <a:latin typeface="Times New Roman" panose="02020603050405020304" pitchFamily="18" charset="0"/>
                    <a:cs typeface="Times New Roman" panose="02020603050405020304" pitchFamily="18" charset="0"/>
                  </a:rPr>
                  <a:t> - 1)/2 = 0.6180339887… (the golden ratio) seems to work reasonably well.</a:t>
                </a:r>
              </a:p>
              <a:p>
                <a:pPr marL="461963" indent="-461963">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As an example,  k = 123456, p = 14,  m =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14</m:t>
                        </m:r>
                      </m:sup>
                    </m:sSup>
                  </m:oMath>
                </a14:m>
                <a:r>
                  <a:rPr lang="en-US" sz="3100" dirty="0">
                    <a:latin typeface="Times New Roman" panose="02020603050405020304" pitchFamily="18" charset="0"/>
                    <a:cs typeface="Times New Roman" panose="02020603050405020304" pitchFamily="18" charset="0"/>
                  </a:rPr>
                  <a:t> = 16384, and w = 32. </a:t>
                </a:r>
              </a:p>
              <a:p>
                <a:pPr marL="461963" indent="-461963">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Adapting Knuth’s suggestion, choose an A to be the fraction of the form  s /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32</m:t>
                        </m:r>
                      </m:sup>
                    </m:sSup>
                    <m:r>
                      <a:rPr lang="en-US" sz="3100" b="0" i="1" smtClean="0">
                        <a:latin typeface="Cambria Math" panose="02040503050406030204" pitchFamily="18" charset="0"/>
                        <a:cs typeface="Times New Roman" panose="02020603050405020304" pitchFamily="18" charset="0"/>
                      </a:rPr>
                      <m:t>  </m:t>
                    </m:r>
                  </m:oMath>
                </a14:m>
                <a:r>
                  <a:rPr lang="en-US" sz="3100" dirty="0">
                    <a:latin typeface="Times New Roman" panose="02020603050405020304" pitchFamily="18" charset="0"/>
                    <a:cs typeface="Times New Roman" panose="02020603050405020304" pitchFamily="18" charset="0"/>
                  </a:rPr>
                  <a:t> where 0 &lt; s &lt; </a:t>
                </a:r>
                <a14:m>
                  <m:oMath xmlns:m="http://schemas.openxmlformats.org/officeDocument/2006/math">
                    <m:sSup>
                      <m:sSupPr>
                        <m:ctrlPr>
                          <a:rPr lang="en-US" sz="3100" i="1">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r>
                      <a:rPr lang="en-US" sz="3100" i="1">
                        <a:latin typeface="Cambria Math" panose="02040503050406030204" pitchFamily="18" charset="0"/>
                        <a:cs typeface="Times New Roman" panose="02020603050405020304" pitchFamily="18" charset="0"/>
                      </a:rPr>
                      <m:t> </m:t>
                    </m:r>
                  </m:oMath>
                </a14:m>
                <a:r>
                  <a:rPr lang="en-US" sz="3100" dirty="0">
                    <a:latin typeface="Times New Roman" panose="02020603050405020304" pitchFamily="18" charset="0"/>
                    <a:cs typeface="Times New Roman" panose="02020603050405020304" pitchFamily="18" charset="0"/>
                  </a:rPr>
                  <a:t> and A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31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3100" i="1">
                            <a:latin typeface="Cambria Math" panose="02040503050406030204" pitchFamily="18" charset="0"/>
                            <a:ea typeface="Cambria Math" panose="02040503050406030204" pitchFamily="18" charset="0"/>
                            <a:cs typeface="Times New Roman" panose="02020603050405020304" pitchFamily="18" charset="0"/>
                          </a:rPr>
                          <m:t>5</m:t>
                        </m:r>
                      </m:e>
                    </m:rad>
                  </m:oMath>
                </a14:m>
                <a:r>
                  <a:rPr lang="en-US" sz="3100" dirty="0">
                    <a:latin typeface="Times New Roman" panose="02020603050405020304" pitchFamily="18" charset="0"/>
                    <a:cs typeface="Times New Roman" panose="02020603050405020304" pitchFamily="18" charset="0"/>
                  </a:rPr>
                  <a:t> - 1)/2 so that A = 2654435769 / </a:t>
                </a:r>
                <a14:m>
                  <m:oMath xmlns:m="http://schemas.openxmlformats.org/officeDocument/2006/math">
                    <m:sSup>
                      <m:sSupPr>
                        <m:ctrlPr>
                          <a:rPr lang="en-US" sz="3100" i="1">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oMath>
                </a14:m>
                <a:r>
                  <a:rPr lang="en-US" sz="3100" dirty="0">
                    <a:latin typeface="Times New Roman" panose="02020603050405020304" pitchFamily="18" charset="0"/>
                    <a:cs typeface="Times New Roman" panose="02020603050405020304" pitchFamily="18" charset="0"/>
                  </a:rPr>
                  <a:t>, where </a:t>
                </a:r>
                <a14:m>
                  <m:oMath xmlns:m="http://schemas.openxmlformats.org/officeDocument/2006/math">
                    <m:sSup>
                      <m:sSupPr>
                        <m:ctrlPr>
                          <a:rPr lang="en-US" sz="3100" i="1">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oMath>
                </a14:m>
                <a:r>
                  <a:rPr lang="en-US" sz="3100" dirty="0">
                    <a:latin typeface="Times New Roman" panose="02020603050405020304" pitchFamily="18" charset="0"/>
                    <a:cs typeface="Times New Roman" panose="02020603050405020304" pitchFamily="18" charset="0"/>
                  </a:rPr>
                  <a:t> is 4,294,967,296. </a:t>
                </a:r>
              </a:p>
              <a:p>
                <a:pPr>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    Then, k*s = 327706022297664 = (76300 *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oMath>
                </a14:m>
                <a:r>
                  <a:rPr lang="en-US" sz="3100" dirty="0">
                    <a:latin typeface="Times New Roman" panose="02020603050405020304" pitchFamily="18" charset="0"/>
                    <a:cs typeface="Times New Roman" panose="02020603050405020304" pitchFamily="18" charset="0"/>
                  </a:rPr>
                  <a:t> ) + 17612864.  </a:t>
                </a:r>
              </a:p>
              <a:p>
                <a:pPr>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    Therefore,   r</a:t>
                </a:r>
                <a:r>
                  <a:rPr lang="en-US" sz="3100" baseline="-25000" dirty="0">
                    <a:latin typeface="Times New Roman" panose="02020603050405020304" pitchFamily="18" charset="0"/>
                    <a:cs typeface="Times New Roman" panose="02020603050405020304" pitchFamily="18" charset="0"/>
                  </a:rPr>
                  <a:t>1</a:t>
                </a:r>
                <a:r>
                  <a:rPr lang="en-US" sz="3100" dirty="0">
                    <a:latin typeface="Times New Roman" panose="02020603050405020304" pitchFamily="18" charset="0"/>
                    <a:cs typeface="Times New Roman" panose="02020603050405020304" pitchFamily="18" charset="0"/>
                  </a:rPr>
                  <a:t> =   76300 and   r</a:t>
                </a:r>
                <a:r>
                  <a:rPr lang="en-US" sz="3100" baseline="-25000" dirty="0">
                    <a:latin typeface="Times New Roman" panose="02020603050405020304" pitchFamily="18" charset="0"/>
                    <a:cs typeface="Times New Roman" panose="02020603050405020304" pitchFamily="18" charset="0"/>
                  </a:rPr>
                  <a:t>0</a:t>
                </a:r>
                <a:r>
                  <a:rPr lang="en-US" sz="3100" dirty="0">
                    <a:latin typeface="Times New Roman" panose="02020603050405020304" pitchFamily="18" charset="0"/>
                    <a:cs typeface="Times New Roman" panose="02020603050405020304" pitchFamily="18" charset="0"/>
                  </a:rPr>
                  <a:t> =   17612864 &lt;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i="1">
                            <a:latin typeface="Cambria Math" panose="02040503050406030204" pitchFamily="18" charset="0"/>
                            <a:cs typeface="Times New Roman" panose="02020603050405020304" pitchFamily="18" charset="0"/>
                          </a:rPr>
                          <m:t>2</m:t>
                        </m:r>
                      </m:e>
                      <m:sup>
                        <m:r>
                          <a:rPr lang="en-US" sz="3100" i="1">
                            <a:latin typeface="Cambria Math" panose="02040503050406030204" pitchFamily="18" charset="0"/>
                            <a:cs typeface="Times New Roman" panose="02020603050405020304" pitchFamily="18" charset="0"/>
                          </a:rPr>
                          <m:t>32</m:t>
                        </m:r>
                      </m:sup>
                    </m:sSup>
                    <m:r>
                      <a:rPr lang="en-US" sz="3100" i="1">
                        <a:latin typeface="Cambria Math" panose="02040503050406030204" pitchFamily="18" charset="0"/>
                        <a:cs typeface="Times New Roman" panose="02020603050405020304" pitchFamily="18" charset="0"/>
                      </a:rPr>
                      <m:t> </m:t>
                    </m:r>
                  </m:oMath>
                </a14:m>
                <a:r>
                  <a:rPr lang="en-US" sz="3100" dirty="0">
                    <a:latin typeface="Times New Roman" panose="02020603050405020304" pitchFamily="18" charset="0"/>
                    <a:cs typeface="Times New Roman" panose="02020603050405020304" pitchFamily="18" charset="0"/>
                  </a:rPr>
                  <a:t>.  </a:t>
                </a:r>
              </a:p>
              <a:p>
                <a:pPr>
                  <a:lnSpc>
                    <a:spcPct val="120000"/>
                  </a:lnSpc>
                  <a:spcBef>
                    <a:spcPts val="600"/>
                  </a:spcBef>
                  <a:spcAft>
                    <a:spcPts val="1200"/>
                  </a:spcAft>
                </a:pPr>
                <a:r>
                  <a:rPr lang="en-US" sz="3100" dirty="0">
                    <a:latin typeface="Times New Roman" panose="02020603050405020304" pitchFamily="18" charset="0"/>
                    <a:cs typeface="Times New Roman" panose="02020603050405020304" pitchFamily="18" charset="0"/>
                  </a:rPr>
                  <a:t>    The p (=14) most significant bits of r</a:t>
                </a:r>
                <a:r>
                  <a:rPr lang="en-US" sz="3100" baseline="-25000" dirty="0">
                    <a:latin typeface="Times New Roman" panose="02020603050405020304" pitchFamily="18" charset="0"/>
                    <a:cs typeface="Times New Roman" panose="02020603050405020304" pitchFamily="18" charset="0"/>
                  </a:rPr>
                  <a:t>0</a:t>
                </a:r>
                <a:r>
                  <a:rPr lang="en-US" sz="3100" dirty="0">
                    <a:latin typeface="Times New Roman" panose="02020603050405020304" pitchFamily="18" charset="0"/>
                    <a:cs typeface="Times New Roman" panose="02020603050405020304" pitchFamily="18" charset="0"/>
                  </a:rPr>
                  <a:t>  yield the value  h(k) =</a:t>
                </a:r>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3100" i="1" smtClean="0">
                            <a:latin typeface="Cambria Math" panose="02040503050406030204" pitchFamily="18" charset="0"/>
                            <a:cs typeface="Times New Roman" panose="02020603050405020304" pitchFamily="18" charset="0"/>
                          </a:rPr>
                        </m:ctrlPr>
                      </m:fPr>
                      <m:num>
                        <m:r>
                          <a:rPr lang="en-US" sz="3100" b="0" i="1" smtClean="0">
                            <a:latin typeface="Cambria Math" panose="02040503050406030204" pitchFamily="18" charset="0"/>
                            <a:cs typeface="Times New Roman" panose="02020603050405020304" pitchFamily="18" charset="0"/>
                          </a:rPr>
                          <m:t>17612864</m:t>
                        </m:r>
                      </m:num>
                      <m:den>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32 −14</m:t>
                            </m:r>
                          </m:sup>
                        </m:sSup>
                      </m:den>
                    </m:f>
                  </m:oMath>
                </a14:m>
                <a:r>
                  <a:rPr lang="en-US" sz="3100" dirty="0">
                    <a:latin typeface="Times New Roman" panose="02020603050405020304" pitchFamily="18" charset="0"/>
                    <a:cs typeface="Times New Roman" panose="02020603050405020304" pitchFamily="18" charset="0"/>
                  </a:rPr>
                  <a:t> </a:t>
                </a:r>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a:t>
                </a:r>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3100" i="1" smtClean="0">
                            <a:latin typeface="Cambria Math" panose="02040503050406030204" pitchFamily="18" charset="0"/>
                            <a:cs typeface="Times New Roman" panose="02020603050405020304" pitchFamily="18" charset="0"/>
                          </a:rPr>
                        </m:ctrlPr>
                      </m:fPr>
                      <m:num>
                        <m:r>
                          <a:rPr lang="en-US" sz="3100" b="0" i="1" smtClean="0">
                            <a:latin typeface="Cambria Math" panose="02040503050406030204" pitchFamily="18" charset="0"/>
                            <a:cs typeface="Times New Roman" panose="02020603050405020304" pitchFamily="18" charset="0"/>
                          </a:rPr>
                          <m:t>17612864</m:t>
                        </m:r>
                      </m:num>
                      <m:den>
                        <m:r>
                          <a:rPr lang="en-US" sz="3100" b="0" i="1" smtClean="0">
                            <a:latin typeface="Cambria Math" panose="02040503050406030204" pitchFamily="18" charset="0"/>
                            <a:cs typeface="Times New Roman" panose="02020603050405020304" pitchFamily="18" charset="0"/>
                          </a:rPr>
                          <m:t>262144</m:t>
                        </m:r>
                      </m:den>
                    </m:f>
                  </m:oMath>
                </a14:m>
                <a:r>
                  <a:rPr lang="en-US" sz="3200" baseline="-25000"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 67.</a:t>
                </a:r>
              </a:p>
              <a:p>
                <a:pPr marL="914400" lvl="2" indent="0">
                  <a:spcBef>
                    <a:spcPts val="600"/>
                  </a:spcBef>
                  <a:spcAft>
                    <a:spcPts val="1200"/>
                  </a:spcAft>
                  <a:buNone/>
                </a:pPr>
                <a:endParaRPr lang="en-US" sz="31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540241"/>
                <a:ext cx="9731829" cy="5163003"/>
              </a:xfrm>
              <a:blipFill>
                <a:blip r:embed="rId2"/>
                <a:stretch>
                  <a:fillRect l="-940" t="-945" r="-63"/>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59761CB-ED60-4594-886D-83222FBAB6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3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644285-12AF-4AE7-AD10-57A3C71DA95E}"/>
              </a:ext>
            </a:extLst>
          </p:cNvPr>
          <p:cNvSpPr txBox="1">
            <a:spLocks/>
          </p:cNvSpPr>
          <p:nvPr/>
        </p:nvSpPr>
        <p:spPr>
          <a:xfrm>
            <a:off x="1515291" y="3447686"/>
            <a:ext cx="9499550" cy="3082563"/>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mn-lt"/>
            </a:endParaRPr>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5"/>
            <a:ext cx="9326880" cy="1002121"/>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326880" cy="5163003"/>
              </a:xfrm>
            </p:spPr>
            <p:txBody>
              <a:bodyPr>
                <a:normAutofit fontScale="77500" lnSpcReduction="20000"/>
              </a:bodyPr>
              <a:lstStyle/>
              <a:p>
                <a:pPr marL="0" indent="0">
                  <a:lnSpc>
                    <a:spcPct val="120000"/>
                  </a:lnSpc>
                  <a:spcBef>
                    <a:spcPts val="0"/>
                  </a:spcBef>
                  <a:spcAft>
                    <a:spcPts val="1800"/>
                  </a:spcAft>
                  <a:buNone/>
                </a:pPr>
                <a:r>
                  <a:rPr lang="en-US" sz="3700" dirty="0">
                    <a:cs typeface="Times New Roman" panose="02020603050405020304" pitchFamily="18" charset="0"/>
                  </a:rPr>
                  <a:t>The </a:t>
                </a:r>
                <a:r>
                  <a:rPr lang="en-US" sz="3700" dirty="0">
                    <a:solidFill>
                      <a:srgbClr val="0000FF"/>
                    </a:solidFill>
                    <a:cs typeface="Times New Roman" panose="02020603050405020304" pitchFamily="18" charset="0"/>
                  </a:rPr>
                  <a:t>Multiplication method </a:t>
                </a:r>
                <a:r>
                  <a:rPr lang="en-US" sz="3700" dirty="0">
                    <a:cs typeface="Times New Roman" panose="02020603050405020304" pitchFamily="18" charset="0"/>
                  </a:rPr>
                  <a:t>for creating hash functions</a:t>
                </a:r>
              </a:p>
              <a:p>
                <a:pPr marL="461963" indent="-461963">
                  <a:spcAft>
                    <a:spcPts val="1200"/>
                  </a:spcAft>
                </a:pPr>
                <a:r>
                  <a:rPr lang="en-US" sz="3100" dirty="0">
                    <a:latin typeface="Times New Roman" panose="02020603050405020304" pitchFamily="18" charset="0"/>
                    <a:cs typeface="Times New Roman" panose="02020603050405020304" pitchFamily="18" charset="0"/>
                  </a:rPr>
                  <a:t>Knuth suggests the choice of A  as  A </a:t>
                </a:r>
                <a14:m>
                  <m:oMath xmlns:m="http://schemas.openxmlformats.org/officeDocument/2006/math">
                    <m:r>
                      <a:rPr lang="en-US" sz="3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310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3100" b="0" i="1" smtClean="0">
                            <a:latin typeface="Cambria Math" panose="02040503050406030204" pitchFamily="18" charset="0"/>
                            <a:ea typeface="Cambria Math" panose="02040503050406030204" pitchFamily="18" charset="0"/>
                            <a:cs typeface="Times New Roman" panose="02020603050405020304" pitchFamily="18" charset="0"/>
                          </a:rPr>
                          <m:t>5</m:t>
                        </m:r>
                      </m:e>
                    </m:rad>
                  </m:oMath>
                </a14:m>
                <a:r>
                  <a:rPr lang="en-US" sz="3100" dirty="0">
                    <a:latin typeface="Times New Roman" panose="02020603050405020304" pitchFamily="18" charset="0"/>
                    <a:cs typeface="Times New Roman" panose="02020603050405020304" pitchFamily="18" charset="0"/>
                  </a:rPr>
                  <a:t> - 1)/2 = 0.6180339887… (the golden ratio) seems to work reasonably well.</a:t>
                </a:r>
              </a:p>
              <a:p>
                <a:pPr marL="461963" indent="-461963">
                  <a:spcAft>
                    <a:spcPts val="1200"/>
                  </a:spcAft>
                </a:pPr>
                <a:r>
                  <a:rPr lang="en-US" sz="3100" dirty="0">
                    <a:latin typeface="Times New Roman" panose="02020603050405020304" pitchFamily="18" charset="0"/>
                    <a:cs typeface="Times New Roman" panose="02020603050405020304" pitchFamily="18" charset="0"/>
                  </a:rPr>
                  <a:t>Example:  k = 123456, m = 10000 &lt; </a:t>
                </a:r>
                <a14:m>
                  <m:oMath xmlns:m="http://schemas.openxmlformats.org/officeDocument/2006/math">
                    <m:sSup>
                      <m:sSupPr>
                        <m:ctrlPr>
                          <a:rPr lang="en-US" sz="3100" i="1" smtClean="0">
                            <a:latin typeface="Cambria Math" panose="02040503050406030204" pitchFamily="18" charset="0"/>
                            <a:cs typeface="Times New Roman" panose="02020603050405020304" pitchFamily="18" charset="0"/>
                          </a:rPr>
                        </m:ctrlPr>
                      </m:sSupPr>
                      <m:e>
                        <m:r>
                          <a:rPr lang="en-US" sz="3100" b="0" i="1" smtClean="0">
                            <a:latin typeface="Cambria Math" panose="02040503050406030204" pitchFamily="18" charset="0"/>
                            <a:cs typeface="Times New Roman" panose="02020603050405020304" pitchFamily="18" charset="0"/>
                          </a:rPr>
                          <m:t>2</m:t>
                        </m:r>
                      </m:e>
                      <m:sup>
                        <m:r>
                          <a:rPr lang="en-US" sz="3100" b="0" i="1" smtClean="0">
                            <a:latin typeface="Cambria Math" panose="02040503050406030204" pitchFamily="18" charset="0"/>
                            <a:cs typeface="Times New Roman" panose="02020603050405020304" pitchFamily="18" charset="0"/>
                          </a:rPr>
                          <m:t>14</m:t>
                        </m:r>
                      </m:sup>
                    </m:sSup>
                  </m:oMath>
                </a14:m>
                <a:r>
                  <a:rPr lang="en-US" sz="3100" dirty="0">
                    <a:latin typeface="Times New Roman" panose="02020603050405020304" pitchFamily="18" charset="0"/>
                    <a:cs typeface="Times New Roman" panose="02020603050405020304" pitchFamily="18" charset="0"/>
                  </a:rPr>
                  <a:t> , and A = 0.6180339887…, then   </a:t>
                </a:r>
              </a:p>
              <a:p>
                <a:pPr marL="914400" lvl="2" indent="0">
                  <a:spcAft>
                    <a:spcPts val="1200"/>
                  </a:spcAft>
                  <a:buNone/>
                </a:pPr>
                <a:r>
                  <a:rPr lang="en-US" sz="3100" dirty="0">
                    <a:latin typeface="Times New Roman" panose="02020603050405020304" pitchFamily="18" charset="0"/>
                    <a:cs typeface="Times New Roman" panose="02020603050405020304" pitchFamily="18" charset="0"/>
                  </a:rPr>
                  <a:t>     h(k) </a:t>
                </a:r>
                <a:r>
                  <a:rPr lang="en-US" sz="3100" dirty="0">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m(k A mod 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10000(123456 * 0.61803… mod 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endParaRPr lang="en-US" sz="3100" baseline="-250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10000(76300.0041151… mod 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10000 (0.0041151…)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endParaRPr lang="en-US" sz="3100" baseline="-250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2" indent="0">
                  <a:spcAft>
                    <a:spcPts val="1200"/>
                  </a:spcAft>
                  <a:buNone/>
                </a:pP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Times New Roman" panose="02020603050405020304" pitchFamily="18" charset="0"/>
                    <a:ea typeface="Cambria Math" panose="02040503050406030204" pitchFamily="18" charset="0"/>
                    <a:cs typeface="Times New Roman" panose="02020603050405020304" pitchFamily="18" charset="0"/>
                  </a:rPr>
                  <a:t>41.151</a:t>
                </a:r>
                <a:r>
                  <a:rPr lang="en-US" sz="3100" dirty="0">
                    <a:latin typeface="Times New Roman" panose="020206030504050203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a:t>
                </a:r>
                <a:endParaRPr lang="en-US" sz="3100" baseline="-250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2" indent="0">
                  <a:spcAft>
                    <a:spcPts val="1200"/>
                  </a:spcAft>
                  <a:buNone/>
                </a:pPr>
                <a:r>
                  <a:rPr lang="en-US" sz="3100" dirty="0">
                    <a:latin typeface="Cambria Math" panose="02040503050406030204" pitchFamily="18" charset="0"/>
                    <a:ea typeface="Cambria Math" panose="02040503050406030204" pitchFamily="18" charset="0"/>
                    <a:cs typeface="Times New Roman" panose="02020603050405020304" pitchFamily="18" charset="0"/>
                  </a:rPr>
                  <a:t>	</a:t>
                </a:r>
                <a:r>
                  <a:rPr lang="en-US" sz="3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3100" dirty="0">
                    <a:latin typeface="Cambria Math" panose="02040503050406030204" pitchFamily="18" charset="0"/>
                    <a:ea typeface="Cambria Math" panose="02040503050406030204" pitchFamily="18" charset="0"/>
                    <a:cs typeface="Times New Roman" panose="02020603050405020304" pitchFamily="18" charset="0"/>
                  </a:rPr>
                  <a:t>= 41.</a:t>
                </a:r>
                <a:endParaRPr lang="en-US" sz="31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367246"/>
                <a:ext cx="9326880" cy="5163003"/>
              </a:xfrm>
              <a:blipFill>
                <a:blip r:embed="rId2"/>
                <a:stretch>
                  <a:fillRect l="-1438" t="-1181" r="-261" b="-590"/>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59761CB-ED60-4594-886D-83222FBAB6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24603A-ABE4-C783-5EFB-0594B5750D0A}"/>
              </a:ext>
            </a:extLst>
          </p:cNvPr>
          <p:cNvSpPr txBox="1"/>
          <p:nvPr/>
        </p:nvSpPr>
        <p:spPr>
          <a:xfrm>
            <a:off x="8126730" y="5954746"/>
            <a:ext cx="2715441" cy="369332"/>
          </a:xfrm>
          <a:prstGeom prst="rect">
            <a:avLst/>
          </a:prstGeom>
          <a:noFill/>
        </p:spPr>
        <p:txBody>
          <a:bodyPr wrap="square" rtlCol="0">
            <a:spAutoFit/>
          </a:bodyPr>
          <a:lstStyle/>
          <a:p>
            <a:r>
              <a:rPr lang="en-US" dirty="0"/>
              <a:t>If m = 2</a:t>
            </a:r>
            <a:r>
              <a:rPr lang="en-US" baseline="30000" dirty="0"/>
              <a:t>14</a:t>
            </a:r>
            <a:r>
              <a:rPr lang="en-US" dirty="0"/>
              <a:t> , then h(k) = 67</a:t>
            </a:r>
          </a:p>
        </p:txBody>
      </p:sp>
    </p:spTree>
    <p:extLst>
      <p:ext uri="{BB962C8B-B14F-4D97-AF65-F5344CB8AC3E}">
        <p14:creationId xmlns:p14="http://schemas.microsoft.com/office/powerpoint/2010/main" val="14749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1E1B00-AA2D-C618-712B-51C1CFD8551F}"/>
              </a:ext>
            </a:extLst>
          </p:cNvPr>
          <p:cNvSpPr txBox="1">
            <a:spLocks/>
          </p:cNvSpPr>
          <p:nvPr/>
        </p:nvSpPr>
        <p:spPr>
          <a:xfrm>
            <a:off x="1131570" y="4926329"/>
            <a:ext cx="9963215" cy="1931671"/>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mn-lt"/>
            </a:endParaRPr>
          </a:p>
        </p:txBody>
      </p:sp>
      <p:sp>
        <p:nvSpPr>
          <p:cNvPr id="5" name="Title 1">
            <a:extLst>
              <a:ext uri="{FF2B5EF4-FFF2-40B4-BE49-F238E27FC236}">
                <a16:creationId xmlns:a16="http://schemas.microsoft.com/office/drawing/2014/main" id="{D9172E07-8F71-C9AE-71A8-CB57B8F121C8}"/>
              </a:ext>
            </a:extLst>
          </p:cNvPr>
          <p:cNvSpPr txBox="1">
            <a:spLocks/>
          </p:cNvSpPr>
          <p:nvPr/>
        </p:nvSpPr>
        <p:spPr>
          <a:xfrm>
            <a:off x="1211580" y="1785440"/>
            <a:ext cx="9963215" cy="1200150"/>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mn-lt"/>
            </a:endParaRPr>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383030" y="179570"/>
            <a:ext cx="9791765" cy="723446"/>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83030" y="903016"/>
            <a:ext cx="9281160" cy="5954984"/>
          </a:xfrm>
        </p:spPr>
        <p:txBody>
          <a:bodyPr>
            <a:noAutofit/>
          </a:bodyPr>
          <a:lstStyle/>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Universal hashing</a:t>
            </a:r>
          </a:p>
          <a:p>
            <a:pPr marL="457200" indent="-457200">
              <a:lnSpc>
                <a:spcPct val="100000"/>
              </a:lnSpc>
              <a:spcBef>
                <a:spcPts val="0"/>
              </a:spcBef>
              <a:spcAft>
                <a:spcPts val="300"/>
              </a:spcAft>
            </a:pPr>
            <a:r>
              <a:rPr lang="en-US" sz="2200" dirty="0">
                <a:latin typeface="Times New Roman" panose="02020603050405020304" pitchFamily="18" charset="0"/>
                <a:cs typeface="Times New Roman" panose="02020603050405020304" pitchFamily="18" charset="0"/>
              </a:rPr>
              <a:t>An ideal hash function?</a:t>
            </a:r>
          </a:p>
          <a:p>
            <a:pPr marL="457200" indent="-457200">
              <a:lnSpc>
                <a:spcPct val="100000"/>
              </a:lnSpc>
              <a:spcAft>
                <a:spcPts val="300"/>
              </a:spcAft>
            </a:pPr>
            <a:r>
              <a:rPr lang="en-US" sz="2200" dirty="0">
                <a:latin typeface="Times New Roman" panose="02020603050405020304" pitchFamily="18" charset="0"/>
                <a:cs typeface="Times New Roman" panose="02020603050405020304" pitchFamily="18" charset="0"/>
              </a:rPr>
              <a:t>For any hash function h there exists a “bad set of keys”, which says n keys, chosen by the malicious adversary, that all hash to the same slot, yielding an average retrieval time of </a:t>
            </a:r>
            <a:r>
              <a:rPr lang="el-GR" sz="2200" dirty="0">
                <a:solidFill>
                  <a:srgbClr val="0000FF"/>
                </a:solidFill>
                <a:latin typeface="Times New Roman" panose="02020603050405020304" pitchFamily="18" charset="0"/>
                <a:cs typeface="Times New Roman" panose="02020603050405020304" pitchFamily="18" charset="0"/>
              </a:rPr>
              <a:t>ϴ</a:t>
            </a:r>
            <a:r>
              <a:rPr lang="en-US" sz="2200" dirty="0">
                <a:solidFill>
                  <a:srgbClr val="0000FF"/>
                </a:solidFill>
                <a:latin typeface="Times New Roman" panose="02020603050405020304" pitchFamily="18" charset="0"/>
                <a:cs typeface="Times New Roman" panose="02020603050405020304" pitchFamily="18" charset="0"/>
              </a:rPr>
              <a:t>(n).</a:t>
            </a:r>
          </a:p>
          <a:p>
            <a:pPr marL="914400" lvl="1"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For these n number of keys, with collision resolution by chaining in an initially empty table with m slots, it takes </a:t>
            </a:r>
            <a:r>
              <a:rPr lang="el-GR" sz="2200" dirty="0">
                <a:solidFill>
                  <a:srgbClr val="0000FF"/>
                </a:solidFill>
                <a:latin typeface="Times New Roman" panose="02020603050405020304" pitchFamily="18" charset="0"/>
                <a:cs typeface="Times New Roman" panose="02020603050405020304" pitchFamily="18" charset="0"/>
              </a:rPr>
              <a:t>ϴ</a:t>
            </a:r>
            <a:r>
              <a:rPr lang="en-US" sz="2200" dirty="0">
                <a:solidFill>
                  <a:srgbClr val="0000FF"/>
                </a:solidFill>
                <a:latin typeface="Times New Roman" panose="02020603050405020304" pitchFamily="18" charset="0"/>
                <a:cs typeface="Times New Roman" panose="02020603050405020304" pitchFamily="18" charset="0"/>
              </a:rPr>
              <a:t>(n) steps to handle any sequence of n inserts, deletes, and searches containing O(m) inserts. </a:t>
            </a:r>
          </a:p>
          <a:p>
            <a:pPr marL="914400" lvl="1"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This would cost more than searching through the linked list due to hash function computations. </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solution is to choose a hash function </a:t>
            </a:r>
            <a:r>
              <a:rPr lang="en-US" sz="2200" i="1" dirty="0">
                <a:solidFill>
                  <a:srgbClr val="0000FF"/>
                </a:solidFill>
                <a:latin typeface="Times New Roman" panose="02020603050405020304" pitchFamily="18" charset="0"/>
                <a:cs typeface="Times New Roman" panose="02020603050405020304" pitchFamily="18" charset="0"/>
              </a:rPr>
              <a:t>randomly</a:t>
            </a:r>
            <a:r>
              <a:rPr lang="en-US" sz="2200" dirty="0">
                <a:solidFill>
                  <a:srgbClr val="0000FF"/>
                </a:solidFill>
                <a:latin typeface="Times New Roman" panose="02020603050405020304" pitchFamily="18" charset="0"/>
                <a:cs typeface="Times New Roman" panose="02020603050405020304" pitchFamily="18" charset="0"/>
              </a:rPr>
              <a:t> from a family of hash functions, instead of using a fixed hash function, for which an adversary can always find a bad set of keys.</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a:t>
            </a:r>
            <a:r>
              <a:rPr lang="en-US" sz="2200" b="1" dirty="0">
                <a:solidFill>
                  <a:srgbClr val="0000FF"/>
                </a:solidFill>
                <a:latin typeface="Times New Roman" panose="02020603050405020304" pitchFamily="18" charset="0"/>
                <a:cs typeface="Times New Roman" panose="02020603050405020304" pitchFamily="18" charset="0"/>
              </a:rPr>
              <a:t>universal hashing</a:t>
            </a:r>
            <a:r>
              <a:rPr lang="en-US" sz="2200" dirty="0">
                <a:solidFill>
                  <a:srgbClr val="0000FF"/>
                </a:solidFill>
                <a:latin typeface="Times New Roman" panose="02020603050405020304" pitchFamily="18" charset="0"/>
                <a:cs typeface="Times New Roman" panose="02020603050405020304" pitchFamily="18" charset="0"/>
              </a:rPr>
              <a:t> approach is to choose the hash function </a:t>
            </a:r>
            <a:r>
              <a:rPr lang="en-US" sz="2200" b="1" i="1" dirty="0">
                <a:solidFill>
                  <a:srgbClr val="0000FF"/>
                </a:solidFill>
                <a:latin typeface="Times New Roman" panose="02020603050405020304" pitchFamily="18" charset="0"/>
                <a:cs typeface="Times New Roman" panose="02020603050405020304" pitchFamily="18" charset="0"/>
              </a:rPr>
              <a:t>randomly</a:t>
            </a:r>
            <a:r>
              <a:rPr lang="en-US" sz="2200" dirty="0">
                <a:solidFill>
                  <a:srgbClr val="0000FF"/>
                </a:solidFill>
                <a:latin typeface="Times New Roman" panose="02020603050405020304" pitchFamily="18" charset="0"/>
                <a:cs typeface="Times New Roman" panose="02020603050405020304" pitchFamily="18" charset="0"/>
              </a:rPr>
              <a:t> in a way that is</a:t>
            </a:r>
            <a:r>
              <a:rPr lang="en-US" sz="2200" b="1" dirty="0">
                <a:solidFill>
                  <a:srgbClr val="0000FF"/>
                </a:solidFill>
                <a:latin typeface="Times New Roman" panose="02020603050405020304" pitchFamily="18" charset="0"/>
                <a:cs typeface="Times New Roman" panose="02020603050405020304" pitchFamily="18" charset="0"/>
              </a:rPr>
              <a:t> independent </a:t>
            </a:r>
            <a:r>
              <a:rPr lang="en-US" sz="2200" dirty="0">
                <a:solidFill>
                  <a:srgbClr val="0000FF"/>
                </a:solidFill>
                <a:latin typeface="Times New Roman" panose="02020603050405020304" pitchFamily="18" charset="0"/>
                <a:cs typeface="Times New Roman" panose="02020603050405020304" pitchFamily="18" charset="0"/>
              </a:rPr>
              <a:t>of the keys that are actually going to be stored.</a:t>
            </a:r>
          </a:p>
        </p:txBody>
      </p:sp>
    </p:spTree>
    <p:extLst>
      <p:ext uri="{BB962C8B-B14F-4D97-AF65-F5344CB8AC3E}">
        <p14:creationId xmlns:p14="http://schemas.microsoft.com/office/powerpoint/2010/main" val="257146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5" name="TextBox 4">
            <a:extLst>
              <a:ext uri="{FF2B5EF4-FFF2-40B4-BE49-F238E27FC236}">
                <a16:creationId xmlns:a16="http://schemas.microsoft.com/office/drawing/2014/main" id="{DEA207BD-2FA9-CEE6-9D72-4F2EA686BBA8}"/>
              </a:ext>
            </a:extLst>
          </p:cNvPr>
          <p:cNvSpPr txBox="1"/>
          <p:nvPr/>
        </p:nvSpPr>
        <p:spPr>
          <a:xfrm>
            <a:off x="1177032" y="3187056"/>
            <a:ext cx="9837935" cy="1637773"/>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210374" cy="5277394"/>
          </a:xfrm>
        </p:spPr>
        <p:txBody>
          <a:bodyPr>
            <a:noAutofit/>
          </a:bodyPr>
          <a:lstStyle/>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Universal hashing</a:t>
            </a:r>
          </a:p>
          <a:p>
            <a:pPr>
              <a:lnSpc>
                <a:spcPct val="100000"/>
              </a:lnSpc>
              <a:spcAft>
                <a:spcPts val="600"/>
              </a:spcAft>
            </a:pPr>
            <a:r>
              <a:rPr lang="en-US" sz="2200" dirty="0">
                <a:latin typeface="Times New Roman" panose="02020603050405020304" pitchFamily="18" charset="0"/>
                <a:cs typeface="Times New Roman" panose="02020603050405020304" pitchFamily="18" charset="0"/>
              </a:rPr>
              <a:t>An ideal hash function?</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a:t>
            </a:r>
            <a:r>
              <a:rPr lang="en-US" sz="2200" b="1" dirty="0">
                <a:solidFill>
                  <a:srgbClr val="0000FF"/>
                </a:solidFill>
                <a:latin typeface="Times New Roman" panose="02020603050405020304" pitchFamily="18" charset="0"/>
                <a:cs typeface="Times New Roman" panose="02020603050405020304" pitchFamily="18" charset="0"/>
              </a:rPr>
              <a:t>universal hashing</a:t>
            </a:r>
            <a:r>
              <a:rPr lang="en-US" sz="2200" dirty="0">
                <a:solidFill>
                  <a:srgbClr val="0000FF"/>
                </a:solidFill>
                <a:latin typeface="Times New Roman" panose="02020603050405020304" pitchFamily="18" charset="0"/>
                <a:cs typeface="Times New Roman" panose="02020603050405020304" pitchFamily="18" charset="0"/>
              </a:rPr>
              <a:t> approach is to choose the hash function </a:t>
            </a:r>
            <a:r>
              <a:rPr lang="en-US" sz="2200" b="1" i="1" dirty="0">
                <a:solidFill>
                  <a:srgbClr val="0000FF"/>
                </a:solidFill>
                <a:latin typeface="Times New Roman" panose="02020603050405020304" pitchFamily="18" charset="0"/>
                <a:cs typeface="Times New Roman" panose="02020603050405020304" pitchFamily="18" charset="0"/>
              </a:rPr>
              <a:t>randomly</a:t>
            </a:r>
            <a:r>
              <a:rPr lang="en-US" sz="2200" dirty="0">
                <a:solidFill>
                  <a:srgbClr val="0000FF"/>
                </a:solidFill>
                <a:latin typeface="Times New Roman" panose="02020603050405020304" pitchFamily="18" charset="0"/>
                <a:cs typeface="Times New Roman" panose="02020603050405020304" pitchFamily="18" charset="0"/>
              </a:rPr>
              <a:t> in a way that is</a:t>
            </a:r>
            <a:r>
              <a:rPr lang="en-US" sz="2200" b="1" dirty="0">
                <a:solidFill>
                  <a:srgbClr val="0000FF"/>
                </a:solidFill>
                <a:latin typeface="Times New Roman" panose="02020603050405020304" pitchFamily="18" charset="0"/>
                <a:cs typeface="Times New Roman" panose="02020603050405020304" pitchFamily="18" charset="0"/>
              </a:rPr>
              <a:t> independent </a:t>
            </a:r>
            <a:r>
              <a:rPr lang="en-US" sz="2200" dirty="0">
                <a:solidFill>
                  <a:srgbClr val="0000FF"/>
                </a:solidFill>
                <a:latin typeface="Times New Roman" panose="02020603050405020304" pitchFamily="18" charset="0"/>
                <a:cs typeface="Times New Roman" panose="02020603050405020304" pitchFamily="18" charset="0"/>
              </a:rPr>
              <a:t>of the keys that are actually going to be stored.</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main idea behind universal hashing is to select the hash function at random at run time from a carefully designed class of functions.</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The probability of a collision between any two keys is provably 1/m, where m is the size of the table.</a:t>
            </a:r>
          </a:p>
          <a:p>
            <a:pPr>
              <a:lnSpc>
                <a:spcPct val="100000"/>
              </a:lnSpc>
              <a:spcAft>
                <a:spcPts val="600"/>
              </a:spcAft>
            </a:pPr>
            <a:r>
              <a:rPr lang="en-US" sz="2200" dirty="0">
                <a:solidFill>
                  <a:srgbClr val="0000FF"/>
                </a:solidFill>
                <a:latin typeface="Times New Roman" panose="02020603050405020304" pitchFamily="18" charset="0"/>
                <a:cs typeface="Times New Roman" panose="02020603050405020304" pitchFamily="18" charset="0"/>
              </a:rPr>
              <a:t>Implementing universal hash functions necessarily involves randomization.</a:t>
            </a:r>
          </a:p>
          <a:p>
            <a:pPr lvl="1">
              <a:lnSpc>
                <a:spcPct val="100000"/>
              </a:lnSpc>
              <a:spcAft>
                <a:spcPts val="600"/>
              </a:spcAft>
            </a:pPr>
            <a:r>
              <a:rPr lang="en-US" sz="2200" dirty="0">
                <a:latin typeface="Times New Roman" panose="02020603050405020304" pitchFamily="18" charset="0"/>
                <a:cs typeface="Times New Roman" panose="02020603050405020304" pitchFamily="18" charset="0"/>
              </a:rPr>
              <a:t>The first approach: </a:t>
            </a:r>
            <a:r>
              <a:rPr lang="en-US" sz="2200" dirty="0">
                <a:solidFill>
                  <a:srgbClr val="0000FF"/>
                </a:solidFill>
                <a:latin typeface="Times New Roman" panose="02020603050405020304" pitchFamily="18" charset="0"/>
                <a:cs typeface="Times New Roman" panose="02020603050405020304" pitchFamily="18" charset="0"/>
              </a:rPr>
              <a:t>Select the hash function at random at run time from a carefully designed class of functions (for yielding the desired property)</a:t>
            </a:r>
            <a:r>
              <a:rPr lang="en-US" sz="2200" dirty="0">
                <a:latin typeface="Times New Roman" panose="02020603050405020304" pitchFamily="18" charset="0"/>
                <a:cs typeface="Times New Roman" panose="02020603050405020304" pitchFamily="18" charset="0"/>
              </a:rPr>
              <a:t>. </a:t>
            </a:r>
          </a:p>
          <a:p>
            <a:pPr lvl="1">
              <a:lnSpc>
                <a:spcPct val="100000"/>
              </a:lnSpc>
              <a:spcAft>
                <a:spcPts val="600"/>
              </a:spcAft>
            </a:pPr>
            <a:r>
              <a:rPr lang="en-US" sz="2200" dirty="0">
                <a:latin typeface="Times New Roman" panose="02020603050405020304" pitchFamily="18" charset="0"/>
                <a:cs typeface="Times New Roman" panose="02020603050405020304" pitchFamily="18" charset="0"/>
              </a:rPr>
              <a:t>The second approach: Randomize the hash function itself. </a:t>
            </a: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73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67246"/>
            <a:ext cx="9086806" cy="5277394"/>
          </a:xfrm>
        </p:spPr>
        <p:txBody>
          <a:bodyPr>
            <a:noAutofit/>
          </a:bodyPr>
          <a:lstStyle/>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Universe hashing</a:t>
            </a:r>
          </a:p>
          <a:p>
            <a:pPr>
              <a:lnSpc>
                <a:spcPct val="100000"/>
              </a:lnSpc>
              <a:spcBef>
                <a:spcPts val="600"/>
              </a:spcBef>
              <a:spcAft>
                <a:spcPts val="600"/>
              </a:spcAft>
            </a:pPr>
            <a:r>
              <a:rPr lang="en-US" sz="2400" dirty="0">
                <a:latin typeface="Times New Roman" panose="02020603050405020304" pitchFamily="18" charset="0"/>
                <a:cs typeface="Times New Roman" panose="02020603050405020304" pitchFamily="18" charset="0"/>
              </a:rPr>
              <a:t>Randomization for these two approaches </a:t>
            </a:r>
          </a:p>
          <a:p>
            <a:pPr lvl="1">
              <a:lnSpc>
                <a:spcPct val="100000"/>
              </a:lnSpc>
              <a:spcBef>
                <a:spcPts val="600"/>
              </a:spcBef>
              <a:spcAft>
                <a:spcPts val="600"/>
              </a:spcAft>
            </a:pPr>
            <a:r>
              <a:rPr lang="en-US" dirty="0">
                <a:solidFill>
                  <a:srgbClr val="0000FF"/>
                </a:solidFill>
                <a:latin typeface="Times New Roman" panose="02020603050405020304" pitchFamily="18" charset="0"/>
                <a:cs typeface="Times New Roman" panose="02020603050405020304" pitchFamily="18" charset="0"/>
              </a:rPr>
              <a:t>C</a:t>
            </a:r>
            <a:r>
              <a:rPr lang="en-US" sz="2400" dirty="0">
                <a:solidFill>
                  <a:srgbClr val="0000FF"/>
                </a:solidFill>
                <a:latin typeface="Times New Roman" panose="02020603050405020304" pitchFamily="18" charset="0"/>
                <a:cs typeface="Times New Roman" panose="02020603050405020304" pitchFamily="18" charset="0"/>
              </a:rPr>
              <a:t>hoose the hash function </a:t>
            </a:r>
            <a:r>
              <a:rPr lang="en-US" sz="2400" i="1" dirty="0">
                <a:solidFill>
                  <a:srgbClr val="0000FF"/>
                </a:solidFill>
                <a:latin typeface="Times New Roman" panose="02020603050405020304" pitchFamily="18" charset="0"/>
                <a:cs typeface="Times New Roman" panose="02020603050405020304" pitchFamily="18" charset="0"/>
              </a:rPr>
              <a:t>randomly</a:t>
            </a:r>
            <a:r>
              <a:rPr lang="en-US" sz="2400" dirty="0">
                <a:solidFill>
                  <a:srgbClr val="0000FF"/>
                </a:solidFill>
                <a:latin typeface="Times New Roman" panose="02020603050405020304" pitchFamily="18" charset="0"/>
                <a:cs typeface="Times New Roman" panose="02020603050405020304" pitchFamily="18" charset="0"/>
              </a:rPr>
              <a:t> in a way that is </a:t>
            </a:r>
            <a:r>
              <a:rPr lang="en-US" sz="2400" i="1" dirty="0">
                <a:solidFill>
                  <a:srgbClr val="0000FF"/>
                </a:solidFill>
                <a:latin typeface="Times New Roman" panose="02020603050405020304" pitchFamily="18" charset="0"/>
                <a:cs typeface="Times New Roman" panose="02020603050405020304" pitchFamily="18" charset="0"/>
              </a:rPr>
              <a:t>independent</a:t>
            </a:r>
            <a:r>
              <a:rPr lang="en-US" sz="2400" dirty="0">
                <a:solidFill>
                  <a:srgbClr val="0000FF"/>
                </a:solidFill>
                <a:latin typeface="Times New Roman" panose="02020603050405020304" pitchFamily="18" charset="0"/>
                <a:cs typeface="Times New Roman" panose="02020603050405020304" pitchFamily="18" charset="0"/>
              </a:rPr>
              <a:t>  of the keys that are actually going to be stored.</a:t>
            </a:r>
          </a:p>
          <a:p>
            <a:pPr lvl="1">
              <a:lnSpc>
                <a:spcPct val="100000"/>
              </a:lnSpc>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guarantees good average-case performanc</a:t>
            </a:r>
            <a:r>
              <a:rPr lang="en-US" sz="2400" dirty="0">
                <a:latin typeface="Times New Roman" panose="02020603050405020304" pitchFamily="18" charset="0"/>
                <a:cs typeface="Times New Roman" panose="02020603050405020304" pitchFamily="18" charset="0"/>
              </a:rPr>
              <a:t>e, no matter what keys are provided as input.</a:t>
            </a:r>
          </a:p>
          <a:p>
            <a:pPr lvl="1">
              <a:lnSpc>
                <a:spcPct val="100000"/>
              </a:lnSpc>
              <a:spcAft>
                <a:spcPts val="600"/>
              </a:spcAft>
            </a:pPr>
            <a:r>
              <a:rPr lang="en-US" dirty="0">
                <a:latin typeface="Times New Roman" panose="02020603050405020304" pitchFamily="18" charset="0"/>
                <a:cs typeface="Times New Roman" panose="02020603050405020304" pitchFamily="18" charset="0"/>
              </a:rPr>
              <a:t>guarantees that no single input always evoke worst-case behavior.</a:t>
            </a:r>
          </a:p>
          <a:p>
            <a:pPr>
              <a:lnSpc>
                <a:spcPct val="100000"/>
              </a:lnSpc>
              <a:spcAft>
                <a:spcPts val="600"/>
              </a:spcAft>
            </a:pPr>
            <a:r>
              <a:rPr lang="en-US" sz="2400" dirty="0">
                <a:solidFill>
                  <a:srgbClr val="0000FF"/>
                </a:solidFill>
                <a:latin typeface="Times New Roman" panose="02020603050405020304" pitchFamily="18" charset="0"/>
                <a:cs typeface="Times New Roman" panose="02020603050405020304" pitchFamily="18" charset="0"/>
              </a:rPr>
              <a:t>Any fixed hash function is vulnerable to the worst-case behavior </a:t>
            </a:r>
            <a:r>
              <a:rPr lang="en-US" sz="2400" dirty="0">
                <a:latin typeface="Times New Roman" panose="02020603050405020304" pitchFamily="18" charset="0"/>
                <a:cs typeface="Times New Roman" panose="02020603050405020304" pitchFamily="18" charset="0"/>
              </a:rPr>
              <a:t>(all keys hash to the same slot). </a:t>
            </a:r>
          </a:p>
          <a:p>
            <a:pPr>
              <a:lnSpc>
                <a:spcPct val="100000"/>
              </a:lnSpc>
              <a:spcAft>
                <a:spcPts val="600"/>
              </a:spcAft>
            </a:pPr>
            <a:r>
              <a:rPr lang="en-US" sz="2400" dirty="0">
                <a:solidFill>
                  <a:srgbClr val="0000FF"/>
                </a:solidFill>
                <a:latin typeface="Times New Roman" panose="02020603050405020304" pitchFamily="18" charset="0"/>
                <a:cs typeface="Times New Roman" panose="02020603050405020304" pitchFamily="18" charset="0"/>
              </a:rPr>
              <a:t>Universal hashing is the only effective way to improve the situation</a:t>
            </a:r>
            <a:r>
              <a:rPr lang="en-US" sz="2400" dirty="0">
                <a:latin typeface="Times New Roman" panose="02020603050405020304" pitchFamily="18" charset="0"/>
                <a:cs typeface="Times New Roman" panose="02020603050405020304" pitchFamily="18" charset="0"/>
              </a:rPr>
              <a:t>.</a:t>
            </a: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94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A9D4968-3347-4544-948B-2A223944E5A4}"/>
              </a:ext>
            </a:extLst>
          </p:cNvPr>
          <p:cNvSpPr/>
          <p:nvPr/>
        </p:nvSpPr>
        <p:spPr>
          <a:xfrm>
            <a:off x="1480457" y="1854926"/>
            <a:ext cx="3631474" cy="3196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(Universe of keys)</a:t>
            </a:r>
          </a:p>
          <a:p>
            <a:pPr algn="ctr"/>
            <a:endParaRPr lang="en-US" dirty="0">
              <a:solidFill>
                <a:schemeClr val="tx1"/>
              </a:solidFill>
            </a:endParaRPr>
          </a:p>
          <a:p>
            <a:pPr marL="342900" indent="-342900" algn="ctr">
              <a:buAutoNum type="arabicPlain" startAt="9"/>
            </a:pPr>
            <a:r>
              <a:rPr lang="en-US" dirty="0">
                <a:solidFill>
                  <a:schemeClr val="tx1"/>
                </a:solidFill>
              </a:rPr>
              <a:t>             0         6</a:t>
            </a:r>
          </a:p>
          <a:p>
            <a:pPr algn="ctr"/>
            <a:r>
              <a:rPr lang="en-US" dirty="0">
                <a:solidFill>
                  <a:schemeClr val="tx1"/>
                </a:solidFill>
              </a:rPr>
              <a:t>1                           4            7</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Oval 2">
            <a:extLst>
              <a:ext uri="{FF2B5EF4-FFF2-40B4-BE49-F238E27FC236}">
                <a16:creationId xmlns:a16="http://schemas.microsoft.com/office/drawing/2014/main" id="{72586541-C023-4C76-85A0-7E54FCC3759C}"/>
              </a:ext>
            </a:extLst>
          </p:cNvPr>
          <p:cNvSpPr/>
          <p:nvPr/>
        </p:nvSpPr>
        <p:spPr>
          <a:xfrm>
            <a:off x="2673531" y="2717074"/>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9AB895-8B7D-43A7-9A7B-221335183042}"/>
              </a:ext>
            </a:extLst>
          </p:cNvPr>
          <p:cNvSpPr/>
          <p:nvPr/>
        </p:nvSpPr>
        <p:spPr>
          <a:xfrm>
            <a:off x="2695296" y="303493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8C3B169-93E0-4FCB-9F44-2ED1BE55FF1F}"/>
              </a:ext>
            </a:extLst>
          </p:cNvPr>
          <p:cNvSpPr/>
          <p:nvPr/>
        </p:nvSpPr>
        <p:spPr>
          <a:xfrm>
            <a:off x="3579222" y="261256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6" name="Oval 5">
            <a:extLst>
              <a:ext uri="{FF2B5EF4-FFF2-40B4-BE49-F238E27FC236}">
                <a16:creationId xmlns:a16="http://schemas.microsoft.com/office/drawing/2014/main" id="{0DDE017E-50BE-427C-BC5C-0CEC2F1988E6}"/>
              </a:ext>
            </a:extLst>
          </p:cNvPr>
          <p:cNvSpPr/>
          <p:nvPr/>
        </p:nvSpPr>
        <p:spPr>
          <a:xfrm>
            <a:off x="4254138" y="276496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7" name="Oval 6">
            <a:extLst>
              <a:ext uri="{FF2B5EF4-FFF2-40B4-BE49-F238E27FC236}">
                <a16:creationId xmlns:a16="http://schemas.microsoft.com/office/drawing/2014/main" id="{97492A84-9E0C-441C-B08B-FB5BBFB1BC21}"/>
              </a:ext>
            </a:extLst>
          </p:cNvPr>
          <p:cNvSpPr/>
          <p:nvPr/>
        </p:nvSpPr>
        <p:spPr>
          <a:xfrm>
            <a:off x="3884023" y="303058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8" name="Oval 7">
            <a:extLst>
              <a:ext uri="{FF2B5EF4-FFF2-40B4-BE49-F238E27FC236}">
                <a16:creationId xmlns:a16="http://schemas.microsoft.com/office/drawing/2014/main" id="{111351EB-950A-497F-ADF9-1928BF91F695}"/>
              </a:ext>
            </a:extLst>
          </p:cNvPr>
          <p:cNvSpPr/>
          <p:nvPr/>
        </p:nvSpPr>
        <p:spPr>
          <a:xfrm>
            <a:off x="3139441" y="318298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a:t>
            </a:r>
          </a:p>
        </p:txBody>
      </p:sp>
      <p:sp>
        <p:nvSpPr>
          <p:cNvPr id="9" name="Oval 8">
            <a:extLst>
              <a:ext uri="{FF2B5EF4-FFF2-40B4-BE49-F238E27FC236}">
                <a16:creationId xmlns:a16="http://schemas.microsoft.com/office/drawing/2014/main" id="{A670F037-D702-4BAB-B7D3-9064C63B5960}"/>
              </a:ext>
            </a:extLst>
          </p:cNvPr>
          <p:cNvSpPr/>
          <p:nvPr/>
        </p:nvSpPr>
        <p:spPr>
          <a:xfrm>
            <a:off x="2048692" y="3429001"/>
            <a:ext cx="2634344" cy="12366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(actual keys)</a:t>
            </a:r>
          </a:p>
          <a:p>
            <a:pPr algn="ctr"/>
            <a:r>
              <a:rPr lang="en-US" dirty="0">
                <a:solidFill>
                  <a:schemeClr val="tx1"/>
                </a:solidFill>
              </a:rPr>
              <a:t>2</a:t>
            </a:r>
          </a:p>
          <a:p>
            <a:pPr algn="ctr"/>
            <a:r>
              <a:rPr lang="en-US" dirty="0">
                <a:solidFill>
                  <a:schemeClr val="tx1"/>
                </a:solidFill>
              </a:rPr>
              <a:t>3</a:t>
            </a:r>
          </a:p>
          <a:p>
            <a:pPr algn="ctr"/>
            <a:r>
              <a:rPr lang="en-US" dirty="0">
                <a:solidFill>
                  <a:schemeClr val="tx1"/>
                </a:solidFill>
              </a:rPr>
              <a:t>5          8</a:t>
            </a:r>
          </a:p>
        </p:txBody>
      </p:sp>
      <p:sp>
        <p:nvSpPr>
          <p:cNvPr id="10" name="Oval 9">
            <a:extLst>
              <a:ext uri="{FF2B5EF4-FFF2-40B4-BE49-F238E27FC236}">
                <a16:creationId xmlns:a16="http://schemas.microsoft.com/office/drawing/2014/main" id="{C39B2DC9-937D-42B7-9FAF-E97B1C4D5BC1}"/>
              </a:ext>
            </a:extLst>
          </p:cNvPr>
          <p:cNvSpPr/>
          <p:nvPr/>
        </p:nvSpPr>
        <p:spPr>
          <a:xfrm>
            <a:off x="3566160" y="3914505"/>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48AD1BC-1F02-4CF1-AF60-E2572168381D}"/>
              </a:ext>
            </a:extLst>
          </p:cNvPr>
          <p:cNvSpPr/>
          <p:nvPr/>
        </p:nvSpPr>
        <p:spPr>
          <a:xfrm>
            <a:off x="3526963" y="4153995"/>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16C4E-AAB8-4D89-9C28-8C70D1EDD911}"/>
              </a:ext>
            </a:extLst>
          </p:cNvPr>
          <p:cNvSpPr/>
          <p:nvPr/>
        </p:nvSpPr>
        <p:spPr>
          <a:xfrm flipV="1">
            <a:off x="3853537" y="443485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29F055-2847-4A39-AC58-D5CA14827B2C}"/>
              </a:ext>
            </a:extLst>
          </p:cNvPr>
          <p:cNvSpPr/>
          <p:nvPr/>
        </p:nvSpPr>
        <p:spPr>
          <a:xfrm>
            <a:off x="3165553" y="4463157"/>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AEF1F043-0E7B-413F-BE5C-7459D9BA46BB}"/>
              </a:ext>
            </a:extLst>
          </p:cNvPr>
          <p:cNvGraphicFramePr>
            <a:graphicFrameLocks noGrp="1"/>
          </p:cNvGraphicFramePr>
          <p:nvPr>
            <p:extLst>
              <p:ext uri="{D42A27DB-BD31-4B8C-83A1-F6EECF244321}">
                <p14:modId xmlns:p14="http://schemas.microsoft.com/office/powerpoint/2010/main" val="2937381494"/>
              </p:ext>
            </p:extLst>
          </p:nvPr>
        </p:nvGraphicFramePr>
        <p:xfrm>
          <a:off x="5429786" y="1137680"/>
          <a:ext cx="1049391" cy="3708400"/>
        </p:xfrm>
        <a:graphic>
          <a:graphicData uri="http://schemas.openxmlformats.org/drawingml/2006/table">
            <a:tbl>
              <a:tblPr firstRow="1" bandRow="1">
                <a:tableStyleId>{5C22544A-7EE6-4342-B048-85BDC9FD1C3A}</a:tableStyleId>
              </a:tblPr>
              <a:tblGrid>
                <a:gridCol w="639199">
                  <a:extLst>
                    <a:ext uri="{9D8B030D-6E8A-4147-A177-3AD203B41FA5}">
                      <a16:colId xmlns:a16="http://schemas.microsoft.com/office/drawing/2014/main" val="904310565"/>
                    </a:ext>
                  </a:extLst>
                </a:gridCol>
                <a:gridCol w="410192">
                  <a:extLst>
                    <a:ext uri="{9D8B030D-6E8A-4147-A177-3AD203B41FA5}">
                      <a16:colId xmlns:a16="http://schemas.microsoft.com/office/drawing/2014/main" val="184743078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1550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82892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98898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27137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582923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89898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49205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007040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0573346"/>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289182"/>
                  </a:ext>
                </a:extLst>
              </a:tr>
            </a:tbl>
          </a:graphicData>
        </a:graphic>
      </p:graphicFrame>
      <p:sp>
        <p:nvSpPr>
          <p:cNvPr id="16" name="TextBox 15">
            <a:extLst>
              <a:ext uri="{FF2B5EF4-FFF2-40B4-BE49-F238E27FC236}">
                <a16:creationId xmlns:a16="http://schemas.microsoft.com/office/drawing/2014/main" id="{9FDD51DB-EDB7-4E2E-8C54-000B05225D55}"/>
              </a:ext>
            </a:extLst>
          </p:cNvPr>
          <p:cNvSpPr txBox="1"/>
          <p:nvPr/>
        </p:nvSpPr>
        <p:spPr>
          <a:xfrm>
            <a:off x="5429786" y="670561"/>
            <a:ext cx="666214" cy="369332"/>
          </a:xfrm>
          <a:prstGeom prst="rect">
            <a:avLst/>
          </a:prstGeom>
          <a:noFill/>
        </p:spPr>
        <p:txBody>
          <a:bodyPr wrap="square" rtlCol="0">
            <a:spAutoFit/>
          </a:bodyPr>
          <a:lstStyle/>
          <a:p>
            <a:r>
              <a:rPr lang="en-US" dirty="0"/>
              <a:t>   T</a:t>
            </a:r>
          </a:p>
        </p:txBody>
      </p:sp>
      <p:graphicFrame>
        <p:nvGraphicFramePr>
          <p:cNvPr id="20" name="Table 19">
            <a:extLst>
              <a:ext uri="{FF2B5EF4-FFF2-40B4-BE49-F238E27FC236}">
                <a16:creationId xmlns:a16="http://schemas.microsoft.com/office/drawing/2014/main" id="{B7C2EDBF-C300-4FFE-8BA1-1129044CA6E8}"/>
              </a:ext>
            </a:extLst>
          </p:cNvPr>
          <p:cNvGraphicFramePr>
            <a:graphicFrameLocks noGrp="1"/>
          </p:cNvGraphicFramePr>
          <p:nvPr>
            <p:extLst>
              <p:ext uri="{D42A27DB-BD31-4B8C-83A1-F6EECF244321}">
                <p14:modId xmlns:p14="http://schemas.microsoft.com/office/powerpoint/2010/main" val="1652253187"/>
              </p:ext>
            </p:extLst>
          </p:nvPr>
        </p:nvGraphicFramePr>
        <p:xfrm>
          <a:off x="6882673" y="1854926"/>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21" name="Table 20">
            <a:extLst>
              <a:ext uri="{FF2B5EF4-FFF2-40B4-BE49-F238E27FC236}">
                <a16:creationId xmlns:a16="http://schemas.microsoft.com/office/drawing/2014/main" id="{71F6BF4F-2ACC-4E04-B1D6-7E178DE538AA}"/>
              </a:ext>
            </a:extLst>
          </p:cNvPr>
          <p:cNvGraphicFramePr>
            <a:graphicFrameLocks noGrp="1"/>
          </p:cNvGraphicFramePr>
          <p:nvPr>
            <p:extLst>
              <p:ext uri="{D42A27DB-BD31-4B8C-83A1-F6EECF244321}">
                <p14:modId xmlns:p14="http://schemas.microsoft.com/office/powerpoint/2010/main" val="247860617"/>
              </p:ext>
            </p:extLst>
          </p:nvPr>
        </p:nvGraphicFramePr>
        <p:xfrm>
          <a:off x="6882673" y="2241729"/>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22" name="Table 21">
            <a:extLst>
              <a:ext uri="{FF2B5EF4-FFF2-40B4-BE49-F238E27FC236}">
                <a16:creationId xmlns:a16="http://schemas.microsoft.com/office/drawing/2014/main" id="{385C7D8F-9F33-4CA1-A314-637114062EC2}"/>
              </a:ext>
            </a:extLst>
          </p:cNvPr>
          <p:cNvGraphicFramePr>
            <a:graphicFrameLocks noGrp="1"/>
          </p:cNvGraphicFramePr>
          <p:nvPr>
            <p:extLst>
              <p:ext uri="{D42A27DB-BD31-4B8C-83A1-F6EECF244321}">
                <p14:modId xmlns:p14="http://schemas.microsoft.com/office/powerpoint/2010/main" val="3428440844"/>
              </p:ext>
            </p:extLst>
          </p:nvPr>
        </p:nvGraphicFramePr>
        <p:xfrm>
          <a:off x="6882673" y="2991880"/>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23" name="Table 22">
            <a:extLst>
              <a:ext uri="{FF2B5EF4-FFF2-40B4-BE49-F238E27FC236}">
                <a16:creationId xmlns:a16="http://schemas.microsoft.com/office/drawing/2014/main" id="{07BDA589-035D-49C0-8914-9E96F8442480}"/>
              </a:ext>
            </a:extLst>
          </p:cNvPr>
          <p:cNvGraphicFramePr>
            <a:graphicFrameLocks noGrp="1"/>
          </p:cNvGraphicFramePr>
          <p:nvPr>
            <p:extLst>
              <p:ext uri="{D42A27DB-BD31-4B8C-83A1-F6EECF244321}">
                <p14:modId xmlns:p14="http://schemas.microsoft.com/office/powerpoint/2010/main" val="715034103"/>
              </p:ext>
            </p:extLst>
          </p:nvPr>
        </p:nvGraphicFramePr>
        <p:xfrm>
          <a:off x="6882673" y="4139000"/>
          <a:ext cx="1852024" cy="370840"/>
        </p:xfrm>
        <a:graphic>
          <a:graphicData uri="http://schemas.openxmlformats.org/drawingml/2006/table">
            <a:tbl>
              <a:tblPr firstRow="1" bandRow="1">
                <a:tableStyleId>{5C22544A-7EE6-4342-B048-85BDC9FD1C3A}</a:tableStyleId>
              </a:tblPr>
              <a:tblGrid>
                <a:gridCol w="926012">
                  <a:extLst>
                    <a:ext uri="{9D8B030D-6E8A-4147-A177-3AD203B41FA5}">
                      <a16:colId xmlns:a16="http://schemas.microsoft.com/office/drawing/2014/main" val="3185650537"/>
                    </a:ext>
                  </a:extLst>
                </a:gridCol>
                <a:gridCol w="926012">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cxnSp>
        <p:nvCxnSpPr>
          <p:cNvPr id="25" name="Straight Arrow Connector 24">
            <a:extLst>
              <a:ext uri="{FF2B5EF4-FFF2-40B4-BE49-F238E27FC236}">
                <a16:creationId xmlns:a16="http://schemas.microsoft.com/office/drawing/2014/main" id="{3E41C66D-2BA1-4386-AD4D-BEB137AE4C10}"/>
              </a:ext>
            </a:extLst>
          </p:cNvPr>
          <p:cNvCxnSpPr>
            <a:cxnSpLocks/>
            <a:endCxn id="20" idx="1"/>
          </p:cNvCxnSpPr>
          <p:nvPr/>
        </p:nvCxnSpPr>
        <p:spPr>
          <a:xfrm flipV="1">
            <a:off x="5808605" y="2040346"/>
            <a:ext cx="1074068" cy="6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D7F6E7-82D7-4572-8B31-78ACA9B2C4FC}"/>
              </a:ext>
            </a:extLst>
          </p:cNvPr>
          <p:cNvCxnSpPr>
            <a:cxnSpLocks/>
            <a:endCxn id="21" idx="1"/>
          </p:cNvCxnSpPr>
          <p:nvPr/>
        </p:nvCxnSpPr>
        <p:spPr>
          <a:xfrm>
            <a:off x="5808606" y="2427149"/>
            <a:ext cx="1074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EE5AD3-0259-4C22-81BE-D1108C4B2C67}"/>
              </a:ext>
            </a:extLst>
          </p:cNvPr>
          <p:cNvCxnSpPr>
            <a:cxnSpLocks/>
            <a:endCxn id="22" idx="1"/>
          </p:cNvCxnSpPr>
          <p:nvPr/>
        </p:nvCxnSpPr>
        <p:spPr>
          <a:xfrm>
            <a:off x="5808605" y="3168593"/>
            <a:ext cx="1074068" cy="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9A1F8-A57F-4DE5-8961-C2D02BA02F70}"/>
              </a:ext>
            </a:extLst>
          </p:cNvPr>
          <p:cNvCxnSpPr>
            <a:cxnSpLocks/>
            <a:endCxn id="23" idx="1"/>
          </p:cNvCxnSpPr>
          <p:nvPr/>
        </p:nvCxnSpPr>
        <p:spPr>
          <a:xfrm>
            <a:off x="5831466" y="4324420"/>
            <a:ext cx="10512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17FBB4-0A5D-4161-B29C-B2260B1B462F}"/>
              </a:ext>
            </a:extLst>
          </p:cNvPr>
          <p:cNvSpPr txBox="1"/>
          <p:nvPr/>
        </p:nvSpPr>
        <p:spPr>
          <a:xfrm>
            <a:off x="6819529" y="1105529"/>
            <a:ext cx="2107482" cy="369332"/>
          </a:xfrm>
          <a:prstGeom prst="rect">
            <a:avLst/>
          </a:prstGeom>
          <a:noFill/>
        </p:spPr>
        <p:txBody>
          <a:bodyPr wrap="square" rtlCol="0">
            <a:spAutoFit/>
          </a:bodyPr>
          <a:lstStyle/>
          <a:p>
            <a:r>
              <a:rPr lang="en-US" dirty="0"/>
              <a:t>Key      satellite data</a:t>
            </a:r>
          </a:p>
        </p:txBody>
      </p:sp>
      <p:cxnSp>
        <p:nvCxnSpPr>
          <p:cNvPr id="32" name="Straight Connector 31">
            <a:extLst>
              <a:ext uri="{FF2B5EF4-FFF2-40B4-BE49-F238E27FC236}">
                <a16:creationId xmlns:a16="http://schemas.microsoft.com/office/drawing/2014/main" id="{908C5E94-B759-4992-B8F2-B76C6A4A78E9}"/>
              </a:ext>
            </a:extLst>
          </p:cNvPr>
          <p:cNvCxnSpPr>
            <a:cxnSpLocks/>
          </p:cNvCxnSpPr>
          <p:nvPr/>
        </p:nvCxnSpPr>
        <p:spPr>
          <a:xfrm>
            <a:off x="7114903" y="1474861"/>
            <a:ext cx="252548" cy="364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4C0291-9D9C-4D2A-B4C4-8469B16D8185}"/>
              </a:ext>
            </a:extLst>
          </p:cNvPr>
          <p:cNvCxnSpPr/>
          <p:nvPr/>
        </p:nvCxnSpPr>
        <p:spPr>
          <a:xfrm flipH="1">
            <a:off x="8177348" y="1384663"/>
            <a:ext cx="200297" cy="4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B4A4CC7-4874-462C-857E-2591DFF39EC3}"/>
              </a:ext>
            </a:extLst>
          </p:cNvPr>
          <p:cNvCxnSpPr/>
          <p:nvPr/>
        </p:nvCxnSpPr>
        <p:spPr>
          <a:xfrm flipH="1">
            <a:off x="5608320" y="1137680"/>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85423E-194D-4AA0-B8DD-80311C8675CD}"/>
              </a:ext>
            </a:extLst>
          </p:cNvPr>
          <p:cNvCxnSpPr/>
          <p:nvPr/>
        </p:nvCxnSpPr>
        <p:spPr>
          <a:xfrm flipH="1">
            <a:off x="5582182" y="1516877"/>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882800-03CE-4F92-A1E5-86D85B4D918E}"/>
              </a:ext>
            </a:extLst>
          </p:cNvPr>
          <p:cNvCxnSpPr/>
          <p:nvPr/>
        </p:nvCxnSpPr>
        <p:spPr>
          <a:xfrm flipH="1">
            <a:off x="5582182" y="2629160"/>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2B879F-B5E6-4767-AB74-5A567F5A6A5C}"/>
              </a:ext>
            </a:extLst>
          </p:cNvPr>
          <p:cNvCxnSpPr/>
          <p:nvPr/>
        </p:nvCxnSpPr>
        <p:spPr>
          <a:xfrm flipH="1">
            <a:off x="5594717" y="3358248"/>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775B2C-3935-4DDA-B595-9BA9F1AD641D}"/>
              </a:ext>
            </a:extLst>
          </p:cNvPr>
          <p:cNvCxnSpPr/>
          <p:nvPr/>
        </p:nvCxnSpPr>
        <p:spPr>
          <a:xfrm flipH="1">
            <a:off x="5595063" y="3746155"/>
            <a:ext cx="357410" cy="36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E3616B-8E08-4EBF-85EB-95F0CF2852FD}"/>
              </a:ext>
            </a:extLst>
          </p:cNvPr>
          <p:cNvCxnSpPr/>
          <p:nvPr/>
        </p:nvCxnSpPr>
        <p:spPr>
          <a:xfrm flipH="1">
            <a:off x="5603772" y="4483475"/>
            <a:ext cx="357410" cy="36260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8E73C81-75EB-4015-8027-808A19799F5F}"/>
              </a:ext>
            </a:extLst>
          </p:cNvPr>
          <p:cNvSpPr txBox="1"/>
          <p:nvPr/>
        </p:nvSpPr>
        <p:spPr>
          <a:xfrm>
            <a:off x="723537" y="5177014"/>
            <a:ext cx="8203474" cy="16266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Implement a dynamic set by a </a:t>
            </a:r>
            <a:r>
              <a:rPr lang="en-US" sz="2000" dirty="0">
                <a:solidFill>
                  <a:srgbClr val="0000FF"/>
                </a:solidFill>
                <a:latin typeface="Times New Roman" panose="02020603050405020304" pitchFamily="18" charset="0"/>
                <a:cs typeface="Times New Roman" panose="02020603050405020304" pitchFamily="18" charset="0"/>
              </a:rPr>
              <a:t>direct-address table 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Each key in the universe U = {0, 1, 2, …, 9} corresponds to an index in table T. The set </a:t>
            </a:r>
            <a:r>
              <a:rPr lang="en-US" sz="2000" dirty="0">
                <a:solidFill>
                  <a:srgbClr val="0000FF"/>
                </a:solidFill>
                <a:latin typeface="Times New Roman" panose="02020603050405020304" pitchFamily="18" charset="0"/>
                <a:cs typeface="Times New Roman" panose="02020603050405020304" pitchFamily="18" charset="0"/>
              </a:rPr>
              <a:t>K = {2, 3, 5, 8} of actual keys determines the slots in the table that contains pointers to elements</a:t>
            </a:r>
            <a:r>
              <a:rPr lang="en-US" sz="2000" dirty="0">
                <a:latin typeface="Times New Roman" panose="02020603050405020304" pitchFamily="18" charset="0"/>
                <a:cs typeface="Times New Roman" panose="02020603050405020304" pitchFamily="18" charset="0"/>
              </a:rPr>
              <a:t>. The other slots contain / (NIL).  Each of </a:t>
            </a:r>
            <a:r>
              <a:rPr lang="en-US" sz="2000" dirty="0">
                <a:solidFill>
                  <a:srgbClr val="0000FF"/>
                </a:solidFill>
                <a:latin typeface="Times New Roman" panose="02020603050405020304" pitchFamily="18" charset="0"/>
                <a:cs typeface="Times New Roman" panose="02020603050405020304" pitchFamily="18" charset="0"/>
              </a:rPr>
              <a:t>the dictionary operations is fast: only O(1) time is required.</a:t>
            </a:r>
          </a:p>
        </p:txBody>
      </p:sp>
      <p:cxnSp>
        <p:nvCxnSpPr>
          <p:cNvPr id="44" name="Straight Arrow Connector 43">
            <a:extLst>
              <a:ext uri="{FF2B5EF4-FFF2-40B4-BE49-F238E27FC236}">
                <a16:creationId xmlns:a16="http://schemas.microsoft.com/office/drawing/2014/main" id="{04E183F9-66E9-4925-810E-065C92CC92F1}"/>
              </a:ext>
            </a:extLst>
          </p:cNvPr>
          <p:cNvCxnSpPr>
            <a:stCxn id="10" idx="7"/>
          </p:cNvCxnSpPr>
          <p:nvPr/>
        </p:nvCxnSpPr>
        <p:spPr>
          <a:xfrm flipV="1">
            <a:off x="3605184" y="2048328"/>
            <a:ext cx="1811540" cy="1872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798C160-BC09-45E9-A651-AA88A1300670}"/>
              </a:ext>
            </a:extLst>
          </p:cNvPr>
          <p:cNvCxnSpPr>
            <a:stCxn id="11" idx="7"/>
          </p:cNvCxnSpPr>
          <p:nvPr/>
        </p:nvCxnSpPr>
        <p:spPr>
          <a:xfrm flipV="1">
            <a:off x="3565987" y="2427149"/>
            <a:ext cx="1850737" cy="1733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3DAA41-C78C-4FE3-AC2E-C5E9B7B97C45}"/>
              </a:ext>
            </a:extLst>
          </p:cNvPr>
          <p:cNvCxnSpPr>
            <a:cxnSpLocks/>
            <a:stCxn id="13" idx="4"/>
          </p:cNvCxnSpPr>
          <p:nvPr/>
        </p:nvCxnSpPr>
        <p:spPr>
          <a:xfrm flipV="1">
            <a:off x="3188413" y="3148508"/>
            <a:ext cx="2241373" cy="1360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6009927-9CD8-4360-A465-A508EC1A8CF1}"/>
              </a:ext>
            </a:extLst>
          </p:cNvPr>
          <p:cNvCxnSpPr>
            <a:cxnSpLocks/>
            <a:stCxn id="12" idx="6"/>
          </p:cNvCxnSpPr>
          <p:nvPr/>
        </p:nvCxnSpPr>
        <p:spPr>
          <a:xfrm flipV="1">
            <a:off x="3899256" y="4230181"/>
            <a:ext cx="1542491" cy="227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9EA72292-4D93-442C-8B2D-6F467486C67C}"/>
                  </a:ext>
                </a:extLst>
              </p:cNvPr>
              <p:cNvSpPr txBox="1"/>
              <p:nvPr/>
            </p:nvSpPr>
            <p:spPr>
              <a:xfrm>
                <a:off x="9091942" y="3481310"/>
                <a:ext cx="2744643" cy="3139321"/>
              </a:xfrm>
              <a:prstGeom prst="rect">
                <a:avLst/>
              </a:prstGeom>
              <a:noFill/>
              <a:ln>
                <a:solidFill>
                  <a:schemeClr val="tx1"/>
                </a:solidFill>
              </a:ln>
            </p:spPr>
            <p:txBody>
              <a:bodyPr wrap="square" rtlCol="0">
                <a:spAutoFit/>
              </a:bodyPr>
              <a:lstStyle/>
              <a:p>
                <a:r>
                  <a:rPr lang="en-US" dirty="0"/>
                  <a:t>The dictionary operations are:</a:t>
                </a:r>
              </a:p>
              <a:p>
                <a:endParaRPr lang="en-US" dirty="0"/>
              </a:p>
              <a:p>
                <a:r>
                  <a:rPr lang="en-US" dirty="0"/>
                  <a:t>Direct-Address-Search (T, k)</a:t>
                </a:r>
              </a:p>
              <a:p>
                <a:r>
                  <a:rPr lang="en-US" dirty="0"/>
                  <a:t>   return T[k]</a:t>
                </a:r>
              </a:p>
              <a:p>
                <a:endParaRPr lang="en-US" dirty="0"/>
              </a:p>
              <a:p>
                <a:r>
                  <a:rPr lang="en-US" dirty="0"/>
                  <a:t>Direct-Address-Insert (T, x)</a:t>
                </a:r>
              </a:p>
              <a:p>
                <a:r>
                  <a:rPr lang="en-US" dirty="0"/>
                  <a:t>   T[key[x]]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x</a:t>
                </a:r>
              </a:p>
              <a:p>
                <a:endParaRPr lang="en-US" dirty="0"/>
              </a:p>
              <a:p>
                <a:r>
                  <a:rPr lang="en-US" dirty="0"/>
                  <a:t>Direct-Address-Delete (T, x)</a:t>
                </a:r>
              </a:p>
              <a:p>
                <a:r>
                  <a:rPr lang="en-US" dirty="0"/>
                  <a:t>   T[key[x]]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NIL</a:t>
                </a:r>
              </a:p>
            </p:txBody>
          </p:sp>
        </mc:Choice>
        <mc:Fallback xmlns="">
          <p:sp>
            <p:nvSpPr>
              <p:cNvPr id="51" name="TextBox 50">
                <a:extLst>
                  <a:ext uri="{FF2B5EF4-FFF2-40B4-BE49-F238E27FC236}">
                    <a16:creationId xmlns:a16="http://schemas.microsoft.com/office/drawing/2014/main" id="{9EA72292-4D93-442C-8B2D-6F467486C67C}"/>
                  </a:ext>
                </a:extLst>
              </p:cNvPr>
              <p:cNvSpPr txBox="1">
                <a:spLocks noRot="1" noChangeAspect="1" noMove="1" noResize="1" noEditPoints="1" noAdjustHandles="1" noChangeArrowheads="1" noChangeShapeType="1" noTextEdit="1"/>
              </p:cNvSpPr>
              <p:nvPr/>
            </p:nvSpPr>
            <p:spPr>
              <a:xfrm>
                <a:off x="9091942" y="3481310"/>
                <a:ext cx="2744643" cy="3139321"/>
              </a:xfrm>
              <a:prstGeom prst="rect">
                <a:avLst/>
              </a:prstGeom>
              <a:blipFill>
                <a:blip r:embed="rId2"/>
                <a:stretch>
                  <a:fillRect l="-1545" t="-774" r="-1325" b="-1934"/>
                </a:stretch>
              </a:blipFill>
              <a:ln>
                <a:solidFill>
                  <a:schemeClr val="tx1"/>
                </a:solidFill>
              </a:ln>
            </p:spPr>
            <p:txBody>
              <a:bodyPr/>
              <a:lstStyle/>
              <a:p>
                <a:r>
                  <a:rPr lang="en-US">
                    <a:noFill/>
                  </a:rPr>
                  <a:t> </a:t>
                </a:r>
              </a:p>
            </p:txBody>
          </p:sp>
        </mc:Fallback>
      </mc:AlternateContent>
      <p:sp>
        <p:nvSpPr>
          <p:cNvPr id="43" name="TextBox 42">
            <a:extLst>
              <a:ext uri="{FF2B5EF4-FFF2-40B4-BE49-F238E27FC236}">
                <a16:creationId xmlns:a16="http://schemas.microsoft.com/office/drawing/2014/main" id="{ADE7245C-66F8-F5E8-D7E4-E1C3ABB28419}"/>
              </a:ext>
            </a:extLst>
          </p:cNvPr>
          <p:cNvSpPr txBox="1"/>
          <p:nvPr/>
        </p:nvSpPr>
        <p:spPr>
          <a:xfrm>
            <a:off x="1264616" y="593617"/>
            <a:ext cx="3610873" cy="523220"/>
          </a:xfrm>
          <a:prstGeom prst="rect">
            <a:avLst/>
          </a:prstGeom>
          <a:noFill/>
        </p:spPr>
        <p:txBody>
          <a:bodyPr wrap="square">
            <a:spAutoFit/>
          </a:bodyPr>
          <a:lstStyle/>
          <a:p>
            <a:r>
              <a:rPr lang="en-US" sz="2800" dirty="0">
                <a:solidFill>
                  <a:srgbClr val="0000FF"/>
                </a:solidFill>
                <a:latin typeface="Times New Roman" panose="02020603050405020304" pitchFamily="18" charset="0"/>
                <a:cs typeface="Times New Roman" panose="02020603050405020304" pitchFamily="18" charset="0"/>
              </a:rPr>
              <a:t>Direct-Address Table T</a:t>
            </a:r>
            <a:endParaRPr lang="en-US" sz="2800" dirty="0"/>
          </a:p>
        </p:txBody>
      </p:sp>
    </p:spTree>
    <p:extLst>
      <p:ext uri="{BB962C8B-B14F-4D97-AF65-F5344CB8AC3E}">
        <p14:creationId xmlns:p14="http://schemas.microsoft.com/office/powerpoint/2010/main" val="3049756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8483" y="630621"/>
            <a:ext cx="10321158" cy="55704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DEADFC8-611C-4784-9BE9-E67566FCA9C1}"/>
                  </a:ext>
                </a:extLst>
              </p:cNvPr>
              <p:cNvSpPr/>
              <p:nvPr/>
            </p:nvSpPr>
            <p:spPr>
              <a:xfrm>
                <a:off x="1563662" y="555916"/>
                <a:ext cx="9064676" cy="5915466"/>
              </a:xfrm>
              <a:prstGeom prst="rect">
                <a:avLst/>
              </a:prstGeom>
            </p:spPr>
            <p:txBody>
              <a:bodyPr wrap="square">
                <a:spAutoFit/>
              </a:bodyPr>
              <a:lstStyle/>
              <a:p>
                <a:pPr>
                  <a:spcAft>
                    <a:spcPts val="1800"/>
                  </a:spcAft>
                </a:pPr>
                <a:r>
                  <a:rPr lang="en-US" sz="2800" dirty="0">
                    <a:ea typeface="Calibri" panose="020F0502020204030204" pitchFamily="34" charset="0"/>
                    <a:cs typeface="Times New Roman" panose="02020603050405020304" pitchFamily="18" charset="0"/>
                  </a:rPr>
                  <a:t>A Modular Hash Function for Character Strings:</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K is a character string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then, as a very unsophisticated option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use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h(K) = (</a:t>
                </a:r>
                <a14:m>
                  <m:oMath xmlns:m="http://schemas.openxmlformats.org/officeDocument/2006/math">
                    <m:nary>
                      <m:naryPr>
                        <m:chr m:val="∑"/>
                        <m:limLoc m:val="subSup"/>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p>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𝑜𝑟𝑑</m:t>
                        </m:r>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m,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m is the size of a given table. </a:t>
                </a:r>
                <a14:m>
                  <m:oMath xmlns:m="http://schemas.openxmlformats.org/officeDocument/2006/math">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m:t>
                    </m:r>
                    <m:d>
                      <m:d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𝑖𝑠</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𝑡h𝑒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𝑜𝑟𝑑𝑖𝑛𝑎𝑙</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𝑣𝑎𝑙𝑢𝑒</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𝑜𝑓</m:t>
                    </m:r>
                    <m:sSub>
                      <m:sSubPr>
                        <m:ctrlP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a long character s</a:t>
                </a:r>
                <a:r>
                  <a:rPr lang="en-US" sz="2400" dirty="0">
                    <a:latin typeface="Times New Roman" panose="02020603050405020304" pitchFamily="18" charset="0"/>
                    <a:ea typeface="Calibri" panose="020F0502020204030204" pitchFamily="34" charset="0"/>
                    <a:cs typeface="Times New Roman" panose="02020603050405020304" pitchFamily="18" charset="0"/>
                  </a:rPr>
                  <a:t>tring,  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better option is to compute h(K)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follows: (using Horner’s rule to calculate the result piecewise)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h ← 0;</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for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h ← (h * C + </a:t>
                </a:r>
                <a:r>
                  <a:rPr lang="en-US" sz="24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4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mod m; }</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C is 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larger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than every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ord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 C can be 128 if ASCII codes are used.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FDEADFC8-611C-4784-9BE9-E67566FCA9C1}"/>
                  </a:ext>
                </a:extLst>
              </p:cNvPr>
              <p:cNvSpPr>
                <a:spLocks noRot="1" noChangeAspect="1" noMove="1" noResize="1" noEditPoints="1" noAdjustHandles="1" noChangeArrowheads="1" noChangeShapeType="1" noTextEdit="1"/>
              </p:cNvSpPr>
              <p:nvPr/>
            </p:nvSpPr>
            <p:spPr>
              <a:xfrm>
                <a:off x="1563662" y="555916"/>
                <a:ext cx="9064676" cy="5915466"/>
              </a:xfrm>
              <a:prstGeom prst="rect">
                <a:avLst/>
              </a:prstGeom>
              <a:blipFill>
                <a:blip r:embed="rId2"/>
                <a:stretch>
                  <a:fillRect l="-1413" t="-927" b="-1236"/>
                </a:stretch>
              </a:blipFill>
            </p:spPr>
            <p:txBody>
              <a:bodyPr/>
              <a:lstStyle/>
              <a:p>
                <a:r>
                  <a:rPr lang="en-US">
                    <a:noFill/>
                  </a:rPr>
                  <a:t> </a:t>
                </a:r>
              </a:p>
            </p:txBody>
          </p:sp>
        </mc:Fallback>
      </mc:AlternateContent>
    </p:spTree>
    <p:extLst>
      <p:ext uri="{BB962C8B-B14F-4D97-AF65-F5344CB8AC3E}">
        <p14:creationId xmlns:p14="http://schemas.microsoft.com/office/powerpoint/2010/main" val="1427225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2764" y="5006360"/>
            <a:ext cx="10295291" cy="727032"/>
          </a:xfrm>
          <a:prstGeom prst="rect">
            <a:avLst/>
          </a:prstGeom>
          <a:solidFill>
            <a:srgbClr val="FFFF00"/>
          </a:solidFill>
        </p:spPr>
        <p:txBody>
          <a:bodyPr wrap="square" rtlCol="0">
            <a:spAutoFit/>
          </a:bodyPr>
          <a:lstStyle/>
          <a:p>
            <a:endParaRPr lang="en-US" dirty="0"/>
          </a:p>
        </p:txBody>
      </p:sp>
      <p:sp>
        <p:nvSpPr>
          <p:cNvPr id="7" name="TextBox 6"/>
          <p:cNvSpPr txBox="1"/>
          <p:nvPr/>
        </p:nvSpPr>
        <p:spPr>
          <a:xfrm>
            <a:off x="919247" y="2152802"/>
            <a:ext cx="10295291" cy="727032"/>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788276" y="1088572"/>
            <a:ext cx="10321158" cy="557048"/>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05452" y="301672"/>
            <a:ext cx="9086806" cy="723446"/>
          </a:xfrm>
          <a:solidFill>
            <a:srgbClr val="FFFF00"/>
          </a:solidFill>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215480"/>
            <a:ext cx="9086806" cy="5277394"/>
          </a:xfrm>
        </p:spPr>
        <p:txBody>
          <a:bodyPr>
            <a:noAutofit/>
          </a:bodyPr>
          <a:lstStyle/>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Universal Hash Function for Strings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Consider again the </a:t>
            </a:r>
            <a:r>
              <a:rPr lang="en-US" sz="2400" dirty="0">
                <a:solidFill>
                  <a:srgbClr val="0000FF"/>
                </a:solidFill>
                <a:latin typeface="Times New Roman" panose="02020603050405020304" pitchFamily="18" charset="0"/>
                <a:cs typeface="Times New Roman" panose="02020603050405020304" pitchFamily="18" charset="0"/>
              </a:rPr>
              <a:t>modular hash function for strings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A way to randomize this hash function is to randomize the value of constant C.</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Use a simple pseudo-random number generator for this purpose.</a:t>
            </a:r>
          </a:p>
          <a:p>
            <a:pPr marL="457200" lvl="1" indent="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hash(str, m)</a:t>
            </a:r>
          </a:p>
          <a:p>
            <a:pPr marL="457200" lvl="1" indent="0">
              <a:lnSpc>
                <a:spcPct val="100000"/>
              </a:lnSpc>
              <a:spcBef>
                <a:spcPts val="0"/>
              </a:spcBef>
              <a:spcAft>
                <a:spcPts val="600"/>
              </a:spcAft>
              <a:buNone/>
            </a:pPr>
            <a:r>
              <a:rPr lang="en-US" dirty="0">
                <a:latin typeface="Times New Roman" panose="02020603050405020304" pitchFamily="18" charset="0"/>
                <a:cs typeface="Times New Roman" panose="02020603050405020304" pitchFamily="18" charset="0"/>
              </a:rPr>
              <a:t>     h </a:t>
            </a:r>
            <a:r>
              <a:rPr lang="en-US" spc="-100" dirty="0">
                <a:effectLst/>
                <a:latin typeface="Consolas" panose="020B0609020204030204" pitchFamily="49"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0; C </a:t>
            </a:r>
            <a:r>
              <a:rPr lang="en-US" spc="-100"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31415; x </a:t>
            </a:r>
            <a:r>
              <a:rPr lang="en-US" spc="-100" dirty="0">
                <a:effectLst/>
                <a:latin typeface="Consolas" panose="020B0609020204030204" pitchFamily="49"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27183;</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a:t>
            </a:r>
            <a:r>
              <a:rPr lang="en-US" spc="-100" dirty="0">
                <a:effectLst/>
                <a:latin typeface="Consolas" panose="020B0609020204030204" pitchFamily="49" charset="0"/>
                <a:ea typeface="Calibri" panose="020F0502020204030204" pitchFamily="34" charset="0"/>
                <a:cs typeface="Times New Roman" panose="02020603050405020304" pitchFamily="18" charset="0"/>
              </a:rPr>
              <a:t>for (</a:t>
            </a:r>
            <a:r>
              <a:rPr lang="en-US"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a:t>
            </a:r>
            <a:r>
              <a:rPr lang="en-US" spc="-100" dirty="0">
                <a:effectLst/>
                <a:latin typeface="Consolas" panose="020B0609020204030204" pitchFamily="49" charset="0"/>
                <a:ea typeface="Calibri" panose="020F0502020204030204" pitchFamily="34" charset="0"/>
                <a:cs typeface="Times New Roman" panose="02020603050405020304" pitchFamily="18" charset="0"/>
              </a:rPr>
              <a:t>h ← (h * C + </a:t>
            </a:r>
            <a:r>
              <a:rPr lang="en-US"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pc="-100" dirty="0">
                <a:effectLst/>
                <a:latin typeface="Consolas" panose="020B0609020204030204" pitchFamily="49" charset="0"/>
                <a:ea typeface="Calibri" panose="020F0502020204030204" pitchFamily="34" charset="0"/>
                <a:cs typeface="Times New Roman" panose="02020603050405020304" pitchFamily="18" charset="0"/>
              </a:rPr>
              <a:t>)) mod m; </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C </a:t>
            </a:r>
            <a:r>
              <a:rPr lang="en-US"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pc="-100" dirty="0" err="1">
                <a:effectLst/>
                <a:latin typeface="Consolas" panose="020B0609020204030204" pitchFamily="49" charset="0"/>
                <a:ea typeface="Calibri" panose="020F0502020204030204" pitchFamily="34" charset="0"/>
                <a:cs typeface="Times New Roman" panose="02020603050405020304" pitchFamily="18" charset="0"/>
              </a:rPr>
              <a:t>C+x</a:t>
            </a:r>
            <a:r>
              <a:rPr lang="en-US" spc="-100" dirty="0">
                <a:effectLst/>
                <a:latin typeface="Consolas" panose="020B0609020204030204" pitchFamily="49" charset="0"/>
                <a:ea typeface="Calibri" panose="020F0502020204030204" pitchFamily="34" charset="0"/>
                <a:cs typeface="Times New Roman" panose="02020603050405020304" pitchFamily="18" charset="0"/>
              </a:rPr>
              <a:t>) mod (m-1)}</a:t>
            </a:r>
          </a:p>
          <a:p>
            <a:pPr marL="457200" lvl="1" indent="0">
              <a:lnSpc>
                <a:spcPct val="100000"/>
              </a:lnSpc>
              <a:spcBef>
                <a:spcPts val="0"/>
              </a:spcBef>
              <a:spcAft>
                <a:spcPts val="600"/>
              </a:spcAft>
              <a:buNone/>
            </a:pPr>
            <a:r>
              <a:rPr lang="en-US" spc="-100" dirty="0">
                <a:effectLst/>
                <a:latin typeface="Consolas" panose="020B0609020204030204" pitchFamily="49" charset="0"/>
                <a:ea typeface="Calibri" panose="020F0502020204030204" pitchFamily="34" charset="0"/>
                <a:cs typeface="Times New Roman" panose="02020603050405020304" pitchFamily="18" charset="0"/>
              </a:rPr>
              <a:t>  if (h &lt; 0)  return h + m</a:t>
            </a:r>
          </a:p>
          <a:p>
            <a:pPr marL="457200" lvl="1" indent="0">
              <a:lnSpc>
                <a:spcPct val="100000"/>
              </a:lnSpc>
              <a:spcBef>
                <a:spcPts val="0"/>
              </a:spcBef>
              <a:spcAft>
                <a:spcPts val="600"/>
              </a:spcAft>
              <a:buNone/>
            </a:pPr>
            <a:r>
              <a:rPr lang="en-US" spc="-100" dirty="0">
                <a:latin typeface="Consolas" panose="020B0609020204030204" pitchFamily="49" charset="0"/>
                <a:ea typeface="Calibri" panose="020F0502020204030204" pitchFamily="34" charset="0"/>
                <a:cs typeface="Times New Roman" panose="02020603050405020304" pitchFamily="18" charset="0"/>
              </a:rPr>
              <a:t>  else return h;</a:t>
            </a:r>
            <a:endParaRPr lang="en-US" spc="-1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600"/>
              </a:spcAf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189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88572"/>
            <a:ext cx="9086806" cy="5547006"/>
          </a:xfrm>
        </p:spPr>
        <p:txBody>
          <a:bodyPr>
            <a:noAutofit/>
          </a:bodyPr>
          <a:lstStyle/>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A Universal Hash Function for Strings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Use a simple pseudo-random number generator for this purpose.</a:t>
            </a:r>
          </a:p>
          <a:p>
            <a:pPr marL="457200" lvl="1"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hash(str, m)</a:t>
            </a:r>
          </a:p>
          <a:p>
            <a:pPr marL="457200" lvl="1" indent="0">
              <a:lnSpc>
                <a:spcPct val="10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     h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0; C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31415; x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27183;</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 0 to n – 1) do {</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h ← (h * C +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ord</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(c</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i</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mod m; </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C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C+x</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mod (m-1)}</a:t>
            </a:r>
          </a:p>
          <a:p>
            <a:pPr marL="457200" lvl="1" indent="0">
              <a:lnSpc>
                <a:spcPct val="100000"/>
              </a:lnSpc>
              <a:spcBef>
                <a:spcPts val="0"/>
              </a:spcBef>
              <a:spcAft>
                <a:spcPts val="600"/>
              </a:spcAft>
              <a:buNone/>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(h &lt; 0)  return h + m</a:t>
            </a:r>
          </a:p>
          <a:p>
            <a:pPr marL="457200" lvl="1" indent="0">
              <a:lnSpc>
                <a:spcPct val="100000"/>
              </a:lnSpc>
              <a:spcBef>
                <a:spcPts val="0"/>
              </a:spcBef>
              <a:spcAft>
                <a:spcPts val="600"/>
              </a:spcAft>
              <a:buNone/>
            </a:pPr>
            <a:r>
              <a:rPr lang="en-US" sz="2200" spc="-100" dirty="0">
                <a:latin typeface="Consolas" panose="020B0609020204030204" pitchFamily="49" charset="0"/>
                <a:ea typeface="Calibri" panose="020F0502020204030204" pitchFamily="34" charset="0"/>
                <a:cs typeface="Times New Roman" panose="02020603050405020304" pitchFamily="18" charset="0"/>
              </a:rPr>
              <a:t>  else return h;</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This idea can be extended to integers by multiplying each bye by a random coefficient in the same manner.</a:t>
            </a:r>
          </a:p>
          <a:p>
            <a:pPr marL="457200" indent="-457200">
              <a:lnSpc>
                <a:spcPct val="100000"/>
              </a:lnSpc>
              <a:spcAft>
                <a:spcPts val="600"/>
              </a:spcAft>
            </a:pPr>
            <a:r>
              <a:rPr lang="en-US" sz="2200" dirty="0">
                <a:latin typeface="Times New Roman" panose="02020603050405020304" pitchFamily="18" charset="0"/>
                <a:cs typeface="Times New Roman" panose="02020603050405020304" pitchFamily="18" charset="0"/>
              </a:rPr>
              <a:t>It can shown that this method does produce a universal hash function under the assumption that the coefficients are truly random.</a:t>
            </a: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60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5061" y="3950070"/>
            <a:ext cx="10295291" cy="72703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365126"/>
            <a:ext cx="8447315" cy="723446"/>
          </a:xfrm>
        </p:spPr>
        <p:txBody>
          <a:bodyPr>
            <a:normAutofit/>
          </a:bodyPr>
          <a:lstStyle/>
          <a:p>
            <a:r>
              <a:rPr lang="en-US" sz="32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483988"/>
            <a:ext cx="9086806" cy="4360758"/>
          </a:xfrm>
        </p:spPr>
        <p:txBody>
          <a:bodyPr>
            <a:noAutofit/>
          </a:bodyPr>
          <a:lstStyle/>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A Universal Hash Function for Integers</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Let p be a large prime number such that every k key value is between 0 and p -1.</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Let a and b be integers smaller than p with a positive and be nonnegative.</a:t>
            </a:r>
          </a:p>
          <a:p>
            <a:pPr marL="457200" indent="-457200">
              <a:lnSpc>
                <a:spcPct val="100000"/>
              </a:lnSpc>
              <a:spcBef>
                <a:spcPts val="0"/>
              </a:spcBef>
              <a:spcAft>
                <a:spcPts val="600"/>
              </a:spcAft>
            </a:pPr>
            <a:r>
              <a:rPr lang="en-US" sz="2400" dirty="0">
                <a:latin typeface="Times New Roman" panose="02020603050405020304" pitchFamily="18" charset="0"/>
                <a:cs typeface="Times New Roman" panose="02020603050405020304" pitchFamily="18" charset="0"/>
              </a:rPr>
              <a:t>If a and b are selected randomly, then the hash function</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t>
            </a:r>
            <a:r>
              <a:rPr lang="en-US" sz="2400" baseline="-25000" dirty="0" err="1">
                <a:latin typeface="Times New Roman" panose="02020603050405020304" pitchFamily="18" charset="0"/>
                <a:cs typeface="Times New Roman" panose="02020603050405020304" pitchFamily="18" charset="0"/>
              </a:rPr>
              <a:t>a.b</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 = ((( </a:t>
            </a:r>
            <a:r>
              <a:rPr lang="en-US" sz="2400" dirty="0" err="1">
                <a:latin typeface="Times New Roman" panose="02020603050405020304" pitchFamily="18" charset="0"/>
                <a:cs typeface="Times New Roman" panose="02020603050405020304" pitchFamily="18" charset="0"/>
              </a:rPr>
              <a:t>ak</a:t>
            </a:r>
            <a:r>
              <a:rPr lang="en-US" sz="2400" dirty="0">
                <a:latin typeface="Times New Roman" panose="02020603050405020304" pitchFamily="18" charset="0"/>
                <a:cs typeface="Times New Roman" panose="02020603050405020304" pitchFamily="18" charset="0"/>
              </a:rPr>
              <a:t> + b) mod p)mod m)              …. I</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      is universal.</a:t>
            </a:r>
          </a:p>
          <a:p>
            <a:pPr marL="0" indent="0">
              <a:lnSpc>
                <a:spcPct val="100000"/>
              </a:lnSpc>
              <a:spcBef>
                <a:spcPts val="0"/>
              </a:spcBef>
              <a:spcAft>
                <a:spcPts val="600"/>
              </a:spcAft>
              <a:buNone/>
            </a:pPr>
            <a:endParaRPr lang="en-US" sz="2200" dirty="0">
              <a:latin typeface="Times New Roman" panose="02020603050405020304" pitchFamily="18"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0511C0D2-0DFD-4745-AF97-36B8A7A2F0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630418" y="2239874"/>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312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1EE2A-0D30-9DB3-B586-7E4AB3DFD99F}"/>
              </a:ext>
            </a:extLst>
          </p:cNvPr>
          <p:cNvSpPr txBox="1"/>
          <p:nvPr/>
        </p:nvSpPr>
        <p:spPr>
          <a:xfrm>
            <a:off x="1000708" y="4684960"/>
            <a:ext cx="10246441" cy="1623475"/>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CB202A1-F187-BCFD-D333-CAFA62A31E91}"/>
              </a:ext>
            </a:extLst>
          </p:cNvPr>
          <p:cNvSpPr txBox="1"/>
          <p:nvPr/>
        </p:nvSpPr>
        <p:spPr>
          <a:xfrm>
            <a:off x="1000708" y="1557851"/>
            <a:ext cx="10295291" cy="727032"/>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33764" y="124980"/>
            <a:ext cx="9326880" cy="1002121"/>
          </a:xfrm>
        </p:spPr>
        <p:txBody>
          <a:bodyPr>
            <a:normAutofit/>
          </a:bodyPr>
          <a:lstStyle/>
          <a:p>
            <a:r>
              <a:rPr lang="en-US" sz="36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38472" y="1025501"/>
                <a:ext cx="9019764" cy="5504608"/>
              </a:xfrm>
            </p:spPr>
            <p:txBody>
              <a:bodyPr>
                <a:noAutofit/>
              </a:bodyPr>
              <a:lstStyle/>
              <a:p>
                <a:pPr marL="0" indent="0">
                  <a:lnSpc>
                    <a:spcPct val="100000"/>
                  </a:lnSpc>
                  <a:spcAft>
                    <a:spcPts val="300"/>
                  </a:spcAft>
                  <a:buNone/>
                </a:pPr>
                <a:r>
                  <a:rPr lang="en-US" sz="2400" dirty="0">
                    <a:solidFill>
                      <a:srgbClr val="0000FF"/>
                    </a:solidFill>
                    <a:cs typeface="Times New Roman" panose="02020603050405020304" pitchFamily="18" charset="0"/>
                  </a:rPr>
                  <a:t>Universe hashing</a:t>
                </a:r>
              </a:p>
              <a:p>
                <a:pPr marL="457200"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Let U be a universe of keys, and let </a:t>
                </a:r>
                <a:r>
                  <a:rPr lang="en-US" sz="2200" i="1" dirty="0">
                    <a:solidFill>
                      <a:srgbClr val="0000FF"/>
                    </a:solidFill>
                    <a:latin typeface="Times New Roman" panose="02020603050405020304" pitchFamily="18" charset="0"/>
                    <a:cs typeface="Times New Roman" panose="02020603050405020304" pitchFamily="18" charset="0"/>
                  </a:rPr>
                  <a:t>H</a:t>
                </a:r>
                <a:r>
                  <a:rPr lang="en-US" sz="2200" dirty="0">
                    <a:solidFill>
                      <a:srgbClr val="0000FF"/>
                    </a:solidFill>
                    <a:latin typeface="Times New Roman" panose="02020603050405020304" pitchFamily="18" charset="0"/>
                    <a:cs typeface="Times New Roman" panose="02020603050405020304" pitchFamily="18" charset="0"/>
                  </a:rPr>
                  <a:t> be a finite collection of hash functions mapping U to {0, 1, 2, …, m-1}. </a:t>
                </a:r>
                <a:r>
                  <a:rPr lang="en-US" sz="2200" dirty="0">
                    <a:latin typeface="Times New Roman" panose="02020603050405020304" pitchFamily="18" charset="0"/>
                    <a:cs typeface="Times New Roman" panose="02020603050405020304" pitchFamily="18" charset="0"/>
                  </a:rPr>
                  <a:t>This collection is said to be </a:t>
                </a:r>
                <a:r>
                  <a:rPr lang="en-US" sz="2200" dirty="0">
                    <a:solidFill>
                      <a:srgbClr val="0000FF"/>
                    </a:solidFill>
                    <a:latin typeface="Times New Roman" panose="02020603050405020304" pitchFamily="18" charset="0"/>
                    <a:cs typeface="Times New Roman" panose="02020603050405020304" pitchFamily="18" charset="0"/>
                  </a:rPr>
                  <a:t>universal </a:t>
                </a:r>
                <a:r>
                  <a:rPr lang="en-US" sz="2200" dirty="0">
                    <a:latin typeface="Times New Roman" panose="02020603050405020304" pitchFamily="18" charset="0"/>
                    <a:cs typeface="Times New Roman" panose="02020603050405020304" pitchFamily="18" charset="0"/>
                  </a:rPr>
                  <a:t>if for each pair of distinct keys x, y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U, the number of hash functions h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for which h(x) = h(y) is precisely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𝐻</m:t>
                        </m:r>
                        <m:r>
                          <a:rPr lang="en-US" sz="2200" b="0" i="1" smtClean="0">
                            <a:latin typeface="Cambria Math" panose="02040503050406030204" pitchFamily="18" charset="0"/>
                            <a:cs typeface="Times New Roman" panose="02020603050405020304" pitchFamily="18" charset="0"/>
                          </a:rPr>
                          <m:t>|</m:t>
                        </m:r>
                      </m:num>
                      <m:den>
                        <m:r>
                          <a:rPr lang="en-US" sz="2200" b="0" i="1" smtClean="0">
                            <a:latin typeface="Cambria Math" panose="02040503050406030204" pitchFamily="18" charset="0"/>
                            <a:cs typeface="Times New Roman" panose="02020603050405020304" pitchFamily="18" charset="0"/>
                          </a:rPr>
                          <m:t>𝑚</m:t>
                        </m:r>
                      </m:den>
                    </m:f>
                    <m:r>
                      <a:rPr lang="en-US" sz="2200" b="0" i="1" smtClean="0">
                        <a:latin typeface="Cambria Math" panose="02040503050406030204" pitchFamily="18" charset="0"/>
                        <a:cs typeface="Times New Roman" panose="02020603050405020304" pitchFamily="18" charset="0"/>
                      </a:rPr>
                      <m:t>.</m:t>
                    </m:r>
                  </m:oMath>
                </a14:m>
                <a:endParaRPr lang="en-US" sz="2200" b="0" dirty="0">
                  <a:latin typeface="Times New Roman" panose="02020603050405020304" pitchFamily="18" charset="0"/>
                  <a:cs typeface="Times New Roman" panose="02020603050405020304" pitchFamily="18" charset="0"/>
                </a:endParaRPr>
              </a:p>
              <a:p>
                <a:pPr marL="914400" lvl="1" indent="-457200">
                  <a:lnSpc>
                    <a:spcPct val="100000"/>
                  </a:lnSpc>
                  <a:spcAft>
                    <a:spcPts val="300"/>
                  </a:spcAft>
                </a:pPr>
                <a:r>
                  <a:rPr lang="en-US" sz="2200" dirty="0">
                    <a:solidFill>
                      <a:schemeClr val="tx1"/>
                    </a:solidFill>
                    <a:latin typeface="Times New Roman" panose="02020603050405020304" pitchFamily="18" charset="0"/>
                    <a:cs typeface="Times New Roman" panose="02020603050405020304" pitchFamily="18" charset="0"/>
                  </a:rPr>
                  <a:t>If h is chosen uniformly at random from </a:t>
                </a:r>
                <a:r>
                  <a:rPr lang="en-US" sz="2200" i="1" dirty="0">
                    <a:solidFill>
                      <a:schemeClr val="tx1"/>
                    </a:solidFill>
                    <a:latin typeface="Times New Roman" panose="02020603050405020304" pitchFamily="18" charset="0"/>
                    <a:cs typeface="Times New Roman" panose="02020603050405020304" pitchFamily="18" charset="0"/>
                  </a:rPr>
                  <a:t>H</a:t>
                </a:r>
                <a:r>
                  <a:rPr lang="en-US" sz="2200" dirty="0">
                    <a:solidFill>
                      <a:schemeClr val="tx1"/>
                    </a:solidFill>
                    <a:latin typeface="Times New Roman" panose="02020603050405020304" pitchFamily="18" charset="0"/>
                    <a:cs typeface="Times New Roman" panose="02020603050405020304" pitchFamily="18" charset="0"/>
                  </a:rPr>
                  <a:t>, the probability of a collision between x and y is: </a:t>
                </a:r>
              </a:p>
              <a:p>
                <a:pPr marL="457200" lvl="1" indent="0">
                  <a:lnSpc>
                    <a:spcPct val="100000"/>
                  </a:lnSpc>
                  <a:spcAft>
                    <a:spcPts val="300"/>
                  </a:spcAft>
                  <a:buNone/>
                </a:pPr>
                <a:r>
                  <a:rPr lang="en-US" sz="2200" dirty="0">
                    <a:solidFill>
                      <a:schemeClr val="tx1"/>
                    </a:solidFill>
                  </a:rPr>
                  <a:t> 	</a:t>
                </a:r>
                <a14:m>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𝑓𝑢𝑛𝑐𝑡𝑖𝑜𝑛𝑠</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𝑡h𝑎𝑡</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𝑚𝑎𝑝</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𝑥</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𝑎𝑛𝑑</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𝑦</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𝑡𝑜</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𝑡h𝑒</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𝑠𝑎𝑚𝑒</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𝑠𝑙𝑜𝑡</m:t>
                        </m:r>
                      </m:num>
                      <m:den>
                        <m:r>
                          <a:rPr lang="en-US" sz="2200" b="0" i="1" smtClean="0">
                            <a:solidFill>
                              <a:schemeClr val="tx1"/>
                            </a:solidFill>
                            <a:latin typeface="Cambria Math" panose="02040503050406030204" pitchFamily="18" charset="0"/>
                          </a:rPr>
                          <m:t>𝑇𝑜𝑡𝑎𝑙</m:t>
                        </m:r>
                        <m:r>
                          <a:rPr lang="en-US" sz="2200" b="0" i="1" smtClean="0">
                            <a:solidFill>
                              <a:schemeClr val="tx1"/>
                            </a:solidFill>
                            <a:latin typeface="Cambria Math" panose="02040503050406030204" pitchFamily="18" charset="0"/>
                          </a:rPr>
                          <m:t> # </m:t>
                        </m:r>
                        <m:r>
                          <a:rPr lang="en-US" sz="2200" b="0" i="1" smtClean="0">
                            <a:solidFill>
                              <a:schemeClr val="tx1"/>
                            </a:solidFill>
                            <a:latin typeface="Cambria Math" panose="02040503050406030204" pitchFamily="18" charset="0"/>
                          </a:rPr>
                          <m:t>𝑜𝑓</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𝑓𝑢𝑛𝑐𝑡𝑖𝑜𝑛𝑠</m:t>
                        </m:r>
                      </m:den>
                    </m:f>
                  </m:oMath>
                </a14:m>
                <a:r>
                  <a:rPr lang="en-US" sz="2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smtClean="0">
                            <a:solidFill>
                              <a:schemeClr val="tx1"/>
                            </a:solidFill>
                            <a:latin typeface="Cambria Math" panose="02040503050406030204" pitchFamily="18" charset="0"/>
                          </a:rPr>
                        </m:ctrlPr>
                      </m:fPr>
                      <m:num>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𝐻</m:t>
                            </m:r>
                            <m:r>
                              <a:rPr lang="en-US" sz="2200" b="0" i="1" smtClean="0">
                                <a:solidFill>
                                  <a:schemeClr val="tx1"/>
                                </a:solidFill>
                                <a:latin typeface="Cambria Math" panose="02040503050406030204" pitchFamily="18" charset="0"/>
                              </a:rPr>
                              <m:t>|</m:t>
                            </m:r>
                          </m:num>
                          <m:den>
                            <m:r>
                              <a:rPr lang="en-US" sz="2200" b="0" i="1" smtClean="0">
                                <a:solidFill>
                                  <a:schemeClr val="tx1"/>
                                </a:solidFill>
                                <a:latin typeface="Cambria Math" panose="02040503050406030204" pitchFamily="18" charset="0"/>
                              </a:rPr>
                              <m:t>𝑚</m:t>
                            </m:r>
                          </m:den>
                        </m:f>
                      </m:num>
                      <m:den>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𝐻</m:t>
                        </m:r>
                        <m:r>
                          <a:rPr lang="en-US" sz="2200" b="0" i="1" smtClean="0">
                            <a:solidFill>
                              <a:schemeClr val="tx1"/>
                            </a:solidFill>
                            <a:latin typeface="Cambria Math" panose="02040503050406030204" pitchFamily="18" charset="0"/>
                          </a:rPr>
                          <m:t>|</m:t>
                        </m:r>
                      </m:den>
                    </m:f>
                  </m:oMath>
                </a14:m>
                <a:r>
                  <a:rPr lang="en-US" sz="2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m:t>
                        </m:r>
                      </m:num>
                      <m:den>
                        <m:r>
                          <a:rPr lang="en-US" sz="2200" b="0" i="1" smtClean="0">
                            <a:solidFill>
                              <a:schemeClr val="tx1"/>
                            </a:solidFill>
                            <a:latin typeface="Cambria Math" panose="02040503050406030204" pitchFamily="18" charset="0"/>
                          </a:rPr>
                          <m:t>𝑚</m:t>
                        </m:r>
                      </m:den>
                    </m:f>
                  </m:oMath>
                </a14:m>
                <a:r>
                  <a:rPr lang="en-US" sz="2200" dirty="0">
                    <a:solidFill>
                      <a:schemeClr val="tx1"/>
                    </a:solidFill>
                    <a:latin typeface="Times New Roman" panose="02020603050405020304" pitchFamily="18" charset="0"/>
                    <a:cs typeface="Times New Roman" panose="02020603050405020304" pitchFamily="18" charset="0"/>
                  </a:rPr>
                  <a:t>.</a:t>
                </a:r>
              </a:p>
              <a:p>
                <a:pPr marL="914400" lvl="1" indent="-457200">
                  <a:lnSpc>
                    <a:spcPct val="100000"/>
                  </a:lnSpc>
                  <a:spcAft>
                    <a:spcPts val="300"/>
                  </a:spcAft>
                </a:pPr>
                <a:r>
                  <a:rPr lang="en-US" sz="2200" dirty="0">
                    <a:solidFill>
                      <a:srgbClr val="0000FF"/>
                    </a:solidFill>
                    <a:latin typeface="Times New Roman" panose="02020603050405020304" pitchFamily="18" charset="0"/>
                    <a:cs typeface="Times New Roman" panose="02020603050405020304" pitchFamily="18" charset="0"/>
                  </a:rPr>
                  <a:t>i.e., with a hash function randomly chosen from </a:t>
                </a:r>
                <a:r>
                  <a:rPr lang="en-US" sz="2200" i="1" dirty="0">
                    <a:solidFill>
                      <a:srgbClr val="0000FF"/>
                    </a:solidFill>
                    <a:latin typeface="Times New Roman" panose="02020603050405020304" pitchFamily="18" charset="0"/>
                    <a:cs typeface="Times New Roman" panose="02020603050405020304" pitchFamily="18" charset="0"/>
                  </a:rPr>
                  <a:t>H</a:t>
                </a:r>
                <a:r>
                  <a:rPr lang="en-US" sz="2200" dirty="0">
                    <a:solidFill>
                      <a:srgbClr val="0000FF"/>
                    </a:solidFill>
                    <a:latin typeface="Times New Roman" panose="02020603050405020304" pitchFamily="18" charset="0"/>
                    <a:cs typeface="Times New Roman" panose="02020603050405020304" pitchFamily="18" charset="0"/>
                  </a:rPr>
                  <a:t>, the chance of a collision between x and y when x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cs typeface="Times New Roman" panose="02020603050405020304" pitchFamily="18" charset="0"/>
                  </a:rPr>
                  <a:t>  y is exactly  </a:t>
                </a:r>
                <a14:m>
                  <m:oMath xmlns:m="http://schemas.openxmlformats.org/officeDocument/2006/math">
                    <m:f>
                      <m:fPr>
                        <m:ctrlPr>
                          <a:rPr lang="en-US" sz="2200" i="1" smtClean="0">
                            <a:solidFill>
                              <a:srgbClr val="0000FF"/>
                            </a:solidFill>
                            <a:latin typeface="Cambria Math" panose="02040503050406030204" pitchFamily="18" charset="0"/>
                            <a:cs typeface="Times New Roman" panose="02020603050405020304" pitchFamily="18" charset="0"/>
                          </a:rPr>
                        </m:ctrlPr>
                      </m:fPr>
                      <m:num>
                        <m:r>
                          <a:rPr lang="en-US" sz="2200" b="0" i="1" smtClean="0">
                            <a:solidFill>
                              <a:srgbClr val="0000FF"/>
                            </a:solidFill>
                            <a:latin typeface="Cambria Math" panose="02040503050406030204" pitchFamily="18" charset="0"/>
                            <a:cs typeface="Times New Roman" panose="02020603050405020304" pitchFamily="18" charset="0"/>
                          </a:rPr>
                          <m:t>1</m:t>
                        </m:r>
                      </m:num>
                      <m:den>
                        <m:r>
                          <a:rPr lang="en-US" sz="2200" b="0" i="1" smtClean="0">
                            <a:solidFill>
                              <a:srgbClr val="0000FF"/>
                            </a:solidFill>
                            <a:latin typeface="Cambria Math" panose="02040503050406030204" pitchFamily="18" charset="0"/>
                            <a:cs typeface="Times New Roman" panose="02020603050405020304" pitchFamily="18" charset="0"/>
                          </a:rPr>
                          <m:t>𝑚</m:t>
                        </m:r>
                      </m:den>
                    </m:f>
                  </m:oMath>
                </a14:m>
                <a:r>
                  <a:rPr lang="en-US" sz="2200" dirty="0">
                    <a:solidFill>
                      <a:srgbClr val="0000FF"/>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which is exactly the chance of collision if h(x) and h(y) are randomly chosen from the set {0, 1, 2, …, m-1}. </a:t>
                </a:r>
              </a:p>
              <a:p>
                <a:pPr marL="457200" lvl="1" indent="0">
                  <a:lnSpc>
                    <a:spcPct val="100000"/>
                  </a:lnSpc>
                  <a:spcAft>
                    <a:spcPts val="300"/>
                  </a:spcAft>
                  <a:buNone/>
                </a:pPr>
                <a:endParaRPr lang="en-US" sz="2200" dirty="0"/>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38472" y="1025501"/>
                <a:ext cx="9019764" cy="5504608"/>
              </a:xfrm>
              <a:blipFill>
                <a:blip r:embed="rId2"/>
                <a:stretch>
                  <a:fillRect l="-1082" t="-886"/>
                </a:stretch>
              </a:blipFill>
            </p:spPr>
            <p:txBody>
              <a:bodyPr/>
              <a:lstStyle/>
              <a:p>
                <a:r>
                  <a:rPr lang="en-US">
                    <a:noFill/>
                  </a:rPr>
                  <a:t> </a:t>
                </a:r>
              </a:p>
            </p:txBody>
          </p:sp>
        </mc:Fallback>
      </mc:AlternateContent>
    </p:spTree>
    <p:extLst>
      <p:ext uri="{BB962C8B-B14F-4D97-AF65-F5344CB8AC3E}">
        <p14:creationId xmlns:p14="http://schemas.microsoft.com/office/powerpoint/2010/main" val="1380977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28205" y="365125"/>
            <a:ext cx="8281852" cy="793115"/>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0" y="1158240"/>
                <a:ext cx="9571810" cy="5503817"/>
              </a:xfrm>
            </p:spPr>
            <p:txBody>
              <a:bodyPr>
                <a:normAutofit fontScale="92500" lnSpcReduction="10000"/>
              </a:bodyPr>
              <a:lstStyle/>
              <a:p>
                <a:pPr marL="0" indent="0">
                  <a:spcAft>
                    <a:spcPts val="1200"/>
                  </a:spcAft>
                  <a:buNone/>
                </a:pPr>
                <a:r>
                  <a:rPr lang="en-US" sz="3100" dirty="0">
                    <a:cs typeface="Times New Roman" panose="02020603050405020304" pitchFamily="18" charset="0"/>
                  </a:rPr>
                  <a:t>Universe hashing: </a:t>
                </a:r>
              </a:p>
              <a:p>
                <a:pPr marL="0" indent="0">
                  <a:spcAft>
                    <a:spcPts val="1200"/>
                  </a:spcAft>
                  <a:buNone/>
                </a:pPr>
                <a:r>
                  <a:rPr lang="en-US" sz="2600" dirty="0">
                    <a:solidFill>
                      <a:srgbClr val="0000FF"/>
                    </a:solidFill>
                    <a:latin typeface="Times New Roman" panose="02020603050405020304" pitchFamily="18" charset="0"/>
                    <a:cs typeface="Times New Roman" panose="02020603050405020304" pitchFamily="18" charset="0"/>
                  </a:rPr>
                  <a:t>The following theorem shows that a universal class of hash functions gives good average-case behavior</a:t>
                </a:r>
              </a:p>
              <a:p>
                <a:pPr marL="0" indent="0">
                  <a:lnSpc>
                    <a:spcPct val="120000"/>
                  </a:lnSpc>
                  <a:spcAft>
                    <a:spcPts val="1200"/>
                  </a:spcAft>
                  <a:buNone/>
                </a:pPr>
                <a:r>
                  <a:rPr lang="en-US" sz="2600" dirty="0">
                    <a:solidFill>
                      <a:srgbClr val="0000FF"/>
                    </a:solidFill>
                    <a:latin typeface="Times New Roman" panose="02020603050405020304" pitchFamily="18" charset="0"/>
                    <a:cs typeface="Times New Roman" panose="02020603050405020304" pitchFamily="18" charset="0"/>
                  </a:rPr>
                  <a:t>Theorem 12.3:  If h is chosen from a universal collection H of hash functions and is used to hash n keys into table T of size m, where n </a:t>
                </a:r>
                <a14:m>
                  <m:oMath xmlns:m="http://schemas.openxmlformats.org/officeDocument/2006/math">
                    <m:r>
                      <a:rPr lang="en-US" sz="26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solidFill>
                      <a:srgbClr val="0000FF"/>
                    </a:solidFill>
                    <a:latin typeface="Times New Roman" panose="02020603050405020304" pitchFamily="18" charset="0"/>
                    <a:cs typeface="Times New Roman" panose="02020603050405020304" pitchFamily="18" charset="0"/>
                  </a:rPr>
                  <a:t> m, then the expected number E of collisions involving a particular key x is less than 1.  In other words,</a:t>
                </a:r>
              </a:p>
              <a:p>
                <a:pPr marL="0" indent="0">
                  <a:lnSpc>
                    <a:spcPct val="120000"/>
                  </a:lnSpc>
                  <a:spcAft>
                    <a:spcPts val="1200"/>
                  </a:spcAft>
                  <a:buNone/>
                </a:pPr>
                <a:r>
                  <a:rPr lang="en-US" sz="2600" dirty="0">
                    <a:solidFill>
                      <a:srgbClr val="0000FF"/>
                    </a:solidFill>
                    <a:latin typeface="Times New Roman" panose="02020603050405020304" pitchFamily="18" charset="0"/>
                    <a:cs typeface="Times New Roman" panose="02020603050405020304" pitchFamily="18" charset="0"/>
                  </a:rPr>
                  <a:t>        E[# of collisions with x]  &lt;  </a:t>
                </a:r>
                <a14:m>
                  <m:oMath xmlns:m="http://schemas.openxmlformats.org/officeDocument/2006/math">
                    <m:f>
                      <m:fPr>
                        <m:ctrlPr>
                          <a:rPr lang="en-US" sz="2600" i="1" smtClean="0">
                            <a:solidFill>
                              <a:srgbClr val="0000FF"/>
                            </a:solidFill>
                            <a:latin typeface="Cambria Math" panose="02040503050406030204" pitchFamily="18" charset="0"/>
                            <a:cs typeface="Times New Roman" panose="02020603050405020304" pitchFamily="18" charset="0"/>
                          </a:rPr>
                        </m:ctrlPr>
                      </m:fPr>
                      <m:num>
                        <m:r>
                          <a:rPr lang="en-US" sz="2600" b="0" i="1" smtClean="0">
                            <a:solidFill>
                              <a:srgbClr val="0000FF"/>
                            </a:solidFill>
                            <a:latin typeface="Cambria Math" panose="02040503050406030204" pitchFamily="18" charset="0"/>
                            <a:cs typeface="Times New Roman" panose="02020603050405020304" pitchFamily="18" charset="0"/>
                          </a:rPr>
                          <m:t>𝑛</m:t>
                        </m:r>
                      </m:num>
                      <m:den>
                        <m:r>
                          <a:rPr lang="en-US" sz="2600" b="0" i="1" smtClean="0">
                            <a:solidFill>
                              <a:srgbClr val="0000FF"/>
                            </a:solidFill>
                            <a:latin typeface="Cambria Math" panose="02040503050406030204" pitchFamily="18" charset="0"/>
                            <a:cs typeface="Times New Roman" panose="02020603050405020304" pitchFamily="18" charset="0"/>
                          </a:rPr>
                          <m:t>𝑚</m:t>
                        </m:r>
                      </m:den>
                    </m:f>
                  </m:oMath>
                </a14:m>
                <a:r>
                  <a:rPr lang="en-US" sz="2600"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Aft>
                    <a:spcPts val="1200"/>
                  </a:spcAft>
                  <a:buNone/>
                </a:pPr>
                <a:r>
                  <a:rPr lang="en-US" sz="2600" dirty="0">
                    <a:latin typeface="Times New Roman" panose="02020603050405020304" pitchFamily="18" charset="0"/>
                    <a:cs typeface="Times New Roman" panose="02020603050405020304" pitchFamily="18" charset="0"/>
                  </a:rPr>
                  <a:t>where </a:t>
                </a:r>
                <a14:m>
                  <m:oMath xmlns:m="http://schemas.openxmlformats.org/officeDocument/2006/math">
                    <m:f>
                      <m:fPr>
                        <m:ctrlPr>
                          <a:rPr lang="en-US" sz="2600" i="1" smtClean="0">
                            <a:solidFill>
                              <a:srgbClr val="0000FF"/>
                            </a:solidFill>
                            <a:latin typeface="Cambria Math" panose="02040503050406030204" pitchFamily="18" charset="0"/>
                            <a:cs typeface="Times New Roman" panose="02020603050405020304" pitchFamily="18" charset="0"/>
                          </a:rPr>
                        </m:ctrlPr>
                      </m:fPr>
                      <m:num>
                        <m:r>
                          <a:rPr lang="en-US" sz="2600" b="0" i="1" smtClean="0">
                            <a:solidFill>
                              <a:srgbClr val="0000FF"/>
                            </a:solidFill>
                            <a:latin typeface="Cambria Math" panose="02040503050406030204" pitchFamily="18" charset="0"/>
                            <a:cs typeface="Times New Roman" panose="02020603050405020304" pitchFamily="18" charset="0"/>
                          </a:rPr>
                          <m:t>𝑛</m:t>
                        </m:r>
                      </m:num>
                      <m:den>
                        <m:r>
                          <a:rPr lang="en-US" sz="2600" b="0" i="1" smtClean="0">
                            <a:solidFill>
                              <a:srgbClr val="0000FF"/>
                            </a:solidFill>
                            <a:latin typeface="Cambria Math" panose="02040503050406030204" pitchFamily="18" charset="0"/>
                            <a:cs typeface="Times New Roman" panose="02020603050405020304" pitchFamily="18" charset="0"/>
                          </a:rPr>
                          <m:t>𝑚</m:t>
                        </m:r>
                      </m:den>
                    </m:f>
                  </m:oMath>
                </a14:m>
                <a:r>
                  <a:rPr lang="en-US" sz="2600" dirty="0">
                    <a:latin typeface="Times New Roman" panose="02020603050405020304" pitchFamily="18" charset="0"/>
                    <a:cs typeface="Times New Roman" panose="02020603050405020304" pitchFamily="18" charset="0"/>
                  </a:rPr>
                  <a:t> = α = load factor of hash table</a:t>
                </a:r>
              </a:p>
              <a:p>
                <a:pPr marL="0" indent="0">
                  <a:lnSpc>
                    <a:spcPct val="120000"/>
                  </a:lnSpc>
                  <a:spcAft>
                    <a:spcPts val="1200"/>
                  </a:spcAft>
                  <a:buNone/>
                </a:pPr>
                <a:r>
                  <a:rPr lang="en-US" sz="2600" dirty="0">
                    <a:latin typeface="Times New Roman" panose="02020603050405020304" pitchFamily="18" charset="0"/>
                    <a:cs typeface="Times New Roman" panose="02020603050405020304" pitchFamily="18" charset="0"/>
                  </a:rPr>
                  <a:t>Proof:</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0" y="1158240"/>
                <a:ext cx="9571810" cy="5503817"/>
              </a:xfrm>
              <a:blipFill>
                <a:blip r:embed="rId2"/>
                <a:stretch>
                  <a:fillRect l="-1401" t="-2547" r="-64" b="-2215"/>
                </a:stretch>
              </a:blipFill>
            </p:spPr>
            <p:txBody>
              <a:bodyPr/>
              <a:lstStyle/>
              <a:p>
                <a:r>
                  <a:rPr lang="en-US">
                    <a:noFill/>
                  </a:rPr>
                  <a:t> </a:t>
                </a:r>
              </a:p>
            </p:txBody>
          </p:sp>
        </mc:Fallback>
      </mc:AlternateContent>
    </p:spTree>
    <p:extLst>
      <p:ext uri="{BB962C8B-B14F-4D97-AF65-F5344CB8AC3E}">
        <p14:creationId xmlns:p14="http://schemas.microsoft.com/office/powerpoint/2010/main" val="98233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428205" y="365125"/>
            <a:ext cx="8281852" cy="793115"/>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158240"/>
                <a:ext cx="9022080" cy="5503817"/>
              </a:xfrm>
            </p:spPr>
            <p:txBody>
              <a:bodyPr>
                <a:normAutofit fontScale="92500" lnSpcReduction="20000"/>
              </a:bodyPr>
              <a:lstStyle/>
              <a:p>
                <a:pPr marL="0" indent="0">
                  <a:spcAft>
                    <a:spcPts val="1200"/>
                  </a:spcAft>
                  <a:buNone/>
                </a:pPr>
                <a:r>
                  <a:rPr lang="en-US" sz="3100" dirty="0">
                    <a:cs typeface="Times New Roman" panose="02020603050405020304" pitchFamily="18" charset="0"/>
                  </a:rPr>
                  <a:t>Universe hashing: </a:t>
                </a:r>
              </a:p>
              <a:p>
                <a:pPr marL="0" indent="0">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Theorem 12.3:  If h is chosen from a universal collection H of hash functions and is used to hash n keys into table T of size m, where n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m, then the expected number of collisions involving a particular key x is less than 1.</a:t>
                </a:r>
              </a:p>
              <a:p>
                <a:pPr marL="0" indent="0">
                  <a:lnSpc>
                    <a:spcPct val="120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Proof: For each pair of distinct keys y, z, let a random variable,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 1 if h(y) = h(z) (i.e., if y and z collide using h), and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 0 otherwise. Since,</a:t>
                </a:r>
                <a:r>
                  <a:rPr lang="en-US" sz="2400" dirty="0">
                    <a:solidFill>
                      <a:srgbClr val="0000FF"/>
                    </a:solidFill>
                    <a:latin typeface="Times New Roman" panose="02020603050405020304" pitchFamily="18" charset="0"/>
                    <a:cs typeface="Times New Roman" panose="02020603050405020304" pitchFamily="18" charset="0"/>
                  </a:rPr>
                  <a:t> with a hash function randomly chosen from </a:t>
                </a:r>
                <a:r>
                  <a:rPr lang="en-US" sz="2400" i="1" dirty="0">
                    <a:solidFill>
                      <a:srgbClr val="0000FF"/>
                    </a:solidFill>
                    <a:latin typeface="Times New Roman" panose="02020603050405020304" pitchFamily="18" charset="0"/>
                    <a:cs typeface="Times New Roman" panose="02020603050405020304" pitchFamily="18" charset="0"/>
                  </a:rPr>
                  <a:t>H</a:t>
                </a:r>
                <a:r>
                  <a:rPr lang="en-US" sz="2400" dirty="0">
                    <a:solidFill>
                      <a:srgbClr val="0000FF"/>
                    </a:solidFill>
                    <a:latin typeface="Times New Roman" panose="02020603050405020304" pitchFamily="18" charset="0"/>
                    <a:cs typeface="Times New Roman" panose="02020603050405020304" pitchFamily="18" charset="0"/>
                  </a:rPr>
                  <a:t>, the chance of a collision between y and z when y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z is exactly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𝑚</m:t>
                        </m:r>
                      </m:den>
                    </m:f>
                  </m:oMath>
                </a14:m>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then the expected value of the random variable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is  E[</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a:t>
                </a:r>
              </a:p>
              <a:p>
                <a:pPr marL="0" indent="0">
                  <a:lnSpc>
                    <a:spcPct val="120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Let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be the total number of collisions involving key x in a hash table T of size m containing n keys. Then, the expectation of collisions involving x,  E[</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nary>
                      <m:naryPr>
                        <m:chr m:val="∑"/>
                        <m:supHide m:val="on"/>
                        <m:ctrlPr>
                          <a:rPr lang="en-US" sz="2400" i="1" smtClean="0">
                            <a:latin typeface="Cambria Math" panose="02040503050406030204" pitchFamily="18" charset="0"/>
                            <a:cs typeface="Times New Roman" panose="02020603050405020304" pitchFamily="18" charset="0"/>
                          </a:rPr>
                        </m:ctrlPr>
                      </m:naryPr>
                      <m:sub>
                        <m:r>
                          <m:rPr>
                            <m:brk m:alnAt="7"/>
                          </m:rP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𝑇</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𝑥</m:t>
                        </m:r>
                      </m:sub>
                      <m:sup/>
                      <m:e>
                        <m:r>
                          <m:rPr>
                            <m:nor/>
                          </m:rPr>
                          <a:rPr lang="en-US" sz="2400" dirty="0">
                            <a:latin typeface="Times New Roman" panose="02020603050405020304" pitchFamily="18" charset="0"/>
                            <a:cs typeface="Times New Roman" panose="02020603050405020304" pitchFamily="18" charset="0"/>
                          </a:rPr>
                          <m:t>E</m:t>
                        </m:r>
                        <m:r>
                          <m:rPr>
                            <m:nor/>
                          </m:rPr>
                          <a:rPr lang="en-US" sz="2400" dirty="0">
                            <a:latin typeface="Times New Roman" panose="02020603050405020304" pitchFamily="18" charset="0"/>
                            <a:cs typeface="Times New Roman" panose="02020603050405020304" pitchFamily="18" charset="0"/>
                          </a:rPr>
                          <m:t>[</m:t>
                        </m:r>
                        <m:r>
                          <m:rPr>
                            <m:nor/>
                          </m:rPr>
                          <a:rPr lang="en-US" sz="2400" b="0" i="0" dirty="0" smtClean="0">
                            <a:latin typeface="Times New Roman" panose="02020603050405020304" pitchFamily="18" charset="0"/>
                            <a:cs typeface="Times New Roman" panose="02020603050405020304" pitchFamily="18" charset="0"/>
                          </a:rPr>
                          <m:t>C</m:t>
                        </m:r>
                        <m:r>
                          <m:rPr>
                            <m:nor/>
                          </m:rPr>
                          <a:rPr lang="en-US" sz="2400" baseline="-25000" dirty="0">
                            <a:latin typeface="Times New Roman" panose="02020603050405020304" pitchFamily="18" charset="0"/>
                            <a:cs typeface="Times New Roman" panose="02020603050405020304" pitchFamily="18" charset="0"/>
                          </a:rPr>
                          <m:t>xy</m:t>
                        </m:r>
                        <m:r>
                          <m:rPr>
                            <m:nor/>
                          </m:rPr>
                          <a:rPr lang="en-US" sz="2400" dirty="0">
                            <a:latin typeface="Times New Roman" panose="02020603050405020304" pitchFamily="18" charset="0"/>
                            <a:cs typeface="Times New Roman" panose="02020603050405020304" pitchFamily="18" charset="0"/>
                          </a:rPr>
                          <m:t> ]</m:t>
                        </m:r>
                      </m:e>
                    </m:nary>
                    <m:r>
                      <a:rPr lang="en-US" sz="2400" b="0" i="0"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 −1</m:t>
                        </m:r>
                      </m:num>
                      <m:den>
                        <m:r>
                          <a:rPr lang="en-US" sz="2400" b="0" i="1" smtClean="0">
                            <a:latin typeface="Cambria Math" panose="02040503050406030204" pitchFamily="18" charset="0"/>
                            <a:cs typeface="Times New Roman" panose="02020603050405020304" pitchFamily="18" charset="0"/>
                          </a:rPr>
                          <m:t>𝑚</m:t>
                        </m:r>
                      </m:den>
                    </m:f>
                    <m:r>
                      <a:rPr lang="en-US" sz="2400" b="0" i="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using E[X + Y] = E[X} + E[Y].          Since n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m, we have E[</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&lt; 1.</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158240"/>
                <a:ext cx="9022080" cy="5503817"/>
              </a:xfrm>
              <a:blipFill>
                <a:blip r:embed="rId2"/>
                <a:stretch>
                  <a:fillRect l="-1486" t="-3212"/>
                </a:stretch>
              </a:blipFill>
            </p:spPr>
            <p:txBody>
              <a:bodyPr/>
              <a:lstStyle/>
              <a:p>
                <a:r>
                  <a:rPr lang="en-US">
                    <a:noFill/>
                  </a:rPr>
                  <a:t> </a:t>
                </a:r>
              </a:p>
            </p:txBody>
          </p:sp>
        </mc:Fallback>
      </mc:AlternateContent>
    </p:spTree>
    <p:extLst>
      <p:ext uri="{BB962C8B-B14F-4D97-AF65-F5344CB8AC3E}">
        <p14:creationId xmlns:p14="http://schemas.microsoft.com/office/powerpoint/2010/main" val="3561247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0" y="0"/>
            <a:ext cx="8307978" cy="1002121"/>
          </a:xfrm>
        </p:spPr>
        <p:txBody>
          <a:bodyPr>
            <a:normAutofit/>
          </a:bodyPr>
          <a:lstStyle/>
          <a:p>
            <a:r>
              <a:rPr lang="en-US" sz="32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0" y="1002120"/>
                <a:ext cx="9594670" cy="5855879"/>
              </a:xfrm>
            </p:spPr>
            <p:txBody>
              <a:bodyPr>
                <a:noAutofit/>
              </a:bodyPr>
              <a:lstStyle/>
              <a:p>
                <a:pPr marL="0" indent="0">
                  <a:lnSpc>
                    <a:spcPct val="100000"/>
                  </a:lnSpc>
                  <a:spcAft>
                    <a:spcPts val="600"/>
                  </a:spcAft>
                  <a:buNone/>
                </a:pPr>
                <a:r>
                  <a:rPr lang="en-US" sz="2400" dirty="0">
                    <a:cs typeface="Times New Roman" panose="02020603050405020304" pitchFamily="18" charset="0"/>
                  </a:rPr>
                  <a:t>Universe hashing</a:t>
                </a:r>
              </a:p>
              <a:p>
                <a:pPr marL="0" indent="0">
                  <a:lnSpc>
                    <a:spcPct val="10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Design/construct a universal class of hash functions</a:t>
                </a:r>
                <a:r>
                  <a:rPr lang="en-US" sz="2400" dirty="0">
                    <a:latin typeface="Times New Roman" panose="02020603050405020304" pitchFamily="18" charset="0"/>
                    <a:cs typeface="Times New Roman" panose="02020603050405020304" pitchFamily="18" charset="0"/>
                  </a:rPr>
                  <a:t>.</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Choose a </a:t>
                </a:r>
                <a:r>
                  <a:rPr lang="en-US" sz="2200" dirty="0">
                    <a:solidFill>
                      <a:srgbClr val="0000FF"/>
                    </a:solidFill>
                    <a:latin typeface="Times New Roman" panose="02020603050405020304" pitchFamily="18" charset="0"/>
                    <a:cs typeface="Times New Roman" panose="02020603050405020304" pitchFamily="18" charset="0"/>
                  </a:rPr>
                  <a:t>prime</a:t>
                </a:r>
                <a:r>
                  <a:rPr lang="en-US" sz="2200" dirty="0">
                    <a:latin typeface="Times New Roman" panose="02020603050405020304" pitchFamily="18" charset="0"/>
                    <a:cs typeface="Times New Roman" panose="02020603050405020304" pitchFamily="18" charset="0"/>
                  </a:rPr>
                  <a:t> m to be the table size. </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Decompose a key x into r + 1 bytes (i.e., r + 1 characters, or fixed-width binary substrings), such that x =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&lt;</m:t>
                    </m:r>
                  </m:oMath>
                </a14:m>
                <a:r>
                  <a:rPr lang="en-US" sz="2200" dirty="0">
                    <a:latin typeface="Times New Roman" panose="02020603050405020304" pitchFamily="18" charset="0"/>
                    <a:cs typeface="Times New Roman" panose="02020603050405020304" pitchFamily="18" charset="0"/>
                  </a:rPr>
                  <a:t> 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x</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 x</a:t>
                </a:r>
                <a:r>
                  <a:rPr lang="en-US" sz="2200" baseline="-25000" dirty="0">
                    <a:latin typeface="Times New Roman" panose="02020603050405020304" pitchFamily="18" charset="0"/>
                    <a:cs typeface="Times New Roman" panose="02020603050405020304" pitchFamily="18" charset="0"/>
                  </a:rPr>
                  <a:t>r</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&gt;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where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{0, 1, 2, …, m-1} the only requirement that the maximum value of a byte should be less than m. </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ea typeface="Cambria Math" panose="02040503050406030204" pitchFamily="18" charset="0"/>
                    <a:cs typeface="Times New Roman" panose="02020603050405020304" pitchFamily="18" charset="0"/>
                  </a:rPr>
                  <a:t>Pick randomly a =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&lt;</m:t>
                    </m:r>
                  </m:oMath>
                </a14:m>
                <a:r>
                  <a:rPr lang="en-US" sz="2200" dirty="0">
                    <a:latin typeface="Times New Roman" panose="02020603050405020304" pitchFamily="18" charset="0"/>
                    <a:cs typeface="Times New Roman" panose="02020603050405020304" pitchFamily="18" charset="0"/>
                  </a:rPr>
                  <a:t> 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 a</a:t>
                </a:r>
                <a:r>
                  <a:rPr lang="en-US" sz="2200" baseline="-25000" dirty="0">
                    <a:latin typeface="Times New Roman" panose="02020603050405020304" pitchFamily="18" charset="0"/>
                    <a:cs typeface="Times New Roman" panose="02020603050405020304" pitchFamily="18" charset="0"/>
                  </a:rPr>
                  <a:t>r</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&gt;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where</a:t>
                </a:r>
                <a:r>
                  <a:rPr lang="en-US" sz="22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{0, 1, 2, …, m-1}, a sequence of r + 1 elements chosen randomly from the set {0, 1, 2, …, m-1}. </a:t>
                </a:r>
              </a:p>
              <a:p>
                <a:pPr marL="914400" lvl="1" indent="-457200">
                  <a:lnSpc>
                    <a:spcPct val="100000"/>
                  </a:lnSpc>
                  <a:spcBef>
                    <a:spcPts val="0"/>
                  </a:spcBef>
                  <a:spcAft>
                    <a:spcPts val="600"/>
                  </a:spcAft>
                  <a:buFont typeface="+mj-lt"/>
                  <a:buAutoNum type="arabicPeriod"/>
                </a:pPr>
                <a:r>
                  <a:rPr lang="en-US" sz="2200" dirty="0">
                    <a:latin typeface="Times New Roman" panose="02020603050405020304" pitchFamily="18" charset="0"/>
                    <a:ea typeface="Cambria Math" panose="02040503050406030204" pitchFamily="18" charset="0"/>
                    <a:cs typeface="Times New Roman" panose="02020603050405020304" pitchFamily="18" charset="0"/>
                  </a:rPr>
                  <a:t>Define </a:t>
                </a:r>
                <a:r>
                  <a:rPr lang="en-US" sz="2200" dirty="0">
                    <a:latin typeface="Times New Roman" panose="02020603050405020304" pitchFamily="18" charset="0"/>
                    <a:cs typeface="Times New Roman" panose="02020603050405020304" pitchFamily="18" charset="0"/>
                  </a:rPr>
                  <a:t>h</a:t>
                </a:r>
                <a:r>
                  <a:rPr lang="en-US" sz="2200" baseline="-25000"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as (x) = </a:t>
                </a:r>
                <a14:m>
                  <m:oMath xmlns:m="http://schemas.openxmlformats.org/officeDocument/2006/math">
                    <m:nary>
                      <m:naryPr>
                        <m:chr m:val="∑"/>
                        <m:ctrlPr>
                          <a:rPr lang="en-US" sz="220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=0</m:t>
                        </m:r>
                      </m:sub>
                      <m:sup>
                        <m:r>
                          <a:rPr lang="en-US" sz="2200" b="0" i="1" smtClean="0">
                            <a:latin typeface="Cambria Math" panose="02040503050406030204" pitchFamily="18" charset="0"/>
                            <a:cs typeface="Times New Roman" panose="02020603050405020304" pitchFamily="18" charset="0"/>
                          </a:rPr>
                          <m:t>𝑟</m:t>
                        </m:r>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𝑎</m:t>
                            </m:r>
                          </m:e>
                          <m:sub>
                            <m:r>
                              <a:rPr lang="en-US" sz="2200" b="0" i="1" smtClean="0">
                                <a:latin typeface="Cambria Math" panose="02040503050406030204" pitchFamily="18" charset="0"/>
                                <a:cs typeface="Times New Roman" panose="02020603050405020304" pitchFamily="18" charset="0"/>
                              </a:rPr>
                              <m:t>𝑖</m:t>
                            </m:r>
                          </m:sub>
                        </m:sSub>
                      </m:e>
                    </m:nary>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mod m.                   ……….. 12.3</a:t>
                </a:r>
              </a:p>
              <a:p>
                <a:pPr marL="0" lvl="1" indent="0">
                  <a:lnSpc>
                    <a:spcPct val="100000"/>
                  </a:lnSpc>
                  <a:spcBef>
                    <a:spcPts val="0"/>
                  </a:spcBef>
                  <a:spcAft>
                    <a:spcPts val="600"/>
                  </a:spcAft>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With this definition,   </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H</a:t>
                </a:r>
                <a:r>
                  <a:rPr lang="en-US" sz="2200" dirty="0">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nary>
                      <m:naryPr>
                        <m:chr m:val="⋃"/>
                        <m:supHide m:val="on"/>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𝑎</m:t>
                        </m:r>
                      </m:sub>
                      <m:sup/>
                      <m:e>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ha</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e>
                    </m:nary>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has m</a:t>
                </a:r>
                <a:r>
                  <a:rPr lang="en-US" sz="2200" baseline="30000" dirty="0">
                    <a:latin typeface="Times New Roman" panose="02020603050405020304" pitchFamily="18" charset="0"/>
                    <a:ea typeface="Cambria Math" panose="02040503050406030204" pitchFamily="18" charset="0"/>
                    <a:cs typeface="Times New Roman" panose="02020603050405020304" pitchFamily="18" charset="0"/>
                  </a:rPr>
                  <a:t>r+1</a:t>
                </a:r>
                <a:r>
                  <a:rPr lang="en-US" sz="2200" dirty="0">
                    <a:latin typeface="Times New Roman" panose="02020603050405020304" pitchFamily="18" charset="0"/>
                    <a:ea typeface="Cambria Math" panose="02040503050406030204" pitchFamily="18" charset="0"/>
                    <a:cs typeface="Times New Roman" panose="02020603050405020304" pitchFamily="18" charset="0"/>
                  </a:rPr>
                  <a:t> members. 	          .………. 12.4</a:t>
                </a:r>
              </a:p>
              <a:p>
                <a:pPr marL="0" lvl="1" indent="0">
                  <a:lnSpc>
                    <a:spcPct val="100000"/>
                  </a:lnSpc>
                  <a:spcBef>
                    <a:spcPts val="0"/>
                  </a:spcBef>
                  <a:spcAft>
                    <a:spcPts val="600"/>
                  </a:spcAft>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(i.e., the total number of hash functions in the family is m</a:t>
                </a:r>
                <a:r>
                  <a:rPr lang="en-US" sz="2200" baseline="30000" dirty="0">
                    <a:latin typeface="Times New Roman" panose="02020603050405020304" pitchFamily="18" charset="0"/>
                    <a:ea typeface="Cambria Math" panose="02040503050406030204" pitchFamily="18" charset="0"/>
                    <a:cs typeface="Times New Roman" panose="02020603050405020304" pitchFamily="18" charset="0"/>
                  </a:rPr>
                  <a:t>r+1</a:t>
                </a:r>
                <a:r>
                  <a:rPr lang="en-US" sz="2200" dirty="0">
                    <a:latin typeface="Times New Roman" panose="02020603050405020304" pitchFamily="18" charset="0"/>
                    <a:ea typeface="Cambria Math" panose="02040503050406030204" pitchFamily="18" charset="0"/>
                    <a:cs typeface="Times New Roman" panose="02020603050405020304" pitchFamily="18" charset="0"/>
                  </a:rPr>
                  <a:t> since</a:t>
                </a:r>
                <a:r>
                  <a:rPr lang="en-US" sz="2200" dirty="0"/>
                  <a:t> </a:t>
                </a:r>
                <a:r>
                  <a:rPr lang="en-US" sz="2200" dirty="0">
                    <a:latin typeface="Times New Roman" panose="02020603050405020304" pitchFamily="18" charset="0"/>
                    <a:cs typeface="Times New Roman" panose="02020603050405020304" pitchFamily="18" charset="0"/>
                  </a:rPr>
                  <a:t>each of the r+1’s has m possible values.</a:t>
                </a:r>
                <a:r>
                  <a:rPr lang="en-US" sz="2200" dirty="0">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0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Theorem 12.4:  </a:t>
                </a:r>
                <a:r>
                  <a:rPr lang="en-US" sz="2400" dirty="0">
                    <a:latin typeface="Times New Roman" panose="02020603050405020304" pitchFamily="18" charset="0"/>
                    <a:cs typeface="Times New Roman" panose="02020603050405020304" pitchFamily="18" charset="0"/>
                  </a:rPr>
                  <a:t>The class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defined by equation 12.3 and 12.4 is a universal class of hash function.</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0" y="1002120"/>
                <a:ext cx="9594670" cy="5855879"/>
              </a:xfrm>
              <a:blipFill>
                <a:blip r:embed="rId2"/>
                <a:stretch>
                  <a:fillRect l="-1017" t="-832" r="-1525" b="-2289"/>
                </a:stretch>
              </a:blipFill>
            </p:spPr>
            <p:txBody>
              <a:bodyPr/>
              <a:lstStyle/>
              <a:p>
                <a:r>
                  <a:rPr lang="en-US">
                    <a:noFill/>
                  </a:rPr>
                  <a:t> </a:t>
                </a:r>
              </a:p>
            </p:txBody>
          </p:sp>
        </mc:Fallback>
      </mc:AlternateContent>
    </p:spTree>
    <p:extLst>
      <p:ext uri="{BB962C8B-B14F-4D97-AF65-F5344CB8AC3E}">
        <p14:creationId xmlns:p14="http://schemas.microsoft.com/office/powerpoint/2010/main" val="3232481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03868"/>
            <a:ext cx="9326880" cy="1002121"/>
          </a:xfrm>
        </p:spPr>
        <p:txBody>
          <a:bodyPr>
            <a:normAutofit/>
          </a:bodyPr>
          <a:lstStyle/>
          <a:p>
            <a:r>
              <a:rPr lang="en-US" sz="3600" dirty="0">
                <a:latin typeface="+mn-lt"/>
              </a:rPr>
              <a:t>Hash Functions </a:t>
            </a:r>
            <a:r>
              <a:rPr lang="en-US" sz="2800" dirty="0">
                <a:latin typeface="+mn-lt"/>
              </a:rPr>
              <a:t>– What makes a good hash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80498"/>
                <a:ext cx="9022080" cy="5673634"/>
              </a:xfrm>
            </p:spPr>
            <p:txBody>
              <a:bodyPr>
                <a:noAutofit/>
              </a:bodyPr>
              <a:lstStyle/>
              <a:p>
                <a:pPr marL="0" indent="0">
                  <a:lnSpc>
                    <a:spcPct val="100000"/>
                  </a:lnSpc>
                  <a:spcAft>
                    <a:spcPts val="600"/>
                  </a:spcAft>
                  <a:buNone/>
                </a:pPr>
                <a:r>
                  <a:rPr lang="en-US" sz="2600" dirty="0">
                    <a:cs typeface="Times New Roman" panose="02020603050405020304" pitchFamily="18" charset="0"/>
                  </a:rPr>
                  <a:t>Universe hashing</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Theorem 12.4:  The class </a:t>
                </a:r>
                <a:r>
                  <a:rPr lang="en-US" sz="2400" i="1" dirty="0">
                    <a:latin typeface="Times New Roman" panose="02020603050405020304" pitchFamily="18" charset="0"/>
                    <a:cs typeface="Times New Roman" panose="02020603050405020304" pitchFamily="18" charset="0"/>
                  </a:rPr>
                  <a:t>H </a:t>
                </a:r>
                <a:r>
                  <a:rPr lang="en-US" sz="2400" dirty="0">
                    <a:latin typeface="Times New Roman" panose="02020603050405020304" pitchFamily="18" charset="0"/>
                    <a:cs typeface="Times New Roman" panose="02020603050405020304" pitchFamily="18" charset="0"/>
                  </a:rPr>
                  <a:t> defined by equation 12.3 and 12.4 is a universal class of hash function.</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Proof: Consider any pair of distinct keys x, y. Assume that x</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y</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For any fixed values of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there is exactly one value of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that satisfies the equation h(x) = h(y); this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is the solution to </a:t>
                </a: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y</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𝑟</m:t>
                        </m:r>
                      </m:sup>
                      <m:e>
                        <m:r>
                          <a:rPr lang="en-US" sz="2400" b="0" i="1" smtClean="0">
                            <a:latin typeface="Cambria Math" panose="020405030504060302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a</m:t>
                        </m:r>
                        <m:r>
                          <m:rPr>
                            <m:nor/>
                          </m:rPr>
                          <a:rPr lang="en-US" sz="2400" baseline="-25000" dirty="0">
                            <a:latin typeface="Times New Roman" panose="02020603050405020304" pitchFamily="18" charset="0"/>
                            <a:cs typeface="Times New Roman" panose="02020603050405020304" pitchFamily="18" charset="0"/>
                          </a:rPr>
                          <m:t>i</m:t>
                        </m:r>
                        <m:r>
                          <m:rPr>
                            <m:nor/>
                          </m:rPr>
                          <a:rPr lang="en-US" sz="2400" baseline="-250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xi</m:t>
                        </m:r>
                        <m:r>
                          <m:rPr>
                            <m:nor/>
                          </m:rPr>
                          <a:rPr lang="en-US" sz="2400" dirty="0">
                            <a:latin typeface="Times New Roman" panose="02020603050405020304" pitchFamily="18" charset="0"/>
                            <a:cs typeface="Times New Roman" panose="02020603050405020304" pitchFamily="18" charset="0"/>
                          </a:rPr>
                          <m:t> − </m:t>
                        </m:r>
                        <m:r>
                          <m:rPr>
                            <m:nor/>
                          </m:rPr>
                          <a:rPr lang="en-US" sz="2400" dirty="0">
                            <a:latin typeface="Times New Roman" panose="02020603050405020304" pitchFamily="18" charset="0"/>
                            <a:cs typeface="Times New Roman" panose="02020603050405020304" pitchFamily="18" charset="0"/>
                          </a:rPr>
                          <m:t>yi</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mod</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m</m:t>
                        </m:r>
                        <m:r>
                          <m:rPr>
                            <m:nor/>
                          </m:rPr>
                          <a:rPr lang="en-US" sz="2400" dirty="0">
                            <a:latin typeface="Times New Roman" panose="02020603050405020304" pitchFamily="18" charset="0"/>
                            <a:cs typeface="Times New Roman" panose="02020603050405020304" pitchFamily="18" charset="0"/>
                          </a:rPr>
                          <m:t>).</m:t>
                        </m:r>
                      </m:e>
                    </m:nary>
                  </m:oMath>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600"/>
                  </a:spcAft>
                  <a:buNone/>
                </a:pPr>
                <a:r>
                  <a:rPr lang="en-US" sz="2400" dirty="0">
                    <a:latin typeface="Times New Roman" panose="02020603050405020304" pitchFamily="18" charset="0"/>
                    <a:cs typeface="Times New Roman" panose="02020603050405020304" pitchFamily="18" charset="0"/>
                  </a:rPr>
                  <a:t>Since m is prime, the nonzero quantity x</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y</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 has a multiplicative inverse modulo m, and thus there is a unique solution for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mod m. Therefore each pair of keys x and y collides for exactly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𝑚</m:t>
                    </m:r>
                    <m:r>
                      <a:rPr lang="en-US" sz="2400" b="0" i="1" baseline="30000"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value of a, since they collide exactly once for each possible value of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&lt;</m:t>
                    </m:r>
                  </m:oMath>
                </a14:m>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a</a:t>
                </a:r>
                <a:r>
                  <a:rPr lang="en-US" sz="2400" baseline="-25000" dirty="0">
                    <a:latin typeface="Times New Roman" panose="02020603050405020304" pitchFamily="18" charset="0"/>
                    <a:cs typeface="Times New Roman" panose="02020603050405020304" pitchFamily="18" charset="0"/>
                  </a:rPr>
                  <a:t>r</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&gt;</m:t>
                    </m:r>
                  </m:oMath>
                </a14:m>
                <a:r>
                  <a:rPr lang="en-US" sz="2400" dirty="0">
                    <a:latin typeface="Times New Roman" panose="02020603050405020304" pitchFamily="18" charset="0"/>
                    <a:ea typeface="Cambria Math" panose="02040503050406030204" pitchFamily="18" charset="0"/>
                    <a:cs typeface="Times New Roman" panose="02020603050405020304" pitchFamily="18" charset="0"/>
                  </a:rPr>
                  <a:t>  (i.e., for the unique value of </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ea typeface="Cambria Math" panose="02040503050406030204" pitchFamily="18" charset="0"/>
                    <a:cs typeface="Times New Roman" panose="02020603050405020304" pitchFamily="18" charset="0"/>
                  </a:rPr>
                  <a:t> noted above). Since there are m</a:t>
                </a:r>
                <a: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a:t>r+1</a:t>
                </a:r>
                <a:r>
                  <a:rPr lang="en-US" sz="2400" dirty="0">
                    <a:latin typeface="Times New Roman" panose="02020603050405020304" pitchFamily="18" charset="0"/>
                    <a:ea typeface="Cambria Math" panose="02040503050406030204" pitchFamily="18" charset="0"/>
                    <a:cs typeface="Times New Roman" panose="02020603050405020304" pitchFamily="18" charset="0"/>
                  </a:rPr>
                  <a:t>    possible values for the sequence a, keys x and y collide with probability exactly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dirty="0">
                            <a:latin typeface="Cambria Math" panose="02040503050406030204" pitchFamily="18" charset="0"/>
                            <a:cs typeface="Times New Roman" panose="02020603050405020304" pitchFamily="18" charset="0"/>
                          </a:rPr>
                          <m:t>𝑚</m:t>
                        </m:r>
                        <m:r>
                          <a:rPr lang="en-US" sz="2400" i="1" baseline="30000" dirty="0">
                            <a:latin typeface="Cambria Math" panose="02040503050406030204" pitchFamily="18" charset="0"/>
                            <a:cs typeface="Times New Roman" panose="02020603050405020304" pitchFamily="18" charset="0"/>
                          </a:rPr>
                          <m:t>𝑟</m:t>
                        </m:r>
                      </m:num>
                      <m:den>
                        <m:r>
                          <m:rPr>
                            <m:nor/>
                          </m:rPr>
                          <a:rPr lang="en-US" sz="2400" b="0" i="0" dirty="0" smtClean="0">
                            <a:latin typeface="Times New Roman" panose="02020603050405020304" pitchFamily="18" charset="0"/>
                            <a:ea typeface="Cambria Math" panose="02040503050406030204" pitchFamily="18" charset="0"/>
                            <a:cs typeface="Times New Roman" panose="02020603050405020304" pitchFamily="18" charset="0"/>
                          </a:rPr>
                          <m:t>m</m:t>
                        </m:r>
                        <m:r>
                          <m:rPr>
                            <m:nor/>
                          </m:rP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m:t>+1</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 Therefore,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is universal.</a:t>
                </a: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080498"/>
                <a:ext cx="9022080" cy="5673634"/>
              </a:xfrm>
              <a:blipFill>
                <a:blip r:embed="rId2"/>
                <a:stretch>
                  <a:fillRect l="-1216" t="-859" r="-1351" b="-1504"/>
                </a:stretch>
              </a:blipFill>
            </p:spPr>
            <p:txBody>
              <a:bodyPr/>
              <a:lstStyle/>
              <a:p>
                <a:r>
                  <a:rPr lang="en-US">
                    <a:noFill/>
                  </a:rPr>
                  <a:t> </a:t>
                </a:r>
              </a:p>
            </p:txBody>
          </p:sp>
        </mc:Fallback>
      </mc:AlternateContent>
    </p:spTree>
    <p:extLst>
      <p:ext uri="{BB962C8B-B14F-4D97-AF65-F5344CB8AC3E}">
        <p14:creationId xmlns:p14="http://schemas.microsoft.com/office/powerpoint/2010/main" val="1715683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03868"/>
            <a:ext cx="9326880" cy="1002121"/>
          </a:xfrm>
        </p:spPr>
        <p:txBody>
          <a:bodyPr>
            <a:normAutofit/>
          </a:bodyPr>
          <a:lstStyle/>
          <a:p>
            <a:r>
              <a:rPr lang="en-US" sz="3600" dirty="0">
                <a:latin typeface="+mn-lt"/>
              </a:rPr>
              <a:t>Hash Functions </a:t>
            </a:r>
            <a:r>
              <a:rPr lang="en-US" sz="2800" dirty="0">
                <a:latin typeface="+mn-lt"/>
              </a:rPr>
              <a:t>– What makes a good hash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84960" y="920478"/>
                <a:ext cx="9022080" cy="5673634"/>
              </a:xfrm>
            </p:spPr>
            <p:txBody>
              <a:bodyPr>
                <a:noAutofit/>
              </a:bodyPr>
              <a:lstStyle/>
              <a:p>
                <a:pPr marL="0" indent="0">
                  <a:lnSpc>
                    <a:spcPct val="100000"/>
                  </a:lnSpc>
                  <a:spcAft>
                    <a:spcPts val="600"/>
                  </a:spcAft>
                  <a:buNone/>
                </a:pPr>
                <a:r>
                  <a:rPr lang="en-US" sz="2600" dirty="0">
                    <a:cs typeface="Times New Roman" panose="02020603050405020304" pitchFamily="18" charset="0"/>
                  </a:rPr>
                  <a:t>Universe hashing - </a:t>
                </a:r>
                <a:r>
                  <a:rPr lang="en-US" sz="2400" dirty="0">
                    <a:latin typeface="Times New Roman" panose="02020603050405020304" pitchFamily="18" charset="0"/>
                    <a:cs typeface="Times New Roman" panose="02020603050405020304" pitchFamily="18" charset="0"/>
                  </a:rPr>
                  <a:t>Example: Hashing IP Addresses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Let Universe U contain IP addresses. Each IP address is a 32-bit 4-tuple &lt;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&gt; where 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255}.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Let the size of table T be a prime number m (e.g., m = 997 if we need to store 500 IPs).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Define h</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for the 4-tuple a = &lt;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&gt; where a</a:t>
                </a:r>
                <a:r>
                  <a:rPr lang="en-US" sz="2400" baseline="-25000"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 {0, …, m-1}.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                   h</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IP address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Slot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Question:   Using the above formulation of H, compute which slot IP address &lt;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&gt; hashes to? </a:t>
                </a:r>
              </a:p>
              <a:p>
                <a:pPr marL="0" indent="0">
                  <a:lnSpc>
                    <a:spcPct val="100000"/>
                  </a:lnSpc>
                  <a:spcAft>
                    <a:spcPts val="600"/>
                  </a:spcAft>
                  <a:buNone/>
                </a:pPr>
                <a:r>
                  <a:rPr lang="en-US" sz="2400" dirty="0">
                    <a:latin typeface="Times New Roman" panose="02020603050405020304" pitchFamily="18" charset="0"/>
                    <a:cs typeface="Times New Roman" panose="02020603050405020304" pitchFamily="18" charset="0"/>
                  </a:rPr>
                  <a:t>Ans:   Using the following equation which requires constant space and time: h</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(mod m)</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84960" y="920478"/>
                <a:ext cx="9022080" cy="5673634"/>
              </a:xfrm>
              <a:blipFill>
                <a:blip r:embed="rId2"/>
                <a:stretch>
                  <a:fillRect l="-1216" t="-859" r="-4865"/>
                </a:stretch>
              </a:blipFill>
            </p:spPr>
            <p:txBody>
              <a:bodyPr/>
              <a:lstStyle/>
              <a:p>
                <a:r>
                  <a:rPr lang="en-US">
                    <a:noFill/>
                  </a:rPr>
                  <a:t> </a:t>
                </a:r>
              </a:p>
            </p:txBody>
          </p:sp>
        </mc:Fallback>
      </mc:AlternateContent>
    </p:spTree>
    <p:extLst>
      <p:ext uri="{BB962C8B-B14F-4D97-AF65-F5344CB8AC3E}">
        <p14:creationId xmlns:p14="http://schemas.microsoft.com/office/powerpoint/2010/main" val="284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8647" y="2835303"/>
            <a:ext cx="9476154" cy="392452"/>
          </a:xfrm>
          <a:prstGeom prst="rect">
            <a:avLst/>
          </a:prstGeom>
          <a:solidFill>
            <a:srgbClr val="FFFF00"/>
          </a:solidFill>
        </p:spPr>
        <p:txBody>
          <a:bodyPr wrap="square" rtlCol="0">
            <a:spAutoFit/>
          </a:bodyPr>
          <a:lstStyle/>
          <a:p>
            <a:endParaRPr lang="en-US" dirty="0"/>
          </a:p>
        </p:txBody>
      </p:sp>
      <p:sp>
        <p:nvSpPr>
          <p:cNvPr id="4" name="TextBox 3"/>
          <p:cNvSpPr txBox="1"/>
          <p:nvPr/>
        </p:nvSpPr>
        <p:spPr>
          <a:xfrm>
            <a:off x="914400" y="1430218"/>
            <a:ext cx="9762836" cy="133145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EC47DE-BCD3-4A28-8036-1926CD34E53F}"/>
                  </a:ext>
                </a:extLst>
              </p:cNvPr>
              <p:cNvSpPr txBox="1"/>
              <p:nvPr/>
            </p:nvSpPr>
            <p:spPr>
              <a:xfrm>
                <a:off x="1654628" y="966651"/>
                <a:ext cx="8595360"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difficulty with direct addressing is: </a:t>
                </a:r>
              </a:p>
              <a:p>
                <a:pPr lvl="1" indent="-457200"/>
                <a:r>
                  <a:rPr lang="en-US" sz="2400" i="1" dirty="0">
                    <a:solidFill>
                      <a:srgbClr val="0000FF"/>
                    </a:solidFill>
                    <a:latin typeface="Times New Roman" panose="02020603050405020304" pitchFamily="18" charset="0"/>
                    <a:cs typeface="Times New Roman" panose="02020603050405020304" pitchFamily="18" charset="0"/>
                  </a:rPr>
                  <a:t>	Storing a table T of size |U|  is impractical</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impossible, for the large universe U.</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storing a set K of keys in a table T of size |U|, m</a:t>
                </a:r>
                <a:r>
                  <a:rPr lang="en-US" sz="2400" i="1" dirty="0">
                    <a:solidFill>
                      <a:srgbClr val="0000FF"/>
                    </a:solidFill>
                    <a:latin typeface="Times New Roman" panose="02020603050405020304" pitchFamily="18" charset="0"/>
                    <a:cs typeface="Times New Roman" panose="02020603050405020304" pitchFamily="18" charset="0"/>
                  </a:rPr>
                  <a:t>ost of the space allocated for T would be is wasted</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K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U.</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some applications</a:t>
                </a:r>
              </a:p>
              <a:p>
                <a:pPr marL="914400" lvl="1" indent="-457200">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to save space, store the object in the slot of the direct-address table 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 NOT store the element’s key and satellite data in an object external to the direct-address table T, with a pointer from a slot in the table to the object.</a:t>
                </a:r>
              </a:p>
              <a:p>
                <a:pPr marL="914400" lvl="1" indent="-457200">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Unnecessary to store the key field of an object in the slot</a:t>
                </a:r>
                <a:r>
                  <a:rPr lang="en-US" sz="2400" dirty="0">
                    <a:latin typeface="Times New Roman" panose="02020603050405020304" pitchFamily="18" charset="0"/>
                    <a:cs typeface="Times New Roman" panose="02020603050405020304" pitchFamily="18" charset="0"/>
                  </a:rPr>
                  <a:t>, if we have the index of the object in the table as its key.</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Must have some </a:t>
                </a:r>
                <a:r>
                  <a:rPr lang="en-US" sz="2400" i="1" dirty="0">
                    <a:solidFill>
                      <a:srgbClr val="0000FF"/>
                    </a:solidFill>
                    <a:latin typeface="Times New Roman" panose="02020603050405020304" pitchFamily="18" charset="0"/>
                    <a:cs typeface="Times New Roman" panose="02020603050405020304" pitchFamily="18" charset="0"/>
                  </a:rPr>
                  <a:t>way to tell if the slot is empty</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the key is not stored.</a:t>
                </a:r>
              </a:p>
            </p:txBody>
          </p:sp>
        </mc:Choice>
        <mc:Fallback xmlns="">
          <p:sp>
            <p:nvSpPr>
              <p:cNvPr id="2" name="TextBox 1">
                <a:extLst>
                  <a:ext uri="{FF2B5EF4-FFF2-40B4-BE49-F238E27FC236}">
                    <a16:creationId xmlns:a16="http://schemas.microsoft.com/office/drawing/2014/main" id="{74EC47DE-BCD3-4A28-8036-1926CD34E53F}"/>
                  </a:ext>
                </a:extLst>
              </p:cNvPr>
              <p:cNvSpPr txBox="1">
                <a:spLocks noRot="1" noChangeAspect="1" noMove="1" noResize="1" noEditPoints="1" noAdjustHandles="1" noChangeArrowheads="1" noChangeShapeType="1" noTextEdit="1"/>
              </p:cNvSpPr>
              <p:nvPr/>
            </p:nvSpPr>
            <p:spPr>
              <a:xfrm>
                <a:off x="1654628" y="966651"/>
                <a:ext cx="8595360" cy="5262979"/>
              </a:xfrm>
              <a:prstGeom prst="rect">
                <a:avLst/>
              </a:prstGeom>
              <a:blipFill>
                <a:blip r:embed="rId2"/>
                <a:stretch>
                  <a:fillRect l="-922" t="-927" r="-1986" b="-1738"/>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69D9759-3131-4F20-9603-49D505C9E980}"/>
              </a:ext>
            </a:extLst>
          </p:cNvPr>
          <p:cNvSpPr/>
          <p:nvPr/>
        </p:nvSpPr>
        <p:spPr>
          <a:xfrm>
            <a:off x="1654628" y="259038"/>
            <a:ext cx="2374304" cy="461665"/>
          </a:xfrm>
          <a:prstGeom prst="rect">
            <a:avLst/>
          </a:prstGeom>
        </p:spPr>
        <p:txBody>
          <a:bodyPr wrap="none">
            <a:spAutoFit/>
          </a:bodyPr>
          <a:lstStyle/>
          <a:p>
            <a:r>
              <a:rPr lang="en-US" sz="2400" dirty="0">
                <a:solidFill>
                  <a:srgbClr val="0000FF"/>
                </a:solidFill>
                <a:cs typeface="Times New Roman" panose="02020603050405020304" pitchFamily="18" charset="0"/>
              </a:rPr>
              <a:t>Direct-addressing</a:t>
            </a:r>
            <a:endParaRPr lang="en-US" sz="2400" dirty="0"/>
          </a:p>
        </p:txBody>
      </p:sp>
    </p:spTree>
    <p:extLst>
      <p:ext uri="{BB962C8B-B14F-4D97-AF65-F5344CB8AC3E}">
        <p14:creationId xmlns:p14="http://schemas.microsoft.com/office/powerpoint/2010/main" val="1632686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03868"/>
            <a:ext cx="9326880" cy="1002121"/>
          </a:xfrm>
        </p:spPr>
        <p:txBody>
          <a:bodyPr>
            <a:normAutofit/>
          </a:bodyPr>
          <a:lstStyle/>
          <a:p>
            <a:r>
              <a:rPr lang="en-US" sz="3600" dirty="0">
                <a:latin typeface="+mn-lt"/>
              </a:rPr>
              <a:t>Hash Functions </a:t>
            </a:r>
            <a:r>
              <a:rPr lang="en-US" sz="2800" dirty="0">
                <a:latin typeface="+mn-lt"/>
              </a:rPr>
              <a:t>– What makes a good hash function?</a:t>
            </a:r>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49829" y="1000488"/>
            <a:ext cx="9492341" cy="5857512"/>
          </a:xfrm>
        </p:spPr>
        <p:txBody>
          <a:bodyPr>
            <a:noAutofit/>
          </a:bodyPr>
          <a:lstStyle/>
          <a:p>
            <a:pPr marL="0" indent="0">
              <a:lnSpc>
                <a:spcPct val="100000"/>
              </a:lnSpc>
              <a:spcAft>
                <a:spcPts val="600"/>
              </a:spcAft>
              <a:buNone/>
            </a:pPr>
            <a:r>
              <a:rPr lang="en-US" sz="2400" dirty="0">
                <a:cs typeface="Times New Roman" panose="02020603050405020304" pitchFamily="18" charset="0"/>
              </a:rPr>
              <a:t>Perfect Hashing</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So far, we have dealt with the expected value, but what if we need to achieve a worst-case performance with the search time O(1). This is where Perfect Hashing comes in, </a:t>
            </a:r>
            <a:r>
              <a:rPr lang="en-US" sz="2200" dirty="0">
                <a:solidFill>
                  <a:srgbClr val="0000FF"/>
                </a:solidFill>
                <a:latin typeface="Times New Roman" panose="02020603050405020304" pitchFamily="18" charset="0"/>
                <a:cs typeface="Times New Roman" panose="02020603050405020304" pitchFamily="18" charset="0"/>
              </a:rPr>
              <a:t>but there is a price to pay; the table must be static. </a:t>
            </a:r>
            <a:r>
              <a:rPr lang="en-US" sz="2200" dirty="0">
                <a:latin typeface="Times New Roman" panose="02020603050405020304" pitchFamily="18" charset="0"/>
                <a:cs typeface="Times New Roman" panose="02020603050405020304" pitchFamily="18" charset="0"/>
              </a:rPr>
              <a:t>Static tables suit certain applications that are not dynamic such as symbol tables and files on a CD.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Idea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In (static) perfect hashing to achieve a worst-case performance, use a two-step hashing scheme similar to the double hashing scheme in open addressing.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A two-step scheme with universal hashing at each step such that there are no collisions at step 2. If items hash to slot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then a table at slot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used that has size, giving sparsity which allows us to easily find hash functions that would not cause collisions at step 2 (collisions may occur at step 1). </a:t>
            </a:r>
          </a:p>
          <a:p>
            <a:pPr marL="0" indent="0">
              <a:lnSpc>
                <a:spcPct val="100000"/>
              </a:lnSpc>
              <a:spcAft>
                <a:spcPts val="600"/>
              </a:spcAft>
              <a:buNone/>
            </a:pPr>
            <a:r>
              <a:rPr lang="en-US" sz="2200" dirty="0">
                <a:latin typeface="Times New Roman" panose="02020603050405020304" pitchFamily="18" charset="0"/>
                <a:cs typeface="Times New Roman" panose="02020603050405020304" pitchFamily="18" charset="0"/>
              </a:rPr>
              <a:t>A search here takes O(1) time in the worst case for any key</a:t>
            </a:r>
          </a:p>
        </p:txBody>
      </p:sp>
    </p:spTree>
    <p:extLst>
      <p:ext uri="{BB962C8B-B14F-4D97-AF65-F5344CB8AC3E}">
        <p14:creationId xmlns:p14="http://schemas.microsoft.com/office/powerpoint/2010/main" val="2088225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5C493-8A94-4091-AA4A-49E6CF23F4E7}"/>
              </a:ext>
            </a:extLst>
          </p:cNvPr>
          <p:cNvSpPr txBox="1"/>
          <p:nvPr/>
        </p:nvSpPr>
        <p:spPr>
          <a:xfrm>
            <a:off x="2377440" y="2542447"/>
            <a:ext cx="7989570" cy="2692532"/>
          </a:xfrm>
          <a:prstGeom prst="rect">
            <a:avLst/>
          </a:prstGeom>
          <a:noFill/>
        </p:spPr>
        <p:txBody>
          <a:bodyPr wrap="square">
            <a:spAutoFit/>
          </a:bodyPr>
          <a:lstStyle/>
          <a:p>
            <a:pPr lvl="1">
              <a:lnSpc>
                <a:spcPct val="150000"/>
              </a:lnSpc>
            </a:pPr>
            <a:r>
              <a:rPr lang="en-US" sz="3200" dirty="0">
                <a:ea typeface="Calibri" panose="020F0502020204030204" pitchFamily="34" charset="0"/>
                <a:cs typeface="Times New Roman" panose="02020603050405020304" pitchFamily="18" charset="0"/>
              </a:rPr>
              <a:t>Collision Resolution </a:t>
            </a:r>
            <a:endParaRPr lang="en-US" sz="3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hashing </a:t>
            </a:r>
            <a:r>
              <a:rPr lang="en-US" sz="2800"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separate chaining</a:t>
            </a:r>
            <a:r>
              <a:rPr lang="en-US" sz="2800" dirty="0">
                <a:latin typeface="Times New Roman" panose="02020603050405020304" pitchFamily="18" charset="0"/>
                <a:ea typeface="Calibri" panose="020F0502020204030204" pitchFamily="34" charset="0"/>
                <a:cs typeface="Times New Roman" panose="02020603050405020304" pitchFamily="18" charset="0"/>
              </a:rPr>
              <a:t>, or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chaining</a:t>
            </a:r>
            <a:r>
              <a:rPr lang="en-US" sz="2800" dirty="0">
                <a:latin typeface="Times New Roman" panose="02020603050405020304" pitchFamily="18" charset="0"/>
                <a:ea typeface="Calibri" panose="020F0502020204030204" pitchFamily="34" charset="0"/>
                <a:cs typeface="Times New Roman" panose="02020603050405020304" pitchFamily="18" charset="0"/>
              </a:rPr>
              <a:t>) and </a:t>
            </a:r>
          </a:p>
          <a:p>
            <a:pPr marL="800100" lvl="1" indent="-342900">
              <a:lnSpc>
                <a:spcPct val="150000"/>
              </a:lnSpc>
              <a:buFont typeface="Arial" panose="020B0604020202020204" pitchFamily="34" charset="0"/>
              <a:buChar char="•"/>
            </a:pPr>
            <a:r>
              <a:rPr lang="en-US" sz="28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 hashing </a:t>
            </a:r>
            <a:r>
              <a:rPr lang="en-US" sz="2800" b="1" i="1" dirty="0">
                <a:latin typeface="Times New Roman" panose="02020603050405020304" pitchFamily="18" charset="0"/>
                <a:ea typeface="Calibri" panose="020F0502020204030204" pitchFamily="34" charset="0"/>
                <a:cs typeface="Times New Roman" panose="02020603050405020304" pitchFamily="18" charset="0"/>
              </a:rPr>
              <a:t>(also called </a:t>
            </a:r>
            <a:r>
              <a:rPr lang="en-US" sz="28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open addressing</a:t>
            </a:r>
            <a:r>
              <a:rPr lang="en-US" sz="2800" b="1" i="1"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80521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4083" y="1784756"/>
            <a:ext cx="9483833" cy="816948"/>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A34F49E5-131F-43DE-B163-F2FE080EC58F}"/>
                  </a:ext>
                </a:extLst>
              </p:cNvPr>
              <p:cNvSpPr/>
              <p:nvPr/>
            </p:nvSpPr>
            <p:spPr>
              <a:xfrm>
                <a:off x="1691486" y="1362010"/>
                <a:ext cx="8627355" cy="3993401"/>
              </a:xfrm>
              <a:prstGeom prst="rect">
                <a:avLst/>
              </a:prstGeom>
            </p:spPr>
            <p:txBody>
              <a:bodyPr wrap="square">
                <a:spAutoFit/>
              </a:bodyPr>
              <a:lstStyle/>
              <a:p>
                <a:pPr>
                  <a:spcAft>
                    <a:spcPts val="9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 open addressing,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Store all keys (or elements) in the hash table itself without the use of linked lists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is, each table entry contains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either an element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dynamic set or NIL.</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able size m must be at least as large as the number of keys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Hash table can “fill up” until no further insertion can be made; the load factor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never exceed 1</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 of open addressing is that no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pointers are used.</a:t>
                </a:r>
              </a:p>
            </p:txBody>
          </p:sp>
        </mc:Choice>
        <mc:Fallback>
          <p:sp>
            <p:nvSpPr>
              <p:cNvPr id="2" name="Rectangle 1">
                <a:extLst>
                  <a:ext uri="{FF2B5EF4-FFF2-40B4-BE49-F238E27FC236}">
                    <a16:creationId xmlns:a16="http://schemas.microsoft.com/office/drawing/2014/main" id="{A34F49E5-131F-43DE-B163-F2FE080EC58F}"/>
                  </a:ext>
                </a:extLst>
              </p:cNvPr>
              <p:cNvSpPr>
                <a:spLocks noRot="1" noChangeAspect="1" noMove="1" noResize="1" noEditPoints="1" noAdjustHandles="1" noChangeArrowheads="1" noChangeShapeType="1" noTextEdit="1"/>
              </p:cNvSpPr>
              <p:nvPr/>
            </p:nvSpPr>
            <p:spPr>
              <a:xfrm>
                <a:off x="1691486" y="1362010"/>
                <a:ext cx="8627355" cy="3993401"/>
              </a:xfrm>
              <a:prstGeom prst="rect">
                <a:avLst/>
              </a:prstGeom>
              <a:blipFill>
                <a:blip r:embed="rId2"/>
                <a:stretch>
                  <a:fillRect l="-1059" t="-1220" r="-1836" b="-243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527FB26-6534-9BBD-7AA7-C043B008F615}"/>
              </a:ext>
            </a:extLst>
          </p:cNvPr>
          <p:cNvSpPr txBox="1"/>
          <p:nvPr/>
        </p:nvSpPr>
        <p:spPr>
          <a:xfrm>
            <a:off x="1608773" y="497768"/>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4042065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9573" y="3950671"/>
            <a:ext cx="9758210" cy="854800"/>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24000" y="1182097"/>
                <a:ext cx="9013371" cy="55973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 open addressing, </a:t>
                </a:r>
              </a:p>
              <a:p>
                <a:pPr marL="461963" indent="-461963"/>
                <a:r>
                  <a:rPr lang="en-US" sz="2400" dirty="0">
                    <a:solidFill>
                      <a:srgbClr val="0000FF"/>
                    </a:solidFill>
                    <a:latin typeface="Times New Roman" panose="02020603050405020304" pitchFamily="18" charset="0"/>
                    <a:cs typeface="Times New Roman" panose="02020603050405020304" pitchFamily="18" charset="0"/>
                  </a:rPr>
                  <a:t>For insertion, </a:t>
                </a:r>
                <a:r>
                  <a:rPr lang="en-US" sz="2400" dirty="0">
                    <a:latin typeface="Times New Roman" panose="02020603050405020304" pitchFamily="18" charset="0"/>
                    <a:cs typeface="Times New Roman" panose="02020603050405020304" pitchFamily="18" charset="0"/>
                  </a:rPr>
                  <a:t>examine (called </a:t>
                </a:r>
                <a:r>
                  <a:rPr lang="en-US" sz="2400" i="1" dirty="0">
                    <a:solidFill>
                      <a:srgbClr val="0000FF"/>
                    </a:solidFill>
                    <a:latin typeface="Times New Roman" panose="02020603050405020304" pitchFamily="18" charset="0"/>
                    <a:cs typeface="Times New Roman" panose="02020603050405020304" pitchFamily="18" charset="0"/>
                  </a:rPr>
                  <a:t>probe</a:t>
                </a:r>
                <a:r>
                  <a:rPr lang="en-US" sz="2400" dirty="0">
                    <a:solidFill>
                      <a:srgbClr val="0000FF"/>
                    </a:solidFill>
                    <a:latin typeface="Times New Roman" panose="02020603050405020304" pitchFamily="18" charset="0"/>
                    <a:cs typeface="Times New Roman" panose="02020603050405020304" pitchFamily="18" charset="0"/>
                  </a:rPr>
                  <a:t>) successively the hash table until an empty slot for storing the key is found.</a:t>
                </a:r>
              </a:p>
              <a:p>
                <a:pPr marL="461963" indent="-461963"/>
                <a:r>
                  <a:rPr lang="en-US" sz="2400" dirty="0">
                    <a:solidFill>
                      <a:srgbClr val="0000FF"/>
                    </a:solidFill>
                    <a:latin typeface="Times New Roman" panose="02020603050405020304" pitchFamily="18" charset="0"/>
                    <a:cs typeface="Times New Roman" panose="02020603050405020304" pitchFamily="18" charset="0"/>
                  </a:rPr>
                  <a:t>The sequence of positions probed </a:t>
                </a:r>
                <a:r>
                  <a:rPr lang="en-US" sz="2400" i="1" dirty="0">
                    <a:solidFill>
                      <a:srgbClr val="0000FF"/>
                    </a:solidFill>
                    <a:latin typeface="Times New Roman" panose="02020603050405020304" pitchFamily="18" charset="0"/>
                    <a:cs typeface="Times New Roman" panose="02020603050405020304" pitchFamily="18" charset="0"/>
                  </a:rPr>
                  <a:t>depends upon the key being inserted</a:t>
                </a:r>
                <a:r>
                  <a:rPr lang="en-US" sz="2400" i="1" dirty="0">
                    <a:latin typeface="Times New Roman" panose="02020603050405020304" pitchFamily="18" charset="0"/>
                    <a:cs typeface="Times New Roman" panose="02020603050405020304" pitchFamily="18" charset="0"/>
                  </a:rPr>
                  <a:t>.</a:t>
                </a:r>
              </a:p>
              <a:p>
                <a:pPr marL="461963" indent="-461963"/>
                <a:r>
                  <a:rPr lang="en-US" sz="2400" dirty="0">
                    <a:solidFill>
                      <a:srgbClr val="0000FF"/>
                    </a:solidFill>
                    <a:latin typeface="Times New Roman" panose="02020603050405020304" pitchFamily="18" charset="0"/>
                    <a:cs typeface="Times New Roman" panose="02020603050405020304" pitchFamily="18" charset="0"/>
                  </a:rPr>
                  <a:t>To determine which slots to probe, </a:t>
                </a:r>
                <a:r>
                  <a:rPr lang="en-US" sz="2400" i="1" dirty="0">
                    <a:solidFill>
                      <a:srgbClr val="0000FF"/>
                    </a:solidFill>
                    <a:latin typeface="Times New Roman" panose="02020603050405020304" pitchFamily="18" charset="0"/>
                    <a:cs typeface="Times New Roman" panose="02020603050405020304" pitchFamily="18" charset="0"/>
                  </a:rPr>
                  <a:t>extend the hash function </a:t>
                </a:r>
                <a:r>
                  <a:rPr lang="en-US" sz="2400" dirty="0">
                    <a:solidFill>
                      <a:srgbClr val="0000FF"/>
                    </a:solidFill>
                    <a:latin typeface="Times New Roman" panose="02020603050405020304" pitchFamily="18" charset="0"/>
                    <a:cs typeface="Times New Roman" panose="02020603050405020304" pitchFamily="18" charset="0"/>
                  </a:rPr>
                  <a:t>to include the probe number (starting from 0) as a second input</a:t>
                </a:r>
                <a:r>
                  <a:rPr lang="en-US" sz="2400" dirty="0">
                    <a:latin typeface="Times New Roman" panose="02020603050405020304" pitchFamily="18" charset="0"/>
                    <a:cs typeface="Times New Roman" panose="02020603050405020304" pitchFamily="18" charset="0"/>
                  </a:rPr>
                  <a:t>.        The hash function becomes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h: U </a:t>
                </a:r>
                <a:r>
                  <a:rPr lang="en-US" sz="2400" dirty="0">
                    <a:solidFill>
                      <a:srgbClr val="0000FF"/>
                    </a:solidFill>
                    <a:cs typeface="Times New Roman" panose="02020603050405020304" pitchFamily="18" charset="0"/>
                  </a:rPr>
                  <a:t>x</a:t>
                </a:r>
                <a:r>
                  <a:rPr lang="en-US" sz="2400" dirty="0">
                    <a:solidFill>
                      <a:srgbClr val="0000FF"/>
                    </a:solidFill>
                    <a:latin typeface="Times New Roman" panose="02020603050405020304" pitchFamily="18" charset="0"/>
                    <a:cs typeface="Times New Roman" panose="02020603050405020304" pitchFamily="18" charset="0"/>
                  </a:rPr>
                  <a:t> {0, 1, 2, …, m-1}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1, 2, …, m-1}   </a:t>
                </a:r>
                <a:endParaRPr lang="en-US" sz="2400" dirty="0">
                  <a:latin typeface="Times New Roman" panose="02020603050405020304" pitchFamily="18" charset="0"/>
                  <a:cs typeface="Times New Roman" panose="02020603050405020304" pitchFamily="18" charset="0"/>
                </a:endParaRPr>
              </a:p>
              <a:p>
                <a:pPr marL="461963" indent="-461963"/>
                <a:r>
                  <a:rPr lang="en-US" sz="2400" dirty="0">
                    <a:latin typeface="Times New Roman" panose="02020603050405020304" pitchFamily="18" charset="0"/>
                    <a:cs typeface="Times New Roman" panose="02020603050405020304" pitchFamily="18" charset="0"/>
                  </a:rPr>
                  <a:t>With open addressing, </a:t>
                </a:r>
                <a:r>
                  <a:rPr lang="en-US" sz="2400" dirty="0">
                    <a:solidFill>
                      <a:srgbClr val="0000FF"/>
                    </a:solidFill>
                    <a:latin typeface="Times New Roman" panose="02020603050405020304" pitchFamily="18" charset="0"/>
                    <a:cs typeface="Times New Roman" panose="02020603050405020304" pitchFamily="18" charset="0"/>
                  </a:rPr>
                  <a:t>for every key k, the probe sequence         </a:t>
                </a:r>
              </a:p>
              <a:p>
                <a:pPr marL="0" indent="0">
                  <a:buNone/>
                </a:pPr>
                <a:r>
                  <a:rPr lang="en-US" sz="2400" dirty="0">
                    <a:solidFill>
                      <a:srgbClr val="0000FF"/>
                    </a:solidFill>
                    <a:latin typeface="Times New Roman" panose="02020603050405020304" pitchFamily="18" charset="0"/>
                    <a:cs typeface="Times New Roman" panose="02020603050405020304" pitchFamily="18" charset="0"/>
                  </a:rPr>
                  <a:t>          &lt;h(k, 0), h(k, 1), …, h(k, m-1)&gt;  </a:t>
                </a:r>
              </a:p>
              <a:p>
                <a:pPr marL="517525" indent="-517525">
                  <a:buNone/>
                </a:pPr>
                <a:r>
                  <a:rPr lang="en-US" sz="2400" dirty="0">
                    <a:solidFill>
                      <a:srgbClr val="0000FF"/>
                    </a:solidFill>
                    <a:latin typeface="Times New Roman" panose="02020603050405020304" pitchFamily="18" charset="0"/>
                    <a:cs typeface="Times New Roman" panose="02020603050405020304" pitchFamily="18" charset="0"/>
                  </a:rPr>
                  <a:t>       is required to be a permutation of &lt;0, 1, 2, …, m-1&gt;.  E</a:t>
                </a:r>
                <a:r>
                  <a:rPr lang="en-US" sz="2400" dirty="0">
                    <a:latin typeface="Times New Roman" panose="02020603050405020304" pitchFamily="18" charset="0"/>
                    <a:cs typeface="Times New Roman" panose="02020603050405020304" pitchFamily="18" charset="0"/>
                  </a:rPr>
                  <a:t>very hash-table position is eventually considered as a slot for a new key as the table fills up.</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24000" y="1182097"/>
                <a:ext cx="9013371" cy="5597394"/>
              </a:xfrm>
              <a:blipFill>
                <a:blip r:embed="rId2"/>
                <a:stretch>
                  <a:fillRect l="-1014" t="-1525" r="-1082" b="-239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A5F3004-071C-DBF7-D1AC-F96A8443CB6A}"/>
              </a:ext>
            </a:extLst>
          </p:cNvPr>
          <p:cNvSpPr txBox="1"/>
          <p:nvPr/>
        </p:nvSpPr>
        <p:spPr>
          <a:xfrm>
            <a:off x="1524000" y="377784"/>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274409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905" y="2862723"/>
            <a:ext cx="9674787" cy="3521026"/>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24000" y="1091868"/>
                <a:ext cx="9217891" cy="5628243"/>
              </a:xfrm>
            </p:spPr>
            <p:txBody>
              <a:bodyPr>
                <a:noAutofit/>
              </a:bodyPr>
              <a:lstStyle/>
              <a:p>
                <a:pPr marL="461963" indent="-461963">
                  <a:lnSpc>
                    <a:spcPct val="120000"/>
                  </a:lnSpc>
                  <a:spcBef>
                    <a:spcPts val="0"/>
                  </a:spcBef>
                  <a:spcAft>
                    <a:spcPts val="1200"/>
                  </a:spcAft>
                </a:pPr>
                <a:r>
                  <a:rPr lang="en-US" sz="2000" dirty="0">
                    <a:latin typeface="Times New Roman" panose="02020603050405020304" pitchFamily="18" charset="0"/>
                    <a:cs typeface="Times New Roman" panose="02020603050405020304" pitchFamily="18" charset="0"/>
                  </a:rPr>
                  <a:t>Assume that </a:t>
                </a:r>
                <a:r>
                  <a:rPr lang="en-US" sz="2000" dirty="0">
                    <a:solidFill>
                      <a:srgbClr val="0000FF"/>
                    </a:solidFill>
                    <a:latin typeface="Times New Roman" panose="02020603050405020304" pitchFamily="18" charset="0"/>
                    <a:cs typeface="Times New Roman" panose="02020603050405020304" pitchFamily="18" charset="0"/>
                  </a:rPr>
                  <a:t>the elements in the hash table T are keys </a:t>
                </a:r>
                <a:r>
                  <a:rPr lang="en-US" sz="2000" dirty="0">
                    <a:latin typeface="Times New Roman" panose="02020603050405020304" pitchFamily="18" charset="0"/>
                    <a:cs typeface="Times New Roman" panose="02020603050405020304" pitchFamily="18" charset="0"/>
                  </a:rPr>
                  <a:t>with no satellite information; the key k is identical to the element containing key k. Each slot contains either a key or NIL (if the slot is empty).  </a:t>
                </a:r>
                <a:r>
                  <a:rPr lang="en-US" sz="2000" dirty="0">
                    <a:solidFill>
                      <a:srgbClr val="0000FF"/>
                    </a:solidFill>
                    <a:latin typeface="Times New Roman" panose="02020603050405020304" pitchFamily="18" charset="0"/>
                    <a:cs typeface="Times New Roman" panose="02020603050405020304" pitchFamily="18" charset="0"/>
                  </a:rPr>
                  <a:t>Let h: U </a:t>
                </a:r>
                <a:r>
                  <a:rPr lang="en-US" sz="2000" dirty="0">
                    <a:solidFill>
                      <a:srgbClr val="0000FF"/>
                    </a:solidFill>
                    <a:cs typeface="Times New Roman" panose="02020603050405020304" pitchFamily="18" charset="0"/>
                  </a:rPr>
                  <a:t>x</a:t>
                </a:r>
                <a:r>
                  <a:rPr lang="en-US" sz="2000" dirty="0">
                    <a:solidFill>
                      <a:srgbClr val="0000FF"/>
                    </a:solidFill>
                    <a:latin typeface="Times New Roman" panose="02020603050405020304" pitchFamily="18" charset="0"/>
                    <a:cs typeface="Times New Roman" panose="02020603050405020304" pitchFamily="18" charset="0"/>
                  </a:rPr>
                  <a:t> {0, 1, 2, …, m-1}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{0, 1, 2, …, m-1}. </a:t>
                </a:r>
                <a:endParaRPr 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Hash-Insert(T, k)</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0</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repeat   </a:t>
                </a:r>
                <a:r>
                  <a:rPr lang="en-US" sz="2000" dirty="0">
                    <a:solidFill>
                      <a:srgbClr val="0000FF"/>
                    </a:solidFill>
                    <a:latin typeface="Times New Roman" panose="02020603050405020304" pitchFamily="18" charset="0"/>
                    <a:cs typeface="Times New Roman" panose="02020603050405020304" pitchFamily="18" charset="0"/>
                  </a:rPr>
                  <a:t>j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h(k,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if (T[j]  ==  NIL) //or NIL || DELETED if deletion is included</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then  {T[j]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k</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return j; }</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else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until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m;</a:t>
                </a:r>
              </a:p>
              <a:p>
                <a:pPr marL="0" indent="0">
                  <a:lnSpc>
                    <a:spcPct val="120000"/>
                  </a:lnSpc>
                  <a:spcBef>
                    <a:spcPts val="0"/>
                  </a:spcBef>
                  <a:spcAft>
                    <a:spcPts val="600"/>
                  </a:spcAft>
                  <a:buNone/>
                </a:pPr>
                <a:r>
                  <a:rPr lang="en-US" sz="2000" dirty="0">
                    <a:latin typeface="Times New Roman" panose="02020603050405020304" pitchFamily="18" charset="0"/>
                    <a:cs typeface="Times New Roman" panose="02020603050405020304" pitchFamily="18" charset="0"/>
                  </a:rPr>
                  <a:t>          error “hash table overflow”</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24000" y="1091868"/>
                <a:ext cx="9217891" cy="5628243"/>
              </a:xfrm>
              <a:blipFill>
                <a:blip r:embed="rId2"/>
                <a:stretch>
                  <a:fillRect l="-595" r="-13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CC998A2-670F-6E8A-23E6-4FFC0EF5AD79}"/>
              </a:ext>
            </a:extLst>
          </p:cNvPr>
          <p:cNvSpPr txBox="1"/>
          <p:nvPr/>
        </p:nvSpPr>
        <p:spPr>
          <a:xfrm>
            <a:off x="1524000" y="350075"/>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484592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2668" y="2908904"/>
            <a:ext cx="9466663" cy="3521026"/>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11612" y="1229757"/>
                <a:ext cx="8438607" cy="5435187"/>
              </a:xfrm>
            </p:spPr>
            <p:txBody>
              <a:bodyPr>
                <a:normAutofit fontScale="85000" lnSpcReduction="20000"/>
              </a:bodyPr>
              <a:lstStyle/>
              <a:p>
                <a:pPr marL="461963" indent="-461963">
                  <a:lnSpc>
                    <a:spcPct val="120000"/>
                  </a:lnSpc>
                  <a:spcBef>
                    <a:spcPts val="0"/>
                  </a:spcBef>
                  <a:spcAft>
                    <a:spcPts val="1200"/>
                  </a:spcAft>
                </a:pPr>
                <a:r>
                  <a:rPr lang="en-US" dirty="0">
                    <a:latin typeface="Times New Roman" panose="02020603050405020304" pitchFamily="18" charset="0"/>
                    <a:cs typeface="Times New Roman" panose="02020603050405020304" pitchFamily="18" charset="0"/>
                  </a:rPr>
                  <a:t>The procedure Hash-Search takes as input a hash table T and a key k, returning j if slot j is found to contain key k, or NIL if key k is not present in table T. </a:t>
                </a:r>
                <a:r>
                  <a:rPr lang="en-US" dirty="0">
                    <a:solidFill>
                      <a:srgbClr val="0000FF"/>
                    </a:solidFill>
                    <a:latin typeface="Times New Roman" panose="02020603050405020304" pitchFamily="18" charset="0"/>
                    <a:cs typeface="Times New Roman" panose="02020603050405020304" pitchFamily="18" charset="0"/>
                  </a:rPr>
                  <a:t>Let h: U </a:t>
                </a:r>
                <a:r>
                  <a:rPr lang="en-US" dirty="0">
                    <a:solidFill>
                      <a:srgbClr val="0000FF"/>
                    </a:solidFill>
                    <a:cs typeface="Times New Roman" panose="02020603050405020304" pitchFamily="18" charset="0"/>
                  </a:rPr>
                  <a:t>x</a:t>
                </a:r>
                <a:r>
                  <a:rPr lang="en-US" dirty="0">
                    <a:solidFill>
                      <a:srgbClr val="0000FF"/>
                    </a:solidFill>
                    <a:latin typeface="Times New Roman" panose="02020603050405020304" pitchFamily="18" charset="0"/>
                    <a:cs typeface="Times New Roman" panose="02020603050405020304" pitchFamily="18" charset="0"/>
                  </a:rPr>
                  <a:t> {0, 1, 2, …, m-1} </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FF"/>
                    </a:solidFill>
                    <a:latin typeface="Times New Roman" panose="02020603050405020304" pitchFamily="18" charset="0"/>
                    <a:cs typeface="Times New Roman" panose="02020603050405020304" pitchFamily="18" charset="0"/>
                  </a:rPr>
                  <a:t> {0, 1, 2, …, m-1}. </a:t>
                </a:r>
                <a:endParaRPr lang="en-US"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Hash-Search(T, k)</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0</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repeat   </a:t>
                </a:r>
                <a:r>
                  <a:rPr lang="en-US" dirty="0">
                    <a:solidFill>
                      <a:srgbClr val="0000FF"/>
                    </a:solidFill>
                    <a:latin typeface="Times New Roman" panose="02020603050405020304" pitchFamily="18" charset="0"/>
                    <a:cs typeface="Times New Roman" panose="02020603050405020304" pitchFamily="18" charset="0"/>
                  </a:rPr>
                  <a:t>j </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srgbClr val="0000FF"/>
                    </a:solidFill>
                    <a:latin typeface="Times New Roman" panose="02020603050405020304" pitchFamily="18" charset="0"/>
                    <a:cs typeface="Times New Roman" panose="02020603050405020304" pitchFamily="18" charset="0"/>
                  </a:rPr>
                  <a:t>h(k,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if (T[j]  ==  k)</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then return j; </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until T[j] == NIL 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m; //use NIL || DELETED</a:t>
                </a:r>
              </a:p>
              <a:p>
                <a:pPr marL="0" indent="0">
                  <a:lnSpc>
                    <a:spcPct val="120000"/>
                  </a:lnSpc>
                  <a:spcBef>
                    <a:spcPts val="0"/>
                  </a:spcBef>
                  <a:spcAft>
                    <a:spcPts val="600"/>
                  </a:spcAft>
                  <a:buNone/>
                </a:pPr>
                <a:r>
                  <a:rPr lang="en-US" dirty="0">
                    <a:latin typeface="Times New Roman" panose="02020603050405020304" pitchFamily="18" charset="0"/>
                    <a:cs typeface="Times New Roman" panose="02020603050405020304" pitchFamily="18" charset="0"/>
                  </a:rPr>
                  <a:t>            return NIL</a:t>
                </a: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11612" y="1229757"/>
                <a:ext cx="8438607" cy="5435187"/>
              </a:xfrm>
              <a:blipFill>
                <a:blip r:embed="rId2"/>
                <a:stretch>
                  <a:fillRect l="-939" t="-89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CC998A2-670F-6E8A-23E6-4FFC0EF5AD79}"/>
              </a:ext>
            </a:extLst>
          </p:cNvPr>
          <p:cNvSpPr txBox="1"/>
          <p:nvPr/>
        </p:nvSpPr>
        <p:spPr>
          <a:xfrm>
            <a:off x="1524000" y="350075"/>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000834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9520" y="3173759"/>
            <a:ext cx="8972955" cy="718436"/>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609521" y="1106367"/>
            <a:ext cx="8972955" cy="718436"/>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785256" y="1020172"/>
                <a:ext cx="8621487" cy="5657852"/>
              </a:xfrm>
            </p:spPr>
            <p:txBody>
              <a:bodyPr>
                <a:noAutofit/>
              </a:bodyPr>
              <a:lstStyle/>
              <a:p>
                <a:pPr marL="461963" indent="-461963">
                  <a:lnSpc>
                    <a:spcPct val="100000"/>
                  </a:lnSpc>
                  <a:spcBef>
                    <a:spcPts val="0"/>
                  </a:spcBef>
                  <a:spcAft>
                    <a:spcPts val="900"/>
                  </a:spcAft>
                </a:pPr>
                <a:r>
                  <a:rPr lang="en-US" sz="2200" dirty="0">
                    <a:solidFill>
                      <a:srgbClr val="0000FF"/>
                    </a:solidFill>
                    <a:latin typeface="Times New Roman" panose="02020603050405020304" pitchFamily="18" charset="0"/>
                    <a:cs typeface="Times New Roman" panose="02020603050405020304" pitchFamily="18" charset="0"/>
                  </a:rPr>
                  <a:t>Deletion from an open-address hash table is difficult.</a:t>
                </a:r>
              </a:p>
              <a:p>
                <a:pPr marL="461963" indent="-461963">
                  <a:lnSpc>
                    <a:spcPct val="100000"/>
                  </a:lnSpc>
                  <a:spcBef>
                    <a:spcPts val="0"/>
                  </a:spcBef>
                  <a:spcAft>
                    <a:spcPts val="900"/>
                  </a:spcAft>
                </a:pPr>
                <a:r>
                  <a:rPr lang="en-US" sz="2200" dirty="0">
                    <a:solidFill>
                      <a:srgbClr val="0000FF"/>
                    </a:solidFill>
                    <a:latin typeface="Times New Roman" panose="02020603050405020304" pitchFamily="18" charset="0"/>
                    <a:cs typeface="Times New Roman" panose="02020603050405020304" pitchFamily="18" charset="0"/>
                  </a:rPr>
                  <a:t>Deleting a key from slot </a:t>
                </a:r>
                <a:r>
                  <a:rPr lang="en-US" sz="2200" dirty="0" err="1">
                    <a:solidFill>
                      <a:srgbClr val="0000FF"/>
                    </a:solidFill>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p>
              <a:p>
                <a:pPr marL="9191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Cannot simply mark this slot as empty by storing NIL in it. </a:t>
                </a:r>
              </a:p>
              <a:p>
                <a:pPr marL="13763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This makes it impossible to retrieve any key k during whose insertion we had probed slot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found it occupied.</a:t>
                </a:r>
              </a:p>
              <a:p>
                <a:pPr marL="9191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A solution is to </a:t>
                </a:r>
                <a:r>
                  <a:rPr lang="en-US" sz="2200" dirty="0">
                    <a:solidFill>
                      <a:srgbClr val="0000FF"/>
                    </a:solidFill>
                    <a:latin typeface="Times New Roman" panose="02020603050405020304" pitchFamily="18" charset="0"/>
                    <a:cs typeface="Times New Roman" panose="02020603050405020304" pitchFamily="18" charset="0"/>
                  </a:rPr>
                  <a:t>mark the slot by storing in it the special value DELETED instead of NIL.</a:t>
                </a:r>
              </a:p>
              <a:p>
                <a:pPr marL="461963"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Modify the procedure </a:t>
                </a:r>
                <a:r>
                  <a:rPr lang="en-US" sz="2200" dirty="0">
                    <a:solidFill>
                      <a:srgbClr val="0000FF"/>
                    </a:solidFill>
                    <a:latin typeface="Times New Roman" panose="02020603050405020304" pitchFamily="18" charset="0"/>
                    <a:cs typeface="Times New Roman" panose="02020603050405020304" pitchFamily="18" charset="0"/>
                  </a:rPr>
                  <a:t>Hash-Search to keep on looking when the value DELETED is encountered, while Hash-Insert inserts a new key if a slot has DELETED for if it were empty.</a:t>
                </a:r>
              </a:p>
              <a:p>
                <a:pPr marL="461963"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With these, the search times are no longer dependent on the load factor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dirty="0">
                    <a:latin typeface="Times New Roman" panose="02020603050405020304" pitchFamily="18" charset="0"/>
                    <a:cs typeface="Times New Roman" panose="02020603050405020304" pitchFamily="18" charset="0"/>
                  </a:rPr>
                  <a:t>, and </a:t>
                </a:r>
              </a:p>
              <a:p>
                <a:pPr marL="919163" lvl="1" indent="-461963">
                  <a:lnSpc>
                    <a:spcPct val="100000"/>
                  </a:lnSpc>
                  <a:spcBef>
                    <a:spcPts val="0"/>
                  </a:spcBef>
                  <a:spcAft>
                    <a:spcPts val="900"/>
                  </a:spcAft>
                </a:pPr>
                <a:r>
                  <a:rPr lang="en-US" sz="2200" dirty="0">
                    <a:latin typeface="Times New Roman" panose="02020603050405020304" pitchFamily="18" charset="0"/>
                    <a:cs typeface="Times New Roman" panose="02020603050405020304" pitchFamily="18" charset="0"/>
                  </a:rPr>
                  <a:t>for this reason chaining is more commonly selected as a collision resolution technique when keys must be deleted.</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785256" y="1020172"/>
                <a:ext cx="8621487" cy="5657852"/>
              </a:xfrm>
              <a:blipFill>
                <a:blip r:embed="rId2"/>
                <a:stretch>
                  <a:fillRect l="-849" t="-647" r="-1132" b="-1078"/>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3AACF6D-8B36-4376-9AE6-EAAE6CED53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761045" y="1308058"/>
            <a:ext cx="577659" cy="382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p:cNvSpPr txBox="1"/>
              <p:nvPr/>
            </p:nvSpPr>
            <p:spPr>
              <a:xfrm>
                <a:off x="10081846" y="2180850"/>
                <a:ext cx="2110154" cy="2062103"/>
              </a:xfrm>
              <a:prstGeom prst="rect">
                <a:avLst/>
              </a:prstGeom>
              <a:noFill/>
            </p:spPr>
            <p:txBody>
              <a:bodyPr wrap="square" rtlCol="0">
                <a:spAutoFit/>
              </a:bodyPr>
              <a:lstStyle/>
              <a:p>
                <a:r>
                  <a:rPr lang="en-US" sz="1600" dirty="0"/>
                  <a:t>Insert(h(k’, </a:t>
                </a:r>
                <a:r>
                  <a:rPr lang="en-US" sz="1600" dirty="0" err="1"/>
                  <a:t>i</a:t>
                </a:r>
                <a:r>
                  <a:rPr lang="en-US" sz="1600" dirty="0"/>
                  <a:t>) = </a:t>
                </a:r>
                <a:r>
                  <a:rPr lang="en-US" sz="1600" dirty="0" err="1"/>
                  <a:t>i</a:t>
                </a:r>
                <a:endParaRPr lang="en-US" sz="1600" dirty="0"/>
              </a:p>
              <a:p>
                <a:r>
                  <a:rPr lang="en-US" sz="1600" dirty="0"/>
                  <a:t>…</a:t>
                </a:r>
              </a:p>
              <a:p>
                <a:r>
                  <a:rPr lang="en-US" sz="1600" dirty="0"/>
                  <a:t>Insert(h(k, </a:t>
                </a:r>
                <a:r>
                  <a:rPr lang="en-US" sz="1600" dirty="0" err="1"/>
                  <a:t>i</a:t>
                </a:r>
                <a:r>
                  <a:rPr lang="en-US" sz="1600" dirty="0"/>
                  <a:t>) = </a:t>
                </a:r>
                <a:r>
                  <a:rPr lang="en-US" sz="1600" dirty="0" err="1"/>
                  <a:t>i</a:t>
                </a:r>
                <a:r>
                  <a:rPr lang="en-US" sz="1600"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𝑛𝑖𝑙</m:t>
                    </m:r>
                  </m:oMath>
                </a14:m>
                <a:endParaRPr lang="en-US" sz="1600" dirty="0"/>
              </a:p>
              <a:p>
                <a:r>
                  <a:rPr lang="en-US" sz="1600" dirty="0"/>
                  <a:t>…</a:t>
                </a:r>
              </a:p>
              <a:p>
                <a:r>
                  <a:rPr lang="en-US" sz="1600" dirty="0" err="1"/>
                  <a:t>InsertInsert</a:t>
                </a:r>
                <a:r>
                  <a:rPr lang="en-US" sz="1600" dirty="0"/>
                  <a:t>(h(k, j) = j)</a:t>
                </a:r>
              </a:p>
              <a:p>
                <a:r>
                  <a:rPr lang="en-US" sz="1600" dirty="0"/>
                  <a:t>Delete(h(k’, </a:t>
                </a:r>
                <a:r>
                  <a:rPr lang="en-US" sz="1600" dirty="0" err="1"/>
                  <a:t>i</a:t>
                </a:r>
                <a:r>
                  <a:rPr lang="en-US" sz="1600" dirty="0"/>
                  <a:t>) = </a:t>
                </a:r>
                <a:r>
                  <a:rPr lang="en-US" sz="1600" dirty="0" err="1"/>
                  <a:t>i</a:t>
                </a:r>
                <a:r>
                  <a:rPr lang="en-US" sz="1600" dirty="0"/>
                  <a:t>. Nil</a:t>
                </a:r>
              </a:p>
              <a:p>
                <a:r>
                  <a:rPr lang="en-US" sz="1600" dirty="0"/>
                  <a:t>Delete(h(k, </a:t>
                </a:r>
                <a:r>
                  <a:rPr lang="en-US" sz="1600" dirty="0" err="1"/>
                  <a:t>i</a:t>
                </a:r>
                <a:r>
                  <a:rPr lang="en-US" sz="1600" dirty="0"/>
                  <a:t>) = </a:t>
                </a:r>
                <a:r>
                  <a:rPr lang="en-US" sz="1600" dirty="0" err="1"/>
                  <a:t>i</a:t>
                </a:r>
                <a:r>
                  <a:rPr lang="en-US" sz="1600" dirty="0"/>
                  <a:t>) not found!</a:t>
                </a:r>
              </a:p>
            </p:txBody>
          </p:sp>
        </mc:Choice>
        <mc:Fallback xmlns="">
          <p:sp>
            <p:nvSpPr>
              <p:cNvPr id="8" name="TextBox 7"/>
              <p:cNvSpPr txBox="1">
                <a:spLocks noRot="1" noChangeAspect="1" noMove="1" noResize="1" noEditPoints="1" noAdjustHandles="1" noChangeArrowheads="1" noChangeShapeType="1" noTextEdit="1"/>
              </p:cNvSpPr>
              <p:nvPr/>
            </p:nvSpPr>
            <p:spPr>
              <a:xfrm>
                <a:off x="10081846" y="2180850"/>
                <a:ext cx="2110154" cy="2062103"/>
              </a:xfrm>
              <a:prstGeom prst="rect">
                <a:avLst/>
              </a:prstGeom>
              <a:blipFill>
                <a:blip r:embed="rId4"/>
                <a:stretch>
                  <a:fillRect l="-1734" t="-888" b="-29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BF8E881-8F2E-4443-6A04-EF829FB5370E}"/>
              </a:ext>
            </a:extLst>
          </p:cNvPr>
          <p:cNvSpPr txBox="1"/>
          <p:nvPr/>
        </p:nvSpPr>
        <p:spPr>
          <a:xfrm>
            <a:off x="1515291" y="136931"/>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440862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2006666"/>
            <a:ext cx="8995691" cy="3152503"/>
          </a:xfrm>
        </p:spPr>
        <p:txBody>
          <a:bodyPr>
            <a:normAutofit fontScale="92500" lnSpcReduction="20000"/>
          </a:bodyPr>
          <a:lstStyle/>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In our analysis, we make the </a:t>
            </a:r>
            <a:r>
              <a:rPr lang="en-US" sz="2400" dirty="0">
                <a:solidFill>
                  <a:srgbClr val="0000FF"/>
                </a:solidFill>
                <a:latin typeface="Times New Roman" panose="02020603050405020304" pitchFamily="18" charset="0"/>
                <a:cs typeface="Times New Roman" panose="02020603050405020304" pitchFamily="18" charset="0"/>
              </a:rPr>
              <a:t>assumption of </a:t>
            </a:r>
            <a:r>
              <a:rPr lang="en-US" sz="2400" i="1" dirty="0">
                <a:solidFill>
                  <a:srgbClr val="0000FF"/>
                </a:solidFill>
                <a:latin typeface="Times New Roman" panose="02020603050405020304" pitchFamily="18" charset="0"/>
                <a:cs typeface="Times New Roman" panose="02020603050405020304" pitchFamily="18" charset="0"/>
              </a:rPr>
              <a:t>uniform hashing</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Assume that </a:t>
            </a:r>
            <a:r>
              <a:rPr lang="en-US" sz="2400" dirty="0">
                <a:solidFill>
                  <a:srgbClr val="0000FF"/>
                </a:solidFill>
                <a:latin typeface="Times New Roman" panose="02020603050405020304" pitchFamily="18" charset="0"/>
                <a:cs typeface="Times New Roman" panose="02020603050405020304" pitchFamily="18" charset="0"/>
              </a:rPr>
              <a:t>each key considered is equally likely to have any of the m! permutations of {0, 1, 2, …, m-1} as its probe sequence</a:t>
            </a:r>
            <a:r>
              <a:rPr lang="en-US" sz="2400" dirty="0">
                <a:latin typeface="Times New Roman" panose="02020603050405020304" pitchFamily="18" charset="0"/>
                <a:cs typeface="Times New Roman" panose="02020603050405020304" pitchFamily="18" charset="0"/>
              </a:rPr>
              <a:t>.</a:t>
            </a:r>
          </a:p>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Uniform hashing generalizes the notion of simple uniform hashing to the situation in which </a:t>
            </a:r>
            <a:r>
              <a:rPr lang="en-US" sz="2400" dirty="0">
                <a:solidFill>
                  <a:srgbClr val="0000FF"/>
                </a:solidFill>
                <a:latin typeface="Times New Roman" panose="02020603050405020304" pitchFamily="18" charset="0"/>
                <a:cs typeface="Times New Roman" panose="02020603050405020304" pitchFamily="18" charset="0"/>
              </a:rPr>
              <a:t>the hash function produces not just a single number, but a whole probe sequence</a:t>
            </a:r>
            <a:r>
              <a:rPr lang="en-US" sz="2400" dirty="0">
                <a:latin typeface="Times New Roman" panose="02020603050405020304" pitchFamily="18" charset="0"/>
                <a:cs typeface="Times New Roman" panose="02020603050405020304" pitchFamily="18" charset="0"/>
              </a:rPr>
              <a:t>.</a:t>
            </a:r>
          </a:p>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True uniform hashing is difficult to implement. In practice, suitable approximations (such as double hashing) are used.</a:t>
            </a:r>
          </a:p>
        </p:txBody>
      </p:sp>
      <p:sp>
        <p:nvSpPr>
          <p:cNvPr id="6" name="TextBox 5">
            <a:extLst>
              <a:ext uri="{FF2B5EF4-FFF2-40B4-BE49-F238E27FC236}">
                <a16:creationId xmlns:a16="http://schemas.microsoft.com/office/drawing/2014/main" id="{B4BA58E1-242C-5C75-80FD-D678CF7D8308}"/>
              </a:ext>
            </a:extLst>
          </p:cNvPr>
          <p:cNvSpPr txBox="1"/>
          <p:nvPr/>
        </p:nvSpPr>
        <p:spPr>
          <a:xfrm>
            <a:off x="1515291" y="635695"/>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166229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5687" y="1865210"/>
            <a:ext cx="10794189" cy="1690789"/>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02376" y="1045029"/>
            <a:ext cx="8830493" cy="5632995"/>
          </a:xfrm>
        </p:spPr>
        <p:txBody>
          <a:bodyPr>
            <a:normAutofit fontScale="92500"/>
          </a:bodyPr>
          <a:lstStyle/>
          <a:p>
            <a:pPr marL="461963"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Three commonly used techniques for computing the probe sequences </a:t>
            </a:r>
            <a:r>
              <a:rPr lang="en-US" sz="2400" dirty="0">
                <a:latin typeface="Times New Roman" panose="02020603050405020304" pitchFamily="18" charset="0"/>
                <a:cs typeface="Times New Roman" panose="02020603050405020304" pitchFamily="18" charset="0"/>
              </a:rPr>
              <a:t>required for open addressing:</a:t>
            </a:r>
          </a:p>
          <a:p>
            <a:pPr marL="1376363" lvl="2"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linear probing,</a:t>
            </a:r>
          </a:p>
          <a:p>
            <a:pPr marL="1376363" lvl="2"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quadratic probing, and</a:t>
            </a:r>
          </a:p>
          <a:p>
            <a:pPr marL="1376363" lvl="2"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double hashing</a:t>
            </a:r>
            <a:r>
              <a:rPr lang="en-US" sz="2400" dirty="0">
                <a:latin typeface="Times New Roman" panose="02020603050405020304" pitchFamily="18" charset="0"/>
                <a:cs typeface="Times New Roman" panose="02020603050405020304" pitchFamily="18" charset="0"/>
              </a:rPr>
              <a:t>.</a:t>
            </a:r>
          </a:p>
          <a:p>
            <a:pPr marL="461963" indent="-461963">
              <a:lnSpc>
                <a:spcPct val="11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These techniques guarantee that the probe sequence &lt;h(k, 0), h(k, 1), …, h(k, m-1)&gt; is a permutation of &lt;0, 1, 2, …, m-1&gt; for each key k.</a:t>
            </a:r>
          </a:p>
          <a:p>
            <a:pPr marL="461963" indent="-461963">
              <a:lnSpc>
                <a:spcPct val="110000"/>
              </a:lnSpc>
              <a:spcBef>
                <a:spcPts val="0"/>
              </a:spcBef>
              <a:spcAft>
                <a:spcPts val="1200"/>
              </a:spcAft>
            </a:pPr>
            <a:r>
              <a:rPr lang="en-US" sz="2400" dirty="0">
                <a:latin typeface="Times New Roman" panose="02020603050405020304" pitchFamily="18" charset="0"/>
                <a:cs typeface="Times New Roman" panose="02020603050405020304" pitchFamily="18" charset="0"/>
              </a:rPr>
              <a:t>None of them fulfills the assumption of </a:t>
            </a:r>
            <a:r>
              <a:rPr lang="en-US" sz="2400" i="1" dirty="0">
                <a:latin typeface="Times New Roman" panose="02020603050405020304" pitchFamily="18" charset="0"/>
                <a:cs typeface="Times New Roman" panose="02020603050405020304" pitchFamily="18" charset="0"/>
              </a:rPr>
              <a:t>uniform hashing</a:t>
            </a:r>
            <a:r>
              <a:rPr lang="en-US" sz="2400" dirty="0">
                <a:latin typeface="Times New Roman" panose="02020603050405020304" pitchFamily="18" charset="0"/>
                <a:cs typeface="Times New Roman" panose="02020603050405020304" pitchFamily="18" charset="0"/>
              </a:rPr>
              <a:t>, since none of them is capable of generating more than 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different probe sequences (instead of the m! that uniform hashing requires).</a:t>
            </a:r>
          </a:p>
          <a:p>
            <a:pPr marL="461963" indent="-461963">
              <a:lnSpc>
                <a:spcPct val="110000"/>
              </a:lnSpc>
              <a:spcBef>
                <a:spcPts val="0"/>
              </a:spcBef>
              <a:spcAft>
                <a:spcPts val="1200"/>
              </a:spcAft>
            </a:pPr>
            <a:r>
              <a:rPr lang="en-US" sz="2400" dirty="0">
                <a:latin typeface="Times New Roman" panose="02020603050405020304" pitchFamily="18" charset="0"/>
                <a:cs typeface="Times New Roman" panose="02020603050405020304" pitchFamily="18" charset="0"/>
              </a:rPr>
              <a:t>Double hashing has the greatest number of probe sequences and seems to give the best results.</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8C3F23-E6EF-3F1C-A996-F3C8C94320CA}"/>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099630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4060" y="1547446"/>
            <a:ext cx="9880093" cy="1236499"/>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79019"/>
                <a:ext cx="9302649" cy="4929051"/>
              </a:xfrm>
            </p:spPr>
            <p:txBody>
              <a:bodyPr>
                <a:normAutofit fontScale="85000" lnSpcReduction="20000"/>
              </a:bodyPr>
              <a:lstStyle/>
              <a:p>
                <a:pPr marL="0" indent="0">
                  <a:lnSpc>
                    <a:spcPct val="120000"/>
                  </a:lnSpc>
                  <a:spcBef>
                    <a:spcPts val="0"/>
                  </a:spcBef>
                  <a:spcAft>
                    <a:spcPts val="1200"/>
                  </a:spcAft>
                  <a:buNone/>
                </a:pPr>
                <a:r>
                  <a:rPr lang="en-US" sz="3100" dirty="0">
                    <a:cs typeface="Times New Roman" panose="02020603050405020304" pitchFamily="18" charset="0"/>
                  </a:rPr>
                  <a:t>Linear Probing</a:t>
                </a:r>
              </a:p>
              <a:p>
                <a:pPr marL="461963" indent="-461963">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Given an ordinary hash function 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U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1, 2, …, m-1}, the method of </a:t>
                </a:r>
                <a:r>
                  <a:rPr lang="en-US" sz="2400" i="1" dirty="0">
                    <a:solidFill>
                      <a:srgbClr val="0000FF"/>
                    </a:solidFill>
                    <a:latin typeface="Times New Roman" panose="02020603050405020304" pitchFamily="18" charset="0"/>
                    <a:cs typeface="Times New Roman" panose="02020603050405020304" pitchFamily="18" charset="0"/>
                  </a:rPr>
                  <a:t>linear probing </a:t>
                </a:r>
                <a:r>
                  <a:rPr lang="en-US" sz="2400" dirty="0">
                    <a:solidFill>
                      <a:srgbClr val="0000FF"/>
                    </a:solidFill>
                    <a:latin typeface="Times New Roman" panose="02020603050405020304" pitchFamily="18" charset="0"/>
                    <a:cs typeface="Times New Roman" panose="02020603050405020304" pitchFamily="18" charset="0"/>
                  </a:rPr>
                  <a:t>uses the hash function</a:t>
                </a:r>
              </a:p>
              <a:p>
                <a:pPr marL="0" indent="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mod m     for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0, 1, 2, …, m-1.</a:t>
                </a:r>
              </a:p>
              <a:p>
                <a:pPr marL="461963" indent="-461963">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 Given key k, </a:t>
                </a:r>
                <a:r>
                  <a:rPr lang="en-US" sz="2400" dirty="0">
                    <a:solidFill>
                      <a:srgbClr val="0000FF"/>
                    </a:solidFill>
                    <a:latin typeface="Times New Roman" panose="02020603050405020304" pitchFamily="18" charset="0"/>
                    <a:cs typeface="Times New Roman" panose="02020603050405020304" pitchFamily="18" charset="0"/>
                  </a:rPr>
                  <a:t>the first slot probed is T[h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The next probe slot T[h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+ 1], and so on up to the slot T[m-1]. Then, wrap around to slots T[0], T[1], …, until we finally probe slot T[h</a:t>
                </a:r>
                <a:r>
                  <a:rPr lang="en-US" sz="2400" dirty="0">
                    <a:solidFill>
                      <a:srgbClr val="0000FF"/>
                    </a:solidFill>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(k) - 1]. </a:t>
                </a:r>
              </a:p>
              <a:p>
                <a:pPr marL="461963" indent="-461963">
                  <a:lnSpc>
                    <a:spcPct val="120000"/>
                  </a:lnSpc>
                  <a:spcBef>
                    <a:spcPts val="0"/>
                  </a:spcBef>
                  <a:spcAft>
                    <a:spcPts val="1200"/>
                  </a:spcAft>
                </a:pPr>
                <a:endParaRPr lang="en-US" sz="2400" dirty="0">
                  <a:solidFill>
                    <a:srgbClr val="0000FF"/>
                  </a:solidFill>
                  <a:latin typeface="Times New Roman" panose="02020603050405020304" pitchFamily="18" charset="0"/>
                  <a:cs typeface="Times New Roman" panose="02020603050405020304" pitchFamily="18" charset="0"/>
                </a:endParaRPr>
              </a:p>
              <a:p>
                <a:pPr marL="461963" indent="-461963">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Items are inserted in the first empty slot </a:t>
                </a:r>
                <a:r>
                  <a:rPr lang="en-US" sz="2400" dirty="0">
                    <a:latin typeface="Times New Roman" panose="02020603050405020304" pitchFamily="18" charset="0"/>
                    <a:cs typeface="Times New Roman" panose="02020603050405020304" pitchFamily="18" charset="0"/>
                  </a:rPr>
                  <a:t>with an address equal (if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or greater than (if 0 &lt;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m) to the hashed address (wrapping around at the end of the table).</a:t>
                </a:r>
              </a:p>
              <a:p>
                <a:pPr marL="461963" indent="-461963">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To search an item, start at the hash address and continue to search each succeeding address until encountering a match or an empty slot.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079019"/>
                <a:ext cx="9302649" cy="4929051"/>
              </a:xfrm>
              <a:blipFill>
                <a:blip r:embed="rId2"/>
                <a:stretch>
                  <a:fillRect l="-1180" t="-989" r="-118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5CEDC5F-48BD-7B46-E079-057C019C48B8}"/>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8870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3243" y="4562353"/>
            <a:ext cx="10249876" cy="188519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06A7DD-B1B8-498F-B730-BE371820F1C2}"/>
                  </a:ext>
                </a:extLst>
              </p:cNvPr>
              <p:cNvSpPr txBox="1"/>
              <p:nvPr/>
            </p:nvSpPr>
            <p:spPr>
              <a:xfrm>
                <a:off x="1435462" y="555874"/>
                <a:ext cx="8779956" cy="6205143"/>
              </a:xfrm>
              <a:prstGeom prst="rect">
                <a:avLst/>
              </a:prstGeom>
              <a:noFill/>
            </p:spPr>
            <p:txBody>
              <a:bodyPr wrap="square" rtlCol="0">
                <a:spAutoFit/>
              </a:bodyPr>
              <a:lstStyle/>
              <a:p>
                <a:r>
                  <a:rPr lang="en-US" sz="2800" dirty="0">
                    <a:cs typeface="Times New Roman" panose="02020603050405020304" pitchFamily="18" charset="0"/>
                  </a:rPr>
                  <a:t>Hash Tables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endParaRPr lang="en-US" sz="2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a:t>
                </a:r>
                <a:r>
                  <a:rPr lang="en-US" sz="2400" dirty="0">
                    <a:solidFill>
                      <a:srgbClr val="0000FF"/>
                    </a:solidFill>
                    <a:latin typeface="Times New Roman" panose="02020603050405020304" pitchFamily="18" charset="0"/>
                    <a:cs typeface="Times New Roman" panose="02020603050405020304" pitchFamily="18" charset="0"/>
                  </a:rPr>
                  <a:t>direct-address table T</a:t>
                </a:r>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store an element with key k in slot k</a:t>
                </a:r>
                <a:r>
                  <a:rPr lang="en-US" sz="2400" dirty="0">
                    <a:latin typeface="Times New Roman" panose="02020603050405020304" pitchFamily="18" charset="0"/>
                    <a:cs typeface="Times New Roman" panose="02020603050405020304" pitchFamily="18" charset="0"/>
                  </a:rPr>
                  <a:t>.</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a:t>
                </a:r>
                <a:r>
                  <a:rPr lang="en-US" sz="2400" dirty="0">
                    <a:solidFill>
                      <a:srgbClr val="0000FF"/>
                    </a:solidFill>
                    <a:latin typeface="Times New Roman" panose="02020603050405020304" pitchFamily="18" charset="0"/>
                    <a:cs typeface="Times New Roman" panose="02020603050405020304" pitchFamily="18" charset="0"/>
                  </a:rPr>
                  <a:t>hash table </a:t>
                </a:r>
                <a:r>
                  <a:rPr lang="en-US" sz="2400" dirty="0">
                    <a:solidFill>
                      <a:srgbClr val="0000FF"/>
                    </a:solidFill>
                    <a:latin typeface="Consolas" panose="020B0609020204030204" pitchFamily="49"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t>
                </a:r>
                <a:r>
                  <a:rPr lang="en-US" sz="2400" dirty="0">
                    <a:latin typeface="Consolas" panose="020B0609020204030204" pitchFamily="49" charset="0"/>
                    <a:cs typeface="Times New Roman" panose="02020603050405020304" pitchFamily="18" charset="0"/>
                  </a:rPr>
                  <a:t>T</a:t>
                </a:r>
              </a:p>
              <a:p>
                <a:pPr>
                  <a:spcAft>
                    <a:spcPts val="600"/>
                  </a:spcAft>
                </a:pPr>
                <a:r>
                  <a:rPr lang="en-US" sz="2400" dirty="0">
                    <a:latin typeface="Times New Roman" panose="02020603050405020304" pitchFamily="18" charset="0"/>
                    <a:cs typeface="Times New Roman" panose="02020603050405020304" pitchFamily="18" charset="0"/>
                  </a:rPr>
                  <a:t>	a hash function h computes the slot from the key k. </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store this element in slot h(k).                                                  </a:t>
                </a:r>
              </a:p>
              <a:p>
                <a:pPr>
                  <a:spcAft>
                    <a:spcPts val="600"/>
                  </a:spcAft>
                </a:pPr>
                <a:r>
                  <a:rPr lang="en-US" sz="1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t>
                </a:r>
                <a:r>
                  <a:rPr lang="en-US" sz="2400" dirty="0">
                    <a:solidFill>
                      <a:srgbClr val="0000FF"/>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lement with key k hashes </a:t>
                </a:r>
                <a:r>
                  <a:rPr lang="en-US" sz="2400" dirty="0">
                    <a:solidFill>
                      <a:srgbClr val="0000FF"/>
                    </a:solidFill>
                    <a:latin typeface="Times New Roman" panose="02020603050405020304" pitchFamily="18" charset="0"/>
                    <a:cs typeface="Times New Roman" panose="02020603050405020304" pitchFamily="18" charset="0"/>
                  </a:rPr>
                  <a:t>to slot h(k), and h(k) is the   </a:t>
                </a: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            hash value of key k</a:t>
                </a:r>
                <a:r>
                  <a:rPr lang="en-US" sz="1600" dirty="0">
                    <a:solidFill>
                      <a:srgbClr val="0000FF"/>
                    </a:solidFill>
                    <a:latin typeface="Times New Roman" panose="02020603050405020304" pitchFamily="18" charset="0"/>
                    <a:cs typeface="Times New Roman" panose="02020603050405020304" pitchFamily="18" charset="0"/>
                  </a:rPr>
                  <a:t>.</a:t>
                </a:r>
              </a:p>
              <a:p>
                <a:pPr>
                  <a:spcAft>
                    <a:spcPts val="600"/>
                  </a:spcAft>
                </a:pPr>
                <a:endParaRPr lang="en-US" sz="16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 a </a:t>
                </a:r>
                <a:r>
                  <a:rPr lang="en-US" sz="2400" dirty="0">
                    <a:solidFill>
                      <a:srgbClr val="0000FF"/>
                    </a:solidFill>
                    <a:latin typeface="Times New Roman" panose="02020603050405020304" pitchFamily="18" charset="0"/>
                    <a:cs typeface="Times New Roman" panose="02020603050405020304" pitchFamily="18" charset="0"/>
                  </a:rPr>
                  <a:t>hash function h mapping the universe U of keys into the slots </a:t>
                </a:r>
                <a:r>
                  <a:rPr lang="en-US" sz="2400" dirty="0">
                    <a:latin typeface="Times New Roman" panose="02020603050405020304" pitchFamily="18" charset="0"/>
                    <a:cs typeface="Times New Roman" panose="02020603050405020304" pitchFamily="18" charset="0"/>
                  </a:rPr>
                  <a:t>(also called the positions) of a hash table T[0 .. m-1]:</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h: U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{0, 1, …, m-1}, m &lt;&lt; |U|, and is defined by </a:t>
                </a: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		h(k)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for an 0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&lt; m.</a:t>
                </a:r>
                <a:endParaRPr lang="en-US" sz="2400" dirty="0">
                  <a:latin typeface="Times New Roman" panose="02020603050405020304" pitchFamily="18" charset="0"/>
                  <a:cs typeface="Times New Roman" panose="02020603050405020304" pitchFamily="18" charset="0"/>
                </a:endParaRPr>
              </a:p>
              <a:p>
                <a:pPr>
                  <a:spcAft>
                    <a:spcPts val="600"/>
                  </a:spcAft>
                </a:pPr>
                <a:endParaRPr lang="en-US" sz="1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CB06A7DD-B1B8-498F-B730-BE371820F1C2}"/>
                  </a:ext>
                </a:extLst>
              </p:cNvPr>
              <p:cNvSpPr txBox="1">
                <a:spLocks noRot="1" noChangeAspect="1" noMove="1" noResize="1" noEditPoints="1" noAdjustHandles="1" noChangeArrowheads="1" noChangeShapeType="1" noTextEdit="1"/>
              </p:cNvSpPr>
              <p:nvPr/>
            </p:nvSpPr>
            <p:spPr>
              <a:xfrm>
                <a:off x="1435462" y="555874"/>
                <a:ext cx="8779956" cy="6205143"/>
              </a:xfrm>
              <a:prstGeom prst="rect">
                <a:avLst/>
              </a:prstGeom>
              <a:blipFill>
                <a:blip r:embed="rId2"/>
                <a:stretch>
                  <a:fillRect l="-1388" t="-88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AF4F5969-6B2E-ECB9-CBAB-EDF1813AAFAB}"/>
              </a:ext>
            </a:extLst>
          </p:cNvPr>
          <p:cNvGraphicFramePr>
            <a:graphicFrameLocks noGrp="1"/>
          </p:cNvGraphicFramePr>
          <p:nvPr>
            <p:extLst>
              <p:ext uri="{D42A27DB-BD31-4B8C-83A1-F6EECF244321}">
                <p14:modId xmlns:p14="http://schemas.microsoft.com/office/powerpoint/2010/main" val="3129059561"/>
              </p:ext>
            </p:extLst>
          </p:nvPr>
        </p:nvGraphicFramePr>
        <p:xfrm>
          <a:off x="9128034" y="1436178"/>
          <a:ext cx="2004788" cy="37084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185650537"/>
                    </a:ext>
                  </a:extLst>
                </a:gridCol>
                <a:gridCol w="1002394">
                  <a:extLst>
                    <a:ext uri="{9D8B030D-6E8A-4147-A177-3AD203B41FA5}">
                      <a16:colId xmlns:a16="http://schemas.microsoft.com/office/drawing/2014/main" val="3608346953"/>
                    </a:ext>
                  </a:extLst>
                </a:gridCol>
              </a:tblGrid>
              <a:tr h="370840">
                <a:tc>
                  <a:txBody>
                    <a:bodyPr/>
                    <a:lstStyle/>
                    <a:p>
                      <a:pPr algn="ctr"/>
                      <a:r>
                        <a:rPr lang="en-US" dirty="0">
                          <a:solidFill>
                            <a:schemeClr val="tx1"/>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8" name="Table 7">
            <a:extLst>
              <a:ext uri="{FF2B5EF4-FFF2-40B4-BE49-F238E27FC236}">
                <a16:creationId xmlns:a16="http://schemas.microsoft.com/office/drawing/2014/main" id="{3E72E235-A45D-1A5E-F48E-3AD8224313B9}"/>
              </a:ext>
            </a:extLst>
          </p:cNvPr>
          <p:cNvGraphicFramePr>
            <a:graphicFrameLocks noGrp="1"/>
          </p:cNvGraphicFramePr>
          <p:nvPr>
            <p:extLst>
              <p:ext uri="{D42A27DB-BD31-4B8C-83A1-F6EECF244321}">
                <p14:modId xmlns:p14="http://schemas.microsoft.com/office/powerpoint/2010/main" val="2059128107"/>
              </p:ext>
            </p:extLst>
          </p:nvPr>
        </p:nvGraphicFramePr>
        <p:xfrm>
          <a:off x="9791337" y="3552785"/>
          <a:ext cx="2004788" cy="36576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185650537"/>
                    </a:ext>
                  </a:extLst>
                </a:gridCol>
                <a:gridCol w="1002394">
                  <a:extLst>
                    <a:ext uri="{9D8B030D-6E8A-4147-A177-3AD203B41FA5}">
                      <a16:colId xmlns:a16="http://schemas.microsoft.com/office/drawing/2014/main" val="3608346953"/>
                    </a:ext>
                  </a:extLst>
                </a:gridCol>
              </a:tblGrid>
              <a:tr h="333008">
                <a:tc>
                  <a:txBody>
                    <a:bodyPr/>
                    <a:lstStyle/>
                    <a:p>
                      <a:pPr algn="ctr"/>
                      <a:r>
                        <a:rPr lang="en-US" dirty="0">
                          <a:solidFill>
                            <a:schemeClr val="tx1"/>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graphicFrame>
        <p:nvGraphicFramePr>
          <p:cNvPr id="11" name="Table 10">
            <a:extLst>
              <a:ext uri="{FF2B5EF4-FFF2-40B4-BE49-F238E27FC236}">
                <a16:creationId xmlns:a16="http://schemas.microsoft.com/office/drawing/2014/main" id="{2CE9AB2A-BD6A-8111-E232-EDAB893F8FAB}"/>
              </a:ext>
            </a:extLst>
          </p:cNvPr>
          <p:cNvGraphicFramePr>
            <a:graphicFrameLocks noGrp="1"/>
          </p:cNvGraphicFramePr>
          <p:nvPr>
            <p:extLst>
              <p:ext uri="{D42A27DB-BD31-4B8C-83A1-F6EECF244321}">
                <p14:modId xmlns:p14="http://schemas.microsoft.com/office/powerpoint/2010/main" val="2226503982"/>
              </p:ext>
            </p:extLst>
          </p:nvPr>
        </p:nvGraphicFramePr>
        <p:xfrm>
          <a:off x="7370342" y="696833"/>
          <a:ext cx="1002394" cy="182880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608346953"/>
                    </a:ext>
                  </a:extLst>
                </a:gridCol>
              </a:tblGrid>
              <a:tr h="333344">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0264517"/>
                  </a:ext>
                </a:extLst>
              </a:tr>
              <a:tr h="333344">
                <a:tc>
                  <a:txBody>
                    <a:bodyPr/>
                    <a:lstStyle/>
                    <a:p>
                      <a:r>
                        <a:rPr lang="en-US" dirty="0">
                          <a:solidFill>
                            <a:schemeClr val="tx1"/>
                          </a:solidFill>
                        </a:rPr>
                        <a:t>slot 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777882"/>
                  </a:ext>
                </a:extLst>
              </a:tr>
              <a:tr h="333344">
                <a:tc>
                  <a:txBody>
                    <a:bodyPr/>
                    <a:lstStyle/>
                    <a:p>
                      <a:r>
                        <a:rPr lang="en-US" dirty="0">
                          <a:solidFill>
                            <a:schemeClr val="tx1"/>
                          </a:solidFill>
                        </a:rPr>
                        <a:t>slot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1605109"/>
                  </a:ext>
                </a:extLst>
              </a:tr>
              <a:tr h="333344">
                <a:tc>
                  <a:txBody>
                    <a:bodyPr/>
                    <a:lstStyle/>
                    <a:p>
                      <a:r>
                        <a:rPr lang="en-US" dirty="0">
                          <a:solidFill>
                            <a:schemeClr val="tx1"/>
                          </a:solidFill>
                        </a:rPr>
                        <a:t>slot 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1455265"/>
                  </a:ext>
                </a:extLst>
              </a:tr>
              <a:tr h="333344">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cxnSp>
        <p:nvCxnSpPr>
          <p:cNvPr id="12" name="Straight Arrow Connector 11">
            <a:extLst>
              <a:ext uri="{FF2B5EF4-FFF2-40B4-BE49-F238E27FC236}">
                <a16:creationId xmlns:a16="http://schemas.microsoft.com/office/drawing/2014/main" id="{5BBBD067-45C0-4693-A774-8774DFB622E2}"/>
              </a:ext>
            </a:extLst>
          </p:cNvPr>
          <p:cNvCxnSpPr>
            <a:cxnSpLocks/>
          </p:cNvCxnSpPr>
          <p:nvPr/>
        </p:nvCxnSpPr>
        <p:spPr>
          <a:xfrm>
            <a:off x="8191063" y="1611233"/>
            <a:ext cx="9220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A6DEC977-A1FB-154A-C68B-ADBD4BD808EA}"/>
              </a:ext>
            </a:extLst>
          </p:cNvPr>
          <p:cNvGraphicFramePr>
            <a:graphicFrameLocks noGrp="1"/>
          </p:cNvGraphicFramePr>
          <p:nvPr>
            <p:extLst>
              <p:ext uri="{D42A27DB-BD31-4B8C-83A1-F6EECF244321}">
                <p14:modId xmlns:p14="http://schemas.microsoft.com/office/powerpoint/2010/main" val="2909692535"/>
              </p:ext>
            </p:extLst>
          </p:nvPr>
        </p:nvGraphicFramePr>
        <p:xfrm>
          <a:off x="8788943" y="2010461"/>
          <a:ext cx="1002394" cy="1463040"/>
        </p:xfrm>
        <a:graphic>
          <a:graphicData uri="http://schemas.openxmlformats.org/drawingml/2006/table">
            <a:tbl>
              <a:tblPr firstRow="1" bandRow="1">
                <a:tableStyleId>{5C22544A-7EE6-4342-B048-85BDC9FD1C3A}</a:tableStyleId>
              </a:tblPr>
              <a:tblGrid>
                <a:gridCol w="1002394">
                  <a:extLst>
                    <a:ext uri="{9D8B030D-6E8A-4147-A177-3AD203B41FA5}">
                      <a16:colId xmlns:a16="http://schemas.microsoft.com/office/drawing/2014/main" val="3608346953"/>
                    </a:ext>
                  </a:extLst>
                </a:gridCol>
              </a:tblGrid>
              <a:tr h="322047">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6754708"/>
                  </a:ext>
                </a:extLst>
              </a:tr>
              <a:tr h="322047">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777882"/>
                  </a:ext>
                </a:extLst>
              </a:tr>
              <a:tr h="322047">
                <a:tc>
                  <a:txBody>
                    <a:bodyPr/>
                    <a:lstStyle/>
                    <a:p>
                      <a:r>
                        <a:rPr lang="en-US" dirty="0">
                          <a:solidFill>
                            <a:schemeClr val="tx1"/>
                          </a:solidFill>
                        </a:rPr>
                        <a:t>slot h(k)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1605109"/>
                  </a:ext>
                </a:extLst>
              </a:tr>
              <a:tr h="322047">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85404"/>
                  </a:ext>
                </a:extLst>
              </a:tr>
            </a:tbl>
          </a:graphicData>
        </a:graphic>
      </p:graphicFrame>
      <p:cxnSp>
        <p:nvCxnSpPr>
          <p:cNvPr id="14" name="Straight Arrow Connector 13">
            <a:extLst>
              <a:ext uri="{FF2B5EF4-FFF2-40B4-BE49-F238E27FC236}">
                <a16:creationId xmlns:a16="http://schemas.microsoft.com/office/drawing/2014/main" id="{A84E33B4-D94C-27AD-BC21-D0047820A70A}"/>
              </a:ext>
            </a:extLst>
          </p:cNvPr>
          <p:cNvCxnSpPr>
            <a:cxnSpLocks/>
          </p:cNvCxnSpPr>
          <p:nvPr/>
        </p:nvCxnSpPr>
        <p:spPr>
          <a:xfrm>
            <a:off x="9661236" y="2974109"/>
            <a:ext cx="387928" cy="57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01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3138" y="4329723"/>
            <a:ext cx="10855570" cy="1383322"/>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02376" y="1063388"/>
                <a:ext cx="9239795" cy="5423909"/>
              </a:xfrm>
            </p:spPr>
            <p:txBody>
              <a:bodyPr>
                <a:noAutofit/>
              </a:bodyPr>
              <a:lstStyle/>
              <a:p>
                <a:pPr marL="0" indent="0">
                  <a:lnSpc>
                    <a:spcPct val="120000"/>
                  </a:lnSpc>
                  <a:spcBef>
                    <a:spcPts val="0"/>
                  </a:spcBef>
                  <a:spcAft>
                    <a:spcPts val="1200"/>
                  </a:spcAft>
                  <a:buNone/>
                </a:pPr>
                <a:r>
                  <a:rPr lang="en-US" dirty="0">
                    <a:cs typeface="Times New Roman" panose="02020603050405020304" pitchFamily="18" charset="0"/>
                  </a:rPr>
                  <a:t>Linear Probing</a:t>
                </a:r>
              </a:p>
              <a:p>
                <a:pPr marL="461963" indent="-461963">
                  <a:lnSpc>
                    <a:spcPct val="120000"/>
                  </a:lnSpc>
                  <a:spcBef>
                    <a:spcPts val="0"/>
                  </a:spcBef>
                  <a:spcAft>
                    <a:spcPts val="1200"/>
                  </a:spcAft>
                </a:pPr>
                <a:r>
                  <a:rPr lang="en-US" sz="2000" dirty="0">
                    <a:solidFill>
                      <a:srgbClr val="0000FF"/>
                    </a:solidFill>
                    <a:latin typeface="Times New Roman" panose="02020603050405020304" pitchFamily="18" charset="0"/>
                    <a:cs typeface="Times New Roman" panose="02020603050405020304" pitchFamily="18" charset="0"/>
                  </a:rPr>
                  <a:t>Given an ordinary hash function h</a:t>
                </a:r>
                <a:r>
                  <a:rPr lang="en-US" sz="2000" dirty="0">
                    <a:solidFill>
                      <a:srgbClr val="0000FF"/>
                    </a:solidFill>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U  </a:t>
                </a:r>
                <a14:m>
                  <m:oMath xmlns:m="http://schemas.openxmlformats.org/officeDocument/2006/math">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{0, 1, 2, …, m-1}, the method of </a:t>
                </a:r>
                <a:r>
                  <a:rPr lang="en-US" sz="2000" i="1" dirty="0">
                    <a:solidFill>
                      <a:srgbClr val="0000FF"/>
                    </a:solidFill>
                    <a:latin typeface="Times New Roman" panose="02020603050405020304" pitchFamily="18" charset="0"/>
                    <a:cs typeface="Times New Roman" panose="02020603050405020304" pitchFamily="18" charset="0"/>
                  </a:rPr>
                  <a:t>linear probing </a:t>
                </a:r>
                <a:r>
                  <a:rPr lang="en-US" sz="2000" dirty="0">
                    <a:solidFill>
                      <a:srgbClr val="0000FF"/>
                    </a:solidFill>
                    <a:latin typeface="Times New Roman" panose="02020603050405020304" pitchFamily="18" charset="0"/>
                    <a:cs typeface="Times New Roman" panose="02020603050405020304" pitchFamily="18" charset="0"/>
                  </a:rPr>
                  <a:t>uses the hash function</a:t>
                </a:r>
              </a:p>
              <a:p>
                <a:pPr marL="0" indent="0">
                  <a:lnSpc>
                    <a:spcPct val="120000"/>
                  </a:lnSpc>
                  <a:spcBef>
                    <a:spcPts val="0"/>
                  </a:spcBef>
                  <a:spcAft>
                    <a:spcPts val="1200"/>
                  </a:spcAft>
                  <a:buNone/>
                </a:pPr>
                <a:r>
                  <a:rPr lang="en-US" sz="2000" dirty="0">
                    <a:solidFill>
                      <a:srgbClr val="0000FF"/>
                    </a:solidFill>
                    <a:latin typeface="Times New Roman" panose="02020603050405020304" pitchFamily="18" charset="0"/>
                    <a:cs typeface="Times New Roman" panose="02020603050405020304" pitchFamily="18" charset="0"/>
                  </a:rPr>
                  <a:t>	h(k,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 (h</a:t>
                </a:r>
                <a:r>
                  <a:rPr lang="en-US" sz="2000" dirty="0">
                    <a:solidFill>
                      <a:srgbClr val="0000FF"/>
                    </a:solidFill>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(k) +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mod m     for </a:t>
                </a:r>
                <a:r>
                  <a:rPr lang="en-US" sz="2000" dirty="0" err="1">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 0, 1, 2, …, m-1.</a:t>
                </a:r>
              </a:p>
              <a:p>
                <a:pPr marL="461963" indent="-461963">
                  <a:lnSpc>
                    <a:spcPct val="120000"/>
                  </a:lnSpc>
                  <a:spcBef>
                    <a:spcPts val="0"/>
                  </a:spcBef>
                  <a:spcAft>
                    <a:spcPts val="1200"/>
                  </a:spcAft>
                </a:pPr>
                <a:endParaRPr lang="en-US" sz="2000" dirty="0">
                  <a:solidFill>
                    <a:srgbClr val="0000FF"/>
                  </a:solidFill>
                  <a:latin typeface="Times New Roman" panose="02020603050405020304" pitchFamily="18" charset="0"/>
                  <a:cs typeface="Times New Roman" panose="02020603050405020304" pitchFamily="18" charset="0"/>
                </a:endParaRP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Deleting an item is difficult.</a:t>
                </a: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Cannot just simply remove the item to be deleted.</a:t>
                </a: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A solution is to replace the item with a sentinel “DELETED” that does not match any key and can be replaced by another item later on. </a:t>
                </a:r>
              </a:p>
              <a:p>
                <a:pPr marL="461963" indent="-461963">
                  <a:lnSpc>
                    <a:spcPct val="100000"/>
                  </a:lnSpc>
                  <a:spcBef>
                    <a:spcPts val="0"/>
                  </a:spcBef>
                  <a:spcAft>
                    <a:spcPts val="600"/>
                  </a:spcAft>
                </a:pPr>
                <a:r>
                  <a:rPr lang="en-US" sz="2000" dirty="0">
                    <a:solidFill>
                      <a:srgbClr val="0000FF"/>
                    </a:solidFill>
                    <a:latin typeface="Times New Roman" panose="02020603050405020304" pitchFamily="18" charset="0"/>
                    <a:cs typeface="Times New Roman" panose="02020603050405020304" pitchFamily="18" charset="0"/>
                  </a:rPr>
                  <a:t>Another solution is to rehash all items between the deleted item and the next empty space.</a:t>
                </a:r>
              </a:p>
              <a:p>
                <a:pPr marL="461963" indent="-461963">
                  <a:lnSpc>
                    <a:spcPct val="100000"/>
                  </a:lnSpc>
                  <a:spcBef>
                    <a:spcPts val="0"/>
                  </a:spcBef>
                  <a:spcAft>
                    <a:spcPts val="600"/>
                  </a:spcAft>
                </a:pPr>
                <a:r>
                  <a:rPr lang="en-US" sz="2000" dirty="0">
                    <a:latin typeface="Times New Roman" panose="02020603050405020304" pitchFamily="18" charset="0"/>
                    <a:cs typeface="Times New Roman" panose="02020603050405020304" pitchFamily="18" charset="0"/>
                  </a:rPr>
                  <a:t>Since the initial probe position determines the entire probe sequence, </a:t>
                </a:r>
                <a:r>
                  <a:rPr lang="en-US" sz="2000" dirty="0">
                    <a:solidFill>
                      <a:srgbClr val="0000FF"/>
                    </a:solidFill>
                    <a:latin typeface="Times New Roman" panose="02020603050405020304" pitchFamily="18" charset="0"/>
                    <a:cs typeface="Times New Roman" panose="02020603050405020304" pitchFamily="18" charset="0"/>
                  </a:rPr>
                  <a:t>only m distinct probe sequence are used with linear probing.</a:t>
                </a:r>
              </a:p>
              <a:p>
                <a:pPr>
                  <a:lnSpc>
                    <a:spcPct val="120000"/>
                  </a:lnSpc>
                  <a:spcBef>
                    <a:spcPts val="0"/>
                  </a:spcBef>
                  <a:spcAft>
                    <a:spcPts val="1200"/>
                  </a:spcAft>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602376" y="1063388"/>
                <a:ext cx="9239795" cy="5423909"/>
              </a:xfrm>
              <a:blipFill>
                <a:blip r:embed="rId2"/>
                <a:stretch>
                  <a:fillRect l="-1385" t="-112" r="-1187" b="-19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50CBBCC-0233-78D0-D187-B2107FBD00B7}"/>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739730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3" y="1586523"/>
            <a:ext cx="9433165" cy="1336431"/>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76252" y="1182097"/>
            <a:ext cx="8908870" cy="5632995"/>
          </a:xfrm>
        </p:spPr>
        <p:txBody>
          <a:bodyPr>
            <a:normAutofit fontScale="85000" lnSpcReduction="20000"/>
          </a:bodyPr>
          <a:lstStyle/>
          <a:p>
            <a:pPr marL="0" indent="0">
              <a:lnSpc>
                <a:spcPct val="120000"/>
              </a:lnSpc>
              <a:spcBef>
                <a:spcPts val="0"/>
              </a:spcBef>
              <a:spcAft>
                <a:spcPts val="900"/>
              </a:spcAft>
              <a:buNone/>
            </a:pPr>
            <a:r>
              <a:rPr lang="en-US" dirty="0">
                <a:latin typeface="Times New Roman" panose="02020603050405020304" pitchFamily="18" charset="0"/>
                <a:cs typeface="Times New Roman" panose="02020603050405020304" pitchFamily="18" charset="0"/>
              </a:rPr>
              <a:t>Linear Probing</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Linear probing is </a:t>
            </a:r>
            <a:r>
              <a:rPr lang="en-US" sz="2400" dirty="0">
                <a:solidFill>
                  <a:srgbClr val="0000FF"/>
                </a:solidFill>
                <a:latin typeface="Times New Roman" panose="02020603050405020304" pitchFamily="18" charset="0"/>
                <a:cs typeface="Times New Roman" panose="02020603050405020304" pitchFamily="18" charset="0"/>
              </a:rPr>
              <a:t>easy to implement.</a:t>
            </a:r>
          </a:p>
          <a:p>
            <a:pPr marL="339725" indent="-339725">
              <a:lnSpc>
                <a:spcPct val="120000"/>
              </a:lnSpc>
              <a:spcBef>
                <a:spcPts val="0"/>
              </a:spcBef>
              <a:spcAft>
                <a:spcPts val="900"/>
              </a:spcAft>
            </a:pPr>
            <a:r>
              <a:rPr lang="en-US" sz="2400" dirty="0">
                <a:solidFill>
                  <a:srgbClr val="0000FF"/>
                </a:solidFill>
                <a:latin typeface="Times New Roman" panose="02020603050405020304" pitchFamily="18" charset="0"/>
                <a:cs typeface="Times New Roman" panose="02020603050405020304" pitchFamily="18" charset="0"/>
              </a:rPr>
              <a:t>It suffers </a:t>
            </a:r>
            <a:r>
              <a:rPr lang="en-US" sz="2400" dirty="0">
                <a:latin typeface="Times New Roman" panose="02020603050405020304" pitchFamily="18" charset="0"/>
                <a:cs typeface="Times New Roman" panose="02020603050405020304" pitchFamily="18" charset="0"/>
              </a:rPr>
              <a:t>from a problem known as </a:t>
            </a:r>
            <a:r>
              <a:rPr lang="en-US" sz="2400" i="1" dirty="0">
                <a:solidFill>
                  <a:srgbClr val="0000FF"/>
                </a:solidFill>
                <a:latin typeface="Times New Roman" panose="02020603050405020304" pitchFamily="18" charset="0"/>
                <a:cs typeface="Times New Roman" panose="02020603050405020304" pitchFamily="18" charset="0"/>
              </a:rPr>
              <a:t>primary clustering</a:t>
            </a:r>
            <a:r>
              <a:rPr lang="en-US" sz="2400" i="1" dirty="0">
                <a:latin typeface="Times New Roman" panose="02020603050405020304" pitchFamily="18" charset="0"/>
                <a:cs typeface="Times New Roman" panose="02020603050405020304" pitchFamily="18" charset="0"/>
              </a:rPr>
              <a:t>.</a:t>
            </a:r>
          </a:p>
          <a:p>
            <a:pPr marL="339725" indent="-339725">
              <a:lnSpc>
                <a:spcPct val="120000"/>
              </a:lnSpc>
              <a:spcBef>
                <a:spcPts val="0"/>
              </a:spcBef>
              <a:spcAft>
                <a:spcPts val="900"/>
              </a:spcAft>
            </a:pPr>
            <a:r>
              <a:rPr lang="en-US" sz="2400" dirty="0">
                <a:solidFill>
                  <a:srgbClr val="0000FF"/>
                </a:solidFill>
                <a:latin typeface="Times New Roman" panose="02020603050405020304" pitchFamily="18" charset="0"/>
                <a:cs typeface="Times New Roman" panose="02020603050405020304" pitchFamily="18" charset="0"/>
              </a:rPr>
              <a:t>Long runs </a:t>
            </a:r>
            <a:r>
              <a:rPr lang="en-US" sz="2400" dirty="0">
                <a:latin typeface="Times New Roman" panose="02020603050405020304" pitchFamily="18" charset="0"/>
                <a:cs typeface="Times New Roman" panose="02020603050405020304" pitchFamily="18" charset="0"/>
              </a:rPr>
              <a:t>of occupied slots build up, </a:t>
            </a:r>
            <a:r>
              <a:rPr lang="en-US" sz="2400" dirty="0">
                <a:solidFill>
                  <a:srgbClr val="0000FF"/>
                </a:solidFill>
                <a:latin typeface="Times New Roman" panose="02020603050405020304" pitchFamily="18" charset="0"/>
                <a:cs typeface="Times New Roman" panose="02020603050405020304" pitchFamily="18" charset="0"/>
              </a:rPr>
              <a:t>increasing the average search time. </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If the table has n = m/2 keys,  where every even-indexed slot is occupied and every odd-indexed slot is empty, then </a:t>
            </a:r>
            <a:r>
              <a:rPr lang="en-US" sz="2400" dirty="0">
                <a:solidFill>
                  <a:srgbClr val="0000FF"/>
                </a:solidFill>
                <a:latin typeface="Times New Roman" panose="02020603050405020304" pitchFamily="18" charset="0"/>
                <a:cs typeface="Times New Roman" panose="02020603050405020304" pitchFamily="18" charset="0"/>
              </a:rPr>
              <a:t>the average unsuccessful search takes 1.5 probes. </a:t>
            </a:r>
            <a:r>
              <a:rPr lang="en-US" sz="2400" dirty="0">
                <a:latin typeface="Times New Roman" panose="02020603050405020304" pitchFamily="18" charset="0"/>
                <a:cs typeface="Times New Roman" panose="02020603050405020304" pitchFamily="18" charset="0"/>
              </a:rPr>
              <a:t>(1 + n/m) = (1 + (m/2)/m) = 1 + 0.5 = 1.5</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If the first n = m/2 locations are the ones occupied, the average number of probes increases to about n/4 = m/8.</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Clusters are likely to arise, since if an empty slot is preceded by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full slots, then the probability that the empty slot is the next one filled is (i+1)/m, compared with a probability of 1/m if the preceding slot was empty. </a:t>
            </a:r>
          </a:p>
          <a:p>
            <a:pPr marL="339725" indent="-339725">
              <a:lnSpc>
                <a:spcPct val="120000"/>
              </a:lnSpc>
              <a:spcBef>
                <a:spcPts val="0"/>
              </a:spcBef>
              <a:spcAft>
                <a:spcPts val="900"/>
              </a:spcAft>
            </a:pPr>
            <a:r>
              <a:rPr lang="en-US" sz="2400" dirty="0">
                <a:latin typeface="Times New Roman" panose="02020603050405020304" pitchFamily="18" charset="0"/>
                <a:cs typeface="Times New Roman" panose="02020603050405020304" pitchFamily="18" charset="0"/>
              </a:rPr>
              <a:t>Thus, runs of occupied slots tend to get longer, and linear probing is not a very good approximation to uniform hashing.</a:t>
            </a:r>
          </a:p>
          <a:p>
            <a:pPr>
              <a:lnSpc>
                <a:spcPct val="120000"/>
              </a:lnSpc>
              <a:spcBef>
                <a:spcPts val="0"/>
              </a:spcBef>
              <a:spcAft>
                <a:spcPts val="9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9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900"/>
              </a:spcAft>
            </a:pPr>
            <a:endParaRPr lang="en-US" sz="2400" dirty="0">
              <a:latin typeface="Times New Roman" panose="02020603050405020304" pitchFamily="18" charset="0"/>
              <a:cs typeface="Times New Roman" panose="02020603050405020304" pitchFamily="18" charset="0"/>
            </a:endParaRPr>
          </a:p>
          <a:p>
            <a:pPr marL="0" indent="0">
              <a:lnSpc>
                <a:spcPct val="120000"/>
              </a:lnSpc>
              <a:spcAft>
                <a:spcPts val="900"/>
              </a:spcAft>
              <a:buNone/>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5068801-D389-0A11-102E-A9DCC82B1CA9}"/>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696564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1" y="4985003"/>
            <a:ext cx="9622970" cy="915444"/>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766624" y="1416046"/>
            <a:ext cx="10455728" cy="17729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219200" y="860252"/>
                <a:ext cx="10003152" cy="6155021"/>
              </a:xfrm>
            </p:spPr>
            <p:txBody>
              <a:bodyPr>
                <a:normAutofit fontScale="77500" lnSpcReduction="20000"/>
              </a:bodyPr>
              <a:lstStyle/>
              <a:p>
                <a:pPr marL="0" indent="0">
                  <a:lnSpc>
                    <a:spcPct val="120000"/>
                  </a:lnSpc>
                  <a:spcBef>
                    <a:spcPts val="0"/>
                  </a:spcBef>
                  <a:spcAft>
                    <a:spcPts val="1200"/>
                  </a:spcAft>
                  <a:buNone/>
                </a:pPr>
                <a:r>
                  <a:rPr lang="en-US" sz="3100" dirty="0">
                    <a:latin typeface="Times New Roman" panose="02020603050405020304" pitchFamily="18" charset="0"/>
                    <a:cs typeface="Times New Roman" panose="02020603050405020304" pitchFamily="18" charset="0"/>
                  </a:rPr>
                  <a:t>Quadratic Probing  </a:t>
                </a:r>
                <a:r>
                  <a:rPr lang="en-US" sz="2600" dirty="0">
                    <a:solidFill>
                      <a:srgbClr val="0000FF"/>
                    </a:solidFill>
                    <a:latin typeface="Times New Roman" panose="02020603050405020304" pitchFamily="18" charset="0"/>
                    <a:cs typeface="Times New Roman" panose="02020603050405020304" pitchFamily="18" charset="0"/>
                  </a:rPr>
                  <a:t>This alleviates the clustering problem by skipping slots.</a:t>
                </a:r>
                <a:endParaRPr lang="en-US" sz="3100" dirty="0">
                  <a:latin typeface="Times New Roman" panose="02020603050405020304" pitchFamily="18" charset="0"/>
                  <a:cs typeface="Times New Roman" panose="02020603050405020304" pitchFamily="18" charset="0"/>
                </a:endParaRPr>
              </a:p>
              <a:p>
                <a:pPr marL="457200" indent="-457200">
                  <a:lnSpc>
                    <a:spcPct val="120000"/>
                  </a:lnSpc>
                  <a:spcBef>
                    <a:spcPts val="0"/>
                  </a:spcBef>
                  <a:spcAft>
                    <a:spcPts val="1200"/>
                  </a:spcAft>
                </a:pPr>
                <a:r>
                  <a:rPr lang="en-US" sz="2600" dirty="0">
                    <a:latin typeface="Times New Roman" panose="02020603050405020304" pitchFamily="18" charset="0"/>
                    <a:cs typeface="Times New Roman" panose="02020603050405020304" pitchFamily="18" charset="0"/>
                  </a:rPr>
                  <a:t>Uses a hashing function of the form</a:t>
                </a:r>
              </a:p>
              <a:p>
                <a:pPr marL="457200" lvl="1" indent="-457200">
                  <a:lnSpc>
                    <a:spcPct val="120000"/>
                  </a:lnSpc>
                  <a:spcBef>
                    <a:spcPts val="0"/>
                  </a:spcBef>
                  <a:spcAft>
                    <a:spcPts val="1200"/>
                  </a:spcAft>
                  <a:buNone/>
                </a:pPr>
                <a:r>
                  <a:rPr lang="en-US" sz="26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h(k,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 = (h</a:t>
                </a:r>
                <a:r>
                  <a:rPr lang="en-US" sz="2600" dirty="0">
                    <a:solidFill>
                      <a:srgbClr val="0000FF"/>
                    </a:solidFill>
                    <a:cs typeface="Times New Roman" panose="02020603050405020304" pitchFamily="18" charset="0"/>
                  </a:rPr>
                  <a:t>’</a:t>
                </a:r>
                <a:r>
                  <a:rPr lang="en-US" sz="2600" dirty="0">
                    <a:solidFill>
                      <a:srgbClr val="0000FF"/>
                    </a:solidFill>
                    <a:latin typeface="Times New Roman" panose="02020603050405020304" pitchFamily="18" charset="0"/>
                    <a:cs typeface="Times New Roman" panose="02020603050405020304" pitchFamily="18" charset="0"/>
                  </a:rPr>
                  <a:t>(k) + c</a:t>
                </a:r>
                <a:r>
                  <a:rPr lang="en-US" sz="2600" baseline="-25000" dirty="0">
                    <a:solidFill>
                      <a:srgbClr val="0000FF"/>
                    </a:solidFill>
                    <a:latin typeface="Times New Roman" panose="02020603050405020304" pitchFamily="18" charset="0"/>
                    <a:cs typeface="Times New Roman" panose="02020603050405020304" pitchFamily="18" charset="0"/>
                  </a:rPr>
                  <a:t>1</a:t>
                </a:r>
                <a:r>
                  <a:rPr lang="en-US" sz="2600" dirty="0">
                    <a:solidFill>
                      <a:srgbClr val="0000FF"/>
                    </a:solidFill>
                    <a:latin typeface="Times New Roman" panose="02020603050405020304" pitchFamily="18" charset="0"/>
                    <a:cs typeface="Times New Roman" panose="02020603050405020304" pitchFamily="18" charset="0"/>
                  </a:rPr>
                  <a:t>i + c</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i</a:t>
                </a:r>
                <a:r>
                  <a:rPr lang="en-US" sz="2600" baseline="30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 ) mod m,   </a:t>
                </a:r>
              </a:p>
              <a:p>
                <a:pPr marL="457200" indent="-457200">
                  <a:lnSpc>
                    <a:spcPct val="120000"/>
                  </a:lnSpc>
                  <a:spcBef>
                    <a:spcPts val="0"/>
                  </a:spcBef>
                  <a:spcAft>
                    <a:spcPts val="1200"/>
                  </a:spcAft>
                  <a:buNone/>
                </a:pPr>
                <a:r>
                  <a:rPr lang="en-US" sz="2600" dirty="0">
                    <a:latin typeface="Times New Roman" panose="02020603050405020304" pitchFamily="18" charset="0"/>
                    <a:cs typeface="Times New Roman" panose="02020603050405020304" pitchFamily="18" charset="0"/>
                  </a:rPr>
                  <a:t>      where h</a:t>
                </a:r>
                <a:r>
                  <a:rPr lang="en-US" sz="2600" dirty="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is an auxiliary hash function, c</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and c</a:t>
                </a:r>
                <a:r>
                  <a:rPr lang="en-US" sz="2600" baseline="-25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r>
                      <a:rPr lang="en-US" sz="2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0 are auxiliary constants, and 0 </a:t>
                </a:r>
                <a14:m>
                  <m:oMath xmlns:m="http://schemas.openxmlformats.org/officeDocument/2006/math">
                    <m:r>
                      <a:rPr lang="en-US" sz="26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&lt; m.</a:t>
                </a:r>
              </a:p>
              <a:p>
                <a:pPr marL="457200" indent="-457200">
                  <a:lnSpc>
                    <a:spcPct val="120000"/>
                  </a:lnSpc>
                  <a:spcBef>
                    <a:spcPts val="0"/>
                  </a:spcBef>
                  <a:spcAft>
                    <a:spcPts val="1200"/>
                  </a:spcAft>
                </a:pPr>
                <a:endParaRPr lang="en-US" sz="2600" dirty="0">
                  <a:solidFill>
                    <a:srgbClr val="0000FF"/>
                  </a:solidFill>
                  <a:latin typeface="Times New Roman" panose="02020603050405020304" pitchFamily="18" charset="0"/>
                  <a:cs typeface="Times New Roman" panose="02020603050405020304" pitchFamily="18" charset="0"/>
                </a:endParaRPr>
              </a:p>
              <a:p>
                <a:pPr marL="457200" indent="-457200">
                  <a:lnSpc>
                    <a:spcPct val="120000"/>
                  </a:lnSpc>
                  <a:spcBef>
                    <a:spcPts val="0"/>
                  </a:spcBef>
                  <a:spcAft>
                    <a:spcPts val="1200"/>
                  </a:spcAft>
                </a:pPr>
                <a:r>
                  <a:rPr lang="en-US" sz="2600" dirty="0">
                    <a:solidFill>
                      <a:srgbClr val="0000FF"/>
                    </a:solidFill>
                    <a:latin typeface="Times New Roman" panose="02020603050405020304" pitchFamily="18" charset="0"/>
                    <a:cs typeface="Times New Roman" panose="02020603050405020304" pitchFamily="18" charset="0"/>
                  </a:rPr>
                  <a:t>The initial position probed is T[h</a:t>
                </a:r>
                <a:r>
                  <a:rPr lang="en-US" sz="2600" dirty="0">
                    <a:solidFill>
                      <a:srgbClr val="0000FF"/>
                    </a:solidFill>
                    <a:cs typeface="Times New Roman" panose="02020603050405020304" pitchFamily="18" charset="0"/>
                  </a:rPr>
                  <a:t>’</a:t>
                </a:r>
                <a:r>
                  <a:rPr lang="en-US" sz="2600" dirty="0">
                    <a:solidFill>
                      <a:srgbClr val="0000FF"/>
                    </a:solidFill>
                    <a:latin typeface="Times New Roman" panose="02020603050405020304" pitchFamily="18" charset="0"/>
                    <a:cs typeface="Times New Roman" panose="02020603050405020304" pitchFamily="18" charset="0"/>
                  </a:rPr>
                  <a:t>(k)]; later positions probed are offset by amounts that depend in a quadratic manner on the probe number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a:t>
                </a:r>
              </a:p>
              <a:p>
                <a:pPr marL="457200" indent="-457200">
                  <a:lnSpc>
                    <a:spcPct val="120000"/>
                  </a:lnSpc>
                  <a:spcBef>
                    <a:spcPts val="0"/>
                  </a:spcBef>
                  <a:spcAft>
                    <a:spcPts val="1200"/>
                  </a:spcAft>
                </a:pPr>
                <a:r>
                  <a:rPr lang="en-US" sz="2600" dirty="0">
                    <a:latin typeface="Times New Roman" panose="02020603050405020304" pitchFamily="18" charset="0"/>
                    <a:cs typeface="Times New Roman" panose="02020603050405020304" pitchFamily="18" charset="0"/>
                  </a:rPr>
                  <a:t>This method works much better than linear probing, but to make full use of the hash table, the values of c</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2 </a:t>
                </a:r>
                <a:r>
                  <a:rPr lang="en-US" sz="2600" dirty="0">
                    <a:latin typeface="Times New Roman" panose="02020603050405020304" pitchFamily="18" charset="0"/>
                    <a:cs typeface="Times New Roman" panose="02020603050405020304" pitchFamily="18" charset="0"/>
                  </a:rPr>
                  <a:t> and m are constrained.</a:t>
                </a:r>
              </a:p>
              <a:p>
                <a:pPr marL="457200" indent="-457200">
                  <a:lnSpc>
                    <a:spcPct val="120000"/>
                  </a:lnSpc>
                  <a:spcBef>
                    <a:spcPts val="0"/>
                  </a:spcBef>
                  <a:spcAft>
                    <a:spcPts val="1200"/>
                  </a:spcAft>
                </a:pPr>
                <a:r>
                  <a:rPr lang="en-US" sz="2600" dirty="0">
                    <a:solidFill>
                      <a:srgbClr val="0000FF"/>
                    </a:solidFill>
                    <a:latin typeface="Times New Roman" panose="02020603050405020304" pitchFamily="18" charset="0"/>
                    <a:cs typeface="Times New Roman" panose="02020603050405020304" pitchFamily="18" charset="0"/>
                  </a:rPr>
                  <a:t>If two keys have the same initial probe position, then their probe sequences are the same, since h(k</a:t>
                </a:r>
                <a:r>
                  <a:rPr lang="en-US" sz="2600" baseline="-25000" dirty="0">
                    <a:solidFill>
                      <a:srgbClr val="0000FF"/>
                    </a:solidFill>
                    <a:latin typeface="Times New Roman" panose="02020603050405020304" pitchFamily="18" charset="0"/>
                    <a:cs typeface="Times New Roman" panose="02020603050405020304" pitchFamily="18" charset="0"/>
                  </a:rPr>
                  <a:t>1</a:t>
                </a:r>
                <a:r>
                  <a:rPr lang="en-US" sz="2600" dirty="0">
                    <a:solidFill>
                      <a:srgbClr val="0000FF"/>
                    </a:solidFill>
                    <a:latin typeface="Times New Roman" panose="02020603050405020304" pitchFamily="18" charset="0"/>
                    <a:cs typeface="Times New Roman" panose="02020603050405020304" pitchFamily="18" charset="0"/>
                  </a:rPr>
                  <a:t>, 0) = h(k</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 0) implies h(k</a:t>
                </a:r>
                <a:r>
                  <a:rPr lang="en-US" sz="2600" baseline="-25000" dirty="0">
                    <a:solidFill>
                      <a:srgbClr val="0000FF"/>
                    </a:solidFill>
                    <a:latin typeface="Times New Roman" panose="02020603050405020304" pitchFamily="18" charset="0"/>
                    <a:cs typeface="Times New Roman" panose="02020603050405020304" pitchFamily="18" charset="0"/>
                  </a:rPr>
                  <a:t>1</a:t>
                </a:r>
                <a:r>
                  <a:rPr lang="en-US" sz="2600" dirty="0">
                    <a:solidFill>
                      <a:srgbClr val="0000FF"/>
                    </a:solidFill>
                    <a:latin typeface="Times New Roman" panose="02020603050405020304" pitchFamily="18" charset="0"/>
                    <a:cs typeface="Times New Roman" panose="02020603050405020304" pitchFamily="18" charset="0"/>
                  </a:rPr>
                  <a:t>,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 = h(k</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 </a:t>
                </a:r>
                <a:r>
                  <a:rPr lang="en-US" sz="2600" dirty="0" err="1">
                    <a:solidFill>
                      <a:srgbClr val="0000FF"/>
                    </a:solidFill>
                    <a:latin typeface="Times New Roman" panose="02020603050405020304" pitchFamily="18" charset="0"/>
                    <a:cs typeface="Times New Roman" panose="02020603050405020304" pitchFamily="18" charset="0"/>
                  </a:rPr>
                  <a:t>i</a:t>
                </a:r>
                <a:r>
                  <a:rPr lang="en-US" sz="2600" dirty="0">
                    <a:solidFill>
                      <a:srgbClr val="0000FF"/>
                    </a:solidFill>
                    <a:latin typeface="Times New Roman" panose="02020603050405020304" pitchFamily="18" charset="0"/>
                    <a:cs typeface="Times New Roman" panose="02020603050405020304" pitchFamily="18" charset="0"/>
                  </a:rPr>
                  <a:t>). This leads to a milder form of clustering, called </a:t>
                </a:r>
                <a:r>
                  <a:rPr lang="en-US" sz="2600" i="1" dirty="0">
                    <a:solidFill>
                      <a:srgbClr val="0000FF"/>
                    </a:solidFill>
                    <a:latin typeface="Times New Roman" panose="02020603050405020304" pitchFamily="18" charset="0"/>
                    <a:cs typeface="Times New Roman" panose="02020603050405020304" pitchFamily="18" charset="0"/>
                  </a:rPr>
                  <a:t>secondary clustering.     </a:t>
                </a:r>
              </a:p>
              <a:p>
                <a:pPr marL="457200" indent="-457200">
                  <a:lnSpc>
                    <a:spcPct val="120000"/>
                  </a:lnSpc>
                  <a:spcBef>
                    <a:spcPts val="0"/>
                  </a:spcBef>
                  <a:spcAft>
                    <a:spcPts val="1200"/>
                  </a:spcAft>
                </a:pPr>
                <a:r>
                  <a:rPr lang="en-US" sz="2600" dirty="0">
                    <a:latin typeface="Times New Roman" panose="02020603050405020304" pitchFamily="18" charset="0"/>
                    <a:cs typeface="Times New Roman" panose="02020603050405020304" pitchFamily="18" charset="0"/>
                  </a:rPr>
                  <a:t>As in linear probing, the initial probe determines the entire sequence, so </a:t>
                </a:r>
                <a:r>
                  <a:rPr lang="en-US" sz="2600" dirty="0">
                    <a:solidFill>
                      <a:srgbClr val="0000FF"/>
                    </a:solidFill>
                    <a:latin typeface="Times New Roman" panose="02020603050405020304" pitchFamily="18" charset="0"/>
                    <a:cs typeface="Times New Roman" panose="02020603050405020304" pitchFamily="18" charset="0"/>
                  </a:rPr>
                  <a:t>only m distinct probe sequences are used.   </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219200" y="860252"/>
                <a:ext cx="10003152" cy="6155021"/>
              </a:xfrm>
              <a:blipFill>
                <a:blip r:embed="rId2"/>
                <a:stretch>
                  <a:fillRect l="-914" t="-792"/>
                </a:stretch>
              </a:blipFill>
            </p:spPr>
            <p:txBody>
              <a:bodyPr/>
              <a:lstStyle/>
              <a:p>
                <a:r>
                  <a:rPr lang="en-US">
                    <a:noFill/>
                  </a:rPr>
                  <a:t> </a:t>
                </a:r>
              </a:p>
            </p:txBody>
          </p:sp>
        </mc:Fallback>
      </mc:AlternateContent>
      <p:sp>
        <p:nvSpPr>
          <p:cNvPr id="6" name="TextBox 5"/>
          <p:cNvSpPr txBox="1"/>
          <p:nvPr/>
        </p:nvSpPr>
        <p:spPr>
          <a:xfrm>
            <a:off x="10084078" y="5315672"/>
            <a:ext cx="1516185" cy="584775"/>
          </a:xfrm>
          <a:prstGeom prst="rect">
            <a:avLst/>
          </a:prstGeom>
          <a:noFill/>
        </p:spPr>
        <p:txBody>
          <a:bodyPr wrap="square" rtlCol="0">
            <a:spAutoFit/>
          </a:bodyPr>
          <a:lstStyle/>
          <a:p>
            <a:r>
              <a:rPr lang="en-US" sz="1600" dirty="0">
                <a:solidFill>
                  <a:srgbClr val="0000FF"/>
                </a:solidFill>
                <a:latin typeface="Times New Roman" panose="02020603050405020304" pitchFamily="18" charset="0"/>
                <a:cs typeface="Times New Roman" panose="02020603050405020304" pitchFamily="18" charset="0"/>
              </a:rPr>
              <a:t>h</a:t>
            </a:r>
            <a:r>
              <a:rPr lang="en-US" sz="1600" dirty="0">
                <a:solidFill>
                  <a:srgbClr val="0000FF"/>
                </a:solidFill>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(k) + c</a:t>
            </a:r>
            <a:r>
              <a:rPr lang="en-US" sz="1600" baseline="-25000" dirty="0">
                <a:solidFill>
                  <a:srgbClr val="0000FF"/>
                </a:solidFill>
                <a:latin typeface="Times New Roman" panose="02020603050405020304" pitchFamily="18" charset="0"/>
                <a:cs typeface="Times New Roman" panose="02020603050405020304" pitchFamily="18" charset="0"/>
              </a:rPr>
              <a:t>1</a:t>
            </a:r>
            <a:r>
              <a:rPr lang="en-US" sz="1600" dirty="0">
                <a:solidFill>
                  <a:srgbClr val="0000FF"/>
                </a:solidFill>
                <a:latin typeface="Times New Roman" panose="02020603050405020304" pitchFamily="18" charset="0"/>
                <a:cs typeface="Times New Roman" panose="02020603050405020304" pitchFamily="18" charset="0"/>
              </a:rPr>
              <a:t>i + c</a:t>
            </a:r>
            <a:r>
              <a:rPr lang="en-US" sz="1600" baseline="-25000" dirty="0">
                <a:solidFill>
                  <a:srgbClr val="0000FF"/>
                </a:solidFill>
                <a:latin typeface="Times New Roman" panose="02020603050405020304" pitchFamily="18" charset="0"/>
                <a:cs typeface="Times New Roman" panose="02020603050405020304" pitchFamily="18" charset="0"/>
              </a:rPr>
              <a:t>2</a:t>
            </a:r>
            <a:r>
              <a:rPr lang="en-US" sz="1600" dirty="0">
                <a:solidFill>
                  <a:srgbClr val="0000FF"/>
                </a:solidFill>
                <a:latin typeface="Times New Roman" panose="02020603050405020304" pitchFamily="18" charset="0"/>
                <a:cs typeface="Times New Roman" panose="02020603050405020304" pitchFamily="18" charset="0"/>
              </a:rPr>
              <a:t>i</a:t>
            </a:r>
            <a:r>
              <a:rPr lang="en-US" sz="1600" baseline="30000" dirty="0">
                <a:solidFill>
                  <a:srgbClr val="0000FF"/>
                </a:solidFill>
                <a:latin typeface="Times New Roman" panose="02020603050405020304" pitchFamily="18" charset="0"/>
                <a:cs typeface="Times New Roman" panose="02020603050405020304" pitchFamily="18" charset="0"/>
              </a:rPr>
              <a:t>2</a:t>
            </a:r>
          </a:p>
          <a:p>
            <a:r>
              <a:rPr lang="en-US" sz="1600" baseline="30000" dirty="0">
                <a:solidFill>
                  <a:srgbClr val="0000FF"/>
                </a:solidFill>
                <a:latin typeface="Times New Roman" panose="02020603050405020304" pitchFamily="18" charset="0"/>
                <a:cs typeface="Times New Roman" panose="02020603050405020304" pitchFamily="18" charset="0"/>
              </a:rPr>
              <a:t>=  </a:t>
            </a:r>
            <a:r>
              <a:rPr lang="en-US" sz="1600" dirty="0">
                <a:solidFill>
                  <a:srgbClr val="0000FF"/>
                </a:solidFill>
                <a:latin typeface="Times New Roman" panose="02020603050405020304" pitchFamily="18" charset="0"/>
                <a:cs typeface="Times New Roman" panose="02020603050405020304" pitchFamily="18" charset="0"/>
              </a:rPr>
              <a:t>h</a:t>
            </a:r>
            <a:r>
              <a:rPr lang="en-US" sz="1600" dirty="0">
                <a:solidFill>
                  <a:srgbClr val="0000FF"/>
                </a:solidFill>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(k’)+c</a:t>
            </a:r>
            <a:r>
              <a:rPr lang="en-US" sz="1600" baseline="-25000" dirty="0">
                <a:solidFill>
                  <a:srgbClr val="0000FF"/>
                </a:solidFill>
                <a:latin typeface="Times New Roman" panose="02020603050405020304" pitchFamily="18" charset="0"/>
                <a:cs typeface="Times New Roman" panose="02020603050405020304" pitchFamily="18" charset="0"/>
              </a:rPr>
              <a:t>1</a:t>
            </a:r>
            <a:r>
              <a:rPr lang="en-US" sz="1600" dirty="0">
                <a:solidFill>
                  <a:srgbClr val="0000FF"/>
                </a:solidFill>
                <a:latin typeface="Times New Roman" panose="02020603050405020304" pitchFamily="18" charset="0"/>
                <a:cs typeface="Times New Roman" panose="02020603050405020304" pitchFamily="18" charset="0"/>
              </a:rPr>
              <a:t>i+c</a:t>
            </a:r>
            <a:r>
              <a:rPr lang="en-US" sz="1600" baseline="-25000" dirty="0">
                <a:solidFill>
                  <a:srgbClr val="0000FF"/>
                </a:solidFill>
                <a:latin typeface="Times New Roman" panose="02020603050405020304" pitchFamily="18" charset="0"/>
                <a:cs typeface="Times New Roman" panose="02020603050405020304" pitchFamily="18" charset="0"/>
              </a:rPr>
              <a:t>2</a:t>
            </a:r>
            <a:r>
              <a:rPr lang="en-US" sz="1600" dirty="0">
                <a:solidFill>
                  <a:srgbClr val="0000FF"/>
                </a:solidFill>
                <a:latin typeface="Times New Roman" panose="02020603050405020304" pitchFamily="18" charset="0"/>
                <a:cs typeface="Times New Roman" panose="02020603050405020304" pitchFamily="18" charset="0"/>
              </a:rPr>
              <a:t>i</a:t>
            </a:r>
            <a:r>
              <a:rPr lang="en-US" sz="1600" baseline="30000" dirty="0">
                <a:solidFill>
                  <a:srgbClr val="0000FF"/>
                </a:solidFill>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1DECFDE0-BECB-61AA-8338-C1C65FF38843}"/>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2538719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607080"/>
            <a:ext cx="10285045" cy="1394027"/>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48359" y="1062682"/>
                <a:ext cx="9287281" cy="5795318"/>
              </a:xfrm>
            </p:spPr>
            <p:txBody>
              <a:bodyPr>
                <a:normAutofit fontScale="85000" lnSpcReduction="20000"/>
              </a:bodyPr>
              <a:lstStyle/>
              <a:p>
                <a:pPr marL="0" indent="0">
                  <a:lnSpc>
                    <a:spcPct val="120000"/>
                  </a:lnSpc>
                  <a:spcBef>
                    <a:spcPts val="0"/>
                  </a:spcBef>
                  <a:spcAft>
                    <a:spcPts val="1200"/>
                  </a:spcAft>
                  <a:buNone/>
                </a:pPr>
                <a:r>
                  <a:rPr lang="en-US" dirty="0">
                    <a:latin typeface="Times New Roman" panose="02020603050405020304" pitchFamily="18" charset="0"/>
                    <a:cs typeface="Times New Roman" panose="02020603050405020304" pitchFamily="18" charset="0"/>
                  </a:rPr>
                  <a:t>Double hashing</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Uses a hashing function of the form</a:t>
                </a:r>
              </a:p>
              <a:p>
                <a:pPr marL="457200" indent="-45720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   </a:t>
                </a:r>
              </a:p>
              <a:p>
                <a:pPr marL="457200" indent="-45720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       where 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are auxiliary hash functions, and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m.</a:t>
                </a:r>
              </a:p>
              <a:p>
                <a:pPr marL="457200" indent="-457200">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value must be relatively prime to m for the </a:t>
                </a:r>
                <a:r>
                  <a:rPr lang="en-US" sz="2400" i="1" dirty="0">
                    <a:solidFill>
                      <a:srgbClr val="0000FF"/>
                    </a:solidFill>
                    <a:latin typeface="Times New Roman" panose="02020603050405020304" pitchFamily="18" charset="0"/>
                    <a:cs typeface="Times New Roman" panose="02020603050405020304" pitchFamily="18" charset="0"/>
                  </a:rPr>
                  <a:t>entire</a:t>
                </a:r>
                <a:r>
                  <a:rPr lang="en-US" sz="2400" dirty="0">
                    <a:solidFill>
                      <a:srgbClr val="0000FF"/>
                    </a:solidFill>
                    <a:latin typeface="Times New Roman" panose="02020603050405020304" pitchFamily="18" charset="0"/>
                    <a:cs typeface="Times New Roman" panose="02020603050405020304" pitchFamily="18" charset="0"/>
                  </a:rPr>
                  <a:t> hash table to be searched, i.e., the sequence to include all possible addresses.</a:t>
                </a:r>
              </a:p>
              <a:p>
                <a:pPr marL="914400" lvl="1" indent="-457200">
                  <a:lnSpc>
                    <a:spcPct val="120000"/>
                  </a:lnSpc>
                  <a:spcBef>
                    <a:spcPts val="0"/>
                  </a:spcBef>
                  <a:spcAft>
                    <a:spcPts val="1200"/>
                  </a:spcAft>
                </a:pPr>
                <a:r>
                  <a:rPr lang="en-US" sz="2600" dirty="0">
                    <a:solidFill>
                      <a:srgbClr val="0000FF"/>
                    </a:solidFill>
                    <a:latin typeface="Times New Roman" panose="02020603050405020304" pitchFamily="18" charset="0"/>
                    <a:cs typeface="Times New Roman" panose="02020603050405020304" pitchFamily="18" charset="0"/>
                  </a:rPr>
                  <a:t>Otherwise, if GCD(h</a:t>
                </a:r>
                <a:r>
                  <a:rPr lang="en-US" sz="2600" baseline="-25000" dirty="0">
                    <a:solidFill>
                      <a:srgbClr val="0000FF"/>
                    </a:solidFill>
                    <a:latin typeface="Times New Roman" panose="02020603050405020304" pitchFamily="18" charset="0"/>
                    <a:cs typeface="Times New Roman" panose="02020603050405020304" pitchFamily="18" charset="0"/>
                  </a:rPr>
                  <a:t>2</a:t>
                </a:r>
                <a:r>
                  <a:rPr lang="en-US" sz="2600" dirty="0">
                    <a:solidFill>
                      <a:srgbClr val="0000FF"/>
                    </a:solidFill>
                    <a:latin typeface="Times New Roman" panose="02020603050405020304" pitchFamily="18" charset="0"/>
                    <a:cs typeface="Times New Roman" panose="02020603050405020304" pitchFamily="18" charset="0"/>
                  </a:rPr>
                  <a:t>(k), m) = d &gt; 1 for some key k, then a search for key k would examine (1/d)</a:t>
                </a:r>
                <a:r>
                  <a:rPr lang="en-US" sz="2600" dirty="0" err="1">
                    <a:solidFill>
                      <a:srgbClr val="0000FF"/>
                    </a:solidFill>
                    <a:latin typeface="Times New Roman" panose="02020603050405020304" pitchFamily="18" charset="0"/>
                    <a:cs typeface="Times New Roman" panose="02020603050405020304" pitchFamily="18" charset="0"/>
                  </a:rPr>
                  <a:t>th</a:t>
                </a:r>
                <a:r>
                  <a:rPr lang="en-US" sz="2600" dirty="0">
                    <a:solidFill>
                      <a:srgbClr val="0000FF"/>
                    </a:solidFill>
                    <a:latin typeface="Times New Roman" panose="02020603050405020304" pitchFamily="18" charset="0"/>
                    <a:cs typeface="Times New Roman" panose="02020603050405020304" pitchFamily="18" charset="0"/>
                  </a:rPr>
                  <a:t> of the hash table. </a:t>
                </a:r>
              </a:p>
              <a:p>
                <a:pPr marL="457200" indent="-457200">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A convenient way to ensure this condition is to let m be a power of 2 and to design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so that it always returns and produces an odd number. Another way is to let m be prime and to design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so that it always returns a positive integer less than m.</a:t>
                </a:r>
              </a:p>
              <a:p>
                <a:pPr marL="457200" indent="-457200">
                  <a:lnSpc>
                    <a:spcPct val="120000"/>
                  </a:lnSpc>
                  <a:spcBef>
                    <a:spcPts val="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Example:  choose m prime and let </a:t>
                </a:r>
              </a:p>
              <a:p>
                <a:pPr marL="0" indent="0">
                  <a:lnSpc>
                    <a:spcPct val="12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k mod m;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1 + (k mod m’), </a:t>
                </a:r>
              </a:p>
              <a:p>
                <a:pPr marL="0" indent="0">
                  <a:lnSpc>
                    <a:spcPct val="120000"/>
                  </a:lnSpc>
                  <a:spcBef>
                    <a:spcPts val="0"/>
                  </a:spcBef>
                  <a:spcAft>
                    <a:spcPts val="600"/>
                  </a:spcAft>
                  <a:buNone/>
                </a:pPr>
                <a:r>
                  <a:rPr lang="en-US" sz="2400" dirty="0">
                    <a:solidFill>
                      <a:srgbClr val="0000FF"/>
                    </a:solidFill>
                    <a:latin typeface="Times New Roman" panose="02020603050405020304" pitchFamily="18" charset="0"/>
                    <a:cs typeface="Times New Roman" panose="02020603050405020304" pitchFamily="18" charset="0"/>
                  </a:rPr>
                  <a:t>                         where m’ is chosen to be slightly less than m (says, m -1 or m-2).</a:t>
                </a: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48359" y="1062682"/>
                <a:ext cx="9287281" cy="5795318"/>
              </a:xfrm>
              <a:blipFill>
                <a:blip r:embed="rId2"/>
                <a:stretch>
                  <a:fillRect l="-1050" t="-841" b="-2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EBA42C0-CB55-79C4-8554-7E1FF5C5A3C3}"/>
              </a:ext>
            </a:extLst>
          </p:cNvPr>
          <p:cNvSpPr txBox="1"/>
          <p:nvPr/>
        </p:nvSpPr>
        <p:spPr>
          <a:xfrm>
            <a:off x="152452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2835082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3918" y="1969821"/>
            <a:ext cx="10328911" cy="1847799"/>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371600" y="715876"/>
                <a:ext cx="9726929" cy="6203488"/>
              </a:xfrm>
            </p:spPr>
            <p:txBody>
              <a:bodyPr>
                <a:normAutofit fontScale="70000" lnSpcReduction="20000"/>
              </a:bodyPr>
              <a:lstStyle/>
              <a:p>
                <a:pPr marL="0" indent="0">
                  <a:lnSpc>
                    <a:spcPct val="120000"/>
                  </a:lnSpc>
                  <a:spcBef>
                    <a:spcPts val="0"/>
                  </a:spcBef>
                  <a:spcAft>
                    <a:spcPts val="1200"/>
                  </a:spcAft>
                  <a:buNone/>
                </a:pPr>
                <a:r>
                  <a:rPr lang="en-US" dirty="0">
                    <a:latin typeface="Times New Roman" panose="02020603050405020304" pitchFamily="18" charset="0"/>
                    <a:cs typeface="Times New Roman" panose="02020603050405020304" pitchFamily="18" charset="0"/>
                  </a:rPr>
                  <a:t>Double hashing</a:t>
                </a:r>
              </a:p>
              <a:p>
                <a:pPr marL="457200" indent="-457200">
                  <a:lnSpc>
                    <a:spcPct val="120000"/>
                  </a:lnSpc>
                  <a:spcBef>
                    <a:spcPts val="0"/>
                  </a:spcBef>
                  <a:spcAft>
                    <a:spcPts val="600"/>
                  </a:spcAft>
                </a:pPr>
                <a:r>
                  <a:rPr lang="en-US" sz="2400" dirty="0">
                    <a:latin typeface="Times New Roman" panose="02020603050405020304" pitchFamily="18" charset="0"/>
                    <a:cs typeface="Times New Roman" panose="02020603050405020304" pitchFamily="18" charset="0"/>
                  </a:rPr>
                  <a:t>Uses a hashing function of the form</a:t>
                </a:r>
              </a:p>
              <a:p>
                <a:pPr marL="457200" indent="-45720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  </a:t>
                </a:r>
                <a:r>
                  <a:rPr lang="en-US" sz="2400" dirty="0">
                    <a:latin typeface="Times New Roman" panose="02020603050405020304" pitchFamily="18" charset="0"/>
                    <a:cs typeface="Times New Roman" panose="02020603050405020304" pitchFamily="18" charset="0"/>
                  </a:rPr>
                  <a:t> where 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are auxiliary hash functions, and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m.</a:t>
                </a:r>
              </a:p>
              <a:p>
                <a:pPr marL="457200" indent="-457200">
                  <a:lnSpc>
                    <a:spcPct val="120000"/>
                  </a:lnSpc>
                  <a:spcBef>
                    <a:spcPts val="0"/>
                  </a:spcBef>
                  <a:spcAft>
                    <a:spcPts val="600"/>
                  </a:spcAft>
                </a:pPr>
                <a:r>
                  <a:rPr lang="en-US" sz="2900" dirty="0">
                    <a:solidFill>
                      <a:srgbClr val="0000FF"/>
                    </a:solidFill>
                    <a:latin typeface="Times New Roman" panose="02020603050405020304" pitchFamily="18" charset="0"/>
                    <a:cs typeface="Times New Roman" panose="02020603050405020304" pitchFamily="18" charset="0"/>
                  </a:rPr>
                  <a:t>Example:    Let k = 123456, m = 701, and m’ = 700.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Define h</a:t>
                </a:r>
                <a:r>
                  <a:rPr lang="en-US" sz="2900" baseline="-25000" dirty="0">
                    <a:solidFill>
                      <a:srgbClr val="0000FF"/>
                    </a:solidFill>
                    <a:latin typeface="Times New Roman" panose="02020603050405020304" pitchFamily="18" charset="0"/>
                    <a:cs typeface="Times New Roman" panose="02020603050405020304" pitchFamily="18" charset="0"/>
                  </a:rPr>
                  <a:t>1</a:t>
                </a:r>
                <a:r>
                  <a:rPr lang="en-US" sz="2900" dirty="0">
                    <a:solidFill>
                      <a:srgbClr val="0000FF"/>
                    </a:solidFill>
                    <a:latin typeface="Times New Roman" panose="02020603050405020304" pitchFamily="18" charset="0"/>
                    <a:cs typeface="Times New Roman" panose="02020603050405020304" pitchFamily="18" charset="0"/>
                  </a:rPr>
                  <a:t>(k) = k mod m; and h</a:t>
                </a:r>
                <a:r>
                  <a:rPr lang="en-US" sz="2900" baseline="-25000" dirty="0">
                    <a:solidFill>
                      <a:srgbClr val="0000FF"/>
                    </a:solidFill>
                    <a:latin typeface="Times New Roman" panose="02020603050405020304" pitchFamily="18" charset="0"/>
                    <a:cs typeface="Times New Roman" panose="02020603050405020304" pitchFamily="18" charset="0"/>
                  </a:rPr>
                  <a:t>2</a:t>
                </a:r>
                <a:r>
                  <a:rPr lang="en-US" sz="2900" dirty="0">
                    <a:solidFill>
                      <a:srgbClr val="0000FF"/>
                    </a:solidFill>
                    <a:latin typeface="Times New Roman" panose="02020603050405020304" pitchFamily="18" charset="0"/>
                    <a:cs typeface="Times New Roman" panose="02020603050405020304" pitchFamily="18" charset="0"/>
                  </a:rPr>
                  <a:t>(k) = 1 + (k mod m’).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Then h</a:t>
                </a:r>
                <a:r>
                  <a:rPr lang="en-US" sz="2900" baseline="-25000" dirty="0">
                    <a:solidFill>
                      <a:srgbClr val="0000FF"/>
                    </a:solidFill>
                    <a:latin typeface="Times New Roman" panose="02020603050405020304" pitchFamily="18" charset="0"/>
                    <a:cs typeface="Times New Roman" panose="02020603050405020304" pitchFamily="18" charset="0"/>
                  </a:rPr>
                  <a:t>1</a:t>
                </a:r>
                <a:r>
                  <a:rPr lang="en-US" sz="2900" dirty="0">
                    <a:solidFill>
                      <a:srgbClr val="0000FF"/>
                    </a:solidFill>
                    <a:latin typeface="Times New Roman" panose="02020603050405020304" pitchFamily="18" charset="0"/>
                    <a:cs typeface="Times New Roman" panose="02020603050405020304" pitchFamily="18" charset="0"/>
                  </a:rPr>
                  <a:t>(k) = 123456 mod 701 = 80 and h</a:t>
                </a:r>
                <a:r>
                  <a:rPr lang="en-US" sz="2900" baseline="-25000" dirty="0">
                    <a:solidFill>
                      <a:srgbClr val="0000FF"/>
                    </a:solidFill>
                    <a:latin typeface="Times New Roman" panose="02020603050405020304" pitchFamily="18" charset="0"/>
                    <a:cs typeface="Times New Roman" panose="02020603050405020304" pitchFamily="18" charset="0"/>
                  </a:rPr>
                  <a:t>2</a:t>
                </a:r>
                <a:r>
                  <a:rPr lang="en-US" sz="2900" dirty="0">
                    <a:solidFill>
                      <a:srgbClr val="0000FF"/>
                    </a:solidFill>
                    <a:latin typeface="Times New Roman" panose="02020603050405020304" pitchFamily="18" charset="0"/>
                    <a:cs typeface="Times New Roman" panose="02020603050405020304" pitchFamily="18" charset="0"/>
                  </a:rPr>
                  <a:t>(k) = 1 + (123456 mod 700) = 257.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So, the first probe is to position 80, and then every 257</a:t>
                </a:r>
                <a:r>
                  <a:rPr lang="en-US" sz="2900" baseline="30000" dirty="0">
                    <a:solidFill>
                      <a:srgbClr val="0000FF"/>
                    </a:solidFill>
                    <a:latin typeface="Times New Roman" panose="02020603050405020304" pitchFamily="18" charset="0"/>
                    <a:cs typeface="Times New Roman" panose="02020603050405020304" pitchFamily="18" charset="0"/>
                  </a:rPr>
                  <a:t>th</a:t>
                </a:r>
                <a:r>
                  <a:rPr lang="en-US" sz="2900" dirty="0">
                    <a:solidFill>
                      <a:srgbClr val="0000FF"/>
                    </a:solidFill>
                    <a:latin typeface="Times New Roman" panose="02020603050405020304" pitchFamily="18" charset="0"/>
                    <a:cs typeface="Times New Roman" panose="02020603050405020304" pitchFamily="18" charset="0"/>
                  </a:rPr>
                  <a:t> slot (mod m) is   </a:t>
                </a:r>
              </a:p>
              <a:p>
                <a:pPr marL="0" indent="0">
                  <a:lnSpc>
                    <a:spcPct val="120000"/>
                  </a:lnSpc>
                  <a:spcBef>
                    <a:spcPts val="0"/>
                  </a:spcBef>
                  <a:spcAft>
                    <a:spcPts val="600"/>
                  </a:spcAft>
                  <a:buNone/>
                </a:pPr>
                <a:r>
                  <a:rPr lang="en-US" sz="2900" dirty="0">
                    <a:solidFill>
                      <a:srgbClr val="0000FF"/>
                    </a:solidFill>
                    <a:latin typeface="Times New Roman" panose="02020603050405020304" pitchFamily="18" charset="0"/>
                    <a:cs typeface="Times New Roman" panose="02020603050405020304" pitchFamily="18" charset="0"/>
                  </a:rPr>
                  <a:t>                          examined until the key is found or every slot is examined.</a:t>
                </a:r>
              </a:p>
              <a:p>
                <a:pPr marL="457200" indent="-457200">
                  <a:lnSpc>
                    <a:spcPct val="120000"/>
                  </a:lnSpc>
                  <a:spcBef>
                    <a:spcPts val="0"/>
                  </a:spcBef>
                  <a:spcAft>
                    <a:spcPts val="1200"/>
                  </a:spcAft>
                </a:pPr>
                <a:r>
                  <a:rPr lang="en-US" sz="2900" dirty="0">
                    <a:solidFill>
                      <a:srgbClr val="0000FF"/>
                    </a:solidFill>
                    <a:latin typeface="Times New Roman" panose="02020603050405020304" pitchFamily="18" charset="0"/>
                    <a:cs typeface="Times New Roman" panose="02020603050405020304" pitchFamily="18" charset="0"/>
                  </a:rPr>
                  <a:t>Double hashing improves over linear or quadratic probing in that </a:t>
                </a:r>
                <a:r>
                  <a:rPr lang="el-GR" sz="2900" dirty="0">
                    <a:solidFill>
                      <a:srgbClr val="0000FF"/>
                    </a:solidFill>
                    <a:latin typeface="Times New Roman" panose="02020603050405020304" pitchFamily="18" charset="0"/>
                    <a:cs typeface="Times New Roman" panose="02020603050405020304" pitchFamily="18" charset="0"/>
                  </a:rPr>
                  <a:t>ϴ</a:t>
                </a:r>
                <a:r>
                  <a:rPr lang="en-US" sz="2900" dirty="0">
                    <a:solidFill>
                      <a:srgbClr val="0000FF"/>
                    </a:solidFill>
                    <a:latin typeface="Times New Roman" panose="02020603050405020304" pitchFamily="18" charset="0"/>
                    <a:cs typeface="Times New Roman" panose="02020603050405020304" pitchFamily="18" charset="0"/>
                  </a:rPr>
                  <a:t>(m</a:t>
                </a:r>
                <a:r>
                  <a:rPr lang="en-US" sz="2900" baseline="30000" dirty="0">
                    <a:solidFill>
                      <a:srgbClr val="0000FF"/>
                    </a:solidFill>
                    <a:latin typeface="Times New Roman" panose="02020603050405020304" pitchFamily="18" charset="0"/>
                    <a:cs typeface="Times New Roman" panose="02020603050405020304" pitchFamily="18" charset="0"/>
                  </a:rPr>
                  <a:t>2</a:t>
                </a:r>
                <a:r>
                  <a:rPr lang="en-US" sz="2900" dirty="0">
                    <a:solidFill>
                      <a:srgbClr val="0000FF"/>
                    </a:solidFill>
                    <a:latin typeface="Times New Roman" panose="02020603050405020304" pitchFamily="18" charset="0"/>
                    <a:cs typeface="Times New Roman" panose="02020603050405020304" pitchFamily="18" charset="0"/>
                  </a:rPr>
                  <a:t>) probe sequences are used, rather than </a:t>
                </a:r>
                <a:r>
                  <a:rPr lang="el-GR" sz="2900" dirty="0">
                    <a:solidFill>
                      <a:srgbClr val="0000FF"/>
                    </a:solidFill>
                    <a:latin typeface="Times New Roman" panose="02020603050405020304" pitchFamily="18" charset="0"/>
                    <a:cs typeface="Times New Roman" panose="02020603050405020304" pitchFamily="18" charset="0"/>
                  </a:rPr>
                  <a:t>ϴ</a:t>
                </a:r>
                <a:r>
                  <a:rPr lang="en-US" sz="2900" dirty="0">
                    <a:solidFill>
                      <a:srgbClr val="0000FF"/>
                    </a:solidFill>
                    <a:latin typeface="Times New Roman" panose="02020603050405020304" pitchFamily="18" charset="0"/>
                    <a:cs typeface="Times New Roman" panose="02020603050405020304" pitchFamily="18" charset="0"/>
                  </a:rPr>
                  <a:t>(m), </a:t>
                </a:r>
                <a:r>
                  <a:rPr lang="en-US" sz="2900" dirty="0">
                    <a:latin typeface="Times New Roman" panose="02020603050405020304" pitchFamily="18" charset="0"/>
                    <a:cs typeface="Times New Roman" panose="02020603050405020304" pitchFamily="18" charset="0"/>
                  </a:rPr>
                  <a:t>since each possible (h</a:t>
                </a:r>
                <a:r>
                  <a:rPr lang="en-US" sz="2900" baseline="-25000" dirty="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(k), h</a:t>
                </a:r>
                <a:r>
                  <a:rPr lang="en-US" sz="2900" baseline="-25000" dirty="0">
                    <a:latin typeface="Times New Roman" panose="02020603050405020304" pitchFamily="18" charset="0"/>
                    <a:cs typeface="Times New Roman" panose="02020603050405020304" pitchFamily="18" charset="0"/>
                  </a:rPr>
                  <a:t>2</a:t>
                </a:r>
                <a:r>
                  <a:rPr lang="en-US" sz="2900" dirty="0">
                    <a:latin typeface="Times New Roman" panose="02020603050405020304" pitchFamily="18" charset="0"/>
                    <a:cs typeface="Times New Roman" panose="02020603050405020304" pitchFamily="18" charset="0"/>
                  </a:rPr>
                  <a:t>(k)) pair yields a distinct probe sequence, and as we vary the key, the initial probe position h</a:t>
                </a:r>
                <a:r>
                  <a:rPr lang="en-US" sz="2900" baseline="-25000" dirty="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(k) and the offset h</a:t>
                </a:r>
                <a:r>
                  <a:rPr lang="en-US" sz="2900" baseline="-25000" dirty="0">
                    <a:latin typeface="Times New Roman" panose="02020603050405020304" pitchFamily="18" charset="0"/>
                    <a:cs typeface="Times New Roman" panose="02020603050405020304" pitchFamily="18" charset="0"/>
                  </a:rPr>
                  <a:t>2</a:t>
                </a:r>
                <a:r>
                  <a:rPr lang="en-US" sz="2900" dirty="0">
                    <a:latin typeface="Times New Roman" panose="02020603050405020304" pitchFamily="18" charset="0"/>
                    <a:cs typeface="Times New Roman" panose="02020603050405020304" pitchFamily="18" charset="0"/>
                  </a:rPr>
                  <a:t>(k) may vary independently.</a:t>
                </a:r>
              </a:p>
              <a:p>
                <a:pPr marL="457200" indent="-457200">
                  <a:lnSpc>
                    <a:spcPct val="120000"/>
                  </a:lnSpc>
                  <a:spcBef>
                    <a:spcPts val="0"/>
                  </a:spcBef>
                  <a:spcAft>
                    <a:spcPts val="900"/>
                  </a:spcAft>
                </a:pPr>
                <a:r>
                  <a:rPr lang="en-US" sz="2900" dirty="0">
                    <a:latin typeface="Times New Roman" panose="02020603050405020304" pitchFamily="18" charset="0"/>
                    <a:cs typeface="Times New Roman" panose="02020603050405020304" pitchFamily="18" charset="0"/>
                  </a:rPr>
                  <a:t>As a result, the performance of double hashing appears to be very close to the performance of the “idea” scheme of uniform hashing.</a:t>
                </a:r>
              </a:p>
              <a:p>
                <a:pPr marL="457200" indent="-457200">
                  <a:lnSpc>
                    <a:spcPct val="120000"/>
                  </a:lnSpc>
                  <a:spcBef>
                    <a:spcPts val="0"/>
                  </a:spcBef>
                  <a:spcAft>
                    <a:spcPts val="900"/>
                  </a:spcAft>
                </a:pPr>
                <a:r>
                  <a:rPr lang="en-US" sz="2900" dirty="0">
                    <a:latin typeface="Times New Roman" panose="02020603050405020304" pitchFamily="18" charset="0"/>
                    <a:cs typeface="Times New Roman" panose="02020603050405020304" pitchFamily="18" charset="0"/>
                  </a:rPr>
                  <a:t>The drawback is that we cannot delete items by rehashing, as in linear probing.</a:t>
                </a:r>
              </a:p>
              <a:p>
                <a:pPr marL="457200" indent="-457200">
                  <a:lnSpc>
                    <a:spcPct val="120000"/>
                  </a:lnSpc>
                  <a:spcBef>
                    <a:spcPts val="0"/>
                  </a:spcBef>
                  <a:spcAft>
                    <a:spcPts val="900"/>
                  </a:spcAft>
                </a:pPr>
                <a:r>
                  <a:rPr lang="en-US" sz="2900" dirty="0">
                    <a:latin typeface="Times New Roman" panose="02020603050405020304" pitchFamily="18" charset="0"/>
                    <a:cs typeface="Times New Roman" panose="02020603050405020304" pitchFamily="18" charset="0"/>
                  </a:rPr>
                  <a:t>Use a sentinel for deleting an item from the slot.</a:t>
                </a: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371600" y="715876"/>
                <a:ext cx="9726929" cy="6203488"/>
              </a:xfrm>
              <a:blipFill>
                <a:blip r:embed="rId2"/>
                <a:stretch>
                  <a:fillRect l="-627" t="-491" r="-8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EBA42C0-CB55-79C4-8554-7E1FF5C5A3C3}"/>
              </a:ext>
            </a:extLst>
          </p:cNvPr>
          <p:cNvSpPr txBox="1"/>
          <p:nvPr/>
        </p:nvSpPr>
        <p:spPr>
          <a:xfrm>
            <a:off x="1371600" y="11545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3137916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971" y="3713548"/>
            <a:ext cx="10335552" cy="1812039"/>
          </a:xfrm>
          <a:prstGeom prst="rect">
            <a:avLst/>
          </a:prstGeom>
          <a:solidFill>
            <a:srgbClr val="FFFF00"/>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602376" y="1332413"/>
            <a:ext cx="9239795" cy="5094514"/>
          </a:xfrm>
        </p:spPr>
        <p:txBody>
          <a:bodyPr>
            <a:normAutofit/>
          </a:bodyPr>
          <a:lstStyle/>
          <a:p>
            <a:pPr marL="0" indent="0">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Double hashing</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Uses a hashing function of the form</a:t>
            </a:r>
          </a:p>
          <a:p>
            <a:pPr marL="0" indent="0">
              <a:lnSpc>
                <a:spcPct val="120000"/>
              </a:lnSpc>
              <a:spcBef>
                <a:spcPts val="0"/>
              </a:spcBef>
              <a:spcAft>
                <a:spcPts val="1200"/>
              </a:spcAft>
              <a:buNone/>
            </a:pPr>
            <a:r>
              <a:rPr lang="en-US" sz="2400" dirty="0">
                <a:solidFill>
                  <a:srgbClr val="0000FF"/>
                </a:solidFill>
                <a:latin typeface="Times New Roman" panose="02020603050405020304" pitchFamily="18" charset="0"/>
                <a:cs typeface="Times New Roman" panose="02020603050405020304" pitchFamily="18" charset="0"/>
              </a:rPr>
              <a:t>      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   </a:t>
            </a:r>
          </a:p>
          <a:p>
            <a:pPr marL="461963" indent="-461963">
              <a:lnSpc>
                <a:spcPct val="120000"/>
              </a:lnSpc>
              <a:spcBef>
                <a:spcPts val="0"/>
              </a:spcBef>
              <a:spcAft>
                <a:spcPts val="1200"/>
              </a:spcAft>
              <a:buNone/>
            </a:pPr>
            <a:r>
              <a:rPr lang="en-US" sz="2400" dirty="0">
                <a:latin typeface="Times New Roman" panose="02020603050405020304" pitchFamily="18" charset="0"/>
                <a:cs typeface="Times New Roman" panose="02020603050405020304" pitchFamily="18" charset="0"/>
              </a:rPr>
              <a:t>      where 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are auxiliary hash functions.</a:t>
            </a:r>
          </a:p>
          <a:p>
            <a:pPr>
              <a:lnSpc>
                <a:spcPct val="120000"/>
              </a:lnSpc>
              <a:spcBef>
                <a:spcPts val="0"/>
              </a:spcBef>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initial position probed is T[h</a:t>
            </a:r>
            <a:r>
              <a:rPr lang="en-US" sz="2400" baseline="-25000" dirty="0">
                <a:solidFill>
                  <a:srgbClr val="0000FF"/>
                </a:solidFill>
                <a:cs typeface="Times New Roman" panose="02020603050405020304" pitchFamily="18" charset="0"/>
              </a:rPr>
              <a:t>1 </a:t>
            </a:r>
            <a:r>
              <a:rPr lang="en-US" sz="2400" dirty="0">
                <a:solidFill>
                  <a:srgbClr val="0000FF"/>
                </a:solidFill>
                <a:latin typeface="Times New Roman" panose="02020603050405020304" pitchFamily="18" charset="0"/>
                <a:cs typeface="Times New Roman" panose="02020603050405020304" pitchFamily="18" charset="0"/>
              </a:rPr>
              <a:t>(k)]; successive probe positions are offset from previous positions by the amount h</a:t>
            </a:r>
            <a:r>
              <a:rPr lang="en-US" sz="2400" baseline="-25000" dirty="0">
                <a:solidFill>
                  <a:srgbClr val="0000FF"/>
                </a:solidFill>
                <a:cs typeface="Times New Roman" panose="02020603050405020304" pitchFamily="18" charset="0"/>
              </a:rPr>
              <a:t>2 </a:t>
            </a:r>
            <a:r>
              <a:rPr lang="en-US" sz="2400" dirty="0">
                <a:solidFill>
                  <a:srgbClr val="0000FF"/>
                </a:solidFill>
                <a:latin typeface="Times New Roman" panose="02020603050405020304" pitchFamily="18" charset="0"/>
                <a:cs typeface="Times New Roman" panose="02020603050405020304" pitchFamily="18" charset="0"/>
              </a:rPr>
              <a:t>(k), modulo m.  </a:t>
            </a:r>
            <a:r>
              <a:rPr lang="en-US" sz="2400" dirty="0">
                <a:latin typeface="Times New Roman" panose="02020603050405020304" pitchFamily="18" charset="0"/>
                <a:cs typeface="Times New Roman" panose="02020603050405020304" pitchFamily="18" charset="0"/>
              </a:rPr>
              <a:t>Thus the probe sequence depends in two ways upon the key k, since the initial probe position, the offset, or both, may vary. </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The following figure gives an example of insertion by double hashing.</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3022BA45-C3A5-43D1-855F-82758AFAE5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1310">
            <a:off x="761045" y="1308058"/>
            <a:ext cx="577659" cy="3829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EA712D-C7EC-B932-B18F-165450757A69}"/>
              </a:ext>
            </a:extLst>
          </p:cNvPr>
          <p:cNvSpPr txBox="1"/>
          <p:nvPr/>
        </p:nvSpPr>
        <p:spPr>
          <a:xfrm>
            <a:off x="1490237" y="275477"/>
            <a:ext cx="6097904" cy="584775"/>
          </a:xfrm>
          <a:prstGeom prst="rect">
            <a:avLst/>
          </a:prstGeom>
          <a:solidFill>
            <a:srgbClr val="FFFF00"/>
          </a:solidFill>
        </p:spPr>
        <p:txBody>
          <a:bodyPr wrap="square">
            <a:spAutoFit/>
          </a:bodyPr>
          <a:lstStyle/>
          <a:p>
            <a:pPr>
              <a:spcAft>
                <a:spcPts val="1800"/>
              </a:spcAft>
            </a:pPr>
            <a:r>
              <a:rPr lang="en-US" sz="3200" dirty="0">
                <a:ea typeface="Calibri" panose="020F0502020204030204" pitchFamily="34" charset="0"/>
                <a:cs typeface="Times New Roman" panose="02020603050405020304" pitchFamily="18" charset="0"/>
              </a:rPr>
              <a:t>Open Addressing (Closed Hashing)</a:t>
            </a:r>
          </a:p>
        </p:txBody>
      </p:sp>
    </p:spTree>
    <p:extLst>
      <p:ext uri="{BB962C8B-B14F-4D97-AF65-F5344CB8AC3E}">
        <p14:creationId xmlns:p14="http://schemas.microsoft.com/office/powerpoint/2010/main" val="1395517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C05AB4-5827-41B5-874C-A5300D16B3FB}"/>
              </a:ext>
            </a:extLst>
          </p:cNvPr>
          <p:cNvGraphicFramePr>
            <a:graphicFrameLocks noGrp="1"/>
          </p:cNvGraphicFramePr>
          <p:nvPr>
            <p:extLst>
              <p:ext uri="{D42A27DB-BD31-4B8C-83A1-F6EECF244321}">
                <p14:modId xmlns:p14="http://schemas.microsoft.com/office/powerpoint/2010/main" val="3583188616"/>
              </p:ext>
            </p:extLst>
          </p:nvPr>
        </p:nvGraphicFramePr>
        <p:xfrm>
          <a:off x="2032000" y="719666"/>
          <a:ext cx="2078446" cy="4820920"/>
        </p:xfrm>
        <a:graphic>
          <a:graphicData uri="http://schemas.openxmlformats.org/drawingml/2006/table">
            <a:tbl>
              <a:tblPr firstRow="1" bandRow="1">
                <a:tableStyleId>{5C22544A-7EE6-4342-B048-85BDC9FD1C3A}</a:tableStyleId>
              </a:tblPr>
              <a:tblGrid>
                <a:gridCol w="1039223">
                  <a:extLst>
                    <a:ext uri="{9D8B030D-6E8A-4147-A177-3AD203B41FA5}">
                      <a16:colId xmlns:a16="http://schemas.microsoft.com/office/drawing/2014/main" val="2104672733"/>
                    </a:ext>
                  </a:extLst>
                </a:gridCol>
                <a:gridCol w="1039223">
                  <a:extLst>
                    <a:ext uri="{9D8B030D-6E8A-4147-A177-3AD203B41FA5}">
                      <a16:colId xmlns:a16="http://schemas.microsoft.com/office/drawing/2014/main" val="213860052"/>
                    </a:ext>
                  </a:extLst>
                </a:gridCol>
              </a:tblGrid>
              <a:tr h="370840">
                <a:tc>
                  <a:txBody>
                    <a:bodyPr/>
                    <a:lstStyle/>
                    <a:p>
                      <a:pPr algn="r"/>
                      <a:r>
                        <a:rPr lang="en-US" b="0"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4017766"/>
                  </a:ext>
                </a:extLst>
              </a:tr>
              <a:tr h="370840">
                <a:tc>
                  <a:txBody>
                    <a:bodyPr/>
                    <a:lstStyle/>
                    <a:p>
                      <a:pPr algn="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9806621"/>
                  </a:ext>
                </a:extLst>
              </a:tr>
              <a:tr h="370840">
                <a:tc>
                  <a:txBody>
                    <a:bodyPr/>
                    <a:lstStyle/>
                    <a:p>
                      <a:pPr algn="r"/>
                      <a:r>
                        <a:rPr lang="en-US" dirty="0">
                          <a:solidFill>
                            <a:schemeClr val="tx1"/>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4711772"/>
                  </a:ext>
                </a:extLst>
              </a:tr>
              <a:tr h="370840">
                <a:tc>
                  <a:txBody>
                    <a:bodyPr/>
                    <a:lstStyle/>
                    <a:p>
                      <a:pPr algn="r"/>
                      <a:r>
                        <a:rPr lang="en-US" dirty="0">
                          <a:solidFill>
                            <a:schemeClr val="tx1"/>
                          </a:solidFill>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4836302"/>
                  </a:ext>
                </a:extLst>
              </a:tr>
              <a:tr h="370840">
                <a:tc>
                  <a:txBody>
                    <a:bodyPr/>
                    <a:lstStyle/>
                    <a:p>
                      <a:pPr algn="r"/>
                      <a:r>
                        <a:rPr lang="en-US" dirty="0">
                          <a:solidFill>
                            <a:schemeClr val="tx1"/>
                          </a:solidFill>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624550"/>
                  </a:ext>
                </a:extLst>
              </a:tr>
              <a:tr h="370840">
                <a:tc>
                  <a:txBody>
                    <a:bodyPr/>
                    <a:lstStyle/>
                    <a:p>
                      <a:pPr algn="r"/>
                      <a:r>
                        <a:rPr lang="en-US" dirty="0">
                          <a:solidFill>
                            <a:schemeClr val="tx1"/>
                          </a:solidFill>
                        </a:rPr>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143182"/>
                  </a:ext>
                </a:extLst>
              </a:tr>
              <a:tr h="370840">
                <a:tc>
                  <a:txBody>
                    <a:bodyPr/>
                    <a:lstStyle/>
                    <a:p>
                      <a:pPr algn="r"/>
                      <a:r>
                        <a:rPr lang="en-US" dirty="0">
                          <a:solidFill>
                            <a:schemeClr val="tx1"/>
                          </a:solidFill>
                        </a:rPr>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341905"/>
                  </a:ext>
                </a:extLst>
              </a:tr>
              <a:tr h="370840">
                <a:tc>
                  <a:txBody>
                    <a:bodyPr/>
                    <a:lstStyle/>
                    <a:p>
                      <a:pPr algn="r"/>
                      <a:r>
                        <a:rPr lang="en-US" dirty="0">
                          <a:solidFill>
                            <a:schemeClr val="tx1"/>
                          </a:solidFill>
                        </a:rPr>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597283"/>
                  </a:ext>
                </a:extLst>
              </a:tr>
              <a:tr h="370840">
                <a:tc>
                  <a:txBody>
                    <a:bodyPr/>
                    <a:lstStyle/>
                    <a:p>
                      <a:pPr algn="r"/>
                      <a:r>
                        <a:rPr lang="en-US" dirty="0">
                          <a:solidFill>
                            <a:schemeClr val="tx1"/>
                          </a:solidFill>
                        </a:rPr>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5341032"/>
                  </a:ext>
                </a:extLst>
              </a:tr>
              <a:tr h="370840">
                <a:tc>
                  <a:txBody>
                    <a:bodyPr/>
                    <a:lstStyle/>
                    <a:p>
                      <a:pPr algn="r"/>
                      <a:r>
                        <a:rPr lang="en-US" dirty="0">
                          <a:solidFill>
                            <a:schemeClr val="tx1"/>
                          </a:solidFill>
                        </a:rPr>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2613331"/>
                  </a:ext>
                </a:extLst>
              </a:tr>
              <a:tr h="370840">
                <a:tc>
                  <a:txBody>
                    <a:bodyPr/>
                    <a:lstStyle/>
                    <a:p>
                      <a:pPr algn="r"/>
                      <a:r>
                        <a:rPr lang="en-US"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4210284"/>
                  </a:ext>
                </a:extLst>
              </a:tr>
              <a:tr h="370840">
                <a:tc>
                  <a:txBody>
                    <a:bodyPr/>
                    <a:lstStyle/>
                    <a:p>
                      <a:pPr algn="r"/>
                      <a:r>
                        <a:rPr lang="en-US" dirty="0">
                          <a:solidFill>
                            <a:schemeClr val="tx1"/>
                          </a:solidFill>
                        </a:rPr>
                        <a:t>11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9780565"/>
                  </a:ext>
                </a:extLst>
              </a:tr>
              <a:tr h="370840">
                <a:tc>
                  <a:txBody>
                    <a:bodyPr/>
                    <a:lstStyle/>
                    <a:p>
                      <a:pPr algn="r"/>
                      <a:r>
                        <a:rPr lang="en-US" dirty="0">
                          <a:solidFill>
                            <a:schemeClr val="tx1"/>
                          </a:solidFill>
                        </a:rPr>
                        <a:t>12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4941365"/>
                  </a:ext>
                </a:extLst>
              </a:tr>
            </a:tbl>
          </a:graphicData>
        </a:graphic>
      </p:graphicFrame>
      <p:cxnSp>
        <p:nvCxnSpPr>
          <p:cNvPr id="4" name="Connector: Curved 3">
            <a:extLst>
              <a:ext uri="{FF2B5EF4-FFF2-40B4-BE49-F238E27FC236}">
                <a16:creationId xmlns:a16="http://schemas.microsoft.com/office/drawing/2014/main" id="{3361D5E4-5843-4C3A-9BC1-0F4117088E9A}"/>
              </a:ext>
            </a:extLst>
          </p:cNvPr>
          <p:cNvCxnSpPr>
            <a:cxnSpLocks/>
          </p:cNvCxnSpPr>
          <p:nvPr/>
        </p:nvCxnSpPr>
        <p:spPr>
          <a:xfrm>
            <a:off x="4110446" y="1306289"/>
            <a:ext cx="478971" cy="111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6346BA84-1F41-4B66-AD1D-5751F11D5513}"/>
              </a:ext>
            </a:extLst>
          </p:cNvPr>
          <p:cNvCxnSpPr>
            <a:cxnSpLocks/>
          </p:cNvCxnSpPr>
          <p:nvPr/>
        </p:nvCxnSpPr>
        <p:spPr>
          <a:xfrm rot="5400000">
            <a:off x="3671874" y="1755989"/>
            <a:ext cx="1356118" cy="478968"/>
          </a:xfrm>
          <a:prstGeom prst="curvedConnector3">
            <a:avLst>
              <a:gd name="adj1" fmla="val 988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CCF0C05-7001-4122-ABE3-075AAA48CA88}"/>
              </a:ext>
            </a:extLst>
          </p:cNvPr>
          <p:cNvCxnSpPr>
            <a:cxnSpLocks/>
          </p:cNvCxnSpPr>
          <p:nvPr/>
        </p:nvCxnSpPr>
        <p:spPr>
          <a:xfrm>
            <a:off x="4093029" y="2808518"/>
            <a:ext cx="478971" cy="111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FA9C9F47-1969-4CE7-AF81-511F583797C8}"/>
              </a:ext>
            </a:extLst>
          </p:cNvPr>
          <p:cNvCxnSpPr>
            <a:cxnSpLocks/>
          </p:cNvCxnSpPr>
          <p:nvPr/>
        </p:nvCxnSpPr>
        <p:spPr>
          <a:xfrm rot="5400000">
            <a:off x="3654454" y="3262571"/>
            <a:ext cx="1356118" cy="478968"/>
          </a:xfrm>
          <a:prstGeom prst="curvedConnector3">
            <a:avLst>
              <a:gd name="adj1" fmla="val 9880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57CCCF1-1538-4E24-8AB9-EFBEA35630D2}"/>
                  </a:ext>
                </a:extLst>
              </p:cNvPr>
              <p:cNvSpPr txBox="1"/>
              <p:nvPr/>
            </p:nvSpPr>
            <p:spPr>
              <a:xfrm>
                <a:off x="4937762" y="239623"/>
                <a:ext cx="5589268" cy="6586418"/>
              </a:xfrm>
              <a:prstGeom prst="rect">
                <a:avLst/>
              </a:prstGeom>
              <a:solidFill>
                <a:srgbClr val="FFFF00"/>
              </a:solidFill>
            </p:spPr>
            <p:txBody>
              <a:bodyPr wrap="square" rtlCol="0">
                <a:spAutoFit/>
              </a:bodyPr>
              <a:lstStyle/>
              <a:p>
                <a:r>
                  <a:rPr lang="en-US" sz="2200" dirty="0">
                    <a:latin typeface="Times New Roman" panose="02020603050405020304" pitchFamily="18" charset="0"/>
                    <a:cs typeface="Times New Roman" panose="02020603050405020304" pitchFamily="18" charset="0"/>
                  </a:rPr>
                  <a:t>Figure:  Insertion by double hashing </a:t>
                </a:r>
                <a:r>
                  <a:rPr lang="en-US" sz="2400" dirty="0">
                    <a:solidFill>
                      <a:srgbClr val="0000FF"/>
                    </a:solidFill>
                    <a:latin typeface="Times New Roman" panose="02020603050405020304" pitchFamily="18" charset="0"/>
                    <a:cs typeface="Times New Roman" panose="02020603050405020304" pitchFamily="18" charset="0"/>
                  </a:rPr>
                  <a:t>h(k,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(h</a:t>
                </a:r>
                <a:r>
                  <a:rPr lang="en-US" sz="2400" baseline="-25000" dirty="0">
                    <a:solidFill>
                      <a:srgbClr val="0000FF"/>
                    </a:solidFill>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(k)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h</a:t>
                </a:r>
                <a:r>
                  <a:rPr lang="en-US" sz="2400" baseline="-25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(k) ) mod 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Choose a hash table of size m = 13,             h</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(k) = k mod 13 and h</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(k) = 1 + (k mod 11).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79</a:t>
                </a:r>
                <a:r>
                  <a:rPr lang="en-US" sz="2200" dirty="0">
                    <a:ea typeface="Cambria Math" panose="020405030504060302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 mod 13. 79</a:t>
                </a:r>
                <a:r>
                  <a:rPr lang="en-US" sz="2200" dirty="0">
                    <a:ea typeface="Cambria Math" panose="020405030504060302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8 mod 11. </a:t>
                </a:r>
              </a:p>
              <a:p>
                <a:r>
                  <a:rPr lang="en-US" sz="2200" dirty="0">
                    <a:latin typeface="Times New Roman" panose="02020603050405020304" pitchFamily="18" charset="0"/>
                    <a:cs typeface="Times New Roman" panose="02020603050405020304" pitchFamily="18" charset="0"/>
                  </a:rPr>
                  <a:t>h(79) = (1 + 0*(1+8)) mod 13 = 1. </a:t>
                </a:r>
              </a:p>
              <a:p>
                <a:r>
                  <a:rPr lang="en-US" sz="2200" dirty="0">
                    <a:latin typeface="Times New Roman" panose="02020603050405020304" pitchFamily="18" charset="0"/>
                    <a:cs typeface="Times New Roman" panose="02020603050405020304" pitchFamily="18" charset="0"/>
                  </a:rPr>
                  <a:t>Insert 79 in slot 1.</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98</a:t>
                </a:r>
                <a:r>
                  <a:rPr lang="en-US" sz="2200" dirty="0">
                    <a:ea typeface="Cambria Math" panose="020405030504060302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7 mod 13. 98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10 mod 11. Then</a:t>
                </a:r>
              </a:p>
              <a:p>
                <a:r>
                  <a:rPr lang="en-US" sz="2200" dirty="0">
                    <a:latin typeface="Times New Roman" panose="02020603050405020304" pitchFamily="18" charset="0"/>
                    <a:cs typeface="Times New Roman" panose="02020603050405020304" pitchFamily="18" charset="0"/>
                  </a:rPr>
                  <a:t>(7 + 0* (1+10)) mod 13 = 7.  72 is in slot 7.</a:t>
                </a:r>
              </a:p>
              <a:p>
                <a:r>
                  <a:rPr lang="en-US" sz="2200" dirty="0">
                    <a:latin typeface="Times New Roman" panose="02020603050405020304" pitchFamily="18" charset="0"/>
                    <a:cs typeface="Times New Roman" panose="02020603050405020304" pitchFamily="18" charset="0"/>
                  </a:rPr>
                  <a:t>(7 + 1* (1+10)) mod 13 = 5. Insert 98 in slot 5.</a:t>
                </a:r>
              </a:p>
              <a:p>
                <a:endParaRPr lang="en-US" sz="2200" dirty="0">
                  <a:latin typeface="Times New Roman" panose="02020603050405020304" pitchFamily="18" charset="0"/>
                  <a:cs typeface="Times New Roman" panose="02020603050405020304" pitchFamily="18" charset="0"/>
                </a:endParaRPr>
              </a:p>
              <a:p>
                <a:r>
                  <a:rPr lang="en-US" sz="2200" dirty="0">
                    <a:ea typeface="Cambria Math" panose="02040503050406030204" pitchFamily="18" charset="0"/>
                  </a:rPr>
                  <a:t>14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 mod 13 and 14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3 mod 11.</a:t>
                </a:r>
              </a:p>
              <a:p>
                <a:r>
                  <a:rPr lang="en-US" sz="2200" dirty="0">
                    <a:latin typeface="Times New Roman" panose="02020603050405020304" pitchFamily="18" charset="0"/>
                    <a:cs typeface="Times New Roman" panose="02020603050405020304" pitchFamily="18" charset="0"/>
                  </a:rPr>
                  <a:t>(1 + 0*(1 + 3)) mod 13 = 1, which has 79.</a:t>
                </a:r>
              </a:p>
              <a:p>
                <a:r>
                  <a:rPr lang="en-US" sz="2200" dirty="0">
                    <a:latin typeface="Times New Roman" panose="02020603050405020304" pitchFamily="18" charset="0"/>
                    <a:cs typeface="Times New Roman" panose="02020603050405020304" pitchFamily="18" charset="0"/>
                  </a:rPr>
                  <a:t>(1 + 1*(1 + 3)) mod 13 = 5, which has 98. </a:t>
                </a:r>
              </a:p>
              <a:p>
                <a:r>
                  <a:rPr lang="en-US" sz="2200" dirty="0">
                    <a:latin typeface="Times New Roman" panose="02020603050405020304" pitchFamily="18" charset="0"/>
                    <a:cs typeface="Times New Roman" panose="02020603050405020304" pitchFamily="18" charset="0"/>
                  </a:rPr>
                  <a:t>(1 + 2*(1 + 3)) = 9. Insert the key 14 into empty slot 9, after slots 1 and 5 have been examined and found to be already occupied.</a:t>
                </a:r>
              </a:p>
            </p:txBody>
          </p:sp>
        </mc:Choice>
        <mc:Fallback>
          <p:sp>
            <p:nvSpPr>
              <p:cNvPr id="38" name="TextBox 37">
                <a:extLst>
                  <a:ext uri="{FF2B5EF4-FFF2-40B4-BE49-F238E27FC236}">
                    <a16:creationId xmlns:a16="http://schemas.microsoft.com/office/drawing/2014/main" id="{C57CCCF1-1538-4E24-8AB9-EFBEA35630D2}"/>
                  </a:ext>
                </a:extLst>
              </p:cNvPr>
              <p:cNvSpPr txBox="1">
                <a:spLocks noRot="1" noChangeAspect="1" noMove="1" noResize="1" noEditPoints="1" noAdjustHandles="1" noChangeArrowheads="1" noChangeShapeType="1" noTextEdit="1"/>
              </p:cNvSpPr>
              <p:nvPr/>
            </p:nvSpPr>
            <p:spPr>
              <a:xfrm>
                <a:off x="4937762" y="239623"/>
                <a:ext cx="5589268" cy="6586418"/>
              </a:xfrm>
              <a:prstGeom prst="rect">
                <a:avLst/>
              </a:prstGeom>
              <a:blipFill>
                <a:blip r:embed="rId2"/>
                <a:stretch>
                  <a:fillRect l="-1636" t="-740" r="-2290" b="-925"/>
                </a:stretch>
              </a:blipFill>
            </p:spPr>
            <p:txBody>
              <a:bodyPr/>
              <a:lstStyle/>
              <a:p>
                <a:r>
                  <a:rPr lang="en-US">
                    <a:noFill/>
                  </a:rPr>
                  <a:t> </a:t>
                </a:r>
              </a:p>
            </p:txBody>
          </p:sp>
        </mc:Fallback>
      </mc:AlternateContent>
      <p:pic>
        <p:nvPicPr>
          <p:cNvPr id="8" name="Picture 7" descr="Image result for smiley face images">
            <a:extLst>
              <a:ext uri="{FF2B5EF4-FFF2-40B4-BE49-F238E27FC236}">
                <a16:creationId xmlns:a16="http://schemas.microsoft.com/office/drawing/2014/main" id="{C5257A35-BDE2-497A-AB23-DC40FACF7A5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71310">
            <a:off x="761045" y="1308058"/>
            <a:ext cx="577659" cy="38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35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79976"/>
            <a:ext cx="9326880" cy="1002121"/>
          </a:xfrm>
        </p:spPr>
        <p:txBody>
          <a:bodyPr>
            <a:normAutofit/>
          </a:bodyPr>
          <a:lstStyle/>
          <a:p>
            <a:r>
              <a:rPr lang="en-US" sz="2800" dirty="0">
                <a:latin typeface="+mn-lt"/>
              </a:rPr>
              <a:t>Analysis of Open-address Hashing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065350"/>
                <a:ext cx="9057459" cy="5612674"/>
              </a:xfrm>
            </p:spPr>
            <p:txBody>
              <a:bodyPr>
                <a:normAutofit fontScale="85000" lnSpcReduction="10000"/>
              </a:bodyPr>
              <a:lstStyle/>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Consider the analysis of open addressing in terms of </a:t>
                </a:r>
                <a:r>
                  <a:rPr lang="en-US" sz="2400" dirty="0">
                    <a:solidFill>
                      <a:srgbClr val="0000FF"/>
                    </a:solidFill>
                    <a:latin typeface="Times New Roman" panose="02020603050405020304" pitchFamily="18" charset="0"/>
                    <a:cs typeface="Times New Roman" panose="02020603050405020304" pitchFamily="18" charset="0"/>
                  </a:rPr>
                  <a:t>the load factor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 of the hash table, as n and m go to infinity</a:t>
                </a:r>
                <a:r>
                  <a:rPr lang="en-US" sz="2400" dirty="0">
                    <a:latin typeface="Times New Roman" panose="02020603050405020304" pitchFamily="18" charset="0"/>
                    <a:cs typeface="Times New Roman" panose="02020603050405020304" pitchFamily="18" charset="0"/>
                  </a:rPr>
                  <a:t>. If n elements (i.e., keys) are stored in a table with m slots, the average number of elements per slot is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solidFill>
                              <a:srgbClr val="0000FF"/>
                            </a:solidFill>
                            <a:latin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cs typeface="Times New Roman" panose="02020603050405020304" pitchFamily="18" charset="0"/>
                          </a:rPr>
                          <m:t>𝑛</m:t>
                        </m:r>
                      </m:num>
                      <m:den>
                        <m:r>
                          <a:rPr lang="en-US" sz="2400" b="0" i="1" smtClean="0">
                            <a:solidFill>
                              <a:srgbClr val="0000FF"/>
                            </a:solidFill>
                            <a:latin typeface="Cambria Math" panose="02040503050406030204" pitchFamily="18" charset="0"/>
                            <a:cs typeface="Times New Roman" panose="02020603050405020304" pitchFamily="18" charset="0"/>
                          </a:rPr>
                          <m:t>𝑚</m:t>
                        </m:r>
                      </m:den>
                    </m:f>
                  </m:oMath>
                </a14:m>
                <a:r>
                  <a:rPr lang="en-US" sz="2400" dirty="0">
                    <a:solidFill>
                      <a:srgbClr val="0000FF"/>
                    </a:solidFill>
                    <a:latin typeface="Times New Roman" panose="02020603050405020304" pitchFamily="18" charset="0"/>
                    <a:cs typeface="Times New Roman" panose="02020603050405020304" pitchFamily="18" charset="0"/>
                  </a:rPr>
                  <a:t> .</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With open addressing, each slot has at most one element, and thus, 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m implies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 That is, </a:t>
                </a:r>
                <a14:m>
                  <m:oMath xmlns:m="http://schemas.openxmlformats.org/officeDocument/2006/math">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𝑛</m:t>
                        </m:r>
                      </m:num>
                      <m:den>
                        <m:r>
                          <a:rPr lang="en-US" sz="2400" i="1">
                            <a:solidFill>
                              <a:srgbClr val="0000FF"/>
                            </a:solidFill>
                            <a:latin typeface="Cambria Math" panose="02040503050406030204" pitchFamily="18" charset="0"/>
                            <a:cs typeface="Times New Roman" panose="02020603050405020304" pitchFamily="18" charset="0"/>
                          </a:rPr>
                          <m:t>𝑚</m:t>
                        </m:r>
                      </m:den>
                    </m:f>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1.</a:t>
                </a:r>
                <a:endParaRPr lang="en-US" sz="2400" dirty="0">
                  <a:latin typeface="Times New Roman" panose="02020603050405020304" pitchFamily="18" charset="0"/>
                  <a:cs typeface="Times New Roman" panose="02020603050405020304" pitchFamily="18" charset="0"/>
                </a:endParaRP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Assume that uniform hashing is used. </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Ideally, the probe sequence &lt;h(k, 0), h(k, 1), …, h(k, m-1)&gt; for each key k is equally likely to be any permutation of &lt;0, 1, …, m-1&gt;. That is, each possible probe sequence is equally likely to be used as the probe sequence for an insertion or a search.</a:t>
                </a:r>
              </a:p>
              <a:p>
                <a:pPr marL="457200" indent="-457200">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A given key has a unique fixed probe sequence associated with it. That is, considering the probability distribution on the space of keys and the operation of the hash function on the keys, each possible probe sequence is equally likely.</a:t>
                </a:r>
              </a:p>
              <a:p>
                <a:pPr marL="0" indent="0">
                  <a:lnSpc>
                    <a:spcPct val="120000"/>
                  </a:lnSpc>
                  <a:spcBef>
                    <a:spcPts val="0"/>
                  </a:spcBef>
                  <a:spcAft>
                    <a:spcPts val="1200"/>
                  </a:spcAft>
                  <a:buNone/>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065350"/>
                <a:ext cx="9057459" cy="5612674"/>
              </a:xfrm>
              <a:blipFill>
                <a:blip r:embed="rId2"/>
                <a:stretch>
                  <a:fillRect l="-606" t="-543"/>
                </a:stretch>
              </a:blipFill>
            </p:spPr>
            <p:txBody>
              <a:bodyPr/>
              <a:lstStyle/>
              <a:p>
                <a:r>
                  <a:rPr lang="en-US">
                    <a:noFill/>
                  </a:rPr>
                  <a:t> </a:t>
                </a:r>
              </a:p>
            </p:txBody>
          </p:sp>
        </mc:Fallback>
      </mc:AlternateContent>
    </p:spTree>
    <p:extLst>
      <p:ext uri="{BB962C8B-B14F-4D97-AF65-F5344CB8AC3E}">
        <p14:creationId xmlns:p14="http://schemas.microsoft.com/office/powerpoint/2010/main" val="649997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C34AC96-90B8-498D-85F9-810AFD72F8F5}"/>
                  </a:ext>
                </a:extLst>
              </p:cNvPr>
              <p:cNvSpPr txBox="1"/>
              <p:nvPr/>
            </p:nvSpPr>
            <p:spPr>
              <a:xfrm>
                <a:off x="1463038" y="696264"/>
                <a:ext cx="9669782" cy="5465471"/>
              </a:xfrm>
              <a:prstGeom prst="rect">
                <a:avLst/>
              </a:prstGeom>
              <a:noFill/>
            </p:spPr>
            <p:txBody>
              <a:bodyPr wrap="square">
                <a:spAutoFit/>
              </a:bodyPr>
              <a:lstStyle/>
              <a:p>
                <a:r>
                  <a:rPr lang="en-US" sz="2800" dirty="0">
                    <a:latin typeface="+mn-lt"/>
                  </a:rPr>
                  <a:t>Analysis </a:t>
                </a:r>
                <a:r>
                  <a:rPr lang="en-US" sz="2800" dirty="0"/>
                  <a:t>of Double</a:t>
                </a:r>
                <a:r>
                  <a:rPr lang="en-US" sz="2800" dirty="0">
                    <a:latin typeface="+mn-lt"/>
                  </a:rPr>
                  <a:t> Hashing</a:t>
                </a:r>
              </a:p>
              <a:p>
                <a:endParaRPr lang="en-US" dirty="0"/>
              </a:p>
              <a:p>
                <a:pPr marL="457200"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num>
                      <m:den>
                        <m:r>
                          <a:rPr lang="en-US" sz="2400" i="1">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 &lt; 1. </a:t>
                </a:r>
              </a:p>
              <a:p>
                <a:pPr marL="457200"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collisions are resolved by double hashing,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expected number of probes in a successful search is at most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𝛼</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r>
                          <a:rPr lang="en-US" sz="2400" b="0" i="0" smtClean="0">
                            <a:latin typeface="Cambria Math" panose="02040503050406030204" pitchFamily="18" charset="0"/>
                          </a:rPr>
                          <m:t>(</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i="1">
                                <a:latin typeface="Cambria Math" panose="02040503050406030204" pitchFamily="18" charset="0"/>
                                <a:ea typeface="Cambria Math" panose="02040503050406030204" pitchFamily="18" charset="0"/>
                              </a:rPr>
                              <m:t>𝛼</m:t>
                            </m:r>
                          </m:den>
                        </m:f>
                        <m:r>
                          <a:rPr lang="en-US" sz="2400" b="0" i="1" smtClean="0">
                            <a:latin typeface="Cambria Math" panose="02040503050406030204" pitchFamily="18" charset="0"/>
                          </a:rPr>
                          <m:t>)</m:t>
                        </m:r>
                      </m:e>
                    </m:func>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𝛼</m:t>
                        </m:r>
                      </m:den>
                    </m:f>
                  </m:oMath>
                </a14:m>
                <a:r>
                  <a:rPr lang="en-US" sz="2400" dirty="0">
                    <a:latin typeface="Times New Roman" panose="02020603050405020304" pitchFamily="18" charset="0"/>
                    <a:cs typeface="Times New Roman" panose="02020603050405020304" pitchFamily="18" charset="0"/>
                  </a:rPr>
                  <a:t>, assuming uniform hashing and assuming that each key in the table is equally to be searched for; and</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the expected number of probes in an unsuccessful search is at most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i="1">
                            <a:latin typeface="Cambria Math" panose="02040503050406030204" pitchFamily="18" charset="0"/>
                            <a:ea typeface="Cambria Math" panose="02040503050406030204" pitchFamily="18" charset="0"/>
                          </a:rPr>
                          <m:t>𝛼</m:t>
                        </m:r>
                      </m:den>
                    </m:f>
                  </m:oMath>
                </a14:m>
                <a:r>
                  <a:rPr lang="en-US" sz="2400" dirty="0">
                    <a:latin typeface="Times New Roman" panose="02020603050405020304" pitchFamily="18" charset="0"/>
                    <a:cs typeface="Times New Roman" panose="02020603050405020304" pitchFamily="18" charset="0"/>
                  </a:rPr>
                  <a:t>, assuming uniform hashing.</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big improvement over linear probing and quadratic probing.</a:t>
                </a:r>
              </a:p>
              <a:p>
                <a:pPr marL="457200" indent="-4572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Double hashing allows us to achieve the same performance with a much smaller table.</a:t>
                </a:r>
              </a:p>
            </p:txBody>
          </p:sp>
        </mc:Choice>
        <mc:Fallback>
          <p:sp>
            <p:nvSpPr>
              <p:cNvPr id="3" name="TextBox 2">
                <a:extLst>
                  <a:ext uri="{FF2B5EF4-FFF2-40B4-BE49-F238E27FC236}">
                    <a16:creationId xmlns:a16="http://schemas.microsoft.com/office/drawing/2014/main" id="{9C34AC96-90B8-498D-85F9-810AFD72F8F5}"/>
                  </a:ext>
                </a:extLst>
              </p:cNvPr>
              <p:cNvSpPr txBox="1">
                <a:spLocks noRot="1" noChangeAspect="1" noMove="1" noResize="1" noEditPoints="1" noAdjustHandles="1" noChangeArrowheads="1" noChangeShapeType="1" noTextEdit="1"/>
              </p:cNvSpPr>
              <p:nvPr/>
            </p:nvSpPr>
            <p:spPr>
              <a:xfrm>
                <a:off x="1463038" y="696264"/>
                <a:ext cx="9669782" cy="5465471"/>
              </a:xfrm>
              <a:prstGeom prst="rect">
                <a:avLst/>
              </a:prstGeom>
              <a:blipFill>
                <a:blip r:embed="rId2"/>
                <a:stretch>
                  <a:fillRect l="-1261" t="-1003" b="-1561"/>
                </a:stretch>
              </a:blipFill>
            </p:spPr>
            <p:txBody>
              <a:bodyPr/>
              <a:lstStyle/>
              <a:p>
                <a:r>
                  <a:rPr lang="en-US">
                    <a:noFill/>
                  </a:rPr>
                  <a:t> </a:t>
                </a:r>
              </a:p>
            </p:txBody>
          </p:sp>
        </mc:Fallback>
      </mc:AlternateContent>
    </p:spTree>
    <p:extLst>
      <p:ext uri="{BB962C8B-B14F-4D97-AF65-F5344CB8AC3E}">
        <p14:creationId xmlns:p14="http://schemas.microsoft.com/office/powerpoint/2010/main" val="24028145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79976"/>
            <a:ext cx="9326880" cy="1002121"/>
          </a:xfrm>
        </p:spPr>
        <p:txBody>
          <a:bodyPr>
            <a:normAutofit/>
          </a:bodyPr>
          <a:lstStyle/>
          <a:p>
            <a:r>
              <a:rPr lang="en-US" sz="2800" dirty="0">
                <a:latin typeface="+mn-lt"/>
              </a:rPr>
              <a:t>Analysis of Open-address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75955"/>
                <a:ext cx="9239795" cy="4754880"/>
              </a:xfrm>
            </p:spPr>
            <p:txBody>
              <a:bodyPr>
                <a:normAutofit fontScale="77500" lnSpcReduction="20000"/>
              </a:bodyPr>
              <a:lstStyle/>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Let analyze the expected number of probes for hashing with open addressing under the assumption of uniform hashing, beginning with an analysis of the number of probes made in an unsuccessful search.</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Theorem 12.5:   Given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num>
                      <m:den>
                        <m:r>
                          <a:rPr lang="en-US" sz="2400" i="1">
                            <a:latin typeface="Cambria Math" panose="02040503050406030204" pitchFamily="18" charset="0"/>
                            <a:cs typeface="Times New Roman" panose="02020603050405020304" pitchFamily="18" charset="0"/>
                          </a:rPr>
                          <m:t>𝑚</m:t>
                        </m:r>
                      </m:den>
                    </m:f>
                  </m:oMath>
                </a14:m>
                <a:r>
                  <a:rPr lang="en-US" sz="2400" dirty="0">
                    <a:latin typeface="Times New Roman" panose="02020603050405020304" pitchFamily="18" charset="0"/>
                    <a:cs typeface="Times New Roman" panose="02020603050405020304" pitchFamily="18" charset="0"/>
                  </a:rPr>
                  <a:t> &lt; 1, the expected number of probes in an unsuccessful search is at most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assuming uniform hashing.</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Comment:  If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is a constant, Theorem 12.5 predicts that an unsuccessful search runs in O(1) time. For example, if the hash table is half full, the average number of probes in an unsuccessful search  is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.5</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 2. If it is 90% full, the average number of probes is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9</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 10. </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Corollary 12.6:  Inserting an element into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requires at most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probes on average, assuming uniform hashing.</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375955"/>
                <a:ext cx="9239795" cy="4754880"/>
              </a:xfrm>
              <a:blipFill>
                <a:blip r:embed="rId2"/>
                <a:stretch>
                  <a:fillRect l="-528" t="-641" r="-726"/>
                </a:stretch>
              </a:blipFill>
            </p:spPr>
            <p:txBody>
              <a:bodyPr/>
              <a:lstStyle/>
              <a:p>
                <a:r>
                  <a:rPr lang="en-US">
                    <a:noFill/>
                  </a:rPr>
                  <a:t> </a:t>
                </a:r>
              </a:p>
            </p:txBody>
          </p:sp>
        </mc:Fallback>
      </mc:AlternateContent>
    </p:spTree>
    <p:extLst>
      <p:ext uri="{BB962C8B-B14F-4D97-AF65-F5344CB8AC3E}">
        <p14:creationId xmlns:p14="http://schemas.microsoft.com/office/powerpoint/2010/main" val="86305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6A7DD-B1B8-498F-B730-BE371820F1C2}"/>
              </a:ext>
            </a:extLst>
          </p:cNvPr>
          <p:cNvSpPr txBox="1"/>
          <p:nvPr/>
        </p:nvSpPr>
        <p:spPr>
          <a:xfrm>
            <a:off x="1661159" y="5774462"/>
            <a:ext cx="8869681"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Hash Table:  Using a hash function h to map keys to hash-table slots.  Both keys  h(k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and h(k</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map to the same slot, so they collide.</a:t>
            </a:r>
          </a:p>
          <a:p>
            <a:endParaRPr lang="en-US" dirty="0"/>
          </a:p>
        </p:txBody>
      </p:sp>
      <p:sp>
        <p:nvSpPr>
          <p:cNvPr id="3" name="Oval 2">
            <a:extLst>
              <a:ext uri="{FF2B5EF4-FFF2-40B4-BE49-F238E27FC236}">
                <a16:creationId xmlns:a16="http://schemas.microsoft.com/office/drawing/2014/main" id="{0D0EB8B1-8917-4F4F-80BC-71669B450746}"/>
              </a:ext>
            </a:extLst>
          </p:cNvPr>
          <p:cNvSpPr/>
          <p:nvPr/>
        </p:nvSpPr>
        <p:spPr>
          <a:xfrm>
            <a:off x="1602376" y="2751909"/>
            <a:ext cx="3910149" cy="279545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Universe of keys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Oval 3">
            <a:extLst>
              <a:ext uri="{FF2B5EF4-FFF2-40B4-BE49-F238E27FC236}">
                <a16:creationId xmlns:a16="http://schemas.microsoft.com/office/drawing/2014/main" id="{66C5606D-458A-43A0-BBA7-37F8E8C0764A}"/>
              </a:ext>
            </a:extLst>
          </p:cNvPr>
          <p:cNvSpPr/>
          <p:nvPr/>
        </p:nvSpPr>
        <p:spPr>
          <a:xfrm>
            <a:off x="2207901" y="3429000"/>
            <a:ext cx="2934788" cy="20280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Actual keys K</a:t>
            </a:r>
          </a:p>
          <a:p>
            <a:r>
              <a:rPr lang="en-US" dirty="0">
                <a:solidFill>
                  <a:schemeClr val="tx1"/>
                </a:solidFill>
              </a:rPr>
              <a:t>                 k</a:t>
            </a:r>
            <a:r>
              <a:rPr lang="en-US" baseline="-25000" dirty="0">
                <a:solidFill>
                  <a:schemeClr val="tx1"/>
                </a:solidFill>
              </a:rPr>
              <a:t>1           </a:t>
            </a:r>
            <a:r>
              <a:rPr lang="en-US" dirty="0">
                <a:solidFill>
                  <a:schemeClr val="tx1"/>
                </a:solidFill>
              </a:rPr>
              <a:t>k</a:t>
            </a:r>
            <a:r>
              <a:rPr lang="en-US" baseline="-25000" dirty="0">
                <a:solidFill>
                  <a:schemeClr val="tx1"/>
                </a:solidFill>
              </a:rPr>
              <a:t>4       </a:t>
            </a:r>
          </a:p>
          <a:p>
            <a:pPr algn="ctr"/>
            <a:r>
              <a:rPr lang="en-US" baseline="-25000" dirty="0">
                <a:solidFill>
                  <a:schemeClr val="tx1"/>
                </a:solidFill>
              </a:rPr>
              <a:t>                                             </a:t>
            </a:r>
            <a:endParaRPr lang="en-US" dirty="0">
              <a:solidFill>
                <a:schemeClr val="tx1"/>
              </a:solidFill>
            </a:endParaRPr>
          </a:p>
          <a:p>
            <a:pPr algn="ctr"/>
            <a:r>
              <a:rPr lang="en-US" dirty="0">
                <a:solidFill>
                  <a:schemeClr val="tx1"/>
                </a:solidFill>
              </a:rPr>
              <a:t>k</a:t>
            </a:r>
            <a:r>
              <a:rPr lang="en-US" baseline="-25000" dirty="0">
                <a:solidFill>
                  <a:schemeClr val="tx1"/>
                </a:solidFill>
              </a:rPr>
              <a:t>5</a:t>
            </a:r>
          </a:p>
          <a:p>
            <a:r>
              <a:rPr lang="en-US" dirty="0">
                <a:solidFill>
                  <a:schemeClr val="tx1"/>
                </a:solidFill>
              </a:rPr>
              <a:t> k</a:t>
            </a:r>
            <a:r>
              <a:rPr lang="en-US" baseline="-25000" dirty="0">
                <a:solidFill>
                  <a:schemeClr val="tx1"/>
                </a:solidFill>
              </a:rPr>
              <a:t>2</a:t>
            </a:r>
          </a:p>
          <a:p>
            <a:pPr algn="ctr"/>
            <a:r>
              <a:rPr lang="en-US" dirty="0">
                <a:solidFill>
                  <a:schemeClr val="tx1"/>
                </a:solidFill>
              </a:rPr>
              <a:t>                    k</a:t>
            </a:r>
            <a:r>
              <a:rPr lang="en-US" baseline="-25000" dirty="0">
                <a:solidFill>
                  <a:schemeClr val="tx1"/>
                </a:solidFill>
              </a:rPr>
              <a:t>3        </a:t>
            </a:r>
            <a:r>
              <a:rPr lang="en-US" dirty="0">
                <a:solidFill>
                  <a:schemeClr val="tx1"/>
                </a:solidFill>
              </a:rPr>
              <a:t>  </a:t>
            </a:r>
          </a:p>
        </p:txBody>
      </p:sp>
      <p:graphicFrame>
        <p:nvGraphicFramePr>
          <p:cNvPr id="5" name="Table 4">
            <a:extLst>
              <a:ext uri="{FF2B5EF4-FFF2-40B4-BE49-F238E27FC236}">
                <a16:creationId xmlns:a16="http://schemas.microsoft.com/office/drawing/2014/main" id="{5327AE10-73CA-41D8-8D03-E8E1AE5A87F7}"/>
              </a:ext>
            </a:extLst>
          </p:cNvPr>
          <p:cNvGraphicFramePr>
            <a:graphicFrameLocks noGrp="1"/>
          </p:cNvGraphicFramePr>
          <p:nvPr>
            <p:extLst>
              <p:ext uri="{D42A27DB-BD31-4B8C-83A1-F6EECF244321}">
                <p14:modId xmlns:p14="http://schemas.microsoft.com/office/powerpoint/2010/main" val="2523866877"/>
              </p:ext>
            </p:extLst>
          </p:nvPr>
        </p:nvGraphicFramePr>
        <p:xfrm>
          <a:off x="6096000" y="719666"/>
          <a:ext cx="2595154" cy="4450080"/>
        </p:xfrm>
        <a:graphic>
          <a:graphicData uri="http://schemas.openxmlformats.org/drawingml/2006/table">
            <a:tbl>
              <a:tblPr firstRow="1" bandRow="1">
                <a:tableStyleId>{5C22544A-7EE6-4342-B048-85BDC9FD1C3A}</a:tableStyleId>
              </a:tblPr>
              <a:tblGrid>
                <a:gridCol w="578348">
                  <a:extLst>
                    <a:ext uri="{9D8B030D-6E8A-4147-A177-3AD203B41FA5}">
                      <a16:colId xmlns:a16="http://schemas.microsoft.com/office/drawing/2014/main" val="1171149247"/>
                    </a:ext>
                  </a:extLst>
                </a:gridCol>
                <a:gridCol w="2016806">
                  <a:extLst>
                    <a:ext uri="{9D8B030D-6E8A-4147-A177-3AD203B41FA5}">
                      <a16:colId xmlns:a16="http://schemas.microsoft.com/office/drawing/2014/main" val="1767721557"/>
                    </a:ext>
                  </a:extLst>
                </a:gridCol>
              </a:tblGrid>
              <a:tr h="370840">
                <a:tc>
                  <a:txBody>
                    <a:bodyPr/>
                    <a:lstStyle/>
                    <a:p>
                      <a:r>
                        <a:rPr lang="en-US" dirty="0">
                          <a:solidFill>
                            <a:schemeClr val="tx1"/>
                          </a:solidFill>
                        </a:rPr>
                        <a:t>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1297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654272"/>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111401"/>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h(k</a:t>
                      </a:r>
                      <a:r>
                        <a:rPr lang="en-US" baseline="-25000" dirty="0">
                          <a:solidFill>
                            <a:schemeClr val="tx1"/>
                          </a:solidFill>
                        </a:rPr>
                        <a:t>1</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265539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h(k</a:t>
                      </a:r>
                      <a:r>
                        <a:rPr lang="en-US" baseline="-25000" dirty="0">
                          <a:solidFill>
                            <a:schemeClr val="tx1"/>
                          </a:solidFill>
                        </a:rPr>
                        <a:t>4</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1029853"/>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210010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2910423"/>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h(k</a:t>
                      </a:r>
                      <a:r>
                        <a:rPr lang="en-US" baseline="-25000" dirty="0">
                          <a:solidFill>
                            <a:schemeClr val="tx1"/>
                          </a:solidFill>
                        </a:rPr>
                        <a:t>2</a:t>
                      </a:r>
                      <a:r>
                        <a:rPr lang="en-US" dirty="0">
                          <a:solidFill>
                            <a:schemeClr val="tx1"/>
                          </a:solidFill>
                        </a:rPr>
                        <a:t> ) = h(k</a:t>
                      </a:r>
                      <a:r>
                        <a:rPr lang="en-US" baseline="-25000" dirty="0">
                          <a:solidFill>
                            <a:schemeClr val="tx1"/>
                          </a:solidFill>
                        </a:rPr>
                        <a:t>5</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5728687"/>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135858"/>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h(k</a:t>
                      </a:r>
                      <a:r>
                        <a:rPr lang="en-US" baseline="-25000" dirty="0">
                          <a:solidFill>
                            <a:schemeClr val="tx1"/>
                          </a:solidFill>
                        </a:rPr>
                        <a:t>3</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62991"/>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19943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3875905"/>
                  </a:ext>
                </a:extLst>
              </a:tr>
            </a:tbl>
          </a:graphicData>
        </a:graphic>
      </p:graphicFrame>
      <p:sp>
        <p:nvSpPr>
          <p:cNvPr id="6" name="Oval 5">
            <a:extLst>
              <a:ext uri="{FF2B5EF4-FFF2-40B4-BE49-F238E27FC236}">
                <a16:creationId xmlns:a16="http://schemas.microsoft.com/office/drawing/2014/main" id="{00CC84E9-1DC2-4E15-B469-5F9BC75BF9A8}"/>
              </a:ext>
            </a:extLst>
          </p:cNvPr>
          <p:cNvSpPr/>
          <p:nvPr/>
        </p:nvSpPr>
        <p:spPr>
          <a:xfrm>
            <a:off x="3860073" y="4024453"/>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B1B587-1FD7-49A4-8E0F-0BF97CAE92C2}"/>
              </a:ext>
            </a:extLst>
          </p:cNvPr>
          <p:cNvSpPr/>
          <p:nvPr/>
        </p:nvSpPr>
        <p:spPr>
          <a:xfrm>
            <a:off x="3827411" y="452410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786F62-9C52-4ECA-BA57-03E48961DDED}"/>
              </a:ext>
            </a:extLst>
          </p:cNvPr>
          <p:cNvSpPr/>
          <p:nvPr/>
        </p:nvSpPr>
        <p:spPr>
          <a:xfrm>
            <a:off x="4378237" y="4196436"/>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EAE0BB-1F11-496E-85E7-3678F91463DE}"/>
              </a:ext>
            </a:extLst>
          </p:cNvPr>
          <p:cNvSpPr/>
          <p:nvPr/>
        </p:nvSpPr>
        <p:spPr>
          <a:xfrm>
            <a:off x="4332518" y="5046619"/>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F679D0-EDB8-4348-944A-4247D5D0F3E6}"/>
              </a:ext>
            </a:extLst>
          </p:cNvPr>
          <p:cNvSpPr/>
          <p:nvPr/>
        </p:nvSpPr>
        <p:spPr>
          <a:xfrm>
            <a:off x="3017507" y="515113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BFCFD0-F7CE-4827-A098-78531121DB74}"/>
              </a:ext>
            </a:extLst>
          </p:cNvPr>
          <p:cNvCxnSpPr/>
          <p:nvPr/>
        </p:nvCxnSpPr>
        <p:spPr>
          <a:xfrm flipV="1">
            <a:off x="3893815" y="1970034"/>
            <a:ext cx="2202185" cy="2045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789350-7DD7-45E2-AD47-4F5D99EE1AE6}"/>
              </a:ext>
            </a:extLst>
          </p:cNvPr>
          <p:cNvCxnSpPr>
            <a:cxnSpLocks/>
          </p:cNvCxnSpPr>
          <p:nvPr/>
        </p:nvCxnSpPr>
        <p:spPr>
          <a:xfrm flipV="1">
            <a:off x="4392656" y="2366298"/>
            <a:ext cx="1703344" cy="1852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29318B-2D8D-45F2-A994-4B8F247E11F7}"/>
              </a:ext>
            </a:extLst>
          </p:cNvPr>
          <p:cNvCxnSpPr>
            <a:cxnSpLocks/>
            <a:stCxn id="7" idx="7"/>
          </p:cNvCxnSpPr>
          <p:nvPr/>
        </p:nvCxnSpPr>
        <p:spPr>
          <a:xfrm flipV="1">
            <a:off x="3866435" y="3557053"/>
            <a:ext cx="2229564" cy="973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A43C94-23BF-483C-A113-AFDEA7D1E38F}"/>
              </a:ext>
            </a:extLst>
          </p:cNvPr>
          <p:cNvCxnSpPr>
            <a:cxnSpLocks/>
          </p:cNvCxnSpPr>
          <p:nvPr/>
        </p:nvCxnSpPr>
        <p:spPr>
          <a:xfrm flipV="1">
            <a:off x="3037099" y="3584158"/>
            <a:ext cx="3081759" cy="1585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05C2F0-CC1D-4C02-9B25-5C2916C13FCD}"/>
              </a:ext>
            </a:extLst>
          </p:cNvPr>
          <p:cNvCxnSpPr>
            <a:stCxn id="9" idx="7"/>
          </p:cNvCxnSpPr>
          <p:nvPr/>
        </p:nvCxnSpPr>
        <p:spPr>
          <a:xfrm flipV="1">
            <a:off x="4371542" y="4219295"/>
            <a:ext cx="1724458" cy="834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26D4C57-67BD-4BFD-88EE-E7AFDC6EBBCD}"/>
              </a:ext>
            </a:extLst>
          </p:cNvPr>
          <p:cNvSpPr/>
          <p:nvPr/>
        </p:nvSpPr>
        <p:spPr>
          <a:xfrm>
            <a:off x="1912016" y="818197"/>
            <a:ext cx="1776064" cy="492443"/>
          </a:xfrm>
          <a:prstGeom prst="rect">
            <a:avLst/>
          </a:prstGeom>
        </p:spPr>
        <p:txBody>
          <a:bodyPr wrap="none">
            <a:spAutoFit/>
          </a:bodyPr>
          <a:lstStyle/>
          <a:p>
            <a:r>
              <a:rPr lang="en-US" sz="2600" dirty="0">
                <a:cs typeface="Times New Roman" panose="02020603050405020304" pitchFamily="18" charset="0"/>
              </a:rPr>
              <a:t>Hash Tables</a:t>
            </a:r>
          </a:p>
        </p:txBody>
      </p:sp>
    </p:spTree>
    <p:extLst>
      <p:ext uri="{BB962C8B-B14F-4D97-AF65-F5344CB8AC3E}">
        <p14:creationId xmlns:p14="http://schemas.microsoft.com/office/powerpoint/2010/main" val="524672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285-12AF-4AE7-AD10-57A3C71DA95E}"/>
              </a:ext>
            </a:extLst>
          </p:cNvPr>
          <p:cNvSpPr>
            <a:spLocks noGrp="1"/>
          </p:cNvSpPr>
          <p:nvPr>
            <p:ph type="title"/>
          </p:nvPr>
        </p:nvSpPr>
        <p:spPr>
          <a:xfrm>
            <a:off x="1515291" y="179976"/>
            <a:ext cx="9326880" cy="1002121"/>
          </a:xfrm>
        </p:spPr>
        <p:txBody>
          <a:bodyPr>
            <a:normAutofit/>
          </a:bodyPr>
          <a:lstStyle/>
          <a:p>
            <a:r>
              <a:rPr lang="en-US" sz="2800" dirty="0">
                <a:latin typeface="+mn-lt"/>
              </a:rPr>
              <a:t>Analysis of Open-address Hashing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D04753-A56B-4DD9-9689-2924ADFF8C76}"/>
                  </a:ext>
                </a:extLst>
              </p:cNvPr>
              <p:cNvSpPr>
                <a:spLocks noGrp="1"/>
              </p:cNvSpPr>
              <p:nvPr>
                <p:ph idx="1"/>
              </p:nvPr>
            </p:nvSpPr>
            <p:spPr>
              <a:xfrm>
                <a:off x="1515291" y="1375955"/>
                <a:ext cx="8680269" cy="4754880"/>
              </a:xfrm>
            </p:spPr>
            <p:txBody>
              <a:bodyPr>
                <a:normAutofit/>
              </a:bodyPr>
              <a:lstStyle/>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Computing the expected number of probes for a successful search requires a little more work.</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Theorem 12.7:  Given an open-address hash table with load factor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&lt; 1, the expected number of probes in a successful search is at most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𝛼</m:t>
                        </m:r>
                      </m:den>
                    </m:f>
                  </m:oMath>
                </a14:m>
                <a:r>
                  <a:rPr lang="en-US" sz="2400" dirty="0">
                    <a:latin typeface="Times New Roman" panose="02020603050405020304" pitchFamily="18" charset="0"/>
                    <a:cs typeface="Times New Roman" panose="02020603050405020304" pitchFamily="18" charset="0"/>
                  </a:rPr>
                  <a:t> ln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i="1">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𝛼</m:t>
                        </m:r>
                      </m:den>
                    </m:f>
                  </m:oMath>
                </a14:m>
                <a:r>
                  <a:rPr lang="en-US" sz="2400" dirty="0">
                    <a:latin typeface="Times New Roman" panose="02020603050405020304" pitchFamily="18" charset="0"/>
                    <a:cs typeface="Times New Roman" panose="02020603050405020304" pitchFamily="18" charset="0"/>
                  </a:rPr>
                  <a:t> , assuming uniform hashing and assuming that each key in the table is equally likely to be searched for.</a:t>
                </a:r>
              </a:p>
              <a:p>
                <a:pPr>
                  <a:lnSpc>
                    <a:spcPct val="120000"/>
                  </a:lnSpc>
                  <a:spcBef>
                    <a:spcPts val="0"/>
                  </a:spcBef>
                  <a:spcAft>
                    <a:spcPts val="1200"/>
                  </a:spcAft>
                </a:pPr>
                <a:r>
                  <a:rPr lang="en-US" sz="2400" dirty="0">
                    <a:latin typeface="Times New Roman" panose="02020603050405020304" pitchFamily="18" charset="0"/>
                    <a:cs typeface="Times New Roman" panose="02020603050405020304" pitchFamily="18" charset="0"/>
                  </a:rPr>
                  <a:t>Comment: If the hash table is half full, the expected number of probes is less than 3.387. If the hash table is 90% full, the expected number of probes is less than 3.670.</a:t>
                </a: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1200"/>
                  </a:spcAft>
                  <a:buNone/>
                </a:pPr>
                <a:endParaRPr lang="en-US" sz="2400" dirty="0">
                  <a:latin typeface="Times New Roman" panose="02020603050405020304" pitchFamily="18" charset="0"/>
                  <a:cs typeface="Times New Roman" panose="02020603050405020304" pitchFamily="18" charset="0"/>
                </a:endParaRPr>
              </a:p>
              <a:p>
                <a:pPr>
                  <a:lnSpc>
                    <a:spcPct val="12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1D04753-A56B-4DD9-9689-2924ADFF8C76}"/>
                  </a:ext>
                </a:extLst>
              </p:cNvPr>
              <p:cNvSpPr>
                <a:spLocks noGrp="1" noRot="1" noChangeAspect="1" noMove="1" noResize="1" noEditPoints="1" noAdjustHandles="1" noChangeArrowheads="1" noChangeShapeType="1" noTextEdit="1"/>
              </p:cNvSpPr>
              <p:nvPr>
                <p:ph idx="1"/>
              </p:nvPr>
            </p:nvSpPr>
            <p:spPr>
              <a:xfrm>
                <a:off x="1515291" y="1375955"/>
                <a:ext cx="8680269" cy="4754880"/>
              </a:xfrm>
              <a:blipFill>
                <a:blip r:embed="rId2"/>
                <a:stretch>
                  <a:fillRect l="-983" t="-256" r="-983"/>
                </a:stretch>
              </a:blipFill>
            </p:spPr>
            <p:txBody>
              <a:bodyPr/>
              <a:lstStyle/>
              <a:p>
                <a:r>
                  <a:rPr lang="en-US">
                    <a:noFill/>
                  </a:rPr>
                  <a:t> </a:t>
                </a:r>
              </a:p>
            </p:txBody>
          </p:sp>
        </mc:Fallback>
      </mc:AlternateContent>
    </p:spTree>
    <p:extLst>
      <p:ext uri="{BB962C8B-B14F-4D97-AF65-F5344CB8AC3E}">
        <p14:creationId xmlns:p14="http://schemas.microsoft.com/office/powerpoint/2010/main" val="27201733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2084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829" y="1489107"/>
            <a:ext cx="9088341" cy="3739485"/>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Summary:</a:t>
            </a: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hash function needs to satisfy somewhat conflicting requirements: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hash table’s size should not be excessively large </a:t>
            </a:r>
            <a:r>
              <a:rPr lang="en-US" sz="2400" dirty="0">
                <a:latin typeface="Times New Roman" panose="02020603050405020304" pitchFamily="18" charset="0"/>
                <a:ea typeface="Calibri" panose="020F0502020204030204" pitchFamily="34" charset="0"/>
                <a:cs typeface="Times New Roman" panose="02020603050405020304" pitchFamily="18" charset="0"/>
              </a:rPr>
              <a:t>compared to the number of keys, but not jeopardize the implementation’s time efficient.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hash function needs to distribute keys among the cells of the hash table as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evenly </a:t>
            </a:r>
            <a:r>
              <a:rPr lang="en-US" sz="2400" dirty="0">
                <a:latin typeface="Times New Roman" panose="02020603050405020304" pitchFamily="18" charset="0"/>
                <a:ea typeface="Calibri" panose="020F0502020204030204" pitchFamily="34" charset="0"/>
                <a:cs typeface="Times New Roman" panose="02020603050405020304" pitchFamily="18" charset="0"/>
              </a:rPr>
              <a:t>as possible. </a:t>
            </a:r>
          </a:p>
          <a:p>
            <a:pPr marL="342900" marR="0" lvl="0" indent="-342900">
              <a:spcBef>
                <a:spcPts val="0"/>
              </a:spcBef>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hash function has to be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easy to compute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2457" y="1707400"/>
            <a:ext cx="7903029" cy="3924151"/>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The </a:t>
            </a:r>
            <a:r>
              <a:rPr lang="en-US" sz="2600" dirty="0">
                <a:solidFill>
                  <a:srgbClr val="0000FF"/>
                </a:solidFill>
                <a:ea typeface="Calibri" panose="020F0502020204030204" pitchFamily="34" charset="0"/>
                <a:cs typeface="Times New Roman" panose="02020603050405020304" pitchFamily="18" charset="0"/>
              </a:rPr>
              <a:t>efficiency of searching </a:t>
            </a:r>
            <a:r>
              <a:rPr lang="en-US" sz="2600" dirty="0">
                <a:ea typeface="Calibri" panose="020F0502020204030204" pitchFamily="34" charset="0"/>
                <a:cs typeface="Times New Roman" panose="02020603050405020304" pitchFamily="18" charset="0"/>
              </a:rPr>
              <a:t>depends on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lengths of the linked lists</a:t>
            </a:r>
            <a:r>
              <a:rPr lang="en-US" sz="2400" dirty="0">
                <a:latin typeface="Times New Roman" panose="02020603050405020304" pitchFamily="18" charset="0"/>
                <a:ea typeface="Calibri" panose="020F0502020204030204" pitchFamily="34" charset="0"/>
                <a:cs typeface="Times New Roman" panose="02020603050405020304" pitchFamily="18" charset="0"/>
              </a:rPr>
              <a:t>, which, in turn,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depend on the dictionary 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table sizes</a:t>
            </a:r>
            <a:r>
              <a:rPr lang="en-US" sz="2400" dirty="0">
                <a:latin typeface="Times New Roman" panose="02020603050405020304" pitchFamily="18" charset="0"/>
                <a:ea typeface="Calibri" panose="020F0502020204030204" pitchFamily="34" charset="0"/>
                <a:cs typeface="Times New Roman" panose="02020603050405020304" pitchFamily="18" charset="0"/>
              </a:rPr>
              <a:t>, as well as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quality of the hash function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rPr>
              <a:t>If the hash function evenly distributes n keys among m cells of the hash table,  </a:t>
            </a:r>
            <a:r>
              <a:rPr lang="en-US" sz="2400" dirty="0">
                <a:latin typeface="Times New Roman" panose="02020603050405020304" pitchFamily="18" charset="0"/>
                <a:ea typeface="Calibri" panose="020F0502020204030204" pitchFamily="34" charset="0"/>
              </a:rPr>
              <a:t>each list will be about n/m keys long.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rPr>
              <a:t>The ratio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𝛂</a:t>
            </a:r>
            <a:r>
              <a:rPr lang="en-US" sz="2400" dirty="0">
                <a:solidFill>
                  <a:srgbClr val="0000FF"/>
                </a:solidFill>
                <a:latin typeface="Times New Roman" panose="02020603050405020304" pitchFamily="18" charset="0"/>
                <a:ea typeface="Calibri" panose="020F0502020204030204" pitchFamily="34" charset="0"/>
              </a:rPr>
              <a:t> = n/m, called the load factor </a:t>
            </a:r>
            <a:r>
              <a:rPr lang="en-US" sz="2400" dirty="0">
                <a:latin typeface="Times New Roman" panose="02020603050405020304" pitchFamily="18" charset="0"/>
                <a:ea typeface="Calibri" panose="020F0502020204030204" pitchFamily="34" charset="0"/>
              </a:rPr>
              <a:t>of the hash table, plays a crucial role in the efficiency of hashing.</a:t>
            </a:r>
            <a:endParaRPr lang="en-US" sz="2400" dirty="0"/>
          </a:p>
        </p:txBody>
      </p:sp>
      <p:pic>
        <p:nvPicPr>
          <p:cNvPr id="3" name="Picture 2" descr="Image result for smiley face images">
            <a:extLst>
              <a:ext uri="{FF2B5EF4-FFF2-40B4-BE49-F238E27FC236}">
                <a16:creationId xmlns:a16="http://schemas.microsoft.com/office/drawing/2014/main" id="{CFDC96DA-B3B3-4649-96A0-A3EFE8E9DC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919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337354"/>
            <a:ext cx="10216055" cy="166375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1829" y="1221953"/>
                <a:ext cx="9088341" cy="520354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average number of pointers (chain links) inspected </a:t>
                </a: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successful searches, S ≈ 1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𝛼</m:t>
                        </m:r>
                      </m:num>
                      <m:den>
                        <m:r>
                          <a:rPr lang="en-US" sz="240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p>
              <a:p>
                <a:pPr marL="1257300" lvl="2"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unsuccessful search, U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Cambria Math" panose="02040503050406030204" pitchFamily="18" charset="0"/>
                    <a:ea typeface="Times New Roman" panose="02020603050405020304" pitchFamily="18" charset="0"/>
                    <a:cs typeface="Times New Roman" panose="02020603050405020304" pitchFamily="18" charset="0"/>
                  </a:rPr>
                  <a:t>𝛂</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(7.4)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under the standard assumptions of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searching for a randomly selected element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a hash function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distributed keys uniformly (evenly)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among the table’s cells.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hey are almost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identical to searching sequentially in a linked list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hat we have</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gained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hashing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reduction in average list size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a factor of the size of the hash table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51829" y="1221953"/>
                <a:ext cx="9088341" cy="5203540"/>
              </a:xfrm>
              <a:prstGeom prst="rect">
                <a:avLst/>
              </a:prstGeom>
              <a:blipFill>
                <a:blip r:embed="rId2"/>
                <a:stretch>
                  <a:fillRect l="-940" r="-805" b="-1522"/>
                </a:stretch>
              </a:blipFill>
            </p:spPr>
            <p:txBody>
              <a:bodyPr/>
              <a:lstStyle/>
              <a:p>
                <a:r>
                  <a:rPr lang="en-US">
                    <a:noFill/>
                  </a:rPr>
                  <a:t> </a:t>
                </a:r>
              </a:p>
            </p:txBody>
          </p:sp>
        </mc:Fallback>
      </mc:AlternateContent>
    </p:spTree>
    <p:extLst>
      <p:ext uri="{BB962C8B-B14F-4D97-AF65-F5344CB8AC3E}">
        <p14:creationId xmlns:p14="http://schemas.microsoft.com/office/powerpoint/2010/main" val="38960446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0" y="1576825"/>
            <a:ext cx="9144000" cy="4465133"/>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other dictionary operations – insertion and deletion </a:t>
            </a:r>
            <a:r>
              <a:rPr lang="en-US" sz="2400" dirty="0">
                <a:latin typeface="Times New Roman" panose="02020603050405020304" pitchFamily="18" charset="0"/>
                <a:ea typeface="Calibri" panose="020F0502020204030204" pitchFamily="34" charset="0"/>
                <a:cs typeface="Times New Roman" panose="02020603050405020304" pitchFamily="18" charset="0"/>
              </a:rPr>
              <a:t>– are almost identical to searching. </a:t>
            </a: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Insertions</a:t>
            </a:r>
            <a:r>
              <a:rPr lang="en-US" sz="2400" dirty="0">
                <a:latin typeface="Times New Roman" panose="02020603050405020304" pitchFamily="18" charset="0"/>
                <a:ea typeface="Calibri" panose="020F0502020204030204" pitchFamily="34" charset="0"/>
                <a:cs typeface="Times New Roman" panose="02020603050405020304" pitchFamily="18" charset="0"/>
              </a:rPr>
              <a:t> are normally done at the end of a list. </a:t>
            </a:r>
          </a:p>
          <a:p>
            <a:pPr marL="800100" lvl="1" indent="-342900">
              <a:lnSpc>
                <a:spcPct val="150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Deletion</a:t>
            </a:r>
            <a:r>
              <a:rPr lang="en-US" sz="2400" dirty="0">
                <a:latin typeface="Times New Roman" panose="02020603050405020304" pitchFamily="18" charset="0"/>
                <a:ea typeface="Calibri" panose="020F0502020204030204" pitchFamily="34" charset="0"/>
                <a:cs typeface="Times New Roman" panose="02020603050405020304" pitchFamily="18" charset="0"/>
              </a:rPr>
              <a:t> is performed by searching for a key to be deleted and then removing it from its list.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Hence, the efficiency of these operations is identical to that of searching, and they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Θ(1) in the average case </a:t>
            </a:r>
            <a:r>
              <a:rPr lang="en-US" sz="2400" dirty="0">
                <a:latin typeface="Times New Roman" panose="02020603050405020304" pitchFamily="18" charset="0"/>
                <a:ea typeface="Calibri" panose="020F0502020204030204" pitchFamily="34" charset="0"/>
                <a:cs typeface="Times New Roman" panose="02020603050405020304" pitchFamily="18" charset="0"/>
              </a:rPr>
              <a:t>if the number of keys n is about equal to the hash table’s size 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D11217A6-9CBE-4245-9CE4-36062F2B96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86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399" y="1816297"/>
            <a:ext cx="8084583" cy="3511026"/>
          </a:xfrm>
          <a:prstGeom prst="rect">
            <a:avLst/>
          </a:prstGeom>
        </p:spPr>
        <p:txBody>
          <a:bodyPr wrap="square">
            <a:spAutoFit/>
          </a:bodyPr>
          <a:lstStyle/>
          <a:p>
            <a:pPr>
              <a:lnSpc>
                <a:spcPct val="150000"/>
              </a:lnSpc>
              <a:spcAft>
                <a:spcPts val="1200"/>
              </a:spcAft>
            </a:pPr>
            <a:r>
              <a:rPr lang="en-US" sz="2400" dirty="0">
                <a:ea typeface="Calibri" panose="020F0502020204030204" pitchFamily="34" charset="0"/>
                <a:cs typeface="Times New Roman" panose="02020603050405020304" pitchFamily="18" charset="0"/>
              </a:rPr>
              <a:t>Closed Hashing (Open Addressing)</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 closed hashing,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all keys are stored in the hash table itself without the use of linked lists.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implies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table size m must be at least as large as the number of keys 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91FC466E-0093-44B6-AC47-3C68426BB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215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17226" y="966627"/>
                <a:ext cx="9144000" cy="5434052"/>
              </a:xfrm>
              <a:prstGeom prst="rect">
                <a:avLst/>
              </a:prstGeom>
            </p:spPr>
            <p:txBody>
              <a:bodyPr wrap="square">
                <a:spAutoFit/>
              </a:bodyPr>
              <a:lstStyle/>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mathematical analysis of linear probing is much more difficult problem than that of separate chaining.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the linear probing approach, </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average number of times the search algorithm </a:t>
                </a:r>
                <a:r>
                  <a:rPr lang="en-US" sz="2400" dirty="0">
                    <a:latin typeface="Times New Roman" panose="02020603050405020304" pitchFamily="18" charset="0"/>
                    <a:ea typeface="Calibri" panose="020F0502020204030204" pitchFamily="34" charset="0"/>
                    <a:cs typeface="Times New Roman" panose="02020603050405020304" pitchFamily="18" charset="0"/>
                  </a:rPr>
                  <a:t>for a key must access the hash table with the load factor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𝛂</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successful and unsuccessful searches is, respectively.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(1+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1− ∝ </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U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( 1+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(1− ∝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 (7.5)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accuracy of these approximations increases with larger </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sizes of the hash table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These numbers are surprisingly small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even for densely populated tables, i.e., for large percentage values of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𝛂</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17226" y="966627"/>
                <a:ext cx="9144000" cy="5434052"/>
              </a:xfrm>
              <a:prstGeom prst="rect">
                <a:avLst/>
              </a:prstGeom>
              <a:blipFill>
                <a:blip r:embed="rId2"/>
                <a:stretch>
                  <a:fillRect l="-1000" t="-898" b="-1571"/>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B43E6E6-C806-4D75-BACA-4F1EEF9695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956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720905962"/>
                  </p:ext>
                </p:extLst>
              </p:nvPr>
            </p:nvGraphicFramePr>
            <p:xfrm>
              <a:off x="2115047" y="1669774"/>
              <a:ext cx="6941489" cy="3011957"/>
            </p:xfrm>
            <a:graphic>
              <a:graphicData uri="http://schemas.openxmlformats.org/drawingml/2006/table">
                <a:tbl>
                  <a:tblPr firstRow="1" firstCol="1" bandRow="1">
                    <a:tableStyleId>{5C22544A-7EE6-4342-B048-85BDC9FD1C3A}</a:tableStyleId>
                  </a:tblPr>
                  <a:tblGrid>
                    <a:gridCol w="1649823">
                      <a:extLst>
                        <a:ext uri="{9D8B030D-6E8A-4147-A177-3AD203B41FA5}">
                          <a16:colId xmlns:a16="http://schemas.microsoft.com/office/drawing/2014/main" val="20000"/>
                        </a:ext>
                      </a:extLst>
                    </a:gridCol>
                    <a:gridCol w="2763297">
                      <a:extLst>
                        <a:ext uri="{9D8B030D-6E8A-4147-A177-3AD203B41FA5}">
                          <a16:colId xmlns:a16="http://schemas.microsoft.com/office/drawing/2014/main" val="20001"/>
                        </a:ext>
                      </a:extLst>
                    </a:gridCol>
                    <a:gridCol w="2528369">
                      <a:extLst>
                        <a:ext uri="{9D8B030D-6E8A-4147-A177-3AD203B41FA5}">
                          <a16:colId xmlns:a16="http://schemas.microsoft.com/office/drawing/2014/main" val="20002"/>
                        </a:ext>
                      </a:extLst>
                    </a:gridCol>
                  </a:tblGrid>
                  <a:tr h="1236140">
                    <a:tc>
                      <a:txBody>
                        <a:bodyPr/>
                        <a:lstStyle/>
                        <a:p>
                          <a:pPr marL="0" marR="0" algn="ctr">
                            <a:lnSpc>
                              <a:spcPct val="150000"/>
                            </a:lnSpc>
                            <a:spcBef>
                              <a:spcPts val="0"/>
                            </a:spcBef>
                            <a:spcAft>
                              <a:spcPts val="0"/>
                            </a:spcAft>
                          </a:pPr>
                          <a:r>
                            <a:rPr lang="en-US" sz="2200" b="1">
                              <a:solidFill>
                                <a:schemeClr val="tx1"/>
                              </a:solidFill>
                              <a:effectLst/>
                            </a:rPr>
                            <a:t>𝛂</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200" b="1" i="1" smtClean="0">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r>
                                      <a:rPr lang="en-US" sz="2200" b="1" i="1">
                                        <a:solidFill>
                                          <a:schemeClr val="tx1"/>
                                        </a:solidFill>
                                        <a:effectLst/>
                                        <a:latin typeface="Cambria Math" panose="02040503050406030204" pitchFamily="18" charset="0"/>
                                      </a:rPr>
                                      <m:t>𝟐</m:t>
                                    </m:r>
                                  </m:den>
                                </m:f>
                                <m:r>
                                  <a:rPr lang="en-US" sz="2200" b="1">
                                    <a:solidFill>
                                      <a:schemeClr val="tx1"/>
                                    </a:solidFill>
                                    <a:effectLst/>
                                    <a:latin typeface="Cambria Math" panose="02040503050406030204" pitchFamily="18" charset="0"/>
                                  </a:rPr>
                                  <m:t> (</m:t>
                                </m:r>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m:t>
                                </m:r>
                                <m:f>
                                  <m:fPr>
                                    <m:ctrlPr>
                                      <a:rPr lang="en-US" sz="2200" b="1" i="1">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 </m:t>
                                    </m:r>
                                  </m:den>
                                </m:f>
                                <m:r>
                                  <a:rPr lang="en-US" sz="2200" b="1">
                                    <a:solidFill>
                                      <a:schemeClr val="tx1"/>
                                    </a:solidFill>
                                    <a:effectLst/>
                                    <a:latin typeface="Cambria Math" panose="02040503050406030204" pitchFamily="18" charset="0"/>
                                  </a:rPr>
                                  <m:t>)</m:t>
                                </m:r>
                              </m:oMath>
                            </m:oMathPara>
                          </a14:m>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14:m>
                            <m:oMath xmlns:m="http://schemas.openxmlformats.org/officeDocument/2006/math">
                              <m:f>
                                <m:fPr>
                                  <m:ctrlPr>
                                    <a:rPr lang="en-US" sz="2200" b="1" i="1" smtClean="0">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r>
                                    <a:rPr lang="en-US" sz="2200" b="1" i="1">
                                      <a:solidFill>
                                        <a:schemeClr val="tx1"/>
                                      </a:solidFill>
                                      <a:effectLst/>
                                      <a:latin typeface="Cambria Math" panose="02040503050406030204" pitchFamily="18" charset="0"/>
                                    </a:rPr>
                                    <m:t>𝟐</m:t>
                                  </m:r>
                                </m:den>
                              </m:f>
                              <m:r>
                                <a:rPr lang="en-US" sz="2200" b="1">
                                  <a:solidFill>
                                    <a:schemeClr val="tx1"/>
                                  </a:solidFill>
                                  <a:effectLst/>
                                  <a:latin typeface="Cambria Math" panose="02040503050406030204" pitchFamily="18" charset="0"/>
                                </a:rPr>
                                <m:t> ( </m:t>
                              </m:r>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m:t>
                              </m:r>
                              <m:f>
                                <m:fPr>
                                  <m:ctrlPr>
                                    <a:rPr lang="en-US" sz="2200" b="1" i="1">
                                      <a:solidFill>
                                        <a:schemeClr val="tx1"/>
                                      </a:solidFill>
                                      <a:effectLst/>
                                      <a:latin typeface="Cambria Math" panose="02040503050406030204" pitchFamily="18" charset="0"/>
                                    </a:rPr>
                                  </m:ctrlPr>
                                </m:fPr>
                                <m:num>
                                  <m:r>
                                    <a:rPr lang="en-US" sz="2200" b="1" i="1">
                                      <a:solidFill>
                                        <a:schemeClr val="tx1"/>
                                      </a:solidFill>
                                      <a:effectLst/>
                                      <a:latin typeface="Cambria Math" panose="02040503050406030204" pitchFamily="18" charset="0"/>
                                    </a:rPr>
                                    <m:t>𝟏</m:t>
                                  </m:r>
                                </m:num>
                                <m:den>
                                  <m:sSup>
                                    <m:sSupPr>
                                      <m:ctrlPr>
                                        <a:rPr lang="en-US" sz="2200" b="1" i="1">
                                          <a:solidFill>
                                            <a:schemeClr val="tx1"/>
                                          </a:solidFill>
                                          <a:effectLst/>
                                          <a:latin typeface="Cambria Math" panose="02040503050406030204" pitchFamily="18" charset="0"/>
                                        </a:rPr>
                                      </m:ctrlPr>
                                    </m:sSupPr>
                                    <m:e>
                                      <m:r>
                                        <a:rPr lang="en-US" sz="2200" b="1">
                                          <a:solidFill>
                                            <a:schemeClr val="tx1"/>
                                          </a:solidFill>
                                          <a:effectLst/>
                                          <a:latin typeface="Cambria Math" panose="02040503050406030204" pitchFamily="18" charset="0"/>
                                        </a:rPr>
                                        <m:t>(</m:t>
                                      </m:r>
                                      <m:r>
                                        <a:rPr lang="en-US" sz="2200" b="1" i="1">
                                          <a:solidFill>
                                            <a:schemeClr val="tx1"/>
                                          </a:solidFill>
                                          <a:effectLst/>
                                          <a:latin typeface="Cambria Math" panose="02040503050406030204" pitchFamily="18" charset="0"/>
                                        </a:rPr>
                                        <m:t>𝟏</m:t>
                                      </m:r>
                                      <m:r>
                                        <a:rPr lang="en-US" sz="2200" b="1">
                                          <a:solidFill>
                                            <a:schemeClr val="tx1"/>
                                          </a:solidFill>
                                          <a:effectLst/>
                                          <a:latin typeface="Cambria Math" panose="02040503050406030204" pitchFamily="18" charset="0"/>
                                        </a:rPr>
                                        <m:t>− ∝ )</m:t>
                                      </m:r>
                                    </m:e>
                                    <m:sup>
                                      <m:r>
                                        <a:rPr lang="en-US" sz="2200" b="1" i="1">
                                          <a:solidFill>
                                            <a:schemeClr val="tx1"/>
                                          </a:solidFill>
                                          <a:effectLst/>
                                          <a:latin typeface="Cambria Math" panose="02040503050406030204" pitchFamily="18" charset="0"/>
                                        </a:rPr>
                                        <m:t>𝟐</m:t>
                                      </m:r>
                                    </m:sup>
                                  </m:sSup>
                                </m:den>
                              </m:f>
                            </m:oMath>
                          </a14:m>
                          <a:r>
                            <a:rPr lang="en-US" sz="2200" b="1">
                              <a:solidFill>
                                <a:schemeClr val="tx1"/>
                              </a:solidFill>
                              <a:effectLst/>
                            </a:rPr>
                            <a:t> )</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91939">
                    <a:tc>
                      <a:txBody>
                        <a:bodyPr/>
                        <a:lstStyle/>
                        <a:p>
                          <a:pPr marL="0" marR="0" algn="ctr">
                            <a:lnSpc>
                              <a:spcPct val="150000"/>
                            </a:lnSpc>
                            <a:spcBef>
                              <a:spcPts val="0"/>
                            </a:spcBef>
                            <a:spcAft>
                              <a:spcPts val="0"/>
                            </a:spcAft>
                          </a:pPr>
                          <a:r>
                            <a:rPr lang="en-US" sz="2200" b="1">
                              <a:solidFill>
                                <a:schemeClr val="tx1"/>
                              </a:solidFill>
                              <a:effectLst/>
                            </a:rPr>
                            <a:t>50%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1.5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91939">
                    <a:tc>
                      <a:txBody>
                        <a:bodyPr/>
                        <a:lstStyle/>
                        <a:p>
                          <a:pPr marL="0" marR="0" algn="ctr">
                            <a:lnSpc>
                              <a:spcPct val="150000"/>
                            </a:lnSpc>
                            <a:spcBef>
                              <a:spcPts val="0"/>
                            </a:spcBef>
                            <a:spcAft>
                              <a:spcPts val="0"/>
                            </a:spcAft>
                          </a:pPr>
                          <a:r>
                            <a:rPr lang="en-US" sz="2200" b="1">
                              <a:solidFill>
                                <a:schemeClr val="tx1"/>
                              </a:solidFill>
                              <a:effectLst/>
                            </a:rPr>
                            <a:t>75%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8.5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91939">
                    <a:tc>
                      <a:txBody>
                        <a:bodyPr/>
                        <a:lstStyle/>
                        <a:p>
                          <a:pPr marL="0" marR="0" algn="ctr">
                            <a:lnSpc>
                              <a:spcPct val="150000"/>
                            </a:lnSpc>
                            <a:spcBef>
                              <a:spcPts val="0"/>
                            </a:spcBef>
                            <a:spcAft>
                              <a:spcPts val="0"/>
                            </a:spcAft>
                          </a:pPr>
                          <a:r>
                            <a:rPr lang="en-US" sz="2200" b="1">
                              <a:solidFill>
                                <a:schemeClr val="tx1"/>
                              </a:solidFill>
                              <a:effectLst/>
                            </a:rPr>
                            <a:t>90%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5.5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dirty="0">
                              <a:solidFill>
                                <a:schemeClr val="tx1"/>
                              </a:solidFill>
                              <a:effectLst/>
                            </a:rPr>
                            <a:t>50.5</a:t>
                          </a:r>
                          <a:endPar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720905962"/>
                  </p:ext>
                </p:extLst>
              </p:nvPr>
            </p:nvGraphicFramePr>
            <p:xfrm>
              <a:off x="2115047" y="1669774"/>
              <a:ext cx="6941489" cy="3011957"/>
            </p:xfrm>
            <a:graphic>
              <a:graphicData uri="http://schemas.openxmlformats.org/drawingml/2006/table">
                <a:tbl>
                  <a:tblPr firstRow="1" firstCol="1" bandRow="1">
                    <a:tableStyleId>{5C22544A-7EE6-4342-B048-85BDC9FD1C3A}</a:tableStyleId>
                  </a:tblPr>
                  <a:tblGrid>
                    <a:gridCol w="1649823"/>
                    <a:gridCol w="2763297"/>
                    <a:gridCol w="2528369"/>
                  </a:tblGrid>
                  <a:tr h="1236140">
                    <a:tc>
                      <a:txBody>
                        <a:bodyPr/>
                        <a:lstStyle/>
                        <a:p>
                          <a:pPr marL="0" marR="0" algn="ctr">
                            <a:lnSpc>
                              <a:spcPct val="150000"/>
                            </a:lnSpc>
                            <a:spcBef>
                              <a:spcPts val="0"/>
                            </a:spcBef>
                            <a:spcAft>
                              <a:spcPts val="0"/>
                            </a:spcAft>
                          </a:pPr>
                          <a:r>
                            <a:rPr lang="en-US" sz="2200" b="1">
                              <a:solidFill>
                                <a:schemeClr val="tx1"/>
                              </a:solidFill>
                              <a:effectLst/>
                            </a:rPr>
                            <a:t>𝛂</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9912" t="-490" r="-91850" b="-14509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4940" t="-490" r="-482" b="-145098"/>
                          </a:stretch>
                        </a:blipFill>
                      </a:tcPr>
                    </a:tc>
                  </a:tr>
                  <a:tr h="591939">
                    <a:tc>
                      <a:txBody>
                        <a:bodyPr/>
                        <a:lstStyle/>
                        <a:p>
                          <a:pPr marL="0" marR="0" algn="ctr">
                            <a:lnSpc>
                              <a:spcPct val="150000"/>
                            </a:lnSpc>
                            <a:spcBef>
                              <a:spcPts val="0"/>
                            </a:spcBef>
                            <a:spcAft>
                              <a:spcPts val="0"/>
                            </a:spcAft>
                          </a:pPr>
                          <a:r>
                            <a:rPr lang="en-US" sz="2200" b="1">
                              <a:solidFill>
                                <a:schemeClr val="tx1"/>
                              </a:solidFill>
                              <a:effectLst/>
                            </a:rPr>
                            <a:t>50%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1.5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939">
                    <a:tc>
                      <a:txBody>
                        <a:bodyPr/>
                        <a:lstStyle/>
                        <a:p>
                          <a:pPr marL="0" marR="0" algn="ctr">
                            <a:lnSpc>
                              <a:spcPct val="150000"/>
                            </a:lnSpc>
                            <a:spcBef>
                              <a:spcPts val="0"/>
                            </a:spcBef>
                            <a:spcAft>
                              <a:spcPts val="0"/>
                            </a:spcAft>
                          </a:pPr>
                          <a:r>
                            <a:rPr lang="en-US" sz="2200" b="1">
                              <a:solidFill>
                                <a:schemeClr val="tx1"/>
                              </a:solidFill>
                              <a:effectLst/>
                            </a:rPr>
                            <a:t>75%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2.5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8.5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939">
                    <a:tc>
                      <a:txBody>
                        <a:bodyPr/>
                        <a:lstStyle/>
                        <a:p>
                          <a:pPr marL="0" marR="0" algn="ctr">
                            <a:lnSpc>
                              <a:spcPct val="150000"/>
                            </a:lnSpc>
                            <a:spcBef>
                              <a:spcPts val="0"/>
                            </a:spcBef>
                            <a:spcAft>
                              <a:spcPts val="0"/>
                            </a:spcAft>
                          </a:pPr>
                          <a:r>
                            <a:rPr lang="en-US" sz="2200" b="1">
                              <a:solidFill>
                                <a:schemeClr val="tx1"/>
                              </a:solidFill>
                              <a:effectLst/>
                            </a:rPr>
                            <a:t>90%</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a:solidFill>
                                <a:schemeClr val="tx1"/>
                              </a:solidFill>
                              <a:effectLst/>
                            </a:rPr>
                            <a:t>5.5</a:t>
                          </a:r>
                          <a:endParaRPr lang="en-US" sz="2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200" b="1" dirty="0">
                              <a:solidFill>
                                <a:schemeClr val="tx1"/>
                              </a:solidFill>
                              <a:effectLst/>
                            </a:rPr>
                            <a:t>50.5</a:t>
                          </a:r>
                          <a:endPar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p:pic>
        <p:nvPicPr>
          <p:cNvPr id="3" name="Picture 2" descr="Image result for smiley face images">
            <a:extLst>
              <a:ext uri="{FF2B5EF4-FFF2-40B4-BE49-F238E27FC236}">
                <a16:creationId xmlns:a16="http://schemas.microsoft.com/office/drawing/2014/main" id="{4A45B7A2-BF33-4314-82E6-6A500777AC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86" y="1337354"/>
            <a:ext cx="569340" cy="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532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1964" y="2020614"/>
            <a:ext cx="9032681" cy="3863365"/>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It is worthwhile to compare the main properties of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hashing with balanced search trees </a:t>
            </a:r>
            <a:r>
              <a:rPr lang="en-US" sz="2400" dirty="0">
                <a:latin typeface="Times New Roman" panose="02020603050405020304" pitchFamily="18" charset="0"/>
                <a:ea typeface="Calibri" panose="020F0502020204030204" pitchFamily="34" charset="0"/>
                <a:cs typeface="Times New Roman" panose="02020603050405020304" pitchFamily="18" charset="0"/>
              </a:rPr>
              <a:t>– its principal competitor for implementing dictionaries.</a:t>
            </a:r>
          </a:p>
          <a:p>
            <a:pPr marL="857250" lvl="1" indent="-400050">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Asymptotic time efficiency	</a:t>
            </a:r>
          </a:p>
          <a:p>
            <a:pPr marL="857250" lvl="1" indent="-4000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Ordering preservation</a:t>
            </a:r>
          </a:p>
          <a:p>
            <a:pPr marL="857250" lvl="1" indent="-4000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 of Hashing</a:t>
            </a:r>
          </a:p>
          <a:p>
            <a:pPr>
              <a:lnSpc>
                <a:spcPct val="150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51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047" y="5013030"/>
            <a:ext cx="9589366" cy="1067339"/>
          </a:xfrm>
          <a:prstGeom prst="rect">
            <a:avLst/>
          </a:prstGeom>
          <a:solidFill>
            <a:srgbClr val="FFFF00"/>
          </a:solidFill>
        </p:spPr>
        <p:txBody>
          <a:bodyPr wrap="square" rtlCol="0">
            <a:spAutoFit/>
          </a:bodyPr>
          <a:lstStyle/>
          <a:p>
            <a:endParaRPr lang="en-US" dirty="0"/>
          </a:p>
        </p:txBody>
      </p:sp>
      <p:sp>
        <p:nvSpPr>
          <p:cNvPr id="3" name="TextBox 2"/>
          <p:cNvSpPr txBox="1"/>
          <p:nvPr/>
        </p:nvSpPr>
        <p:spPr>
          <a:xfrm>
            <a:off x="887047" y="3881952"/>
            <a:ext cx="9476154" cy="39245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06A7DD-B1B8-498F-B730-BE371820F1C2}"/>
                  </a:ext>
                </a:extLst>
              </p:cNvPr>
              <p:cNvSpPr txBox="1"/>
              <p:nvPr/>
            </p:nvSpPr>
            <p:spPr>
              <a:xfrm>
                <a:off x="1397724" y="1619795"/>
                <a:ext cx="9078688" cy="4154984"/>
              </a:xfrm>
              <a:prstGeom prst="rect">
                <a:avLst/>
              </a:prstGeom>
              <a:noFill/>
            </p:spPr>
            <p:txBody>
              <a:bodyPr wrap="square" rtlCol="0">
                <a:spAutoFit/>
              </a:bodyPr>
              <a:lstStyle/>
              <a:p>
                <a:r>
                  <a:rPr lang="en-US" sz="2800" dirty="0">
                    <a:cs typeface="Times New Roman" panose="02020603050405020304" pitchFamily="18" charset="0"/>
                  </a:rPr>
                  <a:t>Hash Tables vs Direct-Address Tables Comparison</a:t>
                </a:r>
              </a:p>
              <a:p>
                <a:endParaRPr lang="en-US" sz="20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K be the set of keys. Let</a:t>
                </a:r>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U</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be</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the universe of all possible keys. </a:t>
                </a:r>
                <a:r>
                  <a:rPr lang="en-US" sz="2400" dirty="0">
                    <a:solidFill>
                      <a:srgbClr val="0000FF"/>
                    </a:solidFill>
                    <a:latin typeface="Times New Roman" panose="02020603050405020304" pitchFamily="18" charset="0"/>
                    <a:cs typeface="Times New Roman" panose="02020603050405020304" pitchFamily="18" charset="0"/>
                  </a:rPr>
                  <a:t>When K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U, the storage requirements for</a:t>
                </a:r>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direct-address table is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(m), with the table size m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|U|.</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hash table i</a:t>
                </a:r>
                <a14:m>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rPr>
                      <m:t>s</m:t>
                    </m:r>
                    <m:r>
                      <a:rPr lang="en-US" sz="2400" b="0" i="0" smtClean="0">
                        <a:solidFill>
                          <a:srgbClr val="0000FF"/>
                        </a:solidFill>
                        <a:latin typeface="Cambria Math" panose="02040503050406030204" pitchFamily="18" charset="0"/>
                        <a:ea typeface="Cambria Math" panose="02040503050406030204" pitchFamily="18" charset="0"/>
                      </a:rPr>
                      <m:t> </m:t>
                    </m:r>
                    <m:r>
                      <a:rPr lang="en-US" sz="2400" i="1">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(|K|), </a:t>
                </a:r>
              </a:p>
              <a:p>
                <a:pPr marL="914400" lvl="1" indent="-457200">
                  <a:buFont typeface="Arial" panose="020B0604020202020204" pitchFamily="34" charset="0"/>
                  <a:buChar char="•"/>
                </a:pP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(|K|) &lt;&lt;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𝜃</m:t>
                    </m:r>
                  </m:oMath>
                </a14:m>
                <a:r>
                  <a:rPr lang="en-US" sz="2400" dirty="0">
                    <a:solidFill>
                      <a:srgbClr val="0000FF"/>
                    </a:solidFill>
                    <a:latin typeface="Times New Roman" panose="02020603050405020304" pitchFamily="18" charset="0"/>
                    <a:cs typeface="Times New Roman" panose="02020603050405020304" pitchFamily="18" charset="0"/>
                  </a:rPr>
                  <a:t>(m)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Searching for an element in</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hash table requires the average time O(1).</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direct-address table requires the worst-case time O(1)</a:t>
                </a:r>
                <a:r>
                  <a:rPr lang="en-US" sz="24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CB06A7DD-B1B8-498F-B730-BE371820F1C2}"/>
                  </a:ext>
                </a:extLst>
              </p:cNvPr>
              <p:cNvSpPr txBox="1">
                <a:spLocks noRot="1" noChangeAspect="1" noMove="1" noResize="1" noEditPoints="1" noAdjustHandles="1" noChangeArrowheads="1" noChangeShapeType="1" noTextEdit="1"/>
              </p:cNvSpPr>
              <p:nvPr/>
            </p:nvSpPr>
            <p:spPr>
              <a:xfrm>
                <a:off x="1397724" y="1619795"/>
                <a:ext cx="9078688" cy="4154984"/>
              </a:xfrm>
              <a:prstGeom prst="rect">
                <a:avLst/>
              </a:prstGeom>
              <a:blipFill>
                <a:blip r:embed="rId2"/>
                <a:stretch>
                  <a:fillRect l="-1342" t="-1468" b="-2496"/>
                </a:stretch>
              </a:blipFill>
            </p:spPr>
            <p:txBody>
              <a:bodyPr/>
              <a:lstStyle/>
              <a:p>
                <a:r>
                  <a:rPr lang="en-US">
                    <a:noFill/>
                  </a:rPr>
                  <a:t> </a:t>
                </a:r>
              </a:p>
            </p:txBody>
          </p:sp>
        </mc:Fallback>
      </mc:AlternateContent>
    </p:spTree>
    <p:extLst>
      <p:ext uri="{BB962C8B-B14F-4D97-AF65-F5344CB8AC3E}">
        <p14:creationId xmlns:p14="http://schemas.microsoft.com/office/powerpoint/2010/main" val="1370945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8" y="2136339"/>
            <a:ext cx="8992925" cy="2880084"/>
          </a:xfrm>
          <a:prstGeom prst="rect">
            <a:avLst/>
          </a:prstGeom>
        </p:spPr>
        <p:txBody>
          <a:bodyPr wrap="square">
            <a:spAutoFit/>
          </a:bodyPr>
          <a:lstStyle/>
          <a:p>
            <a:pPr marL="461963" indent="-461963">
              <a:lnSpc>
                <a:spcPct val="150000"/>
              </a:lnSpc>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Asymptotic time efficiency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With hashing, searching insertion and deletion can be implemented to take Θ(1) time on the average but Θ(n) time in the very unlikely worst case. For balanced search trees, the average time efficiencies are Θ(log n) for both the average and worst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790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8" y="1928590"/>
            <a:ext cx="9096292" cy="3357137"/>
          </a:xfrm>
          <a:prstGeom prst="rect">
            <a:avLst/>
          </a:prstGeom>
        </p:spPr>
        <p:txBody>
          <a:bodyPr wrap="square">
            <a:spAutoFit/>
          </a:bodyPr>
          <a:lstStyle/>
          <a:p>
            <a:pPr marL="461963"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Ordering preservation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Unlike balanced search  trees, hashing does not assume existence of key ordering and usually does not preserve it. </a:t>
            </a:r>
          </a:p>
          <a:p>
            <a:pPr marL="457200" marR="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makes hashing less suitable for applications that need to iterate over the keys in order or require range queries such as counting the number of keys between some lower and upper bounds.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9640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3283" y="1196899"/>
            <a:ext cx="9088342" cy="4955203"/>
          </a:xfrm>
          <a:prstGeom prst="rect">
            <a:avLst/>
          </a:prstGeom>
        </p:spPr>
        <p:txBody>
          <a:bodyPr wrap="square">
            <a:spAutoFit/>
          </a:bodyPr>
          <a:lstStyle/>
          <a:p>
            <a:pPr marL="461963" indent="-461963">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Application of Hashing</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1200"/>
              </a:spcAft>
              <a:buFont typeface="Wingdings" panose="05000000000000000000"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Hashing has found by IBM researchers, many important applications. It becomes a standard technique for storing a symbol table – a table of a computer program’s symbols generating during compilation.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1200"/>
              </a:spcAft>
              <a:buFont typeface="Wingdings" panose="05000000000000000000"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Hashing is quite handy for such AI applications as checking whether positions generated by a chess-playing computer program have already been considered.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1200"/>
              </a:spcAft>
              <a:buFont typeface="Wingdings" panose="05000000000000000000"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With some modifications, it has also proved to be useful for storing very large dictionaries on disks; this variation of hashing is called </a:t>
            </a:r>
            <a:r>
              <a:rPr lang="en-US" sz="2200" i="1" dirty="0">
                <a:latin typeface="Times New Roman" panose="02020603050405020304" pitchFamily="18" charset="0"/>
                <a:ea typeface="Calibri" panose="020F0502020204030204" pitchFamily="34" charset="0"/>
                <a:cs typeface="Times New Roman" panose="02020603050405020304" pitchFamily="18" charset="0"/>
              </a:rPr>
              <a:t>extendible hashing</a:t>
            </a:r>
            <a:r>
              <a:rPr lang="en-US" sz="2200" dirty="0">
                <a:latin typeface="Times New Roman" panose="02020603050405020304" pitchFamily="18" charset="0"/>
                <a:ea typeface="Calibri" panose="020F0502020204030204" pitchFamily="34" charset="0"/>
                <a:cs typeface="Times New Roman" panose="02020603050405020304" pitchFamily="18" charset="0"/>
              </a:rPr>
              <a:t>.  Accordingly, a location computed by a hash function in extendible hashing indicates a disk address of a </a:t>
            </a:r>
            <a:r>
              <a:rPr lang="en-US" sz="2200" i="1" dirty="0">
                <a:latin typeface="Times New Roman" panose="02020603050405020304" pitchFamily="18" charset="0"/>
                <a:ea typeface="Calibri" panose="020F0502020204030204" pitchFamily="34" charset="0"/>
                <a:cs typeface="Times New Roman" panose="02020603050405020304" pitchFamily="18" charset="0"/>
              </a:rPr>
              <a:t>bucket</a:t>
            </a:r>
            <a:r>
              <a:rPr lang="en-US" sz="2200" dirty="0">
                <a:latin typeface="Times New Roman" panose="02020603050405020304" pitchFamily="18" charset="0"/>
                <a:ea typeface="Calibri" panose="020F0502020204030204" pitchFamily="34" charset="0"/>
                <a:cs typeface="Times New Roman" panose="02020603050405020304" pitchFamily="18" charset="0"/>
              </a:rPr>
              <a:t> that can hold up to  b  keys. When a  key’s bucket is identified all its keys are read into main memory and then searched for the key is question.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641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1413" y="3234651"/>
            <a:ext cx="3442914" cy="1380506"/>
          </a:xfrm>
          <a:prstGeom prst="rect">
            <a:avLst/>
          </a:prstGeom>
        </p:spPr>
        <p:txBody>
          <a:bodyPr wrap="square">
            <a:spAutoFit/>
          </a:bodyPr>
          <a:lstStyle/>
          <a:p>
            <a:pPr algn="ctr">
              <a:lnSpc>
                <a:spcPct val="107000"/>
              </a:lnSpc>
              <a:spcAft>
                <a:spcPts val="800"/>
              </a:spcAft>
            </a:pPr>
            <a:r>
              <a:rPr lang="en-US" sz="3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End of Chapter 0 </a:t>
            </a:r>
          </a:p>
          <a:p>
            <a:pPr algn="ctr">
              <a:lnSpc>
                <a:spcPct val="107000"/>
              </a:lnSpc>
              <a:spcAft>
                <a:spcPts val="800"/>
              </a:spcAft>
            </a:pPr>
            <a:r>
              <a:rPr lang="en-US" sz="4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1801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2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418" y="2244436"/>
            <a:ext cx="9760704" cy="43158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90976" y="1682062"/>
            <a:ext cx="8810047" cy="4878259"/>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Encode the location </a:t>
            </a:r>
            <a:r>
              <a:rPr lang="en-US" sz="2400" dirty="0">
                <a:latin typeface="Times New Roman" panose="02020603050405020304" pitchFamily="18" charset="0"/>
                <a:ea typeface="Calibri" panose="020F0502020204030204" pitchFamily="34" charset="0"/>
                <a:cs typeface="Times New Roman" panose="02020603050405020304" pitchFamily="18" charset="0"/>
              </a:rPr>
              <a:t>of a computer on the Internet:</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use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32-bit-IP</a:t>
            </a:r>
            <a:r>
              <a:rPr lang="en-US" sz="2400" dirty="0">
                <a:latin typeface="Times New Roman" panose="02020603050405020304" pitchFamily="18" charset="0"/>
                <a:ea typeface="Calibri" panose="020F0502020204030204" pitchFamily="34" charset="0"/>
                <a:cs typeface="Times New Roman" panose="02020603050405020304" pitchFamily="18" charset="0"/>
              </a:rPr>
              <a:t> (Internet protocol)</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address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usually shown broken down into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four 8-bit fields</a:t>
            </a:r>
            <a:r>
              <a:rPr lang="en-US" sz="2400" dirty="0">
                <a:latin typeface="Times New Roman" panose="02020603050405020304" pitchFamily="18" charset="0"/>
                <a:ea typeface="Calibri" panose="020F0502020204030204" pitchFamily="34" charset="0"/>
                <a:cs typeface="Times New Roman" panose="02020603050405020304" pitchFamily="18" charset="0"/>
              </a:rPr>
              <a:t>, such as 128.32.168.80.  </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table (direct) addressing,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achieve fast lookup times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if the records are maintained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an array indexed by IP address.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Waste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memory space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array would have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 * 10</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9</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entries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vast majority of them blank.</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211A536-EE53-4234-81FF-BA92039F0194}"/>
              </a:ext>
            </a:extLst>
          </p:cNvPr>
          <p:cNvSpPr/>
          <p:nvPr/>
        </p:nvSpPr>
        <p:spPr>
          <a:xfrm>
            <a:off x="1561484" y="762391"/>
            <a:ext cx="5118837" cy="492443"/>
          </a:xfrm>
          <a:prstGeom prst="rect">
            <a:avLst/>
          </a:prstGeom>
        </p:spPr>
        <p:txBody>
          <a:bodyPr wrap="none">
            <a:spAutoFit/>
          </a:bodyPr>
          <a:lstStyle/>
          <a:p>
            <a:r>
              <a:rPr lang="en-US" sz="2600" dirty="0">
                <a:cs typeface="Times New Roman" panose="02020603050405020304" pitchFamily="18" charset="0"/>
              </a:rPr>
              <a:t>Hash Tables vs Direct-Address Tables</a:t>
            </a:r>
          </a:p>
        </p:txBody>
      </p:sp>
    </p:spTree>
    <p:extLst>
      <p:ext uri="{BB962C8B-B14F-4D97-AF65-F5344CB8AC3E}">
        <p14:creationId xmlns:p14="http://schemas.microsoft.com/office/powerpoint/2010/main" val="202831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28198</TotalTime>
  <Words>11242</Words>
  <Application>Microsoft Office PowerPoint</Application>
  <PresentationFormat>Widescreen</PresentationFormat>
  <Paragraphs>826</Paragraphs>
  <Slides>84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Calibri Light</vt:lpstr>
      <vt:lpstr>Cambria Math</vt:lpstr>
      <vt:lpstr>Consolas</vt:lpstr>
      <vt:lpstr>Times New Roman</vt:lpstr>
      <vt:lpstr>Wingdings</vt:lpstr>
      <vt:lpstr>Office Theme</vt:lpstr>
      <vt:lpstr>Chapter 00</vt:lpstr>
      <vt:lpstr>   Direct-Addressing Table[4 – 5]  Hash table [6 - 12] Collision Resolutions [13-24]  Linear Probing [14]               Open Hashing (Chaining) [15 -17]                        Load Factor [18], Simple Uniform[19], and                         Performance [20-24]                Good Hash functions [25 – 50]           Assumptions [26], Key Interpretations [28],                         Modular Hashing [30, 32], Multiplication Hashing [33, 36],                         Universal hashing [37-38, 40-41]              Open Addressing (Closed Hashing)[51-70]                        Linear Probing [59 - 61], Quadratic Probing [62],                          Double Hashing [63 - 66]  </vt:lpstr>
      <vt:lpstr>Hash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Collision Resolution by Chaining (or called Open Hashing) </vt:lpstr>
      <vt:lpstr>Time Efficiency for the Collision Resolution by Chaining</vt:lpstr>
      <vt:lpstr>Analysis of Hashing with Chaining (or called Open Hashing) </vt:lpstr>
      <vt:lpstr>Analysis of Hashing with Chaining (or called Open Hashing) </vt:lpstr>
      <vt:lpstr>Analysis of Hashing with Chaining (or called Open Hashing) </vt:lpstr>
      <vt:lpstr>Analysis of Hashing with Chaining (or called Open Hashing) </vt:lpstr>
      <vt:lpstr>PowerPoint Presentation</vt:lpstr>
      <vt:lpstr>PowerPoint Presentation</vt:lpstr>
      <vt:lpstr>Analysis of Hashing with Chaining (or called Open Hashing) </vt:lpstr>
      <vt:lpstr>Hash Functions – What makes a good hash function?</vt:lpstr>
      <vt:lpstr>Hash Function – What makes a good hash function?</vt:lpstr>
      <vt:lpstr>Hash Functions – What makes a good hash function?</vt:lpstr>
      <vt:lpstr>Hash Functions – What makes a good hash function?</vt:lpstr>
      <vt:lpstr>PowerPoint Presentation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PowerPoint Presentation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Hash Functions – What makes a good hash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Open-address Hashing</vt:lpstr>
      <vt:lpstr>PowerPoint Presentation</vt:lpstr>
      <vt:lpstr>Analysis of Open-address Hashing</vt:lpstr>
      <vt:lpstr>Analysis of Open-address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604</cp:revision>
  <cp:lastPrinted>2022-02-21T15:09:35Z</cp:lastPrinted>
  <dcterms:created xsi:type="dcterms:W3CDTF">2016-10-13T00:10:31Z</dcterms:created>
  <dcterms:modified xsi:type="dcterms:W3CDTF">2022-08-03T19:55:53Z</dcterms:modified>
</cp:coreProperties>
</file>