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5" r:id="rId28"/>
    <p:sldId id="283" r:id="rId29"/>
    <p:sldId id="284" r:id="rId30"/>
    <p:sldId id="286" r:id="rId31"/>
    <p:sldId id="287" r:id="rId32"/>
    <p:sldId id="289" r:id="rId33"/>
    <p:sldId id="288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338" r:id="rId42"/>
    <p:sldId id="297" r:id="rId43"/>
    <p:sldId id="299" r:id="rId44"/>
    <p:sldId id="298" r:id="rId45"/>
    <p:sldId id="300" r:id="rId46"/>
    <p:sldId id="301" r:id="rId47"/>
    <p:sldId id="303" r:id="rId48"/>
    <p:sldId id="302" r:id="rId49"/>
    <p:sldId id="304" r:id="rId50"/>
    <p:sldId id="305" r:id="rId51"/>
    <p:sldId id="306" r:id="rId52"/>
    <p:sldId id="307" r:id="rId53"/>
    <p:sldId id="339" r:id="rId54"/>
    <p:sldId id="308" r:id="rId55"/>
    <p:sldId id="340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37" r:id="rId74"/>
    <p:sldId id="326" r:id="rId75"/>
    <p:sldId id="327" r:id="rId76"/>
    <p:sldId id="328" r:id="rId77"/>
    <p:sldId id="329" r:id="rId78"/>
    <p:sldId id="330" r:id="rId79"/>
    <p:sldId id="333" r:id="rId80"/>
    <p:sldId id="331" r:id="rId81"/>
    <p:sldId id="332" r:id="rId82"/>
    <p:sldId id="334" r:id="rId83"/>
    <p:sldId id="335" r:id="rId84"/>
    <p:sldId id="336" r:id="rId8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5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8F66-6DC0-4A7A-8B77-CE543AB8653B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0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Quicksort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Algorithm and its Efficiency</a:t>
            </a:r>
          </a:p>
        </p:txBody>
      </p:sp>
    </p:spTree>
    <p:extLst>
      <p:ext uri="{BB962C8B-B14F-4D97-AF65-F5344CB8AC3E}">
        <p14:creationId xmlns:p14="http://schemas.microsoft.com/office/powerpoint/2010/main" val="313218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449418"/>
              </p:ext>
            </p:extLst>
          </p:nvPr>
        </p:nvGraphicFramePr>
        <p:xfrm>
          <a:off x="1926336" y="3855415"/>
          <a:ext cx="8485632" cy="394367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851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8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3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436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= 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are ≤ p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 = 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All are ≥ p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77189" y="916657"/>
            <a:ext cx="9693275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377950" lvl="2" indent="-4635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c.   Finally, if the scanning indices (pointers), </a:t>
            </a:r>
            <a:r>
              <a:rPr kumimoji="0" lang="en-US" altLang="zh-CN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and j stop  while pointing to the same element (</a:t>
            </a:r>
            <a:r>
              <a:rPr lang="en-US" altLang="zh-CN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=  j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),  </a:t>
            </a:r>
          </a:p>
          <a:p>
            <a:pPr marL="18288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value they are pointing to must be equal to p</a:t>
            </a:r>
            <a:r>
              <a:rPr kumimoji="0" lang="en-US" altLang="zh-CN" sz="24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(why?). </a:t>
            </a:r>
          </a:p>
          <a:p>
            <a:pPr marL="18288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Thus the array partitioned with the split position                         s  =  </a:t>
            </a:r>
            <a:r>
              <a:rPr kumimoji="0" lang="en-US" altLang="zh-CN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=  j:</a:t>
            </a:r>
            <a:endParaRPr kumimoji="0" lang="en-US" altLang="zh-CN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 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kumimoji="0" lang="en-US" altLang="zh-CN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→ </a:t>
            </a:r>
            <a:r>
              <a:rPr kumimoji="0" lang="en-US" altLang="zh-CN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j ←</a:t>
            </a:r>
            <a:endParaRPr kumimoji="0" lang="en-US" altLang="zh-CN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50411" y="4465240"/>
            <a:ext cx="15232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until A[</a:t>
            </a:r>
            <a:r>
              <a:rPr lang="en-US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]  ≥ x</a:t>
            </a:r>
          </a:p>
          <a:p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until A[j] ≤ x;</a:t>
            </a:r>
            <a:endParaRPr lang="en-US" dirty="0"/>
          </a:p>
        </p:txBody>
      </p:sp>
      <p:pic>
        <p:nvPicPr>
          <p:cNvPr id="7" name="Picture 6" descr="Image result for smiley face images">
            <a:extLst>
              <a:ext uri="{FF2B5EF4-FFF2-40B4-BE49-F238E27FC236}">
                <a16:creationId xmlns:a16="http://schemas.microsoft.com/office/drawing/2014/main" id="{0854EC6D-EE6C-4723-95CE-C9BB462FF5C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29" y="3265714"/>
            <a:ext cx="653695" cy="45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891F03-FE65-4EAF-95FA-FF21E19562E9}"/>
              </a:ext>
            </a:extLst>
          </p:cNvPr>
          <p:cNvSpPr/>
          <p:nvPr/>
        </p:nvSpPr>
        <p:spPr>
          <a:xfrm>
            <a:off x="2140305" y="3435923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189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0432" y="2312870"/>
            <a:ext cx="9034272" cy="1707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27163" marR="0" lvl="2" indent="-51276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d.    C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ombine the last case (c) with the case (b)  of crossed-over indices  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&gt;  j)  by </a:t>
            </a: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exchanging the pivot A[p] with  A[j]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whenever 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≥  j.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7CE2700C-E0DB-4AC3-AA43-F02FE655F88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17" y="3178628"/>
            <a:ext cx="675812" cy="46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976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1936" y="313242"/>
            <a:ext cx="9509760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Needs n + 1 key comparisons: </a:t>
            </a:r>
          </a:p>
          <a:p>
            <a:pPr>
              <a:lnSpc>
                <a:spcPct val="150000"/>
              </a:lnSpc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→								    ←j</a:t>
            </a:r>
            <a:endParaRPr lang="en-US" sz="28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1	…		4   	8   	9 	….	20</a:t>
            </a:r>
            <a:endParaRPr lang="en-US" sz="28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…</a:t>
            </a:r>
            <a:endParaRPr lang="en-US" sz="28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				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j</a:t>
            </a:r>
            <a:endParaRPr lang="en-US" sz="28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5	1	…		4   	8   	9 	….	20</a:t>
            </a:r>
            <a:endParaRPr lang="en-US" sz="28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				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ij</a:t>
            </a:r>
            <a:endParaRPr lang="en-US" sz="28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1	…		4	8	9 	…	20</a:t>
            </a:r>
            <a:endParaRPr lang="en-US" sz="28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			j	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endParaRPr lang="en-US" sz="28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1	…		4	8	9 	…	20  	4≤5? </a:t>
            </a:r>
            <a:endParaRPr lang="en-US" sz="28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8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4	1	…	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8	9	…	20</a:t>
            </a:r>
            <a:endParaRPr lang="en-US" sz="28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B0239994-DACE-499A-BDD6-18B1E4A022BA}"/>
              </a:ext>
            </a:extLst>
          </p:cNvPr>
          <p:cNvSpPr/>
          <p:nvPr/>
        </p:nvSpPr>
        <p:spPr>
          <a:xfrm flipH="1">
            <a:off x="214345" y="4025191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85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4272" y="2427188"/>
            <a:ext cx="9607296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Needs n key comparison:</a:t>
            </a:r>
          </a:p>
          <a:p>
            <a:pPr>
              <a:lnSpc>
                <a:spcPct val="115000"/>
              </a:lnSpc>
            </a:pPr>
            <a:endParaRPr lang="en-US" sz="28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				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ij</a:t>
            </a:r>
            <a:endParaRPr lang="en-US" sz="28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1	…		4	5	9 	…	20	5≥5?i 	</a:t>
            </a:r>
            <a:endParaRPr lang="en-US" sz="28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								5≤5?j</a:t>
            </a:r>
            <a:endParaRPr lang="en-US" sz="28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3D1AA190-1810-4C88-AEE2-6D6902660A2D}"/>
              </a:ext>
            </a:extLst>
          </p:cNvPr>
          <p:cNvSpPr/>
          <p:nvPr/>
        </p:nvSpPr>
        <p:spPr>
          <a:xfrm flipH="1">
            <a:off x="752964" y="3267887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20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6555" y="2344088"/>
            <a:ext cx="7523868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ffectLst/>
                <a:ea typeface="SimSun" panose="02010600030101010101" pitchFamily="2" charset="-122"/>
              </a:rPr>
              <a:t>Analysis of Algorithms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number of key comparisons made before a partition is achieved is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n+1  if the scanning indices cross over,  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  if they coincide (why?).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Justification for n + 1 and n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41864" y="1713390"/>
            <a:ext cx="7244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6</a:t>
            </a:r>
            <a:r>
              <a:rPr lang="en-US" sz="2400" dirty="0"/>
              <a:t> 1 2 3 4 5 6 7 8 9 10 11 12 13        - - 14 elements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399458" y="1229559"/>
            <a:ext cx="156406" cy="56373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3555864" y="1265063"/>
            <a:ext cx="217146" cy="59036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60628" y="820730"/>
            <a:ext cx="5149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6 comparisons: </a:t>
            </a:r>
            <a:r>
              <a:rPr lang="en-US" sz="2400" b="1" dirty="0" err="1"/>
              <a:t>i</a:t>
            </a:r>
            <a:r>
              <a:rPr lang="en-US" sz="2400" b="1" dirty="0"/>
              <a:t>      </a:t>
            </a:r>
            <a:r>
              <a:rPr lang="en-US" sz="2400" b="1" dirty="0">
                <a:solidFill>
                  <a:srgbClr val="C00000"/>
                </a:solidFill>
              </a:rPr>
              <a:t>j  8 comparisons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260628" y="2344088"/>
            <a:ext cx="9259411" cy="0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B0C55E01-692F-4FA9-8B16-62885746F698}"/>
              </a:ext>
            </a:extLst>
          </p:cNvPr>
          <p:cNvSpPr/>
          <p:nvPr/>
        </p:nvSpPr>
        <p:spPr>
          <a:xfrm flipH="1">
            <a:off x="729110" y="3106775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Picture 9" descr="Image result for smiley face images">
            <a:extLst>
              <a:ext uri="{FF2B5EF4-FFF2-40B4-BE49-F238E27FC236}">
                <a16:creationId xmlns:a16="http://schemas.microsoft.com/office/drawing/2014/main" id="{822C93EC-2231-482D-8069-3359D08972D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39" y="2944116"/>
            <a:ext cx="693479" cy="46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620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58851EC-91D9-4083-8B0C-7582588B5315}"/>
              </a:ext>
            </a:extLst>
          </p:cNvPr>
          <p:cNvSpPr txBox="1"/>
          <p:nvPr/>
        </p:nvSpPr>
        <p:spPr>
          <a:xfrm>
            <a:off x="1259305" y="420075"/>
            <a:ext cx="4668253" cy="4812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57427" y="901338"/>
            <a:ext cx="9484059" cy="558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Best Case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best case occurs if all the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splits happen in the middle of corresponding subarrays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Let n be the number of comparisons needed.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number of key comparisons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best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will satisfy the recurrence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sz="24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best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(n) = 2 </a:t>
            </a:r>
            <a:r>
              <a:rPr lang="en-US" sz="24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best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(n/2) + n 	for  n &gt; 1	          </a:t>
            </a:r>
            <a:r>
              <a:rPr lang="en-US" sz="2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C[n]</a:t>
            </a:r>
            <a:endParaRPr lang="en-US" sz="2200" dirty="0">
              <a:solidFill>
                <a:srgbClr val="0000FF"/>
              </a:solidFill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sz="24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best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(1) = 0.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According to the Master Theorem,		</a:t>
            </a: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  C[n/2]               C[n/2]</a:t>
            </a:r>
            <a:endParaRPr lang="en-US" sz="22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	</a:t>
            </a:r>
            <a:r>
              <a:rPr lang="de-DE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de-DE" sz="2400" baseline="-25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best</a:t>
            </a:r>
            <a:r>
              <a:rPr lang="de-DE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(n) 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ε  </a:t>
            </a:r>
            <a:r>
              <a:rPr lang="de-DE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Θ(n log</a:t>
            </a:r>
            <a:r>
              <a:rPr lang="de-DE" sz="2400" baseline="-25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de-DE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n);</a:t>
            </a:r>
            <a:endParaRPr lang="en-US" sz="2400" dirty="0">
              <a:solidFill>
                <a:srgbClr val="0000FF"/>
              </a:solidFill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de-DE" sz="24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 						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C[n/4]      C[n/4] C[n/4]     C[n/4]</a:t>
            </a:r>
            <a:endParaRPr lang="en-US" sz="22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So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lving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it exactly for  n = 2</a:t>
            </a:r>
            <a:r>
              <a:rPr lang="en-US" sz="2400" baseline="30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yields 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best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(n)= nlog</a:t>
            </a:r>
            <a:r>
              <a:rPr lang="en-US" sz="2400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309502" y="3790171"/>
            <a:ext cx="630313" cy="613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8938178" y="3790171"/>
            <a:ext cx="759158" cy="613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11022123" y="3577023"/>
            <a:ext cx="38726" cy="23796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595332" y="3936026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H= log</a:t>
            </a:r>
            <a:r>
              <a:rPr lang="en-US" baseline="-25000" dirty="0"/>
              <a:t>2</a:t>
            </a:r>
            <a:r>
              <a:rPr lang="en-US" dirty="0"/>
              <a:t> 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522258" y="4937971"/>
            <a:ext cx="140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 = log</a:t>
            </a:r>
            <a:r>
              <a:rPr lang="en-US" baseline="-25000" dirty="0"/>
              <a:t>2</a:t>
            </a:r>
            <a:r>
              <a:rPr lang="en-US" dirty="0"/>
              <a:t>n + 1</a:t>
            </a:r>
          </a:p>
        </p:txBody>
      </p:sp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692003AF-3440-40C1-A72E-0BF79F702E38}"/>
              </a:ext>
            </a:extLst>
          </p:cNvPr>
          <p:cNvSpPr/>
          <p:nvPr/>
        </p:nvSpPr>
        <p:spPr>
          <a:xfrm flipH="1">
            <a:off x="425250" y="2974019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6" name="Picture 15" descr="Image result for smiley face images">
            <a:extLst>
              <a:ext uri="{FF2B5EF4-FFF2-40B4-BE49-F238E27FC236}">
                <a16:creationId xmlns:a16="http://schemas.microsoft.com/office/drawing/2014/main" id="{97912BF1-186C-4ACA-966D-14ED4D0A54D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0335">
            <a:off x="504512" y="2799559"/>
            <a:ext cx="661308" cy="49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151D69-6AD2-4929-AFBC-5BBBF35C1CFC}"/>
              </a:ext>
            </a:extLst>
          </p:cNvPr>
          <p:cNvSpPr/>
          <p:nvPr/>
        </p:nvSpPr>
        <p:spPr>
          <a:xfrm>
            <a:off x="1461198" y="146644"/>
            <a:ext cx="3874587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Analysis of Algorithms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44BA0E-5E26-4523-837C-4D75F15A8B95}"/>
              </a:ext>
            </a:extLst>
          </p:cNvPr>
          <p:cNvCxnSpPr>
            <a:cxnSpLocks/>
          </p:cNvCxnSpPr>
          <p:nvPr/>
        </p:nvCxnSpPr>
        <p:spPr>
          <a:xfrm flipH="1">
            <a:off x="7603244" y="4885549"/>
            <a:ext cx="532441" cy="6365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E953DC-5FBA-4E7B-9EF7-8107D2200E28}"/>
              </a:ext>
            </a:extLst>
          </p:cNvPr>
          <p:cNvCxnSpPr>
            <a:cxnSpLocks/>
          </p:cNvCxnSpPr>
          <p:nvPr/>
        </p:nvCxnSpPr>
        <p:spPr>
          <a:xfrm flipH="1">
            <a:off x="9383453" y="4937971"/>
            <a:ext cx="561406" cy="7102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49EEBB-B9CF-4D95-BB5F-D4A506CF9A4A}"/>
              </a:ext>
            </a:extLst>
          </p:cNvPr>
          <p:cNvCxnSpPr>
            <a:cxnSpLocks/>
          </p:cNvCxnSpPr>
          <p:nvPr/>
        </p:nvCxnSpPr>
        <p:spPr>
          <a:xfrm>
            <a:off x="8130299" y="4900685"/>
            <a:ext cx="546923" cy="6504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3ED935D-5919-41D8-805D-CE424596D886}"/>
              </a:ext>
            </a:extLst>
          </p:cNvPr>
          <p:cNvCxnSpPr>
            <a:cxnSpLocks/>
          </p:cNvCxnSpPr>
          <p:nvPr/>
        </p:nvCxnSpPr>
        <p:spPr>
          <a:xfrm>
            <a:off x="9924991" y="4937971"/>
            <a:ext cx="546923" cy="6504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434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2"/>
              <p:cNvSpPr>
                <a:spLocks noChangeArrowheads="1"/>
              </p:cNvSpPr>
              <p:nvPr/>
            </p:nvSpPr>
            <p:spPr bwMode="auto">
              <a:xfrm>
                <a:off x="1967919" y="944078"/>
                <a:ext cx="8447750" cy="45845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Master Theorem 2.3</a:t>
                </a: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latin typeface="Times New Roman Bold" panose="020208030705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CN" sz="2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Let …  T(n) = </a:t>
                </a:r>
                <a:r>
                  <a:rPr kumimoji="0" lang="en-US" altLang="zh-CN" sz="2400" i="0" u="none" strike="noStrike" cap="none" normalizeH="0" baseline="0" dirty="0" err="1">
                    <a:ln>
                      <a:noFill/>
                    </a:ln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aT</a:t>
                </a: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(n/b) +  f(n),  for  n = </a:t>
                </a:r>
                <a:r>
                  <a:rPr kumimoji="0" lang="en-US" altLang="zh-CN" sz="2400" i="0" u="none" strike="noStrike" cap="none" normalizeH="0" baseline="0" dirty="0" err="1">
                    <a:ln>
                      <a:noFill/>
                    </a:ln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kumimoji="0" lang="en-US" altLang="zh-CN" sz="2400" i="0" u="none" strike="noStrike" cap="none" normalizeH="0" baseline="30000" dirty="0" err="1">
                    <a:ln>
                      <a:noFill/>
                    </a:ln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 k = 1, 2, ….</a:t>
                </a:r>
                <a:endParaRPr kumimoji="0" lang="en-US" altLang="zh-CN" sz="2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  T(1) = c, </a:t>
                </a:r>
                <a:endParaRPr kumimoji="0" lang="en-US" altLang="zh-CN" sz="2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where  a  ≥  1,  b  ≥  2 and  c  &gt;  0.</a:t>
                </a:r>
                <a:endParaRPr kumimoji="0" lang="en-US" altLang="zh-CN" sz="2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CN" sz="2400" i="0" u="none" strike="noStrike" cap="none" normalizeH="0" baseline="0" dirty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If  f(n) ε Θ(</a:t>
                </a:r>
                <a:r>
                  <a:rPr kumimoji="0" lang="en-US" altLang="zh-CN" sz="2400" i="0" u="none" strike="noStrike" cap="none" normalizeH="0" baseline="0" dirty="0" err="1">
                    <a:ln>
                      <a:noFill/>
                    </a:ln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kumimoji="0" lang="en-US" altLang="zh-CN" sz="2400" i="0" u="none" strike="noStrike" cap="none" normalizeH="0" baseline="30000" dirty="0" err="1">
                    <a:ln>
                      <a:noFill/>
                    </a:ln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) [or assume that  f(n) = </a:t>
                </a:r>
                <a:r>
                  <a:rPr kumimoji="0" lang="en-US" altLang="zh-CN" sz="2400" i="0" u="none" strike="noStrike" cap="none" normalizeH="0" baseline="0" dirty="0" err="1">
                    <a:ln>
                      <a:noFill/>
                    </a:ln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kumimoji="0" lang="en-US" altLang="zh-CN" sz="2400" i="0" u="none" strike="noStrike" cap="none" normalizeH="0" baseline="30000" dirty="0" err="1">
                    <a:ln>
                      <a:noFill/>
                    </a:ln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kumimoji="0" lang="en-US" altLang="zh-CN" sz="2400" i="0" u="none" strike="noStrike" cap="none" normalizeH="0" baseline="30000" dirty="0">
                    <a:ln>
                      <a:noFill/>
                    </a:ln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],  where  d  ≥  0,  then </a:t>
                </a:r>
                <a:endParaRPr kumimoji="0" lang="en-US" altLang="zh-CN" sz="2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	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		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Θ(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			if a  &lt;  b</a:t>
                </a:r>
                <a:r>
                  <a:rPr lang="en-US" altLang="zh-CN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en-US" altLang="zh-CN" sz="2400" dirty="0"/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T(n)  </a:t>
                </a:r>
                <a:r>
                  <a:rPr lang="en-US" altLang="zh-CN" sz="2400" i="1" dirty="0"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∈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	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Θ(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		if a  =  b</a:t>
                </a:r>
                <a:r>
                  <a:rPr lang="en-US" altLang="zh-CN" sz="2400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en-US" altLang="zh-CN" sz="2400" dirty="0"/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		Θ(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CN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CN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)		if a  &gt;  b</a:t>
                </a:r>
                <a:r>
                  <a:rPr lang="en-US" altLang="zh-CN" sz="2400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   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endParaRPr lang="en-US" altLang="zh-CN" sz="2400" dirty="0"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CN" sz="2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7919" y="944078"/>
                <a:ext cx="8447750" cy="4584588"/>
              </a:xfrm>
              <a:prstGeom prst="rect">
                <a:avLst/>
              </a:prstGeom>
              <a:blipFill>
                <a:blip r:embed="rId2"/>
                <a:stretch>
                  <a:fillRect l="-1154" t="-53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/>
          <p:cNvSpPr/>
          <p:nvPr/>
        </p:nvSpPr>
        <p:spPr>
          <a:xfrm>
            <a:off x="4380085" y="3973565"/>
            <a:ext cx="292608" cy="110308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8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EA1E35-5F65-45DB-AC7B-34EDF516EC43}"/>
              </a:ext>
            </a:extLst>
          </p:cNvPr>
          <p:cNvSpPr txBox="1"/>
          <p:nvPr/>
        </p:nvSpPr>
        <p:spPr>
          <a:xfrm>
            <a:off x="1427747" y="569494"/>
            <a:ext cx="4668253" cy="4812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02081" y="1031694"/>
            <a:ext cx="9231086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Worst Case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 the worst case, all the splits will be skewed to the extreme: </a:t>
            </a:r>
          </a:p>
          <a:p>
            <a:pPr marL="914400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one of the two subarrays will be empty, and </a:t>
            </a:r>
          </a:p>
          <a:p>
            <a:pPr marL="914400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size of the other will be just </a:t>
            </a:r>
            <a:r>
              <a:rPr lang="en-US" sz="24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one less than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size of the subarray being partitioned. </a:t>
            </a:r>
            <a:endParaRPr lang="en-US" sz="2400" dirty="0">
              <a:solidFill>
                <a:srgbClr val="0000FF"/>
              </a:solidFill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This </a:t>
            </a:r>
            <a:r>
              <a:rPr lang="en-US" sz="240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situation will happen,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such as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for increasing arrays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i.e., 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for inputs are in increasing order (i.e., for which the problem is already solved!)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if  A[0..n-1]  is strictly increasing array and A[0] is used  the pivot, the split is at position 0, because: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left-to-right scan will stop on A[1], and 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right-to-left scan will go all the way to reach A[0].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84E22432-1520-4B4F-BF99-F16B25E9687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87" y="2377439"/>
            <a:ext cx="661308" cy="47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32B45E-C307-4A87-B44C-EF49C907A8B9}"/>
              </a:ext>
            </a:extLst>
          </p:cNvPr>
          <p:cNvSpPr/>
          <p:nvPr/>
        </p:nvSpPr>
        <p:spPr>
          <a:xfrm>
            <a:off x="1403684" y="276999"/>
            <a:ext cx="3872984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470551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288"/>
              <p:cNvSpPr txBox="1">
                <a:spLocks/>
              </p:cNvSpPr>
              <p:nvPr/>
            </p:nvSpPr>
            <p:spPr bwMode="auto">
              <a:xfrm>
                <a:off x="1207008" y="2793747"/>
                <a:ext cx="10692384" cy="36328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Given A[0..4] contains 1, 2, 3, 4, 5, we want to arrange it in ascending order.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4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i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→ </m:t>
                    </m:r>
                  </m:oMath>
                </a14:m>
                <a:r>
                  <a:rPr kumimoji="0" lang="en-US" altLang="zh-CN" sz="24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i</a:t>
                </a: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       </a:t>
                </a: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j</a:t>
                </a: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       </a:t>
                </a:r>
                <a:r>
                  <a:rPr kumimoji="0" lang="en-US" altLang="zh-CN" sz="24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i</a:t>
                </a: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j </a:t>
                </a: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kumimoji="0" lang="en-US" altLang="zh-CN" sz="2400" i="0" u="none" strike="noStrike" cap="none" normalizeH="0" baseline="0" dirty="0" err="1">
                    <a:ln>
                      <a:noFill/>
                    </a:ln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: </a:t>
                </a: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≥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; j: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5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2, 4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2, 3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2, 2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2;)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 </a:t>
                </a:r>
                <a:endParaRPr kumimoji="0" lang="en-US" altLang="zh-CN" sz="240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1</a:t>
                </a: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  2 3 4 5     </a:t>
                </a: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1 2 </a:t>
                </a: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3 4 5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400" dirty="0">
                    <a:solidFill>
                      <a:srgbClr val="0000FF"/>
                    </a:solidFill>
                  </a:rPr>
                  <a:t>j</a:t>
                </a:r>
                <a:r>
                  <a:rPr lang="en-US" altLang="zh-CN" sz="2400" baseline="-25000" dirty="0">
                    <a:solidFill>
                      <a:srgbClr val="0000FF"/>
                    </a:solidFill>
                  </a:rPr>
                  <a:t>5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</a:rPr>
                  <a:t>   i</a:t>
                </a:r>
                <a:r>
                  <a:rPr kumimoji="0" lang="en-US" altLang="zh-CN" sz="2400" b="0" i="0" u="none" strike="noStrike" cap="none" normalizeH="0" baseline="-25000" dirty="0">
                    <a:ln>
                      <a:noFill/>
                    </a:ln>
                    <a:solidFill>
                      <a:srgbClr val="0000FF"/>
                    </a:solidFill>
                    <a:effectLst/>
                  </a:rPr>
                  <a:t>1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</a:rPr>
                  <a:t>                                    j     </a:t>
                </a:r>
                <a:r>
                  <a:rPr kumimoji="0" lang="en-US" altLang="zh-CN" sz="2400" b="0" i="0" u="none" strike="noStrike" cap="none" normalizeH="0" baseline="0" dirty="0" err="1">
                    <a:ln>
                      <a:noFill/>
                    </a:ln>
                    <a:solidFill>
                      <a:srgbClr val="0000FF"/>
                    </a:solidFill>
                    <a:effectLst/>
                  </a:rPr>
                  <a:t>i</a:t>
                </a:r>
                <a:endPara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	     </a:t>
                </a:r>
                <a:r>
                  <a:rPr kumimoji="0" lang="en-US" altLang="zh-CN" sz="24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i</a:t>
                </a: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  </a:t>
                </a: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j</a:t>
                </a: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		         </a:t>
                </a:r>
                <a:r>
                  <a:rPr kumimoji="0" lang="en-US" altLang="zh-CN" sz="24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i</a:t>
                </a:r>
                <a:r>
                  <a:rPr kumimoji="0" lang="en-US" altLang="zh-CN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 </a:t>
                </a: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j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: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5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≥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; j: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5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4, 4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4;) </a:t>
                </a:r>
                <a:endParaRPr kumimoji="0" lang="en-US" altLang="zh-CN" sz="240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    </a:t>
                </a: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1 2 3 </a:t>
                </a: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4 5 	  </a:t>
                </a: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1  2  3  4  </a:t>
                </a: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5</a:t>
                </a:r>
                <a:endPara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	</a:t>
                </a:r>
                <a:r>
                  <a:rPr kumimoji="0" lang="en-US" altLang="zh-CN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    </a:t>
                </a:r>
                <a:r>
                  <a:rPr lang="en-US" altLang="zh-CN" sz="2400" dirty="0">
                    <a:solidFill>
                      <a:srgbClr val="0000FF"/>
                    </a:solidFill>
                  </a:rPr>
                  <a:t>j     </a:t>
                </a:r>
                <a:r>
                  <a:rPr lang="en-US" altLang="zh-CN" sz="2400" dirty="0" err="1">
                    <a:solidFill>
                      <a:srgbClr val="0000FF"/>
                    </a:solidFill>
                  </a:rPr>
                  <a:t>i</a:t>
                </a:r>
                <a:r>
                  <a:rPr lang="en-US" altLang="zh-CN" sz="2400" dirty="0">
                    <a:solidFill>
                      <a:srgbClr val="0000FF"/>
                    </a:solidFill>
                  </a:rPr>
                  <a:t>                                        j</a:t>
                </a:r>
                <a:r>
                  <a:rPr lang="en-US" altLang="zh-CN" sz="2400" baseline="-25000" dirty="0">
                    <a:solidFill>
                      <a:srgbClr val="0000FF"/>
                    </a:solidFill>
                  </a:rPr>
                  <a:t>2</a:t>
                </a:r>
                <a:r>
                  <a:rPr lang="en-US" altLang="zh-CN" sz="2400" dirty="0">
                    <a:solidFill>
                      <a:srgbClr val="0000FF"/>
                    </a:solidFill>
                  </a:rPr>
                  <a:t>     i</a:t>
                </a:r>
                <a:r>
                  <a:rPr lang="en-US" altLang="zh-CN" sz="2400" baseline="-25000" dirty="0">
                    <a:solidFill>
                      <a:srgbClr val="0000FF"/>
                    </a:solidFill>
                  </a:rPr>
                  <a:t>1</a:t>
                </a:r>
                <a:endParaRPr lang="en-US" altLang="zh-CN" sz="2400" dirty="0">
                  <a:solidFill>
                    <a:srgbClr val="0000FF"/>
                  </a:solidFill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ea typeface="SimSun" panose="02010600030101010101" pitchFamily="2" charset="-122"/>
                    <a:cs typeface="Courier New" panose="02070309020205020404" pitchFamily="49" charset="0"/>
                  </a:rPr>
                  <a:t>C(n) = (5+1) + 5 + 4 + 3, </a:t>
                </a: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where (5+1) is 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: 2</a:t>
                </a:r>
                <a:r>
                  <a:rPr lang="en-US" altLang="zh-CN" sz="2400" dirty="0">
                    <a:solidFill>
                      <a:srgbClr val="0000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≥ </m:t>
                    </m:r>
                  </m:oMath>
                </a14:m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1; j: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5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1, 4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1, 3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1, 2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1, 1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1;)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key comparisons</a:t>
                </a:r>
                <a:r>
                  <a:rPr kumimoji="0" lang="en-US" altLang="zh-CN" sz="2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kumimoji="0" lang="en-US" altLang="zh-CN" sz="2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 Box 2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7008" y="2793747"/>
                <a:ext cx="10692384" cy="3632851"/>
              </a:xfrm>
              <a:prstGeom prst="rect">
                <a:avLst/>
              </a:prstGeom>
              <a:blipFill>
                <a:blip r:embed="rId2"/>
                <a:stretch>
                  <a:fillRect l="-855" t="-1340" b="-6700"/>
                </a:stretch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402081" y="973289"/>
            <a:ext cx="930249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total number of key comparisons made will be equal to</a:t>
            </a:r>
            <a:endParaRPr lang="en-US" altLang="zh-CN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40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i="0" u="none" strike="noStrike" cap="none" normalizeH="0" baseline="-30000" dirty="0" err="1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worst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(n)   =  (n+1) + n + … + 3 </a:t>
            </a:r>
            <a:endParaRPr kumimoji="0" lang="en-US" altLang="zh-CN" sz="240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=  [ (n + 1)(n + 2) / 2 ] – 3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ε  Θ(n</a:t>
            </a:r>
            <a:r>
              <a:rPr lang="en-US" altLang="zh-CN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).</a:t>
            </a:r>
            <a:endParaRPr kumimoji="0" lang="en-US" altLang="zh-CN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406381" y="4068920"/>
            <a:ext cx="402336" cy="109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1493520" y="5212080"/>
            <a:ext cx="402336" cy="109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3919728" y="5187696"/>
            <a:ext cx="402336" cy="109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6CFD6B02-F74D-4B58-BCAC-BDB7666201FF}"/>
              </a:ext>
            </a:extLst>
          </p:cNvPr>
          <p:cNvSpPr/>
          <p:nvPr/>
        </p:nvSpPr>
        <p:spPr>
          <a:xfrm flipH="1">
            <a:off x="432942" y="1528227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2" name="Picture 11" descr="Image result for smiley face images">
            <a:extLst>
              <a:ext uri="{FF2B5EF4-FFF2-40B4-BE49-F238E27FC236}">
                <a16:creationId xmlns:a16="http://schemas.microsoft.com/office/drawing/2014/main" id="{E292586A-84BD-47BD-AAA0-33F5A56D317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9710">
            <a:off x="407716" y="1349416"/>
            <a:ext cx="711760" cy="45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F17330-133C-49A9-8D41-2ACDA7CF75DF}"/>
              </a:ext>
            </a:extLst>
          </p:cNvPr>
          <p:cNvSpPr/>
          <p:nvPr/>
        </p:nvSpPr>
        <p:spPr>
          <a:xfrm>
            <a:off x="1402081" y="277000"/>
            <a:ext cx="3874587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Analysis of Algorithms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FF8BF-7BC7-4962-BED3-2B5784DA841E}"/>
              </a:ext>
            </a:extLst>
          </p:cNvPr>
          <p:cNvSpPr/>
          <p:nvPr/>
        </p:nvSpPr>
        <p:spPr>
          <a:xfrm>
            <a:off x="1403684" y="276999"/>
            <a:ext cx="3872984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3756377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A5C218-8068-4DC9-A0FC-1E15E79874E0}"/>
              </a:ext>
            </a:extLst>
          </p:cNvPr>
          <p:cNvSpPr txBox="1"/>
          <p:nvPr/>
        </p:nvSpPr>
        <p:spPr>
          <a:xfrm>
            <a:off x="1427747" y="569494"/>
            <a:ext cx="4668253" cy="4812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67840" y="862160"/>
            <a:ext cx="8987246" cy="5490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Average Case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61963" indent="-4619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Let   </a:t>
            </a:r>
            <a:r>
              <a:rPr lang="en-US" sz="24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avg</a:t>
            </a: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(n)  be the average number of key comparisons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made by quicksort on a randomly ordered array of size  n. 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61963" indent="-4619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</a:t>
            </a:r>
            <a:r>
              <a:rPr lang="en-US" sz="240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partition split can happen in any position s where </a:t>
            </a:r>
            <a:r>
              <a:rPr lang="en-US" sz="240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0 ≤ s ≤ n -1</a:t>
            </a:r>
            <a:r>
              <a:rPr lang="en-US" sz="240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), </a:t>
            </a:r>
            <a:r>
              <a:rPr lang="en-US" sz="24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after n+1 comparisons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are made. </a:t>
            </a:r>
          </a:p>
          <a:p>
            <a:pPr marL="461963" indent="-4619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After the partition, </a:t>
            </a:r>
            <a:r>
              <a:rPr lang="en-US" sz="240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left and right subarrays will have s and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n-1-s</a:t>
            </a:r>
            <a:r>
              <a:rPr lang="en-US" sz="240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elements respectively.  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e.g.,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1 2 3 4 5 s 7 8 9   where n = 10.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61963" indent="-4619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Assume that the partition split can happen in each position s where (0 ≤ s ≤ n -1) with the same probability 1/n .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772189" y="4775342"/>
            <a:ext cx="29828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 = 6 and n – 1- s =10-1-6 = 3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FAE68E5E-20B6-4F50-A1D8-41653F971F1D}"/>
              </a:ext>
            </a:extLst>
          </p:cNvPr>
          <p:cNvSpPr/>
          <p:nvPr/>
        </p:nvSpPr>
        <p:spPr>
          <a:xfrm flipH="1">
            <a:off x="310147" y="2694413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8CD81C58-1D00-4ADC-939D-3223B6FFA0D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9678">
            <a:off x="236246" y="2514493"/>
            <a:ext cx="715974" cy="50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F73C2E-2131-4909-8419-1724A063C274}"/>
              </a:ext>
            </a:extLst>
          </p:cNvPr>
          <p:cNvSpPr/>
          <p:nvPr/>
        </p:nvSpPr>
        <p:spPr>
          <a:xfrm>
            <a:off x="1780358" y="285709"/>
            <a:ext cx="3874587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33181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64743" y="1398735"/>
            <a:ext cx="3868367" cy="548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Mergesort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vs Quicksort</a:t>
            </a:r>
            <a:r>
              <a:rPr lang="en-US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sz="12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57649" y="2312391"/>
            <a:ext cx="7303008" cy="2815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Based on divide-and-conquer approach.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Mergesort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divides its input’s elements according to their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position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in the array.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Quicksort divides its input’s elements according to their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value.</a:t>
            </a:r>
            <a:endParaRPr lang="en-US" sz="2400" dirty="0">
              <a:solidFill>
                <a:srgbClr val="0000FF"/>
              </a:solidFill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5085">
            <a:off x="1143544" y="2525486"/>
            <a:ext cx="661309" cy="48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318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341120" y="944536"/>
                <a:ext cx="9509760" cy="46331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following recurrence relation can be obtained: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8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sz="24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avg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(n)=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4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[ (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4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sz="24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avg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(s) +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sz="24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avg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(n-1-s)] for n&gt;1,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sz="24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avg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(0)= 0, 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sz="24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avg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(1)= 0.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Its solution, which is much trickier than the worst- and best-case analyses, turns out to be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	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sz="24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avg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(n) ≈  2n ln n  ≈  1.39n log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n.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120" y="944536"/>
                <a:ext cx="9509760" cy="4633128"/>
              </a:xfrm>
              <a:prstGeom prst="rect">
                <a:avLst/>
              </a:prstGeom>
              <a:blipFill>
                <a:blip r:embed="rId2"/>
                <a:stretch>
                  <a:fillRect l="-962" b="-1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918128" y="2937934"/>
            <a:ext cx="4204697" cy="6463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If n =0 (no element) and if n = 1 (one element) then no arrangement is needed.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F74E5C07-CB57-48E5-B803-2CD059FD8416}"/>
              </a:ext>
            </a:extLst>
          </p:cNvPr>
          <p:cNvSpPr/>
          <p:nvPr/>
        </p:nvSpPr>
        <p:spPr>
          <a:xfrm flipH="1">
            <a:off x="750993" y="2615709"/>
            <a:ext cx="611204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50CB07-8FB6-4A00-8F22-F6773AA82C2D}"/>
              </a:ext>
            </a:extLst>
          </p:cNvPr>
          <p:cNvSpPr txBox="1"/>
          <p:nvPr/>
        </p:nvSpPr>
        <p:spPr>
          <a:xfrm>
            <a:off x="3119162" y="1678077"/>
            <a:ext cx="252056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 falls n possible positions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AC544E-96A8-4321-B689-91AD4B7C7B2D}"/>
              </a:ext>
            </a:extLst>
          </p:cNvPr>
          <p:cNvSpPr txBox="1"/>
          <p:nvPr/>
        </p:nvSpPr>
        <p:spPr>
          <a:xfrm>
            <a:off x="5639725" y="1554966"/>
            <a:ext cx="4761505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For the first time, it needs n+1 comparisons, and s partitions/relocates at the position from 0 through n-1.</a:t>
            </a:r>
          </a:p>
        </p:txBody>
      </p:sp>
      <p:pic>
        <p:nvPicPr>
          <p:cNvPr id="8" name="Picture 7" descr="Image result for sad face">
            <a:extLst>
              <a:ext uri="{FF2B5EF4-FFF2-40B4-BE49-F238E27FC236}">
                <a16:creationId xmlns:a16="http://schemas.microsoft.com/office/drawing/2014/main" id="{20B2F5DA-73B3-4BFA-9D09-31A3620CFBA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8146" y="2446421"/>
            <a:ext cx="476898" cy="452144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450F61E-0E6B-4A3C-A7E5-4C62A926A8DF}"/>
              </a:ext>
            </a:extLst>
          </p:cNvPr>
          <p:cNvSpPr/>
          <p:nvPr/>
        </p:nvSpPr>
        <p:spPr>
          <a:xfrm>
            <a:off x="1297578" y="302751"/>
            <a:ext cx="3918130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3691519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0175" y="1773423"/>
            <a:ext cx="8574025" cy="411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Thus, on the average, quicksort makes only 39%  more comparisons than in the best case. </a:t>
            </a: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quicksort algorithm has </a:t>
            </a:r>
          </a:p>
          <a:p>
            <a:pPr marL="457200" marR="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worst-case running time of  Θ(n</a:t>
            </a:r>
            <a:r>
              <a:rPr lang="en-US" sz="2400" baseline="30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 on an input array of n numbers.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average running time is 1.39n log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n, i.e., Θ(n log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n), and 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best case running time is </a:t>
            </a:r>
            <a:r>
              <a:rPr lang="de-DE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Θ(n log</a:t>
            </a:r>
            <a:r>
              <a:rPr lang="de-DE" sz="2400" baseline="-25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de-DE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n).</a:t>
            </a:r>
            <a:endParaRPr lang="en-US" sz="24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AA230239-FBBA-4AFF-A930-47BB6A42F6F6}"/>
              </a:ext>
            </a:extLst>
          </p:cNvPr>
          <p:cNvSpPr/>
          <p:nvPr/>
        </p:nvSpPr>
        <p:spPr>
          <a:xfrm flipH="1">
            <a:off x="934373" y="3267887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8A7189C8-CBA6-4C29-8AD5-22B46C30A07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2130">
            <a:off x="1008953" y="3205426"/>
            <a:ext cx="575288" cy="39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D5748B-8968-4C08-A40A-FA7C849776EF}"/>
              </a:ext>
            </a:extLst>
          </p:cNvPr>
          <p:cNvSpPr/>
          <p:nvPr/>
        </p:nvSpPr>
        <p:spPr>
          <a:xfrm>
            <a:off x="2170175" y="755597"/>
            <a:ext cx="3918130" cy="75469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3593935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6133" y="540346"/>
            <a:ext cx="9643872" cy="6023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quicksort algorithm has 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Despite this slow worst-case running time</a:t>
            </a: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quicksort is often the best practical choice for sorting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because 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61963" marR="0" lvl="0" indent="-46196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its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average running time is Θ(n log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n),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and 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61963" marR="0" lvl="0" indent="-46196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constant factors hidden in the Θ(n log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n) notation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are quite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small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</a:p>
          <a:p>
            <a:pPr marL="461963" marR="0" lvl="0" indent="-46196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but,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merge sort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has a running time Θ(n log</a:t>
            </a:r>
            <a:r>
              <a:rPr lang="en-US" sz="2400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n) with the slightly, comparative,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large constant factors hidden in the Θ(n log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n) is c and n, since T(n) = c*n log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 + n (i.e., time spent for copy and merge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61963" marR="0" lvl="0" indent="-46196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It also has the advantage of sorting in place: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14400" marR="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It arranges the numbers within the array A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with at most a </a:t>
            </a:r>
            <a:r>
              <a:rPr lang="en-US" sz="24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constant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number of them stored outside the array at any time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;  </a:t>
            </a:r>
          </a:p>
          <a:p>
            <a:pPr marL="914400" marR="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ut, the principal shortcoming of </a:t>
            </a:r>
            <a:r>
              <a:rPr lang="en-US" sz="24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Mergesort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is its </a:t>
            </a:r>
            <a:r>
              <a:rPr lang="en-US" sz="24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required linear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extra space</a:t>
            </a: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914400" marR="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For quicksort algorithm,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no work is needed to combine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them</a:t>
            </a: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D09CDA08-D937-4ED0-95E7-826D9D750DCB}"/>
              </a:ext>
            </a:extLst>
          </p:cNvPr>
          <p:cNvSpPr/>
          <p:nvPr/>
        </p:nvSpPr>
        <p:spPr>
          <a:xfrm flipH="1">
            <a:off x="399396" y="2588277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Image result for sad face">
            <a:extLst>
              <a:ext uri="{FF2B5EF4-FFF2-40B4-BE49-F238E27FC236}">
                <a16:creationId xmlns:a16="http://schemas.microsoft.com/office/drawing/2014/main" id="{8B350553-61D4-4EDF-B579-F21C5182C0B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3639" y="2482302"/>
            <a:ext cx="449771" cy="428200"/>
          </a:xfrm>
          <a:prstGeom prst="rect">
            <a:avLst/>
          </a:prstGeom>
          <a:noFill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F2E3224-2D1C-43B1-8469-93EFD7F47897}"/>
              </a:ext>
            </a:extLst>
          </p:cNvPr>
          <p:cNvSpPr/>
          <p:nvPr/>
        </p:nvSpPr>
        <p:spPr>
          <a:xfrm>
            <a:off x="7142769" y="162999"/>
            <a:ext cx="391813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3968783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72896" y="2304288"/>
            <a:ext cx="733958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116"/>
          <p:cNvSpPr>
            <a:spLocks noChangeArrowheads="1"/>
          </p:cNvSpPr>
          <p:nvPr/>
        </p:nvSpPr>
        <p:spPr bwMode="auto">
          <a:xfrm>
            <a:off x="1386295" y="4508805"/>
            <a:ext cx="5981156" cy="12931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6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recurrence relation for the quicksort is:</a:t>
            </a:r>
            <a:endParaRPr kumimoji="0" lang="en-US" altLang="zh-CN" sz="2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6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T(n) = T(n-1) + Θ(n)  </a:t>
            </a:r>
            <a:endParaRPr kumimoji="0" lang="en-US" altLang="zh-CN" sz="2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6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T(0) = Θ(1)  </a:t>
            </a:r>
            <a:endParaRPr kumimoji="0" lang="en-US" altLang="zh-CN" sz="2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86295" y="1548490"/>
            <a:ext cx="828990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Worst-case partitioning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Since the recursive call on an array of size 0 just returns,  	     	T(0) = Θ(1),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and the recurrence for the running time is</a:t>
            </a:r>
            <a:endParaRPr kumimoji="0" lang="en-US" altLang="zh-CN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kumimoji="0" lang="de-DE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T(n)   =  T(n-1) + T(0) + Θ(n)</a:t>
            </a:r>
            <a:endParaRPr kumimoji="0" lang="en-US" altLang="zh-CN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          =  T(n-1) + Θ(n).</a:t>
            </a:r>
            <a:endParaRPr kumimoji="0" lang="de-DE" altLang="zh-CN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17792" y="3701820"/>
            <a:ext cx="169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swappings</a:t>
            </a:r>
            <a:endParaRPr lang="en-US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H="1" flipV="1">
            <a:off x="6096000" y="3690736"/>
            <a:ext cx="621792" cy="22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CD34886D-2002-48D5-8994-CFD3EF630F77}"/>
              </a:ext>
            </a:extLst>
          </p:cNvPr>
          <p:cNvSpPr/>
          <p:nvPr/>
        </p:nvSpPr>
        <p:spPr>
          <a:xfrm flipH="1">
            <a:off x="411588" y="2887318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" name="Picture 10" descr="Image result for smiley face images">
            <a:extLst>
              <a:ext uri="{FF2B5EF4-FFF2-40B4-BE49-F238E27FC236}">
                <a16:creationId xmlns:a16="http://schemas.microsoft.com/office/drawing/2014/main" id="{B8AB9AB9-327F-4ABA-8CB3-2CEB9702064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9359">
            <a:off x="305045" y="2713587"/>
            <a:ext cx="767851" cy="45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6AD7D3-F278-429E-9E89-5FA7C9809596}"/>
              </a:ext>
            </a:extLst>
          </p:cNvPr>
          <p:cNvSpPr txBox="1"/>
          <p:nvPr/>
        </p:nvSpPr>
        <p:spPr>
          <a:xfrm>
            <a:off x="978568" y="818147"/>
            <a:ext cx="5422232" cy="56147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56E1A-1F2E-491A-B84B-FA96B88BE749}"/>
              </a:ext>
            </a:extLst>
          </p:cNvPr>
          <p:cNvSpPr/>
          <p:nvPr/>
        </p:nvSpPr>
        <p:spPr>
          <a:xfrm>
            <a:off x="1393370" y="620345"/>
            <a:ext cx="3911055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2368392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45920" y="879900"/>
                <a:ext cx="8887968" cy="55177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 = T(n-1) + Θ(n) 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 = T(n-1) + c(n) 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 = (T(n-2) + c(n-1)) + </a:t>
                </a:r>
                <a:r>
                  <a:rPr lang="en-US" sz="2400" dirty="0" err="1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cn</a:t>
                </a:r>
                <a:r>
                  <a:rPr lang="en-US" sz="24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= T(n-2) +c(n-1) + </a:t>
                </a:r>
                <a:r>
                  <a:rPr lang="en-US" sz="2400" dirty="0" err="1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cn</a:t>
                </a:r>
                <a:r>
                  <a:rPr lang="en-US" sz="24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 = T(n-3) + c(n-2) + c(n-1) + c(n)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 = T(n-</a:t>
                </a:r>
                <a:r>
                  <a:rPr lang="en-US" sz="2400" dirty="0" err="1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4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+ c(n-(i-1) + n – (</a:t>
                </a:r>
                <a:r>
                  <a:rPr lang="en-US" sz="2400" dirty="0" err="1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4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-2) + … + (n-2) + (n-1) + n) 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Let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n. Then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 = T(n-n) + c(1+2 + 3 + … + n-1 + n)   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</a:t>
                </a:r>
                <a:r>
                  <a:rPr lang="en-US" sz="24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T(0) + c[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(1+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]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4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T(n)  = T(0) + c(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 c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</a:t>
                </a:r>
                <a:r>
                  <a:rPr lang="en-US" sz="24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</a:t>
                </a:r>
                <a:r>
                  <a:rPr lang="en-US" sz="2400" baseline="-250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4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(n</a:t>
                </a:r>
                <a:r>
                  <a:rPr lang="en-US" sz="2400" baseline="300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n) 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=  Θ(n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).          For the worse case.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920" y="879900"/>
                <a:ext cx="8887968" cy="5517793"/>
              </a:xfrm>
              <a:prstGeom prst="rect">
                <a:avLst/>
              </a:prstGeom>
              <a:blipFill>
                <a:blip r:embed="rId2"/>
                <a:stretch>
                  <a:fillRect l="-1029" b="-1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78768" y="1221549"/>
            <a:ext cx="2299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0, 1, 2, 3, 4, 5, …,  n-1</a:t>
            </a:r>
          </a:p>
          <a:p>
            <a:r>
              <a:rPr lang="en-US" dirty="0"/>
              <a:t> 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707413" y="1065319"/>
            <a:ext cx="8877" cy="958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E2BA2FD-BB47-4A71-AB2C-97771A4A30E6}"/>
              </a:ext>
            </a:extLst>
          </p:cNvPr>
          <p:cNvSpPr txBox="1"/>
          <p:nvPr/>
        </p:nvSpPr>
        <p:spPr>
          <a:xfrm>
            <a:off x="1106194" y="365663"/>
            <a:ext cx="5422232" cy="56147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574362-F47D-4E06-BCA0-DBE25FDEFDC1}"/>
              </a:ext>
            </a:extLst>
          </p:cNvPr>
          <p:cNvSpPr/>
          <p:nvPr/>
        </p:nvSpPr>
        <p:spPr>
          <a:xfrm>
            <a:off x="1658112" y="198552"/>
            <a:ext cx="3911055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708660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FF6B8B4-CEED-4225-B9E6-727509F4D5D1}"/>
              </a:ext>
            </a:extLst>
          </p:cNvPr>
          <p:cNvSpPr txBox="1"/>
          <p:nvPr/>
        </p:nvSpPr>
        <p:spPr>
          <a:xfrm>
            <a:off x="811908" y="3429000"/>
            <a:ext cx="5522855" cy="49487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EA21CD-67ED-4860-AB99-ECDA0BFC37CA}"/>
              </a:ext>
            </a:extLst>
          </p:cNvPr>
          <p:cNvSpPr txBox="1"/>
          <p:nvPr/>
        </p:nvSpPr>
        <p:spPr>
          <a:xfrm>
            <a:off x="1000763" y="1148177"/>
            <a:ext cx="5422232" cy="56147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02080" y="229050"/>
            <a:ext cx="9701349" cy="6516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Use the substitution method to prove that the recurrence T(n) = T(n - 1) + Θ(n)  has the solution  T(n) = Θ(n</a:t>
            </a:r>
            <a:r>
              <a:rPr lang="en-US" sz="2000" baseline="30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). ]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[Hint: We guess  T(n) ≤  cn</a:t>
            </a:r>
            <a:r>
              <a:rPr lang="en-US" sz="2000" baseline="30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   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Then  T(n)  	≤  c(n - 1)</a:t>
            </a:r>
            <a:r>
              <a:rPr lang="en-US" sz="2000" baseline="30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+ Θ(n) 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 indent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  	=  cn</a:t>
            </a:r>
            <a:r>
              <a:rPr lang="en-US" sz="2000" baseline="30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- c(2n - 1)</a:t>
            </a: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+ Θ(n) 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 indent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≤  cn</a:t>
            </a:r>
            <a:r>
              <a:rPr lang="en-US" sz="2000" baseline="30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  since we can pick the constant c large enough so that the </a:t>
            </a:r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c(2n – 1)  			 term dominates the  Θ(n)  term</a:t>
            </a: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 Thus   T(n) = O(n</a:t>
            </a:r>
            <a:r>
              <a:rPr lang="en-US" sz="2000" baseline="30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).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Now we guess that   T(n)  ≥  cn</a:t>
            </a:r>
            <a:r>
              <a:rPr lang="en-US" sz="2000" baseline="30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. 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Then  T(n) 	=  T(n - 1) + Θ(n)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14400" marR="0" indent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≥  c(n - 1)</a:t>
            </a:r>
            <a:r>
              <a:rPr lang="en-US" sz="2000" baseline="30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+ Θ(n)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 indent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	=  c(n - 1)</a:t>
            </a:r>
            <a:r>
              <a:rPr lang="en-US" sz="2000" baseline="30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+ Θ(n)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 indent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	=  cn</a:t>
            </a:r>
            <a:r>
              <a:rPr lang="en-US" sz="2000" baseline="30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- c(2n - 1)</a:t>
            </a: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+ Θ(n)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 indent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≥  cn</a:t>
            </a:r>
            <a:r>
              <a:rPr lang="en-US" sz="2000" baseline="30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 </a:t>
            </a: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</a:t>
            </a:r>
            <a:r>
              <a:rPr lang="en-US" sz="2000" baseline="30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</a:t>
            </a: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since we can pick the constant  c  small enough so 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21336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that the term </a:t>
            </a:r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Θ(n)  dominates  c(2n-1).</a:t>
            </a: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Thus, T(n) = Ω(n</a:t>
            </a:r>
            <a:r>
              <a:rPr lang="en-US" sz="2000" baseline="30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) . 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62439" y="1713390"/>
            <a:ext cx="141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983550" y="2015231"/>
            <a:ext cx="941033" cy="301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A9B8B128-9716-4BEC-9788-BCD97FC5E406}"/>
              </a:ext>
            </a:extLst>
          </p:cNvPr>
          <p:cNvSpPr/>
          <p:nvPr/>
        </p:nvSpPr>
        <p:spPr>
          <a:xfrm flipH="1">
            <a:off x="811908" y="2082722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 descr="Image result for smiley face images">
            <a:extLst>
              <a:ext uri="{FF2B5EF4-FFF2-40B4-BE49-F238E27FC236}">
                <a16:creationId xmlns:a16="http://schemas.microsoft.com/office/drawing/2014/main" id="{C155F6FA-65F8-48B9-8A2B-2CF2D4BADBE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6717">
            <a:off x="811907" y="1989725"/>
            <a:ext cx="661308" cy="44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835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544353-FC5B-4225-B674-9044FE59F900}"/>
              </a:ext>
            </a:extLst>
          </p:cNvPr>
          <p:cNvSpPr txBox="1"/>
          <p:nvPr/>
        </p:nvSpPr>
        <p:spPr>
          <a:xfrm>
            <a:off x="1011936" y="4741609"/>
            <a:ext cx="9514686" cy="56147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38656" y="1170489"/>
            <a:ext cx="9514687" cy="526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6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Worst-case Analysis </a:t>
            </a:r>
            <a:endParaRPr lang="en-US" sz="2600" dirty="0">
              <a:solidFill>
                <a:srgbClr val="0000FF"/>
              </a:solidFill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he worst-case running time of the algorithm is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Θ(n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 for a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worst-case split at every level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of recursion in quicksort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We now prove this assertion.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Let T(n)  be the worst-case time for the procedure QUICKSORT on an input of size  n.  We have the recurrence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T(n)  =  max 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0 ≤ s ≤ n-1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(T(s) + T(n - s -1)) + Θ(n) 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…………………. (2.7.1)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where the parameter s  ranges from  0  to  n – 1  because the procedure PARTITION produces two subproblems with total size  n -1.    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5D020F0F-1429-4B0A-A0B9-2230A3A47BF5}"/>
              </a:ext>
            </a:extLst>
          </p:cNvPr>
          <p:cNvSpPr/>
          <p:nvPr/>
        </p:nvSpPr>
        <p:spPr>
          <a:xfrm flipH="1">
            <a:off x="350628" y="3992534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4158346B-A1E4-4491-80C5-D6DBB5538D7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7127">
            <a:off x="431658" y="3910529"/>
            <a:ext cx="499248" cy="37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DC92C2-A8B3-45C2-9403-1813D36AD082}"/>
              </a:ext>
            </a:extLst>
          </p:cNvPr>
          <p:cNvSpPr/>
          <p:nvPr/>
        </p:nvSpPr>
        <p:spPr>
          <a:xfrm>
            <a:off x="1338656" y="345879"/>
            <a:ext cx="391813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3185823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C1F27C-6A1E-4C4A-8249-68223C009DFD}"/>
              </a:ext>
            </a:extLst>
          </p:cNvPr>
          <p:cNvSpPr txBox="1"/>
          <p:nvPr/>
        </p:nvSpPr>
        <p:spPr>
          <a:xfrm>
            <a:off x="928574" y="5295062"/>
            <a:ext cx="5422232" cy="56147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34122" y="497428"/>
            <a:ext cx="9523756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Best-case Partitioning</a:t>
            </a:r>
            <a:endParaRPr lang="en-US" sz="26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equal balancing of the two sides of the partition at every level of the recursion produces an asymptotically faster algorithm.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 the most even possible split, PARTITION produces two subproblems, each of size no more than n/2: </a:t>
            </a:r>
          </a:p>
          <a:p>
            <a:pPr marL="800100" lvl="1" indent="-3429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one of the size is 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└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n/2 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┘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and 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one of the size is 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┌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n/2 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┐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- 1.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1313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 this case, quicksort runs much faster.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recurrence for the running time is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T(n) ≤ 2T(n/2) + Θ(n),    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by case 2 of the Master Theorem, the solution is T(n) = O(n lg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n). 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6F568EAD-E4BC-4508-BE23-F800F60EBB2A}"/>
              </a:ext>
            </a:extLst>
          </p:cNvPr>
          <p:cNvSpPr/>
          <p:nvPr/>
        </p:nvSpPr>
        <p:spPr>
          <a:xfrm flipH="1">
            <a:off x="474227" y="3748693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90840F8B-AFF4-4005-8921-37B84B09BFB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27" y="3710959"/>
            <a:ext cx="661308" cy="39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441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1511" y="1097592"/>
            <a:ext cx="9568978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Balanced Partitioning </a:t>
            </a:r>
            <a:endParaRPr lang="en-US" sz="2600" dirty="0">
              <a:solidFill>
                <a:srgbClr val="0000FF"/>
              </a:solidFill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average-case running time of quicksort is closer to the best case than to the worst case.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key to understanding 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“why”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is  </a:t>
            </a: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 understand how the balance of the partitioning is reflected in the recurrence that describes the running time.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Suppose that the partitioning algorithm always produces a 9-to-1 proportional split, then the recurrence is obtained: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 indent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T(n)  ≤  T(9n / 10) + T(n / 10) + </a:t>
            </a:r>
            <a:r>
              <a:rPr lang="en-US" sz="24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cn</a:t>
            </a:r>
            <a:endParaRPr lang="en-US" sz="2400" dirty="0">
              <a:solidFill>
                <a:srgbClr val="0000FF"/>
              </a:solidFill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on the running time of  quicksort, where we have explicitly included the constant c hidden in the  Θ(n)  term. </a:t>
            </a:r>
            <a:endParaRPr lang="en-US" sz="2400" dirty="0"/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5C6375FB-6836-4DDE-B91F-864C8E318C26}"/>
              </a:ext>
            </a:extLst>
          </p:cNvPr>
          <p:cNvSpPr/>
          <p:nvPr/>
        </p:nvSpPr>
        <p:spPr>
          <a:xfrm flipH="1">
            <a:off x="387365" y="5013070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4099CE96-794D-4D82-AC2D-FCF19C322F2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65" y="4836694"/>
            <a:ext cx="703899" cy="49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832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0066" y="1190342"/>
            <a:ext cx="9546336" cy="4477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Thus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with a 9-to-1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proportional split at every level of recursion, which seems quite unbalanced split, quicksort runs in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O(n log</a:t>
            </a:r>
            <a:r>
              <a:rPr lang="en-US" sz="2400" b="1" baseline="-25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n)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time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– asymptotically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same as if the split were right down the middle. 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 fact, even a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99-to-1 split yields an</a:t>
            </a:r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O(n log</a:t>
            </a:r>
            <a:r>
              <a:rPr lang="en-US" sz="2400" b="1" baseline="-25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 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running time.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reason is that any split of constant proportionality yields a recursion tree of depth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Θ(log</a:t>
            </a:r>
            <a:r>
              <a:rPr lang="en-US" sz="2400" b="1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n),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where the cost at each level is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O(n). 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running time is therefore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O(n log</a:t>
            </a:r>
            <a:r>
              <a:rPr lang="en-US" sz="2400" b="1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n)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whenever the split has constant proportionality. 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820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5">
            <a:extLst>
              <a:ext uri="{FF2B5EF4-FFF2-40B4-BE49-F238E27FC236}">
                <a16:creationId xmlns:a16="http://schemas.microsoft.com/office/drawing/2014/main" id="{8955AE54-5F46-452C-A7F2-DFA7D1ABC0F2}"/>
              </a:ext>
            </a:extLst>
          </p:cNvPr>
          <p:cNvSpPr txBox="1"/>
          <p:nvPr/>
        </p:nvSpPr>
        <p:spPr>
          <a:xfrm>
            <a:off x="0" y="3815294"/>
            <a:ext cx="12192000" cy="6705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AutoShape 326"/>
          <p:cNvSpPr>
            <a:spLocks/>
          </p:cNvSpPr>
          <p:nvPr/>
        </p:nvSpPr>
        <p:spPr bwMode="auto">
          <a:xfrm rot="16200000">
            <a:off x="2828078" y="2688902"/>
            <a:ext cx="236067" cy="3669795"/>
          </a:xfrm>
          <a:prstGeom prst="leftBrace">
            <a:avLst>
              <a:gd name="adj1" fmla="val 6512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sz="2400"/>
          </a:p>
        </p:txBody>
      </p:sp>
      <p:sp>
        <p:nvSpPr>
          <p:cNvPr id="3" name="AutoShape 327"/>
          <p:cNvSpPr>
            <a:spLocks/>
          </p:cNvSpPr>
          <p:nvPr/>
        </p:nvSpPr>
        <p:spPr bwMode="auto">
          <a:xfrm rot="16200000">
            <a:off x="8263780" y="2579104"/>
            <a:ext cx="242418" cy="3932047"/>
          </a:xfrm>
          <a:prstGeom prst="leftBrace">
            <a:avLst>
              <a:gd name="adj1" fmla="val 6512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sz="240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11065" y="853474"/>
            <a:ext cx="9822398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SimSun" panose="02010600030101010101" pitchFamily="2" charset="-122"/>
                <a:cs typeface="Times New Roman" panose="02020603050405020304" pitchFamily="18" charset="0"/>
              </a:rPr>
              <a:t>Quicksort  (Decrease and Conquer – decrease by one)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Re-arranges elements of a given array A[0..n-1]  to achieve its partition, where </a:t>
            </a:r>
            <a:endParaRPr kumimoji="0" lang="en-US" altLang="zh-CN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all the elements before some positive s are smaller than or equal to A[s] and </a:t>
            </a:r>
            <a:endParaRPr kumimoji="0" lang="en-US" altLang="zh-CN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all the elements after position  s  are greater than or equal to  A[s].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A[0]  A[1]  …  A[s-1]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A[s]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A[s+1]  A[s+2] … A[n-1]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0900" y="4523799"/>
            <a:ext cx="12192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685925" algn="l"/>
                <a:tab pos="1828800" algn="l"/>
                <a:tab pos="2543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685925" algn="l"/>
                <a:tab pos="1828800" algn="l"/>
                <a:tab pos="2543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685925" algn="l"/>
                <a:tab pos="1828800" algn="l"/>
                <a:tab pos="2543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685925" algn="l"/>
                <a:tab pos="1828800" algn="l"/>
                <a:tab pos="2543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685925" algn="l"/>
                <a:tab pos="1828800" algn="l"/>
                <a:tab pos="2543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685925" algn="l"/>
                <a:tab pos="1828800" algn="l"/>
                <a:tab pos="2543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685925" algn="l"/>
                <a:tab pos="1828800" algn="l"/>
                <a:tab pos="2543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685925" algn="l"/>
                <a:tab pos="1828800" algn="l"/>
                <a:tab pos="2543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685925" algn="l"/>
                <a:tab pos="1828800" algn="l"/>
                <a:tab pos="2543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685925" algn="l"/>
                <a:tab pos="1828800" algn="l"/>
                <a:tab pos="2543175" algn="l"/>
              </a:tabLst>
            </a:pPr>
            <a:endParaRPr lang="en-US" altLang="zh-CN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685925" algn="l"/>
                <a:tab pos="1828800" algn="l"/>
                <a:tab pos="2543175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	all are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≤ 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A[s]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			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all are  ≥ 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A[s]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</a:t>
            </a:r>
            <a:endParaRPr kumimoji="0" lang="en-US" altLang="zh-CN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685925" algn="l"/>
                <a:tab pos="1828800" algn="l"/>
                <a:tab pos="2543175" algn="l"/>
              </a:tabLst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24E73953-5502-41FA-BC93-4E09C55F0B2D}"/>
              </a:ext>
            </a:extLst>
          </p:cNvPr>
          <p:cNvSpPr/>
          <p:nvPr/>
        </p:nvSpPr>
        <p:spPr>
          <a:xfrm flipH="1">
            <a:off x="240900" y="3267887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00" y="3135086"/>
            <a:ext cx="683079" cy="49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AF637D-528B-4618-87DC-39A44EC2DC20}"/>
              </a:ext>
            </a:extLst>
          </p:cNvPr>
          <p:cNvSpPr/>
          <p:nvPr/>
        </p:nvSpPr>
        <p:spPr>
          <a:xfrm>
            <a:off x="4711341" y="3391775"/>
            <a:ext cx="1903085" cy="472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s is a split position</a:t>
            </a:r>
            <a:endParaRPr lang="en-US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5137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5921" y="2957371"/>
            <a:ext cx="6934086" cy="166847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ea typeface="SimSun" panose="02010600030101010101" pitchFamily="2" charset="-122"/>
              </a:rPr>
              <a:t>Decrease-by-a-Constant-Factor Algorithms </a:t>
            </a:r>
            <a:endParaRPr lang="en-US" sz="3600" dirty="0">
              <a:effectLst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1034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7BBECB1-2A4A-4857-9328-0C94C6A348CC}"/>
              </a:ext>
            </a:extLst>
          </p:cNvPr>
          <p:cNvSpPr txBox="1"/>
          <p:nvPr/>
        </p:nvSpPr>
        <p:spPr>
          <a:xfrm>
            <a:off x="1011162" y="1035882"/>
            <a:ext cx="7974795" cy="56147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99021" y="796720"/>
            <a:ext cx="9211112" cy="521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SimSun" panose="02010600030101010101" pitchFamily="2" charset="-122"/>
              </a:rPr>
              <a:t>Decrease-by-a-Constant-Factor Algorithms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a typeface="SimSun" panose="02010600030101010101" pitchFamily="2" charset="-122"/>
              </a:rPr>
              <a:t> </a:t>
            </a: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Decrease by a constant factor</a:t>
            </a: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One of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decrease-and-conquer techniques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binary search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is an example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Decrease-by-a-constant factor algorithms usually run in logarithmic time  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very efficient but do not happen often.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reduction by a factor other than two is especially rare.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91552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FC8AF9-D29F-4B84-8C42-594CA702E7CF}"/>
              </a:ext>
            </a:extLst>
          </p:cNvPr>
          <p:cNvSpPr txBox="1"/>
          <p:nvPr/>
        </p:nvSpPr>
        <p:spPr>
          <a:xfrm>
            <a:off x="995120" y="486071"/>
            <a:ext cx="7974795" cy="56147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59131" y="486071"/>
                <a:ext cx="7654835" cy="6118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ea typeface="SimSun" panose="02010600030101010101" pitchFamily="2" charset="-122"/>
                  </a:rPr>
                  <a:t>Algorithm </a:t>
                </a:r>
                <a:r>
                  <a:rPr lang="en-US" sz="2800" dirty="0" err="1">
                    <a:effectLst/>
                    <a:ea typeface="SimSun" panose="02010600030101010101" pitchFamily="2" charset="-122"/>
                  </a:rPr>
                  <a:t>BinarySearch</a:t>
                </a:r>
                <a:r>
                  <a:rPr lang="en-US" sz="2800" dirty="0">
                    <a:effectLst/>
                    <a:ea typeface="SimSun" panose="02010600030101010101" pitchFamily="2" charset="-122"/>
                  </a:rPr>
                  <a:t>(A[0 .. n-1], K)</a:t>
                </a:r>
              </a:p>
              <a:p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//Implements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nonrecursive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binary search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Input:     An array A[0 .. n-1] sorted in ascending order and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   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 search key K.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Output:  An index of the array’s element that is equal to  K</a:t>
                </a:r>
                <a:r>
                  <a:rPr lang="en-US" sz="2400" dirty="0">
                    <a:latin typeface="Courier New" panose="02070309020205020404" pitchFamily="49" charset="0"/>
                    <a:ea typeface="SimSun" panose="02010600030101010101" pitchFamily="2" charset="-122"/>
                  </a:rPr>
                  <a:t> </a:t>
                </a:r>
              </a:p>
              <a:p>
                <a:pPr>
                  <a:tabLst>
                    <a:tab pos="687388" algn="l"/>
                  </a:tabLst>
                </a:pPr>
                <a:r>
                  <a:rPr lang="en-US" sz="24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     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or  -1  if there is no such element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  <a:p>
                <a:r>
                  <a:rPr lang="en-US" sz="2400" dirty="0">
                    <a:effectLst/>
                    <a:latin typeface="Consolas" panose="020B0609020204030204" pitchFamily="49" charset="0"/>
                    <a:ea typeface="SimSun" panose="02010600030101010101" pitchFamily="2" charset="-122"/>
                  </a:rPr>
                  <a:t>p ← 0; r ←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SimSun" panose="02010600030101010101" pitchFamily="2" charset="-122"/>
                  </a:rPr>
                  <a:t>n-1</a:t>
                </a:r>
                <a:r>
                  <a:rPr lang="en-US" sz="2400" dirty="0">
                    <a:effectLst/>
                    <a:latin typeface="Consolas" panose="020B0609020204030204" pitchFamily="49" charset="0"/>
                    <a:ea typeface="SimSun" panose="02010600030101010101" pitchFamily="2" charset="-122"/>
                  </a:rPr>
                  <a:t>;  </a:t>
                </a:r>
              </a:p>
              <a:p>
                <a:r>
                  <a:rPr lang="en-US" sz="2400" dirty="0">
                    <a:effectLst/>
                    <a:latin typeface="Consolas" panose="020B0609020204030204" pitchFamily="49" charset="0"/>
                    <a:ea typeface="SimSun" panose="02010600030101010101" pitchFamily="2" charset="-122"/>
                  </a:rPr>
                  <a:t>while (p ≤ r) do {</a:t>
                </a:r>
              </a:p>
              <a:p>
                <a:r>
                  <a:rPr lang="en-US" sz="2400" dirty="0">
                    <a:effectLst/>
                    <a:latin typeface="Consolas" panose="020B0609020204030204" pitchFamily="49" charset="0"/>
                    <a:ea typeface="SimSun" panose="02010600030101010101" pitchFamily="2" charset="-122"/>
                  </a:rPr>
                  <a:t>	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SimSun" panose="02010600030101010101" pitchFamily="2" charset="-122"/>
                  </a:rPr>
                  <a:t>m ← </a:t>
                </a:r>
                <a:r>
                  <a:rPr lang="en-US" sz="2400" b="1" baseline="-2500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SimSun" panose="02010600030101010101" pitchFamily="2" charset="-122"/>
                  </a:rPr>
                  <a:t>└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SimSun" panose="02010600030101010101" pitchFamily="2" charset="-122"/>
                  </a:rPr>
                  <a:t> (p + r)/2 </a:t>
                </a:r>
                <a:r>
                  <a:rPr lang="en-US" sz="2400" b="1" baseline="-2500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SimSun" panose="02010600030101010101" pitchFamily="2" charset="-122"/>
                  </a:rPr>
                  <a:t>┘</a:t>
                </a:r>
                <a:r>
                  <a:rPr lang="en-US" sz="2400" dirty="0">
                    <a:effectLst/>
                    <a:latin typeface="Consolas" panose="020B0609020204030204" pitchFamily="49" charset="0"/>
                    <a:ea typeface="SimSun" panose="02010600030101010101" pitchFamily="2" charset="-122"/>
                  </a:rPr>
                  <a:t>; 	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// x – 1 &lt; 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└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x 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┘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≤ 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x; </a:t>
                </a:r>
              </a:p>
              <a:p>
                <a:r>
                  <a:rPr lang="en-US" sz="2400" dirty="0">
                    <a:effectLst/>
                    <a:latin typeface="Consolas" panose="020B0609020204030204" pitchFamily="49" charset="0"/>
                    <a:ea typeface="SimSun" panose="02010600030101010101" pitchFamily="2" charset="-122"/>
                  </a:rPr>
                  <a:t>	if (K = A[m]) 	</a:t>
                </a:r>
              </a:p>
              <a:p>
                <a:pPr indent="457200"/>
                <a:r>
                  <a:rPr lang="en-US" sz="2400" dirty="0">
                    <a:effectLst/>
                    <a:latin typeface="Consolas" panose="020B0609020204030204" pitchFamily="49" charset="0"/>
                    <a:ea typeface="SimSun" panose="02010600030101010101" pitchFamily="2" charset="-122"/>
                  </a:rPr>
                  <a:t>	then return m;</a:t>
                </a:r>
              </a:p>
              <a:p>
                <a:r>
                  <a:rPr lang="en-US" sz="2400" dirty="0">
                    <a:effectLst/>
                    <a:latin typeface="Consolas" panose="020B0609020204030204" pitchFamily="49" charset="0"/>
                    <a:ea typeface="SimSun" panose="02010600030101010101" pitchFamily="2" charset="-122"/>
                  </a:rPr>
                  <a:t>	else 	if  (K &lt; A[m]) 	</a:t>
                </a:r>
              </a:p>
              <a:p>
                <a:pPr indent="457200"/>
                <a:r>
                  <a:rPr lang="en-US" sz="2400" dirty="0">
                    <a:effectLst/>
                    <a:latin typeface="Consolas" panose="020B0609020204030204" pitchFamily="49" charset="0"/>
                    <a:ea typeface="SimSun" panose="02010600030101010101" pitchFamily="2" charset="-122"/>
                  </a:rPr>
                  <a:t>		then r ← m – 1;</a:t>
                </a:r>
              </a:p>
              <a:p>
                <a:r>
                  <a:rPr lang="en-US" sz="2400" dirty="0">
                    <a:effectLst/>
                    <a:latin typeface="Consolas" panose="020B0609020204030204" pitchFamily="49" charset="0"/>
                    <a:ea typeface="SimSun" panose="02010600030101010101" pitchFamily="2" charset="-122"/>
                  </a:rPr>
                  <a:t>	     	else p ← m + 1;}</a:t>
                </a:r>
              </a:p>
              <a:p>
                <a:r>
                  <a:rPr lang="en-US" sz="2400" dirty="0">
                    <a:effectLst/>
                    <a:latin typeface="Consolas" panose="020B0609020204030204" pitchFamily="49" charset="0"/>
                    <a:ea typeface="SimSun" panose="02010600030101010101" pitchFamily="2" charset="-122"/>
                  </a:rPr>
                  <a:t>return -1;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131" y="486071"/>
                <a:ext cx="7654835" cy="6118598"/>
              </a:xfrm>
              <a:prstGeom prst="rect">
                <a:avLst/>
              </a:prstGeom>
              <a:blipFill>
                <a:blip r:embed="rId2"/>
                <a:stretch>
                  <a:fillRect l="-1673" t="-997" b="-1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74A9666F-388F-41BD-BBE6-0B64482575A5}"/>
              </a:ext>
            </a:extLst>
          </p:cNvPr>
          <p:cNvSpPr/>
          <p:nvPr/>
        </p:nvSpPr>
        <p:spPr>
          <a:xfrm flipH="1">
            <a:off x="426010" y="2648805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61F8BEA2-C4BD-44AB-831C-533BC7637E1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0904">
            <a:off x="426009" y="2516777"/>
            <a:ext cx="730489" cy="44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831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1056" y="820601"/>
            <a:ext cx="2505482" cy="62542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</a:rPr>
              <a:t>Binary Search </a:t>
            </a:r>
            <a:endParaRPr lang="en-US" sz="3200" dirty="0">
              <a:effectLst/>
              <a:ea typeface="SimSun" panose="02010600030101010101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14138" y="1603625"/>
            <a:ext cx="9357971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worst-case inputs include 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arrays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do not contain a given search key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cases of successful searches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Find the number of key comparisons in the worst case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(n). 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recurrence is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(n) =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└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n/2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┘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 + 1,   for  n &gt; 1.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	              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(1)= 1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 …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………………….(2.6)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where a = 1 and b = 2, for this case.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 this case, a = 1, b = 2 and d = 0 (for 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400" baseline="30000" dirty="0" err="1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= 1). 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Applying Master Theorem, 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(n) = Θ(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log</a:t>
            </a:r>
            <a:r>
              <a:rPr lang="en-US" sz="2400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).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79CD3127-9EF3-44EF-950C-9B7379D3BF3E}"/>
              </a:ext>
            </a:extLst>
          </p:cNvPr>
          <p:cNvSpPr/>
          <p:nvPr/>
        </p:nvSpPr>
        <p:spPr>
          <a:xfrm flipH="1">
            <a:off x="577515" y="3429000"/>
            <a:ext cx="409139" cy="359449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54E5D4-426A-42BB-91BE-7B077882C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538" y="117243"/>
            <a:ext cx="7120447" cy="1292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6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kumimoji="0" lang="en-US" altLang="zh-CN" sz="260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kumimoji="0" lang="en-US" altLang="zh-CN" sz="2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Θ(</a:t>
            </a:r>
            <a:r>
              <a:rPr kumimoji="0" lang="en-US" altLang="zh-CN" sz="260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600" i="0" u="none" strike="noStrike" cap="none" normalizeH="0" baseline="30000" dirty="0" err="1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) 			if a  &lt;  b</a:t>
            </a:r>
            <a:r>
              <a:rPr kumimoji="0" lang="en-US" altLang="zh-CN" sz="2600" i="0" u="none" strike="noStrike" cap="none" normalizeH="0" baseline="3000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2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60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T(n)  </a:t>
            </a:r>
            <a:r>
              <a:rPr kumimoji="0" lang="en-US" altLang="zh-CN" sz="26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kumimoji="0" lang="en-US" altLang="zh-CN" sz="260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	</a:t>
            </a:r>
            <a:r>
              <a:rPr kumimoji="0" lang="en-US" altLang="zh-CN" sz="2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Θ(</a:t>
            </a:r>
            <a:r>
              <a:rPr kumimoji="0" lang="en-US" altLang="zh-CN" sz="26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600" i="0" u="none" strike="noStrike" cap="none" normalizeH="0" baseline="3000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600" i="0" u="none" strike="noStrike" cap="none" normalizeH="0" baseline="3000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6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log</a:t>
            </a:r>
            <a:r>
              <a:rPr kumimoji="0" lang="en-US" altLang="zh-CN" sz="2600" i="0" u="none" strike="noStrike" cap="none" normalizeH="0" baseline="-3000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6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		if a  =  b</a:t>
            </a:r>
            <a:r>
              <a:rPr kumimoji="0" lang="en-US" altLang="zh-CN" sz="2600" i="0" u="none" strike="noStrike" cap="none" normalizeH="0" baseline="3000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2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60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Θ(  </a:t>
            </a:r>
            <a:r>
              <a:rPr kumimoji="0" lang="en-US" altLang="zh-CN" sz="2600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600" i="0" u="none" strike="noStrike" cap="none" normalizeH="0" baseline="30000" dirty="0" err="1">
                <a:ln>
                  <a:noFill/>
                </a:ln>
                <a:solidFill>
                  <a:srgbClr val="0000CC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log</a:t>
            </a:r>
            <a:r>
              <a:rPr kumimoji="0" lang="en-US" altLang="zh-CN" sz="2600" i="0" u="none" strike="noStrike" cap="none" normalizeH="0" baseline="-25000" dirty="0" err="1">
                <a:ln>
                  <a:noFill/>
                </a:ln>
                <a:solidFill>
                  <a:srgbClr val="0000CC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600" i="0" u="none" strike="noStrike" cap="none" normalizeH="0" baseline="30000" dirty="0" err="1">
                <a:ln>
                  <a:noFill/>
                </a:ln>
                <a:solidFill>
                  <a:srgbClr val="0000CC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60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)		if a  &gt;  b</a:t>
            </a:r>
            <a:r>
              <a:rPr kumimoji="0" lang="en-US" altLang="zh-CN" sz="2600" i="0" u="none" strike="noStrike" cap="none" normalizeH="0" baseline="3000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   </a:t>
            </a:r>
            <a:r>
              <a:rPr kumimoji="0" lang="en-US" altLang="zh-CN" sz="260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2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803A8700-B2BF-4A5E-B97F-CEEF351641AA}"/>
              </a:ext>
            </a:extLst>
          </p:cNvPr>
          <p:cNvSpPr/>
          <p:nvPr/>
        </p:nvSpPr>
        <p:spPr>
          <a:xfrm>
            <a:off x="5700516" y="126099"/>
            <a:ext cx="292608" cy="1103085"/>
          </a:xfrm>
          <a:prstGeom prst="leftBrac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Image result for smiley face images">
            <a:extLst>
              <a:ext uri="{FF2B5EF4-FFF2-40B4-BE49-F238E27FC236}">
                <a16:creationId xmlns:a16="http://schemas.microsoft.com/office/drawing/2014/main" id="{7E57BC6B-A3C6-427F-9C53-42BBDE11B7B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1055">
            <a:off x="476665" y="3466813"/>
            <a:ext cx="453007" cy="28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489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A56FF7-84C9-49CE-AC25-069B8072F2A9}"/>
              </a:ext>
            </a:extLst>
          </p:cNvPr>
          <p:cNvSpPr txBox="1"/>
          <p:nvPr/>
        </p:nvSpPr>
        <p:spPr>
          <a:xfrm>
            <a:off x="590429" y="2313335"/>
            <a:ext cx="9009649" cy="42337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83771" y="454740"/>
            <a:ext cx="1057964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Solve the recurrence relation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(n) =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└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n/2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┘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) + 1,   for  n &gt; 1.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		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(1)= 1</a:t>
            </a: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…………………….(2.6)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by assuming that 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 = 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Then      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(n) 	=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(2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) =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└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/2 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┘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) + 1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	=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k-1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) + 1 , for 2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is always divisible by 2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	=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k-2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) + 1 + 1           …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	=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k-i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) +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	=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k-k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) + k,  by letting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= k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	=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1 )+ k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	=  1 + k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	=  log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n + 1,   where {n = 2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log</a:t>
            </a:r>
            <a:r>
              <a:rPr lang="de-DE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n = log</a:t>
            </a:r>
            <a:r>
              <a:rPr lang="de-DE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de-DE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k </a:t>
            </a: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= k log</a:t>
            </a:r>
            <a:r>
              <a:rPr lang="de-DE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2 = k.}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68187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8AE95C-34D5-4632-B6E8-ED4D090BAD74}"/>
              </a:ext>
            </a:extLst>
          </p:cNvPr>
          <p:cNvSpPr txBox="1"/>
          <p:nvPr/>
        </p:nvSpPr>
        <p:spPr>
          <a:xfrm>
            <a:off x="999839" y="3429000"/>
            <a:ext cx="10029108" cy="133550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15291" y="1265725"/>
            <a:ext cx="9318172" cy="546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Given the recurrence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(n) =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└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n/2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┘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 + 1,   for  n &gt; 1.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	          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(1)= 1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           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…………….(2.6)</a:t>
            </a: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When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 = 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 the recurrence relation (2.6) has the solution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worst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(n) = log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n + 1   for  n = 2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.	  ……………(2.7)</a:t>
            </a:r>
          </a:p>
          <a:p>
            <a:endParaRPr lang="en-US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(2.7) for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n = 2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tweaked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(i.e., making small change to improve …) to get a solution valid for an arbitrary positive integer n (i.e., n  ≥  1):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worst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 	=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└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┘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┌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+ 1)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┐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……………(2.8)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verify by substitution that (2.8) indeed satisfies equation (2.6) for any n ≥ 1.</a:t>
            </a: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E346ACB7-E095-463C-B256-ABF2FB80B62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06" y="4900863"/>
            <a:ext cx="444585" cy="34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907129A-6BD7-4CC0-8230-104C71EB947B}"/>
              </a:ext>
            </a:extLst>
          </p:cNvPr>
          <p:cNvSpPr/>
          <p:nvPr/>
        </p:nvSpPr>
        <p:spPr>
          <a:xfrm>
            <a:off x="1388964" y="414930"/>
            <a:ext cx="9570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Decrease-by-a-Constant-Factor Algorithm: Binary Search </a:t>
            </a:r>
          </a:p>
        </p:txBody>
      </p:sp>
    </p:spTree>
    <p:extLst>
      <p:ext uri="{BB962C8B-B14F-4D97-AF65-F5344CB8AC3E}">
        <p14:creationId xmlns:p14="http://schemas.microsoft.com/office/powerpoint/2010/main" val="30155537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097663A-8DD2-4C0E-A232-BA15933ADC49}"/>
              </a:ext>
            </a:extLst>
          </p:cNvPr>
          <p:cNvSpPr txBox="1"/>
          <p:nvPr/>
        </p:nvSpPr>
        <p:spPr>
          <a:xfrm>
            <a:off x="1094423" y="474681"/>
            <a:ext cx="3592922" cy="56147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638143" y="1114359"/>
                <a:ext cx="9639458" cy="49589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Prove the equality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└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log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┘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+ 1 = 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┌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log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(n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+ 1)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┐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for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n ≥ 1.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Proof: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Let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 where k is a positive integer.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≤</m:t>
                    </m:r>
                    <m:func>
                      <m:func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log</m:t>
                            </m:r>
                            <m:r>
                              <a:rPr lang="en-US" sz="2400" baseline="-25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fName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func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≤</m:t>
                    </m:r>
                    <m:func>
                      <m:func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log</m:t>
                        </m:r>
                        <m:r>
                          <a:rPr lang="en-US" sz="2400" b="0" i="0" baseline="-250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fName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an integer,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≤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  <m:r>
                              <a:rPr lang="en-US" sz="2400" b="0" i="1" baseline="-2500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fName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so 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≤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  <m:r>
                              <a:rPr lang="en-US" sz="2400" b="0" i="1" baseline="-25000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4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4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But k and k + 1 are consecutive integers and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  <m:r>
                              <a:rPr lang="en-US" sz="2400" b="0" i="1" baseline="-250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; 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so it must follow that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  <m:r>
                              <a:rPr lang="en-US" sz="2400" b="0" i="1" baseline="-2500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where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  <m:r>
                              <a:rPr lang="en-US" sz="2400" b="0" i="1" baseline="-250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an integer.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143" y="1114359"/>
                <a:ext cx="9639458" cy="4958922"/>
              </a:xfrm>
              <a:prstGeom prst="rect">
                <a:avLst/>
              </a:prstGeom>
              <a:blipFill>
                <a:blip r:embed="rId2"/>
                <a:stretch>
                  <a:fillRect l="-1012" b="-1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6517A6FA-95BC-405E-83FE-0D677508ECE7}"/>
              </a:ext>
            </a:extLst>
          </p:cNvPr>
          <p:cNvSpPr/>
          <p:nvPr/>
        </p:nvSpPr>
        <p:spPr>
          <a:xfrm>
            <a:off x="1638143" y="454998"/>
            <a:ext cx="2505482" cy="625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</a:rPr>
              <a:t>Binary Search </a:t>
            </a:r>
            <a:endParaRPr lang="en-US" sz="3200" dirty="0">
              <a:effectLst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83710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2C75902-E0F5-47CE-86FA-A2354FF24B68}"/>
              </a:ext>
            </a:extLst>
          </p:cNvPr>
          <p:cNvSpPr txBox="1"/>
          <p:nvPr/>
        </p:nvSpPr>
        <p:spPr>
          <a:xfrm>
            <a:off x="1062338" y="327154"/>
            <a:ext cx="3592922" cy="56147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453488" y="890425"/>
                <a:ext cx="10644326" cy="5495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Likewise, also write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24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+1≤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 where k is a positive integer.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solidFill>
                      <a:srgbClr val="C00000"/>
                    </a:solidFill>
                    <a:ea typeface="SimSun" panose="02010600030101010101" pitchFamily="2" charset="-122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&lt;</m:t>
                    </m:r>
                    <m:func>
                      <m:func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sz="2400" b="0" i="1" baseline="-25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≤</m:t>
                        </m:r>
                        <m:r>
                          <a:rPr lang="en-US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func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Since k + 1 is an integer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sz="24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𝑙𝑜𝑔</m:t>
                        </m:r>
                        <m:r>
                          <a:rPr lang="en-US" sz="2400" b="0" i="1" baseline="-250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4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≤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func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then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solidFill>
                      <a:srgbClr val="C00000"/>
                    </a:solidFill>
                    <a:latin typeface="Courier New" panose="02070309020205020404" pitchFamily="49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  <m:r>
                              <a:rPr lang="en-US" sz="2400" b="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24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≤</m:t>
                    </m:r>
                    <m:r>
                      <a:rPr lang="en-US" sz="24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	  So,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&lt;</m:t>
                    </m:r>
                    <m:d>
                      <m:dPr>
                        <m:begChr m:val="⌈"/>
                        <m:endChr m:val="⌉"/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sz="2400" b="0" i="1" baseline="-250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≤</m:t>
                    </m:r>
                    <m:r>
                      <a:rPr lang="en-US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400" dirty="0">
                  <a:solidFill>
                    <a:srgbClr val="0000FF"/>
                  </a:solidFill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But k and k + 1 are consecutive integer and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&lt;</m:t>
                    </m:r>
                    <m:d>
                      <m:dPr>
                        <m:begChr m:val="⌈"/>
                        <m:endChr m:val="⌉"/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  <m:r>
                              <a:rPr lang="en-US" sz="2400" b="0" i="1" baseline="-25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.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So it must follow that 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		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  <m:r>
                              <a:rPr lang="en-US" sz="2400" b="0" i="1" baseline="-250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400" dirty="0">
                  <a:solidFill>
                    <a:srgbClr val="0000FF"/>
                  </a:solidFill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Thus substituting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  <m:r>
                              <a:rPr lang="en-US" sz="2400" b="0" i="1" baseline="-250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fName>
                          <m:e>
                            <m:r>
                              <a:rPr lang="en-US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from above, we have 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  <m:r>
                              <a:rPr lang="en-US" sz="2400" b="0" i="1" baseline="-250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  <m:r>
                              <a:rPr lang="en-US" sz="2400" b="0" i="1" baseline="-250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fName>
                          <m:e>
                            <m:r>
                              <a:rPr lang="en-US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. 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		QED.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488" y="890425"/>
                <a:ext cx="10644326" cy="5495159"/>
              </a:xfrm>
              <a:prstGeom prst="rect">
                <a:avLst/>
              </a:prstGeom>
              <a:blipFill>
                <a:blip r:embed="rId2"/>
                <a:stretch>
                  <a:fillRect l="-859" t="-333" b="-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D531F25-C831-4EAA-97E9-E5137EC62E07}"/>
              </a:ext>
            </a:extLst>
          </p:cNvPr>
          <p:cNvSpPr/>
          <p:nvPr/>
        </p:nvSpPr>
        <p:spPr>
          <a:xfrm>
            <a:off x="1453488" y="264997"/>
            <a:ext cx="2505482" cy="625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</a:rPr>
              <a:t>Binary Search </a:t>
            </a:r>
            <a:endParaRPr lang="en-US" sz="3200" dirty="0">
              <a:effectLst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0806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CFDB8E-6E16-4D26-9E42-AD7AFF5AB72B}"/>
              </a:ext>
            </a:extLst>
          </p:cNvPr>
          <p:cNvSpPr txBox="1"/>
          <p:nvPr/>
        </p:nvSpPr>
        <p:spPr>
          <a:xfrm>
            <a:off x="1193269" y="3818911"/>
            <a:ext cx="5422232" cy="56147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61243" y="1580253"/>
            <a:ext cx="8491787" cy="4477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average-case efficiency of binary search?  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sophisticated analysis shows that the average number of key comparisons made by binary search is only slightly smaller than that in the worst case: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		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avg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(n) ≈ 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log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144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   [</a:t>
            </a:r>
            <a:r>
              <a:rPr lang="de-DE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de-DE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de-DE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avg</a:t>
            </a:r>
            <a:r>
              <a:rPr lang="de-DE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(n) = (1 + 2 + … + log</a:t>
            </a:r>
            <a:r>
              <a:rPr lang="de-DE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de-DE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n) /  log</a:t>
            </a:r>
            <a:r>
              <a:rPr lang="de-DE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de-DE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 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144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  		= [½  log</a:t>
            </a:r>
            <a:r>
              <a:rPr lang="de-DE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de-DE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 (log</a:t>
            </a:r>
            <a:r>
              <a:rPr lang="de-DE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 </a:t>
            </a:r>
            <a:r>
              <a:rPr lang="de-DE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 + 1)] / log</a:t>
            </a:r>
            <a:r>
              <a:rPr lang="de-DE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de-DE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144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	=  ½ (log</a:t>
            </a:r>
            <a:r>
              <a:rPr lang="de-DE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 </a:t>
            </a:r>
            <a:r>
              <a:rPr lang="de-DE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 + 1)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≈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 ]</a:t>
            </a:r>
            <a:endParaRPr lang="en-US" sz="2400" dirty="0">
              <a:solidFill>
                <a:srgbClr val="0000FF"/>
              </a:solidFill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2EBBB011-B747-4092-9726-3D58E2065D32}"/>
              </a:ext>
            </a:extLst>
          </p:cNvPr>
          <p:cNvSpPr/>
          <p:nvPr/>
        </p:nvSpPr>
        <p:spPr>
          <a:xfrm flipH="1">
            <a:off x="699935" y="3657799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7274AD5F-9730-49EF-BED6-7DB4448AA45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6894">
            <a:off x="595403" y="3500846"/>
            <a:ext cx="661308" cy="47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1BBC5A-FF04-45B8-AF0F-E56B6EC1E96D}"/>
              </a:ext>
            </a:extLst>
          </p:cNvPr>
          <p:cNvSpPr/>
          <p:nvPr/>
        </p:nvSpPr>
        <p:spPr>
          <a:xfrm>
            <a:off x="1361243" y="563237"/>
            <a:ext cx="720722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Decrease-by-a-Constant-Factor Algorithm:</a:t>
            </a:r>
          </a:p>
          <a:p>
            <a:r>
              <a:rPr lang="en-US" sz="3200" dirty="0">
                <a:ea typeface="SimSun" panose="02010600030101010101" pitchFamily="2" charset="-122"/>
              </a:rPr>
              <a:t>Binary Search </a:t>
            </a:r>
          </a:p>
        </p:txBody>
      </p:sp>
    </p:spTree>
    <p:extLst>
      <p:ext uri="{BB962C8B-B14F-4D97-AF65-F5344CB8AC3E}">
        <p14:creationId xmlns:p14="http://schemas.microsoft.com/office/powerpoint/2010/main" val="407955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4816" y="2344088"/>
            <a:ext cx="83932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More accurate formulas for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average number of comparisons in a successful and an unsuccessful search are: 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yesAvg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(n) ≈ 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log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- 1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and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noAvg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(n) ≈ 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log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(n + 1),  respectively.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18F31BB9-2B6E-4E04-8F1B-E7E193300E1F}"/>
              </a:ext>
            </a:extLst>
          </p:cNvPr>
          <p:cNvSpPr/>
          <p:nvPr/>
        </p:nvSpPr>
        <p:spPr>
          <a:xfrm flipH="1">
            <a:off x="566980" y="2898520"/>
            <a:ext cx="661308" cy="301880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414494FF-271E-4C26-A37E-1A100568F8A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42" y="2799347"/>
            <a:ext cx="602645" cy="40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3F6F04-742F-4D12-A7A3-7829AF5293D5}"/>
              </a:ext>
            </a:extLst>
          </p:cNvPr>
          <p:cNvSpPr/>
          <p:nvPr/>
        </p:nvSpPr>
        <p:spPr>
          <a:xfrm>
            <a:off x="1535475" y="762055"/>
            <a:ext cx="720722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Decrease-by-a-Constant-Factor Algorithm:</a:t>
            </a:r>
          </a:p>
          <a:p>
            <a:r>
              <a:rPr lang="en-US" sz="3200" dirty="0">
                <a:ea typeface="SimSun" panose="02010600030101010101" pitchFamily="2" charset="-122"/>
              </a:rPr>
              <a:t>Binary Search </a:t>
            </a:r>
          </a:p>
        </p:txBody>
      </p:sp>
    </p:spTree>
    <p:extLst>
      <p:ext uri="{BB962C8B-B14F-4D97-AF65-F5344CB8AC3E}">
        <p14:creationId xmlns:p14="http://schemas.microsoft.com/office/powerpoint/2010/main" val="317742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955AE54-5F46-452C-A7F2-DFA7D1ABC0F2}"/>
              </a:ext>
            </a:extLst>
          </p:cNvPr>
          <p:cNvSpPr txBox="1"/>
          <p:nvPr/>
        </p:nvSpPr>
        <p:spPr>
          <a:xfrm>
            <a:off x="0" y="4941984"/>
            <a:ext cx="12192000" cy="6705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02130" y="1577247"/>
            <a:ext cx="8648156" cy="393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  <a:tabLst>
                <a:tab pos="457200" algn="l"/>
                <a:tab pos="914400" algn="l"/>
                <a:tab pos="1371600" algn="l"/>
                <a:tab pos="1685925" algn="l"/>
                <a:tab pos="1828800" algn="l"/>
                <a:tab pos="2543175" algn="l"/>
              </a:tabLst>
            </a:pP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After a partition A[s] has been achieved,  [Divide]</a:t>
            </a:r>
            <a:endParaRPr lang="en-US" sz="2400" dirty="0">
              <a:solidFill>
                <a:srgbClr val="0000FF"/>
              </a:solidFill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1600" algn="l"/>
                <a:tab pos="1685925" algn="l"/>
                <a:tab pos="1828800" algn="l"/>
                <a:tab pos="2543175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element at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A[s]  will be in its final position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 the sorted array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1600" algn="l"/>
                <a:tab pos="1685925" algn="l"/>
                <a:tab pos="1828800" algn="l"/>
                <a:tab pos="2543175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Then, c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ontinue sorting the two subarrays of the elements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[Conquer] </a:t>
            </a:r>
          </a:p>
          <a:p>
            <a:pPr lvl="2">
              <a:lnSpc>
                <a:spcPct val="115000"/>
              </a:lnSpc>
              <a:spcAft>
                <a:spcPts val="600"/>
              </a:spcAft>
              <a:tabLst>
                <a:tab pos="457200" algn="l"/>
                <a:tab pos="914400" algn="l"/>
                <a:tab pos="1371600" algn="l"/>
                <a:tab pos="1685925" algn="l"/>
                <a:tab pos="1828800" algn="l"/>
                <a:tab pos="2543175" algn="l"/>
              </a:tabLst>
            </a:pP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A[0] A[1]  … A[s-1]  </a:t>
            </a:r>
          </a:p>
          <a:p>
            <a:pPr lvl="2">
              <a:lnSpc>
                <a:spcPct val="115000"/>
              </a:lnSpc>
              <a:spcAft>
                <a:spcPts val="600"/>
              </a:spcAft>
              <a:tabLst>
                <a:tab pos="457200" algn="l"/>
                <a:tab pos="914400" algn="l"/>
                <a:tab pos="1371600" algn="l"/>
                <a:tab pos="1685925" algn="l"/>
                <a:tab pos="1828800" algn="l"/>
                <a:tab pos="2543175" algn="l"/>
              </a:tabLst>
            </a:pP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A[s+1] A[s+2]  … A[n-1]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61963" lvl="2" indent="-461963">
              <a:lnSpc>
                <a:spcPct val="115000"/>
              </a:lnSpc>
              <a:spcAft>
                <a:spcPts val="600"/>
              </a:spcAft>
              <a:tabLst>
                <a:tab pos="339725" algn="l"/>
                <a:tab pos="461963" algn="l"/>
                <a:tab pos="1371600" algn="l"/>
                <a:tab pos="1685925" algn="l"/>
                <a:tab pos="1828800" algn="l"/>
                <a:tab pos="2543175" algn="l"/>
              </a:tabLst>
            </a:pPr>
            <a:r>
              <a:rPr lang="en-US" sz="2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	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independently (e.g., by the same method).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0" algn="l"/>
                <a:tab pos="1371600" algn="l"/>
                <a:tab pos="1685925" algn="l"/>
                <a:tab pos="1828800" algn="l"/>
                <a:tab pos="2543175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[Combine: No work is needed]</a:t>
            </a:r>
            <a:endParaRPr lang="en-US" sz="2400" dirty="0">
              <a:solidFill>
                <a:srgbClr val="0000FF"/>
              </a:solidFill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24E73953-5502-41FA-BC93-4E09C55F0B2D}"/>
              </a:ext>
            </a:extLst>
          </p:cNvPr>
          <p:cNvSpPr/>
          <p:nvPr/>
        </p:nvSpPr>
        <p:spPr>
          <a:xfrm flipH="1">
            <a:off x="842282" y="1529968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278">
            <a:off x="842282" y="1399565"/>
            <a:ext cx="661308" cy="45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3B52D69-894C-4EC3-BB5E-156BE319D644}"/>
              </a:ext>
            </a:extLst>
          </p:cNvPr>
          <p:cNvSpPr/>
          <p:nvPr/>
        </p:nvSpPr>
        <p:spPr>
          <a:xfrm>
            <a:off x="1802130" y="814790"/>
            <a:ext cx="18768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ea typeface="SimSun" panose="02010600030101010101" pitchFamily="2" charset="-122"/>
                <a:cs typeface="Times New Roman" panose="02020603050405020304" pitchFamily="18" charset="0"/>
              </a:rPr>
              <a:t>Quicksort </a:t>
            </a:r>
          </a:p>
        </p:txBody>
      </p:sp>
    </p:spTree>
    <p:extLst>
      <p:ext uri="{BB962C8B-B14F-4D97-AF65-F5344CB8AC3E}">
        <p14:creationId xmlns:p14="http://schemas.microsoft.com/office/powerpoint/2010/main" val="2548004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62789" y="1831959"/>
            <a:ext cx="78478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For the Decrease and Conquer approach, other examples such as: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Fake-Coin Problem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Multipliction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à la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russe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(or called Russian Peasant Multiplication) and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Josephus Problem.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34701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6BC12D-AB4E-47B0-92DD-C9F8FCA40FC0}"/>
              </a:ext>
            </a:extLst>
          </p:cNvPr>
          <p:cNvSpPr txBox="1"/>
          <p:nvPr/>
        </p:nvSpPr>
        <p:spPr>
          <a:xfrm>
            <a:off x="2368732" y="2613392"/>
            <a:ext cx="65053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Binary Tree Traversals: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divide-and-conquer technique’s Applications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13200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7F0386-F994-47B0-9404-587B0FF68161}"/>
              </a:ext>
            </a:extLst>
          </p:cNvPr>
          <p:cNvSpPr txBox="1"/>
          <p:nvPr/>
        </p:nvSpPr>
        <p:spPr>
          <a:xfrm>
            <a:off x="1268044" y="2672178"/>
            <a:ext cx="6504356" cy="60246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94429" y="1209732"/>
            <a:ext cx="8381388" cy="4588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Apply the divide-and-conquer technique to binary trees.</a:t>
            </a:r>
          </a:p>
          <a:p>
            <a:pPr>
              <a:lnSpc>
                <a:spcPct val="115000"/>
              </a:lnSpc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binary tree 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defined as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finite set of nodes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is </a:t>
            </a:r>
          </a:p>
          <a:p>
            <a:pPr marL="919163" lvl="1" indent="-461963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empty, </a:t>
            </a:r>
          </a:p>
          <a:p>
            <a:pPr marL="919163" lvl="1" indent="-461963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consists of </a:t>
            </a:r>
          </a:p>
          <a:p>
            <a:pPr marL="1257300" lvl="2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root and </a:t>
            </a:r>
          </a:p>
          <a:p>
            <a:pPr marL="1257300" lvl="2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disjoint binary trees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left T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right T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subtree of the root. </a:t>
            </a:r>
          </a:p>
          <a:p>
            <a:pPr>
              <a:lnSpc>
                <a:spcPct val="115000"/>
              </a:lnSpc>
            </a:pP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BE768186-28EE-41F0-B7AB-539E38B3EF35}"/>
              </a:ext>
            </a:extLst>
          </p:cNvPr>
          <p:cNvSpPr/>
          <p:nvPr/>
        </p:nvSpPr>
        <p:spPr>
          <a:xfrm flipH="1">
            <a:off x="606736" y="1976169"/>
            <a:ext cx="661308" cy="218391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3005">
            <a:off x="604424" y="1876926"/>
            <a:ext cx="661308" cy="31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1016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2FE6E74-C621-4CC2-88D2-D812F800628B}"/>
              </a:ext>
            </a:extLst>
          </p:cNvPr>
          <p:cNvSpPr txBox="1"/>
          <p:nvPr/>
        </p:nvSpPr>
        <p:spPr>
          <a:xfrm>
            <a:off x="873611" y="1018903"/>
            <a:ext cx="7652768" cy="59084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83190" y="1018903"/>
            <a:ext cx="9760617" cy="553228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Consider a binary tree as a special case of an ordered tree [see Figure 2.5].</a:t>
            </a:r>
          </a:p>
          <a:p>
            <a:pPr>
              <a:lnSpc>
                <a:spcPct val="115000"/>
              </a:lnSpc>
            </a:pP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		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max{Height(T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), Height(T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)} + 1</a:t>
            </a:r>
            <a:endParaRPr lang="en-US" altLang="zh-CN" sz="1100" dirty="0"/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3200" dirty="0"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		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max{Height(T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), Height(T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)}</a:t>
            </a:r>
            <a:endParaRPr lang="en-US" altLang="zh-CN" sz="1100" dirty="0"/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		</a:t>
            </a: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		max{Height(T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), Height(T</a:t>
            </a:r>
            <a:r>
              <a:rPr lang="en-US" altLang="zh-CN" sz="2400" baseline="-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)} = 0, (leaf)</a:t>
            </a:r>
            <a:r>
              <a:rPr lang="en-US" altLang="zh-CN" sz="20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endParaRPr lang="en-US" altLang="zh-CN" sz="1100" dirty="0"/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Figure 2.5:   Standard representation of a binary tree.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cxnSp>
        <p:nvCxnSpPr>
          <p:cNvPr id="3" name="Line 51"/>
          <p:cNvCxnSpPr>
            <a:cxnSpLocks noChangeShapeType="1"/>
            <a:stCxn id="7" idx="4"/>
            <a:endCxn id="13" idx="0"/>
          </p:cNvCxnSpPr>
          <p:nvPr/>
        </p:nvCxnSpPr>
        <p:spPr bwMode="auto">
          <a:xfrm flipH="1">
            <a:off x="3153477" y="2184859"/>
            <a:ext cx="862500" cy="104870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Line 50"/>
          <p:cNvCxnSpPr>
            <a:cxnSpLocks noChangeShapeType="1"/>
            <a:endCxn id="15" idx="0"/>
          </p:cNvCxnSpPr>
          <p:nvPr/>
        </p:nvCxnSpPr>
        <p:spPr bwMode="auto">
          <a:xfrm>
            <a:off x="4014707" y="2158502"/>
            <a:ext cx="952263" cy="110933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AutoShape 315"/>
          <p:cNvCxnSpPr>
            <a:cxnSpLocks noChangeShapeType="1"/>
            <a:endCxn id="15" idx="0"/>
          </p:cNvCxnSpPr>
          <p:nvPr/>
        </p:nvCxnSpPr>
        <p:spPr bwMode="auto">
          <a:xfrm flipH="1" flipV="1">
            <a:off x="4966970" y="3267841"/>
            <a:ext cx="952263" cy="9366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8"/>
          <p:cNvCxnSpPr/>
          <p:nvPr/>
        </p:nvCxnSpPr>
        <p:spPr>
          <a:xfrm>
            <a:off x="2567031" y="3233568"/>
            <a:ext cx="2514501" cy="9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6BFDE66-41D8-4C5E-A0D8-FD4B4F0DEF36}"/>
              </a:ext>
            </a:extLst>
          </p:cNvPr>
          <p:cNvSpPr/>
          <p:nvPr/>
        </p:nvSpPr>
        <p:spPr>
          <a:xfrm>
            <a:off x="3907120" y="1984562"/>
            <a:ext cx="217714" cy="20029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4B94183-2D68-4A7C-B62F-8452B44665CB}"/>
              </a:ext>
            </a:extLst>
          </p:cNvPr>
          <p:cNvSpPr/>
          <p:nvPr/>
        </p:nvSpPr>
        <p:spPr>
          <a:xfrm>
            <a:off x="2514396" y="3233568"/>
            <a:ext cx="1278162" cy="1747119"/>
          </a:xfrm>
          <a:prstGeom prst="triangle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9488E380-8002-4CA5-A15D-55B0E68FF94F}"/>
              </a:ext>
            </a:extLst>
          </p:cNvPr>
          <p:cNvSpPr/>
          <p:nvPr/>
        </p:nvSpPr>
        <p:spPr>
          <a:xfrm>
            <a:off x="4327889" y="3267841"/>
            <a:ext cx="1278162" cy="1747119"/>
          </a:xfrm>
          <a:prstGeom prst="triangle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2385BB7-AAAA-435B-A45A-1CAC7792A0C9}"/>
              </a:ext>
            </a:extLst>
          </p:cNvPr>
          <p:cNvSpPr/>
          <p:nvPr/>
        </p:nvSpPr>
        <p:spPr>
          <a:xfrm>
            <a:off x="4329159" y="3272488"/>
            <a:ext cx="1278162" cy="1747119"/>
          </a:xfrm>
          <a:prstGeom prst="triangle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4704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1908" y="1012508"/>
            <a:ext cx="9161755" cy="5032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Consider a 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recursive algorithm </a:t>
            </a:r>
            <a:r>
              <a:rPr lang="en-US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for computing the height of a binary tree.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61963" marR="0" lvl="0" indent="-46196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Define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height as </a:t>
            </a:r>
          </a:p>
          <a:p>
            <a:pPr marL="919163" lvl="1" indent="-461963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length of the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longest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path from the root to a leaf. 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61963" marR="0" indent="-46196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61963" marR="0" lvl="0" indent="-46196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Compute the height as </a:t>
            </a:r>
          </a:p>
          <a:p>
            <a:pPr marL="919163" lvl="1" indent="-461963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maximum of the heights of the root’s left and right subtrees plus 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 (Add 1 to account for the extra level of the root.)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61963" indent="-461963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61963" marR="0" lvl="0" indent="-46196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Define the height of the empty tree as   -1. </a:t>
            </a:r>
            <a:endParaRPr lang="en-US" sz="2400" dirty="0">
              <a:solidFill>
                <a:srgbClr val="0000FF"/>
              </a:solidFill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71445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6194B8-002C-468B-AC8C-40400ED0CF09}"/>
              </a:ext>
            </a:extLst>
          </p:cNvPr>
          <p:cNvSpPr txBox="1"/>
          <p:nvPr/>
        </p:nvSpPr>
        <p:spPr>
          <a:xfrm>
            <a:off x="1625289" y="4502444"/>
            <a:ext cx="9443764" cy="10575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94261" y="1601302"/>
            <a:ext cx="9275317" cy="3958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indent="-461963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following recursive algorithm</a:t>
            </a:r>
          </a:p>
          <a:p>
            <a:pPr marL="919163" lvl="1" indent="-461963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Computes recursively the height of a binary tree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800" dirty="0">
                <a:latin typeface="Consolas" panose="020B0609020204030204" pitchFamily="49" charset="0"/>
                <a:ea typeface="SimSun" panose="02010600030101010101" pitchFamily="2" charset="-122"/>
              </a:rPr>
              <a:t>Algorithm Height(T)</a:t>
            </a:r>
          </a:p>
          <a:p>
            <a:pPr lvl="1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Input:     A binary tree T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lvl="1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Output:  The height of T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lvl="1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lvl="1">
              <a:lnSpc>
                <a:spcPct val="115000"/>
              </a:lnSpc>
            </a:pP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if  (T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= </a:t>
            </a: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Ø) return -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1;      //define the height of an empty tree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lvl="1">
              <a:lnSpc>
                <a:spcPct val="115000"/>
              </a:lnSpc>
            </a:pP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else return max{Height(T</a:t>
            </a:r>
            <a:r>
              <a:rPr lang="en-US" sz="2400" baseline="-25000" dirty="0">
                <a:latin typeface="Consolas" panose="020B0609020204030204" pitchFamily="49" charset="0"/>
                <a:ea typeface="SimSun" panose="02010600030101010101" pitchFamily="2" charset="-122"/>
              </a:rPr>
              <a:t>L</a:t>
            </a: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), Height(T</a:t>
            </a:r>
            <a:r>
              <a:rPr lang="en-US" sz="2400" baseline="-25000" dirty="0">
                <a:latin typeface="Consolas" panose="020B0609020204030204" pitchFamily="49" charset="0"/>
                <a:ea typeface="SimSun" panose="02010600030101010101" pitchFamily="2" charset="-122"/>
              </a:rPr>
              <a:t>R</a:t>
            </a: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)}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+ </a:t>
            </a: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1;</a:t>
            </a:r>
            <a:endParaRPr lang="en-US" sz="2400" dirty="0">
              <a:effectLst/>
              <a:latin typeface="Consolas" panose="020B06090202040302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47966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DBD4306-C99B-4705-AACA-58983C87F9D2}"/>
              </a:ext>
            </a:extLst>
          </p:cNvPr>
          <p:cNvSpPr txBox="1"/>
          <p:nvPr/>
        </p:nvSpPr>
        <p:spPr>
          <a:xfrm>
            <a:off x="1229310" y="4291493"/>
            <a:ext cx="8813048" cy="16662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828800" y="900262"/>
                <a:ext cx="8943704" cy="50574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3200" dirty="0">
                    <a:ea typeface="SimSun" panose="02010600030101010101" pitchFamily="2" charset="-122"/>
                  </a:rPr>
                  <a:t>Analysis of Algorithm: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461963" indent="-461963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Measure the problem’s instance size by </a:t>
                </a:r>
              </a:p>
              <a:p>
                <a:pPr marL="919163" lvl="1" indent="-461963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number of nodes n(T)  in a given binary tree  T.    </a:t>
                </a:r>
              </a:p>
              <a:p>
                <a:pPr marL="461963" indent="-461963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number of (if T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Ø ) comparisons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made to compute the maximum of two numbers is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same as </a:t>
                </a:r>
              </a:p>
              <a:p>
                <a:pPr marL="919163" lvl="1" indent="-461963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number of additions A(n(T)) 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made by the algorithm. </a:t>
                </a:r>
              </a:p>
              <a:p>
                <a:pPr marL="461963" indent="-461963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following recurrence relation for A(n(T)):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  <a:spcBef>
                    <a:spcPts val="1200"/>
                  </a:spcBef>
                </a:pPr>
                <a:r>
                  <a:rPr lang="en-US" sz="2400" dirty="0">
                    <a:latin typeface="Courier New" panose="02070309020205020404" pitchFamily="49" charset="0"/>
                    <a:ea typeface="SimSun" panose="02010600030101010101" pitchFamily="2" charset="-122"/>
                  </a:rPr>
                  <a:t>	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A(n(T)) = A(n(T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L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)) +  A(n(T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R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)) + 1 ,  for  n(T) &gt; 0,</a:t>
                </a:r>
                <a:endParaRPr lang="en-US" sz="2400" dirty="0">
                  <a:solidFill>
                    <a:srgbClr val="0000FF"/>
                  </a:solidFill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	A(0) = 0.</a:t>
                </a:r>
                <a:endParaRPr lang="en-US" sz="24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900262"/>
                <a:ext cx="8943704" cy="5057475"/>
              </a:xfrm>
              <a:prstGeom prst="rect">
                <a:avLst/>
              </a:prstGeom>
              <a:blipFill>
                <a:blip r:embed="rId2"/>
                <a:stretch>
                  <a:fillRect l="-1704" t="-724" b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AEE4554F-B66B-4C50-B6B4-2D05782DF055}"/>
              </a:ext>
            </a:extLst>
          </p:cNvPr>
          <p:cNvSpPr/>
          <p:nvPr/>
        </p:nvSpPr>
        <p:spPr>
          <a:xfrm flipH="1">
            <a:off x="492789" y="5257998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6F8F2BA1-99A8-44B8-B81E-1462F9BC565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02" y="5085805"/>
            <a:ext cx="661308" cy="49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2557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7489061-E234-4F71-88FD-38EC37B9A53A}"/>
              </a:ext>
            </a:extLst>
          </p:cNvPr>
          <p:cNvSpPr txBox="1"/>
          <p:nvPr/>
        </p:nvSpPr>
        <p:spPr>
          <a:xfrm>
            <a:off x="2269616" y="2600712"/>
            <a:ext cx="8061500" cy="16825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593759" y="2540711"/>
            <a:ext cx="7004482" cy="2626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Thus, to ascertain the algorithm’s efficiency, we need to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know </a:t>
            </a: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how many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external nodes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an extended binary tree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with n internal nodes can have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(i.e., for an extended binary tree w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ith n internal nodes, how many external nodes can have?)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42D537-D4B6-4D5A-A418-97546A915233}"/>
              </a:ext>
            </a:extLst>
          </p:cNvPr>
          <p:cNvSpPr/>
          <p:nvPr/>
        </p:nvSpPr>
        <p:spPr>
          <a:xfrm>
            <a:off x="2673436" y="1482498"/>
            <a:ext cx="3824893" cy="625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</a:rPr>
              <a:t>Analysis of Algorithm:</a:t>
            </a:r>
          </a:p>
        </p:txBody>
      </p:sp>
    </p:spTree>
    <p:extLst>
      <p:ext uri="{BB962C8B-B14F-4D97-AF65-F5344CB8AC3E}">
        <p14:creationId xmlns:p14="http://schemas.microsoft.com/office/powerpoint/2010/main" val="7662769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2C8ABC4D-9D2D-4ECA-8789-8A38D3CBE5F5}"/>
              </a:ext>
            </a:extLst>
          </p:cNvPr>
          <p:cNvSpPr txBox="1"/>
          <p:nvPr/>
        </p:nvSpPr>
        <p:spPr>
          <a:xfrm>
            <a:off x="2388451" y="5137281"/>
            <a:ext cx="6911458" cy="44684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9D7DD6-EE96-48C3-B725-9C97FBDAC320}"/>
              </a:ext>
            </a:extLst>
          </p:cNvPr>
          <p:cNvSpPr txBox="1"/>
          <p:nvPr/>
        </p:nvSpPr>
        <p:spPr>
          <a:xfrm>
            <a:off x="2693736" y="1652545"/>
            <a:ext cx="7652768" cy="59084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" name="AutoShape 55"/>
          <p:cNvCxnSpPr>
            <a:cxnSpLocks noChangeShapeType="1"/>
          </p:cNvCxnSpPr>
          <p:nvPr/>
        </p:nvCxnSpPr>
        <p:spPr bwMode="auto">
          <a:xfrm flipH="1">
            <a:off x="1546225" y="2954337"/>
            <a:ext cx="50165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" name="AutoShape 63"/>
          <p:cNvCxnSpPr>
            <a:cxnSpLocks noChangeShapeType="1"/>
          </p:cNvCxnSpPr>
          <p:nvPr/>
        </p:nvCxnSpPr>
        <p:spPr bwMode="auto">
          <a:xfrm>
            <a:off x="1546225" y="3342640"/>
            <a:ext cx="342900" cy="609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AutoShape 54"/>
          <p:cNvCxnSpPr>
            <a:cxnSpLocks noChangeShapeType="1"/>
          </p:cNvCxnSpPr>
          <p:nvPr/>
        </p:nvCxnSpPr>
        <p:spPr bwMode="auto">
          <a:xfrm>
            <a:off x="2019540" y="2959791"/>
            <a:ext cx="56515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AutoShape 53"/>
          <p:cNvCxnSpPr>
            <a:cxnSpLocks noChangeShapeType="1"/>
          </p:cNvCxnSpPr>
          <p:nvPr/>
        </p:nvCxnSpPr>
        <p:spPr bwMode="auto">
          <a:xfrm flipH="1">
            <a:off x="6298735" y="2557250"/>
            <a:ext cx="695325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AutoShape 52"/>
          <p:cNvCxnSpPr>
            <a:cxnSpLocks noChangeShapeType="1"/>
          </p:cNvCxnSpPr>
          <p:nvPr/>
        </p:nvCxnSpPr>
        <p:spPr bwMode="auto">
          <a:xfrm>
            <a:off x="7049565" y="2587977"/>
            <a:ext cx="6096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62"/>
          <p:cNvCxnSpPr>
            <a:cxnSpLocks noChangeShapeType="1"/>
          </p:cNvCxnSpPr>
          <p:nvPr/>
        </p:nvCxnSpPr>
        <p:spPr bwMode="auto">
          <a:xfrm flipH="1">
            <a:off x="4105275" y="6057265"/>
            <a:ext cx="28575" cy="28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61"/>
          <p:cNvCxnSpPr>
            <a:cxnSpLocks noChangeShapeType="1"/>
          </p:cNvCxnSpPr>
          <p:nvPr/>
        </p:nvCxnSpPr>
        <p:spPr bwMode="auto">
          <a:xfrm flipH="1">
            <a:off x="4105275" y="6056630"/>
            <a:ext cx="285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67"/>
          <p:cNvCxnSpPr>
            <a:cxnSpLocks noChangeShapeType="1"/>
          </p:cNvCxnSpPr>
          <p:nvPr/>
        </p:nvCxnSpPr>
        <p:spPr bwMode="auto">
          <a:xfrm flipV="1">
            <a:off x="3781425" y="6552565"/>
            <a:ext cx="38100" cy="57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60"/>
          <p:cNvCxnSpPr>
            <a:cxnSpLocks noChangeShapeType="1"/>
          </p:cNvCxnSpPr>
          <p:nvPr/>
        </p:nvCxnSpPr>
        <p:spPr bwMode="auto">
          <a:xfrm>
            <a:off x="4181475" y="6057265"/>
            <a:ext cx="66675" cy="952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59"/>
          <p:cNvCxnSpPr>
            <a:cxnSpLocks noChangeShapeType="1"/>
          </p:cNvCxnSpPr>
          <p:nvPr/>
        </p:nvCxnSpPr>
        <p:spPr bwMode="auto">
          <a:xfrm>
            <a:off x="7694277" y="3039341"/>
            <a:ext cx="428625" cy="4953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58"/>
          <p:cNvCxnSpPr>
            <a:cxnSpLocks noChangeShapeType="1"/>
          </p:cNvCxnSpPr>
          <p:nvPr/>
        </p:nvCxnSpPr>
        <p:spPr bwMode="auto">
          <a:xfrm flipH="1" flipV="1">
            <a:off x="6254957" y="3029186"/>
            <a:ext cx="428617" cy="46144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57"/>
          <p:cNvCxnSpPr>
            <a:cxnSpLocks noChangeShapeType="1"/>
          </p:cNvCxnSpPr>
          <p:nvPr/>
        </p:nvCxnSpPr>
        <p:spPr bwMode="auto">
          <a:xfrm flipV="1">
            <a:off x="5824145" y="3013854"/>
            <a:ext cx="419265" cy="50147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66"/>
          <p:cNvCxnSpPr>
            <a:cxnSpLocks noChangeShapeType="1"/>
          </p:cNvCxnSpPr>
          <p:nvPr/>
        </p:nvCxnSpPr>
        <p:spPr bwMode="auto">
          <a:xfrm>
            <a:off x="5067300" y="6551930"/>
            <a:ext cx="381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56"/>
          <p:cNvCxnSpPr>
            <a:cxnSpLocks noChangeShapeType="1"/>
          </p:cNvCxnSpPr>
          <p:nvPr/>
        </p:nvCxnSpPr>
        <p:spPr bwMode="auto">
          <a:xfrm flipV="1">
            <a:off x="7246418" y="3025558"/>
            <a:ext cx="428625" cy="4953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65"/>
          <p:cNvCxnSpPr>
            <a:cxnSpLocks noChangeShapeType="1"/>
          </p:cNvCxnSpPr>
          <p:nvPr/>
        </p:nvCxnSpPr>
        <p:spPr bwMode="auto">
          <a:xfrm flipV="1">
            <a:off x="6427944" y="3571162"/>
            <a:ext cx="225084" cy="537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64"/>
          <p:cNvCxnSpPr>
            <a:cxnSpLocks noChangeShapeType="1"/>
          </p:cNvCxnSpPr>
          <p:nvPr/>
        </p:nvCxnSpPr>
        <p:spPr bwMode="auto">
          <a:xfrm flipH="1" flipV="1">
            <a:off x="6716980" y="3550386"/>
            <a:ext cx="342900" cy="5619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566043" y="3351706"/>
            <a:ext cx="90805" cy="9080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843722" y="3943369"/>
            <a:ext cx="90805" cy="9080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5801611" y="3519993"/>
            <a:ext cx="90805" cy="9080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82542" y="4089090"/>
            <a:ext cx="90805" cy="9080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047069" y="4110340"/>
            <a:ext cx="90805" cy="9080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8051349" y="3516129"/>
            <a:ext cx="90805" cy="9080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915535" y="7148830"/>
            <a:ext cx="90805" cy="9080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230962" y="3500984"/>
            <a:ext cx="90805" cy="9080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57200" y="547300"/>
            <a:ext cx="110799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457200" y="1004500"/>
            <a:ext cx="4635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172071" y="590171"/>
            <a:ext cx="971302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observing Figure 2.6 it is easy to hypothesize that the number of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 nodes 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  )is always one more than the number of internal nodes 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O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     (or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+ 1)	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……………….. (2.11)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           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233998" y="4138436"/>
            <a:ext cx="8975324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562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562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562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562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562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562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562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562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562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62225" algn="l"/>
              </a:tabLs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			 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62225" algn="l"/>
              </a:tabLs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number</a:t>
            </a:r>
            <a:r>
              <a:rPr kumimoji="0" lang="en-US" altLang="zh-CN" sz="2400" i="0" u="none" strike="noStrike" cap="none" normalizeH="0" dirty="0">
                <a:ln>
                  <a:noFill/>
                </a:ln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kumimoji="0" lang="en-US" altLang="zh-CN" sz="2400" i="0" u="none" strike="noStrike" cap="none" normalizeH="0" dirty="0">
                <a:ln>
                  <a:noFill/>
                </a:ln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of leaves and the number </a:t>
            </a:r>
            <a:r>
              <a:rPr kumimoji="0" lang="en-US" altLang="zh-CN" sz="2400" i="0" u="none" strike="noStrike" cap="none" normalizeH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i="0" u="none" strike="noStrike" cap="none" normalizeH="0" dirty="0">
                <a:ln>
                  <a:noFill/>
                </a:ln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of internal nodes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are: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62225" algn="l"/>
              </a:tabLst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x=5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n=4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which implies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x=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+1</a:t>
            </a:r>
            <a:endParaRPr kumimoji="0" lang="en-US" altLang="zh-CN" sz="240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62225" algn="l"/>
              </a:tabLs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This leads to 2n+1 = x + n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62225" algn="l"/>
              </a:tabLst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Figure 2.6:  (a) Binary tree.   (b) Its extension. Internal nodes are shown as circles; 	            external nodes are shown as squares.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62225" algn="l"/>
              </a:tabLst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889124" y="2754811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O H=2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402980" y="316388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O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087922" y="280191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O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520120" y="3330665"/>
            <a:ext cx="322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O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523398" y="280677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O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860551" y="233648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O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108410" y="238138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H=3</a:t>
            </a:r>
            <a:endParaRPr lang="en-US" altLang="zh-CN" sz="1050" dirty="0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534019" y="1141800"/>
            <a:ext cx="90805" cy="9080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2" name="Thought Bubble: Cloud 41">
            <a:extLst>
              <a:ext uri="{FF2B5EF4-FFF2-40B4-BE49-F238E27FC236}">
                <a16:creationId xmlns:a16="http://schemas.microsoft.com/office/drawing/2014/main" id="{0FE5AA80-933F-41A7-945D-37A5BCC4BA9F}"/>
              </a:ext>
            </a:extLst>
          </p:cNvPr>
          <p:cNvSpPr/>
          <p:nvPr/>
        </p:nvSpPr>
        <p:spPr>
          <a:xfrm flipH="1">
            <a:off x="572690" y="2710965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D57335-EE4B-437B-85AA-CEDB0CE462EA}"/>
              </a:ext>
            </a:extLst>
          </p:cNvPr>
          <p:cNvSpPr txBox="1"/>
          <p:nvPr/>
        </p:nvSpPr>
        <p:spPr>
          <a:xfrm>
            <a:off x="8638083" y="3063212"/>
            <a:ext cx="2374083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The number of internal nodes is n = 4; the number of external nodes x = 5, one more than n.</a:t>
            </a:r>
          </a:p>
        </p:txBody>
      </p:sp>
      <p:pic>
        <p:nvPicPr>
          <p:cNvPr id="43" name="Picture 42" descr="Image result for smiley face images">
            <a:extLst>
              <a:ext uri="{FF2B5EF4-FFF2-40B4-BE49-F238E27FC236}">
                <a16:creationId xmlns:a16="http://schemas.microsoft.com/office/drawing/2014/main" id="{10941557-8FC9-439B-90BD-6D7CC079887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20" y="2529935"/>
            <a:ext cx="681027" cy="47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8381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3269" y="1223444"/>
            <a:ext cx="8334103" cy="4284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Prove this formula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 =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  </a:t>
            </a:r>
            <a:r>
              <a:rPr lang="en-US" sz="2400" dirty="0">
                <a:solidFill>
                  <a:srgbClr val="4F6228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(2.11):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marL="461963" indent="-461963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Consider the total number of nodes, both internal n and external x. </a:t>
            </a:r>
          </a:p>
          <a:p>
            <a:pPr marL="461963" indent="-461963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Except the root, every node is one of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two children of an internal node.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marL="461963" indent="-461963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Then we have the equation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+ 1 = x +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        (x and n denote number of leaf 				    and parental nodes)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which immediately implies equation </a:t>
            </a:r>
            <a:r>
              <a:rPr lang="en-US" sz="2400" dirty="0">
                <a:solidFill>
                  <a:srgbClr val="4F6228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(2.11)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E43E10-E2FE-4651-90D6-ED4167383A2A}"/>
              </a:ext>
            </a:extLst>
          </p:cNvPr>
          <p:cNvSpPr txBox="1"/>
          <p:nvPr/>
        </p:nvSpPr>
        <p:spPr>
          <a:xfrm>
            <a:off x="2615301" y="4231891"/>
            <a:ext cx="2934031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total number of nodes of a rooted tree is 2n + 1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6ED99C01-1BD1-4439-B231-2BDD9C492108}"/>
              </a:ext>
            </a:extLst>
          </p:cNvPr>
          <p:cNvSpPr/>
          <p:nvPr/>
        </p:nvSpPr>
        <p:spPr>
          <a:xfrm flipH="1">
            <a:off x="1256306" y="4134249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08567A5F-F6AA-43AB-A371-A45DD523CD2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789" y="4032069"/>
            <a:ext cx="582038" cy="39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02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43A151-4C29-4B18-A551-F1EB13FEFFD2}"/>
              </a:ext>
            </a:extLst>
          </p:cNvPr>
          <p:cNvSpPr txBox="1"/>
          <p:nvPr/>
        </p:nvSpPr>
        <p:spPr>
          <a:xfrm>
            <a:off x="0" y="4231155"/>
            <a:ext cx="12192000" cy="6705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55AE54-5F46-452C-A7F2-DFA7D1ABC0F2}"/>
              </a:ext>
            </a:extLst>
          </p:cNvPr>
          <p:cNvSpPr txBox="1"/>
          <p:nvPr/>
        </p:nvSpPr>
        <p:spPr>
          <a:xfrm>
            <a:off x="0" y="471867"/>
            <a:ext cx="12192000" cy="6705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02228" y="471867"/>
            <a:ext cx="10186416" cy="5510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Algorithm  </a:t>
            </a:r>
            <a:r>
              <a:rPr lang="en-US" sz="2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Quicksort(A[p .. r])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//Sorts a subarray by quicksort. 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//Quicksort(A[0 .. n - 1]) is the initial call for sorting an entire array A.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Input:   A subarray  A[p .. r] of  A[0 .. n-1], 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	defined by its left and right indices  p  and  r.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Output: Subarray  A[p .. r]  sorted in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nondecreasing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order 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  <a:tabLst>
                <a:tab pos="1541145" algn="l"/>
              </a:tabLst>
            </a:pPr>
            <a:r>
              <a:rPr lang="en-US" sz="2400" dirty="0"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if (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p &lt; r )</a:t>
            </a:r>
            <a:r>
              <a:rPr lang="en-US" sz="2400" dirty="0"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sz="2400" dirty="0"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{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s ← Partition(A[p .. r]);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//s ← j is a split position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 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Quicksort(A[p .. s-1]);   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//there is s - p elements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 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Quicksort(A[s+1 .. r]);}  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//there is r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-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 elements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35D896-72B1-494C-8F2E-7F8F82324D54}"/>
              </a:ext>
            </a:extLst>
          </p:cNvPr>
          <p:cNvSpPr/>
          <p:nvPr/>
        </p:nvSpPr>
        <p:spPr>
          <a:xfrm>
            <a:off x="1957233" y="6201467"/>
            <a:ext cx="82775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A[p=0]  A[1]  …  A[s-1]</a:t>
            </a:r>
            <a:r>
              <a:rPr lang="en-US" altLang="zh-CN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A[s] 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A[s+1]  A[s+2] … A[r = n-1]</a:t>
            </a:r>
            <a:endParaRPr lang="en-US" altLang="zh-CN" dirty="0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97" y="4450079"/>
            <a:ext cx="692331" cy="49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9535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F5531F-55C5-432A-898C-82A10487A622}"/>
              </a:ext>
            </a:extLst>
          </p:cNvPr>
          <p:cNvSpPr txBox="1"/>
          <p:nvPr/>
        </p:nvSpPr>
        <p:spPr>
          <a:xfrm>
            <a:off x="1823364" y="4405879"/>
            <a:ext cx="8780468" cy="239597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81984" y="302359"/>
                <a:ext cx="8586652" cy="65556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Returning to algorithm Height, </a:t>
                </a:r>
                <a:endParaRPr lang="en-US" sz="20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0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800" dirty="0">
                    <a:ea typeface="SimSun" panose="02010600030101010101" pitchFamily="2" charset="-122"/>
                  </a:rPr>
                  <a:t>Algorithm Height(T)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//Computes recursively the height of a binary tree</a:t>
                </a:r>
                <a:endParaRPr lang="en-US" sz="20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Input: 	A binary tree T</a:t>
                </a:r>
                <a:endParaRPr lang="en-US" sz="20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Output: 	The height of T</a:t>
                </a:r>
                <a:endParaRPr lang="en-US" sz="20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0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if (</a:t>
                </a:r>
                <a:r>
                  <a:rPr lang="en-US" sz="2000" dirty="0">
                    <a:solidFill>
                      <a:srgbClr val="C00000"/>
                    </a:solidFill>
                    <a:latin typeface="Consolas" panose="020B0609020204030204" pitchFamily="49" charset="0"/>
                    <a:ea typeface="SimSun" panose="02010600030101010101" pitchFamily="2" charset="-122"/>
                  </a:rPr>
                  <a:t>T = Ø) </a:t>
                </a:r>
                <a:r>
                  <a:rPr lang="en-US" sz="20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return  -1;      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//empty tree</a:t>
                </a:r>
                <a:endParaRPr lang="en-US" sz="20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else return max{Height(T</a:t>
                </a:r>
                <a:r>
                  <a:rPr lang="en-US" sz="2000" baseline="-250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L</a:t>
                </a:r>
                <a:r>
                  <a:rPr lang="en-US" sz="20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), Height(T</a:t>
                </a:r>
                <a:r>
                  <a:rPr lang="en-US" sz="2000" baseline="-250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R</a:t>
                </a:r>
                <a:r>
                  <a:rPr lang="en-US" sz="2000" dirty="0">
                    <a:latin typeface="Consolas" panose="020B0609020204030204" pitchFamily="49" charset="0"/>
                    <a:ea typeface="SimSun" panose="02010600030101010101" pitchFamily="2" charset="-122"/>
                  </a:rPr>
                  <a:t>)} + 1;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</a:p>
              <a:p>
                <a:pPr>
                  <a:lnSpc>
                    <a:spcPct val="115000"/>
                  </a:lnSpc>
                </a:pPr>
                <a:endParaRPr lang="en-US" sz="20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 number of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(if T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Ø )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comparisons to 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check whether the tree is empty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is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C(n)  =  n + x  =  2n + 1, where n is parental nodes</a:t>
                </a:r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and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 number of additions is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	A(n) = n.</a:t>
                </a: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984" y="302359"/>
                <a:ext cx="8586652" cy="6555641"/>
              </a:xfrm>
              <a:prstGeom prst="rect">
                <a:avLst/>
              </a:prstGeom>
              <a:blipFill>
                <a:blip r:embed="rId2"/>
                <a:stretch>
                  <a:fillRect l="-1419" t="-279" b="-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E7DAFEAD-2896-4F11-802D-407276456AC5}"/>
              </a:ext>
            </a:extLst>
          </p:cNvPr>
          <p:cNvSpPr/>
          <p:nvPr/>
        </p:nvSpPr>
        <p:spPr>
          <a:xfrm flipH="1">
            <a:off x="1216746" y="4083654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894E9ACA-5E6E-417B-BF26-851D7AA70C6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764" y="3977308"/>
            <a:ext cx="661308" cy="42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637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B05BE49F-E191-452A-B76F-ECFD1B7871FB}"/>
              </a:ext>
            </a:extLst>
          </p:cNvPr>
          <p:cNvSpPr txBox="1"/>
          <p:nvPr/>
        </p:nvSpPr>
        <p:spPr>
          <a:xfrm>
            <a:off x="2914694" y="5088600"/>
            <a:ext cx="8314780" cy="156887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" name="AutoShape 75"/>
          <p:cNvCxnSpPr>
            <a:cxnSpLocks noChangeShapeType="1"/>
          </p:cNvCxnSpPr>
          <p:nvPr/>
        </p:nvCxnSpPr>
        <p:spPr bwMode="auto">
          <a:xfrm flipV="1">
            <a:off x="1790700" y="4607560"/>
            <a:ext cx="635" cy="28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" name="AutoShape 74"/>
          <p:cNvCxnSpPr>
            <a:cxnSpLocks noChangeShapeType="1"/>
          </p:cNvCxnSpPr>
          <p:nvPr/>
        </p:nvCxnSpPr>
        <p:spPr bwMode="auto">
          <a:xfrm>
            <a:off x="1903250" y="4003040"/>
            <a:ext cx="375227" cy="66709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AutoShape 345"/>
          <p:cNvCxnSpPr>
            <a:cxnSpLocks noChangeShapeType="1"/>
          </p:cNvCxnSpPr>
          <p:nvPr/>
        </p:nvCxnSpPr>
        <p:spPr bwMode="auto">
          <a:xfrm flipH="1">
            <a:off x="1916123" y="3415665"/>
            <a:ext cx="443537" cy="56206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AutoShape 346"/>
          <p:cNvCxnSpPr>
            <a:cxnSpLocks noChangeShapeType="1"/>
          </p:cNvCxnSpPr>
          <p:nvPr/>
        </p:nvCxnSpPr>
        <p:spPr bwMode="auto">
          <a:xfrm>
            <a:off x="2359660" y="3408045"/>
            <a:ext cx="459105" cy="562073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AutoShape 347"/>
          <p:cNvCxnSpPr>
            <a:cxnSpLocks noChangeShapeType="1"/>
          </p:cNvCxnSpPr>
          <p:nvPr/>
        </p:nvCxnSpPr>
        <p:spPr bwMode="auto">
          <a:xfrm flipV="1">
            <a:off x="3667760" y="3415666"/>
            <a:ext cx="459105" cy="54241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352"/>
          <p:cNvCxnSpPr>
            <a:cxnSpLocks noChangeShapeType="1"/>
          </p:cNvCxnSpPr>
          <p:nvPr/>
        </p:nvCxnSpPr>
        <p:spPr bwMode="auto">
          <a:xfrm flipH="1">
            <a:off x="1514882" y="3986851"/>
            <a:ext cx="401241" cy="683503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353"/>
          <p:cNvCxnSpPr>
            <a:cxnSpLocks noChangeShapeType="1"/>
          </p:cNvCxnSpPr>
          <p:nvPr/>
        </p:nvCxnSpPr>
        <p:spPr bwMode="auto">
          <a:xfrm flipH="1">
            <a:off x="1919013" y="4690362"/>
            <a:ext cx="340169" cy="651253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354"/>
          <p:cNvCxnSpPr>
            <a:cxnSpLocks noChangeShapeType="1"/>
          </p:cNvCxnSpPr>
          <p:nvPr/>
        </p:nvCxnSpPr>
        <p:spPr bwMode="auto">
          <a:xfrm>
            <a:off x="2270270" y="4678297"/>
            <a:ext cx="338631" cy="66331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355"/>
          <p:cNvCxnSpPr>
            <a:cxnSpLocks noChangeShapeType="1"/>
          </p:cNvCxnSpPr>
          <p:nvPr/>
        </p:nvCxnSpPr>
        <p:spPr bwMode="auto">
          <a:xfrm flipH="1">
            <a:off x="2567711" y="3958084"/>
            <a:ext cx="269508" cy="720213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356"/>
          <p:cNvCxnSpPr>
            <a:cxnSpLocks noChangeShapeType="1"/>
          </p:cNvCxnSpPr>
          <p:nvPr/>
        </p:nvCxnSpPr>
        <p:spPr bwMode="auto">
          <a:xfrm>
            <a:off x="2831102" y="3978910"/>
            <a:ext cx="275674" cy="699387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357"/>
          <p:cNvCxnSpPr>
            <a:cxnSpLocks noChangeShapeType="1"/>
          </p:cNvCxnSpPr>
          <p:nvPr/>
        </p:nvCxnSpPr>
        <p:spPr bwMode="auto">
          <a:xfrm flipH="1">
            <a:off x="3459950" y="3960297"/>
            <a:ext cx="202248" cy="642937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358"/>
          <p:cNvCxnSpPr>
            <a:cxnSpLocks noChangeShapeType="1"/>
          </p:cNvCxnSpPr>
          <p:nvPr/>
        </p:nvCxnSpPr>
        <p:spPr bwMode="auto">
          <a:xfrm>
            <a:off x="3662198" y="3946009"/>
            <a:ext cx="335284" cy="65722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359"/>
          <p:cNvCxnSpPr>
            <a:cxnSpLocks noChangeShapeType="1"/>
          </p:cNvCxnSpPr>
          <p:nvPr/>
        </p:nvCxnSpPr>
        <p:spPr bwMode="auto">
          <a:xfrm>
            <a:off x="4126865" y="3415665"/>
            <a:ext cx="494772" cy="570372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02613" y="2364736"/>
            <a:ext cx="4164695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	      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endParaRPr lang="en-US" altLang="zh-CN" sz="1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	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	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f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</a:t>
            </a:r>
            <a:r>
              <a:rPr lang="en-US" altLang="zh-CN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54244" y="681335"/>
            <a:ext cx="763775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715502" y="5124969"/>
            <a:ext cx="9587884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Preorder:  	 	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a,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b,  (d,  g),  e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c,  f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     …. (a  b.. c..)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kumimoji="0" lang="de-DE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Inorder:	 	</a:t>
            </a:r>
            <a:r>
              <a:rPr kumimoji="0" lang="de-DE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de-DE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de-DE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(d,  g),  b,  e</a:t>
            </a:r>
            <a:r>
              <a:rPr kumimoji="0" lang="de-DE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de-DE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 a,  </a:t>
            </a:r>
            <a:r>
              <a:rPr kumimoji="0" lang="de-DE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de-DE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f,  c</a:t>
            </a:r>
            <a:r>
              <a:rPr kumimoji="0" lang="de-DE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de-DE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     ......(b.. a  c..)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kumimoji="0" lang="en-US" altLang="zh-CN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Postorder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		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(g,  d),  e,  b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f,  c),  a)     …..(b.. c.. a)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" name="AutoShape 357"/>
          <p:cNvCxnSpPr>
            <a:cxnSpLocks noChangeShapeType="1"/>
          </p:cNvCxnSpPr>
          <p:nvPr/>
        </p:nvCxnSpPr>
        <p:spPr bwMode="auto">
          <a:xfrm flipH="1">
            <a:off x="2359662" y="2846387"/>
            <a:ext cx="862932" cy="548323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358"/>
          <p:cNvCxnSpPr>
            <a:cxnSpLocks noChangeShapeType="1"/>
          </p:cNvCxnSpPr>
          <p:nvPr/>
        </p:nvCxnSpPr>
        <p:spPr bwMode="auto">
          <a:xfrm>
            <a:off x="3222594" y="2846387"/>
            <a:ext cx="894846" cy="541326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Rectangle 40"/>
          <p:cNvSpPr/>
          <p:nvPr/>
        </p:nvSpPr>
        <p:spPr>
          <a:xfrm>
            <a:off x="4957315" y="1071013"/>
            <a:ext cx="5980651" cy="3265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For example: 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For computing the height of a given a binary tree such as in Figure 2.6, 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the number of comparisons to check whether the tree is empty: 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indent="457200">
              <a:lnSpc>
                <a:spcPct val="115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C(7) = 2*7 + 1 </a:t>
            </a:r>
          </a:p>
          <a:p>
            <a:pPr indent="457200">
              <a:lnSpc>
                <a:spcPct val="115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  = 15 comparisons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(including empty leave).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And the number of additions: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indent="457200">
              <a:lnSpc>
                <a:spcPct val="115000"/>
              </a:lnSpc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A(7) = 7 additions.</a:t>
            </a:r>
            <a:endParaRPr lang="en-US" sz="2000" dirty="0">
              <a:solidFill>
                <a:srgbClr val="0000FF"/>
              </a:solidFill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4496" y="1651892"/>
            <a:ext cx="442781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2.6:   Binary tree and its traversals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71" name="Thought Bubble: Cloud 70">
            <a:extLst>
              <a:ext uri="{FF2B5EF4-FFF2-40B4-BE49-F238E27FC236}">
                <a16:creationId xmlns:a16="http://schemas.microsoft.com/office/drawing/2014/main" id="{D77C780C-E272-4A22-8EDE-0A153777EA6A}"/>
              </a:ext>
            </a:extLst>
          </p:cNvPr>
          <p:cNvSpPr/>
          <p:nvPr/>
        </p:nvSpPr>
        <p:spPr>
          <a:xfrm flipH="1">
            <a:off x="4237557" y="2186002"/>
            <a:ext cx="59089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5" name="Picture 24" descr="Image result for smiley face images">
            <a:extLst>
              <a:ext uri="{FF2B5EF4-FFF2-40B4-BE49-F238E27FC236}">
                <a16:creationId xmlns:a16="http://schemas.microsoft.com/office/drawing/2014/main" id="{10941557-8FC9-439B-90BD-6D7CC079887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77" y="2221438"/>
            <a:ext cx="529583" cy="29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FD5FB5D-630F-4B28-ADB1-6FE9E61835B9}"/>
              </a:ext>
            </a:extLst>
          </p:cNvPr>
          <p:cNvSpPr/>
          <p:nvPr/>
        </p:nvSpPr>
        <p:spPr>
          <a:xfrm>
            <a:off x="967077" y="733493"/>
            <a:ext cx="38952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Binary Tree Traversals:</a:t>
            </a:r>
          </a:p>
        </p:txBody>
      </p:sp>
    </p:spTree>
    <p:extLst>
      <p:ext uri="{BB962C8B-B14F-4D97-AF65-F5344CB8AC3E}">
        <p14:creationId xmlns:p14="http://schemas.microsoft.com/office/powerpoint/2010/main" val="28960286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FAFCB730-C547-4016-861D-E2B9A466C63E}"/>
              </a:ext>
            </a:extLst>
          </p:cNvPr>
          <p:cNvSpPr txBox="1"/>
          <p:nvPr/>
        </p:nvSpPr>
        <p:spPr>
          <a:xfrm>
            <a:off x="4722068" y="3028466"/>
            <a:ext cx="7330771" cy="21865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" name="AutoShape 75"/>
          <p:cNvCxnSpPr>
            <a:cxnSpLocks noChangeShapeType="1"/>
          </p:cNvCxnSpPr>
          <p:nvPr/>
        </p:nvCxnSpPr>
        <p:spPr bwMode="auto">
          <a:xfrm flipV="1">
            <a:off x="1790700" y="4607560"/>
            <a:ext cx="635" cy="28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973588" y="2480104"/>
            <a:ext cx="4660775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a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b="1" dirty="0"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b="1" dirty="0"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  b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endParaRPr lang="en-US" altLang="zh-CN" sz="1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	e</a:t>
            </a: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g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0" y="914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433750" y="5134927"/>
            <a:ext cx="9587884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Preorder:  	 	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a,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b,  (d,  g),  e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c,  f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     …. (a  b.. c..)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kumimoji="0" lang="de-DE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Inorder:	 	</a:t>
            </a:r>
            <a:r>
              <a:rPr kumimoji="0" lang="de-DE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de-DE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de-DE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(d,  g),  b,  e</a:t>
            </a:r>
            <a:r>
              <a:rPr kumimoji="0" lang="de-DE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de-DE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 a,  </a:t>
            </a:r>
            <a:r>
              <a:rPr kumimoji="0" lang="de-DE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de-DE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f,  c</a:t>
            </a:r>
            <a:r>
              <a:rPr kumimoji="0" lang="de-DE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de-DE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     ......(b.. a  c..)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kumimoji="0" lang="en-US" altLang="zh-CN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Postorder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		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(g,  d),  e,  b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f,  c),  a)     …..(b.. c.. a)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" name="AutoShape 357"/>
          <p:cNvCxnSpPr>
            <a:cxnSpLocks noChangeShapeType="1"/>
          </p:cNvCxnSpPr>
          <p:nvPr/>
        </p:nvCxnSpPr>
        <p:spPr bwMode="auto">
          <a:xfrm flipH="1">
            <a:off x="2359662" y="2867438"/>
            <a:ext cx="862932" cy="52727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Rectangle 40"/>
          <p:cNvSpPr/>
          <p:nvPr/>
        </p:nvSpPr>
        <p:spPr>
          <a:xfrm>
            <a:off x="4994984" y="813859"/>
            <a:ext cx="646294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divide-and-conquer algorithms for binary trees are the three classic traversals: preorder,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three traversals visit nodes of a binary tree recursively, i.e., by visiting the tree’s root and its left and right subtrees.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differ just by the timing of the root’s visit: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preorder traversal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root is visited before the left and right subtrees are visited (in that order).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traversal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root is visited after visiting its left subtree but before visiting the right subtree.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traversal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root is visited after visiting the left and right subtrees (in that order).</a:t>
            </a:r>
          </a:p>
        </p:txBody>
      </p:sp>
      <p:cxnSp>
        <p:nvCxnSpPr>
          <p:cNvPr id="26" name="AutoShape 357">
            <a:extLst>
              <a:ext uri="{FF2B5EF4-FFF2-40B4-BE49-F238E27FC236}">
                <a16:creationId xmlns:a16="http://schemas.microsoft.com/office/drawing/2014/main" id="{CE2A5BB0-E474-4479-A5FF-AD0CBD6FEA7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834991" y="3394710"/>
            <a:ext cx="538957" cy="73807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357">
            <a:extLst>
              <a:ext uri="{FF2B5EF4-FFF2-40B4-BE49-F238E27FC236}">
                <a16:creationId xmlns:a16="http://schemas.microsoft.com/office/drawing/2014/main" id="{FF503DBA-D46D-45AA-A2F2-A34D279F693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302065" y="4147454"/>
            <a:ext cx="538957" cy="73807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357">
            <a:extLst>
              <a:ext uri="{FF2B5EF4-FFF2-40B4-BE49-F238E27FC236}">
                <a16:creationId xmlns:a16="http://schemas.microsoft.com/office/drawing/2014/main" id="{A57BD246-1922-4081-97E3-9BB12B01D8BE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217882" y="2867438"/>
            <a:ext cx="929966" cy="5615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357">
            <a:extLst>
              <a:ext uri="{FF2B5EF4-FFF2-40B4-BE49-F238E27FC236}">
                <a16:creationId xmlns:a16="http://schemas.microsoft.com/office/drawing/2014/main" id="{07376A30-1FD7-4685-8778-0CEC42CBC7F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369236" y="3402308"/>
            <a:ext cx="463817" cy="82519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57">
            <a:extLst>
              <a:ext uri="{FF2B5EF4-FFF2-40B4-BE49-F238E27FC236}">
                <a16:creationId xmlns:a16="http://schemas.microsoft.com/office/drawing/2014/main" id="{A5A97763-15EA-4488-BB37-885131292DB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848767" y="4150427"/>
            <a:ext cx="470782" cy="7539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357">
            <a:extLst>
              <a:ext uri="{FF2B5EF4-FFF2-40B4-BE49-F238E27FC236}">
                <a16:creationId xmlns:a16="http://schemas.microsoft.com/office/drawing/2014/main" id="{4E296D1C-25A8-4DC3-A5AD-8BD6331FB40D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306389" y="4895988"/>
            <a:ext cx="333682" cy="7252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357">
            <a:extLst>
              <a:ext uri="{FF2B5EF4-FFF2-40B4-BE49-F238E27FC236}">
                <a16:creationId xmlns:a16="http://schemas.microsoft.com/office/drawing/2014/main" id="{53D8F77E-648F-4669-B511-343F386E10F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992303" y="4867263"/>
            <a:ext cx="314087" cy="71215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357">
            <a:extLst>
              <a:ext uri="{FF2B5EF4-FFF2-40B4-BE49-F238E27FC236}">
                <a16:creationId xmlns:a16="http://schemas.microsoft.com/office/drawing/2014/main" id="{3A76E663-1AA9-4846-80D7-79CC80BC0CB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509850" y="4245145"/>
            <a:ext cx="307990" cy="65924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357">
            <a:extLst>
              <a:ext uri="{FF2B5EF4-FFF2-40B4-BE49-F238E27FC236}">
                <a16:creationId xmlns:a16="http://schemas.microsoft.com/office/drawing/2014/main" id="{E2A221D3-5F5E-40D2-91E5-04470300586B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815686" y="4204552"/>
            <a:ext cx="255094" cy="72028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357">
            <a:extLst>
              <a:ext uri="{FF2B5EF4-FFF2-40B4-BE49-F238E27FC236}">
                <a16:creationId xmlns:a16="http://schemas.microsoft.com/office/drawing/2014/main" id="{2F078F98-CEC9-4B7A-AD19-8E12A8D61F9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246533" y="4147250"/>
            <a:ext cx="307990" cy="65924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357">
            <a:extLst>
              <a:ext uri="{FF2B5EF4-FFF2-40B4-BE49-F238E27FC236}">
                <a16:creationId xmlns:a16="http://schemas.microsoft.com/office/drawing/2014/main" id="{D8E7E3DF-29DA-4C21-ADAB-50206401B36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566917" y="4132787"/>
            <a:ext cx="255094" cy="72028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357">
            <a:extLst>
              <a:ext uri="{FF2B5EF4-FFF2-40B4-BE49-F238E27FC236}">
                <a16:creationId xmlns:a16="http://schemas.microsoft.com/office/drawing/2014/main" id="{03E0540A-FE43-4655-8BFA-6380093E842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574234" y="3409377"/>
            <a:ext cx="538957" cy="73807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357">
            <a:extLst>
              <a:ext uri="{FF2B5EF4-FFF2-40B4-BE49-F238E27FC236}">
                <a16:creationId xmlns:a16="http://schemas.microsoft.com/office/drawing/2014/main" id="{847D439D-1A2D-491F-BEB8-ECBE0928A05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122651" y="3399709"/>
            <a:ext cx="463817" cy="82519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3932D15-6DAC-41F1-8C31-CD95BA30352D}"/>
              </a:ext>
            </a:extLst>
          </p:cNvPr>
          <p:cNvSpPr/>
          <p:nvPr/>
        </p:nvSpPr>
        <p:spPr>
          <a:xfrm>
            <a:off x="885436" y="1203911"/>
            <a:ext cx="38952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Binary Tree Traversals:</a:t>
            </a:r>
          </a:p>
        </p:txBody>
      </p:sp>
    </p:spTree>
    <p:extLst>
      <p:ext uri="{BB962C8B-B14F-4D97-AF65-F5344CB8AC3E}">
        <p14:creationId xmlns:p14="http://schemas.microsoft.com/office/powerpoint/2010/main" val="12398800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1CC8C8-B722-4546-BEE5-305865EF29D3}"/>
              </a:ext>
            </a:extLst>
          </p:cNvPr>
          <p:cNvSpPr/>
          <p:nvPr/>
        </p:nvSpPr>
        <p:spPr>
          <a:xfrm>
            <a:off x="3276044" y="3149234"/>
            <a:ext cx="6014019" cy="6920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600" dirty="0">
                <a:ea typeface="SimSun" panose="02010600030101010101" pitchFamily="2" charset="-122"/>
              </a:rPr>
              <a:t>Multiplication of Large Integers</a:t>
            </a:r>
          </a:p>
        </p:txBody>
      </p:sp>
    </p:spTree>
    <p:extLst>
      <p:ext uri="{BB962C8B-B14F-4D97-AF65-F5344CB8AC3E}">
        <p14:creationId xmlns:p14="http://schemas.microsoft.com/office/powerpoint/2010/main" val="28555916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0896" y="1682464"/>
            <a:ext cx="9727228" cy="34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of Two Large Integers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demonstrate the basic idea of the algorithm, let multiply 23 by 14.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23  =  2 * 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+ 3 * 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14  =  1 * 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+ 4 * 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 		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 * 14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(2 * 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+ 3 * 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)*( 1 * 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+ 4 * 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	  = (2 * 1)10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 * 4 + 3 * 1) 10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(3 * 4)10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		  = 322  	{4 multiplications, 3 Additions}</a:t>
            </a:r>
          </a:p>
          <a:p>
            <a:pPr>
              <a:lnSpc>
                <a:spcPct val="115000"/>
              </a:lnSpc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859A73E2-150F-449C-A5A3-8D2CDE2CF056}"/>
              </a:ext>
            </a:extLst>
          </p:cNvPr>
          <p:cNvSpPr/>
          <p:nvPr/>
        </p:nvSpPr>
        <p:spPr>
          <a:xfrm flipH="1">
            <a:off x="9532099" y="3147662"/>
            <a:ext cx="902244" cy="401869"/>
          </a:xfrm>
          <a:prstGeom prst="cloudCallout">
            <a:avLst>
              <a:gd name="adj1" fmla="val 72788"/>
              <a:gd name="adj2" fmla="val 660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rgbClr val="FF0000"/>
                </a:solidFill>
              </a:rPr>
              <a:t>4M 3A</a:t>
            </a:r>
          </a:p>
        </p:txBody>
      </p:sp>
      <p:pic>
        <p:nvPicPr>
          <p:cNvPr id="11" name="Picture 10" descr="Image result for smiley face images">
            <a:extLst>
              <a:ext uri="{FF2B5EF4-FFF2-40B4-BE49-F238E27FC236}">
                <a16:creationId xmlns:a16="http://schemas.microsoft.com/office/drawing/2014/main" id="{6485DBA1-7379-4209-B5AD-F54E13C0E53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326" y="1558834"/>
            <a:ext cx="681437" cy="52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2B7D481-2F7F-4DB7-B738-7C3F71A68C67}"/>
              </a:ext>
            </a:extLst>
          </p:cNvPr>
          <p:cNvSpPr/>
          <p:nvPr/>
        </p:nvSpPr>
        <p:spPr>
          <a:xfrm>
            <a:off x="1520896" y="682507"/>
            <a:ext cx="5378845" cy="625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</a:rPr>
              <a:t>Multiplication of Large Integers</a:t>
            </a:r>
          </a:p>
        </p:txBody>
      </p:sp>
    </p:spTree>
    <p:extLst>
      <p:ext uri="{BB962C8B-B14F-4D97-AF65-F5344CB8AC3E}">
        <p14:creationId xmlns:p14="http://schemas.microsoft.com/office/powerpoint/2010/main" val="1322579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D819C1D-EBDC-4893-965E-A6D48F473CF2}"/>
              </a:ext>
            </a:extLst>
          </p:cNvPr>
          <p:cNvSpPr txBox="1"/>
          <p:nvPr/>
        </p:nvSpPr>
        <p:spPr>
          <a:xfrm>
            <a:off x="1306094" y="2524694"/>
            <a:ext cx="9025022" cy="131738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77353" y="1337710"/>
            <a:ext cx="9727228" cy="454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of Two Large Integers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WLOG, consider multiplying two integers, each integer has 2 digits: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ab * cd = (a*10 + b) *(c*10 + d)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* c)10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 * d + b * c) 10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(b * d)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* c)10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 * d + b * c) 10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(b * d)10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This requires four 4 multiplications and three (3) additions.    </a:t>
            </a:r>
          </a:p>
          <a:p>
            <a:pPr>
              <a:lnSpc>
                <a:spcPct val="115000"/>
              </a:lnSpc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a           b               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e.g.,</a:t>
            </a:r>
            <a:r>
              <a:rPr lang="en-US" sz="2200" dirty="0"/>
              <a:t> 2135 = 21 * 10</a:t>
            </a:r>
            <a:r>
              <a:rPr lang="en-US" sz="2200" baseline="30000" dirty="0"/>
              <a:t>2</a:t>
            </a:r>
            <a:r>
              <a:rPr lang="en-US" sz="2200" dirty="0"/>
              <a:t> + 35 	2135</a:t>
            </a:r>
          </a:p>
          <a:p>
            <a:pPr>
              <a:lnSpc>
                <a:spcPct val="115000"/>
              </a:lnSpc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			         </a:t>
            </a:r>
            <a:r>
              <a:rPr lang="en-US" sz="2200" dirty="0"/>
              <a:t>5673 = 56 * 10</a:t>
            </a:r>
            <a:r>
              <a:rPr lang="en-US" sz="2200" baseline="30000" dirty="0"/>
              <a:t>2</a:t>
            </a:r>
            <a:r>
              <a:rPr lang="en-US" sz="2200" dirty="0"/>
              <a:t> + 73	5673</a:t>
            </a:r>
            <a:endParaRPr lang="en-US" sz="2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c            d</a:t>
            </a: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  </a:t>
            </a:r>
            <a:r>
              <a:rPr lang="en-US" sz="2200" dirty="0"/>
              <a:t>2135 * 5673 = (21</a:t>
            </a:r>
            <a:r>
              <a:rPr lang="en-US" sz="2200" dirty="0">
                <a:solidFill>
                  <a:srgbClr val="0000FF"/>
                </a:solidFill>
              </a:rPr>
              <a:t>*</a:t>
            </a:r>
            <a:r>
              <a:rPr lang="en-US" sz="2200" dirty="0"/>
              <a:t>56)* 10</a:t>
            </a:r>
            <a:r>
              <a:rPr lang="en-US" sz="2200" baseline="30000" dirty="0"/>
              <a:t>4</a:t>
            </a:r>
            <a:r>
              <a:rPr lang="en-US" sz="2200" dirty="0"/>
              <a:t> + (21</a:t>
            </a:r>
            <a:r>
              <a:rPr lang="en-US" sz="2200" dirty="0">
                <a:solidFill>
                  <a:srgbClr val="0000FF"/>
                </a:solidFill>
              </a:rPr>
              <a:t>*</a:t>
            </a:r>
            <a:r>
              <a:rPr lang="en-US" sz="2200" dirty="0"/>
              <a:t>73 + 56</a:t>
            </a:r>
            <a:r>
              <a:rPr lang="en-US" sz="2200" dirty="0">
                <a:solidFill>
                  <a:srgbClr val="0000FF"/>
                </a:solidFill>
              </a:rPr>
              <a:t>*</a:t>
            </a:r>
            <a:r>
              <a:rPr lang="en-US" sz="2200" dirty="0"/>
              <a:t>35)* 10</a:t>
            </a:r>
            <a:r>
              <a:rPr lang="en-US" sz="2200" baseline="30000" dirty="0"/>
              <a:t>2</a:t>
            </a:r>
            <a:r>
              <a:rPr lang="en-US" sz="2200" dirty="0"/>
              <a:t> + (35</a:t>
            </a:r>
            <a:r>
              <a:rPr lang="en-US" sz="2200" dirty="0">
                <a:solidFill>
                  <a:srgbClr val="0000FF"/>
                </a:solidFill>
              </a:rPr>
              <a:t>*</a:t>
            </a:r>
            <a:r>
              <a:rPr lang="en-US" sz="2200" dirty="0"/>
              <a:t>73)* 10</a:t>
            </a:r>
            <a:r>
              <a:rPr lang="en-US" sz="2200" baseline="30000" dirty="0"/>
              <a:t>0</a:t>
            </a:r>
            <a:r>
              <a:rPr lang="en-US" sz="2200" dirty="0"/>
              <a:t> </a:t>
            </a:r>
            <a:endParaRPr lang="en-US" sz="22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238183" y="4893359"/>
            <a:ext cx="752640" cy="7356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859A73E2-150F-449C-A5A3-8D2CDE2CF056}"/>
              </a:ext>
            </a:extLst>
          </p:cNvPr>
          <p:cNvSpPr/>
          <p:nvPr/>
        </p:nvSpPr>
        <p:spPr>
          <a:xfrm flipH="1">
            <a:off x="9192456" y="3084525"/>
            <a:ext cx="902244" cy="401869"/>
          </a:xfrm>
          <a:prstGeom prst="cloudCallout">
            <a:avLst>
              <a:gd name="adj1" fmla="val 72788"/>
              <a:gd name="adj2" fmla="val 660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rgbClr val="FF0000"/>
                </a:solidFill>
              </a:rPr>
              <a:t>4M 3A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B7D481-2F7F-4DB7-B738-7C3F71A68C67}"/>
              </a:ext>
            </a:extLst>
          </p:cNvPr>
          <p:cNvSpPr/>
          <p:nvPr/>
        </p:nvSpPr>
        <p:spPr>
          <a:xfrm>
            <a:off x="1394993" y="564543"/>
            <a:ext cx="5378845" cy="625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</a:rPr>
              <a:t>Multiplication of Large Integers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27A080-7B8E-46BF-BD4F-483613C214E9}"/>
              </a:ext>
            </a:extLst>
          </p:cNvPr>
          <p:cNvCxnSpPr>
            <a:cxnSpLocks/>
          </p:cNvCxnSpPr>
          <p:nvPr/>
        </p:nvCxnSpPr>
        <p:spPr>
          <a:xfrm flipH="1">
            <a:off x="2151017" y="4893359"/>
            <a:ext cx="839806" cy="7356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7427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60F04EE-101C-407D-BF76-CC06B2878000}"/>
              </a:ext>
            </a:extLst>
          </p:cNvPr>
          <p:cNvSpPr txBox="1"/>
          <p:nvPr/>
        </p:nvSpPr>
        <p:spPr>
          <a:xfrm>
            <a:off x="3044314" y="4903169"/>
            <a:ext cx="8193181" cy="119966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48460B-A31A-45C2-B44B-EB14E759AED2}"/>
              </a:ext>
            </a:extLst>
          </p:cNvPr>
          <p:cNvSpPr txBox="1"/>
          <p:nvPr/>
        </p:nvSpPr>
        <p:spPr>
          <a:xfrm>
            <a:off x="4339388" y="3429299"/>
            <a:ext cx="2486527" cy="10143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CD37EE-14BA-4A15-A369-9DD548FC0253}"/>
              </a:ext>
            </a:extLst>
          </p:cNvPr>
          <p:cNvSpPr txBox="1"/>
          <p:nvPr/>
        </p:nvSpPr>
        <p:spPr>
          <a:xfrm>
            <a:off x="4339388" y="909773"/>
            <a:ext cx="1900991" cy="59084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CF7A17-A45C-473C-B863-4B639E205B3B}"/>
              </a:ext>
            </a:extLst>
          </p:cNvPr>
          <p:cNvSpPr txBox="1"/>
          <p:nvPr/>
        </p:nvSpPr>
        <p:spPr>
          <a:xfrm>
            <a:off x="2703093" y="2838160"/>
            <a:ext cx="5076673" cy="59084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1F76FD-AF06-4DC5-8E9A-D0EC08A2DCA1}"/>
              </a:ext>
            </a:extLst>
          </p:cNvPr>
          <p:cNvSpPr txBox="1"/>
          <p:nvPr/>
        </p:nvSpPr>
        <p:spPr>
          <a:xfrm>
            <a:off x="6015788" y="2203961"/>
            <a:ext cx="5076673" cy="59084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41574" y="909773"/>
            <a:ext cx="10008355" cy="5686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* 14  =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 * 1)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 * 4 + 3 * 1)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 * 4)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Compute the middle term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* 4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* 1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can be reduced to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 one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digit multiplication, by taking advantage of the products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2 * 1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and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3 * 4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Courier New" panose="02070309020205020404" pitchFamily="49" charset="0"/>
                <a:ea typeface="SimSun" panose="02010600030101010101" pitchFamily="2" charset="-122"/>
              </a:rPr>
              <a:t>	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 * 4 + 3 * 1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= 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 * 4 + 3 * 1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+ (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2 * 1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+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3 * 4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 – (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2 * 1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+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3 * 4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endParaRPr lang="en-US" sz="2400" b="1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	3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         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=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 * 4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+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2 * 1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+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3 * 1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+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3 * 4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– (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2 * 1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+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3 * 4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	         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= 2 (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 + 3(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 – (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2 * 1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+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3 * 4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	4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          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( 2 + 3 ) * (1 + 4)  – (2 * 1 + 3 * 4).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23 * 14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=  (2 * 10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+ 3 * 10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)*( 1 * 10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+ 4 * 10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)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	   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=  (2 * 1)10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+ (2 * 4 + 3 * 1) 10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+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(3 * 4)10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= 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(2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*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1)10</a:t>
            </a:r>
            <a:r>
              <a:rPr lang="en-US" sz="2400" b="1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+ ( </a:t>
            </a: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( 2 + 3 )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*</a:t>
            </a: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(1 + 4) 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– (</a:t>
            </a:r>
            <a:r>
              <a:rPr lang="en-US" sz="24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2 * 1 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+ 3 * 4)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10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b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+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(3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*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4)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10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000" b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endParaRPr lang="en-US" sz="20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711978" y="3247054"/>
            <a:ext cx="788565" cy="7776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18AC9AF4-12F6-4BD3-9896-0562BE4F1E6C}"/>
              </a:ext>
            </a:extLst>
          </p:cNvPr>
          <p:cNvSpPr/>
          <p:nvPr/>
        </p:nvSpPr>
        <p:spPr>
          <a:xfrm flipH="1">
            <a:off x="1711978" y="5270670"/>
            <a:ext cx="900875" cy="401869"/>
          </a:xfrm>
          <a:prstGeom prst="cloudCallout">
            <a:avLst>
              <a:gd name="adj1" fmla="val -54808"/>
              <a:gd name="adj2" fmla="val 818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rgbClr val="FF0000"/>
                </a:solidFill>
              </a:rPr>
              <a:t>3M 5A 1S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001E1246-37D8-4AE2-BE51-07A994E3DA5C}"/>
              </a:ext>
            </a:extLst>
          </p:cNvPr>
          <p:cNvSpPr/>
          <p:nvPr/>
        </p:nvSpPr>
        <p:spPr>
          <a:xfrm flipH="1">
            <a:off x="8652154" y="4868801"/>
            <a:ext cx="902244" cy="401869"/>
          </a:xfrm>
          <a:prstGeom prst="cloudCallout">
            <a:avLst>
              <a:gd name="adj1" fmla="val 72788"/>
              <a:gd name="adj2" fmla="val 660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rgbClr val="FF0000"/>
                </a:solidFill>
              </a:rPr>
              <a:t>4M 3A</a:t>
            </a:r>
          </a:p>
        </p:txBody>
      </p:sp>
      <p:pic>
        <p:nvPicPr>
          <p:cNvPr id="8" name="Picture 7" descr="Image result for smiley face images">
            <a:extLst>
              <a:ext uri="{FF2B5EF4-FFF2-40B4-BE49-F238E27FC236}">
                <a16:creationId xmlns:a16="http://schemas.microsoft.com/office/drawing/2014/main" id="{1702F097-C5E8-4D24-A58D-2AE97A99ED1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71" y="5077612"/>
            <a:ext cx="677428" cy="39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E8A184-95E7-4A76-B144-F6E3F97DD8A5}"/>
              </a:ext>
            </a:extLst>
          </p:cNvPr>
          <p:cNvCxnSpPr>
            <a:cxnSpLocks/>
          </p:cNvCxnSpPr>
          <p:nvPr/>
        </p:nvCxnSpPr>
        <p:spPr>
          <a:xfrm flipH="1">
            <a:off x="1649954" y="3247054"/>
            <a:ext cx="772774" cy="7776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5334338-DA6E-474E-9000-86B07E6D49DE}"/>
              </a:ext>
            </a:extLst>
          </p:cNvPr>
          <p:cNvSpPr/>
          <p:nvPr/>
        </p:nvSpPr>
        <p:spPr>
          <a:xfrm>
            <a:off x="1342741" y="284345"/>
            <a:ext cx="5378845" cy="625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</a:rPr>
              <a:t>Multiplication of Large Integers</a:t>
            </a:r>
          </a:p>
        </p:txBody>
      </p:sp>
    </p:spTree>
    <p:extLst>
      <p:ext uri="{BB962C8B-B14F-4D97-AF65-F5344CB8AC3E}">
        <p14:creationId xmlns:p14="http://schemas.microsoft.com/office/powerpoint/2010/main" val="5116964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9A7987C-D111-4EC3-805E-330CC0C91052}"/>
              </a:ext>
            </a:extLst>
          </p:cNvPr>
          <p:cNvSpPr txBox="1"/>
          <p:nvPr/>
        </p:nvSpPr>
        <p:spPr>
          <a:xfrm>
            <a:off x="2167011" y="3236732"/>
            <a:ext cx="7105326" cy="183637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01CC93-F672-4D10-9E33-4942CD664D89}"/>
              </a:ext>
            </a:extLst>
          </p:cNvPr>
          <p:cNvSpPr txBox="1"/>
          <p:nvPr/>
        </p:nvSpPr>
        <p:spPr>
          <a:xfrm>
            <a:off x="4589369" y="1857112"/>
            <a:ext cx="5220378" cy="59084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1BA5D-CC3A-4005-91CE-8272C5B3ABAC}"/>
              </a:ext>
            </a:extLst>
          </p:cNvPr>
          <p:cNvSpPr txBox="1"/>
          <p:nvPr/>
        </p:nvSpPr>
        <p:spPr>
          <a:xfrm>
            <a:off x="4589369" y="1194057"/>
            <a:ext cx="2479684" cy="59084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90208" y="1241078"/>
            <a:ext cx="1001401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 * 14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(2 * 1)10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 * 4 + 3 * 1) 10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(3 * 4)10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endParaRPr 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=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 * 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)10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+ (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( 2 + 3 )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(1 + 4)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– (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 * 1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+ 3 * 4) ) 10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+ (3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4)10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	</a:t>
            </a:r>
            <a:endParaRPr 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Rewrite   a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b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(a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b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+  mid 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  a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b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where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      =  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b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+ 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b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lvl="1"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=  (a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* (b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b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(a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b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+ 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b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)</a:t>
            </a:r>
          </a:p>
          <a:p>
            <a:pPr lvl="1"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=  (a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* (b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b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(c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c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lvl="1"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where c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b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and c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b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dirty="0"/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dirty="0"/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5192785" y="1565026"/>
            <a:ext cx="755009" cy="402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944998" y="1570978"/>
            <a:ext cx="151002" cy="42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 flipH="1">
            <a:off x="1957591" y="5704114"/>
            <a:ext cx="855278" cy="4488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7A8622D-A9D2-42AC-A855-E4BEEFA754C0}"/>
              </a:ext>
            </a:extLst>
          </p:cNvPr>
          <p:cNvSpPr/>
          <p:nvPr/>
        </p:nvSpPr>
        <p:spPr>
          <a:xfrm>
            <a:off x="1690208" y="461934"/>
            <a:ext cx="5378845" cy="625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</a:rPr>
              <a:t>Multiplication of Large Integers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2AC3FC-AF9E-4CCA-9F4C-A924E56FC263}"/>
              </a:ext>
            </a:extLst>
          </p:cNvPr>
          <p:cNvCxnSpPr>
            <a:cxnSpLocks/>
          </p:cNvCxnSpPr>
          <p:nvPr/>
        </p:nvCxnSpPr>
        <p:spPr>
          <a:xfrm flipH="1" flipV="1">
            <a:off x="1957591" y="5704114"/>
            <a:ext cx="794318" cy="4488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8601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4096" y="951281"/>
            <a:ext cx="9703293" cy="5488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For any pair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of two-digit integers  a  =  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and  b  =  b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 their product  p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can be computed by the formula: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  =  a * b = 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* b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= (a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* 10 +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)*( b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* 10 + b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) 	 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	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                  = c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10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+  c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10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+  c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,</a:t>
            </a: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where  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=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* 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is the product of their first digits,	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b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	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   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= 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* b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is the product of their second digits,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= (a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 * (b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b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 – (c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c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is the product of the sum of the a’s 					digits and the sum of the b’s  							digits minus the sum of  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and  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{3 multiplications and 5/1 addition/subtractions instead of 4 “*” and 3 “+”}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8780016" y="2663301"/>
            <a:ext cx="727968" cy="674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780016" y="2663301"/>
            <a:ext cx="674702" cy="7102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308B6033-7304-41C0-8D37-695F17B15775}"/>
              </a:ext>
            </a:extLst>
          </p:cNvPr>
          <p:cNvSpPr/>
          <p:nvPr/>
        </p:nvSpPr>
        <p:spPr>
          <a:xfrm flipH="1">
            <a:off x="673303" y="3609463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CCDC68-B579-4317-99F9-E2B07EF11149}"/>
              </a:ext>
            </a:extLst>
          </p:cNvPr>
          <p:cNvSpPr/>
          <p:nvPr/>
        </p:nvSpPr>
        <p:spPr>
          <a:xfrm>
            <a:off x="6478971" y="6296293"/>
            <a:ext cx="5051383" cy="369332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ab * cd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* c)10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 * d + b * c) 10</a:t>
            </a:r>
            <a:r>
              <a:rPr lang="en-US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(b * d)10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/>
          </a:p>
        </p:txBody>
      </p:sp>
      <p:pic>
        <p:nvPicPr>
          <p:cNvPr id="8" name="Picture 7" descr="Image result for smiley face images">
            <a:extLst>
              <a:ext uri="{FF2B5EF4-FFF2-40B4-BE49-F238E27FC236}">
                <a16:creationId xmlns:a16="http://schemas.microsoft.com/office/drawing/2014/main" id="{1F0CA7CD-B7B9-43C5-9D2D-D1627C2B163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16" y="3428999"/>
            <a:ext cx="661308" cy="47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1754E48-41F1-422D-B20B-926CEC95C74B}"/>
              </a:ext>
            </a:extLst>
          </p:cNvPr>
          <p:cNvSpPr/>
          <p:nvPr/>
        </p:nvSpPr>
        <p:spPr>
          <a:xfrm>
            <a:off x="1100126" y="403674"/>
            <a:ext cx="5378845" cy="625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</a:rPr>
              <a:t>Multiplication of Large Integers</a:t>
            </a:r>
          </a:p>
        </p:txBody>
      </p:sp>
    </p:spTree>
    <p:extLst>
      <p:ext uri="{BB962C8B-B14F-4D97-AF65-F5344CB8AC3E}">
        <p14:creationId xmlns:p14="http://schemas.microsoft.com/office/powerpoint/2010/main" val="32575386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32776" y="874579"/>
            <a:ext cx="9268288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Consider multiplying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two n-digit integers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and b where n is a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positive even number: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457200" marR="0" indent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* b =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n-1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… 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*  B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n-1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… B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B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B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marR="0" indent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Applying divide-and-conquer technique, divide both numbers in the middle.</a:t>
            </a:r>
          </a:p>
          <a:p>
            <a:pPr marL="914400" marR="0" indent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=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implies that a =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n/2 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+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and </a:t>
            </a: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	      b = 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implies that b = 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n/2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+ 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 2135 = 21 * 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+ 35 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5673 = 56 * 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+ 73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2135 * 5673 = (21*56)* 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(21*73 + 56*35)* 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(35*73)* 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7A0B6CAB-9F0D-43C0-B1DE-4BC4BF5A0D5B}"/>
              </a:ext>
            </a:extLst>
          </p:cNvPr>
          <p:cNvSpPr/>
          <p:nvPr/>
        </p:nvSpPr>
        <p:spPr>
          <a:xfrm flipH="1">
            <a:off x="763982" y="1907883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45335" y="182815"/>
            <a:ext cx="704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e.g.,  2135 = 21 * 10</a:t>
            </a:r>
            <a:r>
              <a:rPr lang="en-US" baseline="30000" dirty="0"/>
              <a:t>2</a:t>
            </a:r>
            <a:r>
              <a:rPr lang="en-US" dirty="0"/>
              <a:t> + 35 	2135</a:t>
            </a:r>
          </a:p>
          <a:p>
            <a:r>
              <a:rPr lang="en-US" dirty="0"/>
              <a:t>          5673 = 56 * 10</a:t>
            </a:r>
            <a:r>
              <a:rPr lang="en-US" baseline="30000" dirty="0"/>
              <a:t>2</a:t>
            </a:r>
            <a:r>
              <a:rPr lang="en-US" dirty="0"/>
              <a:t> + 73	5673</a:t>
            </a:r>
          </a:p>
          <a:p>
            <a:r>
              <a:rPr lang="en-US" dirty="0"/>
              <a:t>         2135 * 5673 = (21*56)* 10</a:t>
            </a:r>
            <a:r>
              <a:rPr lang="en-US" baseline="30000" dirty="0"/>
              <a:t>4</a:t>
            </a:r>
            <a:r>
              <a:rPr lang="en-US" dirty="0"/>
              <a:t> + (21*73 + 56*35)* 10</a:t>
            </a:r>
            <a:r>
              <a:rPr lang="en-US" baseline="30000" dirty="0"/>
              <a:t>2</a:t>
            </a:r>
            <a:r>
              <a:rPr lang="en-US" dirty="0"/>
              <a:t> + (35*73)* 10</a:t>
            </a:r>
            <a:r>
              <a:rPr lang="en-US" baseline="30000" dirty="0"/>
              <a:t>0</a:t>
            </a:r>
            <a:r>
              <a:rPr lang="en-US" dirty="0"/>
              <a:t> </a:t>
            </a:r>
          </a:p>
        </p:txBody>
      </p:sp>
      <p:pic>
        <p:nvPicPr>
          <p:cNvPr id="7" name="Picture 6" descr="Image result for smiley face images">
            <a:extLst>
              <a:ext uri="{FF2B5EF4-FFF2-40B4-BE49-F238E27FC236}">
                <a16:creationId xmlns:a16="http://schemas.microsoft.com/office/drawing/2014/main" id="{EAC0011E-40B3-4357-934E-F49CFA5C40E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77" y="1717051"/>
            <a:ext cx="768794" cy="48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289E31F-6A47-4AEC-8A15-EF03FDA1A8A4}"/>
              </a:ext>
            </a:extLst>
          </p:cNvPr>
          <p:cNvSpPr/>
          <p:nvPr/>
        </p:nvSpPr>
        <p:spPr>
          <a:xfrm>
            <a:off x="1354336" y="289804"/>
            <a:ext cx="37305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 Divide-and-Conquer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2201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9225" y="1227610"/>
            <a:ext cx="9302496" cy="3869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Algorithm </a:t>
            </a:r>
            <a:r>
              <a:rPr lang="en-US" sz="2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Partition(A[p .. r])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2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//Partitions a subarray by using its first element as a pivot.</a:t>
            </a:r>
            <a:endParaRPr lang="en-US" sz="26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2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Input:    A subarray A[p ..  r] of A[0 .. n-1], defined by its </a:t>
            </a:r>
            <a:endParaRPr lang="en-US" sz="26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2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    left and right indices  p and  r  (p &lt; r).</a:t>
            </a:r>
            <a:endParaRPr lang="en-US" sz="26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2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Output:  A partition of A[p .. r], with the split position </a:t>
            </a:r>
            <a:endParaRPr lang="en-US" sz="26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2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	    returned as this function’s value</a:t>
            </a:r>
            <a:endParaRPr lang="en-US" sz="26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6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 …</a:t>
            </a:r>
            <a:endParaRPr lang="en-US" sz="26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24E73953-5502-41FA-BC93-4E09C55F0B2D}"/>
              </a:ext>
            </a:extLst>
          </p:cNvPr>
          <p:cNvSpPr/>
          <p:nvPr/>
        </p:nvSpPr>
        <p:spPr>
          <a:xfrm flipH="1">
            <a:off x="605517" y="1066497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5C3F764F-148C-4056-AAEF-4B9F991BCC5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17" y="940526"/>
            <a:ext cx="611995" cy="44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1677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29768" y="1469763"/>
            <a:ext cx="9658905" cy="503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Then,	 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  =  a * b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       = (a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10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n/2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+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) * (b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10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n/2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+ 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       = (a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*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)10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+ (a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* 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+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* 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)10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n/2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+ (a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* 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)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	       = 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10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 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+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10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n/2 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+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where</a:t>
            </a: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=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*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baseline="-25000" dirty="0">
                <a:latin typeface="Courier New" panose="02070309020205020404" pitchFamily="49" charset="0"/>
                <a:ea typeface="SimSun" panose="02010600030101010101" pitchFamily="2" charset="-122"/>
              </a:rPr>
              <a:t>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is the product of their first halves,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742950" marR="0" indent="-7429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	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=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*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baseline="-25000" dirty="0">
                <a:latin typeface="Courier New" panose="02070309020205020404" pitchFamily="49" charset="0"/>
                <a:ea typeface="SimSun" panose="02010600030101010101" pitchFamily="2" charset="-122"/>
              </a:rPr>
              <a:t>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is the product of their second halves,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= (a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+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)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*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(b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+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)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–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+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is the product of   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18288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sum of the  a’s  halves and the sum of the b’s  halves minus the sum of  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and  c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231" y="5692108"/>
            <a:ext cx="14026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3*, 5+,  1-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7A0B6CAB-9F0D-43C0-B1DE-4BC4BF5A0D5B}"/>
              </a:ext>
            </a:extLst>
          </p:cNvPr>
          <p:cNvSpPr/>
          <p:nvPr/>
        </p:nvSpPr>
        <p:spPr>
          <a:xfrm flipH="1">
            <a:off x="520231" y="1308651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756B5EAE-07DD-44A4-A37D-0F1F6198A70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59" y="1229945"/>
            <a:ext cx="661308" cy="47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DEA2F7-F0C6-48BC-9CDE-957E4498F7AB}"/>
              </a:ext>
            </a:extLst>
          </p:cNvPr>
          <p:cNvSpPr/>
          <p:nvPr/>
        </p:nvSpPr>
        <p:spPr>
          <a:xfrm>
            <a:off x="1329768" y="638168"/>
            <a:ext cx="37305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 Divide-and-Conquer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5023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88551" y="682094"/>
            <a:ext cx="9610374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Example 2.13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:  7891 x 1234 = ? </a:t>
            </a:r>
            <a:endParaRPr lang="en-US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7891 = 78 * 10</a:t>
            </a:r>
            <a:r>
              <a:rPr lang="en-US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+ 91*10</a:t>
            </a:r>
            <a:r>
              <a:rPr lang="en-US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and 1234 = 12 * 10</a:t>
            </a:r>
            <a:r>
              <a:rPr lang="en-US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 + 34 *10</a:t>
            </a:r>
            <a:r>
              <a:rPr lang="en-US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7891 x 1234 </a:t>
            </a:r>
            <a:endParaRPr lang="en-US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=  (78 * 10</a:t>
            </a:r>
            <a:r>
              <a:rPr lang="en-US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+  91*10</a:t>
            </a:r>
            <a:r>
              <a:rPr lang="en-US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) *  (12 * 10</a:t>
            </a:r>
            <a:r>
              <a:rPr lang="en-US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 + 34 *10</a:t>
            </a:r>
            <a:r>
              <a:rPr lang="en-US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endParaRPr lang="en-US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=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(78*12)*10</a:t>
            </a:r>
            <a:r>
              <a:rPr lang="en-US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+ (78*34 + (91*12)*10</a:t>
            </a:r>
            <a:r>
              <a:rPr lang="en-US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 +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(91*34)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      </a:t>
            </a:r>
            <a:endParaRPr lang="en-US" b="1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=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(78*12)*10</a:t>
            </a:r>
            <a:r>
              <a:rPr lang="en-US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+ [(78+91)*(12 + 34) – (78*12 + 91*34) ]*10</a:t>
            </a:r>
            <a:r>
              <a:rPr lang="en-US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+ 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(91*34)*10</a:t>
            </a:r>
            <a:r>
              <a:rPr lang="en-US" b="1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</a:t>
            </a:r>
            <a:endParaRPr lang="en-US" b="1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=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(78*12)*10</a:t>
            </a:r>
            <a:r>
              <a:rPr lang="en-US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+ [(0169)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*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(46) – (78*12 + 91*34) ]*10</a:t>
            </a:r>
            <a:r>
              <a:rPr lang="en-US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+ 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(91*34)*10</a:t>
            </a:r>
            <a:r>
              <a:rPr lang="en-US" b="1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</a:t>
            </a:r>
            <a:endParaRPr lang="en-US" b="1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=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{(7 *1)*10</a:t>
            </a:r>
            <a:r>
              <a:rPr lang="en-US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[(7+8)*(1+2)-(7*1)-(8*2)]*10 + (8*2)}*10</a:t>
            </a:r>
            <a:r>
              <a:rPr lang="en-US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+ [ (0169*46)-(936+3094)]*10</a:t>
            </a:r>
            <a:r>
              <a:rPr lang="en-US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+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{(9*3)*10</a:t>
            </a:r>
            <a:r>
              <a:rPr lang="en-US" b="1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[(9+1)*(3+4)-(9*3+1*4)]*10 + (1*4)}</a:t>
            </a:r>
            <a:endParaRPr lang="en-US" b="1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{700+[45-7-16]10 +16}*10</a:t>
            </a:r>
            <a:r>
              <a:rPr lang="en-US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+  [(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169*46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) – 4030]*10</a:t>
            </a:r>
            <a:r>
              <a:rPr lang="en-US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  +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{2700+[70-(27+4)]*10+4}</a:t>
            </a:r>
            <a:endParaRPr lang="en-US" b="1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{700+220+16}*10</a:t>
            </a:r>
            <a:r>
              <a:rPr lang="en-US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+ [7774 - 4030] *10</a:t>
            </a:r>
            <a:r>
              <a:rPr lang="en-US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+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{2700+390+4}</a:t>
            </a:r>
            <a:endParaRPr lang="en-US" b="1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=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936*10</a:t>
            </a:r>
            <a:r>
              <a:rPr lang="en-US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+ 3744*10</a:t>
            </a:r>
            <a:r>
              <a:rPr lang="en-US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  </a:t>
            </a:r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+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3094</a:t>
            </a:r>
            <a:endParaRPr lang="en-US" b="1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=  9,737,494</a:t>
            </a:r>
            <a:endParaRPr lang="en-US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78732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1681" y="1019867"/>
            <a:ext cx="8814174" cy="4908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Analysis of this algorithm:</a:t>
            </a:r>
          </a:p>
          <a:p>
            <a:pPr>
              <a:lnSpc>
                <a:spcPct val="115000"/>
              </a:lnSpc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digit multiplications does this algorithm make? 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multiplication of n-digit numbers requires three multiplication of n/2-digit numbers, the recurrence for the number of multiplications  M(n)  will be </a:t>
            </a:r>
          </a:p>
          <a:p>
            <a:pPr lvl="2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M(n)  =  3M(n/2)   for  n  &gt;  1,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M(1)  =  1. 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43451" y="4764096"/>
            <a:ext cx="213064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 * 4 (where n = 1) requires 1 *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7A0B6CAB-9F0D-43C0-B1DE-4BC4BF5A0D5B}"/>
              </a:ext>
            </a:extLst>
          </p:cNvPr>
          <p:cNvSpPr/>
          <p:nvPr/>
        </p:nvSpPr>
        <p:spPr>
          <a:xfrm flipH="1">
            <a:off x="740373" y="3474289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A8E99E-23B1-419A-A4DD-79C86955EC94}"/>
              </a:ext>
            </a:extLst>
          </p:cNvPr>
          <p:cNvSpPr txBox="1"/>
          <p:nvPr/>
        </p:nvSpPr>
        <p:spPr>
          <a:xfrm>
            <a:off x="7152767" y="3771753"/>
            <a:ext cx="2957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example of input size for this algorithm is n number of digits. Not the values of n.</a:t>
            </a:r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5EC5A4D9-68FC-4479-9BC3-3EFD06F6F5B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52" y="3257005"/>
            <a:ext cx="776459" cy="51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8541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40784" y="573844"/>
                <a:ext cx="8966447" cy="62841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Solving 	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M(n)  =  3M(n/2)   for  n  &gt;  1,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M(1)  =  1.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by backward substitutions for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n = 2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yields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M(2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  =  3 M(2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k-1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	  =  3 [3 M(2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k-2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)] =  3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M(2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k-2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	  =  …  =  3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M(2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k-i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  =  …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	  =  3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M(2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k-k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  letting 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k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	  =  3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M(2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) =  3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M(1 )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	  =  3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Since k = log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M(n) 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 since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   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marL="914400" marR="0" indent="4572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          ≈ n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1.585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84" y="573844"/>
                <a:ext cx="8966447" cy="6284156"/>
              </a:xfrm>
              <a:prstGeom prst="rect">
                <a:avLst/>
              </a:prstGeom>
              <a:blipFill>
                <a:blip r:embed="rId2"/>
                <a:stretch>
                  <a:fillRect l="-1020" t="-776" b="-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4">
            <a:extLst>
              <a:ext uri="{FF2B5EF4-FFF2-40B4-BE49-F238E27FC236}">
                <a16:creationId xmlns:a16="http://schemas.microsoft.com/office/drawing/2014/main" id="{7A0B6CAB-9F0D-43C0-B1DE-4BC4BF5A0D5B}"/>
              </a:ext>
            </a:extLst>
          </p:cNvPr>
          <p:cNvSpPr/>
          <p:nvPr/>
        </p:nvSpPr>
        <p:spPr>
          <a:xfrm flipH="1">
            <a:off x="565199" y="5589337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B9F1C1ED-6ED1-4547-B166-E94C6AFF55F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4820">
            <a:off x="483487" y="5438986"/>
            <a:ext cx="720294" cy="46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8684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Brace 1"/>
          <p:cNvSpPr/>
          <p:nvPr/>
        </p:nvSpPr>
        <p:spPr>
          <a:xfrm rot="16200000">
            <a:off x="2230437" y="7419658"/>
            <a:ext cx="65405" cy="473710"/>
          </a:xfrm>
          <a:prstGeom prst="leftBrace">
            <a:avLst>
              <a:gd name="adj1" fmla="val 8333"/>
              <a:gd name="adj2" fmla="val 528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Left Brace 2"/>
          <p:cNvSpPr/>
          <p:nvPr/>
        </p:nvSpPr>
        <p:spPr>
          <a:xfrm rot="16200000">
            <a:off x="3455352" y="7401878"/>
            <a:ext cx="65405" cy="473710"/>
          </a:xfrm>
          <a:prstGeom prst="leftBrace">
            <a:avLst>
              <a:gd name="adj1" fmla="val 8333"/>
              <a:gd name="adj2" fmla="val 528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Left Brace 3"/>
          <p:cNvSpPr/>
          <p:nvPr/>
        </p:nvSpPr>
        <p:spPr>
          <a:xfrm rot="16200000">
            <a:off x="3462337" y="8113713"/>
            <a:ext cx="65405" cy="473710"/>
          </a:xfrm>
          <a:prstGeom prst="leftBrace">
            <a:avLst>
              <a:gd name="adj1" fmla="val 8333"/>
              <a:gd name="adj2" fmla="val 528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Left Brace 4"/>
          <p:cNvSpPr/>
          <p:nvPr/>
        </p:nvSpPr>
        <p:spPr>
          <a:xfrm rot="16200000">
            <a:off x="2173605" y="7988935"/>
            <a:ext cx="52070" cy="730250"/>
          </a:xfrm>
          <a:prstGeom prst="leftBrace">
            <a:avLst>
              <a:gd name="adj1" fmla="val 8333"/>
              <a:gd name="adj2" fmla="val 528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57670" y="1320580"/>
            <a:ext cx="967666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How to split an n-digit integer into two integers of approximately n/2 digits. Following are two examples of each splits.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567,842  	=   	567    * 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 832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(6 digits)	        (3 digits)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9,423,723  	=  	9423   * 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+ 723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(7 digits)	         (4 digits)</a:t>
            </a:r>
          </a:p>
          <a:p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or	9,423,723  	=  	942   * 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+ 3723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(7 digits)	         (3 digits)</a:t>
            </a:r>
          </a:p>
          <a:p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hought Bubble: Cloud 4">
            <a:extLst>
              <a:ext uri="{FF2B5EF4-FFF2-40B4-BE49-F238E27FC236}">
                <a16:creationId xmlns:a16="http://schemas.microsoft.com/office/drawing/2014/main" id="{7A0B6CAB-9F0D-43C0-B1DE-4BC4BF5A0D5B}"/>
              </a:ext>
            </a:extLst>
          </p:cNvPr>
          <p:cNvSpPr/>
          <p:nvPr/>
        </p:nvSpPr>
        <p:spPr>
          <a:xfrm flipH="1">
            <a:off x="805688" y="3260513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 descr="Image result for smiley face images">
            <a:extLst>
              <a:ext uri="{FF2B5EF4-FFF2-40B4-BE49-F238E27FC236}">
                <a16:creationId xmlns:a16="http://schemas.microsoft.com/office/drawing/2014/main" id="{43D2D8A1-DFCE-450D-BB91-B3BA0B22EC0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61" y="3074126"/>
            <a:ext cx="723737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A283819-60D1-47AD-988E-EABDC8F0B5CF}"/>
              </a:ext>
            </a:extLst>
          </p:cNvPr>
          <p:cNvSpPr/>
          <p:nvPr/>
        </p:nvSpPr>
        <p:spPr>
          <a:xfrm>
            <a:off x="1206011" y="478616"/>
            <a:ext cx="5378845" cy="625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</a:rPr>
              <a:t>Multiplication of Large Integers</a:t>
            </a:r>
          </a:p>
        </p:txBody>
      </p:sp>
    </p:spTree>
    <p:extLst>
      <p:ext uri="{BB962C8B-B14F-4D97-AF65-F5344CB8AC3E}">
        <p14:creationId xmlns:p14="http://schemas.microsoft.com/office/powerpoint/2010/main" val="17825352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392609" y="1238126"/>
                <a:ext cx="8874798" cy="5413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In general, if the integer </a:t>
                </a:r>
                <a:r>
                  <a:rPr lang="en-US" sz="2400" i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has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number of digits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then split the integer into two integers,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one with </a:t>
                </a:r>
                <a:r>
                  <a:rPr lang="en-US" sz="24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┌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┐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digits, and the other with </a:t>
                </a:r>
                <a:r>
                  <a:rPr lang="en-US" sz="24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└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4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┘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 follows:</a:t>
                </a:r>
              </a:p>
              <a:p>
                <a:pPr>
                  <a:lnSpc>
                    <a:spcPct val="115000"/>
                  </a:lnSpc>
                </a:pPr>
                <a:endParaRPr lang="en-US" sz="2400" b="1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	=      	   x       *  10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+ 	 y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100" dirty="0"/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n digits	          </a:t>
                </a:r>
                <a:r>
                  <a:rPr lang="en-US" altLang="zh-CN" sz="36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┌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36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┐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digits	    </a:t>
                </a:r>
                <a:r>
                  <a:rPr lang="en-US" altLang="zh-CN" sz="3600" baseline="-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└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600" baseline="-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┘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digits</a:t>
                </a:r>
                <a:endParaRPr lang="en-US" altLang="zh-CN" sz="1100" dirty="0"/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where m  =  </a:t>
                </a:r>
                <a:r>
                  <a:rPr lang="en-US" altLang="zh-CN" sz="3600" baseline="-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└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3600" baseline="-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┘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en-US" altLang="zh-CN" sz="3200" dirty="0">
                  <a:latin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</a:pP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For example:</a:t>
                </a:r>
              </a:p>
              <a:p>
                <a:pPr lvl="1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9,423,723  	=  	9423   * 10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+ 723</a:t>
                </a:r>
              </a:p>
              <a:p>
                <a:pPr lvl="1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(7 digits)	                   (4 digits)           (3 digits)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609" y="1238126"/>
                <a:ext cx="8874798" cy="5413213"/>
              </a:xfrm>
              <a:prstGeom prst="rect">
                <a:avLst/>
              </a:prstGeom>
              <a:blipFill>
                <a:blip r:embed="rId2"/>
                <a:stretch>
                  <a:fillRect l="-1030" t="-450" r="-962" b="-1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hought Bubble: Cloud 4">
            <a:extLst>
              <a:ext uri="{FF2B5EF4-FFF2-40B4-BE49-F238E27FC236}">
                <a16:creationId xmlns:a16="http://schemas.microsoft.com/office/drawing/2014/main" id="{7A0B6CAB-9F0D-43C0-B1DE-4BC4BF5A0D5B}"/>
              </a:ext>
            </a:extLst>
          </p:cNvPr>
          <p:cNvSpPr/>
          <p:nvPr/>
        </p:nvSpPr>
        <p:spPr>
          <a:xfrm flipH="1">
            <a:off x="525443" y="3537900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 descr="Image result for smiley face images">
            <a:extLst>
              <a:ext uri="{FF2B5EF4-FFF2-40B4-BE49-F238E27FC236}">
                <a16:creationId xmlns:a16="http://schemas.microsoft.com/office/drawing/2014/main" id="{5EE769C7-D945-489A-A730-DAEC064FFE4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24" y="3297058"/>
            <a:ext cx="772945" cy="57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6DD3FC9-1F4F-46FC-A168-56BD063D61F4}"/>
              </a:ext>
            </a:extLst>
          </p:cNvPr>
          <p:cNvSpPr/>
          <p:nvPr/>
        </p:nvSpPr>
        <p:spPr>
          <a:xfrm>
            <a:off x="1392609" y="485096"/>
            <a:ext cx="5378845" cy="625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</a:rPr>
              <a:t>Multiplication of Large Integers</a:t>
            </a:r>
          </a:p>
        </p:txBody>
      </p:sp>
    </p:spTree>
    <p:extLst>
      <p:ext uri="{BB962C8B-B14F-4D97-AF65-F5344CB8AC3E}">
        <p14:creationId xmlns:p14="http://schemas.microsoft.com/office/powerpoint/2010/main" val="35846517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74836" y="1628977"/>
                <a:ext cx="8717871" cy="40416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n-digit integers, m = </a:t>
                </a:r>
                <a:r>
                  <a:rPr lang="en-US" altLang="zh-CN" sz="3600" baseline="-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└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3600" baseline="-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┘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en-US" altLang="zh-CN" sz="3200" dirty="0">
                  <a:latin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</a:pP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		a  =  x *  10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 y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		b  = w *  10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 z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their products is given by 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		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a * b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(x *  10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 y) (w *  10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 z)</a:t>
                </a:r>
                <a:endParaRPr lang="en-US" sz="24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			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=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xw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* 10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2m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+ (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xz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+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wy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) * 10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yz</a:t>
                </a:r>
                <a:endParaRPr lang="en-US" sz="24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836" y="1628977"/>
                <a:ext cx="8717871" cy="4041619"/>
              </a:xfrm>
              <a:prstGeom prst="rect">
                <a:avLst/>
              </a:prstGeom>
              <a:blipFill>
                <a:blip r:embed="rId2"/>
                <a:stretch>
                  <a:fillRect l="-1119" b="-2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4">
            <a:extLst>
              <a:ext uri="{FF2B5EF4-FFF2-40B4-BE49-F238E27FC236}">
                <a16:creationId xmlns:a16="http://schemas.microsoft.com/office/drawing/2014/main" id="{D8C3CC49-5514-4A96-B96E-1B7C4F8532D0}"/>
              </a:ext>
            </a:extLst>
          </p:cNvPr>
          <p:cNvSpPr/>
          <p:nvPr/>
        </p:nvSpPr>
        <p:spPr>
          <a:xfrm flipH="1">
            <a:off x="541346" y="1628977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6A7C0C23-0445-4031-89D3-46A71EF26DD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46" y="1341979"/>
            <a:ext cx="772945" cy="57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EA3EF0-970D-456F-8A4C-0000D039489B}"/>
              </a:ext>
            </a:extLst>
          </p:cNvPr>
          <p:cNvSpPr/>
          <p:nvPr/>
        </p:nvSpPr>
        <p:spPr>
          <a:xfrm>
            <a:off x="1575489" y="561976"/>
            <a:ext cx="5378845" cy="625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</a:rPr>
              <a:t>Multiplication of Large Integers</a:t>
            </a:r>
          </a:p>
        </p:txBody>
      </p:sp>
    </p:spTree>
    <p:extLst>
      <p:ext uri="{BB962C8B-B14F-4D97-AF65-F5344CB8AC3E}">
        <p14:creationId xmlns:p14="http://schemas.microsoft.com/office/powerpoint/2010/main" val="5584993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160548" y="936978"/>
                <a:ext cx="10306974" cy="56551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800" dirty="0">
                    <a:solidFill>
                      <a:srgbClr val="0000FF"/>
                    </a:solidFill>
                    <a:ea typeface="SimSun" panose="02010600030101010101" pitchFamily="2" charset="-122"/>
                  </a:rPr>
                  <a:t>Algorithm</a:t>
                </a:r>
                <a:r>
                  <a:rPr lang="en-US" sz="2800" dirty="0">
                    <a:solidFill>
                      <a:srgbClr val="0000FF"/>
                    </a:solidFill>
                    <a:effectLst/>
                    <a:ea typeface="SimSun" panose="02010600030101010101" pitchFamily="2" charset="-122"/>
                  </a:rPr>
                  <a:t> prod(a, b)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//Multiply two large integers a and b.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//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a * b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=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xw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* 10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2m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+ (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xz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+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wy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) * 10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yz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Input:		large integers a and b;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Output:	prod, the product of a and b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endParaRPr lang="en-US" sz="1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 = maximum{number of digits of a, number of digits of b};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(a = = 0 or b = = 0) then  return 0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 if (n &lt;= threshold)  then return a * b in the usual way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else { m = 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└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┘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x =   a </a:t>
                </a:r>
                <a:r>
                  <a:rPr lang="en-US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divide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10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  y = a rem 10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w =  b </a:t>
                </a:r>
                <a:r>
                  <a:rPr lang="en-US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divide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10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  z = b rem 10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return 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prod(x, w) * 10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2m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(prod(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x,z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prod(w, y)) * 10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prod(y, z);  </a:t>
                </a:r>
                <a:endParaRPr lang="en-US" sz="2400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    };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548" y="936978"/>
                <a:ext cx="10306974" cy="5655138"/>
              </a:xfrm>
              <a:prstGeom prst="rect">
                <a:avLst/>
              </a:prstGeom>
              <a:blipFill>
                <a:blip r:embed="rId2"/>
                <a:stretch>
                  <a:fillRect l="-1183" t="-539" r="-1301" b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4">
            <a:extLst>
              <a:ext uri="{FF2B5EF4-FFF2-40B4-BE49-F238E27FC236}">
                <a16:creationId xmlns:a16="http://schemas.microsoft.com/office/drawing/2014/main" id="{7A0B6CAB-9F0D-43C0-B1DE-4BC4BF5A0D5B}"/>
              </a:ext>
            </a:extLst>
          </p:cNvPr>
          <p:cNvSpPr/>
          <p:nvPr/>
        </p:nvSpPr>
        <p:spPr>
          <a:xfrm flipH="1">
            <a:off x="7826077" y="1399958"/>
            <a:ext cx="661308" cy="322225"/>
          </a:xfrm>
          <a:prstGeom prst="cloudCallout">
            <a:avLst>
              <a:gd name="adj1" fmla="val 42571"/>
              <a:gd name="adj2" fmla="val 1217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rgbClr val="0000FF"/>
                </a:solidFill>
              </a:rPr>
              <a:t>normal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6C3049-DC78-4B5F-B006-1C5F38CD1393}"/>
              </a:ext>
            </a:extLst>
          </p:cNvPr>
          <p:cNvSpPr txBox="1"/>
          <p:nvPr/>
        </p:nvSpPr>
        <p:spPr>
          <a:xfrm>
            <a:off x="7653119" y="4927597"/>
            <a:ext cx="36767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= 9423723, m = 3, x = 9423 y = 723 </a:t>
            </a: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687719FB-369E-4375-9C55-0161EF115B8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39479" y="1722183"/>
            <a:ext cx="647906" cy="57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4CA5F8-C90C-4C77-9B6E-C7A47C81DB5B}"/>
              </a:ext>
            </a:extLst>
          </p:cNvPr>
          <p:cNvSpPr/>
          <p:nvPr/>
        </p:nvSpPr>
        <p:spPr>
          <a:xfrm>
            <a:off x="1225457" y="311550"/>
            <a:ext cx="5378845" cy="625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</a:rPr>
              <a:t>Multiplication of Large Integers</a:t>
            </a:r>
          </a:p>
        </p:txBody>
      </p:sp>
    </p:spTree>
    <p:extLst>
      <p:ext uri="{BB962C8B-B14F-4D97-AF65-F5344CB8AC3E}">
        <p14:creationId xmlns:p14="http://schemas.microsoft.com/office/powerpoint/2010/main" val="36495636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56857" y="1132077"/>
                <a:ext cx="9960746" cy="5251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32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Worst-Case Time Complexity - 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8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Large Integer Multiplication prod(a, b)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Input size: n, the number of digits in each of the two integers a and b.</a:t>
                </a:r>
              </a:p>
              <a:p>
                <a:pPr>
                  <a:lnSpc>
                    <a:spcPct val="115000"/>
                  </a:lnSpc>
                </a:pPr>
                <a:endParaRPr lang="en-US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T(n) = 4 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n &gt; s, n a power of 2.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T(s) = 0.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Master Theorem implies that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T(n)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15000"/>
                  </a:lnSpc>
                </a:pPr>
                <a:endParaRPr lang="en-US" sz="14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endParaRPr lang="en-US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endParaRPr lang="en-US" sz="1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857" y="1132077"/>
                <a:ext cx="9960746" cy="5251438"/>
              </a:xfrm>
              <a:prstGeom prst="rect">
                <a:avLst/>
              </a:prstGeom>
              <a:blipFill>
                <a:blip r:embed="rId2"/>
                <a:stretch>
                  <a:fillRect l="-1530" t="-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4">
            <a:extLst>
              <a:ext uri="{FF2B5EF4-FFF2-40B4-BE49-F238E27FC236}">
                <a16:creationId xmlns:a16="http://schemas.microsoft.com/office/drawing/2014/main" id="{7A0B6CAB-9F0D-43C0-B1DE-4BC4BF5A0D5B}"/>
              </a:ext>
            </a:extLst>
          </p:cNvPr>
          <p:cNvSpPr/>
          <p:nvPr/>
        </p:nvSpPr>
        <p:spPr>
          <a:xfrm flipH="1">
            <a:off x="483912" y="1096850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25B54E16-080E-40DC-AE2A-C2684A505B5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12" y="845079"/>
            <a:ext cx="772945" cy="57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9567A2-75B2-41CC-9086-5BCE5EC3A7A6}"/>
              </a:ext>
            </a:extLst>
          </p:cNvPr>
          <p:cNvSpPr/>
          <p:nvPr/>
        </p:nvSpPr>
        <p:spPr>
          <a:xfrm>
            <a:off x="1225457" y="311550"/>
            <a:ext cx="5378845" cy="625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</a:rPr>
              <a:t>Multiplication of Large Integers</a:t>
            </a:r>
          </a:p>
        </p:txBody>
      </p:sp>
    </p:spTree>
    <p:extLst>
      <p:ext uri="{BB962C8B-B14F-4D97-AF65-F5344CB8AC3E}">
        <p14:creationId xmlns:p14="http://schemas.microsoft.com/office/powerpoint/2010/main" val="28596412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2834" y="1018902"/>
            <a:ext cx="8906332" cy="5599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* b = (x * 10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m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+  y) (w * 10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m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+  z), where a =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xy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and b =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wz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=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xw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* 10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2m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xz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 +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yw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)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* 10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m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+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yz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…. (normal way)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Improved approach: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if instead we set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 = (x + y) (w + z)  = 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xw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(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xz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yw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  + 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yz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then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xz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yw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= r –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xw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–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yz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		  = (x + y) (w + z) –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xw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–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yz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>
              <a:lnSpc>
                <a:spcPct val="115000"/>
              </a:lnSpc>
            </a:pPr>
            <a:endParaRPr lang="en-US" sz="12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* b = (x *  10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m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+  y) (w *  10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m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+  z)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=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xw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* 10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2m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+ (r –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xw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–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yz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) * 10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m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+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yz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=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xw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* 10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2m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(x + y) (w + z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) –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xw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 –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yz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)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* 10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m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+ 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yz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4">
            <a:extLst>
              <a:ext uri="{FF2B5EF4-FFF2-40B4-BE49-F238E27FC236}">
                <a16:creationId xmlns:a16="http://schemas.microsoft.com/office/drawing/2014/main" id="{54D1F0B8-C12F-4A48-91A0-AACF011932A6}"/>
              </a:ext>
            </a:extLst>
          </p:cNvPr>
          <p:cNvSpPr/>
          <p:nvPr/>
        </p:nvSpPr>
        <p:spPr>
          <a:xfrm flipH="1">
            <a:off x="483912" y="1096850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12BD7374-64C5-4973-9412-C4BCB5CC003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93" y="809852"/>
            <a:ext cx="772945" cy="57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347ABC-20D4-4D35-A9D3-7F2F0FDE98E3}"/>
              </a:ext>
            </a:extLst>
          </p:cNvPr>
          <p:cNvSpPr/>
          <p:nvPr/>
        </p:nvSpPr>
        <p:spPr>
          <a:xfrm>
            <a:off x="1591217" y="311550"/>
            <a:ext cx="5378845" cy="625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</a:rPr>
              <a:t>Multiplication of Large Integers</a:t>
            </a:r>
          </a:p>
        </p:txBody>
      </p:sp>
    </p:spTree>
    <p:extLst>
      <p:ext uri="{BB962C8B-B14F-4D97-AF65-F5344CB8AC3E}">
        <p14:creationId xmlns:p14="http://schemas.microsoft.com/office/powerpoint/2010/main" val="1975916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3673375-0639-4AE1-9955-7DDE7583C3F5}"/>
              </a:ext>
            </a:extLst>
          </p:cNvPr>
          <p:cNvSpPr txBox="1"/>
          <p:nvPr/>
        </p:nvSpPr>
        <p:spPr>
          <a:xfrm>
            <a:off x="4894217" y="2649539"/>
            <a:ext cx="7219405" cy="9040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59459" y="239500"/>
            <a:ext cx="9740358" cy="6496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x ← A[p];       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//set x be the leftmost element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of A[p .. r]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 ← p; j ← r+1; 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//set left and right pointers pointing at p and r+1 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repeat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   </a:t>
            </a:r>
            <a:r>
              <a:rPr lang="en-US" sz="2400" dirty="0"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repeat </a:t>
            </a:r>
            <a:r>
              <a:rPr lang="en-US" sz="2400" dirty="0" err="1"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 ← i+1 until A[</a:t>
            </a:r>
            <a:r>
              <a:rPr lang="en-US" sz="2400" dirty="0" err="1"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] ≥ x;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//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move </a:t>
            </a:r>
            <a:r>
              <a:rPr lang="en-US" sz="24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towards right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until …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</a:t>
            </a:r>
            <a:r>
              <a:rPr lang="en-US" sz="2400" dirty="0"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repeat j ← j-1 until A[j] ≤ x;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//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move j towards left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until …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</a:t>
            </a:r>
            <a:r>
              <a:rPr lang="en-US" sz="2400" dirty="0"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swap(A[</a:t>
            </a:r>
            <a:r>
              <a:rPr lang="en-US" sz="2400" dirty="0" err="1"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], A[j]);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//this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enable </a:t>
            </a:r>
            <a:r>
              <a:rPr lang="en-US" sz="24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and j can continue to move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until 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until </a:t>
            </a:r>
            <a:r>
              <a:rPr lang="en-US" sz="2400" dirty="0" err="1"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≥ j; 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// </a:t>
            </a:r>
            <a:r>
              <a:rPr lang="en-US" sz="22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and j cross each other </a:t>
            </a: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or </a:t>
            </a:r>
            <a:r>
              <a:rPr lang="en-US" sz="2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both </a:t>
            </a:r>
            <a:r>
              <a:rPr lang="en-US" sz="22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and j point at the same place</a:t>
            </a:r>
            <a:endParaRPr lang="en-US" sz="2200" dirty="0">
              <a:solidFill>
                <a:srgbClr val="0000FF"/>
              </a:solidFill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swap(A[</a:t>
            </a:r>
            <a:r>
              <a:rPr lang="en-US" sz="24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], A[j]); 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//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undo last swap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when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≥ j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swap(A[p], A[j]); 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//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swap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left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most element and the element at 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                     //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partition position j</a:t>
            </a:r>
            <a:endParaRPr lang="en-US" sz="2400" dirty="0">
              <a:solidFill>
                <a:srgbClr val="0000FF"/>
              </a:solidFill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Consolas" panose="020B0609020204030204" pitchFamily="49" charset="0"/>
                <a:ea typeface="SimSun" panose="02010600030101010101" pitchFamily="2" charset="-122"/>
              </a:rPr>
              <a:t>return j;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0756438" y="239500"/>
            <a:ext cx="843379" cy="25745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10649906" y="269665"/>
            <a:ext cx="949911" cy="25745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6480" y="2266589"/>
            <a:ext cx="1660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5</a:t>
            </a:r>
            <a:r>
              <a:rPr lang="en-US" dirty="0"/>
              <a:t> 1 2 3 5 7  8 9</a:t>
            </a:r>
          </a:p>
          <a:p>
            <a:r>
              <a:rPr lang="en-US" dirty="0"/>
              <a:t>5 1 2 3 </a:t>
            </a:r>
            <a:r>
              <a:rPr lang="en-US" dirty="0">
                <a:solidFill>
                  <a:srgbClr val="0000FF"/>
                </a:solidFill>
              </a:rPr>
              <a:t>5</a:t>
            </a:r>
            <a:r>
              <a:rPr lang="en-US" dirty="0"/>
              <a:t> 7  8 9</a:t>
            </a:r>
          </a:p>
          <a:p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01501" y="1848615"/>
            <a:ext cx="156406" cy="56373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991862" y="1854472"/>
            <a:ext cx="12604" cy="5282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8830" y="4279042"/>
            <a:ext cx="16601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5</a:t>
            </a:r>
            <a:r>
              <a:rPr lang="en-US" dirty="0"/>
              <a:t> 1 2 6 3 7  8 9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5</a:t>
            </a:r>
            <a:r>
              <a:rPr lang="en-US" dirty="0"/>
              <a:t> 1 2 3 6 7  8 9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5</a:t>
            </a:r>
            <a:r>
              <a:rPr lang="en-US" dirty="0"/>
              <a:t> 1 2 3 6 7  8 9</a:t>
            </a:r>
          </a:p>
          <a:p>
            <a:endParaRPr lang="en-US" dirty="0"/>
          </a:p>
          <a:p>
            <a:r>
              <a:rPr lang="en-US" dirty="0"/>
              <a:t>3 1 2 </a:t>
            </a:r>
            <a:r>
              <a:rPr lang="en-US" dirty="0">
                <a:solidFill>
                  <a:srgbClr val="0000FF"/>
                </a:solidFill>
              </a:rPr>
              <a:t>5</a:t>
            </a:r>
            <a:r>
              <a:rPr lang="en-US" dirty="0"/>
              <a:t> 6 7 8 9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flipH="1">
            <a:off x="1172190" y="3989654"/>
            <a:ext cx="8521" cy="381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988711" y="4020274"/>
            <a:ext cx="6302" cy="35076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2119" y="1523932"/>
            <a:ext cx="573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</a:rPr>
              <a:t>i</a:t>
            </a:r>
            <a:r>
              <a:rPr lang="en-US" b="1" dirty="0"/>
              <a:t>  </a:t>
            </a:r>
            <a:r>
              <a:rPr lang="en-US" b="1" dirty="0">
                <a:solidFill>
                  <a:srgbClr val="FF0000"/>
                </a:solidFill>
              </a:rPr>
              <a:t> j</a:t>
            </a:r>
          </a:p>
        </p:txBody>
      </p:sp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24E73953-5502-41FA-BC93-4E09C55F0B2D}"/>
              </a:ext>
            </a:extLst>
          </p:cNvPr>
          <p:cNvSpPr/>
          <p:nvPr/>
        </p:nvSpPr>
        <p:spPr>
          <a:xfrm flipH="1">
            <a:off x="598269" y="762785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5" name="Picture 14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2067">
            <a:off x="600423" y="594612"/>
            <a:ext cx="619563" cy="43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7D8AEC-A2D7-4B17-8671-B820A3325156}"/>
              </a:ext>
            </a:extLst>
          </p:cNvPr>
          <p:cNvCxnSpPr/>
          <p:nvPr/>
        </p:nvCxnSpPr>
        <p:spPr>
          <a:xfrm flipH="1">
            <a:off x="978978" y="4578575"/>
            <a:ext cx="6302" cy="35076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4DFB6B-357B-41A7-BA7A-B3ACEF3226BA}"/>
              </a:ext>
            </a:extLst>
          </p:cNvPr>
          <p:cNvCxnSpPr/>
          <p:nvPr/>
        </p:nvCxnSpPr>
        <p:spPr>
          <a:xfrm flipH="1">
            <a:off x="1161021" y="5119324"/>
            <a:ext cx="6302" cy="35076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485171-FC1F-49E5-8CDC-2120D41700BD}"/>
              </a:ext>
            </a:extLst>
          </p:cNvPr>
          <p:cNvCxnSpPr/>
          <p:nvPr/>
        </p:nvCxnSpPr>
        <p:spPr>
          <a:xfrm flipH="1">
            <a:off x="1146288" y="4578575"/>
            <a:ext cx="8521" cy="381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6C5F994-EDAC-423F-9F88-8BCA3DAEA36A}"/>
              </a:ext>
            </a:extLst>
          </p:cNvPr>
          <p:cNvCxnSpPr/>
          <p:nvPr/>
        </p:nvCxnSpPr>
        <p:spPr>
          <a:xfrm flipH="1">
            <a:off x="976543" y="5119324"/>
            <a:ext cx="8521" cy="381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58779" y="3553626"/>
            <a:ext cx="573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</a:rPr>
              <a:t>i</a:t>
            </a:r>
            <a:r>
              <a:rPr lang="en-US" b="1" dirty="0"/>
              <a:t>  </a:t>
            </a:r>
            <a:r>
              <a:rPr lang="en-US" b="1" dirty="0">
                <a:solidFill>
                  <a:srgbClr val="FF0000"/>
                </a:solidFill>
              </a:rPr>
              <a:t> j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71F91CC-F6C3-40C4-A5F6-653C977EC1FA}"/>
              </a:ext>
            </a:extLst>
          </p:cNvPr>
          <p:cNvCxnSpPr>
            <a:cxnSpLocks/>
          </p:cNvCxnSpPr>
          <p:nvPr/>
        </p:nvCxnSpPr>
        <p:spPr>
          <a:xfrm flipV="1">
            <a:off x="957907" y="6224327"/>
            <a:ext cx="10335" cy="476455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618889F-6F11-441C-82CE-9098B81E8F80}"/>
              </a:ext>
            </a:extLst>
          </p:cNvPr>
          <p:cNvCxnSpPr>
            <a:cxnSpLocks/>
          </p:cNvCxnSpPr>
          <p:nvPr/>
        </p:nvCxnSpPr>
        <p:spPr>
          <a:xfrm flipH="1" flipV="1">
            <a:off x="802751" y="6285905"/>
            <a:ext cx="287133" cy="2832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6248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420984" y="705591"/>
                <a:ext cx="7896390" cy="60026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800" dirty="0">
                    <a:ea typeface="SimSun" panose="02010600030101010101" pitchFamily="2" charset="-122"/>
                  </a:rPr>
                  <a:t>Algorithm</a:t>
                </a:r>
                <a:r>
                  <a:rPr lang="en-US" sz="2800" dirty="0">
                    <a:effectLst/>
                    <a:ea typeface="SimSun" panose="02010600030101010101" pitchFamily="2" charset="-122"/>
                  </a:rPr>
                  <a:t> prod2(a, b)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//Multiply two large integers a and b.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//a * b 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= </a:t>
                </a:r>
                <a:r>
                  <a:rPr lang="en-US" sz="2000" b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xw</a:t>
                </a:r>
                <a:r>
                  <a:rPr lang="en-US" sz="2000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* 10</a:t>
                </a:r>
                <a:r>
                  <a:rPr lang="en-US" sz="2000" b="1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2m</a:t>
                </a:r>
                <a:r>
                  <a:rPr lang="en-US" sz="2000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</a:t>
                </a:r>
                <a:r>
                  <a:rPr lang="en-US" sz="2000" b="1" i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(x + y) (w + z</a:t>
                </a:r>
                <a:r>
                  <a:rPr lang="en-US" sz="2000" b="1" i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– </a:t>
                </a:r>
                <a:r>
                  <a:rPr lang="en-US" sz="2000" b="1" i="1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xw</a:t>
                </a:r>
                <a:r>
                  <a:rPr lang="en-US" sz="2000" b="1" i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– </a:t>
                </a:r>
                <a:r>
                  <a:rPr lang="en-US" sz="2000" b="1" i="1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yz</a:t>
                </a:r>
                <a:r>
                  <a:rPr lang="en-US" sz="2000" b="1" i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 </a:t>
                </a:r>
                <a:r>
                  <a:rPr lang="en-US" sz="2000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* 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10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000" b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+  </a:t>
                </a:r>
                <a:r>
                  <a:rPr lang="en-US" sz="2000" b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y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z</a:t>
                </a:r>
                <a:endParaRPr lang="en-US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Input:		large integers a and b;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Output:	prod, the product of a and b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 = maximum(number of digits of a, number of digits of b);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if (a = = 0 or b = = 0) then  return 0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else 	if (n &lt;= threshold)  return a * b in the usual way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else { 	m = 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└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┘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;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x =   a </a:t>
                </a:r>
                <a:r>
                  <a:rPr lang="en-US" sz="2000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divide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10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;   y = a rem 10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;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w =  b </a:t>
                </a:r>
                <a:r>
                  <a:rPr lang="en-US" sz="2000" baseline="-250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0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divide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10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;   z = b rem 10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;  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</a:t>
                </a:r>
                <a:r>
                  <a:rPr lang="en-US" sz="2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r = prod2(x + y, w + z);</a:t>
                </a:r>
                <a:endParaRPr lang="en-US" sz="20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p = prod2(x, w);</a:t>
                </a:r>
                <a:endParaRPr lang="en-US" sz="20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q = prod2(y, z);  </a:t>
                </a:r>
                <a:endParaRPr lang="en-US" sz="200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return  </a:t>
                </a:r>
                <a:r>
                  <a:rPr lang="en-US" sz="2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 * 10</a:t>
                </a:r>
                <a:r>
                  <a:rPr lang="en-US" sz="20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2m</a:t>
                </a:r>
                <a:r>
                  <a:rPr lang="en-US" sz="2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  (r - p – q) * 10</a:t>
                </a:r>
                <a:r>
                  <a:rPr lang="en-US" sz="20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   q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;  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}</a:t>
                </a:r>
                <a:endParaRPr lang="en-US" sz="20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984" y="705591"/>
                <a:ext cx="7896390" cy="6002605"/>
              </a:xfrm>
              <a:prstGeom prst="rect">
                <a:avLst/>
              </a:prstGeom>
              <a:blipFill>
                <a:blip r:embed="rId2"/>
                <a:stretch>
                  <a:fillRect l="-1544" t="-508" b="-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4">
            <a:extLst>
              <a:ext uri="{FF2B5EF4-FFF2-40B4-BE49-F238E27FC236}">
                <a16:creationId xmlns:a16="http://schemas.microsoft.com/office/drawing/2014/main" id="{814F5C11-07DA-4C78-916A-F19E0CD92580}"/>
              </a:ext>
            </a:extLst>
          </p:cNvPr>
          <p:cNvSpPr/>
          <p:nvPr/>
        </p:nvSpPr>
        <p:spPr>
          <a:xfrm flipH="1">
            <a:off x="483912" y="1096850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improved</a:t>
            </a: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D2893F6C-0584-450E-AC63-D1AC3CA36A6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93" y="1419075"/>
            <a:ext cx="772945" cy="57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CC6DB8D-21B0-45C7-BE59-EE94E444B10A}"/>
              </a:ext>
            </a:extLst>
          </p:cNvPr>
          <p:cNvSpPr/>
          <p:nvPr/>
        </p:nvSpPr>
        <p:spPr>
          <a:xfrm>
            <a:off x="5111932" y="305738"/>
            <a:ext cx="6218121" cy="399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//a * b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=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xw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* 10</a:t>
            </a:r>
            <a:r>
              <a:rPr lang="en-US" b="1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2m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+ </a:t>
            </a:r>
            <a:r>
              <a:rPr lang="en-US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(x + y) (w + z</a:t>
            </a:r>
            <a:r>
              <a:rPr lang="en-US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) – </a:t>
            </a:r>
            <a:r>
              <a:rPr lang="en-US" b="1" i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xw</a:t>
            </a:r>
            <a:r>
              <a:rPr lang="en-US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 – </a:t>
            </a:r>
            <a:r>
              <a:rPr lang="en-US" b="1" i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yz</a:t>
            </a:r>
            <a:r>
              <a:rPr lang="en-US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) 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*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10</a:t>
            </a:r>
            <a:r>
              <a:rPr lang="en-US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m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 + 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y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z</a:t>
            </a:r>
            <a:endParaRPr lang="en-US" dirty="0">
              <a:solidFill>
                <a:srgbClr val="0000FF"/>
              </a:solidFill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0258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36831" y="564257"/>
                <a:ext cx="9458270" cy="60624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3200" dirty="0">
                    <a:ea typeface="SimSun" panose="02010600030101010101" pitchFamily="2" charset="-122"/>
                  </a:rPr>
                  <a:t>Worst-Case Time Complexity 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800" dirty="0">
                    <a:ea typeface="SimSun" panose="02010600030101010101" pitchFamily="2" charset="-122"/>
                  </a:rPr>
                  <a:t>(Large Integer Multiplication prod2(a, b))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US" sz="1200" dirty="0"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Analyze how long does it takes to multiply two n-digit integers </a:t>
                </a:r>
                <a:r>
                  <a:rPr lang="en-US" sz="2400" i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2400" i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using prod2.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following input sizes for the given function calls: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prod2(x + y, w + z)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 input size 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prod2(x, w)			input size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prod2(y, z)			input size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sz="1200" dirty="0"/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 satisfies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3T(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 T(n) ≤ 3T(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n &gt; s, n a power of 2.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T(s) = 0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s is less than or equal to threshold and is a power of 2.</a:t>
                </a:r>
                <a:endParaRPr lang="en-US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831" y="564257"/>
                <a:ext cx="9458270" cy="6062429"/>
              </a:xfrm>
              <a:prstGeom prst="rect">
                <a:avLst/>
              </a:prstGeom>
              <a:blipFill>
                <a:blip r:embed="rId2"/>
                <a:stretch>
                  <a:fillRect l="-1676" t="-604"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4">
            <a:extLst>
              <a:ext uri="{FF2B5EF4-FFF2-40B4-BE49-F238E27FC236}">
                <a16:creationId xmlns:a16="http://schemas.microsoft.com/office/drawing/2014/main" id="{814F5C11-07DA-4C78-916A-F19E0CD92580}"/>
              </a:ext>
            </a:extLst>
          </p:cNvPr>
          <p:cNvSpPr/>
          <p:nvPr/>
        </p:nvSpPr>
        <p:spPr>
          <a:xfrm flipH="1">
            <a:off x="537178" y="2819118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772BC3BC-C9FA-4C33-A332-88FA0B8CB377}"/>
              </a:ext>
            </a:extLst>
          </p:cNvPr>
          <p:cNvSpPr/>
          <p:nvPr/>
        </p:nvSpPr>
        <p:spPr>
          <a:xfrm>
            <a:off x="10006227" y="3059265"/>
            <a:ext cx="1852653" cy="739470"/>
          </a:xfrm>
          <a:prstGeom prst="wedgeRoundRectCallout">
            <a:avLst>
              <a:gd name="adj1" fmla="val -68043"/>
              <a:gd name="adj2" fmla="val 162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Needs one more digit for sum of two numbers</a:t>
            </a: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CC83D203-6817-4D80-B856-F4BA260C952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33339">
            <a:off x="492978" y="2593722"/>
            <a:ext cx="678536" cy="51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0471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823813" y="1062152"/>
                <a:ext cx="8260714" cy="55222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 T(n)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 3T(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n &gt; s, n a power of 2.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T(s) = 0</a:t>
                </a:r>
              </a:p>
              <a:p>
                <a:pPr>
                  <a:lnSpc>
                    <a:spcPct val="115000"/>
                  </a:lnSpc>
                </a:pPr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Using an induction argument, it can be shown that T(n) is eventually nondecreasing. 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Therefore, owing to the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left inequality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in this recurrence and Master Theorem, we have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T(n)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 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𝛺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and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T(n)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 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Combining our two results, we have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T(n)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≅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1.58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13" y="1062152"/>
                <a:ext cx="8260714" cy="5522281"/>
              </a:xfrm>
              <a:prstGeom prst="rect">
                <a:avLst/>
              </a:prstGeom>
              <a:blipFill>
                <a:blip r:embed="rId2"/>
                <a:stretch>
                  <a:fillRect l="-1107" t="-110" b="-1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4">
            <a:extLst>
              <a:ext uri="{FF2B5EF4-FFF2-40B4-BE49-F238E27FC236}">
                <a16:creationId xmlns:a16="http://schemas.microsoft.com/office/drawing/2014/main" id="{814F5C11-07DA-4C78-916A-F19E0CD92580}"/>
              </a:ext>
            </a:extLst>
          </p:cNvPr>
          <p:cNvSpPr/>
          <p:nvPr/>
        </p:nvSpPr>
        <p:spPr>
          <a:xfrm flipH="1">
            <a:off x="679221" y="2242070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D70F13A8-DBBF-4A8F-924C-79B2D87D4E0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84" y="1955072"/>
            <a:ext cx="772945" cy="57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2152D9-3C8D-44FE-BA43-30158CF25EE5}"/>
              </a:ext>
            </a:extLst>
          </p:cNvPr>
          <p:cNvSpPr/>
          <p:nvPr/>
        </p:nvSpPr>
        <p:spPr>
          <a:xfrm>
            <a:off x="1719309" y="328967"/>
            <a:ext cx="5378845" cy="625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</a:rPr>
              <a:t>Multiplication of Large Integers</a:t>
            </a:r>
          </a:p>
        </p:txBody>
      </p:sp>
    </p:spTree>
    <p:extLst>
      <p:ext uri="{BB962C8B-B14F-4D97-AF65-F5344CB8AC3E}">
        <p14:creationId xmlns:p14="http://schemas.microsoft.com/office/powerpoint/2010/main" val="19584900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EC5355-738A-4936-8292-4299AABFAC19}"/>
              </a:ext>
            </a:extLst>
          </p:cNvPr>
          <p:cNvSpPr/>
          <p:nvPr/>
        </p:nvSpPr>
        <p:spPr>
          <a:xfrm>
            <a:off x="4653278" y="3262445"/>
            <a:ext cx="4130041" cy="6920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600" dirty="0">
                <a:ea typeface="SimSun" panose="02010600030101010101" pitchFamily="2" charset="-122"/>
                <a:cs typeface="Times New Roman" panose="02020603050405020304" pitchFamily="18" charset="0"/>
              </a:rPr>
              <a:t>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15904676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28206" y="359462"/>
            <a:ext cx="9171521" cy="5766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Strassen’s Matrix Multiplication</a:t>
            </a:r>
          </a:p>
          <a:p>
            <a:pPr>
              <a:lnSpc>
                <a:spcPct val="115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two matrices  A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n*n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and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find the time efficiency of the definition-based algorithm for computing their product  C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n*n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 x B.</a:t>
            </a:r>
          </a:p>
          <a:p>
            <a:pPr>
              <a:lnSpc>
                <a:spcPct val="115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Brute-Force Algorithm:  Let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col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denote A[0 .. n-1, 0 .. n-1].</a:t>
            </a:r>
          </a:p>
          <a:p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			b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0,j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b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…</a:t>
            </a:r>
          </a:p>
          <a:p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de-DE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i,0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de-DE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i,1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 a</a:t>
            </a:r>
            <a:r>
              <a:rPr lang="de-DE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i,k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,... , a</a:t>
            </a:r>
            <a:r>
              <a:rPr lang="de-DE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i,n-1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k,j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) = ( 	     c</a:t>
            </a:r>
            <a:r>
              <a:rPr lang="de-DE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      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…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b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n-1,j.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  C[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 A[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0]*B[0, j]  +  A[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1]*B[1, j]  +  …   +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	A[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k]*B[k, j]  +   …  	+  A[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n-1]*B[n-1, j]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 pair of indices   0  ≤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j  ≤  n - 1.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97FB48B1-809B-4114-81C0-C98D523377E0}"/>
              </a:ext>
            </a:extLst>
          </p:cNvPr>
          <p:cNvSpPr/>
          <p:nvPr/>
        </p:nvSpPr>
        <p:spPr>
          <a:xfrm flipH="1">
            <a:off x="483912" y="1096850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normal</a:t>
            </a: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5518709A-522F-432B-9D10-0C8ACA66F62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22" y="2116183"/>
            <a:ext cx="661309" cy="41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7504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9830" y="969591"/>
            <a:ext cx="9326880" cy="5601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600" dirty="0">
                <a:ea typeface="SimSun" panose="02010600030101010101" pitchFamily="2" charset="-122"/>
              </a:rPr>
              <a:t>Algorithm </a:t>
            </a:r>
            <a:r>
              <a:rPr lang="en-US" sz="2600" dirty="0" err="1">
                <a:ea typeface="SimSun" panose="02010600030101010101" pitchFamily="2" charset="-122"/>
              </a:rPr>
              <a:t>MatrixMultiplication</a:t>
            </a:r>
            <a:r>
              <a:rPr lang="en-US" sz="2600" dirty="0">
                <a:ea typeface="SimSun" panose="02010600030101010101" pitchFamily="2" charset="-122"/>
              </a:rPr>
              <a:t>(A[0..n-1, 0..n-1], B[0..n-1, 0..n-1])</a:t>
            </a:r>
          </a:p>
          <a:p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//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Multiple two</a:t>
            </a:r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 n-by-n 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matrices </a:t>
            </a:r>
            <a:r>
              <a:rPr lang="en-US" sz="2000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n-US" sz="2000" b="1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row</a:t>
            </a:r>
            <a:r>
              <a:rPr lang="en-US" sz="2000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 x col</a:t>
            </a:r>
            <a:r>
              <a:rPr lang="en-US" sz="2000" dirty="0"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and </a:t>
            </a:r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000" b="1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row x col</a:t>
            </a:r>
            <a:r>
              <a:rPr lang="en-US" sz="2000" dirty="0"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by the definition-based algorithm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//C[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 A[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0]*B[0, j]  +  A[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1]*B[1, j]  +  …  +  A[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k]*B[k, j]  +  …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+  A[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n-1]*B[n-1, j]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  <a:spcAft>
                <a:spcPts val="300"/>
              </a:spcAft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Input: 	Two  n-by-n  matrices  A  and  B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  <a:spcAft>
                <a:spcPts val="300"/>
              </a:spcAft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Output: 	Matrix C  =  A*B</a:t>
            </a:r>
            <a:endParaRPr lang="en-US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ea typeface="SimSun" panose="02010600030101010101" pitchFamily="2" charset="-122"/>
              </a:rPr>
              <a:t>for ← 0 to n – 1 do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</a:t>
            </a:r>
            <a:r>
              <a:rPr lang="en-US" sz="2000" dirty="0">
                <a:latin typeface="Consolas" panose="020B0609020204030204" pitchFamily="49" charset="0"/>
                <a:ea typeface="SimSun" panose="02010600030101010101" pitchFamily="2" charset="-122"/>
              </a:rPr>
              <a:t>{for j ← 0 to n - 1 do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ea typeface="SimSun" panose="02010600030101010101" pitchFamily="2" charset="-122"/>
              </a:rPr>
              <a:t>	  { C[</a:t>
            </a:r>
            <a:r>
              <a:rPr lang="en-US" sz="20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000" dirty="0">
                <a:latin typeface="Consolas" panose="020B0609020204030204" pitchFamily="49" charset="0"/>
                <a:ea typeface="SimSun" panose="02010600030101010101" pitchFamily="2" charset="-122"/>
              </a:rPr>
              <a:t>, j] ← 0.0;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ea typeface="SimSun" panose="02010600030101010101" pitchFamily="2" charset="-122"/>
              </a:rPr>
              <a:t>		  for k ← 0 to n – 1 do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ea typeface="SimSun" panose="02010600030101010101" pitchFamily="2" charset="-122"/>
              </a:rPr>
              <a:t>		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{ C[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i,j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] ← C[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i,j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] + A[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i,k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]*B[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k,j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];}}}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ea typeface="SimSun" panose="02010600030101010101" pitchFamily="2" charset="-122"/>
              </a:rPr>
              <a:t>return C;</a:t>
            </a:r>
            <a:endParaRPr lang="en-US" sz="2000" dirty="0">
              <a:effectLst/>
              <a:latin typeface="Consolas" panose="020B0609020204030204" pitchFamily="49" charset="0"/>
              <a:ea typeface="SimSun" panose="02010600030101010101" pitchFamily="2" charset="-122"/>
            </a:endParaRPr>
          </a:p>
        </p:txBody>
      </p:sp>
      <p:sp>
        <p:nvSpPr>
          <p:cNvPr id="4" name="Thought Bubble: Cloud 4">
            <a:extLst>
              <a:ext uri="{FF2B5EF4-FFF2-40B4-BE49-F238E27FC236}">
                <a16:creationId xmlns:a16="http://schemas.microsoft.com/office/drawing/2014/main" id="{6A6DDDF3-432C-4B83-A886-69A29076A465}"/>
              </a:ext>
            </a:extLst>
          </p:cNvPr>
          <p:cNvSpPr/>
          <p:nvPr/>
        </p:nvSpPr>
        <p:spPr>
          <a:xfrm flipH="1">
            <a:off x="586217" y="5102793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7CF0E323-3BC8-4BD8-B4F2-EF71D4176CE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3880">
            <a:off x="586217" y="4921857"/>
            <a:ext cx="661308" cy="46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88793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89462" y="1225689"/>
            <a:ext cx="745470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total number of multiplications M(n)  is: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9144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	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∑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n-1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i=0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∑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n-1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j=0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∑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n-1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k=0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1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Since ∑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n-1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k=0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1 = n -1 – 0 + 1 = n,  we get  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 indent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M(n)   =   ∑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n-1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i=0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∑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n-1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j=0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∑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n-1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k=0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1	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=   ∑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n-1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i=0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∑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n-1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j=0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n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=    ∑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n-1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i=0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n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=    n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 c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M(n) + c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A(n)  =  c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c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=  (c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c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" name="Thought Bubble: Cloud 4">
            <a:extLst>
              <a:ext uri="{FF2B5EF4-FFF2-40B4-BE49-F238E27FC236}">
                <a16:creationId xmlns:a16="http://schemas.microsoft.com/office/drawing/2014/main" id="{BA47B393-1E41-412D-8066-09661E0DF4A6}"/>
              </a:ext>
            </a:extLst>
          </p:cNvPr>
          <p:cNvSpPr/>
          <p:nvPr/>
        </p:nvSpPr>
        <p:spPr>
          <a:xfrm flipH="1">
            <a:off x="483912" y="1096850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9314370B-17A4-4311-BEBF-16058A47279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12" y="905691"/>
            <a:ext cx="661308" cy="51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15C2FB-94FE-4ECD-B19F-AC7B50A398FC}"/>
              </a:ext>
            </a:extLst>
          </p:cNvPr>
          <p:cNvSpPr txBox="1"/>
          <p:nvPr/>
        </p:nvSpPr>
        <p:spPr>
          <a:xfrm>
            <a:off x="1689462" y="597334"/>
            <a:ext cx="3692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Analysis of Algorithm</a:t>
            </a:r>
          </a:p>
        </p:txBody>
      </p:sp>
    </p:spTree>
    <p:extLst>
      <p:ext uri="{BB962C8B-B14F-4D97-AF65-F5344CB8AC3E}">
        <p14:creationId xmlns:p14="http://schemas.microsoft.com/office/powerpoint/2010/main" val="232025747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461718" y="1388902"/>
            <a:ext cx="871209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For example</a:t>
            </a: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/>
              <a:t>		 2     3             5     7                            </a:t>
            </a:r>
          </a:p>
          <a:p>
            <a:r>
              <a:rPr lang="en-US" sz="2400" dirty="0"/>
              <a:t>		               *	 </a:t>
            </a:r>
          </a:p>
          <a:p>
            <a:r>
              <a:rPr lang="en-US" sz="2400" dirty="0"/>
              <a:t>		 4     1             6     8                       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	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 * 5 + 3 * 6      2 * 7 + 3  * 8               28     38                </a:t>
            </a:r>
            <a:endParaRPr lang="en-US" altLang="zh-CN" sz="2400" dirty="0"/>
          </a:p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		       	 	                 = 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4 * 5 + 1 * 6      4 * 7 + 1  * 8               26     36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brute-force algorithm requires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eight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multiplications and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additions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sz="2400" dirty="0"/>
          </a:p>
        </p:txBody>
      </p:sp>
      <p:sp>
        <p:nvSpPr>
          <p:cNvPr id="25" name="Left Bracket 24"/>
          <p:cNvSpPr/>
          <p:nvPr/>
        </p:nvSpPr>
        <p:spPr>
          <a:xfrm>
            <a:off x="3272985" y="2284202"/>
            <a:ext cx="56236" cy="842176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" name="Right Bracket 27"/>
          <p:cNvSpPr/>
          <p:nvPr/>
        </p:nvSpPr>
        <p:spPr>
          <a:xfrm>
            <a:off x="5783056" y="2275493"/>
            <a:ext cx="45719" cy="85867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0" y="15979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" name="Picture 14" descr="Image result for smiley face images">
            <a:extLst>
              <a:ext uri="{FF2B5EF4-FFF2-40B4-BE49-F238E27FC236}">
                <a16:creationId xmlns:a16="http://schemas.microsoft.com/office/drawing/2014/main" id="{F82B7747-F175-4F58-A113-8215F92CFA8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1" y="4581040"/>
            <a:ext cx="696687" cy="45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Left Bracket 15">
            <a:extLst>
              <a:ext uri="{FF2B5EF4-FFF2-40B4-BE49-F238E27FC236}">
                <a16:creationId xmlns:a16="http://schemas.microsoft.com/office/drawing/2014/main" id="{5ED4D73E-6002-4171-837A-DDF1F95146BC}"/>
              </a:ext>
            </a:extLst>
          </p:cNvPr>
          <p:cNvSpPr/>
          <p:nvPr/>
        </p:nvSpPr>
        <p:spPr>
          <a:xfrm>
            <a:off x="4776453" y="2291987"/>
            <a:ext cx="56236" cy="842176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3CE63CF8-F2CE-4B39-A0CE-4F3A3ABE9451}"/>
              </a:ext>
            </a:extLst>
          </p:cNvPr>
          <p:cNvSpPr/>
          <p:nvPr/>
        </p:nvSpPr>
        <p:spPr>
          <a:xfrm>
            <a:off x="4211484" y="2291987"/>
            <a:ext cx="45719" cy="85867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712FE0F8-49E6-421F-95AE-581D5D527A70}"/>
              </a:ext>
            </a:extLst>
          </p:cNvPr>
          <p:cNvSpPr/>
          <p:nvPr/>
        </p:nvSpPr>
        <p:spPr>
          <a:xfrm>
            <a:off x="2267145" y="3808699"/>
            <a:ext cx="56236" cy="842176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4DAF62F9-E1BD-43EF-BDAB-C5E02627F0F6}"/>
              </a:ext>
            </a:extLst>
          </p:cNvPr>
          <p:cNvSpPr/>
          <p:nvPr/>
        </p:nvSpPr>
        <p:spPr>
          <a:xfrm>
            <a:off x="7066600" y="3810544"/>
            <a:ext cx="56236" cy="842176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Right Bracket 19">
            <a:extLst>
              <a:ext uri="{FF2B5EF4-FFF2-40B4-BE49-F238E27FC236}">
                <a16:creationId xmlns:a16="http://schemas.microsoft.com/office/drawing/2014/main" id="{ED9BED21-14FF-4D6F-A0EB-083E35ECE23E}"/>
              </a:ext>
            </a:extLst>
          </p:cNvPr>
          <p:cNvSpPr/>
          <p:nvPr/>
        </p:nvSpPr>
        <p:spPr>
          <a:xfrm>
            <a:off x="6202875" y="3792205"/>
            <a:ext cx="45719" cy="85867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Right Bracket 20">
            <a:extLst>
              <a:ext uri="{FF2B5EF4-FFF2-40B4-BE49-F238E27FC236}">
                <a16:creationId xmlns:a16="http://schemas.microsoft.com/office/drawing/2014/main" id="{7487C7D5-9CBF-43C7-A9D0-9C97978673B9}"/>
              </a:ext>
            </a:extLst>
          </p:cNvPr>
          <p:cNvSpPr/>
          <p:nvPr/>
        </p:nvSpPr>
        <p:spPr>
          <a:xfrm>
            <a:off x="8393081" y="3792205"/>
            <a:ext cx="45719" cy="85867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A2AEF2-2D8A-433C-A5A1-766DFBB8181E}"/>
              </a:ext>
            </a:extLst>
          </p:cNvPr>
          <p:cNvSpPr txBox="1"/>
          <p:nvPr/>
        </p:nvSpPr>
        <p:spPr>
          <a:xfrm>
            <a:off x="1576250" y="644329"/>
            <a:ext cx="3692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Analysis of Algorithm</a:t>
            </a:r>
          </a:p>
        </p:txBody>
      </p:sp>
    </p:spTree>
    <p:extLst>
      <p:ext uri="{BB962C8B-B14F-4D97-AF65-F5344CB8AC3E}">
        <p14:creationId xmlns:p14="http://schemas.microsoft.com/office/powerpoint/2010/main" val="26802618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8153" y="1096850"/>
            <a:ext cx="9523861" cy="5231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Strassen’s Matrix Multiplication</a:t>
            </a:r>
          </a:p>
          <a:p>
            <a:pPr>
              <a:lnSpc>
                <a:spcPct val="115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principal insight of Strassen’s algorithm lies in the discovery that </a:t>
            </a: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product  C  of two  2 x 2  matrices  A  and  B can be done with just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(7) multiplications and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eighteen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(18)  additions/subtractions 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opposed to </a:t>
            </a: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eight (8) multiplications and four (4) additions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by the brute-force algorithm. 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saved one multiplication at the expense of doing 14 additional additions or subtractions. </a:t>
            </a:r>
          </a:p>
          <a:p>
            <a:pPr>
              <a:lnSpc>
                <a:spcPct val="115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hought Bubble: Cloud 4">
            <a:extLst>
              <a:ext uri="{FF2B5EF4-FFF2-40B4-BE49-F238E27FC236}">
                <a16:creationId xmlns:a16="http://schemas.microsoft.com/office/drawing/2014/main" id="{369A9F88-6955-4639-AEFF-9CF9F1B6293E}"/>
              </a:ext>
            </a:extLst>
          </p:cNvPr>
          <p:cNvSpPr/>
          <p:nvPr/>
        </p:nvSpPr>
        <p:spPr>
          <a:xfrm flipH="1">
            <a:off x="483912" y="1096850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5D4425CD-57B6-4CB3-9FC5-85B35509B9A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12" y="1031713"/>
            <a:ext cx="559542" cy="45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0623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2707" y="456669"/>
            <a:ext cx="5724651" cy="625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Strassen’s Matrix Multiplication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72275" y="1082097"/>
            <a:ext cx="10635452" cy="557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This is accomplished by using the following formulas: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00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c</a:t>
            </a:r>
            <a:r>
              <a:rPr kumimoji="0" lang="en-US" altLang="zh-CN" sz="240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01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a</a:t>
            </a:r>
            <a:r>
              <a:rPr kumimoji="0" lang="en-US" altLang="zh-CN" sz="240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00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a</a:t>
            </a:r>
            <a:r>
              <a:rPr kumimoji="0" lang="en-US" altLang="zh-CN" sz="240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01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b</a:t>
            </a:r>
            <a:r>
              <a:rPr kumimoji="0" lang="en-US" altLang="zh-CN" sz="240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00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b</a:t>
            </a:r>
            <a:r>
              <a:rPr kumimoji="0" lang="en-US" altLang="zh-CN" sz="240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01</a:t>
            </a:r>
            <a:endParaRPr kumimoji="0" lang="en-US" altLang="zh-CN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	   	             =			 *</a:t>
            </a:r>
            <a:endParaRPr kumimoji="0" lang="en-US" altLang="zh-CN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c</a:t>
            </a:r>
            <a:r>
              <a:rPr kumimoji="0" lang="en-US" altLang="zh-CN" sz="240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c</a:t>
            </a:r>
            <a:r>
              <a:rPr kumimoji="0" lang="en-US" altLang="zh-CN" sz="240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a</a:t>
            </a:r>
            <a:r>
              <a:rPr kumimoji="0" lang="en-US" altLang="zh-CN" sz="240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a</a:t>
            </a:r>
            <a:r>
              <a:rPr kumimoji="0" lang="en-US" altLang="zh-CN" sz="240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b</a:t>
            </a:r>
            <a:r>
              <a:rPr kumimoji="0" lang="en-US" altLang="zh-CN" sz="240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b</a:t>
            </a:r>
            <a:r>
              <a:rPr kumimoji="0" lang="en-US" altLang="zh-CN" sz="240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</a:t>
            </a:r>
            <a:endParaRPr kumimoji="0" lang="en-US" altLang="zh-CN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		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=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where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(a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a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* (b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b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	   	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(a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a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*  b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a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(b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b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			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a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(b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b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(a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a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*  b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		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(a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a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* (b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b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(a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a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* (b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b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4" name="Thought Bubble: Cloud 4">
            <a:extLst>
              <a:ext uri="{FF2B5EF4-FFF2-40B4-BE49-F238E27FC236}">
                <a16:creationId xmlns:a16="http://schemas.microsoft.com/office/drawing/2014/main" id="{C12620D0-DD38-4537-9B6F-F43B1003FB75}"/>
              </a:ext>
            </a:extLst>
          </p:cNvPr>
          <p:cNvSpPr/>
          <p:nvPr/>
        </p:nvSpPr>
        <p:spPr>
          <a:xfrm flipH="1">
            <a:off x="483912" y="1096850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Picture 12" descr="Image result for smiley face images">
            <a:extLst>
              <a:ext uri="{FF2B5EF4-FFF2-40B4-BE49-F238E27FC236}">
                <a16:creationId xmlns:a16="http://schemas.microsoft.com/office/drawing/2014/main" id="{06CC8D04-37F0-493C-84B1-9EFCE371C62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75" y="845079"/>
            <a:ext cx="772945" cy="57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81">
            <a:extLst>
              <a:ext uri="{FF2B5EF4-FFF2-40B4-BE49-F238E27FC236}">
                <a16:creationId xmlns:a16="http://schemas.microsoft.com/office/drawing/2014/main" id="{AC5C92F1-2BAE-4158-B890-10233D3FF0AF}"/>
              </a:ext>
            </a:extLst>
          </p:cNvPr>
          <p:cNvSpPr>
            <a:spLocks/>
          </p:cNvSpPr>
          <p:nvPr/>
        </p:nvSpPr>
        <p:spPr bwMode="auto">
          <a:xfrm>
            <a:off x="1184273" y="1974835"/>
            <a:ext cx="139700" cy="959953"/>
          </a:xfrm>
          <a:prstGeom prst="leftBracket">
            <a:avLst>
              <a:gd name="adj" fmla="val 4090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6" name="AutoShape 80">
            <a:extLst>
              <a:ext uri="{FF2B5EF4-FFF2-40B4-BE49-F238E27FC236}">
                <a16:creationId xmlns:a16="http://schemas.microsoft.com/office/drawing/2014/main" id="{0CFB97A7-F26D-4C26-BE72-810338EEE617}"/>
              </a:ext>
            </a:extLst>
          </p:cNvPr>
          <p:cNvSpPr>
            <a:spLocks/>
          </p:cNvSpPr>
          <p:nvPr/>
        </p:nvSpPr>
        <p:spPr bwMode="auto">
          <a:xfrm>
            <a:off x="2687227" y="1974836"/>
            <a:ext cx="139700" cy="959952"/>
          </a:xfrm>
          <a:prstGeom prst="rightBracket">
            <a:avLst>
              <a:gd name="adj" fmla="val 4090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7" name="AutoShape 80">
            <a:extLst>
              <a:ext uri="{FF2B5EF4-FFF2-40B4-BE49-F238E27FC236}">
                <a16:creationId xmlns:a16="http://schemas.microsoft.com/office/drawing/2014/main" id="{ED5A0D2D-F491-47C3-8E48-F6D3272BCC07}"/>
              </a:ext>
            </a:extLst>
          </p:cNvPr>
          <p:cNvSpPr>
            <a:spLocks/>
          </p:cNvSpPr>
          <p:nvPr/>
        </p:nvSpPr>
        <p:spPr bwMode="auto">
          <a:xfrm>
            <a:off x="5487033" y="1974835"/>
            <a:ext cx="139700" cy="959952"/>
          </a:xfrm>
          <a:prstGeom prst="rightBracket">
            <a:avLst>
              <a:gd name="adj" fmla="val 4090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8" name="AutoShape 80">
            <a:extLst>
              <a:ext uri="{FF2B5EF4-FFF2-40B4-BE49-F238E27FC236}">
                <a16:creationId xmlns:a16="http://schemas.microsoft.com/office/drawing/2014/main" id="{B6CC4D47-9EB3-4C09-945D-F9A62DE4DC7A}"/>
              </a:ext>
            </a:extLst>
          </p:cNvPr>
          <p:cNvSpPr>
            <a:spLocks/>
          </p:cNvSpPr>
          <p:nvPr/>
        </p:nvSpPr>
        <p:spPr bwMode="auto">
          <a:xfrm>
            <a:off x="8216989" y="1974834"/>
            <a:ext cx="139700" cy="959952"/>
          </a:xfrm>
          <a:prstGeom prst="rightBracket">
            <a:avLst>
              <a:gd name="adj" fmla="val 4090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9" name="AutoShape 81">
            <a:extLst>
              <a:ext uri="{FF2B5EF4-FFF2-40B4-BE49-F238E27FC236}">
                <a16:creationId xmlns:a16="http://schemas.microsoft.com/office/drawing/2014/main" id="{64FA3F58-9F01-4580-8388-799534264627}"/>
              </a:ext>
            </a:extLst>
          </p:cNvPr>
          <p:cNvSpPr>
            <a:spLocks/>
          </p:cNvSpPr>
          <p:nvPr/>
        </p:nvSpPr>
        <p:spPr bwMode="auto">
          <a:xfrm>
            <a:off x="3879304" y="1974835"/>
            <a:ext cx="139700" cy="959953"/>
          </a:xfrm>
          <a:prstGeom prst="leftBracket">
            <a:avLst>
              <a:gd name="adj" fmla="val 4090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0" name="AutoShape 81">
            <a:extLst>
              <a:ext uri="{FF2B5EF4-FFF2-40B4-BE49-F238E27FC236}">
                <a16:creationId xmlns:a16="http://schemas.microsoft.com/office/drawing/2014/main" id="{51D26A6A-3566-4816-A590-207E7387F3CA}"/>
              </a:ext>
            </a:extLst>
          </p:cNvPr>
          <p:cNvSpPr>
            <a:spLocks/>
          </p:cNvSpPr>
          <p:nvPr/>
        </p:nvSpPr>
        <p:spPr bwMode="auto">
          <a:xfrm>
            <a:off x="6609260" y="1974834"/>
            <a:ext cx="139700" cy="959953"/>
          </a:xfrm>
          <a:prstGeom prst="leftBracket">
            <a:avLst>
              <a:gd name="adj" fmla="val 4090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1" name="AutoShape 81">
            <a:extLst>
              <a:ext uri="{FF2B5EF4-FFF2-40B4-BE49-F238E27FC236}">
                <a16:creationId xmlns:a16="http://schemas.microsoft.com/office/drawing/2014/main" id="{56FF635C-8FCB-4B63-9489-AD75F34DB70C}"/>
              </a:ext>
            </a:extLst>
          </p:cNvPr>
          <p:cNvSpPr>
            <a:spLocks/>
          </p:cNvSpPr>
          <p:nvPr/>
        </p:nvSpPr>
        <p:spPr bwMode="auto">
          <a:xfrm>
            <a:off x="3852995" y="3443236"/>
            <a:ext cx="139700" cy="959953"/>
          </a:xfrm>
          <a:prstGeom prst="leftBracket">
            <a:avLst>
              <a:gd name="adj" fmla="val 4090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3" name="AutoShape 80">
            <a:extLst>
              <a:ext uri="{FF2B5EF4-FFF2-40B4-BE49-F238E27FC236}">
                <a16:creationId xmlns:a16="http://schemas.microsoft.com/office/drawing/2014/main" id="{4AEA10E3-01A5-4BBB-992B-CB848C6D4E26}"/>
              </a:ext>
            </a:extLst>
          </p:cNvPr>
          <p:cNvSpPr>
            <a:spLocks/>
          </p:cNvSpPr>
          <p:nvPr/>
        </p:nvSpPr>
        <p:spPr bwMode="auto">
          <a:xfrm>
            <a:off x="9430943" y="3387498"/>
            <a:ext cx="139700" cy="959952"/>
          </a:xfrm>
          <a:prstGeom prst="rightBracket">
            <a:avLst>
              <a:gd name="adj" fmla="val 4090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02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631335"/>
              </p:ext>
            </p:extLst>
          </p:nvPr>
        </p:nvGraphicFramePr>
        <p:xfrm>
          <a:off x="1180279" y="4199443"/>
          <a:ext cx="8827006" cy="80753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69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6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0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22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30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= 15 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are ≤ p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   ≥ p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14    ≤ p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are ≥ p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AutoShape 106"/>
          <p:cNvCxnSpPr>
            <a:cxnSpLocks noChangeShapeType="1"/>
          </p:cNvCxnSpPr>
          <p:nvPr/>
        </p:nvCxnSpPr>
        <p:spPr bwMode="auto">
          <a:xfrm flipV="1">
            <a:off x="4969111" y="4774037"/>
            <a:ext cx="0" cy="71005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107"/>
          <p:cNvCxnSpPr>
            <a:cxnSpLocks noChangeShapeType="1"/>
          </p:cNvCxnSpPr>
          <p:nvPr/>
        </p:nvCxnSpPr>
        <p:spPr bwMode="auto">
          <a:xfrm>
            <a:off x="4962144" y="5484096"/>
            <a:ext cx="2340864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108"/>
          <p:cNvCxnSpPr>
            <a:cxnSpLocks noChangeShapeType="1"/>
          </p:cNvCxnSpPr>
          <p:nvPr/>
        </p:nvCxnSpPr>
        <p:spPr bwMode="auto">
          <a:xfrm flipV="1">
            <a:off x="7287177" y="4774038"/>
            <a:ext cx="0" cy="710058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1539930" y="318222"/>
            <a:ext cx="9478590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60325" lvl="2"/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After both scans stop, three situations may arise, depending on </a:t>
            </a:r>
          </a:p>
          <a:p>
            <a:pPr marL="60325" lvl="2"/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whether the scanning indices (pointers), </a:t>
            </a:r>
            <a:r>
              <a:rPr kumimoji="0" lang="en-US" altLang="zh-CN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and j have crossed. </a:t>
            </a:r>
            <a:endParaRPr kumimoji="0" lang="en-US" altLang="zh-CN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490663" lvl="2" indent="-576263">
              <a:buFontTx/>
              <a:buAutoNum type="alphaLcPeriod"/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  </a:t>
            </a:r>
            <a:r>
              <a:rPr kumimoji="0" lang="en-US" altLang="zh-CN" sz="240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and j  have not crossed (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&lt;  j) </a:t>
            </a:r>
          </a:p>
          <a:p>
            <a:pPr lvl="2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(i.e., A[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≥ A[p] and A[j] ≤ A[p])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</a:p>
          <a:p>
            <a:pPr marL="1947863" lvl="2" indent="-457200">
              <a:buFont typeface="Arial" panose="020B0604020202020204" pitchFamily="34" charset="0"/>
              <a:buChar char="•"/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exchange A[</a:t>
            </a:r>
            <a:r>
              <a:rPr kumimoji="0" lang="en-US" altLang="zh-CN" sz="240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] and  A[j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 Bold" panose="02020803070505020304" pitchFamily="18" charset="0"/>
                <a:ea typeface="SimSun" panose="02010600030101010101" pitchFamily="2" charset="-122"/>
                <a:cs typeface="Times New Roman Bold" panose="02020803070505020304" pitchFamily="18" charset="0"/>
              </a:rPr>
              <a:t>]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(i.e., A[</a:t>
            </a:r>
            <a:r>
              <a:rPr kumimoji="0" lang="en-US" altLang="zh-CN" sz="240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≤ A[p] and A[j] ≥ A[p])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and </a:t>
            </a:r>
          </a:p>
          <a:p>
            <a:pPr marL="1947863" lvl="2" indent="-457200">
              <a:buFont typeface="Arial" panose="020B0604020202020204" pitchFamily="34" charset="0"/>
              <a:buChar char="•"/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resume the scans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after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incrementing  </a:t>
            </a:r>
            <a:r>
              <a:rPr kumimoji="0" lang="en-US" altLang="zh-CN" sz="240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and decrementing  j, respectively: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kumimoji="0" lang="en-US" altLang="zh-CN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→</a:t>
            </a:r>
            <a:r>
              <a:rPr kumimoji="0" lang="en-US" altLang="zh-CN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0" lang="en-US" altLang="zh-CN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j </a:t>
            </a:r>
            <a:r>
              <a:rPr kumimoji="0" lang="en-US" altLang="zh-CN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←</a:t>
            </a:r>
            <a:endParaRPr kumimoji="0" lang="en-US" altLang="zh-CN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4175125" y="3425063"/>
            <a:ext cx="7521959" cy="1214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28F6B0CD-005A-4294-8C5B-F81036C72BCB}"/>
              </a:ext>
            </a:extLst>
          </p:cNvPr>
          <p:cNvSpPr/>
          <p:nvPr/>
        </p:nvSpPr>
        <p:spPr>
          <a:xfrm flipH="1">
            <a:off x="518971" y="3102838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Picture 12" descr="Image result for smiley face images">
            <a:extLst>
              <a:ext uri="{FF2B5EF4-FFF2-40B4-BE49-F238E27FC236}">
                <a16:creationId xmlns:a16="http://schemas.microsoft.com/office/drawing/2014/main" id="{BFFB6BD0-520D-470E-BF30-5182DB557F9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6226">
            <a:off x="480600" y="2872624"/>
            <a:ext cx="738051" cy="50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B9F18C-A360-4B5F-94E1-C2F1E828D903}"/>
              </a:ext>
            </a:extLst>
          </p:cNvPr>
          <p:cNvSpPr/>
          <p:nvPr/>
        </p:nvSpPr>
        <p:spPr>
          <a:xfrm>
            <a:off x="1239848" y="500889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3C97B8-BD16-4584-8FBA-3A24B476095F}"/>
              </a:ext>
            </a:extLst>
          </p:cNvPr>
          <p:cNvSpPr txBox="1"/>
          <p:nvPr/>
        </p:nvSpPr>
        <p:spPr>
          <a:xfrm>
            <a:off x="3985267" y="5593166"/>
            <a:ext cx="4294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until A[</a:t>
            </a:r>
            <a:r>
              <a:rPr lang="en-US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]  ≥ x                          A[j] ≤ x </a:t>
            </a:r>
            <a:endParaRPr lang="en-US" dirty="0"/>
          </a:p>
          <a:p>
            <a:r>
              <a:rPr lang="en-US" dirty="0"/>
              <a:t>Both pointers I and j cannot move forward, unless swap the two contents A[</a:t>
            </a:r>
            <a:r>
              <a:rPr lang="en-US" dirty="0" err="1"/>
              <a:t>i</a:t>
            </a:r>
            <a:r>
              <a:rPr lang="en-US" dirty="0"/>
              <a:t>] and A[j].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0DA112-3E0B-4A32-8672-DBED2CE2BD73}"/>
              </a:ext>
            </a:extLst>
          </p:cNvPr>
          <p:cNvSpPr/>
          <p:nvPr/>
        </p:nvSpPr>
        <p:spPr>
          <a:xfrm>
            <a:off x="5265990" y="5114764"/>
            <a:ext cx="1956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swap(A[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],  A[j]);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559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1048487" y="1698003"/>
                <a:ext cx="10868504" cy="5344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Using Strassen’s matrix multiplication method:</a:t>
                </a:r>
                <a:endParaRPr lang="en-US" altLang="zh-CN" sz="1100" dirty="0"/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 =	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    c00 c01 c02 c03 c04 c05		</a:t>
                </a:r>
                <a:endParaRPr lang="en-US" altLang="zh-CN" sz="2400" dirty="0"/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	c10 c11 c12 c13 c14 c15	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 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00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 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 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	       	c20 c21 c22 c23 c24 c25		</a:t>
                </a:r>
                <a:endParaRPr lang="en-US" altLang="zh-CN" sz="2400" dirty="0"/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	c30 c31 c32 c33 c34 c35	=		           *</a:t>
                </a:r>
                <a:endParaRPr lang="en-US" altLang="zh-CN" sz="2400" dirty="0"/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	c40 c41 c42 c43 c44 c45	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10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10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         </m:t>
                    </m:r>
                    <m:sSubSup>
                      <m:sSub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		c50 c51 c52 c53 c54 c55		</a:t>
                </a:r>
                <a:endParaRPr lang="en-US" altLang="zh-CN" sz="2400" dirty="0"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400" dirty="0"/>
                  <a:t>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400" dirty="0"/>
                  <a:t> 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400" dirty="0"/>
                  <a:t>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400" dirty="0"/>
                  <a:t>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400" dirty="0"/>
                  <a:t>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/>
                  <a:t> C = </a:t>
                </a:r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400" dirty="0"/>
                  <a:t>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400" dirty="0"/>
                  <a:t> 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400" dirty="0"/>
                  <a:t>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400" dirty="0"/>
                  <a:t>	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400" dirty="0"/>
                  <a:t>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400" dirty="0"/>
                  <a:t>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r>
                  <a:rPr lang="en-US" sz="2400" dirty="0"/>
                  <a:t> 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8487" y="1698003"/>
                <a:ext cx="10868504" cy="5344155"/>
              </a:xfrm>
              <a:prstGeom prst="rect">
                <a:avLst/>
              </a:prstGeom>
              <a:blipFill>
                <a:blip r:embed="rId2"/>
                <a:stretch>
                  <a:fillRect l="-897" t="-1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hought Bubble: Cloud 4">
            <a:extLst>
              <a:ext uri="{FF2B5EF4-FFF2-40B4-BE49-F238E27FC236}">
                <a16:creationId xmlns:a16="http://schemas.microsoft.com/office/drawing/2014/main" id="{5C517521-341B-4BBB-A940-ED3690FCEB1A}"/>
              </a:ext>
            </a:extLst>
          </p:cNvPr>
          <p:cNvSpPr/>
          <p:nvPr/>
        </p:nvSpPr>
        <p:spPr>
          <a:xfrm flipH="1">
            <a:off x="275009" y="2154374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572343" y="2621254"/>
            <a:ext cx="8878" cy="2086253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Image result for smiley face images">
            <a:extLst>
              <a:ext uri="{FF2B5EF4-FFF2-40B4-BE49-F238E27FC236}">
                <a16:creationId xmlns:a16="http://schemas.microsoft.com/office/drawing/2014/main" id="{C112E31F-D302-4AC5-850B-C277919CFB8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72" y="1867376"/>
            <a:ext cx="772945" cy="57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A0092DA-7076-476D-880E-72F0FC2AC23B}"/>
              </a:ext>
            </a:extLst>
          </p:cNvPr>
          <p:cNvSpPr/>
          <p:nvPr/>
        </p:nvSpPr>
        <p:spPr>
          <a:xfrm>
            <a:off x="719092" y="452819"/>
            <a:ext cx="5724651" cy="625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Strassen’s Matrix Multiplication</a:t>
            </a:r>
          </a:p>
        </p:txBody>
      </p:sp>
      <p:sp>
        <p:nvSpPr>
          <p:cNvPr id="23" name="AutoShape 154">
            <a:extLst>
              <a:ext uri="{FF2B5EF4-FFF2-40B4-BE49-F238E27FC236}">
                <a16:creationId xmlns:a16="http://schemas.microsoft.com/office/drawing/2014/main" id="{9B218975-4934-4D20-B501-B3622EC27521}"/>
              </a:ext>
            </a:extLst>
          </p:cNvPr>
          <p:cNvSpPr>
            <a:spLocks/>
          </p:cNvSpPr>
          <p:nvPr/>
        </p:nvSpPr>
        <p:spPr bwMode="auto">
          <a:xfrm>
            <a:off x="1783596" y="2652686"/>
            <a:ext cx="140997" cy="2023391"/>
          </a:xfrm>
          <a:prstGeom prst="leftBracket">
            <a:avLst>
              <a:gd name="adj" fmla="val 126224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4" name="AutoShape 157">
            <a:extLst>
              <a:ext uri="{FF2B5EF4-FFF2-40B4-BE49-F238E27FC236}">
                <a16:creationId xmlns:a16="http://schemas.microsoft.com/office/drawing/2014/main" id="{32F9A664-325B-4430-9EC9-7F24BC422F0F}"/>
              </a:ext>
            </a:extLst>
          </p:cNvPr>
          <p:cNvSpPr>
            <a:spLocks/>
          </p:cNvSpPr>
          <p:nvPr/>
        </p:nvSpPr>
        <p:spPr bwMode="auto">
          <a:xfrm>
            <a:off x="5146764" y="2608731"/>
            <a:ext cx="140997" cy="2023391"/>
          </a:xfrm>
          <a:prstGeom prst="rightBracket">
            <a:avLst>
              <a:gd name="adj" fmla="val 12197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5" name="AutoShape 217">
            <a:extLst>
              <a:ext uri="{FF2B5EF4-FFF2-40B4-BE49-F238E27FC236}">
                <a16:creationId xmlns:a16="http://schemas.microsoft.com/office/drawing/2014/main" id="{86F3D507-21E7-46FD-96A8-478616E0C548}"/>
              </a:ext>
            </a:extLst>
          </p:cNvPr>
          <p:cNvSpPr>
            <a:spLocks/>
          </p:cNvSpPr>
          <p:nvPr/>
        </p:nvSpPr>
        <p:spPr bwMode="auto">
          <a:xfrm flipH="1">
            <a:off x="10668957" y="2924163"/>
            <a:ext cx="106723" cy="1519039"/>
          </a:xfrm>
          <a:prstGeom prst="leftBracket">
            <a:avLst>
              <a:gd name="adj" fmla="val 86305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6" name="AutoShape 217">
            <a:extLst>
              <a:ext uri="{FF2B5EF4-FFF2-40B4-BE49-F238E27FC236}">
                <a16:creationId xmlns:a16="http://schemas.microsoft.com/office/drawing/2014/main" id="{64EE4772-BDC6-40CE-9816-256BE21C0C28}"/>
              </a:ext>
            </a:extLst>
          </p:cNvPr>
          <p:cNvSpPr>
            <a:spLocks/>
          </p:cNvSpPr>
          <p:nvPr/>
        </p:nvSpPr>
        <p:spPr bwMode="auto">
          <a:xfrm flipH="1">
            <a:off x="7982884" y="2870081"/>
            <a:ext cx="106723" cy="1519039"/>
          </a:xfrm>
          <a:prstGeom prst="leftBracket">
            <a:avLst>
              <a:gd name="adj" fmla="val 86305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7" name="AutoShape 217">
            <a:extLst>
              <a:ext uri="{FF2B5EF4-FFF2-40B4-BE49-F238E27FC236}">
                <a16:creationId xmlns:a16="http://schemas.microsoft.com/office/drawing/2014/main" id="{9DF5983A-5A24-4AAA-895C-98907423080F}"/>
              </a:ext>
            </a:extLst>
          </p:cNvPr>
          <p:cNvSpPr>
            <a:spLocks/>
          </p:cNvSpPr>
          <p:nvPr/>
        </p:nvSpPr>
        <p:spPr bwMode="auto">
          <a:xfrm>
            <a:off x="6172301" y="2885560"/>
            <a:ext cx="140997" cy="1557642"/>
          </a:xfrm>
          <a:prstGeom prst="leftBracket">
            <a:avLst>
              <a:gd name="adj" fmla="val 86305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8" name="AutoShape 217">
            <a:extLst>
              <a:ext uri="{FF2B5EF4-FFF2-40B4-BE49-F238E27FC236}">
                <a16:creationId xmlns:a16="http://schemas.microsoft.com/office/drawing/2014/main" id="{26519037-AA41-473F-94E0-87D3F9725F0C}"/>
              </a:ext>
            </a:extLst>
          </p:cNvPr>
          <p:cNvSpPr>
            <a:spLocks/>
          </p:cNvSpPr>
          <p:nvPr/>
        </p:nvSpPr>
        <p:spPr bwMode="auto">
          <a:xfrm>
            <a:off x="8715305" y="2885560"/>
            <a:ext cx="140997" cy="1557642"/>
          </a:xfrm>
          <a:prstGeom prst="leftBracket">
            <a:avLst>
              <a:gd name="adj" fmla="val 86305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0" name="AutoShape 217">
            <a:extLst>
              <a:ext uri="{FF2B5EF4-FFF2-40B4-BE49-F238E27FC236}">
                <a16:creationId xmlns:a16="http://schemas.microsoft.com/office/drawing/2014/main" id="{5A8ADE22-5F43-4D27-BFF1-9170A0E698B4}"/>
              </a:ext>
            </a:extLst>
          </p:cNvPr>
          <p:cNvSpPr>
            <a:spLocks/>
          </p:cNvSpPr>
          <p:nvPr/>
        </p:nvSpPr>
        <p:spPr bwMode="auto">
          <a:xfrm>
            <a:off x="1957916" y="5069192"/>
            <a:ext cx="77859" cy="1149805"/>
          </a:xfrm>
          <a:prstGeom prst="leftBracket">
            <a:avLst>
              <a:gd name="adj" fmla="val 86305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2" name="AutoShape 217">
            <a:extLst>
              <a:ext uri="{FF2B5EF4-FFF2-40B4-BE49-F238E27FC236}">
                <a16:creationId xmlns:a16="http://schemas.microsoft.com/office/drawing/2014/main" id="{D3451FD9-F184-45B4-B671-6BB9F62698E7}"/>
              </a:ext>
            </a:extLst>
          </p:cNvPr>
          <p:cNvSpPr>
            <a:spLocks/>
          </p:cNvSpPr>
          <p:nvPr/>
        </p:nvSpPr>
        <p:spPr bwMode="auto">
          <a:xfrm flipH="1">
            <a:off x="7765782" y="5069192"/>
            <a:ext cx="77859" cy="1149805"/>
          </a:xfrm>
          <a:prstGeom prst="leftBracket">
            <a:avLst>
              <a:gd name="adj" fmla="val 86305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9A29DAF-626F-4F72-BBCA-61881BD33FE2}"/>
              </a:ext>
            </a:extLst>
          </p:cNvPr>
          <p:cNvCxnSpPr/>
          <p:nvPr/>
        </p:nvCxnSpPr>
        <p:spPr>
          <a:xfrm>
            <a:off x="1924593" y="3650652"/>
            <a:ext cx="3168037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AutoShape 166">
            <a:extLst>
              <a:ext uri="{FF2B5EF4-FFF2-40B4-BE49-F238E27FC236}">
                <a16:creationId xmlns:a16="http://schemas.microsoft.com/office/drawing/2014/main" id="{64D6BA6A-C5FA-45C0-93E2-0CDFF0C4B78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742363" y="3015344"/>
            <a:ext cx="0" cy="1336675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167">
            <a:extLst>
              <a:ext uri="{FF2B5EF4-FFF2-40B4-BE49-F238E27FC236}">
                <a16:creationId xmlns:a16="http://schemas.microsoft.com/office/drawing/2014/main" id="{BBCDB75D-2C46-439F-BE86-69E42E05A01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870711" y="3701227"/>
            <a:ext cx="1798246" cy="0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166">
            <a:extLst>
              <a:ext uri="{FF2B5EF4-FFF2-40B4-BE49-F238E27FC236}">
                <a16:creationId xmlns:a16="http://schemas.microsoft.com/office/drawing/2014/main" id="{72739E66-7AFF-410F-86B4-E340BCD8D50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12374" y="2982314"/>
            <a:ext cx="0" cy="1336675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67">
            <a:extLst>
              <a:ext uri="{FF2B5EF4-FFF2-40B4-BE49-F238E27FC236}">
                <a16:creationId xmlns:a16="http://schemas.microsoft.com/office/drawing/2014/main" id="{1CE93B87-52DD-43F4-B1AE-A7E5C970CCD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37999" y="3650651"/>
            <a:ext cx="1798246" cy="0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637527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3189" y="1925468"/>
            <a:ext cx="8730342" cy="3701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Let evaluate the asymptotic efficiency of this algorithm. 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Let M(n) be the number of multiplications made by Strassen’s algorithm in multiplying two n-by-n  matrices (where  n  is a power of  2).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Then, the algorithm has the following recurrence relation: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	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M(n) = 7M(n/2)    for  n  &gt;  1</a:t>
            </a:r>
            <a:endParaRPr lang="en-US" sz="24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M(1) = 1.  When  n  = 1,  two numbers are simply multiplied.</a:t>
            </a:r>
            <a:endParaRPr lang="en-US" sz="2400" dirty="0">
              <a:effectLst/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4" name="Thought Bubble: Cloud 4">
            <a:extLst>
              <a:ext uri="{FF2B5EF4-FFF2-40B4-BE49-F238E27FC236}">
                <a16:creationId xmlns:a16="http://schemas.microsoft.com/office/drawing/2014/main" id="{F372B9B3-CC50-475C-9B05-9BD6E63DE90D}"/>
              </a:ext>
            </a:extLst>
          </p:cNvPr>
          <p:cNvSpPr/>
          <p:nvPr/>
        </p:nvSpPr>
        <p:spPr>
          <a:xfrm flipH="1">
            <a:off x="365562" y="3563962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2D755963-4F64-4855-A891-7CBCC2A8291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25" y="3295708"/>
            <a:ext cx="772945" cy="57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39B6A6-6FC3-4C9A-96CA-2C8EBA25FC0F}"/>
              </a:ext>
            </a:extLst>
          </p:cNvPr>
          <p:cNvSpPr txBox="1"/>
          <p:nvPr/>
        </p:nvSpPr>
        <p:spPr>
          <a:xfrm>
            <a:off x="1375955" y="835917"/>
            <a:ext cx="3692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Analysis of Algorithm</a:t>
            </a:r>
          </a:p>
        </p:txBody>
      </p:sp>
    </p:spTree>
    <p:extLst>
      <p:ext uri="{BB962C8B-B14F-4D97-AF65-F5344CB8AC3E}">
        <p14:creationId xmlns:p14="http://schemas.microsoft.com/office/powerpoint/2010/main" val="33195293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65726" y="1085827"/>
                <a:ext cx="8886548" cy="54981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Since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 = 2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M(2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= 7 M(2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k-1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   	=  7[7 M(2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k-2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)]  = 7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M(2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k-2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	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 7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M(2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k-3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…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		=  7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M(2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k-i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…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		=  7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M(2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k-k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),   setting  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k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		=  7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Since   k = log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n,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M(n) 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7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7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≈ n</a:t>
                </a:r>
                <a:r>
                  <a:rPr lang="en-US" sz="24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2.807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which is smaller than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n</a:t>
                </a:r>
                <a:r>
                  <a:rPr lang="en-US" sz="24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3 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required by the brute-force algorithm.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726" y="1085827"/>
                <a:ext cx="8886548" cy="5498172"/>
              </a:xfrm>
              <a:prstGeom prst="rect">
                <a:avLst/>
              </a:prstGeom>
              <a:blipFill>
                <a:blip r:embed="rId2"/>
                <a:stretch>
                  <a:fillRect l="-1098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9B556714-885B-49E9-B844-C413271D6A6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4" y="4781354"/>
            <a:ext cx="772945" cy="57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34B86D-219F-46A0-81F3-DCE13793A1F4}"/>
              </a:ext>
            </a:extLst>
          </p:cNvPr>
          <p:cNvSpPr txBox="1"/>
          <p:nvPr/>
        </p:nvSpPr>
        <p:spPr>
          <a:xfrm>
            <a:off x="1765726" y="409197"/>
            <a:ext cx="3692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Analysis of Algorithm</a:t>
            </a:r>
          </a:p>
        </p:txBody>
      </p:sp>
    </p:spTree>
    <p:extLst>
      <p:ext uri="{BB962C8B-B14F-4D97-AF65-F5344CB8AC3E}">
        <p14:creationId xmlns:p14="http://schemas.microsoft.com/office/powerpoint/2010/main" val="36387006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97577" y="1210267"/>
                <a:ext cx="9283337" cy="51718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To multiply two matrices of order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n &gt;1,  the algorithm needs to multiply seven(7) matrices of order  n/2  and make eighteen(18) additions/subtraction of matrices of size  n/2;  </a:t>
                </a:r>
              </a:p>
              <a:p>
                <a:pPr marL="342900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when  n = 1,  no additions are made since two numbers are simply multiplied. </a:t>
                </a:r>
              </a:p>
              <a:p>
                <a:pPr marL="342900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These observations yield the following recurrence relation: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2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	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A(n) = 7A(n/2) + 18(n/2)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	for  n &gt; 1,   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 indent="457200">
                  <a:lnSpc>
                    <a:spcPct val="115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A(1) = 0.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400" dirty="0">
                    <a:effectLst/>
                    <a:latin typeface="Courier New" panose="02070309020205020404" pitchFamily="49" charset="0"/>
                    <a:ea typeface="SimSun" panose="02010600030101010101" pitchFamily="2" charset="-122"/>
                  </a:rPr>
                  <a:t> 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Applying the Master Theorem, 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A(n) ε Θ(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7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US" sz="2400" dirty="0">
                  <a:effectLst/>
                  <a:latin typeface="Courier New" panose="02070309020205020404" pitchFamily="49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577" y="1210267"/>
                <a:ext cx="9283337" cy="5171865"/>
              </a:xfrm>
              <a:prstGeom prst="rect">
                <a:avLst/>
              </a:prstGeom>
              <a:blipFill>
                <a:blip r:embed="rId2"/>
                <a:stretch>
                  <a:fillRect l="-919" t="-472" b="-1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4">
            <a:extLst>
              <a:ext uri="{FF2B5EF4-FFF2-40B4-BE49-F238E27FC236}">
                <a16:creationId xmlns:a16="http://schemas.microsoft.com/office/drawing/2014/main" id="{8E728E8F-EA87-404F-B27F-68727555F900}"/>
              </a:ext>
            </a:extLst>
          </p:cNvPr>
          <p:cNvSpPr/>
          <p:nvPr/>
        </p:nvSpPr>
        <p:spPr>
          <a:xfrm flipH="1">
            <a:off x="316685" y="2933539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43FC47AC-FF9F-419A-BB24-C3530A17FBC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48" y="2646541"/>
            <a:ext cx="772945" cy="57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751351-ACF2-4C74-BFAE-AE1F857ED350}"/>
              </a:ext>
            </a:extLst>
          </p:cNvPr>
          <p:cNvSpPr txBox="1"/>
          <p:nvPr/>
        </p:nvSpPr>
        <p:spPr>
          <a:xfrm>
            <a:off x="1351350" y="487574"/>
            <a:ext cx="3692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Analysis of Algorithm</a:t>
            </a:r>
          </a:p>
        </p:txBody>
      </p:sp>
    </p:spTree>
    <p:extLst>
      <p:ext uri="{BB962C8B-B14F-4D97-AF65-F5344CB8AC3E}">
        <p14:creationId xmlns:p14="http://schemas.microsoft.com/office/powerpoint/2010/main" val="39109707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7269" y="3026621"/>
            <a:ext cx="59980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ea typeface="SimSun" panose="02010600030101010101" pitchFamily="2" charset="-122"/>
              </a:rPr>
              <a:t>Polynomials and </a:t>
            </a:r>
          </a:p>
          <a:p>
            <a:pPr algn="ctr"/>
            <a:r>
              <a:rPr lang="en-US" sz="3200" dirty="0">
                <a:ea typeface="SimSun" panose="02010600030101010101" pitchFamily="2" charset="-122"/>
              </a:rPr>
              <a:t>the Fast Fourier Transform (FFT)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66155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158570"/>
              </p:ext>
            </p:extLst>
          </p:nvPr>
        </p:nvGraphicFramePr>
        <p:xfrm>
          <a:off x="2915520" y="3991815"/>
          <a:ext cx="7571231" cy="581445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792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1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5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5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14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=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are ≤ p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≤ p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≥ p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are ≥ p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AutoShape 109"/>
          <p:cNvCxnSpPr>
            <a:cxnSpLocks noChangeShapeType="1"/>
          </p:cNvCxnSpPr>
          <p:nvPr/>
        </p:nvCxnSpPr>
        <p:spPr bwMode="auto">
          <a:xfrm>
            <a:off x="3132636" y="5179500"/>
            <a:ext cx="3570732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AutoShape 110"/>
          <p:cNvCxnSpPr>
            <a:cxnSpLocks noChangeShapeType="1"/>
          </p:cNvCxnSpPr>
          <p:nvPr/>
        </p:nvCxnSpPr>
        <p:spPr bwMode="auto">
          <a:xfrm flipV="1">
            <a:off x="6701136" y="4874700"/>
            <a:ext cx="0" cy="30480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AutoShape 111"/>
          <p:cNvCxnSpPr>
            <a:cxnSpLocks noChangeShapeType="1"/>
          </p:cNvCxnSpPr>
          <p:nvPr/>
        </p:nvCxnSpPr>
        <p:spPr bwMode="auto">
          <a:xfrm flipV="1">
            <a:off x="3138896" y="4874700"/>
            <a:ext cx="0" cy="30480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96302" y="1883979"/>
            <a:ext cx="8814815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377950" lvl="2" indent="-523875" eaLnBrk="0" fontAlgn="base" hangingPunct="0">
              <a:spcBef>
                <a:spcPct val="0"/>
              </a:spcBef>
              <a:spcAft>
                <a:spcPct val="0"/>
              </a:spcAft>
              <a:buAutoNum type="alphaLcPeriod" startAt="2"/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kumimoji="0" lang="en-US" altLang="zh-CN" sz="240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and j have crossed over (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&gt; j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), </a:t>
            </a:r>
          </a:p>
          <a:p>
            <a:pPr marL="854075"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then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partition the array after exchanging the pivot </a:t>
            </a:r>
          </a:p>
          <a:p>
            <a:pPr marL="854075"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with A[j]:</a:t>
            </a:r>
          </a:p>
          <a:p>
            <a:pPr marL="854075" marR="0" lvl="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       </a:t>
            </a:r>
            <a:r>
              <a:rPr kumimoji="0" lang="en-US" altLang="zh-CN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j←  →</a:t>
            </a:r>
            <a:r>
              <a:rPr kumimoji="0" lang="en-US" altLang="zh-CN" sz="2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endParaRPr kumimoji="0" lang="en-US" altLang="zh-CN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371975" y="4327525"/>
            <a:ext cx="633260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10209" y="5422612"/>
            <a:ext cx="1589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until A[j] ≤ x;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99312" y="5419363"/>
            <a:ext cx="1491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until A[</a:t>
            </a:r>
            <a:r>
              <a:rPr lang="en-US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]  ≥ x</a:t>
            </a:r>
            <a:endParaRPr lang="en-US" dirty="0"/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79BD6BA3-59F3-42AA-9923-DDFD7803FD95}"/>
              </a:ext>
            </a:extLst>
          </p:cNvPr>
          <p:cNvSpPr/>
          <p:nvPr/>
        </p:nvSpPr>
        <p:spPr>
          <a:xfrm flipH="1">
            <a:off x="1040508" y="3037312"/>
            <a:ext cx="661308" cy="322225"/>
          </a:xfrm>
          <a:prstGeom prst="cloudCallout">
            <a:avLst>
              <a:gd name="adj1" fmla="val -23272"/>
              <a:gd name="adj2" fmla="val 105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2" name="Picture 11" descr="Image result for smiley face images">
            <a:extLst>
              <a:ext uri="{FF2B5EF4-FFF2-40B4-BE49-F238E27FC236}">
                <a16:creationId xmlns:a16="http://schemas.microsoft.com/office/drawing/2014/main" id="{53B6CBE0-2AAF-49A6-9262-535D9B5FE63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21" y="2660269"/>
            <a:ext cx="874395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91F0E53-8E55-44C3-A901-11880B2F6B31}"/>
              </a:ext>
            </a:extLst>
          </p:cNvPr>
          <p:cNvSpPr/>
          <p:nvPr/>
        </p:nvSpPr>
        <p:spPr>
          <a:xfrm>
            <a:off x="3766903" y="4836573"/>
            <a:ext cx="1956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swap(A[j],  A[p]);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7AD2E2-ABC8-4481-8519-A54AEAA17E67}"/>
              </a:ext>
            </a:extLst>
          </p:cNvPr>
          <p:cNvSpPr/>
          <p:nvPr/>
        </p:nvSpPr>
        <p:spPr>
          <a:xfrm>
            <a:off x="2999647" y="4495882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87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2848</TotalTime>
  <Words>10137</Words>
  <Application>Microsoft Office PowerPoint</Application>
  <PresentationFormat>Widescreen</PresentationFormat>
  <Paragraphs>883</Paragraphs>
  <Slides>84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6" baseType="lpstr">
      <vt:lpstr>SimSun</vt:lpstr>
      <vt:lpstr>SimSun</vt:lpstr>
      <vt:lpstr>Arial</vt:lpstr>
      <vt:lpstr>Calibri</vt:lpstr>
      <vt:lpstr>Calibri Light</vt:lpstr>
      <vt:lpstr>Cambria Math</vt:lpstr>
      <vt:lpstr>Consolas</vt:lpstr>
      <vt:lpstr>Courier New</vt:lpstr>
      <vt:lpstr>Symbol</vt:lpstr>
      <vt:lpstr>Times New Roman</vt:lpstr>
      <vt:lpstr>Times New Roman Bold</vt:lpstr>
      <vt:lpstr>Office Theme</vt:lpstr>
      <vt:lpstr>Quicksort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HannaEdwin</dc:creator>
  <cp:lastModifiedBy>Peter Ng</cp:lastModifiedBy>
  <cp:revision>263</cp:revision>
  <dcterms:created xsi:type="dcterms:W3CDTF">2016-10-13T00:10:31Z</dcterms:created>
  <dcterms:modified xsi:type="dcterms:W3CDTF">2022-04-04T17:19:37Z</dcterms:modified>
</cp:coreProperties>
</file>