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5" r:id="rId3"/>
    <p:sldId id="386" r:id="rId4"/>
    <p:sldId id="285" r:id="rId5"/>
    <p:sldId id="383" r:id="rId6"/>
    <p:sldId id="3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79" r:id="rId15"/>
    <p:sldId id="293" r:id="rId16"/>
    <p:sldId id="294" r:id="rId17"/>
    <p:sldId id="295" r:id="rId18"/>
    <p:sldId id="296" r:id="rId19"/>
    <p:sldId id="297" r:id="rId20"/>
    <p:sldId id="300" r:id="rId21"/>
    <p:sldId id="380" r:id="rId22"/>
    <p:sldId id="298" r:id="rId23"/>
    <p:sldId id="375" r:id="rId24"/>
    <p:sldId id="302" r:id="rId25"/>
    <p:sldId id="303" r:id="rId26"/>
    <p:sldId id="304" r:id="rId27"/>
    <p:sldId id="374" r:id="rId28"/>
    <p:sldId id="305" r:id="rId29"/>
    <p:sldId id="306" r:id="rId30"/>
    <p:sldId id="381" r:id="rId31"/>
    <p:sldId id="313" r:id="rId32"/>
    <p:sldId id="399" r:id="rId33"/>
    <p:sldId id="309" r:id="rId34"/>
    <p:sldId id="307" r:id="rId35"/>
    <p:sldId id="310" r:id="rId36"/>
    <p:sldId id="311" r:id="rId37"/>
    <p:sldId id="312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400" r:id="rId46"/>
    <p:sldId id="401" r:id="rId47"/>
    <p:sldId id="378" r:id="rId48"/>
    <p:sldId id="398" r:id="rId49"/>
    <p:sldId id="321" r:id="rId50"/>
    <p:sldId id="387" r:id="rId51"/>
    <p:sldId id="322" r:id="rId52"/>
    <p:sldId id="323" r:id="rId53"/>
    <p:sldId id="324" r:id="rId54"/>
    <p:sldId id="325" r:id="rId55"/>
    <p:sldId id="326" r:id="rId56"/>
    <p:sldId id="327" r:id="rId57"/>
    <p:sldId id="389" r:id="rId58"/>
    <p:sldId id="328" r:id="rId59"/>
    <p:sldId id="329" r:id="rId60"/>
    <p:sldId id="388" r:id="rId61"/>
    <p:sldId id="390" r:id="rId62"/>
    <p:sldId id="394" r:id="rId63"/>
    <p:sldId id="395" r:id="rId64"/>
    <p:sldId id="396" r:id="rId65"/>
    <p:sldId id="397" r:id="rId66"/>
    <p:sldId id="392" r:id="rId67"/>
    <p:sldId id="393" r:id="rId68"/>
    <p:sldId id="376" r:id="rId69"/>
    <p:sldId id="331" r:id="rId70"/>
    <p:sldId id="330" r:id="rId71"/>
    <p:sldId id="332" r:id="rId72"/>
    <p:sldId id="377" r:id="rId73"/>
    <p:sldId id="333" r:id="rId74"/>
    <p:sldId id="33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27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08" y="1409746"/>
            <a:ext cx="9126583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Polynomials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and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The Fast Fourier Transform (FFT)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85872" y="1006884"/>
                <a:ext cx="7519682" cy="4602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Polynomial addition:</a:t>
                </a:r>
                <a:endParaRPr lang="en-US" sz="3200" dirty="0">
                  <a:effectLst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brute-force algorithm for adding two polynomials: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 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 polynomials of degree-bound n (n terms). </a:t>
                </a: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their sum is a polynomial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for 0</a:t>
                </a:r>
                <a:r>
                  <a:rPr lang="en-US" sz="24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72" y="1006884"/>
                <a:ext cx="7519682" cy="4602157"/>
              </a:xfrm>
              <a:prstGeom prst="rect">
                <a:avLst/>
              </a:prstGeom>
              <a:blipFill>
                <a:blip r:embed="rId2"/>
                <a:stretch>
                  <a:fillRect l="-2026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D34ABA6-93CA-41D9-9C30-69F6DD4F007C}"/>
              </a:ext>
            </a:extLst>
          </p:cNvPr>
          <p:cNvSpPr/>
          <p:nvPr/>
        </p:nvSpPr>
        <p:spPr>
          <a:xfrm flipH="1">
            <a:off x="997671" y="4070064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88A7FFD-A2C6-45D6-9A69-400C4D503F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27" y="3898053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89538" y="1408922"/>
                <a:ext cx="7883371" cy="5048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A(x)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B(x)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Take Θ(n) time to compute 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      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for 0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1.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Illustration: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Adding polynomials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representing by the coefficient vectors 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b="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  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takes Θ(n) time to produce the vector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  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0</a:t>
                </a:r>
                <a:r>
                  <a:rPr lang="en-US" sz="24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8" y="1408922"/>
                <a:ext cx="7883371" cy="5048498"/>
              </a:xfrm>
              <a:prstGeom prst="rect">
                <a:avLst/>
              </a:prstGeom>
              <a:blipFill>
                <a:blip r:embed="rId2"/>
                <a:stretch>
                  <a:fillRect l="-1237" t="-966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CF26EEA-F94C-4A17-91D2-4C1260725579}"/>
              </a:ext>
            </a:extLst>
          </p:cNvPr>
          <p:cNvSpPr/>
          <p:nvPr/>
        </p:nvSpPr>
        <p:spPr>
          <a:xfrm flipH="1">
            <a:off x="983005" y="3554232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630E9E82-11A6-4C0D-BACB-2B917E95BD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32" y="3329079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AA3FBA-F30C-43B0-AFF0-9443BF8244B8}"/>
              </a:ext>
            </a:extLst>
          </p:cNvPr>
          <p:cNvSpPr/>
          <p:nvPr/>
        </p:nvSpPr>
        <p:spPr>
          <a:xfrm>
            <a:off x="1872344" y="635725"/>
            <a:ext cx="364331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addition: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571" y="2108639"/>
            <a:ext cx="978632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2.18: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A(x)  =  6x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- 10x +  9		i.e., ( 9, -10,  7,  6)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B(x)  = -2x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+  4x  -  5   +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i.e., (-5,    4,  0, -2)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C(x)  =  4x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  6x +  4. 	i.e., (9+(-5), (-10)+4, 7+0, 6+(-2))</a:t>
            </a: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       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encoded using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2’ complement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strings of 0 and 1 with 1 in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 bit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2B78E3-88CF-4463-B553-06F1901CA2C3}"/>
              </a:ext>
            </a:extLst>
          </p:cNvPr>
          <p:cNvCxnSpPr>
            <a:cxnSpLocks/>
          </p:cNvCxnSpPr>
          <p:nvPr/>
        </p:nvCxnSpPr>
        <p:spPr>
          <a:xfrm flipV="1">
            <a:off x="6375731" y="4222143"/>
            <a:ext cx="979983" cy="5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5859BA-96D0-4678-B544-46D429F7FF11}"/>
              </a:ext>
            </a:extLst>
          </p:cNvPr>
          <p:cNvCxnSpPr>
            <a:cxnSpLocks/>
          </p:cNvCxnSpPr>
          <p:nvPr/>
        </p:nvCxnSpPr>
        <p:spPr>
          <a:xfrm flipV="1">
            <a:off x="6375731" y="4222145"/>
            <a:ext cx="1541497" cy="56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E77E9-433E-407A-8B09-317A640AB857}"/>
              </a:ext>
            </a:extLst>
          </p:cNvPr>
          <p:cNvCxnSpPr>
            <a:cxnSpLocks/>
          </p:cNvCxnSpPr>
          <p:nvPr/>
        </p:nvCxnSpPr>
        <p:spPr>
          <a:xfrm flipV="1">
            <a:off x="6375731" y="4222143"/>
            <a:ext cx="3578166" cy="5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FB934B-C902-4499-BE24-FD4E39E39DF8}"/>
              </a:ext>
            </a:extLst>
          </p:cNvPr>
          <p:cNvSpPr/>
          <p:nvPr/>
        </p:nvSpPr>
        <p:spPr>
          <a:xfrm>
            <a:off x="1872344" y="635725"/>
            <a:ext cx="364331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addition: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1466" y="1807505"/>
                <a:ext cx="9792070" cy="4343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A(x)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B(x)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brute-force algorithm for multiplying two polynomials: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 polynomials of degree-bound n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their product is a polynomial C(x), also of degree-bound 2n - 1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………………….. (2.13)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	………………….. (2.14)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66" y="1807505"/>
                <a:ext cx="9792070" cy="4343690"/>
              </a:xfrm>
              <a:prstGeom prst="rect">
                <a:avLst/>
              </a:prstGeom>
              <a:blipFill>
                <a:blip r:embed="rId2"/>
                <a:stretch>
                  <a:fillRect l="-934" t="-1124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hought Bubble: Cloud 5">
            <a:extLst>
              <a:ext uri="{FF2B5EF4-FFF2-40B4-BE49-F238E27FC236}">
                <a16:creationId xmlns:a16="http://schemas.microsoft.com/office/drawing/2014/main" id="{B2E52AFC-C433-478B-A351-C6968F8BF1CB}"/>
              </a:ext>
            </a:extLst>
          </p:cNvPr>
          <p:cNvSpPr/>
          <p:nvPr/>
        </p:nvSpPr>
        <p:spPr>
          <a:xfrm flipH="1">
            <a:off x="458173" y="4264755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A24C65A9-B6F9-4428-BE07-C3988D53FC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" y="4039601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F8BBFF-CBC6-4AF0-995D-C5552F963615}"/>
              </a:ext>
            </a:extLst>
          </p:cNvPr>
          <p:cNvSpPr/>
          <p:nvPr/>
        </p:nvSpPr>
        <p:spPr>
          <a:xfrm>
            <a:off x="1561466" y="757268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98499" y="409705"/>
                <a:ext cx="10767028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A(x)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degree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bound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degree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B(x)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of degree bound n  for of degree n-1.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b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_________________________________________________________________________________________       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…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					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.__________________________________________________________________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  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914400" algn="l"/>
                  </a:tabLst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product is of degree bound 2n-1 for of degree 2n-2,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term with highest degree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terms of the product is 2n-1 and thus is degree bound 2n-1.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9" y="409705"/>
                <a:ext cx="10767028" cy="6370975"/>
              </a:xfrm>
              <a:prstGeom prst="rect">
                <a:avLst/>
              </a:prstGeom>
              <a:blipFill>
                <a:blip r:embed="rId2"/>
                <a:stretch>
                  <a:fillRect l="-849" t="-766" b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86711BC-B157-4A48-A93B-5F22AAC552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4436765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D90B6-1B30-4631-BB7D-5C0E7262F19E}"/>
                  </a:ext>
                </a:extLst>
              </p:cNvPr>
              <p:cNvSpPr txBox="1"/>
              <p:nvPr/>
            </p:nvSpPr>
            <p:spPr>
              <a:xfrm>
                <a:off x="1357745" y="4216031"/>
                <a:ext cx="1847273" cy="441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D90B6-1B30-4631-BB7D-5C0E7262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4216031"/>
                <a:ext cx="1847273" cy="441468"/>
              </a:xfrm>
              <a:prstGeom prst="rect">
                <a:avLst/>
              </a:prstGeom>
              <a:blipFill>
                <a:blip r:embed="rId4"/>
                <a:stretch>
                  <a:fillRect l="-2970" t="-88889" b="-1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B85BC-AFED-4DC8-8550-6A5EC3120A4B}"/>
                  </a:ext>
                </a:extLst>
              </p:cNvPr>
              <p:cNvSpPr txBox="1"/>
              <p:nvPr/>
            </p:nvSpPr>
            <p:spPr>
              <a:xfrm>
                <a:off x="3205018" y="4216031"/>
                <a:ext cx="1847273" cy="441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B85BC-AFED-4DC8-8550-6A5EC31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18" y="4216031"/>
                <a:ext cx="1847273" cy="441468"/>
              </a:xfrm>
              <a:prstGeom prst="rect">
                <a:avLst/>
              </a:prstGeom>
              <a:blipFill>
                <a:blip r:embed="rId5"/>
                <a:stretch>
                  <a:fillRect l="-2970" t="-88889" b="-1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CAB114-9C79-42DE-BA5F-71D00D577609}"/>
                  </a:ext>
                </a:extLst>
              </p:cNvPr>
              <p:cNvSpPr txBox="1"/>
              <p:nvPr/>
            </p:nvSpPr>
            <p:spPr>
              <a:xfrm>
                <a:off x="5126182" y="4216031"/>
                <a:ext cx="2096655" cy="441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CAB114-9C79-42DE-BA5F-71D00D57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82" y="4216031"/>
                <a:ext cx="2096655" cy="441468"/>
              </a:xfrm>
              <a:prstGeom prst="rect">
                <a:avLst/>
              </a:prstGeom>
              <a:blipFill>
                <a:blip r:embed="rId6"/>
                <a:stretch>
                  <a:fillRect l="-2616" t="-88889" b="-1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0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1100830"/>
            <a:ext cx="11869445" cy="461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43417" y="3071707"/>
            <a:ext cx="922938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	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2.19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          6x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 7x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10x  +   9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-   2x</a:t>
            </a:r>
            <a:r>
              <a:rPr kumimoji="0" lang="en-US" altLang="zh-CN" sz="2400" i="0" u="sng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  0x</a:t>
            </a:r>
            <a:r>
              <a:rPr lang="en-US" altLang="zh-CN" sz="2400" u="sng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 4x   -   5   </a:t>
            </a:r>
            <a:endParaRPr kumimoji="0" lang="en-US" altLang="zh-CN" sz="24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- 30x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35x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+ 50x   -  45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- 24x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28x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40x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36x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altLang="zh-CN" sz="2400" dirty="0"/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  0x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  0x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 0x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   0x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- 12x</a:t>
            </a:r>
            <a:r>
              <a:rPr kumimoji="0" lang="en-US" altLang="zh-CN" sz="2400" i="0" u="sng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- 14x</a:t>
            </a:r>
            <a:r>
              <a:rPr kumimoji="0" lang="en-US" altLang="zh-CN" sz="2400" i="0" u="sng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+ 20x</a:t>
            </a:r>
            <a:r>
              <a:rPr kumimoji="0" lang="en-US" altLang="zh-CN" sz="2400" i="0" u="sng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18x</a:t>
            </a:r>
            <a:r>
              <a:rPr kumimoji="0" lang="en-US" altLang="zh-CN" sz="2400" i="0" u="sng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.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- 12x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- 14x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+ 44x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20x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75x</a:t>
            </a:r>
            <a:r>
              <a:rPr kumimoji="0" lang="en-US" altLang="zh-CN" sz="240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+ 86x   -  45                              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73460" y="228421"/>
                <a:ext cx="6209969" cy="312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…        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60" y="228421"/>
                <a:ext cx="6209969" cy="3126497"/>
              </a:xfrm>
              <a:prstGeom prst="rect">
                <a:avLst/>
              </a:prstGeom>
              <a:blipFill>
                <a:blip r:embed="rId2"/>
                <a:stretch>
                  <a:fillRect l="-785" t="-8577" b="-5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5510" y="360508"/>
            <a:ext cx="317418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 are degree-bound 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each of A and B has n=4 terms.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 degree n-1 which is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 is of degree-bound 2n-1.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e.g.,The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of A*B has 7 terms.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 degree 2n-2 (i.e., 6).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2D20CF4-E106-46C1-A276-D2BE8DFD33D8}"/>
              </a:ext>
            </a:extLst>
          </p:cNvPr>
          <p:cNvSpPr/>
          <p:nvPr/>
        </p:nvSpPr>
        <p:spPr>
          <a:xfrm flipH="1">
            <a:off x="1475881" y="4118447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21DD1CA6-3721-4C5B-A49D-4320CA505A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01" y="3895098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060" y="2253155"/>
            <a:ext cx="8886547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C = A * B, degree(C) = degree(A) + degree(B).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A be a polynomial of degree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- 1 (also of degree-bound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)and 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B be a polynomial of degree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– 1 (also of degree-bound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 is a polynomial of degree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2. 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is,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 is a polynomial of degree-bound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1 (i.e., terms???).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a polynomial of degree-bound k is also a polynomial of degree-bound k + 1, then the product polynomial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 is a polynomial of degree-bound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9718" y="1687456"/>
            <a:ext cx="40220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i.e., 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000" dirty="0"/>
              <a:t> – 1) + 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dirty="0"/>
              <a:t> – 1) =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19718" y="1251057"/>
                <a:ext cx="4022013" cy="410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*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718" y="1251057"/>
                <a:ext cx="4022013" cy="410562"/>
              </a:xfrm>
              <a:prstGeom prst="rect">
                <a:avLst/>
              </a:prstGeom>
              <a:blipFill>
                <a:blip r:embed="rId2"/>
                <a:stretch>
                  <a:fillRect l="-151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4EBB0C-C8B1-4461-964A-2ECA126ACE4A}"/>
                  </a:ext>
                </a:extLst>
              </p:cNvPr>
              <p:cNvSpPr txBox="1"/>
              <p:nvPr/>
            </p:nvSpPr>
            <p:spPr>
              <a:xfrm>
                <a:off x="7394303" y="761404"/>
                <a:ext cx="4203199" cy="126585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        X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4EBB0C-C8B1-4461-964A-2ECA126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303" y="761404"/>
                <a:ext cx="4203199" cy="1265859"/>
              </a:xfrm>
              <a:prstGeom prst="rect">
                <a:avLst/>
              </a:prstGeom>
              <a:blipFill>
                <a:blip r:embed="rId3"/>
                <a:stretch>
                  <a:fillRect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4CA43D-5017-4B0F-96A6-7415CC95324A}"/>
              </a:ext>
            </a:extLst>
          </p:cNvPr>
          <p:cNvCxnSpPr>
            <a:cxnSpLocks/>
          </p:cNvCxnSpPr>
          <p:nvPr/>
        </p:nvCxnSpPr>
        <p:spPr>
          <a:xfrm>
            <a:off x="7680960" y="1655125"/>
            <a:ext cx="3629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hought Bubble: Cloud 5">
            <a:extLst>
              <a:ext uri="{FF2B5EF4-FFF2-40B4-BE49-F238E27FC236}">
                <a16:creationId xmlns:a16="http://schemas.microsoft.com/office/drawing/2014/main" id="{B2E52AFC-C433-478B-A351-C6968F8BF1CB}"/>
              </a:ext>
            </a:extLst>
          </p:cNvPr>
          <p:cNvSpPr/>
          <p:nvPr/>
        </p:nvSpPr>
        <p:spPr>
          <a:xfrm flipH="1">
            <a:off x="662902" y="3837116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226625B8-CB54-4596-91FE-BEC432AF68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7" y="3837116"/>
            <a:ext cx="612826" cy="3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C7EB48-3F9E-40F1-A80C-A93349DA342A}"/>
              </a:ext>
            </a:extLst>
          </p:cNvPr>
          <p:cNvSpPr/>
          <p:nvPr/>
        </p:nvSpPr>
        <p:spPr>
          <a:xfrm>
            <a:off x="1236853" y="526665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3440"/>
            <a:ext cx="9451759" cy="503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2.20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				          *    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   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   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   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     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a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u="sng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  <a:p>
            <a:pPr>
              <a:lnSpc>
                <a:spcPct val="115000"/>
              </a:lnSpc>
            </a:pPr>
            <a:endParaRPr lang="en-US" sz="2400" baseline="30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Degree bound is 7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CFC8E-8E40-4341-BCE9-7ED527C5D56E}"/>
              </a:ext>
            </a:extLst>
          </p:cNvPr>
          <p:cNvSpPr txBox="1"/>
          <p:nvPr/>
        </p:nvSpPr>
        <p:spPr>
          <a:xfrm>
            <a:off x="1216240" y="5828306"/>
            <a:ext cx="97724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16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multiplications (in general multiplying two polynomials,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each of degree-bounded n, requires 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plus 15 additions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7852678" y="-727419"/>
            <a:ext cx="479437" cy="4480652"/>
          </a:xfrm>
          <a:prstGeom prst="rightBrace">
            <a:avLst>
              <a:gd name="adj1" fmla="val 8333"/>
              <a:gd name="adj2" fmla="val 5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4481" y="626857"/>
                <a:ext cx="2059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Degree n-1 = 3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degree-bound n = 4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81" y="626857"/>
                <a:ext cx="2059188" cy="646331"/>
              </a:xfrm>
              <a:prstGeom prst="rect">
                <a:avLst/>
              </a:prstGeom>
              <a:blipFill>
                <a:blip r:embed="rId2"/>
                <a:stretch>
                  <a:fillRect l="-2671" t="-5660" r="-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10800000">
            <a:off x="1763600" y="2678314"/>
            <a:ext cx="613927" cy="1317614"/>
          </a:xfrm>
          <a:prstGeom prst="rightBrace">
            <a:avLst>
              <a:gd name="adj1" fmla="val 8333"/>
              <a:gd name="adj2" fmla="val 5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9281" y="309941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</a:t>
            </a:r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226625B8-CB54-4596-91FE-BEC432AF68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" y="1798184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95087" y="2310535"/>
                <a:ext cx="8903542" cy="2410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and   B(x)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hen, the product C(x) = A(x) * B(x) is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……………………………...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(2.13)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………….…………………..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(2.14)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87" y="2310535"/>
                <a:ext cx="8903542" cy="2410981"/>
              </a:xfrm>
              <a:prstGeom prst="rect">
                <a:avLst/>
              </a:prstGeom>
              <a:blipFill>
                <a:blip r:embed="rId2"/>
                <a:stretch>
                  <a:fillRect l="-1096" b="-3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52A6D25-B3AD-460E-8413-6A73B9A1E39A}"/>
              </a:ext>
            </a:extLst>
          </p:cNvPr>
          <p:cNvSpPr/>
          <p:nvPr/>
        </p:nvSpPr>
        <p:spPr>
          <a:xfrm flipH="1">
            <a:off x="895436" y="3150705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26625B8-CB54-4596-91FE-BEC432AF68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0" y="3062005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1DE23-B5AB-4E64-BE2B-C9FD77690095}"/>
              </a:ext>
            </a:extLst>
          </p:cNvPr>
          <p:cNvSpPr/>
          <p:nvPr/>
        </p:nvSpPr>
        <p:spPr>
          <a:xfrm>
            <a:off x="1895087" y="1353979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91954" y="464036"/>
                <a:ext cx="9889725" cy="618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case, n – 1 = 3. That is, n = 4.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=  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	 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a</a:t>
                </a:r>
                <a:r>
                  <a: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 a</a:t>
                </a:r>
                <a:r>
                  <a: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a</a:t>
                </a:r>
                <a:r>
                  <a: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         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*    b</a:t>
                </a:r>
                <a:r>
                  <a:rPr lang="en-US" sz="2000" u="sng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u="sng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b</a:t>
                </a:r>
                <a:r>
                  <a:rPr lang="en-US" sz="2000" u="sng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u="sng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b</a:t>
                </a:r>
                <a:r>
                  <a:rPr lang="en-US" sz="2000" u="sng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u="sng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 b</a:t>
                </a:r>
                <a:r>
                  <a:rPr lang="en-US" sz="2000" u="sng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u="sng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is,   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0,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(9 * (-5))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1,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(-10 * -5  + 9 * 4)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2,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(7 * -5 + -10 * 4 + 7 * 0)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3,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4,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5,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j = 6, then c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 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 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strike="sng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strike="sngStrike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(6 * -2)</a:t>
                </a: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Multiplying polynomials in coefficient form – equations (2.13) and (2.14)  – takes Θ(n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That is, if n = 4, then n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16 multiplies.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4" y="464036"/>
                <a:ext cx="9889725" cy="6188554"/>
              </a:xfrm>
              <a:prstGeom prst="rect">
                <a:avLst/>
              </a:prstGeom>
              <a:blipFill>
                <a:blip r:embed="rId2"/>
                <a:stretch>
                  <a:fillRect l="-617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2C5A507-5160-4492-AA6B-CD1428E408D5}"/>
              </a:ext>
            </a:extLst>
          </p:cNvPr>
          <p:cNvSpPr/>
          <p:nvPr/>
        </p:nvSpPr>
        <p:spPr>
          <a:xfrm flipH="1">
            <a:off x="357316" y="5777088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AB40BB4-8754-4EC8-A76C-7C3EDC8C12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0" y="5550078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87BAC-E532-4D51-B341-9BFD03559455}"/>
              </a:ext>
            </a:extLst>
          </p:cNvPr>
          <p:cNvSpPr/>
          <p:nvPr/>
        </p:nvSpPr>
        <p:spPr>
          <a:xfrm>
            <a:off x="6096000" y="343785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2855" y="828288"/>
            <a:ext cx="893499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The Fast Fourier Transform (FFT)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 analysis – a mathematical operation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 signal from its original domain (x-axis, often time or space) to a representation in the frequency domain, and vice versa.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FT to decompose a time varying signal into sine waves.</a:t>
            </a:r>
          </a:p>
          <a:p>
            <a:pPr marL="0"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computes the discrete Fourier transform (DFT) of a sequence, or its inverse (IDFT).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DFT is obtained by decomposing a sequence of values into components of different frequencies.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D60225-0EC9-47AC-82FB-BDCAC87633AB}"/>
              </a:ext>
            </a:extLst>
          </p:cNvPr>
          <p:cNvSpPr/>
          <p:nvPr/>
        </p:nvSpPr>
        <p:spPr>
          <a:xfrm flipH="1">
            <a:off x="896334" y="244900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8" y="2223848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1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9309" y="1344717"/>
                <a:ext cx="8973382" cy="4646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i="1" dirty="0">
                    <a:ea typeface="SimSun" panose="02010600030101010101" pitchFamily="2" charset="-122"/>
                  </a:rPr>
                  <a:t>Coefficient representation</a:t>
                </a:r>
                <a:endParaRPr lang="en-US" sz="3200" dirty="0">
                  <a:effectLst/>
                  <a:ea typeface="SimSun" panose="02010600030101010101" pitchFamily="2" charset="-122"/>
                </a:endParaRPr>
              </a:p>
              <a:p>
                <a:endParaRPr lang="en-US" sz="24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coefficient representation of a polynomial A(x)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of degree-bound n is a vector of coefficients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matrix equations, generally treat vectors as column vectors.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Adding two polynomials represented by the coefficient vectors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b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Θ(n) time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produce the coefficient vector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0</a:t>
                </a:r>
                <a:r>
                  <a:rPr lang="en-US" sz="24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09" y="1344717"/>
                <a:ext cx="8973382" cy="4646337"/>
              </a:xfrm>
              <a:prstGeom prst="rect">
                <a:avLst/>
              </a:prstGeom>
              <a:blipFill>
                <a:blip r:embed="rId2"/>
                <a:stretch>
                  <a:fillRect l="-1766" t="-787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A8D9F55-A336-43D5-B3B9-6F83567ECD24}"/>
              </a:ext>
            </a:extLst>
          </p:cNvPr>
          <p:cNvSpPr/>
          <p:nvPr/>
        </p:nvSpPr>
        <p:spPr>
          <a:xfrm flipH="1">
            <a:off x="792068" y="2650206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16CEC-1912-435B-B9FB-55AC49BBCD6B}"/>
              </a:ext>
            </a:extLst>
          </p:cNvPr>
          <p:cNvSpPr txBox="1"/>
          <p:nvPr/>
        </p:nvSpPr>
        <p:spPr>
          <a:xfrm>
            <a:off x="6591631" y="691763"/>
            <a:ext cx="3546282" cy="121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4F25B-5ADB-45BE-ADD8-723CE246B993}"/>
                  </a:ext>
                </a:extLst>
              </p:cNvPr>
              <p:cNvSpPr txBox="1"/>
              <p:nvPr/>
            </p:nvSpPr>
            <p:spPr>
              <a:xfrm>
                <a:off x="6744031" y="844163"/>
                <a:ext cx="43957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 b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4F25B-5ADB-45BE-ADD8-723CE246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31" y="844163"/>
                <a:ext cx="4395746" cy="923330"/>
              </a:xfrm>
              <a:prstGeom prst="rect">
                <a:avLst/>
              </a:prstGeom>
              <a:blipFill>
                <a:blip r:embed="rId3"/>
                <a:stretch>
                  <a:fillRect l="-1110" t="-3289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5750CB-0EF3-463E-A9C4-9398D8AEB7E1}"/>
              </a:ext>
            </a:extLst>
          </p:cNvPr>
          <p:cNvCxnSpPr>
            <a:cxnSpLocks/>
          </p:cNvCxnSpPr>
          <p:nvPr/>
        </p:nvCxnSpPr>
        <p:spPr>
          <a:xfrm>
            <a:off x="6806317" y="1463039"/>
            <a:ext cx="25126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6752" y="508366"/>
                <a:ext cx="10449018" cy="5699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Coefficient representation and Convolution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Multiplying polynomials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A(x) and B(x)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in coefficient form </a:t>
                </a:r>
              </a:p>
              <a:p>
                <a:pPr lvl="2"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 </a:t>
                </a:r>
              </a:p>
              <a:p>
                <a:pPr lvl="2"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yields the coefficient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given by equation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      	………………….. (2.14)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for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2n-2 and k = 0, 1, 2, … j.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calls the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convolution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the input vectors a and b, denoted c = 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⨂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b.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…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takes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time.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52" y="508366"/>
                <a:ext cx="10449018" cy="5699574"/>
              </a:xfrm>
              <a:prstGeom prst="rect">
                <a:avLst/>
              </a:prstGeom>
              <a:blipFill>
                <a:blip r:embed="rId2"/>
                <a:stretch>
                  <a:fillRect l="-1458" t="-642" b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269" y="3572510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59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2477" y="1393066"/>
                <a:ext cx="9261946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brute force method (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convolution)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multiplying polynomials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in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coefficient form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takes Θ(n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time.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But, multiplying polynomials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in point-value form takes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only Θ(n) time.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requires: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 log n) time for conversion of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polynomials between their coefficient representation and point-value representation.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What is the procedure of their conversion?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multiplying two degree-bound n polynomials in point-value form takes Θ(n log n) time: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1714500" lvl="3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Total time is 2*Θ(n log n) + Θ(n) + Θ(n log 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Θ(n log n).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77" y="1393066"/>
                <a:ext cx="9261946" cy="5078313"/>
              </a:xfrm>
              <a:prstGeom prst="rect">
                <a:avLst/>
              </a:prstGeom>
              <a:blipFill>
                <a:blip r:embed="rId2"/>
                <a:stretch>
                  <a:fillRect l="-922" t="-1080" r="-1646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2FA8FF-CBF4-4F1A-B28D-72F346CC0395}"/>
              </a:ext>
            </a:extLst>
          </p:cNvPr>
          <p:cNvSpPr/>
          <p:nvPr/>
        </p:nvSpPr>
        <p:spPr>
          <a:xfrm flipH="1">
            <a:off x="800804" y="2651829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FAE5D82-9D4C-4B5B-9C6E-8EF6B695F0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5" y="2476103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F3E998-F37A-42CF-9F21-4A0C3131227C}"/>
              </a:ext>
            </a:extLst>
          </p:cNvPr>
          <p:cNvSpPr/>
          <p:nvPr/>
        </p:nvSpPr>
        <p:spPr>
          <a:xfrm>
            <a:off x="1571517" y="631167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926454" y="1214228"/>
            <a:ext cx="2303801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1860331" y="3749126"/>
                <a:ext cx="2436046" cy="17201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31" y="3749126"/>
                <a:ext cx="2436046" cy="172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1" idx="2"/>
            <a:endCxn id="53" idx="0"/>
          </p:cNvCxnSpPr>
          <p:nvPr/>
        </p:nvCxnSpPr>
        <p:spPr>
          <a:xfrm flipH="1">
            <a:off x="3078354" y="2700105"/>
            <a:ext cx="1" cy="1049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endCxn id="54" idx="1"/>
          </p:cNvCxnSpPr>
          <p:nvPr/>
        </p:nvCxnSpPr>
        <p:spPr>
          <a:xfrm>
            <a:off x="4296377" y="4686373"/>
            <a:ext cx="28366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30255" y="1930529"/>
            <a:ext cx="2353794" cy="26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50" y="1567548"/>
            <a:ext cx="46990" cy="719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637386" y="3959225"/>
            <a:ext cx="82550" cy="151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stCxn id="54" idx="0"/>
            <a:endCxn id="52" idx="2"/>
          </p:cNvCxnSpPr>
          <p:nvPr/>
        </p:nvCxnSpPr>
        <p:spPr>
          <a:xfrm flipH="1" flipV="1">
            <a:off x="7664277" y="2293510"/>
            <a:ext cx="17058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93092" y="621205"/>
            <a:ext cx="8386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Comment: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n-1=3, then n=4 terms             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2n-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=6, then 2n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terms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72424" y="406069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667324"/>
            <a:ext cx="73336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</a:t>
            </a:r>
            <a:endParaRPr lang="en-US" sz="1400" i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				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using Horner Rule			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Lagrange’s formula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F639A3D3-D0AE-40B0-8A29-3F77D19B1F2F}"/>
              </a:ext>
            </a:extLst>
          </p:cNvPr>
          <p:cNvSpPr/>
          <p:nvPr/>
        </p:nvSpPr>
        <p:spPr>
          <a:xfrm flipH="1">
            <a:off x="593286" y="1608585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252A1610-DA05-4284-BB7A-AF4AB7C1327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7" y="1401342"/>
            <a:ext cx="671033" cy="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238D60-2134-473F-B556-D6CC820B4460}"/>
              </a:ext>
            </a:extLst>
          </p:cNvPr>
          <p:cNvSpPr/>
          <p:nvPr/>
        </p:nvSpPr>
        <p:spPr>
          <a:xfrm>
            <a:off x="4479976" y="22860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convolution</a:t>
            </a:r>
            <a:endParaRPr lang="en-US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3AB5A0-DDCD-46AC-99E5-29D67CF57D11}"/>
              </a:ext>
            </a:extLst>
          </p:cNvPr>
          <p:cNvSpPr/>
          <p:nvPr/>
        </p:nvSpPr>
        <p:spPr>
          <a:xfrm>
            <a:off x="1553731" y="5862522"/>
            <a:ext cx="454226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328235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36963" y="698252"/>
                <a:ext cx="9518074" cy="546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Point-value representation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point-value representation of a polynomial A(x) of degree-bound n is   a set of n point-value pairs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)}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such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of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distinct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		…………..(2.15) 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for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0</a:t>
                </a:r>
                <a:r>
                  <a:rPr lang="en-US" sz="24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1.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polynomial has many different point-value representations, since          any set of n distinct points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…,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can be used as a basis for         the representation.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3" y="698252"/>
                <a:ext cx="9518074" cy="5461495"/>
              </a:xfrm>
              <a:prstGeom prst="rect">
                <a:avLst/>
              </a:prstGeom>
              <a:blipFill>
                <a:blip r:embed="rId2"/>
                <a:stretch>
                  <a:fillRect l="-1601" t="-670" r="-256" b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9D21216-2353-484F-9640-2C3EA8C52537}"/>
              </a:ext>
            </a:extLst>
          </p:cNvPr>
          <p:cNvSpPr/>
          <p:nvPr/>
        </p:nvSpPr>
        <p:spPr>
          <a:xfrm flipH="1">
            <a:off x="574632" y="2825514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C43C0-36A8-4C16-8ECA-6F735E427C47}"/>
              </a:ext>
            </a:extLst>
          </p:cNvPr>
          <p:cNvSpPr txBox="1"/>
          <p:nvPr/>
        </p:nvSpPr>
        <p:spPr>
          <a:xfrm>
            <a:off x="5850646" y="4227215"/>
            <a:ext cx="45735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y  =  A(x)  =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A(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 a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dirty="0"/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05AEF6D4-7C10-4D89-9407-882768A242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7512" y="2725783"/>
            <a:ext cx="438807" cy="378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21537" y="1114244"/>
                <a:ext cx="9136459" cy="4825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ffectLst/>
                    <a:ea typeface="SimSun" panose="02010600030101010101" pitchFamily="2" charset="-122"/>
                  </a:rPr>
                  <a:t>Evaluating polynomial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polynomial A(x) in coefficient form, 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ompute its point-value representation by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selecting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arbitrarily n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distinct point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…,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then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evaluating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0</a:t>
                </a:r>
                <a:r>
                  <a:rPr lang="en-US" sz="24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– 1.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operation of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evaluating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polynomial A(x) </a:t>
                </a:r>
                <a:r>
                  <a:rPr lang="en-US" sz="2400" i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 any given point </a:t>
                </a:r>
                <a:r>
                  <a:rPr lang="en-US" sz="2400" i="1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i="1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i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can be done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Θ(n) time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 </a:t>
                </a:r>
                <a:r>
                  <a:rPr 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Horner’s rule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 example: instead of evaluating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A(x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by computing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value of A(x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evaluate a polynomial, says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A(x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i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Θ(n) time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 </a:t>
                </a:r>
                <a:r>
                  <a:rPr lang="en-US" sz="2400" b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Horner’s rule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… )). 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37" y="1114244"/>
                <a:ext cx="9136459" cy="4825232"/>
              </a:xfrm>
              <a:prstGeom prst="rect">
                <a:avLst/>
              </a:prstGeom>
              <a:blipFill>
                <a:blip r:embed="rId2"/>
                <a:stretch>
                  <a:fillRect l="-1201" t="-1011" r="-1534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E0BA043-C203-4731-ACEF-C1ABF2C18EA3}"/>
              </a:ext>
            </a:extLst>
          </p:cNvPr>
          <p:cNvSpPr/>
          <p:nvPr/>
        </p:nvSpPr>
        <p:spPr>
          <a:xfrm flipH="1">
            <a:off x="388147" y="4781009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7C8D2-6DA6-4AE2-9209-A6BE11F1A51F}"/>
              </a:ext>
            </a:extLst>
          </p:cNvPr>
          <p:cNvSpPr txBox="1"/>
          <p:nvPr/>
        </p:nvSpPr>
        <p:spPr>
          <a:xfrm>
            <a:off x="1151868" y="6042118"/>
            <a:ext cx="9136459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  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yields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(((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200" dirty="0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C3C32A3-4F29-415C-A18A-F3D56B147F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910" y="4589417"/>
            <a:ext cx="489313" cy="42348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895BB2-28D4-429D-AA72-A9A78C22A6E1}"/>
              </a:ext>
            </a:extLst>
          </p:cNvPr>
          <p:cNvSpPr/>
          <p:nvPr/>
        </p:nvSpPr>
        <p:spPr>
          <a:xfrm>
            <a:off x="1149531" y="110787"/>
            <a:ext cx="7141029" cy="1090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a typeface="SimSun" panose="02010600030101010101" pitchFamily="2" charset="-122"/>
              </a:rPr>
              <a:t>Converting between Coefficient form and Point-value Representation  </a:t>
            </a:r>
            <a:endParaRPr lang="en-US" sz="32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0E310E-8D4C-4E49-B9F6-2253DCB16DA1}"/>
              </a:ext>
            </a:extLst>
          </p:cNvPr>
          <p:cNvSpPr txBox="1"/>
          <p:nvPr/>
        </p:nvSpPr>
        <p:spPr>
          <a:xfrm>
            <a:off x="1327145" y="4196456"/>
            <a:ext cx="10415676" cy="147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8BFB3-F13E-4DE7-8425-0E12C574C0FF}"/>
              </a:ext>
            </a:extLst>
          </p:cNvPr>
          <p:cNvSpPr txBox="1"/>
          <p:nvPr/>
        </p:nvSpPr>
        <p:spPr>
          <a:xfrm>
            <a:off x="1327145" y="1650895"/>
            <a:ext cx="10487866" cy="23836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6143" y="1601719"/>
            <a:ext cx="90197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Evaluating polynomial A(x) </a:t>
            </a:r>
          </a:p>
          <a:p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the Horner’s rule,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compute the value of  A(x) at a point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i.e., A(x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Θ(n) time.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Then, evaluate a polynomial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 n points,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A(x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A(x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…, A(x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take time Θ(n</a:t>
            </a:r>
            <a:r>
              <a:rPr lang="en-US" sz="2400" i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of multiplications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From this set of slides, let learn how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convert (evaluate) coefficient form to point-value form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convert (interpolate) point-value form to coefficient form, using Lagrange’s formula) 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shall see later that if we choose the points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cleverly,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this computation can be accelerated to run in time Θ(n log n). </a:t>
            </a: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3AB38C20-A152-4512-AB0E-0D3BE59BD0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32" y="2731825"/>
            <a:ext cx="489313" cy="463777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901043-E8CC-4445-880B-F7BC6BCEAE47}"/>
              </a:ext>
            </a:extLst>
          </p:cNvPr>
          <p:cNvSpPr/>
          <p:nvPr/>
        </p:nvSpPr>
        <p:spPr>
          <a:xfrm>
            <a:off x="1441901" y="362634"/>
            <a:ext cx="77891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</a:rPr>
              <a:t>Converting between Coefficient form and Point-value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926454" y="1214228"/>
            <a:ext cx="2303801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1995330" y="3837292"/>
                <a:ext cx="2213857" cy="17201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5330" y="3837292"/>
                <a:ext cx="2213857" cy="172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1" idx="2"/>
            <a:endCxn id="53" idx="0"/>
          </p:cNvCxnSpPr>
          <p:nvPr/>
        </p:nvCxnSpPr>
        <p:spPr>
          <a:xfrm>
            <a:off x="3078355" y="2700105"/>
            <a:ext cx="23904" cy="113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4" idx="1"/>
          </p:cNvCxnSpPr>
          <p:nvPr/>
        </p:nvCxnSpPr>
        <p:spPr>
          <a:xfrm flipV="1">
            <a:off x="4209187" y="4686373"/>
            <a:ext cx="2923883" cy="10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30255" y="1930529"/>
            <a:ext cx="2353794" cy="26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50" y="1567548"/>
            <a:ext cx="46990" cy="719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637386" y="3959225"/>
            <a:ext cx="82550" cy="151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stCxn id="54" idx="0"/>
            <a:endCxn id="52" idx="2"/>
          </p:cNvCxnSpPr>
          <p:nvPr/>
        </p:nvCxnSpPr>
        <p:spPr>
          <a:xfrm flipH="1" flipV="1">
            <a:off x="7664277" y="2293510"/>
            <a:ext cx="17058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93092" y="621205"/>
            <a:ext cx="8386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Comment: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n-1=3, then n=4 terms             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2n-1=6, then 2n=7 terms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72424" y="406069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667324"/>
            <a:ext cx="73336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  Evaluation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</a:t>
            </a:r>
            <a:endParaRPr lang="en-US" sz="1400" i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				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using Horner Rule			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Lagrange’s formula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20313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convolution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3840" y="5557421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A*B</a:t>
            </a:r>
          </a:p>
        </p:txBody>
      </p:sp>
    </p:spTree>
    <p:extLst>
      <p:ext uri="{BB962C8B-B14F-4D97-AF65-F5344CB8AC3E}">
        <p14:creationId xmlns:p14="http://schemas.microsoft.com/office/powerpoint/2010/main" val="111187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9D253-C2D8-4F8A-8C3C-830B2736163F}"/>
              </a:ext>
            </a:extLst>
          </p:cNvPr>
          <p:cNvSpPr txBox="1"/>
          <p:nvPr/>
        </p:nvSpPr>
        <p:spPr>
          <a:xfrm>
            <a:off x="953555" y="224335"/>
            <a:ext cx="10487866" cy="23836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50422" y="1881688"/>
                <a:ext cx="9355655" cy="423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Convolution of polynomials A(x), B(x) and C(x) - </a:t>
                </a:r>
                <a:r>
                  <a:rPr lang="en-US" sz="3600" dirty="0">
                    <a:ea typeface="SimSun" panose="02010600030101010101" pitchFamily="2" charset="-122"/>
                  </a:rPr>
                  <a:t>-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Θ(n</a:t>
                </a:r>
                <a:r>
                  <a:rPr 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dirty="0"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b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2.21:</a:t>
                </a: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et consider the previous example again: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 be  6x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10x  +   9,  and B(x)  be  -  2x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4x   -   5.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C(x) = A(x) + B(x) =  4x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6x  +   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convolution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procedure yields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 coefficient of A, the vector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(9, -10, 7,  6) and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 coefficient of B, the vector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 =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(-5,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0, -2).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coefficient of C(x) = A(x) + B(x), the vector of 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(4, -6, 7, 4).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22" y="1881688"/>
                <a:ext cx="9355655" cy="4238917"/>
              </a:xfrm>
              <a:prstGeom prst="rect">
                <a:avLst/>
              </a:prstGeom>
              <a:blipFill>
                <a:blip r:embed="rId2"/>
                <a:stretch>
                  <a:fillRect l="-1303" t="-115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A1A92D-D74B-4940-AA99-F7883F5EE422}"/>
              </a:ext>
            </a:extLst>
          </p:cNvPr>
          <p:cNvSpPr/>
          <p:nvPr/>
        </p:nvSpPr>
        <p:spPr>
          <a:xfrm flipH="1">
            <a:off x="686017" y="424997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Convo </a:t>
            </a:r>
            <a:r>
              <a:rPr lang="en-US" dirty="0" err="1">
                <a:solidFill>
                  <a:srgbClr val="FF0000"/>
                </a:solidFill>
              </a:rPr>
              <a:t>lut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FE11A-873A-4232-91CE-AC00BE9EAD95}"/>
              </a:ext>
            </a:extLst>
          </p:cNvPr>
          <p:cNvSpPr/>
          <p:nvPr/>
        </p:nvSpPr>
        <p:spPr>
          <a:xfrm>
            <a:off x="1593668" y="292967"/>
            <a:ext cx="79594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</a:rPr>
              <a:t>Converting between Coefficient form and Point-value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2974167-1A1D-457B-B6DC-6417C888E940}"/>
              </a:ext>
            </a:extLst>
          </p:cNvPr>
          <p:cNvSpPr txBox="1"/>
          <p:nvPr/>
        </p:nvSpPr>
        <p:spPr>
          <a:xfrm>
            <a:off x="1300932" y="1693370"/>
            <a:ext cx="10443146" cy="14101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8790C-DFB6-4FA6-BE8C-6FBA5E744A66}"/>
              </a:ext>
            </a:extLst>
          </p:cNvPr>
          <p:cNvSpPr txBox="1"/>
          <p:nvPr/>
        </p:nvSpPr>
        <p:spPr>
          <a:xfrm>
            <a:off x="792479" y="344905"/>
            <a:ext cx="9530616" cy="442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6427" y="862143"/>
                <a:ext cx="9325121" cy="45273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 be  6x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10x  +   9,  and B(x)  be  - 2x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 4x   -   5.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C(x) = A(x) + B(x) =  4x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6x  +   5.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Horner’s rule, their point-value representations can be computed by: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A(x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9 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(−10+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(7 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(6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))), and 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B(x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−5 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(4+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(0 +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(−2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))).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polynomial A(x) of degree-bound 4, a set of 4 point-value pairs is needed for the summation of A(x) and B(x)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Pick arbitrarily x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{0, 1, 2, 3}.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A(0) = 9,  A(1) = 12,  A(2) = 65,  A(3) = 204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B(0) = -5, B(1) = -3,  B(2) = -13,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3) = -47.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27" y="862143"/>
                <a:ext cx="9325121" cy="4527393"/>
              </a:xfrm>
              <a:prstGeom prst="rect">
                <a:avLst/>
              </a:prstGeom>
              <a:blipFill>
                <a:blip r:embed="rId2"/>
                <a:stretch>
                  <a:fillRect l="-850" t="-808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EC2C49-2B5F-4346-B574-A6ED3D118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79036"/>
              </p:ext>
            </p:extLst>
          </p:nvPr>
        </p:nvGraphicFramePr>
        <p:xfrm>
          <a:off x="8452238" y="3947896"/>
          <a:ext cx="32918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85">
                  <a:extLst>
                    <a:ext uri="{9D8B030D-6E8A-4147-A177-3AD203B41FA5}">
                      <a16:colId xmlns:a16="http://schemas.microsoft.com/office/drawing/2014/main" val="4060801772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16136887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357766788"/>
                    </a:ext>
                  </a:extLst>
                </a:gridCol>
                <a:gridCol w="1415334">
                  <a:extLst>
                    <a:ext uri="{9D8B030D-6E8A-4147-A177-3AD203B41FA5}">
                      <a16:colId xmlns:a16="http://schemas.microsoft.com/office/drawing/2014/main" val="410320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C(x) =  A(x) + B(x)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5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4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3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2066"/>
                  </a:ext>
                </a:extLst>
              </a:tr>
            </a:tbl>
          </a:graphicData>
        </a:graphic>
      </p:graphicFrame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ECE0D01-FBCA-4E2A-BF23-2DE14D4221A1}"/>
              </a:ext>
            </a:extLst>
          </p:cNvPr>
          <p:cNvSpPr/>
          <p:nvPr/>
        </p:nvSpPr>
        <p:spPr>
          <a:xfrm flipH="1">
            <a:off x="792479" y="2058023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5F865-08A8-4060-AD2A-CA728C30C9F1}"/>
              </a:ext>
            </a:extLst>
          </p:cNvPr>
          <p:cNvSpPr/>
          <p:nvPr/>
        </p:nvSpPr>
        <p:spPr>
          <a:xfrm>
            <a:off x="1423350" y="5463775"/>
            <a:ext cx="6850017" cy="1165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Point-value representations of A(x) is 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{(0, 9), (1, 12), (2, 65), (3, 204)},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of B(X) of degree-bound 4 is {(0, -5), (1, -3), (2, -13), (3, -47)}, and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of C(x) is {(0, 4), (1, 9), (2, 52), (3, 157)}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521EB-DA0D-49C4-BAF5-C8A32813BD02}"/>
              </a:ext>
            </a:extLst>
          </p:cNvPr>
          <p:cNvSpPr txBox="1"/>
          <p:nvPr/>
        </p:nvSpPr>
        <p:spPr>
          <a:xfrm>
            <a:off x="8476090" y="624979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Point-value representations</a:t>
            </a:r>
          </a:p>
        </p:txBody>
      </p:sp>
      <p:pic>
        <p:nvPicPr>
          <p:cNvPr id="8" name="Picture 7" descr="Image result for sad face">
            <a:extLst>
              <a:ext uri="{FF2B5EF4-FFF2-40B4-BE49-F238E27FC236}">
                <a16:creationId xmlns:a16="http://schemas.microsoft.com/office/drawing/2014/main" id="{9B6A2A26-4860-46D5-95B0-D2AF30D9BB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43" y="1872541"/>
            <a:ext cx="489313" cy="463777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834970-76BD-45B7-8700-49C71C0EE39F}"/>
              </a:ext>
            </a:extLst>
          </p:cNvPr>
          <p:cNvSpPr/>
          <p:nvPr/>
        </p:nvSpPr>
        <p:spPr>
          <a:xfrm>
            <a:off x="1537942" y="229162"/>
            <a:ext cx="628633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ea typeface="SimSun" panose="02010600030101010101" pitchFamily="2" charset="-122"/>
              </a:rPr>
              <a:t>Evaluating polynomials A(x), B(x) and C(x) </a:t>
            </a: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0542" y="1695435"/>
                <a:ext cx="9099931" cy="4215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Times New Roman" panose="02020603050405020304" pitchFamily="18" charset="0"/>
                  </a:rPr>
                  <a:t>Definition of Discrete Fourier Transform (DFT)</a:t>
                </a:r>
              </a:p>
              <a:p>
                <a:pPr marL="800100" lvl="1" indent="-3429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be complex numbers. 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DFT  is defined by the formula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1, 2, …,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primitive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 of 1.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Evaluating this definition directly, this requires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operations: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outputs 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each output requires a sum of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terms (i.e.,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additions).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42" y="1695435"/>
                <a:ext cx="9099931" cy="4215962"/>
              </a:xfrm>
              <a:prstGeom prst="rect">
                <a:avLst/>
              </a:prstGeom>
              <a:blipFill>
                <a:blip r:embed="rId2"/>
                <a:stretch>
                  <a:fillRect l="-1340" t="-1301" r="-1608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D60225-0EC9-47AC-82FB-BDCAC87633AB}"/>
              </a:ext>
            </a:extLst>
          </p:cNvPr>
          <p:cNvSpPr/>
          <p:nvPr/>
        </p:nvSpPr>
        <p:spPr>
          <a:xfrm flipH="1">
            <a:off x="896334" y="244900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8" y="2223848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215DE5-E7BC-43B2-B5F9-4D0E3DE68329}"/>
              </a:ext>
            </a:extLst>
          </p:cNvPr>
          <p:cNvSpPr/>
          <p:nvPr/>
        </p:nvSpPr>
        <p:spPr>
          <a:xfrm>
            <a:off x="1431411" y="540252"/>
            <a:ext cx="8412496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 and the Fast Fourier Transform (FFT) </a:t>
            </a:r>
          </a:p>
        </p:txBody>
      </p:sp>
    </p:spTree>
    <p:extLst>
      <p:ext uri="{BB962C8B-B14F-4D97-AF65-F5344CB8AC3E}">
        <p14:creationId xmlns:p14="http://schemas.microsoft.com/office/powerpoint/2010/main" val="110789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926454" y="1214228"/>
            <a:ext cx="2303801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(4, -6, 7, 4)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2004153" y="3837292"/>
                <a:ext cx="2213857" cy="2738437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153" y="3837292"/>
                <a:ext cx="2213857" cy="2738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3070" y="3931516"/>
                <a:ext cx="1096530" cy="2644213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070" y="3931516"/>
                <a:ext cx="1096530" cy="264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cxnSpLocks/>
            <a:stCxn id="51" idx="2"/>
            <a:endCxn id="53" idx="0"/>
          </p:cNvCxnSpPr>
          <p:nvPr/>
        </p:nvCxnSpPr>
        <p:spPr>
          <a:xfrm>
            <a:off x="3078355" y="2700105"/>
            <a:ext cx="32727" cy="113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53" idx="3"/>
            <a:endCxn id="54" idx="1"/>
          </p:cNvCxnSpPr>
          <p:nvPr/>
        </p:nvCxnSpPr>
        <p:spPr>
          <a:xfrm>
            <a:off x="4218010" y="5206511"/>
            <a:ext cx="2915060" cy="47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30255" y="1930529"/>
            <a:ext cx="2353794" cy="26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49" y="1567548"/>
            <a:ext cx="108097" cy="71945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577944" y="3959225"/>
            <a:ext cx="105162" cy="26165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cxnSpLocks/>
            <a:stCxn id="54" idx="0"/>
            <a:endCxn id="52" idx="2"/>
          </p:cNvCxnSpPr>
          <p:nvPr/>
        </p:nvCxnSpPr>
        <p:spPr>
          <a:xfrm flipH="1" flipV="1">
            <a:off x="7664277" y="2293510"/>
            <a:ext cx="17058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72424" y="406069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667324"/>
            <a:ext cx="73336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Interpolation</a:t>
            </a:r>
            <a:endParaRPr lang="en-US" sz="1400" i="1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				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Horner Rule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Lagrange’s formula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1505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3840" y="5557421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A*B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A459-AD7F-4206-99DC-35E7D522E89A}"/>
              </a:ext>
            </a:extLst>
          </p:cNvPr>
          <p:cNvSpPr/>
          <p:nvPr/>
        </p:nvSpPr>
        <p:spPr>
          <a:xfrm>
            <a:off x="1995330" y="19813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(9, -10, 7,  6)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C00A0-17B0-4360-9AC9-5A8BFBC5B980}"/>
              </a:ext>
            </a:extLst>
          </p:cNvPr>
          <p:cNvSpPr/>
          <p:nvPr/>
        </p:nvSpPr>
        <p:spPr>
          <a:xfrm>
            <a:off x="2004153" y="225421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(-5,   4, 0, -2).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7CBE2-3CE2-4CA0-BD8B-EFC4746371F6}"/>
              </a:ext>
            </a:extLst>
          </p:cNvPr>
          <p:cNvSpPr/>
          <p:nvPr/>
        </p:nvSpPr>
        <p:spPr>
          <a:xfrm>
            <a:off x="2115971" y="5253622"/>
            <a:ext cx="1914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(0,    9),   (0,   -5)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(1,  12),   (1,   -3)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(2,  65),   (2, -13)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 207),   (3, -47)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2DB4B7-DB75-43AC-AA16-2044BB702959}"/>
              </a:ext>
            </a:extLst>
          </p:cNvPr>
          <p:cNvSpPr/>
          <p:nvPr/>
        </p:nvSpPr>
        <p:spPr>
          <a:xfrm>
            <a:off x="7250473" y="5326588"/>
            <a:ext cx="915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(0,     4)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(1,     9)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(2,   52)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(3, 157)</a:t>
            </a:r>
            <a:endParaRPr lang="en-US" dirty="0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4BA655DD-9701-4800-AD2F-0F10F1EB43B1}"/>
              </a:ext>
            </a:extLst>
          </p:cNvPr>
          <p:cNvSpPr/>
          <p:nvPr/>
        </p:nvSpPr>
        <p:spPr>
          <a:xfrm flipH="1">
            <a:off x="792068" y="2650206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B5337E-9A8F-4D11-B246-F523C5C25B88}"/>
              </a:ext>
            </a:extLst>
          </p:cNvPr>
          <p:cNvSpPr/>
          <p:nvPr/>
        </p:nvSpPr>
        <p:spPr>
          <a:xfrm>
            <a:off x="4479976" y="22860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618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12180" y="1259257"/>
                <a:ext cx="9493471" cy="313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The proof relies on the existence of the inverse of a certain matrix. Equation (2.15) 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A(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equivalent to the matrix equation (computing 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A(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), k = 0,1, …, n-1).</a:t>
                </a:r>
              </a:p>
              <a:p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  <a:tabLst>
                    <a:tab pos="5597525" algn="l"/>
                  </a:tabLst>
                </a:pP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 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  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…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bSup>
                    <m:r>
                      <a:rPr lang="en-US" sz="2000" b="0" i="0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       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  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 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…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       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  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 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…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      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		</a:t>
                </a:r>
                <a:r>
                  <a:rPr lang="en-US" sz="20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,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which yields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  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…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80" y="1259257"/>
                <a:ext cx="9493471" cy="3139129"/>
              </a:xfrm>
              <a:prstGeom prst="rect">
                <a:avLst/>
              </a:prstGeom>
              <a:blipFill>
                <a:blip r:embed="rId2"/>
                <a:stretch>
                  <a:fillRect l="-706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5BE922-32B6-40DF-A9A5-26AF64997E45}"/>
              </a:ext>
            </a:extLst>
          </p:cNvPr>
          <p:cNvSpPr txBox="1"/>
          <p:nvPr/>
        </p:nvSpPr>
        <p:spPr>
          <a:xfrm>
            <a:off x="6205993" y="2830665"/>
            <a:ext cx="2941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EE52D57-680B-4D10-99EE-29C8F621D1F7}"/>
              </a:ext>
            </a:extLst>
          </p:cNvPr>
          <p:cNvSpPr/>
          <p:nvPr/>
        </p:nvSpPr>
        <p:spPr>
          <a:xfrm>
            <a:off x="1365733" y="2233427"/>
            <a:ext cx="91633" cy="20572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1A4465FA-B683-406A-B1EC-767F4845B3C9}"/>
              </a:ext>
            </a:extLst>
          </p:cNvPr>
          <p:cNvSpPr/>
          <p:nvPr/>
        </p:nvSpPr>
        <p:spPr>
          <a:xfrm>
            <a:off x="4668298" y="2244418"/>
            <a:ext cx="45719" cy="205723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9B0B0-14E2-4B0B-85F9-9126953E7F47}"/>
              </a:ext>
            </a:extLst>
          </p:cNvPr>
          <p:cNvSpPr/>
          <p:nvPr/>
        </p:nvSpPr>
        <p:spPr>
          <a:xfrm>
            <a:off x="7476982" y="446088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(2.16)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676391-BDE9-4B62-B80A-98A962236EB5}"/>
                  </a:ext>
                </a:extLst>
              </p:cNvPr>
              <p:cNvSpPr txBox="1"/>
              <p:nvPr/>
            </p:nvSpPr>
            <p:spPr>
              <a:xfrm>
                <a:off x="7134308" y="5381017"/>
                <a:ext cx="5012078" cy="9351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…+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30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   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yields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(((…(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+ … +a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+  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+  a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endParaRPr lang="en-US" baseline="-250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676391-BDE9-4B62-B80A-98A96223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08" y="5381017"/>
                <a:ext cx="5012078" cy="935192"/>
              </a:xfrm>
              <a:prstGeom prst="rect">
                <a:avLst/>
              </a:prstGeom>
              <a:blipFill>
                <a:blip r:embed="rId3"/>
                <a:stretch>
                  <a:fillRect l="-848" t="-1935" r="-1697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3106E8-FE7E-446C-9F52-BBAFF23AC61B}"/>
                  </a:ext>
                </a:extLst>
              </p:cNvPr>
              <p:cNvSpPr txBox="1"/>
              <p:nvPr/>
            </p:nvSpPr>
            <p:spPr>
              <a:xfrm>
                <a:off x="1397873" y="4414161"/>
                <a:ext cx="5568275" cy="205909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		   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dirty="0"/>
                  <a:t>	      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		   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	            =      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a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	   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3106E8-FE7E-446C-9F52-BBAFF23AC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73" y="4414161"/>
                <a:ext cx="5568275" cy="2059090"/>
              </a:xfrm>
              <a:prstGeom prst="rect">
                <a:avLst/>
              </a:prstGeom>
              <a:blipFill>
                <a:blip r:embed="rId4"/>
                <a:stretch>
                  <a:fillRect l="-764" t="-1176" b="-32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C77F9B-7D2C-4955-9D86-23616D43BAD5}"/>
                  </a:ext>
                </a:extLst>
              </p:cNvPr>
              <p:cNvSpPr/>
              <p:nvPr/>
            </p:nvSpPr>
            <p:spPr>
              <a:xfrm>
                <a:off x="216986" y="702387"/>
                <a:ext cx="2137508" cy="382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=1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C77F9B-7D2C-4955-9D86-23616D43B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6" y="702387"/>
                <a:ext cx="2137508" cy="382028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99F947-5FF8-4F14-82C1-2ADD9EA66D2E}"/>
              </a:ext>
            </a:extLst>
          </p:cNvPr>
          <p:cNvCxnSpPr>
            <a:cxnSpLocks/>
          </p:cNvCxnSpPr>
          <p:nvPr/>
        </p:nvCxnSpPr>
        <p:spPr>
          <a:xfrm>
            <a:off x="929536" y="1001864"/>
            <a:ext cx="590157" cy="2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212FC5-4C35-473E-B4D2-24D8B40C8231}"/>
              </a:ext>
            </a:extLst>
          </p:cNvPr>
          <p:cNvCxnSpPr>
            <a:cxnSpLocks/>
          </p:cNvCxnSpPr>
          <p:nvPr/>
        </p:nvCxnSpPr>
        <p:spPr>
          <a:xfrm>
            <a:off x="1841061" y="965515"/>
            <a:ext cx="8255" cy="24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C118B-451C-473E-BC32-32BFC1AD77B9}"/>
              </a:ext>
            </a:extLst>
          </p:cNvPr>
          <p:cNvSpPr txBox="1"/>
          <p:nvPr/>
        </p:nvSpPr>
        <p:spPr>
          <a:xfrm>
            <a:off x="3686040" y="340839"/>
            <a:ext cx="673351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00FF"/>
                </a:solidFill>
                <a:ea typeface="SimSun" panose="02010600030101010101" pitchFamily="2" charset="-122"/>
              </a:rPr>
              <a:t> Evaluation</a:t>
            </a:r>
            <a:r>
              <a:rPr lang="en-US" sz="2400" dirty="0">
                <a:ea typeface="SimSun" panose="02010600030101010101" pitchFamily="2" charset="-122"/>
              </a:rPr>
              <a:t>: </a:t>
            </a:r>
            <a:r>
              <a:rPr lang="en-US" sz="2400" dirty="0"/>
              <a:t>Another way to compute point-value representation of a polynomial</a:t>
            </a:r>
          </a:p>
        </p:txBody>
      </p:sp>
      <p:pic>
        <p:nvPicPr>
          <p:cNvPr id="22" name="Picture 21" descr="Image result for sad face">
            <a:extLst>
              <a:ext uri="{FF2B5EF4-FFF2-40B4-BE49-F238E27FC236}">
                <a16:creationId xmlns:a16="http://schemas.microsoft.com/office/drawing/2014/main" id="{AB56A0E6-61A3-4CA2-87A5-56D7FD0B2C8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637" y="4058398"/>
            <a:ext cx="415402" cy="382028"/>
          </a:xfrm>
          <a:prstGeom prst="rect">
            <a:avLst/>
          </a:prstGeom>
          <a:noFill/>
        </p:spPr>
      </p:pic>
      <p:sp>
        <p:nvSpPr>
          <p:cNvPr id="24" name="Left Bracket 23">
            <a:extLst>
              <a:ext uri="{FF2B5EF4-FFF2-40B4-BE49-F238E27FC236}">
                <a16:creationId xmlns:a16="http://schemas.microsoft.com/office/drawing/2014/main" id="{3D16372E-38EE-4C63-A2E7-93B0C2F1A78D}"/>
              </a:ext>
            </a:extLst>
          </p:cNvPr>
          <p:cNvSpPr/>
          <p:nvPr/>
        </p:nvSpPr>
        <p:spPr>
          <a:xfrm>
            <a:off x="5007289" y="2244418"/>
            <a:ext cx="91633" cy="20572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1F66EA7E-A1A5-4E40-A813-D1AA78A8CFEE}"/>
              </a:ext>
            </a:extLst>
          </p:cNvPr>
          <p:cNvSpPr/>
          <p:nvPr/>
        </p:nvSpPr>
        <p:spPr>
          <a:xfrm>
            <a:off x="6845096" y="2233426"/>
            <a:ext cx="91633" cy="20572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181795D4-F1BF-478C-AEED-8495873E35F0}"/>
              </a:ext>
            </a:extLst>
          </p:cNvPr>
          <p:cNvSpPr/>
          <p:nvPr/>
        </p:nvSpPr>
        <p:spPr>
          <a:xfrm>
            <a:off x="5821088" y="2244418"/>
            <a:ext cx="45719" cy="205723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31510185-2EA7-4189-9503-C206F4067F3F}"/>
              </a:ext>
            </a:extLst>
          </p:cNvPr>
          <p:cNvSpPr/>
          <p:nvPr/>
        </p:nvSpPr>
        <p:spPr>
          <a:xfrm>
            <a:off x="7640350" y="2244417"/>
            <a:ext cx="45719" cy="205723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06870B06-E583-4E09-9FB5-3DDA0ECA17FD}"/>
              </a:ext>
            </a:extLst>
          </p:cNvPr>
          <p:cNvSpPr/>
          <p:nvPr/>
        </p:nvSpPr>
        <p:spPr>
          <a:xfrm>
            <a:off x="6744389" y="4475330"/>
            <a:ext cx="45719" cy="205723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0F4EBA9D-F729-4A9B-8C91-8B62F3CDA858}"/>
              </a:ext>
            </a:extLst>
          </p:cNvPr>
          <p:cNvSpPr/>
          <p:nvPr/>
        </p:nvSpPr>
        <p:spPr>
          <a:xfrm>
            <a:off x="5519554" y="4475330"/>
            <a:ext cx="45719" cy="205723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78FB913-BCB2-4E8C-9299-C7B0D9889BC3}"/>
              </a:ext>
            </a:extLst>
          </p:cNvPr>
          <p:cNvSpPr/>
          <p:nvPr/>
        </p:nvSpPr>
        <p:spPr>
          <a:xfrm>
            <a:off x="6113100" y="4475330"/>
            <a:ext cx="91633" cy="20572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3003279-90A5-451E-B24B-27F8AF2EB911}"/>
              </a:ext>
            </a:extLst>
          </p:cNvPr>
          <p:cNvSpPr/>
          <p:nvPr/>
        </p:nvSpPr>
        <p:spPr>
          <a:xfrm>
            <a:off x="1352057" y="4440426"/>
            <a:ext cx="91633" cy="20572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CF24-ABC5-4B41-89DC-630E1FE057DA}"/>
              </a:ext>
            </a:extLst>
          </p:cNvPr>
          <p:cNvSpPr/>
          <p:nvPr/>
        </p:nvSpPr>
        <p:spPr>
          <a:xfrm>
            <a:off x="9024211" y="2059751"/>
            <a:ext cx="175560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takes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32411" y="827315"/>
            <a:ext cx="9764675" cy="573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 2.22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  Converting representation from point-value pairs form to coefficient form: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A(x) =    6x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 10x  +   9  of degree-bound 4.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coefficient form for the polynomial A(x) is (9, -10, 7, 6).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Horner’s rule,  A(x) = 9 + x(-10 + x(7 + x(6))).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compute 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evaluate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A(x)’s value-point form.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 = {0, 1, 2, 3}.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A(0) = 9.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A(1) = 9 + 1(-10 + 1(7 + 1(6))) = 12 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A(2) = 9 + 2(-10 + 2(7 + 2(6))) = 65.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A(3) = 9 + 3(-10 + 3(7 + 3(6))) = 204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Its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value-point form (0, 9), (1, 12), (2, 65), (3, 204) is obtained.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This above evaluating A(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k = 0, 1, 2, 3 can be done: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F2FEB4A4-56D3-496F-831D-078E96CB28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601" y="2752378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7004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7563" y="1290143"/>
            <a:ext cx="743008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	0	0	0	            9		9</a:t>
            </a:r>
          </a:p>
          <a:p>
            <a:pPr marL="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	1	1          1                   -10	          12</a:t>
            </a:r>
          </a:p>
          <a:p>
            <a:pPr marL="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	2	4	8	            7	          65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	3	9        27	            6                    204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1660127" y="1372525"/>
            <a:ext cx="78270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856451" y="1372525"/>
            <a:ext cx="78270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7775509" y="1372525"/>
            <a:ext cx="78270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Left Bracket 16"/>
          <p:cNvSpPr/>
          <p:nvPr/>
        </p:nvSpPr>
        <p:spPr>
          <a:xfrm flipH="1">
            <a:off x="8458939" y="1372525"/>
            <a:ext cx="125767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6634578" y="1372525"/>
            <a:ext cx="125767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Left Bracket 18"/>
          <p:cNvSpPr/>
          <p:nvPr/>
        </p:nvSpPr>
        <p:spPr>
          <a:xfrm flipH="1">
            <a:off x="4885821" y="1372525"/>
            <a:ext cx="125767" cy="12818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72691" y="1757779"/>
            <a:ext cx="4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0837-DA97-419E-8C69-0110993E72E1}"/>
              </a:ext>
            </a:extLst>
          </p:cNvPr>
          <p:cNvSpPr txBox="1"/>
          <p:nvPr/>
        </p:nvSpPr>
        <p:spPr>
          <a:xfrm>
            <a:off x="1660127" y="3300403"/>
            <a:ext cx="8261406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compute point-value representations  from coefficient vector for polynomial A(x)</a:t>
            </a:r>
          </a:p>
        </p:txBody>
      </p:sp>
      <p:pic>
        <p:nvPicPr>
          <p:cNvPr id="21" name="Picture 20" descr="Image result for sad face">
            <a:extLst>
              <a:ext uri="{FF2B5EF4-FFF2-40B4-BE49-F238E27FC236}">
                <a16:creationId xmlns:a16="http://schemas.microsoft.com/office/drawing/2014/main" id="{657DF8CA-F9B6-41D4-AE85-81D0392778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852" y="1140636"/>
            <a:ext cx="489313" cy="46377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84209" y="4481440"/>
            <a:ext cx="920629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A(x) =    6x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 10x  +   9 of degree-bound 4, the coefficient form for the polynomial A(x) is (9, -10, 7, 6). Let {x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} = {0, 1, 2, 3}. its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value-point form representation (0, 9), (1, 12), (2, 65), (3, 204) can be obtained.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54F23-F011-458C-A879-3C661137FA9D}"/>
              </a:ext>
            </a:extLst>
          </p:cNvPr>
          <p:cNvSpPr/>
          <p:nvPr/>
        </p:nvSpPr>
        <p:spPr>
          <a:xfrm>
            <a:off x="1518965" y="627312"/>
            <a:ext cx="6985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This above evaluating A(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k = 0, 1, 2, 3 can be done: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BD7CF7-1ABF-4F39-BD7F-88128D5A5F39}"/>
              </a:ext>
            </a:extLst>
          </p:cNvPr>
          <p:cNvSpPr txBox="1"/>
          <p:nvPr/>
        </p:nvSpPr>
        <p:spPr>
          <a:xfrm>
            <a:off x="1243263" y="3128211"/>
            <a:ext cx="10619874" cy="20373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17215" y="434760"/>
            <a:ext cx="898982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Interpolating polynomial – </a:t>
            </a:r>
          </a:p>
          <a:p>
            <a:r>
              <a:rPr lang="en-US" sz="2800" dirty="0">
                <a:ea typeface="SimSun" panose="02010600030101010101" pitchFamily="2" charset="-122"/>
              </a:rPr>
              <a:t>the inverse of evaluation (interpolation)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Interpolation - the inverse of evaluation: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determining the coefficient form of a polynomial from a point-value representation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(Uniqueness of an interpolating polynomial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set {(x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…,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of n point-value pairs such that all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distinct, there is a unique polynomial A(x) of degree-bound n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k = 0, 1, 2, …, n – 1.</a:t>
            </a:r>
          </a:p>
          <a:p>
            <a:pPr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Theorem shows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interpolation is well-defined when the desired interpolating polynomial must have a degree-bound equal to the given number of point-value pairs.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0ACE3E7-1F6B-41F6-A688-2A68EF31B29C}"/>
              </a:ext>
            </a:extLst>
          </p:cNvPr>
          <p:cNvSpPr/>
          <p:nvPr/>
        </p:nvSpPr>
        <p:spPr>
          <a:xfrm flipH="1">
            <a:off x="338844" y="3150705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A10690F9-E664-457B-93CE-91D55FC42D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286" y="3113847"/>
            <a:ext cx="398192" cy="352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35597E-B2CF-4831-9CD5-4BA9B4CD1588}"/>
              </a:ext>
            </a:extLst>
          </p:cNvPr>
          <p:cNvSpPr txBox="1"/>
          <p:nvPr/>
        </p:nvSpPr>
        <p:spPr>
          <a:xfrm>
            <a:off x="633710" y="3128211"/>
            <a:ext cx="11229427" cy="31476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60628" y="827112"/>
                <a:ext cx="9729927" cy="5448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Given the point-value representation,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interpolating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A(x) can be done:</a:t>
                </a:r>
              </a:p>
              <a:p>
                <a:pPr marL="3657600" lvl="4" indent="-914400">
                  <a:lnSpc>
                    <a:spcPct val="115000"/>
                  </a:lnSpc>
                  <a:buFontTx/>
                  <a:buAutoNum type="arabicPlain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0	0           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1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	1	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1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4	8	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1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9        27	 3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det(V(x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…,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 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(1 - 0)(2 -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)(3 - 0)(2 - 1)(3 - 1)(3 - 2) = 1*2*3*1*2*1=12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0, it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nonsingular,</a:t>
                </a:r>
              </a:p>
              <a:p>
                <a:pPr>
                  <a:spcBef>
                    <a:spcPts val="120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V(x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x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…,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y.               ……2.16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8" y="827112"/>
                <a:ext cx="9729927" cy="5448736"/>
              </a:xfrm>
              <a:prstGeom prst="rect">
                <a:avLst/>
              </a:prstGeom>
              <a:blipFill>
                <a:blip r:embed="rId2"/>
                <a:stretch>
                  <a:fillRect l="-2444" t="-447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40527" y="1873190"/>
            <a:ext cx="2166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0, 1, 2, 3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</a:t>
            </a:r>
          </a:p>
          <a:p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3781887" y="1396939"/>
            <a:ext cx="151846" cy="14883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ket 4"/>
          <p:cNvSpPr/>
          <p:nvPr/>
        </p:nvSpPr>
        <p:spPr>
          <a:xfrm flipH="1">
            <a:off x="7199790" y="1396938"/>
            <a:ext cx="186431" cy="14883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25D70-7C36-4452-9B7D-00155C22B48E}"/>
              </a:ext>
            </a:extLst>
          </p:cNvPr>
          <p:cNvSpPr txBox="1"/>
          <p:nvPr/>
        </p:nvSpPr>
        <p:spPr>
          <a:xfrm>
            <a:off x="8189843" y="4198289"/>
            <a:ext cx="382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j goes from 0 to 2, k is from 1 to 3.</a:t>
            </a:r>
          </a:p>
        </p:txBody>
      </p:sp>
      <p:pic>
        <p:nvPicPr>
          <p:cNvPr id="9" name="Picture 8" descr="Image result for sad face">
            <a:extLst>
              <a:ext uri="{FF2B5EF4-FFF2-40B4-BE49-F238E27FC236}">
                <a16:creationId xmlns:a16="http://schemas.microsoft.com/office/drawing/2014/main" id="{91F2D8EB-3625-4A22-90E4-D609D9E281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710" y="2071113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6352" y="1322404"/>
            <a:ext cx="88865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is,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1	0	0	0     </a:t>
            </a:r>
            <a:r>
              <a:rPr lang="en-US" sz="28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9		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	1	1	1	        12	         -10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	2	4	8	        65   		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	3	9        27	      204    		6 </a:t>
            </a:r>
            <a:r>
              <a:rPr lang="en-US" sz="2400" dirty="0"/>
              <a:t>	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/>
          </a:p>
        </p:txBody>
      </p:sp>
      <p:sp>
        <p:nvSpPr>
          <p:cNvPr id="3" name="Left Bracket 2"/>
          <p:cNvSpPr/>
          <p:nvPr/>
        </p:nvSpPr>
        <p:spPr>
          <a:xfrm>
            <a:off x="1846555" y="2242536"/>
            <a:ext cx="115410" cy="12996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3694590" y="2242536"/>
            <a:ext cx="115410" cy="12996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7806431" y="2242536"/>
            <a:ext cx="115410" cy="12996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9805386" y="2242535"/>
            <a:ext cx="115410" cy="12996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10808563" y="2224777"/>
            <a:ext cx="84337" cy="13174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8725271" y="2224776"/>
            <a:ext cx="84337" cy="13174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7003001" y="2224775"/>
            <a:ext cx="84337" cy="13174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537533" y="2224774"/>
            <a:ext cx="84337" cy="13174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620"/>
          <p:cNvSpPr txBox="1"/>
          <p:nvPr/>
        </p:nvSpPr>
        <p:spPr>
          <a:xfrm>
            <a:off x="9124024" y="2584399"/>
            <a:ext cx="366945" cy="46212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3" name="Text Box 620"/>
          <p:cNvSpPr txBox="1"/>
          <p:nvPr/>
        </p:nvSpPr>
        <p:spPr>
          <a:xfrm>
            <a:off x="2968098" y="2584400"/>
            <a:ext cx="366945" cy="46212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6475E-1BBA-4D52-9426-2F2D37B35C9C}"/>
              </a:ext>
            </a:extLst>
          </p:cNvPr>
          <p:cNvSpPr txBox="1"/>
          <p:nvPr/>
        </p:nvSpPr>
        <p:spPr>
          <a:xfrm>
            <a:off x="1660127" y="4253947"/>
            <a:ext cx="8261406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Interpolation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compute coefficient vector from point-value representations  for polynomial A(x).  This takes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Image result for sad face">
            <a:extLst>
              <a:ext uri="{FF2B5EF4-FFF2-40B4-BE49-F238E27FC236}">
                <a16:creationId xmlns:a16="http://schemas.microsoft.com/office/drawing/2014/main" id="{D3A07E7F-530B-4E97-804E-D3625B2DB1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43" y="1872541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6250" y="2745736"/>
            <a:ext cx="823706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proof of Theorem 2.4 describes an algorithm for interpolation based on solving the 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V(x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a    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(2.16) of linear equations. Using the LU decomposition algorithms, we can solve these equations in time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0387D5-DAC1-4449-95F9-22EC490FD717}"/>
              </a:ext>
            </a:extLst>
          </p:cNvPr>
          <p:cNvSpPr txBox="1"/>
          <p:nvPr/>
        </p:nvSpPr>
        <p:spPr>
          <a:xfrm>
            <a:off x="611351" y="3429000"/>
            <a:ext cx="10759482" cy="12828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67E8-2622-404D-B9BB-2203F4E13147}"/>
              </a:ext>
            </a:extLst>
          </p:cNvPr>
          <p:cNvSpPr txBox="1"/>
          <p:nvPr/>
        </p:nvSpPr>
        <p:spPr>
          <a:xfrm>
            <a:off x="1100664" y="1551863"/>
            <a:ext cx="9775883" cy="16726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00664" y="1551863"/>
                <a:ext cx="9849395" cy="442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fast algorithm for n-point interpolation is based on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Lagrange’s formula: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…………… (2.17)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 right-hand side of equation (2.17) is a polynomial of degree-bound n that satisfies  A(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all k. 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ompute the coefficients of A using Lagrange’s formula in time Θ(n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n-point evaluation and interpolation are well-defined inverse operations that transform between the coefficient representation of a polynomial and a point-value representation.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64" y="1551863"/>
                <a:ext cx="9849395" cy="4423968"/>
              </a:xfrm>
              <a:prstGeom prst="rect">
                <a:avLst/>
              </a:prstGeom>
              <a:blipFill>
                <a:blip r:embed="rId2"/>
                <a:stretch>
                  <a:fillRect l="-991" t="-1517"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8AA4657-55DF-49A8-8606-51BFBF3A9550}"/>
              </a:ext>
            </a:extLst>
          </p:cNvPr>
          <p:cNvSpPr/>
          <p:nvPr/>
        </p:nvSpPr>
        <p:spPr>
          <a:xfrm flipH="1">
            <a:off x="611352" y="2253993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1E4BB8CC-8BE7-43BB-A0E5-DD0BB72E08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351" y="2107474"/>
            <a:ext cx="489313" cy="378407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FC1A32-794A-4715-99B8-BC0ABB10FB2B}"/>
              </a:ext>
            </a:extLst>
          </p:cNvPr>
          <p:cNvSpPr/>
          <p:nvPr/>
        </p:nvSpPr>
        <p:spPr>
          <a:xfrm>
            <a:off x="984068" y="291765"/>
            <a:ext cx="73064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Fast n-point interpolation algorithm – from point-value form back to coefficients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36184-E175-4827-9AC9-204ABFE78E41}"/>
              </a:ext>
            </a:extLst>
          </p:cNvPr>
          <p:cNvSpPr txBox="1"/>
          <p:nvPr/>
        </p:nvSpPr>
        <p:spPr>
          <a:xfrm>
            <a:off x="613186" y="3614098"/>
            <a:ext cx="11349182" cy="27779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05017" y="1694266"/>
                <a:ext cx="9737028" cy="4773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2.23:  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of A(x) interpolation using Lagrange formula: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the polynomial A(x) =  6x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+ 7x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- 10x + 9  of degree-bound 4.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value-point form (0, 9), (1, 12), (2, 65), (3, 204) is obtained in example 2.22.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interpolate this point-value representation of a polynomial A(x)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(0, 9), (1, 12), (2, 65), (3, 204)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to form the coefficient (9, -10, 7, 6) of the polynomial A(x) using Lagrange’s formula - (2.17):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A(x)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………… (2.17)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17" y="1694266"/>
                <a:ext cx="9737028" cy="4773936"/>
              </a:xfrm>
              <a:prstGeom prst="rect">
                <a:avLst/>
              </a:prstGeom>
              <a:blipFill>
                <a:blip r:embed="rId2"/>
                <a:stretch>
                  <a:fillRect l="-93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B4F1DA9F-6C8E-4C4E-B793-DAE8F21098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936" y="1227909"/>
            <a:ext cx="451156" cy="40539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E6712-3619-4F0A-9C79-E9EC8BAE6B2C}"/>
              </a:ext>
            </a:extLst>
          </p:cNvPr>
          <p:cNvSpPr/>
          <p:nvPr/>
        </p:nvSpPr>
        <p:spPr>
          <a:xfrm>
            <a:off x="1305016" y="465936"/>
            <a:ext cx="7438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Fast n-point interpolation algorithm – from point-value form back to coefficients</a:t>
            </a:r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9119" y="1420541"/>
                <a:ext cx="9402845" cy="5232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 fast Fourier transform (FFT)  is 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algorithm: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a Discrete Fourier Transform (DFT) of a sequence, or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its inverse (IDFT). </a:t>
                </a: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optimized form of the DFT, performing less calculations: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divide and conquer technique that breaks down a DFT of any composite size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into many smaller DFTs of sizes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FFT reduces the number of computations needed for a problem of size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operations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19" y="1420541"/>
                <a:ext cx="9402845" cy="5232202"/>
              </a:xfrm>
              <a:prstGeom prst="rect">
                <a:avLst/>
              </a:prstGeom>
              <a:blipFill>
                <a:blip r:embed="rId2"/>
                <a:stretch>
                  <a:fillRect l="-972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D60225-0EC9-47AC-82FB-BDCAC87633AB}"/>
              </a:ext>
            </a:extLst>
          </p:cNvPr>
          <p:cNvSpPr/>
          <p:nvPr/>
        </p:nvSpPr>
        <p:spPr>
          <a:xfrm flipH="1">
            <a:off x="896334" y="244900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8" y="2276990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90539B-919F-4975-A002-5456D28B77F7}"/>
              </a:ext>
            </a:extLst>
          </p:cNvPr>
          <p:cNvSpPr/>
          <p:nvPr/>
        </p:nvSpPr>
        <p:spPr>
          <a:xfrm>
            <a:off x="1454331" y="540252"/>
            <a:ext cx="838957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 and the Fast Fourier Transform (FFT)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E9025D-C1AD-4AEF-A858-923EEF0C1B16}"/>
              </a:ext>
            </a:extLst>
          </p:cNvPr>
          <p:cNvSpPr txBox="1"/>
          <p:nvPr/>
        </p:nvSpPr>
        <p:spPr>
          <a:xfrm>
            <a:off x="649705" y="2366211"/>
            <a:ext cx="11213432" cy="2173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332" y="1554278"/>
                <a:ext cx="9623394" cy="500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+ 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      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 – x</a:t>
                </a:r>
                <a:r>
                  <a:rPr lang="en-US" sz="2400" u="sng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      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(x – 1) (x – 2) (x – 3)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(x – 0) (x – 2) (x – 3)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(0 – 1) (0 – 2) (0 – 3)	       (1 – 0) (1 – 2) (1 – 3)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+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(x – 0) (x – 1) (x – 3)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+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(x – 0) (x – 1) (x – 2)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(2 – 0) (2 – 1) (2 – 3)               (3 – 0) (3 – 1) (3 – 2)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32" y="1554278"/>
                <a:ext cx="9623394" cy="5008743"/>
              </a:xfrm>
              <a:prstGeom prst="rect">
                <a:avLst/>
              </a:prstGeom>
              <a:blipFill>
                <a:blip r:embed="rId2"/>
                <a:stretch>
                  <a:fillRect l="-1014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62D7A03A-8C0C-4689-A7B9-20FA123019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921" y="1090501"/>
            <a:ext cx="489313" cy="46377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A51181-EA91-4A79-89C5-7AB2262F71FF}"/>
              </a:ext>
            </a:extLst>
          </p:cNvPr>
          <p:cNvSpPr/>
          <p:nvPr/>
        </p:nvSpPr>
        <p:spPr>
          <a:xfrm>
            <a:off x="1454331" y="379081"/>
            <a:ext cx="91178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Fast n-point interpolation algorithm – from point-value form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(0, 9), (1, 12), (2, 65), (3, 204) </a:t>
            </a:r>
            <a:r>
              <a:rPr lang="en-US" sz="3200" dirty="0">
                <a:ea typeface="SimSun" panose="02010600030101010101" pitchFamily="2" charset="-122"/>
              </a:rPr>
              <a:t>back to coefficients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B9589-2CEE-4F69-9B65-26E1FE851EA1}"/>
              </a:ext>
            </a:extLst>
          </p:cNvPr>
          <p:cNvSpPr txBox="1"/>
          <p:nvPr/>
        </p:nvSpPr>
        <p:spPr>
          <a:xfrm>
            <a:off x="406552" y="4442437"/>
            <a:ext cx="11213432" cy="2173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331" y="1861427"/>
                <a:ext cx="9650028" cy="4251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9   (x – 1) (x – 2) (x – 3)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   (x – 0) (x – 2) (x – 3)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		   -6				          2 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+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65   (x – 0) (x – 1) (x – 3)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+  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204   (x – 0) (x – 1) (x – 2)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		      -2  				   6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+11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−6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+6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+6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65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+3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    34(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 A(x) =    6x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+   7x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-  10x  +   9.    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takes time Θ(n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31" y="1861427"/>
                <a:ext cx="9650028" cy="4251677"/>
              </a:xfrm>
              <a:prstGeom prst="rect">
                <a:avLst/>
              </a:prstGeom>
              <a:blipFill>
                <a:blip r:embed="rId2"/>
                <a:stretch>
                  <a:fillRect l="-1011" t="-1146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E707D4A-90EB-42AB-9C78-894F8B875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825" y="1199576"/>
            <a:ext cx="489313" cy="463777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77D5A-F898-4DC4-8396-79AA2AA705CA}"/>
              </a:ext>
            </a:extLst>
          </p:cNvPr>
          <p:cNvSpPr/>
          <p:nvPr/>
        </p:nvSpPr>
        <p:spPr>
          <a:xfrm>
            <a:off x="1454331" y="379081"/>
            <a:ext cx="91178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Fast n-point interpolation algorithm – from point-value form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(0, 9), (1, 12), (2, 65), (3, 204) </a:t>
            </a:r>
            <a:r>
              <a:rPr lang="en-US" sz="3200" dirty="0">
                <a:ea typeface="SimSun" panose="02010600030101010101" pitchFamily="2" charset="-122"/>
              </a:rPr>
              <a:t>back to coefficients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0018" y="957944"/>
                <a:ext cx="9339309" cy="5559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2.24   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validating {(x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 | 0 ≤</m:t>
                    </m:r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≤3</m:t>
                    </m:r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	A(x)  =    6x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10x  +   9  and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B(x)  =  - 2x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4x   - 5.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Horner rule, A(x) = 9 +x(-10 + x(7 + x(6))).  We obtained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A(0) = 9, A(1) = 12. A(2) = 65, A(3) = 204.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a point-value representation for polynomial A(x)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{(0, 9), (1, 12), (2, 65), (3, 204)}.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Horner rule, B(x) = -5 + x(4 + x(0 + x(-2))). We obtained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B(0) = -5; B(1) = -3; B(2) = -13; and B(3) = -47.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a point-value representation for polynomial B(x)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{(0, -5), (1, -3), (2, -13), (3, -47)}.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8" y="957944"/>
                <a:ext cx="9339309" cy="5559086"/>
              </a:xfrm>
              <a:prstGeom prst="rect">
                <a:avLst/>
              </a:prstGeom>
              <a:blipFill>
                <a:blip r:embed="rId2"/>
                <a:stretch>
                  <a:fillRect l="-1044" t="-21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35EE19-05FB-449E-A156-9138305A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3882"/>
              </p:ext>
            </p:extLst>
          </p:nvPr>
        </p:nvGraphicFramePr>
        <p:xfrm>
          <a:off x="9167853" y="3995604"/>
          <a:ext cx="266368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67">
                  <a:extLst>
                    <a:ext uri="{9D8B030D-6E8A-4147-A177-3AD203B41FA5}">
                      <a16:colId xmlns:a16="http://schemas.microsoft.com/office/drawing/2014/main" val="4060801772"/>
                    </a:ext>
                  </a:extLst>
                </a:gridCol>
                <a:gridCol w="667840">
                  <a:extLst>
                    <a:ext uri="{9D8B030D-6E8A-4147-A177-3AD203B41FA5}">
                      <a16:colId xmlns:a16="http://schemas.microsoft.com/office/drawing/2014/main" val="216136887"/>
                    </a:ext>
                  </a:extLst>
                </a:gridCol>
                <a:gridCol w="667840">
                  <a:extLst>
                    <a:ext uri="{9D8B030D-6E8A-4147-A177-3AD203B41FA5}">
                      <a16:colId xmlns:a16="http://schemas.microsoft.com/office/drawing/2014/main" val="2357766788"/>
                    </a:ext>
                  </a:extLst>
                </a:gridCol>
                <a:gridCol w="667840">
                  <a:extLst>
                    <a:ext uri="{9D8B030D-6E8A-4147-A177-3AD203B41FA5}">
                      <a16:colId xmlns:a16="http://schemas.microsoft.com/office/drawing/2014/main" val="410320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5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4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3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2066"/>
                  </a:ext>
                </a:extLst>
              </a:tr>
            </a:tbl>
          </a:graphicData>
        </a:graphic>
      </p:graphicFrame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57D5214-77D8-42AC-8281-E9F731C99A42}"/>
              </a:ext>
            </a:extLst>
          </p:cNvPr>
          <p:cNvSpPr/>
          <p:nvPr/>
        </p:nvSpPr>
        <p:spPr>
          <a:xfrm flipH="1">
            <a:off x="524941" y="60127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9680" y="582836"/>
                <a:ext cx="9454719" cy="569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 + B(x)  can be obtained by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A(x)  =  6x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+ 7x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- 10x +  9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B(x)  = -2x</a:t>
                </a:r>
                <a:r>
                  <a:rPr lang="en-US" sz="2400" u="sng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+  4x  -  5   +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C(x)  =  4x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+ 7x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 6x +  4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4 - x(6 - x(7 + x(4)))  =  4 + x(-6 + x(7 + x(4))).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obtained C(0) = 4; C(1) = 9; C(2) = 52; C(3) = 157.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point-value representation for the C(x)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can be obtained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 | 0 ≤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≤3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}, which yields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{(0, 9-5), (1, 12-3), (2, 65-13), (3, 204-47)}.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means, C(x) 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{(0, 4), (1, 9), (2, 52), (3, 157)}.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80" y="582836"/>
                <a:ext cx="9454719" cy="5692328"/>
              </a:xfrm>
              <a:prstGeom prst="rect">
                <a:avLst/>
              </a:prstGeom>
              <a:blipFill>
                <a:blip r:embed="rId2"/>
                <a:stretch>
                  <a:fillRect l="-967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CE66E5F-CB4A-450E-9B49-D85F3711D15F}"/>
              </a:ext>
            </a:extLst>
          </p:cNvPr>
          <p:cNvSpPr/>
          <p:nvPr/>
        </p:nvSpPr>
        <p:spPr>
          <a:xfrm flipH="1">
            <a:off x="704603" y="624344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40322-C0F5-47A4-A19B-777A7B3CC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84157"/>
              </p:ext>
            </p:extLst>
          </p:nvPr>
        </p:nvGraphicFramePr>
        <p:xfrm>
          <a:off x="8734697" y="4244337"/>
          <a:ext cx="2649711" cy="203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03">
                  <a:extLst>
                    <a:ext uri="{9D8B030D-6E8A-4147-A177-3AD203B41FA5}">
                      <a16:colId xmlns:a16="http://schemas.microsoft.com/office/drawing/2014/main" val="4060801772"/>
                    </a:ext>
                  </a:extLst>
                </a:gridCol>
                <a:gridCol w="664336">
                  <a:extLst>
                    <a:ext uri="{9D8B030D-6E8A-4147-A177-3AD203B41FA5}">
                      <a16:colId xmlns:a16="http://schemas.microsoft.com/office/drawing/2014/main" val="216136887"/>
                    </a:ext>
                  </a:extLst>
                </a:gridCol>
                <a:gridCol w="664336">
                  <a:extLst>
                    <a:ext uri="{9D8B030D-6E8A-4147-A177-3AD203B41FA5}">
                      <a16:colId xmlns:a16="http://schemas.microsoft.com/office/drawing/2014/main" val="2357766788"/>
                    </a:ext>
                  </a:extLst>
                </a:gridCol>
                <a:gridCol w="664336">
                  <a:extLst>
                    <a:ext uri="{9D8B030D-6E8A-4147-A177-3AD203B41FA5}">
                      <a16:colId xmlns:a16="http://schemas.microsoft.com/office/drawing/2014/main" val="4103201719"/>
                    </a:ext>
                  </a:extLst>
                </a:gridCol>
              </a:tblGrid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55353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43698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32793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19124"/>
                  </a:ext>
                </a:extLst>
              </a:tr>
              <a:tr h="42305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206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5BBCAE-A351-456B-8D72-8223F8174FE0}"/>
              </a:ext>
            </a:extLst>
          </p:cNvPr>
          <p:cNvCxnSpPr/>
          <p:nvPr/>
        </p:nvCxnSpPr>
        <p:spPr>
          <a:xfrm>
            <a:off x="1137037" y="3974138"/>
            <a:ext cx="75139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4F7738-BC72-4E81-B6FB-5347C2BB7282}"/>
              </a:ext>
            </a:extLst>
          </p:cNvPr>
          <p:cNvSpPr txBox="1"/>
          <p:nvPr/>
        </p:nvSpPr>
        <p:spPr>
          <a:xfrm>
            <a:off x="7746463" y="636179"/>
            <a:ext cx="3379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simplicity, use addition to illustrate the obtained the coefficient representation C(x) , then convert to point value representation, which is the same as the result obtained through adding point values pairs.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1069F-A9A0-424F-8CCF-B17E8BBCD8E8}"/>
              </a:ext>
            </a:extLst>
          </p:cNvPr>
          <p:cNvSpPr txBox="1"/>
          <p:nvPr/>
        </p:nvSpPr>
        <p:spPr>
          <a:xfrm>
            <a:off x="489284" y="4499696"/>
            <a:ext cx="11213432" cy="2173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2773" y="667219"/>
                <a:ext cx="9587883" cy="5635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Adding two polynomials in their point-value representations: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point-value representation is quite convenient for many operations on polynomials. For addition,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C(x) = A(x) + B(x), then C(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A(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B(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for any point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precisely, if we have a point-value representation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A, 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)}, and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B, 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(Both A and B are evaluated at the same n points).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point-value representation for C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the time to add two polynomials of degree-bound n in point-value form is Θ(n).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3" y="667219"/>
                <a:ext cx="9587883" cy="5635132"/>
              </a:xfrm>
              <a:prstGeom prst="rect">
                <a:avLst/>
              </a:prstGeom>
              <a:blipFill>
                <a:blip r:embed="rId2"/>
                <a:stretch>
                  <a:fillRect l="-1017" t="-432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526825" y="1482717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CE60C499-944B-42A4-A8ED-6A1AB1F0DD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890" y="1271451"/>
            <a:ext cx="461011" cy="443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935725" y="1203102"/>
            <a:ext cx="2303801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(4, -6, 7, 4, …)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2004153" y="3837292"/>
                <a:ext cx="2204663" cy="2893658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153" y="3837292"/>
                <a:ext cx="2204663" cy="289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2482" y="3931516"/>
                <a:ext cx="1097118" cy="2799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482" y="3931516"/>
                <a:ext cx="1097118" cy="2799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cxnSpLocks/>
            <a:stCxn id="51" idx="2"/>
            <a:endCxn id="53" idx="0"/>
          </p:cNvCxnSpPr>
          <p:nvPr/>
        </p:nvCxnSpPr>
        <p:spPr>
          <a:xfrm>
            <a:off x="3087626" y="2688979"/>
            <a:ext cx="18859" cy="114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53" idx="3"/>
            <a:endCxn id="54" idx="1"/>
          </p:cNvCxnSpPr>
          <p:nvPr/>
        </p:nvCxnSpPr>
        <p:spPr>
          <a:xfrm>
            <a:off x="4208816" y="5284121"/>
            <a:ext cx="2923666" cy="47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39526" y="1930529"/>
            <a:ext cx="2344523" cy="15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49" y="1567548"/>
            <a:ext cx="108097" cy="71945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577944" y="3959225"/>
            <a:ext cx="105162" cy="26165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cxnSpLocks/>
            <a:stCxn id="54" idx="0"/>
            <a:endCxn id="52" idx="2"/>
          </p:cNvCxnSpPr>
          <p:nvPr/>
        </p:nvCxnSpPr>
        <p:spPr>
          <a:xfrm flipH="1" flipV="1">
            <a:off x="7664277" y="2293510"/>
            <a:ext cx="16764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72424" y="406069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667324"/>
            <a:ext cx="73336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Interpolation</a:t>
            </a:r>
            <a:endParaRPr lang="en-US" sz="1400" i="1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				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Horner Rule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Lagrange’s formula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1505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3840" y="5557421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A*B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A459-AD7F-4206-99DC-35E7D522E89A}"/>
              </a:ext>
            </a:extLst>
          </p:cNvPr>
          <p:cNvSpPr/>
          <p:nvPr/>
        </p:nvSpPr>
        <p:spPr>
          <a:xfrm>
            <a:off x="1995330" y="19813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(9, -10, 7,  6)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C00A0-17B0-4360-9AC9-5A8BFBC5B980}"/>
              </a:ext>
            </a:extLst>
          </p:cNvPr>
          <p:cNvSpPr/>
          <p:nvPr/>
        </p:nvSpPr>
        <p:spPr>
          <a:xfrm>
            <a:off x="2004153" y="225421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(-5,   4, 0, -2).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7CBE2-3CE2-4CA0-BD8B-EFC4746371F6}"/>
              </a:ext>
            </a:extLst>
          </p:cNvPr>
          <p:cNvSpPr/>
          <p:nvPr/>
        </p:nvSpPr>
        <p:spPr>
          <a:xfrm>
            <a:off x="2115971" y="5253622"/>
            <a:ext cx="1914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(0,    9),   (0,   -5)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(1,  12),   (1,   -3)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(2,  65),   (2, -13)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 207),   (3, -47)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2DB4B7-DB75-43AC-AA16-2044BB702959}"/>
              </a:ext>
            </a:extLst>
          </p:cNvPr>
          <p:cNvSpPr/>
          <p:nvPr/>
        </p:nvSpPr>
        <p:spPr>
          <a:xfrm>
            <a:off x="7250473" y="5326588"/>
            <a:ext cx="915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(0,     4)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(1,     9)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(2,   52)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(3, 157)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endParaRPr lang="en-US" dirty="0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4BA655DD-9701-4800-AD2F-0F10F1EB43B1}"/>
              </a:ext>
            </a:extLst>
          </p:cNvPr>
          <p:cNvSpPr/>
          <p:nvPr/>
        </p:nvSpPr>
        <p:spPr>
          <a:xfrm flipH="1">
            <a:off x="707183" y="1981380"/>
            <a:ext cx="535077" cy="2782406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B5337E-9A8F-4D11-B246-F523C5C25B88}"/>
              </a:ext>
            </a:extLst>
          </p:cNvPr>
          <p:cNvSpPr/>
          <p:nvPr/>
        </p:nvSpPr>
        <p:spPr>
          <a:xfrm>
            <a:off x="4479976" y="22860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6989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1A00DF-F79B-4802-A001-6A5DFE0783FA}"/>
              </a:ext>
            </a:extLst>
          </p:cNvPr>
          <p:cNvSpPr txBox="1"/>
          <p:nvPr/>
        </p:nvSpPr>
        <p:spPr>
          <a:xfrm>
            <a:off x="826216" y="1454051"/>
            <a:ext cx="11141196" cy="41922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7114" y="1574907"/>
                <a:ext cx="8797772" cy="458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B(x)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extended point-value representation for A(x) is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-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a corresponding extended point-value representation for B(x)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 a point-value representation for C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)}.</a:t>
                </a:r>
              </a:p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--- 2n-1 points; i.e., degree bound 2n-1.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14" y="1574907"/>
                <a:ext cx="8797772" cy="4588307"/>
              </a:xfrm>
              <a:prstGeom prst="rect">
                <a:avLst/>
              </a:prstGeom>
              <a:blipFill>
                <a:blip r:embed="rId2"/>
                <a:stretch>
                  <a:fillRect l="-1039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3824" y="5767133"/>
            <a:ext cx="10599089" cy="94179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A(x) of degree-bound n=4 can be represented by its coefficient vector (x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baseline="-25000" dirty="0">
              <a:ln>
                <a:solidFill>
                  <a:sysClr val="windowText" lastClr="000000"/>
                </a:solidFill>
              </a:ln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A(x) has an extend-represented by (x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of degree bound 2n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-1=7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482" y="376833"/>
            <a:ext cx="67811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Multiplying two polynomials in their point-value representations:</a:t>
            </a:r>
          </a:p>
        </p:txBody>
      </p:sp>
      <p:pic>
        <p:nvPicPr>
          <p:cNvPr id="8" name="Picture 7" descr="Image result for sad face">
            <a:extLst>
              <a:ext uri="{FF2B5EF4-FFF2-40B4-BE49-F238E27FC236}">
                <a16:creationId xmlns:a16="http://schemas.microsoft.com/office/drawing/2014/main" id="{BFDCC85F-0C63-490E-AA7B-1B0026D15B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68" y="1999766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0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8640" y="624344"/>
            <a:ext cx="94547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previous view graphs, we establish the corresponding point value representation and the coefficient representation are equivalent for a given polynomial expressions.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example 2.21 shows the convolution/evaluation approach to converting the coefficient representation of a polynomial expression to its point value representation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examples 2.22 and 2.23 show that a point value representation for a polynomial expression can be interpolated to its coefficient representation. 2.23 approach takes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instead of 2.22 approach takes Θ(n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example 2.24 shows that the result of adding two polynomials in coefficient representation is the same result of adding their point value representations.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Now let consider the multiplying two polynomials.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24012A06-6376-49E4-983C-6DB2D73F89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19" y="557349"/>
            <a:ext cx="482034" cy="391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980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DD73B5-DDF4-4FB0-BE37-619D918F000F}"/>
              </a:ext>
            </a:extLst>
          </p:cNvPr>
          <p:cNvSpPr/>
          <p:nvPr/>
        </p:nvSpPr>
        <p:spPr>
          <a:xfrm>
            <a:off x="3048001" y="3105835"/>
            <a:ext cx="5608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a typeface="SimSun" panose="02010600030101010101" pitchFamily="2" charset="-122"/>
              </a:rPr>
              <a:t>Multiplying two polynomials in their point-value representations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7546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6094" y="1633564"/>
                <a:ext cx="9159811" cy="4826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B(x)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A(x) and B(x) are of degree n-1 and therefore of degree-bound n.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Multiplying polynomials can be done by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pointwise multiplying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point-value representation for A by a point-value representation for B to obtain a point-value representation for C.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C(x) = A(x)*B(x), then C(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A(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)*B(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), </a:t>
                </a: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for any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distinct point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2n-2.  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problem is that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degree(C) = degree(A) + degree(B); i.e., degree (C) = 2n-2.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if A and B are of degree-bound n, then C is of degree-bound 2n-1.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94" y="1633564"/>
                <a:ext cx="9159811" cy="4826899"/>
              </a:xfrm>
              <a:prstGeom prst="rect">
                <a:avLst/>
              </a:prstGeom>
              <a:blipFill>
                <a:blip r:embed="rId2"/>
                <a:stretch>
                  <a:fillRect l="-1065" t="-379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526825" y="1482717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7038063F-6E6D-436E-82BE-A5B56E8D3E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890" y="1271451"/>
            <a:ext cx="461011" cy="443154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D5197E-A32A-43D2-9FDA-4BE31E7CEC1D}"/>
              </a:ext>
            </a:extLst>
          </p:cNvPr>
          <p:cNvSpPr/>
          <p:nvPr/>
        </p:nvSpPr>
        <p:spPr>
          <a:xfrm>
            <a:off x="1516094" y="19423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Multiplying two polynomials in their point-value representations:</a:t>
            </a:r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9119" y="1210667"/>
            <a:ext cx="9187797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 (FFT)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applications in engineering, music, science, and mathematics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digital recording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sampling, additive synthesis and pitch correction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extensively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audio processing,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radar, sonar and software defined radio.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Compression techniques used to encode digital video and audio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information, such as MP3 files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(formally MPEG-1 Audio Layer III or MPEG-2 Audio Layer III)</a:t>
            </a:r>
            <a:r>
              <a:rPr lang="en-US" sz="24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audio coding format for digital audio. 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Used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signal processing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D60225-0EC9-47AC-82FB-BDCAC87633AB}"/>
              </a:ext>
            </a:extLst>
          </p:cNvPr>
          <p:cNvSpPr/>
          <p:nvPr/>
        </p:nvSpPr>
        <p:spPr>
          <a:xfrm flipH="1">
            <a:off x="896334" y="244900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4FC75-7BAC-4559-ACAB-267B3A4C17C0}"/>
              </a:ext>
            </a:extLst>
          </p:cNvPr>
          <p:cNvSpPr/>
          <p:nvPr/>
        </p:nvSpPr>
        <p:spPr>
          <a:xfrm>
            <a:off x="1431411" y="472663"/>
            <a:ext cx="8412496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 and the Fast Fourier Transform (FFT) </a:t>
            </a:r>
          </a:p>
        </p:txBody>
      </p:sp>
    </p:spTree>
    <p:extLst>
      <p:ext uri="{BB962C8B-B14F-4D97-AF65-F5344CB8AC3E}">
        <p14:creationId xmlns:p14="http://schemas.microsoft.com/office/powerpoint/2010/main" val="86512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8190" y="1493028"/>
                <a:ext cx="9386234" cy="5204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B(x)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 and B(x) are of degree n-1 and therefore of degree-bound n.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A(x)*B(x), where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C(x) =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+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…. +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2n-2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of degree 2n-2 and therefore of degree-bound 2n-1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multiplying A(x) by B(x), each of which has n point-value pairs to obtain C(x), we need 2n-1 pairs of point-value C(x) to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interpolate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a unique polynomial C of degree-bound 2n -1. 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we must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begin with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“extended” point-value representation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 and for B consisting of 2n-1 point-value pairs each. 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0" y="1493028"/>
                <a:ext cx="9386234" cy="5204758"/>
              </a:xfrm>
              <a:prstGeom prst="rect">
                <a:avLst/>
              </a:prstGeom>
              <a:blipFill>
                <a:blip r:embed="rId2"/>
                <a:stretch>
                  <a:fillRect l="-844" t="-351" b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526825" y="1482717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3343BB69-3694-48C5-87AD-C68EB5CFC2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890" y="1271451"/>
            <a:ext cx="461011" cy="44315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88BCD-8750-4924-804B-6B50EF39238E}"/>
              </a:ext>
            </a:extLst>
          </p:cNvPr>
          <p:cNvSpPr/>
          <p:nvPr/>
        </p:nvSpPr>
        <p:spPr>
          <a:xfrm>
            <a:off x="1436914" y="14066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ea typeface="SimSun" panose="02010600030101010101" pitchFamily="2" charset="-122"/>
              </a:rPr>
              <a:t>Multiplying two polynomials in their point-value representations:</a:t>
            </a:r>
          </a:p>
        </p:txBody>
      </p:sp>
    </p:spTree>
    <p:extLst>
      <p:ext uri="{BB962C8B-B14F-4D97-AF65-F5344CB8AC3E}">
        <p14:creationId xmlns:p14="http://schemas.microsoft.com/office/powerpoint/2010/main" val="1259863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1A00DF-F79B-4802-A001-6A5DFE0783FA}"/>
              </a:ext>
            </a:extLst>
          </p:cNvPr>
          <p:cNvSpPr txBox="1"/>
          <p:nvPr/>
        </p:nvSpPr>
        <p:spPr>
          <a:xfrm>
            <a:off x="826216" y="1454051"/>
            <a:ext cx="11141196" cy="41922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7114" y="1574907"/>
                <a:ext cx="8797772" cy="458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A(x)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B(x)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… +    b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extended point-value representation for A(x) is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-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y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a corresponding extended point-value representation for B(x)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 a point-value representation for C is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)}.</a:t>
                </a:r>
              </a:p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--- 2n-1 points; i.e., degree bound 2n-1.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14" y="1574907"/>
                <a:ext cx="8797772" cy="4588307"/>
              </a:xfrm>
              <a:prstGeom prst="rect">
                <a:avLst/>
              </a:prstGeom>
              <a:blipFill>
                <a:blip r:embed="rId2"/>
                <a:stretch>
                  <a:fillRect l="-1039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3824" y="5767133"/>
            <a:ext cx="10599089" cy="94179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A(x) of degree-bound n=4 can be represented by its coefficient vector (x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baseline="-25000" dirty="0">
              <a:ln>
                <a:solidFill>
                  <a:sysClr val="windowText" lastClr="000000"/>
                </a:solidFill>
              </a:ln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A(x) has an extend-represented by (x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x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of degree bound 2n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-1=7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482" y="376833"/>
            <a:ext cx="67811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Multiplying two polynomials in their point-value representations:</a:t>
            </a:r>
          </a:p>
        </p:txBody>
      </p:sp>
      <p:pic>
        <p:nvPicPr>
          <p:cNvPr id="8" name="Picture 7" descr="Image result for sad face">
            <a:extLst>
              <a:ext uri="{FF2B5EF4-FFF2-40B4-BE49-F238E27FC236}">
                <a16:creationId xmlns:a16="http://schemas.microsoft.com/office/drawing/2014/main" id="{BFDCC85F-0C63-490E-AA7B-1B0026D15B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68" y="1999766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699" y="1402544"/>
            <a:ext cx="8975324" cy="517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Given two input polynomials in extended point-value form,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time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number of times)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multiply them to obtain the point-value form of the result is Θ(n),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much less than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required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multiply polynomials in coefficient form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(which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takes time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)),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the Horner Rules method.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Now, consider how to evaluate a polynomial given in point-value form at a new point.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this problem, we know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simpler approach than converting the polynomial to coefficient form 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irst,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evaluating it at the new point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64E3225-E95E-4658-8699-041D9CBBB67A}"/>
              </a:ext>
            </a:extLst>
          </p:cNvPr>
          <p:cNvSpPr/>
          <p:nvPr/>
        </p:nvSpPr>
        <p:spPr>
          <a:xfrm flipH="1">
            <a:off x="803806" y="226925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99A0F25A-9353-4022-AA55-B15D7A919A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715" y="2037362"/>
            <a:ext cx="489313" cy="463777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6C523F-6B71-49CB-A3A0-D32CBF4500BC}"/>
              </a:ext>
            </a:extLst>
          </p:cNvPr>
          <p:cNvSpPr/>
          <p:nvPr/>
        </p:nvSpPr>
        <p:spPr>
          <a:xfrm>
            <a:off x="1740699" y="3253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Multiplying two polynomials in their point-value representations:</a:t>
            </a: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0087" y="495521"/>
                <a:ext cx="10076155" cy="5720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2.25:   </a:t>
                </a:r>
                <a:r>
                  <a:rPr lang="en-US" sz="24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Multiplying two polynomials in point-value representation: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 indent="457200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A(x) =    6x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 7x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 10x  +   9,  and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 indent="457200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B(x) =  - 2x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4x   - 5.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Both are of degree-bound n = 4. 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C(x) = A(x) * B(x)  will be of degree-bound 2n -1= 2*4 -1 = 7 (terms),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(c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general, {(x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2n - 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)} 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extend each of the point-value representation of A(x) and B(x) to degree-bound  2n – 1 (terms) = 2*4 -1 = 7.  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	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(b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b</a:t>
                </a:r>
                <a:r>
                  <a:rPr lang="en-US" sz="2400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87" y="495521"/>
                <a:ext cx="10076155" cy="5720669"/>
              </a:xfrm>
              <a:prstGeom prst="rect">
                <a:avLst/>
              </a:prstGeom>
              <a:blipFill>
                <a:blip r:embed="rId2"/>
                <a:stretch>
                  <a:fillRect l="-907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420292" y="3218436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3A318B4C-98E3-40D0-8A51-7C3936749E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983" y="3137394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7335" y="1080336"/>
            <a:ext cx="9428086" cy="532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A(x) =    6x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10x  +   9.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first evaluate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point-value pairs for A(x) and B(x):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Horner rule, 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A(x) = 9 +x(-10 + x(7 + x(6))).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obtained </a:t>
            </a: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A(0) = 9, 		A(1) = 12, 		A(2) = 65,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A(3) = 204, 	A(4) = 465, 		A(5) = 884,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A(6) = 1497.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point-value representation for polynomial A(x) is 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(0, 9), (1, 12), (2, 65), (3, 204), (4, 465), (5, 884), (6, 1497). </a:t>
            </a:r>
            <a:endParaRPr lang="en-US" sz="2400" strike="sngStrike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509069" y="2388240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7632AABD-3636-4AB5-A22F-244446A910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50" y="2300358"/>
            <a:ext cx="489313" cy="38957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A40741-98DB-4ACC-8C04-A1BA2D7CE9AE}"/>
              </a:ext>
            </a:extLst>
          </p:cNvPr>
          <p:cNvSpPr/>
          <p:nvPr/>
        </p:nvSpPr>
        <p:spPr>
          <a:xfrm>
            <a:off x="1247335" y="302995"/>
            <a:ext cx="7267246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Polynomials in Point-value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5324" y="1004478"/>
            <a:ext cx="9481352" cy="532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B(x) = - 2x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 4x   - 5.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Horner rule,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B(x) = -5 + x(4 + x(0 + x(-2))).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obtained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B(0) = -5, 		B(1) = -3, 		B(2) = -13,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B(3) = -47, 	B(4) = -117, 		B(5) = -235,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B(6) = -413. 	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point-value representation for polynomial B(x) is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(0, -5), (1, -3), (2, -13), (3, -47), (4, -117), (5, -235), (6, -413). </a:t>
            </a:r>
            <a:endParaRPr lang="en-US" sz="2400" strike="sngStrike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This takes time Θ(n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27625D47-654F-4A9B-B25D-CBD3CCB9FA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869137"/>
            <a:ext cx="402771" cy="36025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09758-75BD-40A7-97C9-9E57A52BA9DA}"/>
              </a:ext>
            </a:extLst>
          </p:cNvPr>
          <p:cNvSpPr/>
          <p:nvPr/>
        </p:nvSpPr>
        <p:spPr>
          <a:xfrm>
            <a:off x="1282170" y="379050"/>
            <a:ext cx="7267246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Polynomials in Point-value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18398" y="2094984"/>
                <a:ext cx="9525740" cy="4322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point-value representation for C(x) can be obtained using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{(x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…, (x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2n - 2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)}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{(0, 9*-5), (1, 12*-3), (2, 65*-13), (3, 204*-47), (4, 465*-117),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(5, 884*-235), (6, 1497*-413), (7, 2340*-663)}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{(0, -45), (1, -36), (2, -845), (3, -9588), (4, -54405), (5, -207740),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(6, -618261)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}.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takes time Θ(2n-1) ɛ Θ(n). Furthermore, using Lagrange formula, interpolate these point-value pairs to obtain the polynomial C(x).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98" y="2094984"/>
                <a:ext cx="9525740" cy="4322722"/>
              </a:xfrm>
              <a:prstGeom prst="rect">
                <a:avLst/>
              </a:prstGeom>
              <a:blipFill>
                <a:blip r:embed="rId2"/>
                <a:stretch>
                  <a:fillRect l="-1024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01956" y="1250319"/>
            <a:ext cx="8327254" cy="976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A(x) is (0, 9), (1, 12), (2, 65), (3, 204), (4, 465), (5, 884), (6, 1497), </a:t>
            </a:r>
            <a:r>
              <a:rPr lang="en-US" sz="2000" strike="sngStrike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(7, 2340).  </a:t>
            </a:r>
            <a:endParaRPr lang="en-US" sz="2000" strike="sngStrike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B(x) is (0, -5), (1, -3), (2, -13), (3, -47), (4, -117), (5, -235), (6, -413). </a:t>
            </a:r>
            <a:r>
              <a:rPr lang="en-US" sz="2000" strike="sngStrike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(7, -663).  </a:t>
            </a:r>
            <a:endParaRPr lang="en-US" sz="2000" strike="sngStrike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651112" y="948624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C3176-ECE2-4BB3-B58B-BD0F4BB86A93}"/>
              </a:ext>
            </a:extLst>
          </p:cNvPr>
          <p:cNvSpPr/>
          <p:nvPr/>
        </p:nvSpPr>
        <p:spPr>
          <a:xfrm>
            <a:off x="1331312" y="415636"/>
            <a:ext cx="9993377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Multiplying two polynomials in point-value representation</a:t>
            </a: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6D04666C-904E-4894-8FCA-FF7DB2543C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264" y="860935"/>
            <a:ext cx="402771" cy="360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0EBEB5-B273-452D-910F-79854703D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77109"/>
              </p:ext>
            </p:extLst>
          </p:nvPr>
        </p:nvGraphicFramePr>
        <p:xfrm>
          <a:off x="3474719" y="2044786"/>
          <a:ext cx="4310744" cy="3711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71">
                  <a:extLst>
                    <a:ext uri="{9D8B030D-6E8A-4147-A177-3AD203B41FA5}">
                      <a16:colId xmlns:a16="http://schemas.microsoft.com/office/drawing/2014/main" val="4060801772"/>
                    </a:ext>
                  </a:extLst>
                </a:gridCol>
                <a:gridCol w="1080791">
                  <a:extLst>
                    <a:ext uri="{9D8B030D-6E8A-4147-A177-3AD203B41FA5}">
                      <a16:colId xmlns:a16="http://schemas.microsoft.com/office/drawing/2014/main" val="216136887"/>
                    </a:ext>
                  </a:extLst>
                </a:gridCol>
                <a:gridCol w="1080791">
                  <a:extLst>
                    <a:ext uri="{9D8B030D-6E8A-4147-A177-3AD203B41FA5}">
                      <a16:colId xmlns:a16="http://schemas.microsoft.com/office/drawing/2014/main" val="2357766788"/>
                    </a:ext>
                  </a:extLst>
                </a:gridCol>
                <a:gridCol w="1080791">
                  <a:extLst>
                    <a:ext uri="{9D8B030D-6E8A-4147-A177-3AD203B41FA5}">
                      <a16:colId xmlns:a16="http://schemas.microsoft.com/office/drawing/2014/main" val="4103201719"/>
                    </a:ext>
                  </a:extLst>
                </a:gridCol>
              </a:tblGrid>
              <a:tr h="401942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 * B(x) = C(x)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7604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55353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43698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32793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19124"/>
                  </a:ext>
                </a:extLst>
              </a:tr>
              <a:tr h="42305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2066"/>
                  </a:ext>
                </a:extLst>
              </a:tr>
              <a:tr h="42305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-54405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93110"/>
                  </a:ext>
                </a:extLst>
              </a:tr>
              <a:tr h="42305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-207740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85233"/>
                  </a:ext>
                </a:extLst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-618261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122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58F1FE-65D2-4EE1-9069-D2981A70466A}"/>
              </a:ext>
            </a:extLst>
          </p:cNvPr>
          <p:cNvSpPr/>
          <p:nvPr/>
        </p:nvSpPr>
        <p:spPr>
          <a:xfrm>
            <a:off x="2435281" y="585514"/>
            <a:ext cx="63896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Multiplying two polynomials in point-value representation as in table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E3331-33E1-42AB-B42D-F5870E498BA5}"/>
              </a:ext>
            </a:extLst>
          </p:cNvPr>
          <p:cNvSpPr/>
          <p:nvPr/>
        </p:nvSpPr>
        <p:spPr>
          <a:xfrm>
            <a:off x="1245325" y="5881008"/>
            <a:ext cx="9701349" cy="51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C(x) = {(0, -45), (1, -36), (2, -845), (3, -9588), (4, -54405), (5, -207740), (6, -618261)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}.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4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974" y="214998"/>
            <a:ext cx="9472474" cy="692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following two slides, instead of interpolating the point-values of C(x) to its coefficient representation, we first show that: (1) obtain the C(x) in coefficient representation, and then (2) evaluate this representation to form point-values of C(x).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(3) These point-values of C(x) are the same as the previous slide.  This shows the correction of the approach.</a:t>
            </a:r>
          </a:p>
          <a:p>
            <a:pPr>
              <a:lnSpc>
                <a:spcPct val="115000"/>
              </a:lnSpc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Instead, we check the obtained point-value pairs by computing A(x) * B(x):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					             6x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  7x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10x  +   9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-   2x</a:t>
            </a:r>
            <a:r>
              <a:rPr lang="en-US" sz="20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+    4x   -   5 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		         - 30x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35x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+ 50x   -  45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				          + 24x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+ 28x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40x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+ 36x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- 12x</a:t>
            </a:r>
            <a:r>
              <a:rPr lang="en-US" sz="20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- 14x</a:t>
            </a:r>
            <a:r>
              <a:rPr lang="en-US" sz="20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+ 20x</a:t>
            </a:r>
            <a:r>
              <a:rPr lang="en-US" sz="20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-  18x</a:t>
            </a:r>
            <a:r>
              <a:rPr lang="en-US" sz="2000" u="sng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		               - 12x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- 14x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+ 44x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20x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75x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+ 86x   -  45 </a:t>
            </a:r>
          </a:p>
          <a:p>
            <a:pPr>
              <a:lnSpc>
                <a:spcPct val="115000"/>
              </a:lnSpc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coefficient for A(x)  = 6x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  7x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10x  +   9  is (9, -10, 7,  6, 0, 0, 0).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coefficient for B(x)  = - 2x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+   4x   -   5  is (-5,   4, 0, -2, 0, 0, 0).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The coefficient for C(x) =   - 12x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- 14x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+ 44x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20x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-  75x</a:t>
            </a:r>
            <a:r>
              <a:rPr lang="en-US" sz="20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+ 86x   -  45   is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                                  (-45, 86, -75, -20, 44, -14, -12).                    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C6C442C1-8474-41A0-92D2-70B2807940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353" y="834444"/>
            <a:ext cx="419835" cy="346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252" y="661694"/>
            <a:ext cx="954349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Horner rule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C(x) =  -45 + 86x -  75x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 20x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+ 44x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- 14x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- 12x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-45 + x(86 + x(-75 + x(-20 + x(44 + x(-14 + x(-12)))))),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obtained point-value representation for C(x):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C(0)  = -45;	C(1) 	= -36;		C(2) 	= -845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C(3)  = -9588	C(4) 	= -54405	C(5)   = -207740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C(6)  = -618261.</a:t>
            </a:r>
            <a:endParaRPr lang="en-US" sz="2400" strike="sngStrike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point-value representation of C(x) is then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{(0, -45), (1, -36), (2, -845), (3, -9588), (4, -54405), (5, -207740),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(6, -618261)}.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Lagrange formula, this point-value representation can be interpolated to the corresponding coefficient representation. We will show later.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9037" y="461639"/>
            <a:ext cx="56461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- 12x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- 14x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+ 44x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-  20x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-  75x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+ 86x   -  45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43BC3D7A-FF75-4104-91BF-F69A5E726C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9" y="1250828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1171" y="2449001"/>
            <a:ext cx="7991766" cy="26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straightforward method takes 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Θ(n) time for adding two polynomials of degree n, and 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time for multiplying them.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Show how the Fast Fourier transform (FFT) can reduce the time to Θ(n log n) for multiplying polynomials.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D60225-0EC9-47AC-82FB-BDCAC87633AB}"/>
              </a:ext>
            </a:extLst>
          </p:cNvPr>
          <p:cNvSpPr/>
          <p:nvPr/>
        </p:nvSpPr>
        <p:spPr>
          <a:xfrm flipH="1">
            <a:off x="896334" y="2449001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8" y="2223848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C01F5-D528-4780-8B11-54B812A45D96}"/>
              </a:ext>
            </a:extLst>
          </p:cNvPr>
          <p:cNvSpPr/>
          <p:nvPr/>
        </p:nvSpPr>
        <p:spPr>
          <a:xfrm>
            <a:off x="1831503" y="1037748"/>
            <a:ext cx="2193036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</a:t>
            </a:r>
          </a:p>
        </p:txBody>
      </p:sp>
    </p:spTree>
    <p:extLst>
      <p:ext uri="{BB962C8B-B14F-4D97-AF65-F5344CB8AC3E}">
        <p14:creationId xmlns:p14="http://schemas.microsoft.com/office/powerpoint/2010/main" val="1067526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F6D36D-5463-45CD-8195-5AA101686502}"/>
              </a:ext>
            </a:extLst>
          </p:cNvPr>
          <p:cNvSpPr/>
          <p:nvPr/>
        </p:nvSpPr>
        <p:spPr>
          <a:xfrm>
            <a:off x="1767839" y="1127787"/>
            <a:ext cx="8325395" cy="9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Lagrange formula, this point-value representation can be converted to coefficient representation. We will show here.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03DDDC-3D96-469C-B936-1EE39B2C5CA9}"/>
                  </a:ext>
                </a:extLst>
              </p:cNvPr>
              <p:cNvSpPr/>
              <p:nvPr/>
            </p:nvSpPr>
            <p:spPr>
              <a:xfrm>
                <a:off x="1889760" y="2545200"/>
                <a:ext cx="7637416" cy="2171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fast algorithm for n-point interpolation is based on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Lagrange’s formula: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……… (2.17)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03DDDC-3D96-469C-B936-1EE39B2C5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2545200"/>
                <a:ext cx="7637416" cy="2171364"/>
              </a:xfrm>
              <a:prstGeom prst="rect">
                <a:avLst/>
              </a:prstGeom>
              <a:blipFill>
                <a:blip r:embed="rId2"/>
                <a:stretch>
                  <a:fillRect l="-1197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44AD9F19-DF3D-4B00-B79E-290D998E88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9" y="1250828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274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994917-2F53-4706-8729-E8B95BBE649A}"/>
                  </a:ext>
                </a:extLst>
              </p:cNvPr>
              <p:cNvSpPr/>
              <p:nvPr/>
            </p:nvSpPr>
            <p:spPr>
              <a:xfrm>
                <a:off x="1846217" y="611659"/>
                <a:ext cx="8665029" cy="562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point-value representation of a polynomial of degree bound n = 4,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which is as follows: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point-value representations for polynomial A(x) is 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(0, 9), (1, 12), (2, 65), (3, 204), (4, 465), (5, 884), (6, 1497). </a:t>
                </a:r>
                <a:endParaRPr lang="en-US" sz="2400" strike="sngStrike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point-value representation for polynomial B(x) is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(0, -5), (1, -3), (2, -13), (3, -47), (4, -117), (5, -235), (6, -413). </a:t>
                </a:r>
                <a:endParaRPr lang="en-US" sz="2400" strike="sngStrike" dirty="0">
                  <a:solidFill>
                    <a:srgbClr val="FF0000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-4572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point-value representation for polynomial C(x) = A(x)*B(x) is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{(0, -45), (1, -36), (2, -845), (3, -9588), (4, -54405), (5, -207740), 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(6, -618261)}. </a:t>
                </a:r>
              </a:p>
              <a:p>
                <a:pPr indent="457200">
                  <a:spcAft>
                    <a:spcPts val="600"/>
                  </a:spcAft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can obtain the polynomial C(x) from the equation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C(x)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…………… (2.17)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994917-2F53-4706-8729-E8B95BBE6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611659"/>
                <a:ext cx="8665029" cy="5624297"/>
              </a:xfrm>
              <a:prstGeom prst="rect">
                <a:avLst/>
              </a:prstGeom>
              <a:blipFill>
                <a:blip r:embed="rId2"/>
                <a:stretch>
                  <a:fillRect l="-1126" t="-867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ad face">
            <a:extLst>
              <a:ext uri="{FF2B5EF4-FFF2-40B4-BE49-F238E27FC236}">
                <a16:creationId xmlns:a16="http://schemas.microsoft.com/office/drawing/2014/main" id="{CBDFAFF6-075E-45CA-848A-C001A82166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9" y="1250828"/>
            <a:ext cx="489313" cy="463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051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/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0 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ad face">
            <a:extLst>
              <a:ext uri="{FF2B5EF4-FFF2-40B4-BE49-F238E27FC236}">
                <a16:creationId xmlns:a16="http://schemas.microsoft.com/office/drawing/2014/main" id="{0B5F9913-8972-4AF6-98E5-D05FB0677E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250829"/>
            <a:ext cx="376645" cy="3689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B465F-FA88-43E2-8D01-AC07FBF3A286}"/>
              </a:ext>
            </a:extLst>
          </p:cNvPr>
          <p:cNvSpPr txBox="1"/>
          <p:nvPr/>
        </p:nvSpPr>
        <p:spPr>
          <a:xfrm>
            <a:off x="8254806" y="1619795"/>
            <a:ext cx="3076303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Each term requires 2*(2n-1) multiplications. There are (2n-1) terms. Therefore the total number of multiplications needed is 2*(2n-1) * (2n-1).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takes time Θ(n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940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/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45(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845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9588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54405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207740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618261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EE36D5-0682-421D-841D-5DD8C48858E5}"/>
              </a:ext>
            </a:extLst>
          </p:cNvPr>
          <p:cNvSpPr/>
          <p:nvPr/>
        </p:nvSpPr>
        <p:spPr>
          <a:xfrm>
            <a:off x="6853814" y="567243"/>
            <a:ext cx="391877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{(0, -45), (1, -36), (2, -845), (3, -9588), (4, -54405), (5, -207740), (6, -618261)}. 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3AE1AC50-93A4-4667-87DB-42CE96B233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250829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51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/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45(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845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9588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54405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207740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−6)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618261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−0)(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−4)(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−5)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13" y="335568"/>
                <a:ext cx="9623394" cy="6269024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ED78AFA-FD14-4B97-81A3-7C6929791EE3}"/>
              </a:ext>
            </a:extLst>
          </p:cNvPr>
          <p:cNvSpPr/>
          <p:nvPr/>
        </p:nvSpPr>
        <p:spPr>
          <a:xfrm>
            <a:off x="6853814" y="880752"/>
            <a:ext cx="391877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{(0, -45), (1, -36), (2, -845), (3, -9588), (4, -54405), (5, -207740), (6, -618261)}. </a:t>
            </a: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EFA8D398-C7AD-4DFD-9EC5-F7E69E62EC8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250829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136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/>
              <p:nvPr/>
            </p:nvSpPr>
            <p:spPr>
              <a:xfrm>
                <a:off x="1419413" y="335568"/>
                <a:ext cx="9623394" cy="6257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C(x)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76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735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1624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1764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+720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720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20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580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1044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720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−120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		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845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37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461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702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360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48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9588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8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508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240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−36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54405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110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325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96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80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207740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95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60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(5)(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618261(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−15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+80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−225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+274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−120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720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692A87-9E37-4170-91B7-58F315DED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13" y="335568"/>
                <a:ext cx="9623394" cy="6257226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3193E4F-2A78-4159-A012-BBB84AE95B7B}"/>
              </a:ext>
            </a:extLst>
          </p:cNvPr>
          <p:cNvSpPr/>
          <p:nvPr/>
        </p:nvSpPr>
        <p:spPr>
          <a:xfrm>
            <a:off x="6853814" y="567243"/>
            <a:ext cx="391877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{(0, -45), (1, -36), (2, -845), (3, -9588), (4, -54405), (5, -207740), (6, -618261)}. </a:t>
            </a: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B6014D1C-CACE-45DE-A0A0-7E9E28A0968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250829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680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06A5A1-E2F5-492D-B9BA-985D9DE3983E}"/>
              </a:ext>
            </a:extLst>
          </p:cNvPr>
          <p:cNvSpPr/>
          <p:nvPr/>
        </p:nvSpPr>
        <p:spPr>
          <a:xfrm>
            <a:off x="1340527" y="1330204"/>
            <a:ext cx="9650028" cy="388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Simplify the above equation to obtain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C(x) = -12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- 14x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+ 44x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 20x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75x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86x - 45,   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hich is the product of</a:t>
            </a:r>
          </a:p>
          <a:p>
            <a:pPr lvl="1"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A(x) =    6x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 7x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-  10x  +   9 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 indent="4572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B(x) =  - 2x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 4x   - 5.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takes time Θ(n</a:t>
            </a:r>
            <a:r>
              <a:rPr lang="en-US" sz="2400" baseline="30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DDA15-4544-473D-9556-CE7B5F54B6A4}"/>
              </a:ext>
            </a:extLst>
          </p:cNvPr>
          <p:cNvSpPr/>
          <p:nvPr/>
        </p:nvSpPr>
        <p:spPr>
          <a:xfrm>
            <a:off x="6749311" y="985254"/>
            <a:ext cx="391877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{(0, -45), (1, -36), (2, -845), (3, -9588), (4, -54405), (5, -207740), (6, -618261)}. 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7D2600B6-64B9-41A4-82C1-7A9DA7F11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588" y="1250829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079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550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926454" y="1214228"/>
            <a:ext cx="2303801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1995330" y="3837292"/>
                <a:ext cx="2213857" cy="17201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5330" y="3837292"/>
                <a:ext cx="2213857" cy="172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070" y="3931516"/>
                <a:ext cx="1096530" cy="1509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1" idx="2"/>
            <a:endCxn id="53" idx="0"/>
          </p:cNvCxnSpPr>
          <p:nvPr/>
        </p:nvCxnSpPr>
        <p:spPr>
          <a:xfrm>
            <a:off x="3078355" y="2700105"/>
            <a:ext cx="23904" cy="113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4" idx="1"/>
          </p:cNvCxnSpPr>
          <p:nvPr/>
        </p:nvCxnSpPr>
        <p:spPr>
          <a:xfrm flipV="1">
            <a:off x="4209187" y="4686373"/>
            <a:ext cx="2923883" cy="10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30255" y="1930529"/>
            <a:ext cx="2353794" cy="26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50" y="1567548"/>
            <a:ext cx="46990" cy="719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637386" y="3959225"/>
            <a:ext cx="82550" cy="151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stCxn id="54" idx="0"/>
            <a:endCxn id="52" idx="2"/>
          </p:cNvCxnSpPr>
          <p:nvPr/>
        </p:nvCxnSpPr>
        <p:spPr>
          <a:xfrm flipH="1" flipV="1">
            <a:off x="7664277" y="2293510"/>
            <a:ext cx="17058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93092" y="621205"/>
            <a:ext cx="8386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Comment: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n-1=3, then n=4 terms             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2n-1=6, then 2n=7 terms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72424" y="406069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667324"/>
            <a:ext cx="73336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Evaluation				 Interpolation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				 Time Θ(n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using Horner Rule			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Lagrange’s formula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19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758015" y="2834339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20" name="Picture 19" descr="Image result for sad face">
            <a:extLst>
              <a:ext uri="{FF2B5EF4-FFF2-40B4-BE49-F238E27FC236}">
                <a16:creationId xmlns:a16="http://schemas.microsoft.com/office/drawing/2014/main" id="{358993A6-86CB-4F5E-9D1E-2450DBB1B2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999" y="2723530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9878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6194" y="981341"/>
                <a:ext cx="9099612" cy="5599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 far, both the evaluation and interpolation take time 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two polynomials A(x) and B(x),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use Horner Rule to evaluate A(x) at n points, and B(x) at n points, (which takes time 2* 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)), and then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use the obtained point-value forms to compute pointwise multiplication (which takes time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Θ(n)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interpolate C(x) from n points of point-value representation to coefficient form, using Lagrange’s formula (this interpolation also take time 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)).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the process of evaluation, then pointwise multiplication and then of interpolation takes total time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Θ(n)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considers worse than ordinary multiplication.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94" y="981341"/>
                <a:ext cx="9099612" cy="5599161"/>
              </a:xfrm>
              <a:prstGeom prst="rect">
                <a:avLst/>
              </a:prstGeom>
              <a:blipFill>
                <a:blip r:embed="rId2"/>
                <a:stretch>
                  <a:fillRect l="-1072" t="-436" r="-871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704378" y="5014597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852F0F4A-D88E-4FEF-A227-F72C8CB3A2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378" y="4830114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7678" y="1148074"/>
                <a:ext cx="8540318" cy="537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600" dirty="0">
                    <a:ea typeface="SimSun" panose="02010600030101010101" pitchFamily="2" charset="-122"/>
                  </a:rPr>
                  <a:t>Polynomials</a:t>
                </a:r>
                <a:endParaRPr lang="en-US" sz="2600" dirty="0">
                  <a:effectLst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polynomial in the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over an algebraic field </a:t>
                </a:r>
                <a:r>
                  <a:rPr lang="en-US" sz="2800" dirty="0">
                    <a:effectLst/>
                    <a:latin typeface="French Script MT" panose="03020402040607040605" pitchFamily="66" charset="0"/>
                    <a:ea typeface="SimSun" panose="02010600030101010101" pitchFamily="2" charset="-122"/>
                  </a:rPr>
                  <a:t>F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represents a function A(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as a formal sum: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A(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.</m:t>
                        </m:r>
                      </m:e>
                    </m:nary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is, A(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values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the coefficients of the polynomial</a:t>
                </a:r>
                <a:r>
                  <a:rPr lang="en-US" sz="2400" dirty="0">
                    <a:solidFill>
                      <a:srgbClr val="0000FF"/>
                    </a:solidFill>
                  </a:rPr>
                  <a:t>.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coefficients are drawn from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field </a:t>
                </a:r>
                <a:r>
                  <a:rPr lang="en-US" sz="2400" dirty="0">
                    <a:latin typeface="French Script MT" panose="03020402040607040605" pitchFamily="66" charset="0"/>
                    <a:ea typeface="SimSun" panose="02010600030101010101" pitchFamily="2" charset="-122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typically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</a:t>
                </a:r>
                <a:r>
                  <a:rPr lang="en-US" sz="2400" dirty="0">
                    <a:solidFill>
                      <a:srgbClr val="0000FF"/>
                    </a:solidFill>
                    <a:latin typeface="French Script MT" panose="03020402040607040605" pitchFamily="66" charset="0"/>
                    <a:cs typeface="Times New Roman" panose="02020603050405020304" pitchFamily="18" charset="0"/>
                  </a:rPr>
                  <a:t>Ƈ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complex numbers,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78" y="1148074"/>
                <a:ext cx="8540318" cy="5370381"/>
              </a:xfrm>
              <a:prstGeom prst="rect">
                <a:avLst/>
              </a:prstGeom>
              <a:blipFill>
                <a:blip r:embed="rId2"/>
                <a:stretch>
                  <a:fillRect l="-1285" t="-341" r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3C0BB2B-02EB-4604-BE29-1791B2255D79}"/>
              </a:ext>
            </a:extLst>
          </p:cNvPr>
          <p:cNvSpPr/>
          <p:nvPr/>
        </p:nvSpPr>
        <p:spPr>
          <a:xfrm flipH="1">
            <a:off x="891138" y="3249228"/>
            <a:ext cx="582555" cy="344529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5E13EF1-6157-484D-AFCC-D9B5B649BA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2" y="3143451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BA6AB-211C-48C7-8738-0AC55FF63CB8}"/>
              </a:ext>
            </a:extLst>
          </p:cNvPr>
          <p:cNvSpPr/>
          <p:nvPr/>
        </p:nvSpPr>
        <p:spPr>
          <a:xfrm>
            <a:off x="1776548" y="376928"/>
            <a:ext cx="3326675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441" y="1475715"/>
            <a:ext cx="9152878" cy="404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Can we improve our method?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Can we use the linear-time multiplication method for polynomials in point-value form to expedite polynomial multiplication in coefficient form?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answer hinges on whether we can convert a polynomial quickly from coefficient form to point-value form (evaluate) and vice versa (interpolate).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651112" y="948624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293E73B7-6FF1-4178-B0CC-A43677CE24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207" y="822631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8901" y="2267913"/>
                <a:ext cx="8629095" cy="3490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Fast multiplication of polynomials in coefficient form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2.10:  A graphical outline of an efficient polynomial-multiplication process. Representation on the top are in coefficient form, while those on the bottom are in point-value form. The arrows from left to right correspond to the multiplication operation.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ѡ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are complex (2n)</a:t>
                </a:r>
                <a:r>
                  <a:rPr lang="en-US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roots of unity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01" y="2267913"/>
                <a:ext cx="8629095" cy="3490186"/>
              </a:xfrm>
              <a:prstGeom prst="rect">
                <a:avLst/>
              </a:prstGeom>
              <a:blipFill rotWithShape="0">
                <a:blip r:embed="rId2"/>
                <a:stretch>
                  <a:fillRect l="-1131" t="-698" r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704378" y="4535203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44"/>
          <p:cNvSpPr txBox="1">
            <a:spLocks noChangeArrowheads="1"/>
          </p:cNvSpPr>
          <p:nvPr/>
        </p:nvSpPr>
        <p:spPr bwMode="auto">
          <a:xfrm>
            <a:off x="1671783" y="1214228"/>
            <a:ext cx="2534619" cy="14858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a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663"/>
          <p:cNvSpPr txBox="1">
            <a:spLocks noChangeArrowheads="1"/>
          </p:cNvSpPr>
          <p:nvPr/>
        </p:nvSpPr>
        <p:spPr bwMode="auto">
          <a:xfrm>
            <a:off x="6584049" y="1567548"/>
            <a:ext cx="2160456" cy="7259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…,  </a:t>
            </a:r>
            <a:r>
              <a:rPr kumimoji="0" lang="en-US" altLang="zh-CN" sz="2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2n-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669"/>
              <p:cNvSpPr txBox="1">
                <a:spLocks noChangeArrowheads="1"/>
              </p:cNvSpPr>
              <p:nvPr/>
            </p:nvSpPr>
            <p:spPr bwMode="auto">
              <a:xfrm>
                <a:off x="1695636" y="3837292"/>
                <a:ext cx="2513552" cy="17201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r>
                        <a:rPr lang="en-US" sz="20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r>
                        <a:rPr lang="en-US" sz="20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 Box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636" y="3837292"/>
                <a:ext cx="2513552" cy="172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668"/>
              <p:cNvSpPr txBox="1">
                <a:spLocks noChangeArrowheads="1"/>
              </p:cNvSpPr>
              <p:nvPr/>
            </p:nvSpPr>
            <p:spPr bwMode="auto">
              <a:xfrm>
                <a:off x="7133070" y="3931516"/>
                <a:ext cx="1140918" cy="15377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070" y="3931516"/>
                <a:ext cx="1140918" cy="1537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cxnSpLocks/>
            <a:stCxn id="51" idx="2"/>
            <a:endCxn id="53" idx="0"/>
          </p:cNvCxnSpPr>
          <p:nvPr/>
        </p:nvCxnSpPr>
        <p:spPr>
          <a:xfrm>
            <a:off x="2939093" y="2700105"/>
            <a:ext cx="13319" cy="113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4" idx="1"/>
          </p:cNvCxnSpPr>
          <p:nvPr/>
        </p:nvCxnSpPr>
        <p:spPr>
          <a:xfrm>
            <a:off x="4209188" y="4697357"/>
            <a:ext cx="2923882" cy="3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 flipV="1">
            <a:off x="4206402" y="1930529"/>
            <a:ext cx="2377647" cy="26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887850" y="1567548"/>
            <a:ext cx="46990" cy="719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8637386" y="3959225"/>
            <a:ext cx="82550" cy="151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>
            <a:stCxn id="54" idx="0"/>
            <a:endCxn id="52" idx="2"/>
          </p:cNvCxnSpPr>
          <p:nvPr/>
        </p:nvCxnSpPr>
        <p:spPr>
          <a:xfrm flipH="1" flipV="1">
            <a:off x="7664277" y="2293510"/>
            <a:ext cx="39252" cy="163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93092" y="621205"/>
            <a:ext cx="8386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Comment: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n-1=3, then n=4 terms              for x</a:t>
            </a:r>
            <a:r>
              <a:rPr kumimoji="0" lang="en-US" altLang="zh-CN" b="0" i="1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if 2n-1=6, then 2n=7 terms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72424" y="406069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Pointwise multiplication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19936" y="4424762"/>
            <a:ext cx="14798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Point-value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</p:txBody>
      </p:sp>
      <p:sp>
        <p:nvSpPr>
          <p:cNvPr id="72" name="Rectangle 71"/>
          <p:cNvSpPr/>
          <p:nvPr/>
        </p:nvSpPr>
        <p:spPr>
          <a:xfrm>
            <a:off x="5092348" y="4869934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 Θ(n)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95947" y="1516809"/>
            <a:ext cx="16337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03415" y="2915901"/>
            <a:ext cx="639569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Evaluation				 Interpolation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 log n)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 log n)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9976" y="120310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Ordinary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Θ(n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0791B1-7EB1-445E-89DC-CFE90395D66E}"/>
                  </a:ext>
                </a:extLst>
              </p:cNvPr>
              <p:cNvSpPr txBox="1"/>
              <p:nvPr/>
            </p:nvSpPr>
            <p:spPr>
              <a:xfrm>
                <a:off x="6096000" y="6162361"/>
                <a:ext cx="4939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ѡ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are complex (2n)</a:t>
                </a:r>
                <a:r>
                  <a:rPr lang="en-US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roots of unity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0791B1-7EB1-445E-89DC-CFE90395D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62361"/>
                <a:ext cx="4939438" cy="369332"/>
              </a:xfrm>
              <a:prstGeom prst="rect">
                <a:avLst/>
              </a:prstGeom>
              <a:blipFill>
                <a:blip r:embed="rId4"/>
                <a:stretch>
                  <a:fillRect l="-988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hought Bubble: Cloud 5">
            <a:extLst>
              <a:ext uri="{FF2B5EF4-FFF2-40B4-BE49-F238E27FC236}">
                <a16:creationId xmlns:a16="http://schemas.microsoft.com/office/drawing/2014/main" id="{5A966BD9-D0C2-4D49-8635-7F893A85EE4C}"/>
              </a:ext>
            </a:extLst>
          </p:cNvPr>
          <p:cNvSpPr/>
          <p:nvPr/>
        </p:nvSpPr>
        <p:spPr>
          <a:xfrm flipH="1">
            <a:off x="942617" y="2978921"/>
            <a:ext cx="535077" cy="3016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21" name="Picture 20" descr="Image result for sad face">
            <a:extLst>
              <a:ext uri="{FF2B5EF4-FFF2-40B4-BE49-F238E27FC236}">
                <a16:creationId xmlns:a16="http://schemas.microsoft.com/office/drawing/2014/main" id="{98A875CB-4358-41D4-A111-7F6226E0E80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1832" y="2899732"/>
            <a:ext cx="376645" cy="36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1443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0068" y="1535720"/>
                <a:ext cx="8611543" cy="484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A(x)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polynomial A(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has a degree n-1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0;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degree (A) = n 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degree-bound of that polynomial is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any integer </a:t>
                </a:r>
                <a:r>
                  <a:rPr lang="en-US" sz="24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strictly greater than the degree of a polynomial. </a:t>
                </a:r>
              </a:p>
              <a:p>
                <a:pPr>
                  <a:lnSpc>
                    <a:spcPct val="115000"/>
                  </a:lnSpc>
                </a:pPr>
                <a:endParaRPr lang="en-US" sz="24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he degree of a polynomial of degree-bound n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may be any integer between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 and n – 1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inclusive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 [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think? n &gt; n-1, n-2, …, 2, 1, 0!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terms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68" y="1535720"/>
                <a:ext cx="8611543" cy="4848187"/>
              </a:xfrm>
              <a:prstGeom prst="rect">
                <a:avLst/>
              </a:prstGeom>
              <a:blipFill>
                <a:blip r:embed="rId2"/>
                <a:stretch>
                  <a:fillRect l="-1132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2E52AFC-C433-478B-A351-C6968F8BF1CB}"/>
              </a:ext>
            </a:extLst>
          </p:cNvPr>
          <p:cNvSpPr/>
          <p:nvPr/>
        </p:nvSpPr>
        <p:spPr>
          <a:xfrm flipH="1">
            <a:off x="748402" y="1856667"/>
            <a:ext cx="535077" cy="278295"/>
          </a:xfrm>
          <a:prstGeom prst="cloudCallout">
            <a:avLst>
              <a:gd name="adj1" fmla="val -20833"/>
              <a:gd name="adj2" fmla="val 1312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90C1B4A-055D-436C-BE31-E5DD0D2D2F8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9" y="1631514"/>
            <a:ext cx="663621" cy="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2CC9D-4BC9-46A9-88D8-D879E67B70B8}"/>
              </a:ext>
            </a:extLst>
          </p:cNvPr>
          <p:cNvSpPr/>
          <p:nvPr/>
        </p:nvSpPr>
        <p:spPr>
          <a:xfrm>
            <a:off x="1438183" y="675770"/>
            <a:ext cx="295964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Polynomials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6769" y="2167640"/>
            <a:ext cx="7235301" cy="196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ea typeface="SimSun" panose="02010600030101010101" pitchFamily="2" charset="-122"/>
              </a:rPr>
              <a:t>Operations on Polynomials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ea typeface="SimSun" panose="02010600030101010101" pitchFamily="2" charset="-122"/>
                <a:cs typeface="Times New Roman" panose="02020603050405020304" pitchFamily="18" charset="0"/>
              </a:rPr>
              <a:t>Polynomial addition: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cs typeface="Times New Roman" panose="02020603050405020304" pitchFamily="18" charset="0"/>
              </a:rPr>
              <a:t>Polynomial multiplication:</a:t>
            </a: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10404</Words>
  <Application>Microsoft Office PowerPoint</Application>
  <PresentationFormat>Widescreen</PresentationFormat>
  <Paragraphs>921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宋体</vt:lpstr>
      <vt:lpstr>宋体</vt:lpstr>
      <vt:lpstr>Arial</vt:lpstr>
      <vt:lpstr>Calibri</vt:lpstr>
      <vt:lpstr>Calibri Light</vt:lpstr>
      <vt:lpstr>Cambria Math</vt:lpstr>
      <vt:lpstr>Courier New</vt:lpstr>
      <vt:lpstr>French Script MT</vt:lpstr>
      <vt:lpstr>Times New Roman</vt:lpstr>
      <vt:lpstr>Office Theme</vt:lpstr>
      <vt:lpstr>Polynomials  and  The Fast Fourier Transform (FFT)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296</cp:revision>
  <dcterms:created xsi:type="dcterms:W3CDTF">2016-10-13T00:10:31Z</dcterms:created>
  <dcterms:modified xsi:type="dcterms:W3CDTF">2022-04-11T14:59:14Z</dcterms:modified>
</cp:coreProperties>
</file>