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85" r:id="rId4"/>
    <p:sldId id="286" r:id="rId5"/>
    <p:sldId id="287" r:id="rId6"/>
    <p:sldId id="288" r:id="rId7"/>
    <p:sldId id="289" r:id="rId8"/>
    <p:sldId id="290" r:id="rId9"/>
    <p:sldId id="292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75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519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76" r:id="rId38"/>
    <p:sldId id="377" r:id="rId39"/>
    <p:sldId id="378" r:id="rId40"/>
    <p:sldId id="379" r:id="rId41"/>
    <p:sldId id="380" r:id="rId42"/>
    <p:sldId id="381" r:id="rId43"/>
    <p:sldId id="320" r:id="rId44"/>
    <p:sldId id="382" r:id="rId45"/>
    <p:sldId id="384" r:id="rId46"/>
    <p:sldId id="321" r:id="rId47"/>
    <p:sldId id="322" r:id="rId48"/>
    <p:sldId id="323" r:id="rId49"/>
    <p:sldId id="541" r:id="rId50"/>
    <p:sldId id="325" r:id="rId51"/>
    <p:sldId id="386" r:id="rId52"/>
    <p:sldId id="539" r:id="rId53"/>
    <p:sldId id="385" r:id="rId54"/>
    <p:sldId id="540" r:id="rId55"/>
    <p:sldId id="326" r:id="rId56"/>
    <p:sldId id="327" r:id="rId57"/>
    <p:sldId id="328" r:id="rId58"/>
    <p:sldId id="329" r:id="rId59"/>
    <p:sldId id="330" r:id="rId60"/>
    <p:sldId id="331" r:id="rId61"/>
    <p:sldId id="536" r:id="rId62"/>
    <p:sldId id="542" r:id="rId63"/>
    <p:sldId id="538" r:id="rId64"/>
    <p:sldId id="544" r:id="rId65"/>
    <p:sldId id="546" r:id="rId66"/>
    <p:sldId id="545" r:id="rId67"/>
    <p:sldId id="552" r:id="rId68"/>
    <p:sldId id="547" r:id="rId69"/>
    <p:sldId id="550" r:id="rId70"/>
    <p:sldId id="548" r:id="rId71"/>
    <p:sldId id="549" r:id="rId72"/>
    <p:sldId id="553" r:id="rId73"/>
    <p:sldId id="332" r:id="rId74"/>
    <p:sldId id="537" r:id="rId75"/>
    <p:sldId id="543" r:id="rId76"/>
    <p:sldId id="551" r:id="rId77"/>
    <p:sldId id="433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Ng" initials="PN" lastIdx="1" clrIdx="0">
    <p:extLst>
      <p:ext uri="{19B8F6BF-5375-455C-9EA6-DF929625EA0E}">
        <p15:presenceInfo xmlns:p15="http://schemas.microsoft.com/office/powerpoint/2012/main" userId="a673e88aa0f3c2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1" y="1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691" y="1209449"/>
            <a:ext cx="7524206" cy="2387600"/>
          </a:xfrm>
        </p:spPr>
        <p:txBody>
          <a:bodyPr>
            <a:normAutofit/>
          </a:bodyPr>
          <a:lstStyle/>
          <a:p>
            <a:r>
              <a:rPr lang="en-US" sz="4400" b="1" dirty="0"/>
              <a:t>4  Transform-and-Conquer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3218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8465" y="2151451"/>
            <a:ext cx="85750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Are there any faster sorting algorithms?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61963" marR="0" lvl="0" indent="-461963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No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general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comparison-based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sorting algorithm can have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better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efficiency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than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nlog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in the worst case.</a:t>
            </a:r>
          </a:p>
          <a:p>
            <a:pPr marL="461963" marR="0" lvl="0" indent="-461963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And the same result (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nlog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n)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holds for average-case efficiency.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431491C9-B637-4A85-BB84-3C658D9C8478}"/>
              </a:ext>
            </a:extLst>
          </p:cNvPr>
          <p:cNvSpPr/>
          <p:nvPr/>
        </p:nvSpPr>
        <p:spPr>
          <a:xfrm flipH="1">
            <a:off x="861151" y="2301766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4D3A0-8153-4BEF-85BD-B94E75DFC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50796">
            <a:off x="818984" y="2151451"/>
            <a:ext cx="585267" cy="4206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C8ADE0-D7D7-46DD-A1D0-2F554D75EE7E}"/>
              </a:ext>
            </a:extLst>
          </p:cNvPr>
          <p:cNvSpPr/>
          <p:nvPr/>
        </p:nvSpPr>
        <p:spPr>
          <a:xfrm>
            <a:off x="1581240" y="1207457"/>
            <a:ext cx="785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cs typeface="Times New Roman" panose="02020603050405020304" pitchFamily="18" charset="0"/>
              </a:rPr>
              <a:t>Instance Simplification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955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3491" y="2290227"/>
            <a:ext cx="901083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cs typeface="Times New Roman" panose="02020603050405020304" pitchFamily="18" charset="0"/>
              </a:rPr>
              <a:t>Examples of Instance Simplification: </a:t>
            </a:r>
          </a:p>
          <a:p>
            <a:pPr marL="461963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instance simplification </a:t>
            </a:r>
          </a:p>
          <a:p>
            <a:pPr marL="919163" lvl="1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to a simpler or more convenient instance of the same problem.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Presorting </a:t>
            </a:r>
          </a:p>
          <a:p>
            <a:pPr marL="1376363" lvl="2" indent="-461963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inputs first for many algorithmic problems that become easier to solve.</a:t>
            </a: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6E1B3-2EA1-4518-A4B3-39232B9A9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79475">
            <a:off x="801288" y="1976090"/>
            <a:ext cx="585267" cy="4206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B37ADA-2E9F-45C5-A4BD-26EFF7EF85AA}"/>
              </a:ext>
            </a:extLst>
          </p:cNvPr>
          <p:cNvSpPr/>
          <p:nvPr/>
        </p:nvSpPr>
        <p:spPr>
          <a:xfrm>
            <a:off x="1546406" y="1216165"/>
            <a:ext cx="785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cs typeface="Times New Roman" panose="02020603050405020304" pitchFamily="18" charset="0"/>
              </a:rPr>
              <a:t>Instance Simplification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7423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0582" y="1285737"/>
            <a:ext cx="9010835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ea typeface="SimSun" panose="02010600030101010101" pitchFamily="2" charset="-122"/>
              </a:rPr>
              <a:t>Example 1: Checking element uniqueness in an array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brute-force algorithm: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compared pairs of the array’s elements until </a:t>
            </a:r>
          </a:p>
          <a:p>
            <a:pPr marL="914400" lvl="1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either two equal elements were found 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or       no more pairs were left.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Its worst-case efficiency is in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Θ(n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1435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Alternatively,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resorting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dirty="0">
                <a:cs typeface="Times New Roman" panose="02020603050405020304" pitchFamily="18" charset="0"/>
              </a:rPr>
              <a:t>Instance Simplification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1435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sort the array first and then check only its consecutive elements: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1435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the array has equal elements, a pair of them just be next to each other and vice versa.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1435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Its efficiency is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Θ(n log n) + Θ(n) </a:t>
            </a:r>
            <a:endParaRPr lang="en-US" sz="24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9A8576AF-71B0-433D-8097-4657F630F88F}"/>
              </a:ext>
            </a:extLst>
          </p:cNvPr>
          <p:cNvSpPr/>
          <p:nvPr/>
        </p:nvSpPr>
        <p:spPr>
          <a:xfrm flipH="1">
            <a:off x="659958" y="1239419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4442B286-7CED-4264-8E8B-120077A4435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37" y="1017169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C4A03C9-6F0A-4091-94A6-B476804717F3}"/>
              </a:ext>
            </a:extLst>
          </p:cNvPr>
          <p:cNvSpPr/>
          <p:nvPr/>
        </p:nvSpPr>
        <p:spPr>
          <a:xfrm>
            <a:off x="1468029" y="519479"/>
            <a:ext cx="785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cs typeface="Times New Roman" panose="02020603050405020304" pitchFamily="18" charset="0"/>
              </a:rPr>
              <a:t>Instance Simplification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3470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3669" y="1038079"/>
            <a:ext cx="925111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Algorithm 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PresortElementUniqueness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(A[0 .. n-1])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//Solves the element uniqueness problem by sorting the array first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//Input:  	An array A[0 .. n-1] of orderable elements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//Output: 	Returns “true” if A has no equal elements,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        		“false” otherwise. </a:t>
            </a:r>
          </a:p>
          <a:p>
            <a:pPr lvl="1"/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lvl="1">
              <a:spcAft>
                <a:spcPts val="600"/>
              </a:spcAft>
            </a:pPr>
            <a:r>
              <a:rPr lang="en-US" sz="24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sort the array A;</a:t>
            </a:r>
            <a:endParaRPr lang="en-US" sz="2400" spc="-100" dirty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Aft>
                <a:spcPts val="600"/>
              </a:spcAft>
            </a:pP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← 0;   </a:t>
            </a:r>
          </a:p>
          <a:p>
            <a:pPr lvl="1"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while (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≤ n – 2) do {</a:t>
            </a:r>
          </a:p>
          <a:p>
            <a:pPr lvl="1"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//there are the same elements</a:t>
            </a:r>
            <a:endParaRPr lang="en-US" sz="2400" spc="-100" dirty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 indent="457200"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if A[ 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] = A[ 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+ 1]  return false;  </a:t>
            </a:r>
            <a:endParaRPr lang="en-US" sz="2400" spc="-1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 indent="457200"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sz="2400" spc="-1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sz="2400" spc="-1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+1; }  //end of while</a:t>
            </a:r>
          </a:p>
          <a:p>
            <a:pPr lvl="1"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return true; //it is uniqueness.</a:t>
            </a:r>
            <a:endParaRPr lang="en-US" sz="2400" spc="-1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6457CE2B-4DED-4820-A3D8-5FB8CA91DBD0}"/>
              </a:ext>
            </a:extLst>
          </p:cNvPr>
          <p:cNvSpPr/>
          <p:nvPr/>
        </p:nvSpPr>
        <p:spPr>
          <a:xfrm flipH="1">
            <a:off x="834887" y="2886322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4442B286-7CED-4264-8E8B-120077A4435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" y="2712167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ECDD6C-C188-4ACF-BAE9-F2583D9FB222}"/>
              </a:ext>
            </a:extLst>
          </p:cNvPr>
          <p:cNvSpPr/>
          <p:nvPr/>
        </p:nvSpPr>
        <p:spPr>
          <a:xfrm>
            <a:off x="1511571" y="432394"/>
            <a:ext cx="785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cs typeface="Times New Roman" panose="02020603050405020304" pitchFamily="18" charset="0"/>
              </a:rPr>
              <a:t>Instance Simplification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0101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1571" y="991043"/>
            <a:ext cx="9204960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600" dirty="0">
                <a:ea typeface="SimSun" panose="02010600030101010101" pitchFamily="2" charset="-122"/>
                <a:cs typeface="Times New Roman" panose="02020603050405020304" pitchFamily="18" charset="0"/>
              </a:rPr>
              <a:t>Analysis of efficiency of the algorithm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running time of this algorithm is the sum of 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Time spent on sorting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Use a good sorting algorithm, such as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mergesort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; </a:t>
            </a:r>
          </a:p>
          <a:p>
            <a:pPr marL="1828800" lvl="3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sorting requires at least (nlog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n) comparisons and, </a:t>
            </a:r>
          </a:p>
          <a:p>
            <a:pPr marL="1828800" lvl="3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time efficiency for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worst-case is Θ(n log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n).</a:t>
            </a:r>
          </a:p>
          <a:p>
            <a:pPr lvl="2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Time spent on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checking consecutive elements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Then, checking consecutive elements needs no more than     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(n – 1) comparisons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marL="914400" lvl="1" indent="-452438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sorting part determines the algorithm’s overall efficiency:</a:t>
            </a:r>
          </a:p>
          <a:p>
            <a:pPr lvl="2" indent="228600">
              <a:spcAft>
                <a:spcPts val="600"/>
              </a:spcAft>
            </a:pP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T(n)    = 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sort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(n)  + 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(n) </a:t>
            </a:r>
          </a:p>
          <a:p>
            <a:pPr marL="1371600" lvl="2" indent="457200">
              <a:spcAft>
                <a:spcPts val="600"/>
              </a:spcAft>
            </a:pP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ε  Θ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nlog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n)  +  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Θ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(n) </a:t>
            </a:r>
          </a:p>
          <a:p>
            <a:pPr marL="1371600" lvl="2" indent="457200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=  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Θ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nlog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n).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7047C8-ED82-41BA-9B1B-E9C4AA5151F0}"/>
              </a:ext>
            </a:extLst>
          </p:cNvPr>
          <p:cNvSpPr/>
          <p:nvPr/>
        </p:nvSpPr>
        <p:spPr>
          <a:xfrm>
            <a:off x="1511571" y="301765"/>
            <a:ext cx="785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cs typeface="Times New Roman" panose="02020603050405020304" pitchFamily="18" charset="0"/>
              </a:rPr>
              <a:t>Instance Simplification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ea typeface="SimSun" panose="02010600030101010101" pitchFamily="2" charset="-122"/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51AD879E-437E-45DE-A8C5-B2A4201A6319}"/>
              </a:ext>
            </a:extLst>
          </p:cNvPr>
          <p:cNvSpPr/>
          <p:nvPr/>
        </p:nvSpPr>
        <p:spPr>
          <a:xfrm flipH="1">
            <a:off x="723569" y="3429000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6190F579-6043-443F-969D-98274352076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48" y="3270101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144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0734" y="1492472"/>
            <a:ext cx="9250532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ea typeface="SimSun" panose="02010600030101010101" pitchFamily="2" charset="-122"/>
              </a:rPr>
              <a:t>Example 2:  Computing a mode</a:t>
            </a:r>
          </a:p>
          <a:p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mode –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the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element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(value) that occurs most often in a given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list of </a:t>
            </a:r>
          </a:p>
          <a:p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    orderable elements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several different elements (values) has a tie occurrence, any of them can be considered a mode.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example: </a:t>
            </a:r>
          </a:p>
          <a:p>
            <a:pPr lvl="1"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Given a list {5,  1,  5,  7,  6,  5,  7},  the mode is 5.</a:t>
            </a:r>
          </a:p>
          <a:p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brute-force approach to computing a mode would be:</a:t>
            </a:r>
          </a:p>
          <a:p>
            <a:pPr marL="914400" lvl="1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scan the list and </a:t>
            </a:r>
          </a:p>
          <a:p>
            <a:pPr marL="914400" lvl="1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compute  the frequencies of all its distinct elements (values), </a:t>
            </a:r>
          </a:p>
          <a:p>
            <a:pPr marL="914400" lvl="1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then find the element (value) with the largest frequency.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E48F7CD1-F62E-40FB-BCC8-06B937286162}"/>
              </a:ext>
            </a:extLst>
          </p:cNvPr>
          <p:cNvSpPr/>
          <p:nvPr/>
        </p:nvSpPr>
        <p:spPr>
          <a:xfrm flipH="1">
            <a:off x="437322" y="4365265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4442B286-7CED-4264-8E8B-120077A4435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7492">
            <a:off x="437322" y="4191110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3DF595-F8BF-4B30-93A3-0A6809F71409}"/>
              </a:ext>
            </a:extLst>
          </p:cNvPr>
          <p:cNvSpPr/>
          <p:nvPr/>
        </p:nvSpPr>
        <p:spPr>
          <a:xfrm>
            <a:off x="1328691" y="441103"/>
            <a:ext cx="785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cs typeface="Times New Roman" panose="02020603050405020304" pitchFamily="18" charset="0"/>
              </a:rPr>
              <a:t>Instance Simplification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8470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2422" y="1434896"/>
            <a:ext cx="9112293" cy="48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To implement this idea, 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Store the elements (values) already encountered, along with their frequencies, in a separate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auxiliary-list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On each iteration, </a:t>
            </a:r>
          </a:p>
          <a:p>
            <a:pPr marL="1376363" lvl="2" indent="-461963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Compare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the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baseline="30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th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element of the given list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with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the elements (values) already encountered by traversing this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auxiliary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-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list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1828800" lvl="3" indent="-45720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if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 matching element (value) is found, increment its frequency; </a:t>
            </a:r>
          </a:p>
          <a:p>
            <a:pPr marL="1828800" lvl="3" indent="-45720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else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add the current element to the auxiliary-list of distinct elements (values) seen so far with a frequency    of 1.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94DCD9FC-7F9E-4431-BCA5-073C7F4459A4}"/>
              </a:ext>
            </a:extLst>
          </p:cNvPr>
          <p:cNvSpPr/>
          <p:nvPr/>
        </p:nvSpPr>
        <p:spPr>
          <a:xfrm rot="10047254" flipV="1">
            <a:off x="1438936" y="3735026"/>
            <a:ext cx="567080" cy="353752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10F621-AA3C-4CC5-9F97-02ED8F7A9D70}"/>
              </a:ext>
            </a:extLst>
          </p:cNvPr>
          <p:cNvSpPr/>
          <p:nvPr/>
        </p:nvSpPr>
        <p:spPr>
          <a:xfrm>
            <a:off x="1511571" y="301765"/>
            <a:ext cx="785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cs typeface="Times New Roman" panose="02020603050405020304" pitchFamily="18" charset="0"/>
              </a:rPr>
              <a:t>Instance Simplification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6738BCB1-9423-45D2-BCF5-030C7FD1B76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7492">
            <a:off x="1438212" y="3657375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796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83584" y="4395279"/>
            <a:ext cx="9731080" cy="49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" name="Thought Bubble: Cloud 58">
            <a:extLst>
              <a:ext uri="{FF2B5EF4-FFF2-40B4-BE49-F238E27FC236}">
                <a16:creationId xmlns:a16="http://schemas.microsoft.com/office/drawing/2014/main" id="{94B358F2-A473-4444-A37C-B5E6F101A44D}"/>
              </a:ext>
            </a:extLst>
          </p:cNvPr>
          <p:cNvSpPr/>
          <p:nvPr/>
        </p:nvSpPr>
        <p:spPr>
          <a:xfrm rot="10047254" flipV="1">
            <a:off x="842618" y="803799"/>
            <a:ext cx="567080" cy="353752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C71556-B5C3-4837-B5DA-513A97528FD4}"/>
              </a:ext>
            </a:extLst>
          </p:cNvPr>
          <p:cNvSpPr/>
          <p:nvPr/>
        </p:nvSpPr>
        <p:spPr>
          <a:xfrm>
            <a:off x="2011638" y="560771"/>
            <a:ext cx="77700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cs typeface="Times New Roman" panose="02020603050405020304" pitchFamily="18" charset="0"/>
              </a:rPr>
              <a:t>Instance Simplification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brute force approach:</a:t>
            </a:r>
            <a:endParaRPr lang="en-US" sz="2800" dirty="0">
              <a:ea typeface="SimSun" panose="0201060003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38BB8-D783-44CD-9FAE-E16A8E6A22B8}"/>
              </a:ext>
            </a:extLst>
          </p:cNvPr>
          <p:cNvSpPr txBox="1"/>
          <p:nvPr/>
        </p:nvSpPr>
        <p:spPr>
          <a:xfrm>
            <a:off x="6048103" y="297397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E3A9C19-7988-47C6-B88B-19DF52867D99}"/>
                  </a:ext>
                </a:extLst>
              </p:cNvPr>
              <p:cNvSpPr/>
              <p:nvPr/>
            </p:nvSpPr>
            <p:spPr>
              <a:xfrm>
                <a:off x="4365340" y="4273693"/>
                <a:ext cx="5116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E3A9C19-7988-47C6-B88B-19DF52867D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340" y="4273693"/>
                <a:ext cx="51167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0C39556-5B8E-4E6A-BEFF-C6509C4BB4EB}"/>
                  </a:ext>
                </a:extLst>
              </p:cNvPr>
              <p:cNvSpPr/>
              <p:nvPr/>
            </p:nvSpPr>
            <p:spPr>
              <a:xfrm>
                <a:off x="5699467" y="4273694"/>
                <a:ext cx="5116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0C39556-5B8E-4E6A-BEFF-C6509C4BB4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467" y="4273694"/>
                <a:ext cx="51167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0359901-B882-4EDB-8F43-508716061E0E}"/>
                  </a:ext>
                </a:extLst>
              </p:cNvPr>
              <p:cNvSpPr/>
              <p:nvPr/>
            </p:nvSpPr>
            <p:spPr>
              <a:xfrm>
                <a:off x="7101813" y="4271293"/>
                <a:ext cx="5116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0359901-B882-4EDB-8F43-508716061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813" y="4271293"/>
                <a:ext cx="51167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2E119C4-A865-4E2E-928F-7A10EAC5D338}"/>
                  </a:ext>
                </a:extLst>
              </p:cNvPr>
              <p:cNvSpPr/>
              <p:nvPr/>
            </p:nvSpPr>
            <p:spPr>
              <a:xfrm>
                <a:off x="8367848" y="4267211"/>
                <a:ext cx="5116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2E119C4-A865-4E2E-928F-7A10EAC5D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848" y="4267211"/>
                <a:ext cx="51167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918823E8-0786-4247-BD9B-F949BB940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686991"/>
              </p:ext>
            </p:extLst>
          </p:nvPr>
        </p:nvGraphicFramePr>
        <p:xfrm>
          <a:off x="2099594" y="1827850"/>
          <a:ext cx="9043960" cy="45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198">
                  <a:extLst>
                    <a:ext uri="{9D8B030D-6E8A-4147-A177-3AD203B41FA5}">
                      <a16:colId xmlns:a16="http://schemas.microsoft.com/office/drawing/2014/main" val="3143788755"/>
                    </a:ext>
                  </a:extLst>
                </a:gridCol>
                <a:gridCol w="452198">
                  <a:extLst>
                    <a:ext uri="{9D8B030D-6E8A-4147-A177-3AD203B41FA5}">
                      <a16:colId xmlns:a16="http://schemas.microsoft.com/office/drawing/2014/main" val="1304021213"/>
                    </a:ext>
                  </a:extLst>
                </a:gridCol>
                <a:gridCol w="452198">
                  <a:extLst>
                    <a:ext uri="{9D8B030D-6E8A-4147-A177-3AD203B41FA5}">
                      <a16:colId xmlns:a16="http://schemas.microsoft.com/office/drawing/2014/main" val="4237122037"/>
                    </a:ext>
                  </a:extLst>
                </a:gridCol>
                <a:gridCol w="452198">
                  <a:extLst>
                    <a:ext uri="{9D8B030D-6E8A-4147-A177-3AD203B41FA5}">
                      <a16:colId xmlns:a16="http://schemas.microsoft.com/office/drawing/2014/main" val="1525069832"/>
                    </a:ext>
                  </a:extLst>
                </a:gridCol>
                <a:gridCol w="452198">
                  <a:extLst>
                    <a:ext uri="{9D8B030D-6E8A-4147-A177-3AD203B41FA5}">
                      <a16:colId xmlns:a16="http://schemas.microsoft.com/office/drawing/2014/main" val="3279761356"/>
                    </a:ext>
                  </a:extLst>
                </a:gridCol>
                <a:gridCol w="452198">
                  <a:extLst>
                    <a:ext uri="{9D8B030D-6E8A-4147-A177-3AD203B41FA5}">
                      <a16:colId xmlns:a16="http://schemas.microsoft.com/office/drawing/2014/main" val="270193403"/>
                    </a:ext>
                  </a:extLst>
                </a:gridCol>
                <a:gridCol w="452198">
                  <a:extLst>
                    <a:ext uri="{9D8B030D-6E8A-4147-A177-3AD203B41FA5}">
                      <a16:colId xmlns:a16="http://schemas.microsoft.com/office/drawing/2014/main" val="2187654505"/>
                    </a:ext>
                  </a:extLst>
                </a:gridCol>
                <a:gridCol w="452198">
                  <a:extLst>
                    <a:ext uri="{9D8B030D-6E8A-4147-A177-3AD203B41FA5}">
                      <a16:colId xmlns:a16="http://schemas.microsoft.com/office/drawing/2014/main" val="2421232826"/>
                    </a:ext>
                  </a:extLst>
                </a:gridCol>
                <a:gridCol w="452198">
                  <a:extLst>
                    <a:ext uri="{9D8B030D-6E8A-4147-A177-3AD203B41FA5}">
                      <a16:colId xmlns:a16="http://schemas.microsoft.com/office/drawing/2014/main" val="294415792"/>
                    </a:ext>
                  </a:extLst>
                </a:gridCol>
                <a:gridCol w="452198">
                  <a:extLst>
                    <a:ext uri="{9D8B030D-6E8A-4147-A177-3AD203B41FA5}">
                      <a16:colId xmlns:a16="http://schemas.microsoft.com/office/drawing/2014/main" val="2175555511"/>
                    </a:ext>
                  </a:extLst>
                </a:gridCol>
                <a:gridCol w="452198">
                  <a:extLst>
                    <a:ext uri="{9D8B030D-6E8A-4147-A177-3AD203B41FA5}">
                      <a16:colId xmlns:a16="http://schemas.microsoft.com/office/drawing/2014/main" val="2163680082"/>
                    </a:ext>
                  </a:extLst>
                </a:gridCol>
                <a:gridCol w="452198">
                  <a:extLst>
                    <a:ext uri="{9D8B030D-6E8A-4147-A177-3AD203B41FA5}">
                      <a16:colId xmlns:a16="http://schemas.microsoft.com/office/drawing/2014/main" val="1605538553"/>
                    </a:ext>
                  </a:extLst>
                </a:gridCol>
                <a:gridCol w="452198">
                  <a:extLst>
                    <a:ext uri="{9D8B030D-6E8A-4147-A177-3AD203B41FA5}">
                      <a16:colId xmlns:a16="http://schemas.microsoft.com/office/drawing/2014/main" val="2543470993"/>
                    </a:ext>
                  </a:extLst>
                </a:gridCol>
                <a:gridCol w="452198">
                  <a:extLst>
                    <a:ext uri="{9D8B030D-6E8A-4147-A177-3AD203B41FA5}">
                      <a16:colId xmlns:a16="http://schemas.microsoft.com/office/drawing/2014/main" val="4218314362"/>
                    </a:ext>
                  </a:extLst>
                </a:gridCol>
                <a:gridCol w="452198">
                  <a:extLst>
                    <a:ext uri="{9D8B030D-6E8A-4147-A177-3AD203B41FA5}">
                      <a16:colId xmlns:a16="http://schemas.microsoft.com/office/drawing/2014/main" val="2722916700"/>
                    </a:ext>
                  </a:extLst>
                </a:gridCol>
                <a:gridCol w="452198">
                  <a:extLst>
                    <a:ext uri="{9D8B030D-6E8A-4147-A177-3AD203B41FA5}">
                      <a16:colId xmlns:a16="http://schemas.microsoft.com/office/drawing/2014/main" val="1247388430"/>
                    </a:ext>
                  </a:extLst>
                </a:gridCol>
                <a:gridCol w="452198">
                  <a:extLst>
                    <a:ext uri="{9D8B030D-6E8A-4147-A177-3AD203B41FA5}">
                      <a16:colId xmlns:a16="http://schemas.microsoft.com/office/drawing/2014/main" val="3706971221"/>
                    </a:ext>
                  </a:extLst>
                </a:gridCol>
                <a:gridCol w="452198">
                  <a:extLst>
                    <a:ext uri="{9D8B030D-6E8A-4147-A177-3AD203B41FA5}">
                      <a16:colId xmlns:a16="http://schemas.microsoft.com/office/drawing/2014/main" val="2085070714"/>
                    </a:ext>
                  </a:extLst>
                </a:gridCol>
                <a:gridCol w="452198">
                  <a:extLst>
                    <a:ext uri="{9D8B030D-6E8A-4147-A177-3AD203B41FA5}">
                      <a16:colId xmlns:a16="http://schemas.microsoft.com/office/drawing/2014/main" val="3086275026"/>
                    </a:ext>
                  </a:extLst>
                </a:gridCol>
                <a:gridCol w="452198">
                  <a:extLst>
                    <a:ext uri="{9D8B030D-6E8A-4147-A177-3AD203B41FA5}">
                      <a16:colId xmlns:a16="http://schemas.microsoft.com/office/drawing/2014/main" val="2078830600"/>
                    </a:ext>
                  </a:extLst>
                </a:gridCol>
              </a:tblGrid>
              <a:tr h="452920">
                <a:tc gridSpan="20"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Given a list of integer elements.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051452"/>
                  </a:ext>
                </a:extLst>
              </a:tr>
              <a:tr h="45292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927754"/>
                  </a:ext>
                </a:extLst>
              </a:tr>
              <a:tr h="452920">
                <a:tc gridSpan="20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860398"/>
                  </a:ext>
                </a:extLst>
              </a:tr>
              <a:tr h="452920">
                <a:tc gridSpan="20"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history of an auxiliary list of (element, frequency)-pairs.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38554"/>
                  </a:ext>
                </a:extLst>
              </a:tr>
              <a:tr h="45292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02640"/>
                  </a:ext>
                </a:extLst>
              </a:tr>
              <a:tr h="452920"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720407"/>
                  </a:ext>
                </a:extLst>
              </a:tr>
              <a:tr h="452920"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459992"/>
                  </a:ext>
                </a:extLst>
              </a:tr>
              <a:tr h="452920"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362897"/>
                  </a:ext>
                </a:extLst>
              </a:tr>
              <a:tr h="452920"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643458"/>
                  </a:ext>
                </a:extLst>
              </a:tr>
              <a:tr h="452920"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706887"/>
                  </a:ext>
                </a:extLst>
              </a:tr>
            </a:tbl>
          </a:graphicData>
        </a:graphic>
      </p:graphicFrame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E3E1117-03A3-4891-A01D-B46213AB09CE}"/>
              </a:ext>
            </a:extLst>
          </p:cNvPr>
          <p:cNvCxnSpPr/>
          <p:nvPr/>
        </p:nvCxnSpPr>
        <p:spPr>
          <a:xfrm>
            <a:off x="2110450" y="2274337"/>
            <a:ext cx="90640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229D25A-C293-41F7-9AF4-CE2E5B503875}"/>
              </a:ext>
            </a:extLst>
          </p:cNvPr>
          <p:cNvCxnSpPr/>
          <p:nvPr/>
        </p:nvCxnSpPr>
        <p:spPr>
          <a:xfrm>
            <a:off x="2110450" y="2247052"/>
            <a:ext cx="0" cy="5134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7CB66E8-2020-47F2-8E21-13F7969E00A1}"/>
              </a:ext>
            </a:extLst>
          </p:cNvPr>
          <p:cNvCxnSpPr/>
          <p:nvPr/>
        </p:nvCxnSpPr>
        <p:spPr>
          <a:xfrm flipV="1">
            <a:off x="2099593" y="3638805"/>
            <a:ext cx="905520" cy="14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4306F3B-C19D-4EA9-ADF5-F2D35B99D9D9}"/>
              </a:ext>
            </a:extLst>
          </p:cNvPr>
          <p:cNvCxnSpPr>
            <a:cxnSpLocks/>
          </p:cNvCxnSpPr>
          <p:nvPr/>
        </p:nvCxnSpPr>
        <p:spPr>
          <a:xfrm>
            <a:off x="2101313" y="3179700"/>
            <a:ext cx="9137" cy="31812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B932B6B-5F44-4DB6-8C2C-18A4AC3C8560}"/>
                  </a:ext>
                </a:extLst>
              </p:cNvPr>
              <p:cNvSpPr/>
              <p:nvPr/>
            </p:nvSpPr>
            <p:spPr>
              <a:xfrm>
                <a:off x="7020027" y="4752358"/>
                <a:ext cx="5116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B932B6B-5F44-4DB6-8C2C-18A4AC3C8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27" y="4752358"/>
                <a:ext cx="51167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F80F9E1-48F7-433A-8FDD-8764A0B8ED95}"/>
              </a:ext>
            </a:extLst>
          </p:cNvPr>
          <p:cNvCxnSpPr/>
          <p:nvPr/>
        </p:nvCxnSpPr>
        <p:spPr>
          <a:xfrm>
            <a:off x="11143554" y="2242694"/>
            <a:ext cx="0" cy="5134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3E7A84A-905F-4FA1-84CE-0616E00C25EC}"/>
              </a:ext>
            </a:extLst>
          </p:cNvPr>
          <p:cNvCxnSpPr/>
          <p:nvPr/>
        </p:nvCxnSpPr>
        <p:spPr>
          <a:xfrm>
            <a:off x="2079458" y="2744478"/>
            <a:ext cx="90640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7AC4862-B2A1-4182-9094-2FE8B18B8AC8}"/>
              </a:ext>
            </a:extLst>
          </p:cNvPr>
          <p:cNvCxnSpPr/>
          <p:nvPr/>
        </p:nvCxnSpPr>
        <p:spPr>
          <a:xfrm flipV="1">
            <a:off x="3459820" y="3660366"/>
            <a:ext cx="905520" cy="14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1F99539-1B67-466D-876A-897E6581E606}"/>
              </a:ext>
            </a:extLst>
          </p:cNvPr>
          <p:cNvCxnSpPr/>
          <p:nvPr/>
        </p:nvCxnSpPr>
        <p:spPr>
          <a:xfrm flipV="1">
            <a:off x="4820046" y="3658885"/>
            <a:ext cx="905520" cy="14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EF07A12-0FF3-4033-B588-CC523C4B1146}"/>
              </a:ext>
            </a:extLst>
          </p:cNvPr>
          <p:cNvCxnSpPr/>
          <p:nvPr/>
        </p:nvCxnSpPr>
        <p:spPr>
          <a:xfrm flipV="1">
            <a:off x="6168814" y="3646580"/>
            <a:ext cx="905520" cy="14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5CE625D-1DCF-4111-B09C-1287A0F5545B}"/>
              </a:ext>
            </a:extLst>
          </p:cNvPr>
          <p:cNvCxnSpPr/>
          <p:nvPr/>
        </p:nvCxnSpPr>
        <p:spPr>
          <a:xfrm flipV="1">
            <a:off x="7531706" y="3668643"/>
            <a:ext cx="905520" cy="14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44FBF1E-11E8-4E27-802D-E93F185ABC44}"/>
              </a:ext>
            </a:extLst>
          </p:cNvPr>
          <p:cNvCxnSpPr/>
          <p:nvPr/>
        </p:nvCxnSpPr>
        <p:spPr>
          <a:xfrm flipV="1">
            <a:off x="8876194" y="3646690"/>
            <a:ext cx="905520" cy="14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E4D1167-5ACE-4E0F-A0EB-79AF95CE936A}"/>
              </a:ext>
            </a:extLst>
          </p:cNvPr>
          <p:cNvCxnSpPr/>
          <p:nvPr/>
        </p:nvCxnSpPr>
        <p:spPr>
          <a:xfrm flipV="1">
            <a:off x="10238035" y="3654123"/>
            <a:ext cx="905520" cy="14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77407F7-B796-4039-ADB9-283D9C4C8332}"/>
              </a:ext>
            </a:extLst>
          </p:cNvPr>
          <p:cNvCxnSpPr/>
          <p:nvPr/>
        </p:nvCxnSpPr>
        <p:spPr>
          <a:xfrm flipV="1">
            <a:off x="10232501" y="6348376"/>
            <a:ext cx="905520" cy="14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0B1235F-034C-4C67-9798-4C6EBE276B3C}"/>
              </a:ext>
            </a:extLst>
          </p:cNvPr>
          <p:cNvCxnSpPr/>
          <p:nvPr/>
        </p:nvCxnSpPr>
        <p:spPr>
          <a:xfrm flipV="1">
            <a:off x="8876194" y="6333630"/>
            <a:ext cx="905520" cy="14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83D202C-24DB-463A-9C3D-2AB596BE8501}"/>
              </a:ext>
            </a:extLst>
          </p:cNvPr>
          <p:cNvCxnSpPr/>
          <p:nvPr/>
        </p:nvCxnSpPr>
        <p:spPr>
          <a:xfrm flipV="1">
            <a:off x="7531706" y="6336865"/>
            <a:ext cx="905520" cy="14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82A155E-3712-4586-98BE-2E475B88B569}"/>
              </a:ext>
            </a:extLst>
          </p:cNvPr>
          <p:cNvCxnSpPr/>
          <p:nvPr/>
        </p:nvCxnSpPr>
        <p:spPr>
          <a:xfrm flipV="1">
            <a:off x="6168814" y="6348376"/>
            <a:ext cx="905520" cy="14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E74981B-3705-4F5D-8302-5FD4036DBD51}"/>
              </a:ext>
            </a:extLst>
          </p:cNvPr>
          <p:cNvCxnSpPr/>
          <p:nvPr/>
        </p:nvCxnSpPr>
        <p:spPr>
          <a:xfrm flipV="1">
            <a:off x="4793947" y="6329381"/>
            <a:ext cx="905520" cy="14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472167D-9C3C-44F6-84EB-410A98532D87}"/>
              </a:ext>
            </a:extLst>
          </p:cNvPr>
          <p:cNvCxnSpPr/>
          <p:nvPr/>
        </p:nvCxnSpPr>
        <p:spPr>
          <a:xfrm flipV="1">
            <a:off x="3463967" y="6342653"/>
            <a:ext cx="905520" cy="14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15DB196-E50F-4322-BBAE-A8A61998EF18}"/>
              </a:ext>
            </a:extLst>
          </p:cNvPr>
          <p:cNvCxnSpPr/>
          <p:nvPr/>
        </p:nvCxnSpPr>
        <p:spPr>
          <a:xfrm flipV="1">
            <a:off x="2125432" y="6327900"/>
            <a:ext cx="905520" cy="14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8929CED-3F0C-426E-9FB9-FECB4DB58A78}"/>
              </a:ext>
            </a:extLst>
          </p:cNvPr>
          <p:cNvCxnSpPr/>
          <p:nvPr/>
        </p:nvCxnSpPr>
        <p:spPr>
          <a:xfrm>
            <a:off x="2073925" y="3179700"/>
            <a:ext cx="90640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318DF02-1090-4BB9-AFBF-B7E0336BBF01}"/>
              </a:ext>
            </a:extLst>
          </p:cNvPr>
          <p:cNvCxnSpPr>
            <a:cxnSpLocks/>
          </p:cNvCxnSpPr>
          <p:nvPr/>
        </p:nvCxnSpPr>
        <p:spPr>
          <a:xfrm>
            <a:off x="11136136" y="3166221"/>
            <a:ext cx="9137" cy="31812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D21DCF7-17B0-46A7-886A-6A5472378C4B}"/>
              </a:ext>
            </a:extLst>
          </p:cNvPr>
          <p:cNvCxnSpPr>
            <a:cxnSpLocks/>
          </p:cNvCxnSpPr>
          <p:nvPr/>
        </p:nvCxnSpPr>
        <p:spPr>
          <a:xfrm>
            <a:off x="3014065" y="3638805"/>
            <a:ext cx="2112" cy="2710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238894A-F12E-4D80-A4EB-C002A6942BB7}"/>
              </a:ext>
            </a:extLst>
          </p:cNvPr>
          <p:cNvCxnSpPr>
            <a:cxnSpLocks/>
          </p:cNvCxnSpPr>
          <p:nvPr/>
        </p:nvCxnSpPr>
        <p:spPr>
          <a:xfrm>
            <a:off x="4341729" y="3632427"/>
            <a:ext cx="2112" cy="2710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522EFCC-BA81-43F3-BB48-71ACAD02650A}"/>
              </a:ext>
            </a:extLst>
          </p:cNvPr>
          <p:cNvCxnSpPr>
            <a:cxnSpLocks/>
          </p:cNvCxnSpPr>
          <p:nvPr/>
        </p:nvCxnSpPr>
        <p:spPr>
          <a:xfrm>
            <a:off x="5723864" y="3638804"/>
            <a:ext cx="2112" cy="2710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07F0850-79C4-4BF8-B0E6-8F67EAA8AB2B}"/>
              </a:ext>
            </a:extLst>
          </p:cNvPr>
          <p:cNvCxnSpPr>
            <a:cxnSpLocks/>
          </p:cNvCxnSpPr>
          <p:nvPr/>
        </p:nvCxnSpPr>
        <p:spPr>
          <a:xfrm>
            <a:off x="3441183" y="3628772"/>
            <a:ext cx="2112" cy="2710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A27F2A3-A501-4207-9782-5E56565A32FC}"/>
              </a:ext>
            </a:extLst>
          </p:cNvPr>
          <p:cNvCxnSpPr>
            <a:cxnSpLocks/>
          </p:cNvCxnSpPr>
          <p:nvPr/>
        </p:nvCxnSpPr>
        <p:spPr>
          <a:xfrm>
            <a:off x="4808913" y="3654123"/>
            <a:ext cx="2112" cy="2710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F4F7AAF-4DE4-4893-A677-CD772A84C842}"/>
              </a:ext>
            </a:extLst>
          </p:cNvPr>
          <p:cNvCxnSpPr>
            <a:cxnSpLocks/>
          </p:cNvCxnSpPr>
          <p:nvPr/>
        </p:nvCxnSpPr>
        <p:spPr>
          <a:xfrm>
            <a:off x="6168351" y="3628037"/>
            <a:ext cx="2112" cy="2710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550F5AE-64B0-4AE3-A37D-221371D5BABD}"/>
              </a:ext>
            </a:extLst>
          </p:cNvPr>
          <p:cNvCxnSpPr>
            <a:cxnSpLocks/>
          </p:cNvCxnSpPr>
          <p:nvPr/>
        </p:nvCxnSpPr>
        <p:spPr>
          <a:xfrm>
            <a:off x="7060074" y="3650199"/>
            <a:ext cx="2112" cy="2710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6192CC0-0113-4A02-843E-777AE40ED184}"/>
              </a:ext>
            </a:extLst>
          </p:cNvPr>
          <p:cNvCxnSpPr>
            <a:cxnSpLocks/>
          </p:cNvCxnSpPr>
          <p:nvPr/>
        </p:nvCxnSpPr>
        <p:spPr>
          <a:xfrm>
            <a:off x="7526140" y="3634996"/>
            <a:ext cx="2112" cy="2710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CEDC77F-2B17-456C-AD3C-7B9A76298CDB}"/>
              </a:ext>
            </a:extLst>
          </p:cNvPr>
          <p:cNvCxnSpPr>
            <a:cxnSpLocks/>
          </p:cNvCxnSpPr>
          <p:nvPr/>
        </p:nvCxnSpPr>
        <p:spPr>
          <a:xfrm>
            <a:off x="8436824" y="3648683"/>
            <a:ext cx="2112" cy="2710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F41C3BB-D869-4638-AE83-7483B061B966}"/>
              </a:ext>
            </a:extLst>
          </p:cNvPr>
          <p:cNvCxnSpPr>
            <a:cxnSpLocks/>
          </p:cNvCxnSpPr>
          <p:nvPr/>
        </p:nvCxnSpPr>
        <p:spPr>
          <a:xfrm>
            <a:off x="8886088" y="3628036"/>
            <a:ext cx="2112" cy="2710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00EA367-3301-42CF-92FA-4B5C215E6B04}"/>
              </a:ext>
            </a:extLst>
          </p:cNvPr>
          <p:cNvCxnSpPr>
            <a:cxnSpLocks/>
          </p:cNvCxnSpPr>
          <p:nvPr/>
        </p:nvCxnSpPr>
        <p:spPr>
          <a:xfrm>
            <a:off x="9787061" y="3632426"/>
            <a:ext cx="2112" cy="2710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10D7B7A-5A7A-4A7A-A141-8F419559FF87}"/>
              </a:ext>
            </a:extLst>
          </p:cNvPr>
          <p:cNvCxnSpPr>
            <a:cxnSpLocks/>
          </p:cNvCxnSpPr>
          <p:nvPr/>
        </p:nvCxnSpPr>
        <p:spPr>
          <a:xfrm>
            <a:off x="10253318" y="3646739"/>
            <a:ext cx="2112" cy="2710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B3A9989-4225-4AE4-BA17-431AC764F365}"/>
                  </a:ext>
                </a:extLst>
              </p:cNvPr>
              <p:cNvSpPr/>
              <p:nvPr/>
            </p:nvSpPr>
            <p:spPr>
              <a:xfrm>
                <a:off x="8374408" y="4765843"/>
                <a:ext cx="5116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B3A9989-4225-4AE4-BA17-431AC764F3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408" y="4765843"/>
                <a:ext cx="51167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71CDC7C4-C031-4908-9D2A-72A8E8856667}"/>
                  </a:ext>
                </a:extLst>
              </p:cNvPr>
              <p:cNvSpPr/>
              <p:nvPr/>
            </p:nvSpPr>
            <p:spPr>
              <a:xfrm>
                <a:off x="9749046" y="4759318"/>
                <a:ext cx="5116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71CDC7C4-C031-4908-9D2A-72A8E8856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046" y="4759318"/>
                <a:ext cx="51167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C5356D8-DA14-4658-B43C-1BFB20DD81C1}"/>
                  </a:ext>
                </a:extLst>
              </p:cNvPr>
              <p:cNvSpPr/>
              <p:nvPr/>
            </p:nvSpPr>
            <p:spPr>
              <a:xfrm>
                <a:off x="2960147" y="4743185"/>
                <a:ext cx="5116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C5356D8-DA14-4658-B43C-1BFB20DD8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147" y="4743185"/>
                <a:ext cx="511679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E8AD80BF-C831-41B7-83F8-8CD6B31E94EC}"/>
                  </a:ext>
                </a:extLst>
              </p:cNvPr>
              <p:cNvSpPr/>
              <p:nvPr/>
            </p:nvSpPr>
            <p:spPr>
              <a:xfrm>
                <a:off x="4287271" y="4758103"/>
                <a:ext cx="5116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E8AD80BF-C831-41B7-83F8-8CD6B31E9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271" y="4758103"/>
                <a:ext cx="51167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C0BA7429-60D0-4A13-A6BE-2382D42EF680}"/>
                  </a:ext>
                </a:extLst>
              </p:cNvPr>
              <p:cNvSpPr/>
              <p:nvPr/>
            </p:nvSpPr>
            <p:spPr>
              <a:xfrm>
                <a:off x="5683077" y="4759512"/>
                <a:ext cx="5116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C0BA7429-60D0-4A13-A6BE-2382D42EF6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077" y="4759512"/>
                <a:ext cx="51167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3" name="Picture 112" descr="Image result for smiley face images">
            <a:extLst>
              <a:ext uri="{FF2B5EF4-FFF2-40B4-BE49-F238E27FC236}">
                <a16:creationId xmlns:a16="http://schemas.microsoft.com/office/drawing/2014/main" id="{66799E34-85F6-4223-95EE-025BE43A850A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7492">
            <a:off x="824432" y="726147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255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93796" y="1118586"/>
                <a:ext cx="9221954" cy="51719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6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Time Efficiency Analysis</a:t>
                </a:r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worst-case for this algorithm:</a:t>
                </a:r>
              </a:p>
              <a:p>
                <a:pPr marL="919163" lvl="1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input is a list of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distinct,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orderable elements. </a:t>
                </a:r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919163" lvl="1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Its </a:t>
                </a:r>
                <a:r>
                  <a:rPr lang="en-US" sz="2400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baseline="30000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element is compared with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– 1)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distinct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elements (values) of the auxiliary list seen so far before being added to the list with a frequency of 1, i.e., the pair (</a:t>
                </a:r>
                <a:r>
                  <a:rPr lang="en-US" sz="2400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baseline="30000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element, 1).</a:t>
                </a:r>
              </a:p>
              <a:p>
                <a:pPr marL="919163" lvl="1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As a result,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worst-case number of comparisons made by the algorithm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in creating the frequency list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371600" lvl="1"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C(n) 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−1)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1371600" lvl="1"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    =  0 + 1 + 2 + 3 +…  + (n – 1) </a:t>
                </a:r>
              </a:p>
              <a:p>
                <a:pPr marL="1371600" lvl="1"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    =  (n – 1)n/2   ε  Θ(n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)	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796" y="1118586"/>
                <a:ext cx="9221954" cy="5171929"/>
              </a:xfrm>
              <a:prstGeom prst="rect">
                <a:avLst/>
              </a:prstGeom>
              <a:blipFill>
                <a:blip r:embed="rId2"/>
                <a:stretch>
                  <a:fillRect l="-1190" t="-942" b="-1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7B96CB18-CCF2-4BB1-AD02-88036B1C1B06}"/>
              </a:ext>
            </a:extLst>
          </p:cNvPr>
          <p:cNvSpPr/>
          <p:nvPr/>
        </p:nvSpPr>
        <p:spPr>
          <a:xfrm rot="10047254" flipV="1">
            <a:off x="1310920" y="4429970"/>
            <a:ext cx="567080" cy="353752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90427A0C-5BF3-4EA1-871A-71565F4B89C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104">
            <a:off x="1279269" y="4271001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DDDD05-FBA4-4BE0-B8C1-79328F813613}"/>
              </a:ext>
            </a:extLst>
          </p:cNvPr>
          <p:cNvSpPr/>
          <p:nvPr/>
        </p:nvSpPr>
        <p:spPr>
          <a:xfrm>
            <a:off x="1511571" y="301765"/>
            <a:ext cx="785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cs typeface="Times New Roman" panose="02020603050405020304" pitchFamily="18" charset="0"/>
              </a:rPr>
              <a:t>Instance Simplification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0838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1572" y="1230106"/>
            <a:ext cx="8895172" cy="5053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600" dirty="0">
                <a:ea typeface="SimSun" panose="02010600030101010101" pitchFamily="2" charset="-122"/>
                <a:cs typeface="Times New Roman" panose="02020603050405020304" pitchFamily="18" charset="0"/>
              </a:rPr>
              <a:t>Time Efficiency Analysis</a:t>
            </a:r>
            <a:r>
              <a:rPr lang="en-US" sz="26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26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worst-case for this algorithm: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…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Additional  (n – 1) comparisons is needed for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finding the largest frequency in the auxiliary list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lvl="1">
              <a:lnSpc>
                <a:spcPct val="120000"/>
              </a:lnSpc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(n) =  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Θ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(n).</a:t>
            </a:r>
          </a:p>
          <a:p>
            <a:pPr marL="914400" lvl="1" indent="-457200">
              <a:lnSpc>
                <a:spcPct val="125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Time efficiency for this brute force algorithm is:</a:t>
            </a:r>
          </a:p>
          <a:p>
            <a:pPr marL="914400" marR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T(n)	=  T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C(n)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(n)  + 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scan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(n) </a:t>
            </a:r>
          </a:p>
          <a:p>
            <a:pPr marL="914400" marR="0" indent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=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Θ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(n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 +  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Θ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(n) </a:t>
            </a:r>
          </a:p>
          <a:p>
            <a:pPr marL="914400" marR="0" indent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=   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Θ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(n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).</a:t>
            </a:r>
          </a:p>
          <a:p>
            <a:pPr marL="914400" indent="-461963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algorithm is of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quadratic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worst-case efficiency class.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47214094-F6D2-429B-8B17-21A9A025C76F}"/>
              </a:ext>
            </a:extLst>
          </p:cNvPr>
          <p:cNvSpPr/>
          <p:nvPr/>
        </p:nvSpPr>
        <p:spPr>
          <a:xfrm rot="10047254" flipV="1">
            <a:off x="771424" y="3945338"/>
            <a:ext cx="567080" cy="353752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5B5B6B-9734-49FB-82AC-DD967B5B5838}"/>
              </a:ext>
            </a:extLst>
          </p:cNvPr>
          <p:cNvSpPr/>
          <p:nvPr/>
        </p:nvSpPr>
        <p:spPr>
          <a:xfrm>
            <a:off x="1511571" y="301765"/>
            <a:ext cx="785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cs typeface="Times New Roman" panose="02020603050405020304" pitchFamily="18" charset="0"/>
              </a:rPr>
              <a:t>Instance Simplification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686A15F2-09D0-4493-8B55-8EB5FE110F9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104">
            <a:off x="727081" y="3814738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99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7161" y="609343"/>
            <a:ext cx="9614348" cy="606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Divide-and-conquer algorithms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(n/b) + f(n)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Decrease-and-Conquer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Exploiting and then establishing the relationship between 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solution to a given instance of a problem and 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solution to a smaller instance of the same problem.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Three major variations of decrease-and-conquer:</a:t>
            </a: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 by a constant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Insertion sort, Topological sorting (DFS).        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T(n - c) + f(n)</a:t>
            </a: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 by a constant factor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Binary Search, Russian peasant multiplication, fake coin problem.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T(n/b) + f(n)</a:t>
            </a: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size decrease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Euclid’s algorithm, the partition-based algorithm for interpolation search, and searching and insertion in a binary search tree..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DCC99785-9E54-4089-A732-B8DD5640143A}"/>
              </a:ext>
            </a:extLst>
          </p:cNvPr>
          <p:cNvSpPr/>
          <p:nvPr/>
        </p:nvSpPr>
        <p:spPr>
          <a:xfrm>
            <a:off x="9169776" y="766098"/>
            <a:ext cx="1655063" cy="425396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015553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6211" y="2184049"/>
            <a:ext cx="883953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As an alternative 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Instance Simplification using Presorting)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First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sort the input list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of orderable elements.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Then all identical (i.e., indistinct) elements (values) will be adjacent to each other.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 compute the mode, all need to do is 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 find the longest run of adjacent identical elements (values) in the sorted array.</a:t>
            </a:r>
          </a:p>
          <a:p>
            <a:pPr>
              <a:spcAft>
                <a:spcPts val="1200"/>
              </a:spcAft>
            </a:pP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81E871-5A16-4D4D-873F-7A26D69CDA34}"/>
              </a:ext>
            </a:extLst>
          </p:cNvPr>
          <p:cNvSpPr/>
          <p:nvPr/>
        </p:nvSpPr>
        <p:spPr>
          <a:xfrm>
            <a:off x="1624782" y="1007160"/>
            <a:ext cx="785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cs typeface="Times New Roman" panose="02020603050405020304" pitchFamily="18" charset="0"/>
              </a:rPr>
              <a:t>Instance Simplification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0C04A4B6-D6F1-429D-AE17-145BC4E9B8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104">
            <a:off x="849001" y="1961798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276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7577" y="671264"/>
            <a:ext cx="910705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SimSun" panose="02010600030101010101" pitchFamily="2" charset="-122"/>
              </a:rPr>
              <a:t>Algorithm </a:t>
            </a:r>
            <a:r>
              <a:rPr lang="en-US" b="1" dirty="0" err="1">
                <a:latin typeface="Consolas" panose="020B0609020204030204" pitchFamily="49" charset="0"/>
                <a:ea typeface="SimSun" panose="02010600030101010101" pitchFamily="2" charset="-122"/>
              </a:rPr>
              <a:t>PresortMode</a:t>
            </a:r>
            <a:r>
              <a:rPr lang="en-US" b="1" dirty="0">
                <a:latin typeface="Consolas" panose="020B0609020204030204" pitchFamily="49" charset="0"/>
                <a:ea typeface="SimSun" panose="02010600030101010101" pitchFamily="2" charset="-122"/>
              </a:rPr>
              <a:t>(A[0 .. n-1])</a:t>
            </a:r>
            <a:endParaRPr lang="en-US" sz="1600" dirty="0">
              <a:latin typeface="Consolas" panose="020B0609020204030204" pitchFamily="49" charset="0"/>
              <a:ea typeface="SimSun" panose="02010600030101010101" pitchFamily="2" charset="-122"/>
            </a:endParaRP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//computes the mode of an array by sorting it first.</a:t>
            </a:r>
            <a:endParaRPr lang="en-US" sz="1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//Input: 	An array A[0 .. n-1] of orderable elements</a:t>
            </a:r>
            <a:endParaRPr lang="en-US" sz="1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//Output: 	The array’s mode</a:t>
            </a:r>
            <a:endParaRPr lang="en-US" sz="1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200" b="1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1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sort the array A;</a:t>
            </a:r>
            <a:endParaRPr 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← 0; 		</a:t>
            </a:r>
            <a:r>
              <a:rPr lang="en-US" sz="16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			//</a:t>
            </a: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current run begins at</a:t>
            </a:r>
            <a:r>
              <a:rPr lang="en-US" sz="16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position </a:t>
            </a:r>
            <a:r>
              <a:rPr lang="en-US" sz="1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modefrequency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← 0;</a:t>
            </a:r>
            <a:r>
              <a:rPr lang="en-US" sz="16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			//</a:t>
            </a: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highest frequency seen so far.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while  (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≤  n-1) do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				//</a:t>
            </a: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go through A[0] through A[n-1]</a:t>
            </a:r>
          </a:p>
          <a:p>
            <a:r>
              <a:rPr lang="en-US" sz="16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runlength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← 1; 				</a:t>
            </a: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//reset  identical contents# be 1 as itself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runvalue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← A[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];				</a:t>
            </a: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//set A[</a:t>
            </a:r>
            <a:r>
              <a:rPr lang="en-US" sz="1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] content as a new sequence</a:t>
            </a:r>
            <a:r>
              <a:rPr lang="en-US" sz="16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endParaRPr lang="en-US" sz="1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6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//</a:t>
            </a: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ask whether the next A[i+1], A[i+2], ... is identical to A[</a:t>
            </a:r>
            <a:r>
              <a:rPr lang="en-US" sz="1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]. If yes, </a:t>
            </a:r>
            <a:r>
              <a:rPr lang="en-US" sz="1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ident.cont</a:t>
            </a: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#++ </a:t>
            </a:r>
          </a:p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while  (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+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runlength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≤  n-1  &amp;  A[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i+runlength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] = =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runvalue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) do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		 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runlength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←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runlength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+ 1;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  <a:r>
              <a:rPr lang="en-US" sz="16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//end inner while-do</a:t>
            </a:r>
          </a:p>
          <a:p>
            <a:r>
              <a:rPr lang="en-US" sz="16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//if this identical contents# greater than existing </a:t>
            </a:r>
            <a:r>
              <a:rPr lang="en-US" sz="1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modefreq</a:t>
            </a: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, then set new </a:t>
            </a:r>
            <a:r>
              <a:rPr lang="en-US" sz="1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modefreq</a:t>
            </a: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r>
              <a:rPr lang="en-US" sz="16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if  (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runlength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&gt; 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modefrequency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endParaRPr lang="en-US" sz="1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		{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modefrequency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←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runlength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;</a:t>
            </a:r>
            <a:endParaRPr lang="en-US" sz="1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		 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modevalue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←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runvalue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; } 		</a:t>
            </a: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//end if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	//</a:t>
            </a: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set the new content A[</a:t>
            </a:r>
            <a:r>
              <a:rPr lang="en-US" sz="1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i+modefrequency</a:t>
            </a: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] as next </a:t>
            </a:r>
            <a:r>
              <a:rPr lang="en-US" sz="1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runvalue</a:t>
            </a: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. Repeat the same process.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←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+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runlength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;	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			 </a:t>
            </a: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//end outer while-do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1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return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modevalue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;</a:t>
            </a:r>
            <a:endParaRPr lang="en-US" sz="1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E7C65CFC-3E4B-4ED5-9842-452477909B53}"/>
              </a:ext>
            </a:extLst>
          </p:cNvPr>
          <p:cNvSpPr/>
          <p:nvPr/>
        </p:nvSpPr>
        <p:spPr>
          <a:xfrm flipH="1">
            <a:off x="381663" y="2941981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F78751-95CC-49A0-91D1-68BFB66D52C1}"/>
              </a:ext>
            </a:extLst>
          </p:cNvPr>
          <p:cNvSpPr/>
          <p:nvPr/>
        </p:nvSpPr>
        <p:spPr>
          <a:xfrm>
            <a:off x="1260629" y="92760"/>
            <a:ext cx="785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cs typeface="Times New Roman" panose="02020603050405020304" pitchFamily="18" charset="0"/>
              </a:rPr>
              <a:t>Instance Simplification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93013F04-9557-418B-B277-2625C1F3E3C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104">
            <a:off x="330401" y="2719731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021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255246"/>
              </p:ext>
            </p:extLst>
          </p:nvPr>
        </p:nvGraphicFramePr>
        <p:xfrm>
          <a:off x="2082437" y="3317670"/>
          <a:ext cx="7171346" cy="4774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572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03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741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584953"/>
              </p:ext>
            </p:extLst>
          </p:nvPr>
        </p:nvGraphicFramePr>
        <p:xfrm>
          <a:off x="2082438" y="4789875"/>
          <a:ext cx="7171345" cy="502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4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12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22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76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022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69DC23F-BC29-414B-839C-56116831055C}"/>
              </a:ext>
            </a:extLst>
          </p:cNvPr>
          <p:cNvSpPr/>
          <p:nvPr/>
        </p:nvSpPr>
        <p:spPr>
          <a:xfrm>
            <a:off x="1572531" y="1125394"/>
            <a:ext cx="785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cs typeface="Times New Roman" panose="02020603050405020304" pitchFamily="18" charset="0"/>
              </a:rPr>
              <a:t>Instance Simplification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ea typeface="SimSun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D9876A-8E48-4276-A79B-87BE726D9EED}"/>
                  </a:ext>
                </a:extLst>
              </p:cNvPr>
              <p:cNvSpPr txBox="1"/>
              <p:nvPr/>
            </p:nvSpPr>
            <p:spPr>
              <a:xfrm>
                <a:off x="4084231" y="4153982"/>
                <a:ext cx="28533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D9876A-8E48-4276-A79B-87BE726D9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231" y="4153982"/>
                <a:ext cx="28533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63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2376" y="1389792"/>
            <a:ext cx="918754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ea typeface="SimSun" panose="02010600030101010101" pitchFamily="2" charset="-122"/>
                <a:cs typeface="Times New Roman" panose="02020603050405020304" pitchFamily="18" charset="0"/>
              </a:rPr>
              <a:t>The algorithm analysis</a:t>
            </a:r>
          </a:p>
          <a:p>
            <a:pPr marL="461963" marR="0" lvl="0" indent="-461963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is similar to the analysis of Example 1: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running time of the 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Algorithm 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PresortMode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(A[0 .. n-1])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will be dominated by the time spent on sorting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Since the remainder of the algorithm takes linear time (why?).</a:t>
            </a:r>
          </a:p>
          <a:p>
            <a:pPr marL="1376363" lvl="2" indent="-461963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1376363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Given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list of n distinct elements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in A[0..n-1],  </a:t>
            </a:r>
          </a:p>
          <a:p>
            <a:pPr marL="1376363" lvl="2" indent="-461963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1376363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inner while-loop compares A[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] and A[i+1], 0 </a:t>
            </a:r>
            <a:r>
              <a:rPr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zh-CN" alt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n-2 </a:t>
            </a:r>
          </a:p>
          <a:p>
            <a:pPr marL="1833563" lvl="3" indent="-461963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1376363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the basic operation 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i+runlength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runvalue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will be executed n times only.</a:t>
            </a:r>
          </a:p>
          <a:p>
            <a:pPr marL="1371600" marR="0">
              <a:spcBef>
                <a:spcPts val="0"/>
              </a:spcBef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656572-BA7B-4836-9DBF-639388AEA6D8}"/>
              </a:ext>
            </a:extLst>
          </p:cNvPr>
          <p:cNvSpPr/>
          <p:nvPr/>
        </p:nvSpPr>
        <p:spPr>
          <a:xfrm>
            <a:off x="1511571" y="301765"/>
            <a:ext cx="785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cs typeface="Times New Roman" panose="02020603050405020304" pitchFamily="18" charset="0"/>
              </a:rPr>
              <a:t>Instance Simplification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38CD3F26-0FDB-4A4E-9D8F-1819E8FF951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104">
            <a:off x="670035" y="1447675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028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9203" y="875803"/>
            <a:ext cx="8637974" cy="559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6363" lvl="2" indent="-461963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Given a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list of  n mix-identical elements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in A[0..n-1], say 	3, 3, 4, 5, 5, 5, 6, 7, 7, 7...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runlength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(which is the number of identical elements).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C(n) be the sum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runlength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each distinct element of a given list.  For 3, 3, 4, 5, 5, 5, 6, 7, 7, 7   C(n) = 2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+ 3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+ 3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10.  That is, C(n) = 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with an 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sort, this algorithm’s worst-case is in an asymptotic class,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	= 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(n) + T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C(n)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(n)  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=   </a:t>
            </a:r>
            <a:r>
              <a:rPr lang="de-DE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nlog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)  +  </a:t>
            </a:r>
            <a:r>
              <a:rPr lang="de-DE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 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=   </a:t>
            </a:r>
            <a:r>
              <a:rPr lang="de-DE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nlog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)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better than the worst case efficiency of the brute-force algorithm, which is Θ(n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).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C305AEEC-7997-4D2C-8910-D0A185F1880C}"/>
              </a:ext>
            </a:extLst>
          </p:cNvPr>
          <p:cNvSpPr/>
          <p:nvPr/>
        </p:nvSpPr>
        <p:spPr>
          <a:xfrm flipH="1">
            <a:off x="781848" y="4883652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53D87C-4DFA-4A89-8E83-D4D7117DE170}"/>
              </a:ext>
            </a:extLst>
          </p:cNvPr>
          <p:cNvSpPr/>
          <p:nvPr/>
        </p:nvSpPr>
        <p:spPr>
          <a:xfrm>
            <a:off x="1509203" y="118885"/>
            <a:ext cx="785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cs typeface="Times New Roman" panose="02020603050405020304" pitchFamily="18" charset="0"/>
              </a:rPr>
              <a:t>Instance Simplification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4BD286C1-FA70-4CCC-A5CE-E81D0DE2BF2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104">
            <a:off x="730587" y="4666153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319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1709" y="771541"/>
            <a:ext cx="884215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600" dirty="0">
                <a:ea typeface="SimSun" panose="02010600030101010101" pitchFamily="2" charset="-122"/>
              </a:rPr>
              <a:t>Example 3 :  Searching problem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Consider the problem of 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searching a given array of n orderable items for a given key K</a:t>
            </a:r>
            <a:r>
              <a:rPr lang="en-US" sz="2200" dirty="0">
                <a:solidFill>
                  <a:srgbClr val="0000CC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. </a:t>
            </a:r>
            <a:endParaRPr lang="en-US" sz="2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brute-force solution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is 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sequential search needs n comparisons in the worst case.</a:t>
            </a:r>
            <a:endParaRPr lang="en-US" sz="2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If the array is sorted first, then apply binary search.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Binary search requires </a:t>
            </a:r>
            <a:r>
              <a:rPr lang="en-US" sz="22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└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log</a:t>
            </a:r>
            <a:r>
              <a:rPr lang="en-US" sz="22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 </a:t>
            </a:r>
            <a:r>
              <a:rPr lang="en-US" sz="22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┘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+1 comparisons in the worst case.</a:t>
            </a:r>
            <a:endParaRPr lang="en-US" sz="2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But, with the most efficient  nlog</a:t>
            </a:r>
            <a:r>
              <a:rPr lang="en-US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n  sort,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he total running time of searching algorithm in the worst case is</a:t>
            </a:r>
          </a:p>
          <a:p>
            <a:pPr marL="914400" marR="0">
              <a:spcBef>
                <a:spcPts val="0"/>
              </a:spcBef>
              <a:spcAft>
                <a:spcPts val="600"/>
              </a:spcAft>
            </a:pPr>
            <a:r>
              <a:rPr lang="de-DE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T(n)     	= T</a:t>
            </a:r>
            <a:r>
              <a:rPr lang="de-DE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sort</a:t>
            </a:r>
            <a:r>
              <a:rPr lang="de-DE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(n) + T</a:t>
            </a:r>
            <a:r>
              <a:rPr lang="de-DE" sz="22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search</a:t>
            </a:r>
            <a:r>
              <a:rPr lang="de-DE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(n) </a:t>
            </a:r>
            <a:endParaRPr lang="en-US" sz="2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914400" marR="0">
              <a:spcBef>
                <a:spcPts val="0"/>
              </a:spcBef>
              <a:spcAft>
                <a:spcPts val="600"/>
              </a:spcAft>
            </a:pPr>
            <a:r>
              <a:rPr lang="de-DE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	=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Θ</a:t>
            </a:r>
            <a:r>
              <a:rPr lang="de-DE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(nlog n) +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Θ</a:t>
            </a:r>
            <a:r>
              <a:rPr lang="de-DE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(log n)</a:t>
            </a:r>
            <a:endParaRPr lang="en-US" sz="2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914400" marR="0">
              <a:spcBef>
                <a:spcPts val="0"/>
              </a:spcBef>
              <a:spcAft>
                <a:spcPts val="600"/>
              </a:spcAft>
            </a:pPr>
            <a:r>
              <a:rPr lang="de-DE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	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= Θ(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nlog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n)</a:t>
            </a:r>
          </a:p>
          <a:p>
            <a:pPr marL="12573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This is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inferior to sequential search -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Θ</a:t>
            </a:r>
            <a:r>
              <a:rPr lang="de-DE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(n)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</a:p>
          <a:p>
            <a:pPr marL="1257300" marR="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The same is also true for the average-case efficiency. </a:t>
            </a:r>
            <a:endParaRPr lang="en-US" sz="22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4FEE93E4-D6F2-4A7D-B346-B80FBCD27C7F}"/>
              </a:ext>
            </a:extLst>
          </p:cNvPr>
          <p:cNvSpPr/>
          <p:nvPr/>
        </p:nvSpPr>
        <p:spPr>
          <a:xfrm flipH="1">
            <a:off x="620202" y="4397070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C853B9F9-C5EB-48B2-9337-0C1CA07C5FE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81" y="4174820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7E7103-DAD0-4225-A8B8-50C517FDD647}"/>
              </a:ext>
            </a:extLst>
          </p:cNvPr>
          <p:cNvSpPr/>
          <p:nvPr/>
        </p:nvSpPr>
        <p:spPr>
          <a:xfrm>
            <a:off x="1476737" y="0"/>
            <a:ext cx="785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cs typeface="Times New Roman" panose="02020603050405020304" pitchFamily="18" charset="0"/>
              </a:rPr>
              <a:t>Instance Simplification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7455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77880" y="943621"/>
                <a:ext cx="8682361" cy="56753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600" dirty="0">
                    <a:ea typeface="SimSun" panose="02010600030101010101" pitchFamily="2" charset="-122"/>
                  </a:rPr>
                  <a:t>Applications of presorting:</a:t>
                </a:r>
              </a:p>
              <a:p>
                <a:pPr marL="461963" marR="0" lvl="0" indent="-461963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Geometric algorithms dealing with sets of points use presorting in one way or another.</a:t>
                </a:r>
              </a:p>
              <a:p>
                <a:pPr marL="914400" marR="0" lvl="1" indent="-461963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914400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Points can be sorted by one of their coordinates or by their distance from a particular line or by some angle, and so on.</a:t>
                </a:r>
              </a:p>
              <a:p>
                <a:pPr marL="461963" marR="0" lvl="0" indent="-461963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example, presorting was used in the divide-and-conquer algorithms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the closest-pair problem and for the convex-hull problem.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𝑂</m:t>
                        </m:r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func>
                          <m:funcPr>
                            <m:ctrlPr>
                              <a:rPr lang="en-US" sz="240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𝑛</m:t>
                            </m:r>
                            <m:r>
                              <a:rPr 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)</m:t>
                            </m:r>
                          </m:e>
                        </m:func>
                      </m:e>
                      <m:sup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2D, O(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nlog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n), s = 2</a:t>
                </a:r>
              </a:p>
              <a:p>
                <a:pPr marL="461963" marR="0" lvl="0" indent="-461963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Some problems for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directed acyclic graphs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can be solved more easily after topologically sorting the diagraph in question. O(V+E)</a:t>
                </a:r>
              </a:p>
              <a:p>
                <a:pPr marL="461963" marR="0" lvl="0" indent="-461963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problem of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finding the shortest and longest paths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in such diagraphs illustrate this point.</a:t>
                </a:r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880" y="943621"/>
                <a:ext cx="8682361" cy="5675336"/>
              </a:xfrm>
              <a:prstGeom prst="rect">
                <a:avLst/>
              </a:prstGeom>
              <a:blipFill>
                <a:blip r:embed="rId2"/>
                <a:stretch>
                  <a:fillRect l="-1263" t="-859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F9015CE2-6768-43B6-8C71-4B667387B38A}"/>
              </a:ext>
            </a:extLst>
          </p:cNvPr>
          <p:cNvSpPr/>
          <p:nvPr/>
        </p:nvSpPr>
        <p:spPr>
          <a:xfrm flipH="1">
            <a:off x="896983" y="4605385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C83062-9C4D-4469-A241-5C37F483ED22}"/>
              </a:ext>
            </a:extLst>
          </p:cNvPr>
          <p:cNvSpPr/>
          <p:nvPr/>
        </p:nvSpPr>
        <p:spPr>
          <a:xfrm>
            <a:off x="1511571" y="301765"/>
            <a:ext cx="785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cs typeface="Times New Roman" panose="02020603050405020304" pitchFamily="18" charset="0"/>
              </a:rPr>
              <a:t>Instance Simplification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6217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1571" y="1093201"/>
            <a:ext cx="8922059" cy="546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Gaussian Elimination-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representation change 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Consider a system of two linear equations in two unknown: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x +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y = 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     	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x +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y = 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           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standard method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 finding the solution for the system is: </a:t>
            </a:r>
          </a:p>
          <a:p>
            <a:pPr marL="461963" marR="0" lvl="0" indent="-461963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use either equation to express one of the variables as a function of the other, such as   x =  (b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) -  (a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/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)y</a:t>
            </a:r>
          </a:p>
          <a:p>
            <a:pPr marL="461963" indent="-461963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substitute x in the other equation with x = (b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) -  (a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/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)y,</a:t>
            </a:r>
          </a:p>
          <a:p>
            <a:pPr marL="914400" marR="0" lvl="1" indent="-4572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yielding a linear equation whose solution is then used for finding the value of the second variable.  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 +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= 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yields 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((b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- (a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)y) +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= 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A4AB2922-D31F-437C-93F0-14D2D7B8ED6B}"/>
              </a:ext>
            </a:extLst>
          </p:cNvPr>
          <p:cNvSpPr/>
          <p:nvPr/>
        </p:nvSpPr>
        <p:spPr>
          <a:xfrm flipH="1">
            <a:off x="787180" y="3830322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B0738A-6FA3-4577-82BC-F67AF0C1A40B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21444AB8-33A2-4631-97A4-6D958231622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4169">
            <a:off x="735919" y="3743244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370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9359" y="1342618"/>
            <a:ext cx="8833282" cy="46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Consider a system of n equations in a large number n unknowns: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x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x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…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= 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x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x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…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= b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…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	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x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a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x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+ …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+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lang="en-US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An elegant algorithm for solving system of linear equations called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Gaussian elimination.</a:t>
            </a:r>
            <a:endParaRPr lang="en-US" sz="24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D06D414E-903E-4277-87F3-C06FD559EA70}"/>
              </a:ext>
            </a:extLst>
          </p:cNvPr>
          <p:cNvSpPr/>
          <p:nvPr/>
        </p:nvSpPr>
        <p:spPr>
          <a:xfrm flipH="1">
            <a:off x="818228" y="2595911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26B095-25AA-4BE9-91CD-34906281C931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5AA4F283-FC4C-40C2-85D4-4B74B521BE7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7406">
            <a:off x="766967" y="2508833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709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1104" y="1629372"/>
            <a:ext cx="8797771" cy="363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600" dirty="0">
                <a:ea typeface="SimSun" panose="02010600030101010101" pitchFamily="2" charset="-122"/>
              </a:rPr>
              <a:t>Gaussian elimination</a:t>
            </a:r>
          </a:p>
          <a:p>
            <a:pPr>
              <a:lnSpc>
                <a:spcPct val="120000"/>
              </a:lnSpc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idea of Gaussian elimination is to </a:t>
            </a:r>
          </a:p>
          <a:p>
            <a:pPr marL="461963" indent="-46196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transform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 system of n linear equations in n unknowns  </a:t>
            </a:r>
          </a:p>
          <a:p>
            <a:pPr marL="461963" indent="-46196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to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an equivalent system with </a:t>
            </a:r>
          </a:p>
          <a:p>
            <a:pPr marL="919163" lvl="1" indent="-46196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an upper triangular coefficient matrix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</a:p>
          <a:p>
            <a:pPr marL="1376363" lvl="2" indent="-46196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matrix with all zeros below its main diagonal:</a:t>
            </a:r>
          </a:p>
          <a:p>
            <a:pPr marL="919163" lvl="1" indent="-46196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(i.e., a system with the same solution as the original one)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3BC198-490C-4AEC-B8E7-85E94DDA8C25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EBF6EC8A-6D86-45E4-859D-36E40413DD8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778938" y="2720487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86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7577" y="1814195"/>
            <a:ext cx="7505097" cy="3342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Design methods based on the idea of transformation.</a:t>
            </a:r>
          </a:p>
          <a:p>
            <a:pPr>
              <a:lnSpc>
                <a:spcPct val="12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Two-stage procedures:</a:t>
            </a:r>
          </a:p>
          <a:p>
            <a:pPr marL="461963" marR="0" lvl="0" indent="-461963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04825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transformation stage, 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  <a:tabLst>
                <a:tab pos="504825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modify the problem’s instance to be more amenable to solution, for some reasons.</a:t>
            </a:r>
          </a:p>
          <a:p>
            <a:pPr marL="461963" marR="0" lvl="0" indent="-461963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04825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conquering stage, 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  <a:tabLst>
                <a:tab pos="504825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it is solved.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A3B598-BBC9-4065-8A36-50B8B59447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41" y="1814195"/>
            <a:ext cx="586105" cy="425450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6636BB4-D290-4683-B006-896DDED7F77A}"/>
              </a:ext>
            </a:extLst>
          </p:cNvPr>
          <p:cNvSpPr/>
          <p:nvPr/>
        </p:nvSpPr>
        <p:spPr>
          <a:xfrm>
            <a:off x="1917577" y="832059"/>
            <a:ext cx="4344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</a:t>
            </a:r>
          </a:p>
        </p:txBody>
      </p:sp>
    </p:spTree>
    <p:extLst>
      <p:ext uri="{BB962C8B-B14F-4D97-AF65-F5344CB8AC3E}">
        <p14:creationId xmlns:p14="http://schemas.microsoft.com/office/powerpoint/2010/main" val="3906441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56744" y="886540"/>
            <a:ext cx="10085032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+ 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+  …  + 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+ 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+  …  + 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+  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+  …  + 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sz="2400" baseline="-250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b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…</a:t>
            </a:r>
          </a:p>
          <a:p>
            <a:pPr>
              <a:spcAft>
                <a:spcPts val="600"/>
              </a:spcAft>
            </a:pP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de-DE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n1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x</a:t>
            </a:r>
            <a:r>
              <a:rPr lang="de-DE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+  a</a:t>
            </a:r>
            <a:r>
              <a:rPr lang="de-DE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n2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x</a:t>
            </a:r>
            <a:r>
              <a:rPr lang="de-DE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+ …   +</a:t>
            </a:r>
            <a:r>
              <a:rPr lang="de-DE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de-DE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nn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x</a:t>
            </a:r>
            <a:r>
              <a:rPr lang="de-DE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de-DE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b</a:t>
            </a:r>
            <a:r>
              <a:rPr lang="de-DE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</a:t>
            </a:r>
          </a:p>
          <a:p>
            <a:pPr>
              <a:lnSpc>
                <a:spcPct val="150000"/>
              </a:lnSpc>
            </a:pPr>
            <a:endParaRPr lang="de-DE" sz="2400" baseline="-25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de-DE" sz="2400" baseline="-25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a'</a:t>
            </a:r>
            <a:r>
              <a:rPr lang="de-DE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de-DE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+  a'</a:t>
            </a:r>
            <a:r>
              <a:rPr lang="de-DE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de-DE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+ …  +</a:t>
            </a:r>
            <a:r>
              <a:rPr lang="de-DE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a'</a:t>
            </a:r>
            <a:r>
              <a:rPr lang="de-DE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1n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de-DE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b'</a:t>
            </a:r>
            <a:r>
              <a:rPr lang="de-DE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a'</a:t>
            </a:r>
            <a:r>
              <a:rPr lang="de-DE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de-DE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+ …  +</a:t>
            </a:r>
            <a:r>
              <a:rPr lang="de-DE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a'</a:t>
            </a:r>
            <a:r>
              <a:rPr lang="de-DE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de-DE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b'</a:t>
            </a:r>
            <a:r>
              <a:rPr lang="de-DE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2 - (a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 row 1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				row 3 - (a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 row 1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...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…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row n - (a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a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 row 1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...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556924" y="3341058"/>
            <a:ext cx="162820" cy="3429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D3B8206E-0D6F-46C6-A154-024E8CAD5110}"/>
              </a:ext>
            </a:extLst>
          </p:cNvPr>
          <p:cNvSpPr/>
          <p:nvPr/>
        </p:nvSpPr>
        <p:spPr>
          <a:xfrm flipH="1">
            <a:off x="7848694" y="3683958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56F0A6-37AE-4F73-AE17-A212BDCF6657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8" name="Picture 7" descr="Image result for smiley face images">
            <a:extLst>
              <a:ext uri="{FF2B5EF4-FFF2-40B4-BE49-F238E27FC236}">
                <a16:creationId xmlns:a16="http://schemas.microsoft.com/office/drawing/2014/main" id="{8FA20611-8D35-4012-9B0F-53D51CC0856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639602" y="3420603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541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51248" y="947855"/>
                <a:ext cx="8895424" cy="5367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In matrix notations, we can write it as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Ax = b  		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 err="1">
                    <a:cs typeface="Times New Roman" panose="02020603050405020304" pitchFamily="18" charset="0"/>
                  </a:rPr>
                  <a:t>’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b</a:t>
                </a:r>
                <a:r>
                  <a:rPr lang="en-US" sz="2400" dirty="0">
                    <a:cs typeface="Times New Roman" panose="02020603050405020304" pitchFamily="18" charset="0"/>
                  </a:rPr>
                  <a:t>’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… 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		    b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a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… 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		    b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	       …			   B =  	   …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a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… 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	   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/>
                  <a:t>	</a:t>
                </a:r>
              </a:p>
              <a:p>
                <a:r>
                  <a:rPr lang="en-US" sz="2400" dirty="0"/>
                  <a:t>	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…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0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…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cs typeface="Times New Roman" panose="02020603050405020304" pitchFamily="18" charset="0"/>
                  </a:rPr>
                  <a:t>’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		…		     B</a:t>
                </a:r>
                <a:r>
                  <a:rPr lang="en-US" sz="2400" dirty="0">
                    <a:cs typeface="Times New Roman" panose="02020603050405020304" pitchFamily="18" charset="0"/>
                  </a:rPr>
                  <a:t>’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   …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0         0     …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248" y="947855"/>
                <a:ext cx="8895424" cy="5367560"/>
              </a:xfrm>
              <a:prstGeom prst="rect">
                <a:avLst/>
              </a:prstGeom>
              <a:blipFill>
                <a:blip r:embed="rId2"/>
                <a:stretch>
                  <a:fillRect l="-1097" t="-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4069251" y="1562530"/>
            <a:ext cx="800100" cy="114300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3"/>
          <p:cNvSpPr>
            <a:spLocks/>
          </p:cNvSpPr>
          <p:nvPr/>
        </p:nvSpPr>
        <p:spPr bwMode="auto">
          <a:xfrm>
            <a:off x="6379634" y="2471127"/>
            <a:ext cx="69850" cy="1441450"/>
          </a:xfrm>
          <a:prstGeom prst="leftBracket">
            <a:avLst>
              <a:gd name="adj" fmla="val 17197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2546720" y="2546005"/>
            <a:ext cx="69850" cy="1441450"/>
          </a:xfrm>
          <a:prstGeom prst="leftBracket">
            <a:avLst>
              <a:gd name="adj" fmla="val 17197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4945838" y="2546005"/>
            <a:ext cx="71437" cy="1441450"/>
          </a:xfrm>
          <a:prstGeom prst="rightBracket">
            <a:avLst>
              <a:gd name="adj" fmla="val 168149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6956795" y="2471127"/>
            <a:ext cx="71437" cy="1441450"/>
          </a:xfrm>
          <a:prstGeom prst="rightBracket">
            <a:avLst>
              <a:gd name="adj" fmla="val 168149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/>
          <p:cNvSpPr>
            <a:spLocks/>
          </p:cNvSpPr>
          <p:nvPr/>
        </p:nvSpPr>
        <p:spPr bwMode="auto">
          <a:xfrm>
            <a:off x="2581645" y="4706013"/>
            <a:ext cx="69850" cy="1441450"/>
          </a:xfrm>
          <a:prstGeom prst="leftBracket">
            <a:avLst>
              <a:gd name="adj" fmla="val 17197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/>
          <p:cNvSpPr>
            <a:spLocks/>
          </p:cNvSpPr>
          <p:nvPr/>
        </p:nvSpPr>
        <p:spPr bwMode="auto">
          <a:xfrm>
            <a:off x="6414559" y="4715124"/>
            <a:ext cx="69850" cy="1441450"/>
          </a:xfrm>
          <a:prstGeom prst="leftBracket">
            <a:avLst>
              <a:gd name="adj" fmla="val 17197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/>
          <p:cNvSpPr>
            <a:spLocks/>
          </p:cNvSpPr>
          <p:nvPr/>
        </p:nvSpPr>
        <p:spPr bwMode="auto">
          <a:xfrm>
            <a:off x="7134129" y="4715124"/>
            <a:ext cx="71437" cy="1441450"/>
          </a:xfrm>
          <a:prstGeom prst="rightBracket">
            <a:avLst>
              <a:gd name="adj" fmla="val 168149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/>
          <p:cNvSpPr>
            <a:spLocks/>
          </p:cNvSpPr>
          <p:nvPr/>
        </p:nvSpPr>
        <p:spPr bwMode="auto">
          <a:xfrm>
            <a:off x="5479435" y="4706013"/>
            <a:ext cx="71437" cy="1441450"/>
          </a:xfrm>
          <a:prstGeom prst="rightBracket">
            <a:avLst>
              <a:gd name="adj" fmla="val 168149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FE39745A-A1D1-44BF-A9F7-D108420E1316}"/>
              </a:ext>
            </a:extLst>
          </p:cNvPr>
          <p:cNvSpPr/>
          <p:nvPr/>
        </p:nvSpPr>
        <p:spPr>
          <a:xfrm flipH="1">
            <a:off x="636105" y="2162754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6BADE8-E66F-4307-8E53-F790F5D6027B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14" name="Picture 13" descr="Image result for smiley face images">
            <a:extLst>
              <a:ext uri="{FF2B5EF4-FFF2-40B4-BE49-F238E27FC236}">
                <a16:creationId xmlns:a16="http://schemas.microsoft.com/office/drawing/2014/main" id="{751993AF-D665-4E2E-858B-84E8DF665CF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584844" y="2012306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385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11571" y="898693"/>
                <a:ext cx="10135372" cy="5692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Example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 Applying Gaussian elimination, solve the equation system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2x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-   x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+   x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=  1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4x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+   x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–   x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=  5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 x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+   x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+   x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=  0</a:t>
                </a:r>
              </a:p>
              <a:p>
                <a:pPr>
                  <a:lnSpc>
                    <a:spcPct val="130000"/>
                  </a:lnSpc>
                </a:pPr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				row 2 – 4/2 row1 :row 2 -  (a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 a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)* row 1</a:t>
                </a:r>
                <a:r>
                  <a:rPr lang="de-D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row 3 – 1/2 row1 :row 3 -  (a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 a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)* row 1</a:t>
                </a:r>
                <a:r>
                  <a:rPr lang="de-D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sz="2400" dirty="0"/>
                  <a:t>				</a:t>
                </a:r>
              </a:p>
              <a:p>
                <a:pPr>
                  <a:spcBef>
                    <a:spcPts val="900"/>
                  </a:spcBef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row 3 – 1/2 row2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           {where ½ = (3/2)/3}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71" y="898693"/>
                <a:ext cx="10135372" cy="5692199"/>
              </a:xfrm>
              <a:prstGeom prst="rect">
                <a:avLst/>
              </a:prstGeom>
              <a:blipFill>
                <a:blip r:embed="rId2"/>
                <a:stretch>
                  <a:fillRect l="-962" r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2"/>
          <p:cNvSpPr>
            <a:spLocks/>
          </p:cNvSpPr>
          <p:nvPr/>
        </p:nvSpPr>
        <p:spPr bwMode="auto">
          <a:xfrm>
            <a:off x="5626666" y="3377692"/>
            <a:ext cx="74488" cy="1146786"/>
          </a:xfrm>
          <a:prstGeom prst="rightBracket">
            <a:avLst>
              <a:gd name="adj" fmla="val 60648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3"/>
          <p:cNvSpPr>
            <a:spLocks/>
          </p:cNvSpPr>
          <p:nvPr/>
        </p:nvSpPr>
        <p:spPr bwMode="auto">
          <a:xfrm>
            <a:off x="2271151" y="3377692"/>
            <a:ext cx="92244" cy="1146786"/>
          </a:xfrm>
          <a:prstGeom prst="leftBracket">
            <a:avLst>
              <a:gd name="adj" fmla="val 59259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>
            <a:off x="2262180" y="4749292"/>
            <a:ext cx="145022" cy="1256026"/>
          </a:xfrm>
          <a:prstGeom prst="leftBracket">
            <a:avLst>
              <a:gd name="adj" fmla="val 59259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/>
          <p:cNvSpPr>
            <a:spLocks/>
          </p:cNvSpPr>
          <p:nvPr/>
        </p:nvSpPr>
        <p:spPr bwMode="auto">
          <a:xfrm>
            <a:off x="5704575" y="4729408"/>
            <a:ext cx="60495" cy="1256026"/>
          </a:xfrm>
          <a:prstGeom prst="rightBracket">
            <a:avLst>
              <a:gd name="adj" fmla="val 60648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6F5B7577-9572-4BBD-9FC9-AA9D7097F416}"/>
              </a:ext>
            </a:extLst>
          </p:cNvPr>
          <p:cNvSpPr/>
          <p:nvPr/>
        </p:nvSpPr>
        <p:spPr>
          <a:xfrm flipH="1">
            <a:off x="545057" y="2956071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BBD4F6-2823-4017-A62B-DDF6DF22BCD1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9" name="Picture 8" descr="Image result for smiley face images">
            <a:extLst>
              <a:ext uri="{FF2B5EF4-FFF2-40B4-BE49-F238E27FC236}">
                <a16:creationId xmlns:a16="http://schemas.microsoft.com/office/drawing/2014/main" id="{4B537992-F59F-4F36-B4BA-CA417FD1D73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458563" y="2733820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691BDB2-62D1-449F-9E0D-E8E59BEA4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281034"/>
              </p:ext>
            </p:extLst>
          </p:nvPr>
        </p:nvGraphicFramePr>
        <p:xfrm>
          <a:off x="2363395" y="3308129"/>
          <a:ext cx="323668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383">
                  <a:extLst>
                    <a:ext uri="{9D8B030D-6E8A-4147-A177-3AD203B41FA5}">
                      <a16:colId xmlns:a16="http://schemas.microsoft.com/office/drawing/2014/main" val="3746784836"/>
                    </a:ext>
                  </a:extLst>
                </a:gridCol>
                <a:gridCol w="462383">
                  <a:extLst>
                    <a:ext uri="{9D8B030D-6E8A-4147-A177-3AD203B41FA5}">
                      <a16:colId xmlns:a16="http://schemas.microsoft.com/office/drawing/2014/main" val="1238083901"/>
                    </a:ext>
                  </a:extLst>
                </a:gridCol>
                <a:gridCol w="462383">
                  <a:extLst>
                    <a:ext uri="{9D8B030D-6E8A-4147-A177-3AD203B41FA5}">
                      <a16:colId xmlns:a16="http://schemas.microsoft.com/office/drawing/2014/main" val="2170620443"/>
                    </a:ext>
                  </a:extLst>
                </a:gridCol>
                <a:gridCol w="462383">
                  <a:extLst>
                    <a:ext uri="{9D8B030D-6E8A-4147-A177-3AD203B41FA5}">
                      <a16:colId xmlns:a16="http://schemas.microsoft.com/office/drawing/2014/main" val="3170453484"/>
                    </a:ext>
                  </a:extLst>
                </a:gridCol>
                <a:gridCol w="462383">
                  <a:extLst>
                    <a:ext uri="{9D8B030D-6E8A-4147-A177-3AD203B41FA5}">
                      <a16:colId xmlns:a16="http://schemas.microsoft.com/office/drawing/2014/main" val="429105195"/>
                    </a:ext>
                  </a:extLst>
                </a:gridCol>
                <a:gridCol w="462383">
                  <a:extLst>
                    <a:ext uri="{9D8B030D-6E8A-4147-A177-3AD203B41FA5}">
                      <a16:colId xmlns:a16="http://schemas.microsoft.com/office/drawing/2014/main" val="650014305"/>
                    </a:ext>
                  </a:extLst>
                </a:gridCol>
                <a:gridCol w="462383">
                  <a:extLst>
                    <a:ext uri="{9D8B030D-6E8A-4147-A177-3AD203B41FA5}">
                      <a16:colId xmlns:a16="http://schemas.microsoft.com/office/drawing/2014/main" val="1161354887"/>
                    </a:ext>
                  </a:extLst>
                </a:gridCol>
              </a:tblGrid>
              <a:tr h="4388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298478"/>
                  </a:ext>
                </a:extLst>
              </a:tr>
              <a:tr h="4388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34604"/>
                  </a:ext>
                </a:extLst>
              </a:tr>
              <a:tr h="43881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09930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9ADA27A-D7DB-4613-B764-4045DA6B7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109269"/>
              </p:ext>
            </p:extLst>
          </p:nvPr>
        </p:nvGraphicFramePr>
        <p:xfrm>
          <a:off x="2363395" y="4703281"/>
          <a:ext cx="333775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823">
                  <a:extLst>
                    <a:ext uri="{9D8B030D-6E8A-4147-A177-3AD203B41FA5}">
                      <a16:colId xmlns:a16="http://schemas.microsoft.com/office/drawing/2014/main" val="1328804190"/>
                    </a:ext>
                  </a:extLst>
                </a:gridCol>
                <a:gridCol w="310647">
                  <a:extLst>
                    <a:ext uri="{9D8B030D-6E8A-4147-A177-3AD203B41FA5}">
                      <a16:colId xmlns:a16="http://schemas.microsoft.com/office/drawing/2014/main" val="2373131919"/>
                    </a:ext>
                  </a:extLst>
                </a:gridCol>
                <a:gridCol w="642998">
                  <a:extLst>
                    <a:ext uri="{9D8B030D-6E8A-4147-A177-3AD203B41FA5}">
                      <a16:colId xmlns:a16="http://schemas.microsoft.com/office/drawing/2014/main" val="3664798228"/>
                    </a:ext>
                  </a:extLst>
                </a:gridCol>
                <a:gridCol w="311830">
                  <a:extLst>
                    <a:ext uri="{9D8B030D-6E8A-4147-A177-3AD203B41FA5}">
                      <a16:colId xmlns:a16="http://schemas.microsoft.com/office/drawing/2014/main" val="4027062566"/>
                    </a:ext>
                  </a:extLst>
                </a:gridCol>
                <a:gridCol w="641815">
                  <a:extLst>
                    <a:ext uri="{9D8B030D-6E8A-4147-A177-3AD203B41FA5}">
                      <a16:colId xmlns:a16="http://schemas.microsoft.com/office/drawing/2014/main" val="3979615452"/>
                    </a:ext>
                  </a:extLst>
                </a:gridCol>
                <a:gridCol w="238851">
                  <a:extLst>
                    <a:ext uri="{9D8B030D-6E8A-4147-A177-3AD203B41FA5}">
                      <a16:colId xmlns:a16="http://schemas.microsoft.com/office/drawing/2014/main" val="4052002927"/>
                    </a:ext>
                  </a:extLst>
                </a:gridCol>
                <a:gridCol w="714794">
                  <a:extLst>
                    <a:ext uri="{9D8B030D-6E8A-4147-A177-3AD203B41FA5}">
                      <a16:colId xmlns:a16="http://schemas.microsoft.com/office/drawing/2014/main" val="2105502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763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227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3/2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1/2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-1/2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547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66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23090" y="1897181"/>
            <a:ext cx="5118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 3 – 1/2 row2, {where ½ = (3/2)/3}</a:t>
            </a:r>
          </a:p>
        </p:txBody>
      </p:sp>
      <p:sp>
        <p:nvSpPr>
          <p:cNvPr id="3" name="AutoShape 3"/>
          <p:cNvSpPr>
            <a:spLocks/>
          </p:cNvSpPr>
          <p:nvPr/>
        </p:nvSpPr>
        <p:spPr bwMode="auto">
          <a:xfrm>
            <a:off x="1583754" y="2516728"/>
            <a:ext cx="123133" cy="1214345"/>
          </a:xfrm>
          <a:prstGeom prst="leftBracket">
            <a:avLst>
              <a:gd name="adj" fmla="val 59259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3"/>
          <p:cNvSpPr>
            <a:spLocks/>
          </p:cNvSpPr>
          <p:nvPr/>
        </p:nvSpPr>
        <p:spPr bwMode="auto">
          <a:xfrm flipH="1">
            <a:off x="4967650" y="2516729"/>
            <a:ext cx="116419" cy="1214344"/>
          </a:xfrm>
          <a:prstGeom prst="leftBracket">
            <a:avLst>
              <a:gd name="adj" fmla="val 59259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63017" y="3970187"/>
            <a:ext cx="8510725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Now we can obtain the solution by backward substitutions: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2x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-   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+   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=  1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          3x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-   3x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=  3    yields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                      2x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=  -2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18379" y="3970187"/>
            <a:ext cx="6096000" cy="19020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=   -2/2    =   -1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=   (3 +3 (-1))/3   =   0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1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=   ( 1 – (-1)(0) – 1(-1))/2   =  1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624E3C-C4A9-4714-B492-9252A75EE638}"/>
              </a:ext>
            </a:extLst>
          </p:cNvPr>
          <p:cNvSpPr/>
          <p:nvPr/>
        </p:nvSpPr>
        <p:spPr>
          <a:xfrm>
            <a:off x="1494153" y="298011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sp>
        <p:nvSpPr>
          <p:cNvPr id="14" name="AutoShape 3">
            <a:extLst>
              <a:ext uri="{FF2B5EF4-FFF2-40B4-BE49-F238E27FC236}">
                <a16:creationId xmlns:a16="http://schemas.microsoft.com/office/drawing/2014/main" id="{C4D2AA88-4BA8-4AF4-88FF-0B48FBDD6082}"/>
              </a:ext>
            </a:extLst>
          </p:cNvPr>
          <p:cNvSpPr>
            <a:spLocks/>
          </p:cNvSpPr>
          <p:nvPr/>
        </p:nvSpPr>
        <p:spPr bwMode="auto">
          <a:xfrm>
            <a:off x="1582903" y="1039432"/>
            <a:ext cx="145022" cy="1256026"/>
          </a:xfrm>
          <a:prstGeom prst="leftBracket">
            <a:avLst>
              <a:gd name="adj" fmla="val 59259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A6278CE8-6366-443D-8DDD-A732E39A411B}"/>
              </a:ext>
            </a:extLst>
          </p:cNvPr>
          <p:cNvSpPr>
            <a:spLocks/>
          </p:cNvSpPr>
          <p:nvPr/>
        </p:nvSpPr>
        <p:spPr bwMode="auto">
          <a:xfrm>
            <a:off x="5025298" y="1019548"/>
            <a:ext cx="60495" cy="1256026"/>
          </a:xfrm>
          <a:prstGeom prst="rightBracket">
            <a:avLst>
              <a:gd name="adj" fmla="val 60648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6" name="Table 12">
            <a:extLst>
              <a:ext uri="{FF2B5EF4-FFF2-40B4-BE49-F238E27FC236}">
                <a16:creationId xmlns:a16="http://schemas.microsoft.com/office/drawing/2014/main" id="{505DC8C6-B8AE-484C-A9FA-C0043FFAB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16306"/>
              </p:ext>
            </p:extLst>
          </p:nvPr>
        </p:nvGraphicFramePr>
        <p:xfrm>
          <a:off x="1684118" y="993421"/>
          <a:ext cx="333775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823">
                  <a:extLst>
                    <a:ext uri="{9D8B030D-6E8A-4147-A177-3AD203B41FA5}">
                      <a16:colId xmlns:a16="http://schemas.microsoft.com/office/drawing/2014/main" val="1328804190"/>
                    </a:ext>
                  </a:extLst>
                </a:gridCol>
                <a:gridCol w="310647">
                  <a:extLst>
                    <a:ext uri="{9D8B030D-6E8A-4147-A177-3AD203B41FA5}">
                      <a16:colId xmlns:a16="http://schemas.microsoft.com/office/drawing/2014/main" val="2373131919"/>
                    </a:ext>
                  </a:extLst>
                </a:gridCol>
                <a:gridCol w="642998">
                  <a:extLst>
                    <a:ext uri="{9D8B030D-6E8A-4147-A177-3AD203B41FA5}">
                      <a16:colId xmlns:a16="http://schemas.microsoft.com/office/drawing/2014/main" val="3664798228"/>
                    </a:ext>
                  </a:extLst>
                </a:gridCol>
                <a:gridCol w="311830">
                  <a:extLst>
                    <a:ext uri="{9D8B030D-6E8A-4147-A177-3AD203B41FA5}">
                      <a16:colId xmlns:a16="http://schemas.microsoft.com/office/drawing/2014/main" val="4027062566"/>
                    </a:ext>
                  </a:extLst>
                </a:gridCol>
                <a:gridCol w="641815">
                  <a:extLst>
                    <a:ext uri="{9D8B030D-6E8A-4147-A177-3AD203B41FA5}">
                      <a16:colId xmlns:a16="http://schemas.microsoft.com/office/drawing/2014/main" val="3979615452"/>
                    </a:ext>
                  </a:extLst>
                </a:gridCol>
                <a:gridCol w="238851">
                  <a:extLst>
                    <a:ext uri="{9D8B030D-6E8A-4147-A177-3AD203B41FA5}">
                      <a16:colId xmlns:a16="http://schemas.microsoft.com/office/drawing/2014/main" val="4052002927"/>
                    </a:ext>
                  </a:extLst>
                </a:gridCol>
                <a:gridCol w="714794">
                  <a:extLst>
                    <a:ext uri="{9D8B030D-6E8A-4147-A177-3AD203B41FA5}">
                      <a16:colId xmlns:a16="http://schemas.microsoft.com/office/drawing/2014/main" val="2105502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763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227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3/2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1/2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-1/2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547785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FC724A85-1349-44EA-A075-CA229FE6B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247517"/>
              </p:ext>
            </p:extLst>
          </p:nvPr>
        </p:nvGraphicFramePr>
        <p:xfrm>
          <a:off x="1684118" y="2446880"/>
          <a:ext cx="327467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740">
                  <a:extLst>
                    <a:ext uri="{9D8B030D-6E8A-4147-A177-3AD203B41FA5}">
                      <a16:colId xmlns:a16="http://schemas.microsoft.com/office/drawing/2014/main" val="3163620514"/>
                    </a:ext>
                  </a:extLst>
                </a:gridCol>
                <a:gridCol w="294873">
                  <a:extLst>
                    <a:ext uri="{9D8B030D-6E8A-4147-A177-3AD203B41FA5}">
                      <a16:colId xmlns:a16="http://schemas.microsoft.com/office/drawing/2014/main" val="1394934100"/>
                    </a:ext>
                  </a:extLst>
                </a:gridCol>
                <a:gridCol w="623446">
                  <a:extLst>
                    <a:ext uri="{9D8B030D-6E8A-4147-A177-3AD203B41FA5}">
                      <a16:colId xmlns:a16="http://schemas.microsoft.com/office/drawing/2014/main" val="1441873790"/>
                    </a:ext>
                  </a:extLst>
                </a:gridCol>
                <a:gridCol w="303299">
                  <a:extLst>
                    <a:ext uri="{9D8B030D-6E8A-4147-A177-3AD203B41FA5}">
                      <a16:colId xmlns:a16="http://schemas.microsoft.com/office/drawing/2014/main" val="301147625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028625389"/>
                    </a:ext>
                  </a:extLst>
                </a:gridCol>
                <a:gridCol w="331900">
                  <a:extLst>
                    <a:ext uri="{9D8B030D-6E8A-4147-A177-3AD203B41FA5}">
                      <a16:colId xmlns:a16="http://schemas.microsoft.com/office/drawing/2014/main" val="3692697935"/>
                    </a:ext>
                  </a:extLst>
                </a:gridCol>
                <a:gridCol w="603721">
                  <a:extLst>
                    <a:ext uri="{9D8B030D-6E8A-4147-A177-3AD203B41FA5}">
                      <a16:colId xmlns:a16="http://schemas.microsoft.com/office/drawing/2014/main" val="3029628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00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59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62289"/>
                  </a:ext>
                </a:extLst>
              </a:tr>
            </a:tbl>
          </a:graphicData>
        </a:graphic>
      </p:graphicFrame>
      <p:pic>
        <p:nvPicPr>
          <p:cNvPr id="19" name="Picture 18" descr="Image result for smiley face images">
            <a:extLst>
              <a:ext uri="{FF2B5EF4-FFF2-40B4-BE49-F238E27FC236}">
                <a16:creationId xmlns:a16="http://schemas.microsoft.com/office/drawing/2014/main" id="{CB358162-538B-4099-8B0F-8DEFBC1E023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613302" y="2388783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Image result for smiley face images">
            <a:extLst>
              <a:ext uri="{FF2B5EF4-FFF2-40B4-BE49-F238E27FC236}">
                <a16:creationId xmlns:a16="http://schemas.microsoft.com/office/drawing/2014/main" id="{FB725AC1-312D-4F1F-8B3B-5FF8265DBC5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613303" y="2384658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226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6583" y="940526"/>
            <a:ext cx="9587629" cy="543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Algorithm 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GaussElimination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(A[1..n, 1..n], b[1..n])</a:t>
            </a:r>
            <a:endParaRPr lang="en-US" sz="2000" spc="-100" dirty="0">
              <a:latin typeface="Consolas" panose="020B0609020204030204" pitchFamily="49" charset="0"/>
              <a:ea typeface="SimSun" panose="02010600030101010101" pitchFamily="2" charset="-122"/>
            </a:endParaRPr>
          </a:p>
          <a:p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//Applies Gaussian elimination to matrix  A  of a system’s coefficients, </a:t>
            </a:r>
          </a:p>
          <a:p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//augmented with vector  b  of the system’s right-hand side values.</a:t>
            </a:r>
          </a:p>
          <a:p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//Input: 		Matrix  A[1 .. n, 1 .. n],  and column-vector  b[1 .. n]</a:t>
            </a:r>
          </a:p>
          <a:p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//Output: 	An equivalent upper-triangular matrix in place of A with the</a:t>
            </a:r>
          </a:p>
          <a:p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		corresponding right-hand side values in the (n+1)</a:t>
            </a:r>
            <a:r>
              <a:rPr lang="en-US" sz="2000" spc="-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st</a:t>
            </a:r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 column.</a:t>
            </a:r>
          </a:p>
          <a:p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for (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← 1 to n) do {</a:t>
            </a:r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		//set b’s be arguments as the values</a:t>
            </a:r>
          </a:p>
          <a:p>
            <a:pPr>
              <a:spcAft>
                <a:spcPts val="600"/>
              </a:spcAft>
            </a:pPr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A[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, n+1] ← b[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];	</a:t>
            </a:r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	/in the last column of the matrix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   }</a:t>
            </a:r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					//end for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for (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← 1 to n-1) do {</a:t>
            </a:r>
          </a:p>
          <a:p>
            <a:pPr>
              <a:spcAft>
                <a:spcPts val="600"/>
              </a:spcAft>
            </a:pPr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for (j ← i+1 to n) do {</a:t>
            </a:r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	//rows after setting </a:t>
            </a:r>
            <a:r>
              <a:rPr lang="en-US" sz="2000" spc="-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ith</a:t>
            </a:r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 row</a:t>
            </a:r>
          </a:p>
          <a:p>
            <a:pPr>
              <a:spcAft>
                <a:spcPts val="600"/>
              </a:spcAft>
            </a:pPr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	  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for (k ← 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to n+1) do {</a:t>
            </a:r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//column</a:t>
            </a:r>
          </a:p>
          <a:p>
            <a:pPr>
              <a:spcAft>
                <a:spcPts val="600"/>
              </a:spcAft>
            </a:pPr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	           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A[j, k] ← A[j, k]- A[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, k]*A[j, 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]/A[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, 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i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];};};}     </a:t>
            </a:r>
            <a:endParaRPr lang="en-US" sz="2400" spc="-100" dirty="0">
              <a:effectLst/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3B227BAD-C78D-437B-8772-D5A560FF0F9C}"/>
              </a:ext>
            </a:extLst>
          </p:cNvPr>
          <p:cNvSpPr/>
          <p:nvPr/>
        </p:nvSpPr>
        <p:spPr>
          <a:xfrm flipH="1">
            <a:off x="588397" y="3689404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E1C32-5340-4DF8-B0EF-374939C14F5E}"/>
              </a:ext>
            </a:extLst>
          </p:cNvPr>
          <p:cNvSpPr/>
          <p:nvPr/>
        </p:nvSpPr>
        <p:spPr>
          <a:xfrm>
            <a:off x="1419074" y="121608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A99F4603-D59C-4294-A57E-08D24B95463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537137" y="3518201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832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246" y="953255"/>
            <a:ext cx="878001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A[1, 1]  A[1, 2]  A[1, 3]  A[1,4]  A[1, 5]             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A[2, 1]  A[2, 2]  A[2, 3]  A[2,4]  A[2, 5]               j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A[3, 1]  A[3, 2]  A[3, 3]  A[3,4]  A[3, 5]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A[4, 1]  A[4, 2]  A[4, 3]  A[4,4]  A[4, 5]      4x5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k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146" name="AutoShape 2"/>
          <p:cNvCxnSpPr>
            <a:cxnSpLocks noChangeShapeType="1"/>
          </p:cNvCxnSpPr>
          <p:nvPr/>
        </p:nvCxnSpPr>
        <p:spPr bwMode="auto">
          <a:xfrm flipV="1">
            <a:off x="2399792" y="2704545"/>
            <a:ext cx="0" cy="300038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7" name="AutoShape 3"/>
          <p:cNvCxnSpPr>
            <a:cxnSpLocks noChangeShapeType="1"/>
          </p:cNvCxnSpPr>
          <p:nvPr/>
        </p:nvCxnSpPr>
        <p:spPr bwMode="auto">
          <a:xfrm flipH="1">
            <a:off x="7267483" y="1263358"/>
            <a:ext cx="307975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AutoShape 3"/>
          <p:cNvCxnSpPr>
            <a:cxnSpLocks noChangeShapeType="1"/>
          </p:cNvCxnSpPr>
          <p:nvPr/>
        </p:nvCxnSpPr>
        <p:spPr bwMode="auto">
          <a:xfrm flipH="1">
            <a:off x="7267483" y="1602189"/>
            <a:ext cx="307975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AutoShape 4"/>
          <p:cNvSpPr>
            <a:spLocks/>
          </p:cNvSpPr>
          <p:nvPr/>
        </p:nvSpPr>
        <p:spPr bwMode="auto">
          <a:xfrm>
            <a:off x="1553593" y="1015401"/>
            <a:ext cx="97654" cy="1461471"/>
          </a:xfrm>
          <a:prstGeom prst="leftBracket">
            <a:avLst>
              <a:gd name="adj" fmla="val 9386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/>
          <p:cNvSpPr>
            <a:spLocks/>
          </p:cNvSpPr>
          <p:nvPr/>
        </p:nvSpPr>
        <p:spPr bwMode="auto">
          <a:xfrm flipH="1">
            <a:off x="6757387" y="1034633"/>
            <a:ext cx="113930" cy="1461471"/>
          </a:xfrm>
          <a:prstGeom prst="leftBracket">
            <a:avLst>
              <a:gd name="adj" fmla="val 9386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33744" y="3446245"/>
            <a:ext cx="9596761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for  (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← 1  to  n)  do {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A[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, n+1] ← b[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];}		//augments the matrix as the last col.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				//end for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for  (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← 1  to  n-1)  do {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for  (j ← i+1  to  n)  do{  		//rows after setting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ith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row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 for  (k ←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 to  n+1)  do {	//column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       A[j, k] ←  A[j, k] - A[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, k]* A[j,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] / A[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];} ;} ;}        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7D15E4E1-B10E-448D-9E02-9577DDE9DFAD}"/>
              </a:ext>
            </a:extLst>
          </p:cNvPr>
          <p:cNvSpPr/>
          <p:nvPr/>
        </p:nvSpPr>
        <p:spPr>
          <a:xfrm flipH="1">
            <a:off x="588397" y="3689404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368CD0-5A56-43D1-81B1-03CCF335CEAE}"/>
              </a:ext>
            </a:extLst>
          </p:cNvPr>
          <p:cNvCxnSpPr>
            <a:cxnSpLocks/>
          </p:cNvCxnSpPr>
          <p:nvPr/>
        </p:nvCxnSpPr>
        <p:spPr>
          <a:xfrm>
            <a:off x="7402664" y="1263358"/>
            <a:ext cx="0" cy="12135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134B41-6996-4BCE-8A73-0F9BA0EDB3A9}"/>
              </a:ext>
            </a:extLst>
          </p:cNvPr>
          <p:cNvCxnSpPr/>
          <p:nvPr/>
        </p:nvCxnSpPr>
        <p:spPr>
          <a:xfrm>
            <a:off x="2528515" y="2830664"/>
            <a:ext cx="3927944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2A2F67-713A-4778-BE2B-C666127F7423}"/>
              </a:ext>
            </a:extLst>
          </p:cNvPr>
          <p:cNvCxnSpPr>
            <a:cxnSpLocks/>
          </p:cNvCxnSpPr>
          <p:nvPr/>
        </p:nvCxnSpPr>
        <p:spPr>
          <a:xfrm>
            <a:off x="7491453" y="1638171"/>
            <a:ext cx="0" cy="8579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586D32C-061D-48FA-9B50-EA0861E978F2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15" name="Picture 14" descr="Image result for smiley face images">
            <a:extLst>
              <a:ext uri="{FF2B5EF4-FFF2-40B4-BE49-F238E27FC236}">
                <a16:creationId xmlns:a16="http://schemas.microsoft.com/office/drawing/2014/main" id="{02C2E6B9-409A-4424-8894-B3EC7CD19F2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537137" y="3518201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312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4816" y="1091928"/>
            <a:ext cx="929492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Example: Consider  4 x 5  matrix</a:t>
            </a:r>
          </a:p>
          <a:p>
            <a:r>
              <a:rPr lang="en-US" sz="16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1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A[1, 1]  A[1, 2]  A[1, 3]  A[1,4]  A[1, 5]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A[2, 1]  A[2, 2]  A[2, 3]  A[2,4]  A[2, 5]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A[3, 1]  A[3, 2]  A[3, 3]  A[3,4]  A[3, 5]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A[4, 1]  A[4, 2]  A[4, 3]  A[4,4]  A[4, 5]</a:t>
            </a:r>
          </a:p>
          <a:p>
            <a:r>
              <a:rPr lang="en-US" sz="2200" dirty="0">
                <a:latin typeface="Courier New" panose="02070309020205020404" pitchFamily="49" charset="0"/>
                <a:ea typeface="SimSun" panose="02010600030101010101" pitchFamily="2" charset="-122"/>
              </a:rPr>
              <a:t>	                        4x5</a:t>
            </a:r>
            <a:endParaRPr lang="en-US" sz="2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= 1 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≤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3; 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j = i+1 = 1+1=2 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≤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4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A[j, k] ←  A[j, k] - A[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, k]* A[j,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] / A[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], where </a:t>
            </a:r>
            <a:r>
              <a:rPr lang="en-US" sz="22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Courier New" panose="02070309020205020404" pitchFamily="49" charset="0"/>
              </a:rPr>
              <a:t>≤ </a:t>
            </a:r>
            <a:r>
              <a:rPr lang="en-US" sz="2200" dirty="0">
                <a:latin typeface="Courier New" panose="02070309020205020404" pitchFamily="49" charset="0"/>
                <a:ea typeface="SimSun" panose="02010600030101010101" pitchFamily="2" charset="-122"/>
              </a:rPr>
              <a:t>k </a:t>
            </a:r>
            <a:r>
              <a:rPr lang="zh-CN" altLang="en-US" sz="2200" dirty="0">
                <a:latin typeface="Times New Roman" panose="02020603050405020304" pitchFamily="18" charset="0"/>
                <a:ea typeface="Microsoft YaHei" panose="020B0503020204020204" pitchFamily="34" charset="-122"/>
                <a:cs typeface="Courier New" panose="02070309020205020404" pitchFamily="49" charset="0"/>
              </a:rPr>
              <a:t>≤</a:t>
            </a:r>
            <a:r>
              <a:rPr lang="en-US" sz="2200" dirty="0">
                <a:latin typeface="Courier New" panose="02070309020205020404" pitchFamily="49" charset="0"/>
                <a:ea typeface="SimSun" panose="02010600030101010101" pitchFamily="2" charset="-122"/>
              </a:rPr>
              <a:t> 5</a:t>
            </a:r>
            <a:endParaRPr lang="en-US" sz="2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k = 1 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≤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5		A[2,1]  =  A[2,1] –  A[1,1] * A[2,1] / A[1,1]=0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k = 2 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≤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5		A[2,2]  =  A[2,2] –  A[1,2] * A[2,1] / A[1,1]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k = 3 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≤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5		A[2,3]  =  A[2,3] –  A[1,3] * A[2,1] / A[1,1]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k = 4 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≤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5		A[2,4]  =  A[2,4] –  A[1,4] * A[2,1] / A[1,1]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k = 5 </a:t>
            </a:r>
            <a:r>
              <a:rPr lang="en-US" sz="2200" dirty="0">
                <a:latin typeface="Times New Roman" panose="02020603050405020304" pitchFamily="18" charset="0"/>
                <a:ea typeface="Microsoft YaHei" panose="020B0503020204020204" pitchFamily="34" charset="-122"/>
              </a:rPr>
              <a:t>≤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5		A[2,5]  =  A[2,5] –  A[1,5] * A[2,1] / A[1,1]</a:t>
            </a:r>
            <a:endParaRPr lang="en-US" sz="22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AutoShape 4"/>
          <p:cNvSpPr>
            <a:spLocks/>
          </p:cNvSpPr>
          <p:nvPr/>
        </p:nvSpPr>
        <p:spPr bwMode="auto">
          <a:xfrm>
            <a:off x="1464816" y="1681227"/>
            <a:ext cx="97654" cy="1461471"/>
          </a:xfrm>
          <a:prstGeom prst="leftBracket">
            <a:avLst>
              <a:gd name="adj" fmla="val 9386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 flipH="1">
            <a:off x="6161103" y="1681227"/>
            <a:ext cx="115410" cy="1461471"/>
          </a:xfrm>
          <a:prstGeom prst="leftBracket">
            <a:avLst>
              <a:gd name="adj" fmla="val 9386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065E99-8179-4FFE-AE11-B448E18AB40E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9705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4816" y="1074510"/>
            <a:ext cx="929492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Example: Consider  4 x 5  matrix</a:t>
            </a:r>
          </a:p>
          <a:p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A[1, 1]      A[1, 2]  A[1, 3]  A[1,4]  A[1, 5]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A[2, 1]=0  A[2, 2]  A[2, 3]  A[2,4]  A[2, 5]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A[3, 1]      A[3, 2]  A[3, 3]  A[3,4]  A[3, 5]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A[4, 1]      A[4, 2]  A[4, 3]  A[4,4]  A[4, 5]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                      4x5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3 ≤ 4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A[j, k] ←  A[j, k] - 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k]* A[j,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/ 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1 ≤ 5		A[3,1]  =  A[3,1] –  A[1,1] * A[3,1] / A[1,1]=0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2 ≤ 5		A[3,2]  =  A[3,2] –  A[1,2] * A[3,1] / A[1,1]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3 ≤ 5		A[3,3]  =  A[3,3] –  A[1,3] * A[3,1] / A[1,1]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4 ≤ 5		A[3,4]  =  A[3,4] –  A[1,4] * A[3,1] / A[1,1]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5 ≤ 5		A[3,5]  =  A[3,5] –  A[1,5] * A[3,1] / A[1,1]</a:t>
            </a:r>
          </a:p>
        </p:txBody>
      </p:sp>
      <p:sp>
        <p:nvSpPr>
          <p:cNvPr id="3" name="AutoShape 4"/>
          <p:cNvSpPr>
            <a:spLocks/>
          </p:cNvSpPr>
          <p:nvPr/>
        </p:nvSpPr>
        <p:spPr bwMode="auto">
          <a:xfrm>
            <a:off x="1464816" y="1681227"/>
            <a:ext cx="97654" cy="1461471"/>
          </a:xfrm>
          <a:prstGeom prst="leftBracket">
            <a:avLst>
              <a:gd name="adj" fmla="val 9386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 flipH="1">
            <a:off x="6303145" y="1681227"/>
            <a:ext cx="115410" cy="1461471"/>
          </a:xfrm>
          <a:prstGeom prst="leftBracket">
            <a:avLst>
              <a:gd name="adj" fmla="val 9386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2EED58-53B3-42A1-A3F2-19119A532DC2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5758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1748" y="1097280"/>
            <a:ext cx="9287987" cy="496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Example: Consider  4 x 5  matrix</a:t>
            </a:r>
          </a:p>
          <a:p>
            <a:r>
              <a:rPr lang="en-US" sz="16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1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A[1, 1]      A[1, 2]  A[1, 3]  A[1,4]  A[1, 5]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A[2, 1]=0  A[2, 2]  A[2, 3]  A[2,4]  A[2, 5]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A[3, 1]=0  A[3, 2]  A[3, 3]  A[3,4]  A[3, 5]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A[4, 1]      A[4, 2]  A[4, 3]  A[4,4]  A[4, 5]</a:t>
            </a:r>
          </a:p>
          <a:p>
            <a:r>
              <a:rPr lang="en-US" sz="2200" dirty="0">
                <a:latin typeface="Courier New" panose="02070309020205020404" pitchFamily="49" charset="0"/>
                <a:ea typeface="SimSun" panose="02010600030101010101" pitchFamily="2" charset="-122"/>
              </a:rPr>
              <a:t>	                        4x5</a:t>
            </a:r>
            <a:endParaRPr lang="en-US" sz="2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4 ≤ 4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A[j, k] ←  A[j, k] - 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k]* A[j,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/ 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		A[4,1] = A[4,1] – A[1,1]*A[4,1]/A[1,1]=0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		A[4,2] = A[4,2] – A[1,2]*A[4,1]/A[1,1]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		A[4,3] = A[4,3] – A[1,3]*A[4,1]/A[1,1]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4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		A[4,4] = A[4,4] – A[1,4]*A[4,1]/A[1,1]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5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		A[4,5] = A[4,5] – A[1,5]*A[4,1]/A[1,1]</a:t>
            </a:r>
          </a:p>
        </p:txBody>
      </p:sp>
      <p:sp>
        <p:nvSpPr>
          <p:cNvPr id="3" name="AutoShape 4"/>
          <p:cNvSpPr>
            <a:spLocks/>
          </p:cNvSpPr>
          <p:nvPr/>
        </p:nvSpPr>
        <p:spPr bwMode="auto">
          <a:xfrm>
            <a:off x="1464816" y="1681227"/>
            <a:ext cx="97654" cy="1461471"/>
          </a:xfrm>
          <a:prstGeom prst="leftBracket">
            <a:avLst>
              <a:gd name="adj" fmla="val 9386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 flipH="1">
            <a:off x="6303145" y="1681227"/>
            <a:ext cx="115410" cy="1461471"/>
          </a:xfrm>
          <a:prstGeom prst="leftBracket">
            <a:avLst>
              <a:gd name="adj" fmla="val 9386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09304F-40D6-47CB-A2F0-F670F4DDFDA2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59274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4816" y="1074510"/>
            <a:ext cx="929492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Example: Consider  4 x 5  matrix</a:t>
            </a:r>
          </a:p>
          <a:p>
            <a:r>
              <a:rPr lang="en-US" sz="16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1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A[1, 1]      A[1, 2]  A[1, 3]  A[1,4]  A[1, 5]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A[2, 1]=0  A[2, 2]  A[2, 3]  A[2,4]  A[2, 5]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A[3, 1]=0  A[3, 2]  A[3, 3]  A[3,4]  A[3, 5]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A[4, 1]=0  A[4, 2]  A[4, 3]  A[4,4]  A[4, 5]</a:t>
            </a:r>
          </a:p>
          <a:p>
            <a:r>
              <a:rPr lang="en-US" sz="2200" dirty="0">
                <a:latin typeface="Courier New" panose="02070309020205020404" pitchFamily="49" charset="0"/>
                <a:ea typeface="SimSun" panose="02010600030101010101" pitchFamily="2" charset="-122"/>
              </a:rPr>
              <a:t>	                        4x5</a:t>
            </a:r>
            <a:endParaRPr lang="en-US" sz="2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3;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i+1 = 2+1=3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A[j, k] ←  A[j, k] - 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k]* A[j,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/ 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where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		A[3,2] = A[3,2] – A[2,2]*A[3,2]/A[2,2]=0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		A[3,3] = A[3,3] – A[2,3]*A[3,2]/A[2,2]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4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		A[3,4] = A[3,4] – A[2,4]*A[3,2]/A[2,2]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5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		A[3,5] = A[3,5] – A[2,5]*A[3,2]/A[2,2]</a:t>
            </a:r>
          </a:p>
        </p:txBody>
      </p:sp>
      <p:sp>
        <p:nvSpPr>
          <p:cNvPr id="3" name="AutoShape 4"/>
          <p:cNvSpPr>
            <a:spLocks/>
          </p:cNvSpPr>
          <p:nvPr/>
        </p:nvSpPr>
        <p:spPr bwMode="auto">
          <a:xfrm>
            <a:off x="1464816" y="1681227"/>
            <a:ext cx="97654" cy="1461471"/>
          </a:xfrm>
          <a:prstGeom prst="leftBracket">
            <a:avLst>
              <a:gd name="adj" fmla="val 9386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 dirty="0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 flipH="1">
            <a:off x="6303145" y="1681227"/>
            <a:ext cx="115410" cy="1461471"/>
          </a:xfrm>
          <a:prstGeom prst="leftBracket">
            <a:avLst>
              <a:gd name="adj" fmla="val 9386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53C0A8-651B-49FE-B58C-7054022D371C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722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9717" y="2084874"/>
            <a:ext cx="911736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Transform-and-conquer strategy: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    simpler instance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	 or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Problems’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another representation  		solution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 			 or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 another problem’s instance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(problem reduction)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transformation stage			  conquering stage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3200" dirty="0">
              <a:latin typeface="Arial" panose="020B0604020202020204" pitchFamily="34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544964" y="3756098"/>
            <a:ext cx="547641" cy="161278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162832" y="3719004"/>
            <a:ext cx="547641" cy="161278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H="1" flipV="1">
            <a:off x="3801365" y="4093294"/>
            <a:ext cx="25247" cy="80718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"/>
          <p:cNvSpPr>
            <a:spLocks noChangeShapeType="1"/>
          </p:cNvSpPr>
          <p:nvPr/>
        </p:nvSpPr>
        <p:spPr bwMode="auto">
          <a:xfrm flipH="1" flipV="1">
            <a:off x="8411405" y="4093294"/>
            <a:ext cx="25247" cy="80718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Image result for smiley face images">
            <a:extLst>
              <a:ext uri="{FF2B5EF4-FFF2-40B4-BE49-F238E27FC236}">
                <a16:creationId xmlns:a16="http://schemas.microsoft.com/office/drawing/2014/main" id="{A4823620-2B50-4CF6-8BB6-C33DCE52924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41" y="1814195"/>
            <a:ext cx="586105" cy="425450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7684E3C-64E9-4A9A-BDCD-CBD30D6D68F8}"/>
              </a:ext>
            </a:extLst>
          </p:cNvPr>
          <p:cNvSpPr/>
          <p:nvPr/>
        </p:nvSpPr>
        <p:spPr>
          <a:xfrm>
            <a:off x="1646361" y="955233"/>
            <a:ext cx="4344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</a:t>
            </a:r>
          </a:p>
        </p:txBody>
      </p:sp>
    </p:spTree>
    <p:extLst>
      <p:ext uri="{BB962C8B-B14F-4D97-AF65-F5344CB8AC3E}">
        <p14:creationId xmlns:p14="http://schemas.microsoft.com/office/powerpoint/2010/main" val="10110348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4816" y="1074510"/>
            <a:ext cx="929492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Example: Consider  4 x 5  matrix</a:t>
            </a:r>
          </a:p>
          <a:p>
            <a:r>
              <a:rPr lang="en-US" sz="16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1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A[1, 1]      A[1, 2]      A[1, 3]  A[1,4]  A[1, 5]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A[2, 1]=0  A[2, 2]      A[2, 3]  A[2,4]  A[2, 5]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A[3, 1]=0  A[3, 2]=0  A[3, 3]  A[3,4]  A[3, 5]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A[4, 1]=0  A[4, 2]      A[4, 3]  A[4,4]  A[4, 5]</a:t>
            </a:r>
          </a:p>
          <a:p>
            <a:r>
              <a:rPr lang="en-US" sz="2200" dirty="0">
                <a:latin typeface="Courier New" panose="02070309020205020404" pitchFamily="49" charset="0"/>
                <a:ea typeface="SimSun" panose="02010600030101010101" pitchFamily="2" charset="-122"/>
              </a:rPr>
              <a:t>	                          4x5</a:t>
            </a:r>
            <a:endParaRPr lang="en-US" sz="2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3;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i+1 = 2+1=4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A[j, k] ←  A[j, k] - 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k]* A[j,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/ 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where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		A[4,2] = A[4,2] – A[2,2]*A[4,2]/A[2,2]=0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		A[4,3] = A[4,3] – A[2,3]*A[4,2]/A[2,2]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4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		A[4,4] = A[4,4] – A[2,4]*A[4,2]/A[2,2]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5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		A[4,5] = A[4,5] – A[2,5]*A[4,2]/A[2,2]</a:t>
            </a:r>
          </a:p>
        </p:txBody>
      </p:sp>
      <p:sp>
        <p:nvSpPr>
          <p:cNvPr id="3" name="AutoShape 4"/>
          <p:cNvSpPr>
            <a:spLocks/>
          </p:cNvSpPr>
          <p:nvPr/>
        </p:nvSpPr>
        <p:spPr bwMode="auto">
          <a:xfrm>
            <a:off x="1464816" y="1681227"/>
            <a:ext cx="97654" cy="1461471"/>
          </a:xfrm>
          <a:prstGeom prst="leftBracket">
            <a:avLst>
              <a:gd name="adj" fmla="val 9386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 flipH="1">
            <a:off x="6631619" y="1684574"/>
            <a:ext cx="115410" cy="1461471"/>
          </a:xfrm>
          <a:prstGeom prst="leftBracket">
            <a:avLst>
              <a:gd name="adj" fmla="val 9386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9CDF83-D3A6-4B62-8BE7-8EDFF3D97D4A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21951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4816" y="1074510"/>
            <a:ext cx="929492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Example: Consider  4 x 5  matrix</a:t>
            </a:r>
          </a:p>
          <a:p>
            <a:r>
              <a:rPr lang="en-US" sz="16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1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A[1, 1]      A[1, 2]      A[1, 3]  A[1,4]  A[1, 5]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A[2, 1]=0  A[2, 2]      A[2, 3]  A[2,4]  A[2, 5]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A[3, 1]=0  A[3, 2]=0  A[3, 3]  A[3,4]  A[3, 5]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A[4, 1]=0  A[4, 2]=0  A[4, 3]  A[4,4]  A[4, 5]</a:t>
            </a:r>
          </a:p>
          <a:p>
            <a:r>
              <a:rPr lang="en-US" sz="2200" dirty="0">
                <a:latin typeface="Courier New" panose="02070309020205020404" pitchFamily="49" charset="0"/>
                <a:ea typeface="SimSun" panose="02010600030101010101" pitchFamily="2" charset="-122"/>
              </a:rPr>
              <a:t>	                          4x5</a:t>
            </a:r>
            <a:endParaRPr lang="en-US" sz="2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3;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i+1 = 3+1=4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A[j, k] ←  A[j, k] - 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k]* A[j,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/ 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where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		A[4,3] = A[4,3] – A[3,3]*A[4,3]/A[3,3]=0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4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		A[4,4] = A[4,4] – A[3,4]*A[4,3]/A[3,3]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5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		A[4,5] = A[4,5] – A[3,5]*A[4,3]/A[3,3]</a:t>
            </a:r>
          </a:p>
        </p:txBody>
      </p:sp>
      <p:sp>
        <p:nvSpPr>
          <p:cNvPr id="3" name="AutoShape 4"/>
          <p:cNvSpPr>
            <a:spLocks/>
          </p:cNvSpPr>
          <p:nvPr/>
        </p:nvSpPr>
        <p:spPr bwMode="auto">
          <a:xfrm>
            <a:off x="1464816" y="1681227"/>
            <a:ext cx="97654" cy="1461471"/>
          </a:xfrm>
          <a:prstGeom prst="leftBracket">
            <a:avLst>
              <a:gd name="adj" fmla="val 9386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 flipH="1">
            <a:off x="6631619" y="1684574"/>
            <a:ext cx="115410" cy="1461471"/>
          </a:xfrm>
          <a:prstGeom prst="leftBracket">
            <a:avLst>
              <a:gd name="adj" fmla="val 9386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F8A26A-E5A5-4CAD-A00E-9786962B4D9D}"/>
              </a:ext>
            </a:extLst>
          </p:cNvPr>
          <p:cNvSpPr/>
          <p:nvPr/>
        </p:nvSpPr>
        <p:spPr>
          <a:xfrm>
            <a:off x="1346108" y="36272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7795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2470" y="1003489"/>
            <a:ext cx="929492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Example: Consider  4 x 5  matrix</a:t>
            </a:r>
          </a:p>
          <a:p>
            <a:r>
              <a:rPr lang="en-US" sz="16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1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A[1, 1]      A[1, 2]      A[1, 3]       A[1,4]  A[1, 5]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A[2, 1]=0  A[2, 2]      A[2, 3]       A[2,4]  A[2, 5]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A[3, 1]=0  A[3, 2]=0  A[3, 3]       A[3,4]  A[3, 5]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A[4, 1]=0  A[4, 2]=0  A[4, 3]=0   A[4,4]  A[4, 5]</a:t>
            </a:r>
          </a:p>
          <a:p>
            <a:r>
              <a:rPr lang="en-US" sz="2200" dirty="0"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4x5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A[1, 1]      A[1, 2]      A[1, 3]      A[1,4]  A[1, 5]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0	     A[2, 2]      A[2, 3]       A[2,4]  A[2, 5]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0	          0          A[3, 3]       A[3,4]  A[3, 5]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0	          0               0           A[4,4]  A[4, 5]</a:t>
            </a:r>
          </a:p>
          <a:p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4x5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4"/>
          <p:cNvSpPr>
            <a:spLocks/>
          </p:cNvSpPr>
          <p:nvPr/>
        </p:nvSpPr>
        <p:spPr bwMode="auto">
          <a:xfrm>
            <a:off x="1464816" y="1681227"/>
            <a:ext cx="97654" cy="1461471"/>
          </a:xfrm>
          <a:prstGeom prst="leftBracket">
            <a:avLst>
              <a:gd name="adj" fmla="val 9386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 flipH="1">
            <a:off x="7057747" y="1681226"/>
            <a:ext cx="115410" cy="1461471"/>
          </a:xfrm>
          <a:prstGeom prst="leftBracket">
            <a:avLst>
              <a:gd name="adj" fmla="val 9386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 flipH="1">
            <a:off x="7494232" y="4132943"/>
            <a:ext cx="115410" cy="1461471"/>
          </a:xfrm>
          <a:prstGeom prst="leftBracket">
            <a:avLst>
              <a:gd name="adj" fmla="val 9386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1464816" y="4132944"/>
            <a:ext cx="97654" cy="1461471"/>
          </a:xfrm>
          <a:prstGeom prst="leftBracket">
            <a:avLst>
              <a:gd name="adj" fmla="val 9386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FC17F4-DFBB-460F-9A03-5267200A835E}"/>
              </a:ext>
            </a:extLst>
          </p:cNvPr>
          <p:cNvSpPr/>
          <p:nvPr/>
        </p:nvSpPr>
        <p:spPr>
          <a:xfrm>
            <a:off x="1464816" y="316046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18885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1571" y="1461147"/>
            <a:ext cx="8738418" cy="436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There are two important observations to make about this pseudocode. </a:t>
            </a:r>
          </a:p>
          <a:p>
            <a:pPr marL="461963" marR="0" lvl="0" indent="-46196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First,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it is not always correct: 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if A[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 = 0,  A[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 cannot be a divisor, and </a:t>
            </a:r>
          </a:p>
          <a:p>
            <a:pPr lvl="3" indent="-457200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row cannot be used as a pivot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for the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baseline="30000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iteration of the algorithm.</a:t>
            </a:r>
          </a:p>
          <a:p>
            <a:pPr lvl="3" indent="-457200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Then,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exchange the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row with some row below it that has a nonzero coefficient in the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column.</a:t>
            </a:r>
          </a:p>
          <a:p>
            <a:pPr marL="1828800" lvl="3" indent="-457200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Such a row must exist, if the system has a unique solution.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3357CE-C3EF-4FCF-8E48-6535F5C61246}"/>
              </a:ext>
            </a:extLst>
          </p:cNvPr>
          <p:cNvSpPr/>
          <p:nvPr/>
        </p:nvSpPr>
        <p:spPr>
          <a:xfrm>
            <a:off x="1511571" y="507419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400ED2A8-F0F2-44EF-9C20-13F4351D39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537137" y="3518201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059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060" y="226423"/>
            <a:ext cx="916175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There are two important observations to make about this pseudocode. </a:t>
            </a:r>
          </a:p>
          <a:p>
            <a:pPr marL="461963" marR="0" lvl="0" indent="-461963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First,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it is not always correct: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…</a:t>
            </a:r>
          </a:p>
          <a:p>
            <a:pPr marL="1376363" lvl="2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prepare for the possibility of row exchanges, another potential difficulty has to be taken care: </a:t>
            </a:r>
          </a:p>
          <a:p>
            <a:pPr marL="1828800" lvl="3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possible that A[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is very small and A[j,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/ A[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so large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new value of A[j, k] might become distorted by a round-off error caused by a subtraction of two numbers of greatly different magnitudes.</a:t>
            </a:r>
          </a:p>
          <a:p>
            <a:pPr marL="1828800" lvl="3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this problem, always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 for a row with the largest absolute value of the coefficient in the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column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it with the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new A[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as the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iteration’s pivot.</a:t>
            </a:r>
          </a:p>
          <a:p>
            <a:pPr marL="1828800" lvl="3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modification called partial pivoting, guarantees that the magnitude of the scaling factor will never exceed 1.</a:t>
            </a: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FDBBDF54-C61F-4A54-86DE-C1E4E7363E5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537137" y="3518201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1352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7161" y="1137068"/>
            <a:ext cx="9161756" cy="53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There are two important observations to make about this pseudocode. </a:t>
            </a:r>
          </a:p>
          <a:p>
            <a:pPr marL="461963" marR="0" lvl="0" indent="-46196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First,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it is not always correct: 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if A[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 = 0, we cannot divide by it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and </a:t>
            </a:r>
          </a:p>
          <a:p>
            <a:pPr lvl="3" indent="-457200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Then,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exchange the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row with some row below it that has a nonzero coefficient in the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column.</a:t>
            </a:r>
          </a:p>
          <a:p>
            <a:pPr marL="1828800" lvl="3" indent="-457200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Such a row must exist, if the system has a unique solution.</a:t>
            </a:r>
          </a:p>
          <a:p>
            <a:pPr lvl="1">
              <a:lnSpc>
                <a:spcPct val="130000"/>
              </a:lnSpc>
              <a:tabLst>
                <a:tab pos="685800" algn="l"/>
              </a:tabLst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second observation is the fact that the innermost loop is written with a glaring inefficiency.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you find it before checking the following pseudocode, which both incorporates partial pivoting and eliminates this inefficiency?</a:t>
            </a:r>
          </a:p>
          <a:p>
            <a:pPr marL="914400" lvl="1" indent="-457200">
              <a:lnSpc>
                <a:spcPct val="130000"/>
              </a:lnSpc>
              <a:buFont typeface="Symbol" panose="05050102010706020507" pitchFamily="18" charset="2"/>
              <a:buChar char=""/>
              <a:tabLst>
                <a:tab pos="685800" algn="l"/>
              </a:tabLst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01BBA0-868F-4435-953A-8742104B04D3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1B2FF50-80B6-4C15-A54F-44E01FA2ADA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706193" y="3823000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1188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9854" y="446943"/>
            <a:ext cx="8956557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Algorithm 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BetterGaussElimination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(A[1..n, 1..n], b[1..n])</a:t>
            </a:r>
          </a:p>
          <a:p>
            <a:r>
              <a:rPr lang="en-US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//Implements Gaussian elimination with partial pivoting </a:t>
            </a:r>
            <a:endParaRPr lang="en-US" sz="1600" spc="-1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600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//Input:      Matrix A[1..n, 1..n], and column-vector b[1..n]</a:t>
            </a:r>
          </a:p>
          <a:p>
            <a:r>
              <a:rPr lang="en-US" sz="1600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//Output:   An equivalent upper-triangular matrix in place of a with the</a:t>
            </a:r>
          </a:p>
          <a:p>
            <a:r>
              <a:rPr lang="en-US" sz="1600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                corresponding right-hand side values in the (n+1)</a:t>
            </a:r>
            <a:r>
              <a:rPr lang="en-US" sz="1600" spc="-1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</a:t>
            </a:r>
            <a:r>
              <a:rPr lang="en-US" sz="1600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column.</a:t>
            </a:r>
          </a:p>
          <a:p>
            <a:r>
              <a:rPr lang="en-US" sz="20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 (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← 1 to n) do {</a:t>
            </a:r>
          </a:p>
          <a:p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A[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n+1] ← b[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]; }  </a:t>
            </a:r>
            <a:r>
              <a:rPr lang="en-US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//appends b to A as the last col.</a:t>
            </a:r>
            <a:endParaRPr lang="en-US" sz="1600" spc="-1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0" marR="0" indent="457200">
              <a:spcBef>
                <a:spcPts val="0"/>
              </a:spcBef>
              <a:spcAft>
                <a:spcPts val="0"/>
              </a:spcAft>
            </a:pPr>
            <a:r>
              <a:rPr lang="en-US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                  //</a:t>
            </a:r>
            <a:r>
              <a:rPr lang="en-US" spc="-1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end for-do</a:t>
            </a:r>
            <a:endParaRPr lang="en-US" sz="1600" spc="-1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000" spc="-100" dirty="0">
                <a:solidFill>
                  <a:srgbClr val="00008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← 1 to n-1) do {</a:t>
            </a:r>
          </a:p>
          <a:p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pivotrow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← 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sz="2000" i="1" spc="-100" dirty="0">
                <a:solidFill>
                  <a:srgbClr val="800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sz="2000" spc="-100" dirty="0">
                <a:solidFill>
                  <a:srgbClr val="800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(j ← i+1 to n) do {</a:t>
            </a:r>
          </a:p>
          <a:p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   if ( |A[j, 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]| &gt; |A[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pivotrow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]| ) {</a:t>
            </a:r>
          </a:p>
          <a:p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pivotrow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← j; }</a:t>
            </a:r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	//end if; </a:t>
            </a:r>
            <a:r>
              <a:rPr lang="en-US" sz="2000" i="1" spc="-100" dirty="0">
                <a:solidFill>
                  <a:srgbClr val="8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end for-</a:t>
            </a:r>
            <a:r>
              <a:rPr lang="en-US" sz="2000" i="1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do</a:t>
            </a:r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2000" spc="-100" dirty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for (k ← 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to n+1) do {</a:t>
            </a:r>
          </a:p>
          <a:p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   swap(A[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k], A[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pivotrow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k]); } </a:t>
            </a:r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//end for-do</a:t>
            </a:r>
            <a:endParaRPr lang="en-US" spc="-1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000" spc="-100" dirty="0">
                <a:solidFill>
                  <a:srgbClr val="FF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for (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j ← i+1 to n) do  {</a:t>
            </a:r>
          </a:p>
          <a:p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   temp ← A[j, 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 / A[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];</a:t>
            </a:r>
          </a:p>
          <a:p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   </a:t>
            </a:r>
            <a:r>
              <a:rPr lang="en-US" sz="2000" spc="-100" dirty="0">
                <a:solidFill>
                  <a:srgbClr val="FF0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sz="2000" i="1" spc="-100" dirty="0">
                <a:solidFill>
                  <a:srgbClr val="FF0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spc="-100" dirty="0">
                <a:solidFill>
                  <a:srgbClr val="FF0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k ← </a:t>
            </a:r>
            <a:r>
              <a:rPr lang="en-US" sz="2000" spc="-100" dirty="0" err="1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to n+1) do  {</a:t>
            </a:r>
          </a:p>
          <a:p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sz="20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A[j, k] ← A[j, k] - A[</a:t>
            </a:r>
            <a:r>
              <a:rPr lang="en-US" sz="2000" spc="-100" dirty="0" err="1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0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k] * temp;} </a:t>
            </a:r>
            <a:r>
              <a:rPr lang="en-US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i="1" spc="-1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end for-do</a:t>
            </a:r>
            <a:r>
              <a:rPr lang="en-US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pc="-100" dirty="0">
                <a:solidFill>
                  <a:srgbClr val="FF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//end for-do</a:t>
            </a:r>
            <a:endParaRPr lang="en-US" sz="1600" spc="-1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600" spc="-1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sz="2000" spc="-1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} //</a:t>
            </a:r>
            <a:r>
              <a:rPr lang="en-US" spc="-100" dirty="0">
                <a:solidFill>
                  <a:srgbClr val="00008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end for-do      </a:t>
            </a:r>
            <a:endParaRPr lang="en-US" sz="1600" spc="-1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C997BE73-B5E0-4836-A3C5-CA9B0329A595}"/>
              </a:ext>
            </a:extLst>
          </p:cNvPr>
          <p:cNvSpPr/>
          <p:nvPr/>
        </p:nvSpPr>
        <p:spPr>
          <a:xfrm flipH="1">
            <a:off x="381663" y="4738976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D35CBFEF-737D-486F-ACB2-33DC35583F5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353024" y="4516725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348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09352" y="1167619"/>
                <a:ext cx="8562260" cy="5501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time efficiency of this algorithm:</a:t>
                </a:r>
              </a:p>
              <a:p>
                <a:pPr marL="457200" marR="0" lvl="0" indent="-457200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685800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Its innermost loop consists of a single line</a:t>
                </a:r>
              </a:p>
              <a:p>
                <a:pPr marL="457200" indent="-457200"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A[j, k] ←  A[j, k] - A[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, k] * temp;</a:t>
                </a:r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914400" lvl="1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It contains one multiplication and one subtraction. </a:t>
                </a:r>
              </a:p>
              <a:p>
                <a:pPr marL="457200" marR="0" lvl="0" indent="-457200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685800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Select multiplication to be the algorithm’s basic operation.</a:t>
                </a:r>
              </a:p>
              <a:p>
                <a:pPr marL="457200" marR="0" indent="-45720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C(n)   	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𝑗</m:t>
                            </m:r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=</m:t>
                            </m:r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4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+1</m:t>
                                </m:r>
                              </m:sup>
                              <m:e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</a:t>
                </a:r>
              </a:p>
              <a:p>
                <a:pPr marL="457200" marR="0" indent="-45720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		≈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Θ (n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</a:p>
              <a:p>
                <a:pPr marL="461963" marR="0" indent="-461963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the second (backward substitution) stage of the Gaussian elimination is in Θ( n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), the running time is dominated by the cubic elimination stage, making the entire algorithm cubic as well (show it!).</a:t>
                </a:r>
                <a:endParaRPr lang="en-US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52" y="1167619"/>
                <a:ext cx="8562260" cy="5501827"/>
              </a:xfrm>
              <a:prstGeom prst="rect">
                <a:avLst/>
              </a:prstGeom>
              <a:blipFill>
                <a:blip r:embed="rId2"/>
                <a:stretch>
                  <a:fillRect l="-1068" t="-887" b="-1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9509E850-82B2-44F7-9E0A-0B98C6FCB6DF}"/>
              </a:ext>
            </a:extLst>
          </p:cNvPr>
          <p:cNvSpPr/>
          <p:nvPr/>
        </p:nvSpPr>
        <p:spPr>
          <a:xfrm flipH="1">
            <a:off x="692559" y="4034888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23DE4A-CBC6-4CA3-AB0F-5684C6137615}"/>
              </a:ext>
            </a:extLst>
          </p:cNvPr>
          <p:cNvSpPr/>
          <p:nvPr/>
        </p:nvSpPr>
        <p:spPr>
          <a:xfrm>
            <a:off x="1520280" y="406268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DDE37CE3-6463-4B97-8AEC-C3E0CAA0C7E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641299" y="3812637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9019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377858" y="928816"/>
                <a:ext cx="6766142" cy="58566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30188" marR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C(n) 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+1</m:t>
                                </m:r>
                              </m:sup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𝑖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0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𝑗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=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𝑖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+1 −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+1)</m:t>
                            </m:r>
                          </m:e>
                        </m:nary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𝑖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0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𝑗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=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𝑖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(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𝑛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+2 −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𝑖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𝑖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+1)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</a:t>
                </a:r>
                <a:r>
                  <a:rPr lang="en-US" sz="2000" dirty="0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𝑖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</m:sup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+2 −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𝑖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)(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𝑖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(n + 1)(n - 1) + n(n - 2) + … + 3 * 1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𝑗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𝑗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+2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𝑗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</a:t>
                </a:r>
                <a:r>
                  <a:rPr lang="en-US" sz="2000" dirty="0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𝑗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𝑗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𝑗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d>
                          <m:d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𝑛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𝑛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(2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+5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num>
                      <m:den>
                        <m:r>
                          <a:rPr lang="en-US" sz="20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 Θ (n</a:t>
                </a:r>
                <a:r>
                  <a:rPr lang="en-US" sz="20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)</a:t>
                </a:r>
                <a:endParaRPr lang="en-US" sz="2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858" y="928816"/>
                <a:ext cx="6766142" cy="5856603"/>
              </a:xfrm>
              <a:prstGeom prst="rect">
                <a:avLst/>
              </a:prstGeom>
              <a:blipFill>
                <a:blip r:embed="rId2"/>
                <a:stretch>
                  <a:fillRect t="-8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FEE047A4-4B24-46C0-BA7A-F83A11AC07C9}"/>
              </a:ext>
            </a:extLst>
          </p:cNvPr>
          <p:cNvSpPr/>
          <p:nvPr/>
        </p:nvSpPr>
        <p:spPr>
          <a:xfrm flipH="1">
            <a:off x="1876926" y="5706934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8748A554-BC5B-48CF-9F96-6178BFFA4B8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405" y="5484684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5FF5A4B-F137-4906-B719-193E51E9EF69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42591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6939" y="2454887"/>
            <a:ext cx="7019278" cy="2588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Another way for solving systems of linear equations, </a:t>
            </a:r>
          </a:p>
          <a:p>
            <a:pPr algn="ctr">
              <a:spcAft>
                <a:spcPts val="1800"/>
              </a:spcAft>
            </a:pP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using LU Decomposition</a:t>
            </a:r>
            <a:r>
              <a:rPr lang="en-US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</a:p>
          <a:p>
            <a:pPr algn="ctr">
              <a:spcAft>
                <a:spcPts val="1800"/>
              </a:spcAft>
            </a:pPr>
            <a:r>
              <a:rPr lang="en-US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by-product of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elimination.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01BBA0-868F-4435-953A-8742104B04D3}"/>
              </a:ext>
            </a:extLst>
          </p:cNvPr>
          <p:cNvSpPr/>
          <p:nvPr/>
        </p:nvSpPr>
        <p:spPr>
          <a:xfrm>
            <a:off x="1995750" y="1176723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A21B80BE-43B4-483B-AF71-00FA1755981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1054536" y="3838286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3591" y="1747771"/>
            <a:ext cx="8744505" cy="3896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Three major variations by what we transform a given problem’s instance to:</a:t>
            </a:r>
          </a:p>
          <a:p>
            <a:pPr marL="800100" lvl="1" indent="-3429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instance simplification - transformation to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simpler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instance of the same problem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800100" lvl="1" indent="-3429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representation change – transformation to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different representation of the same instance.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Problem reduction – transformation to an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instance of a different problem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for which an algorithm is already available.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350F99CE-9D65-42A9-831A-6C67E0B5FC27}"/>
              </a:ext>
            </a:extLst>
          </p:cNvPr>
          <p:cNvSpPr/>
          <p:nvPr/>
        </p:nvSpPr>
        <p:spPr>
          <a:xfrm flipH="1">
            <a:off x="540689" y="2822712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55804417-193A-4080-8E92-C5272F40070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16" y="2667607"/>
            <a:ext cx="586105" cy="425450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DB0117-4CE9-42AF-BB54-220039196E99}"/>
              </a:ext>
            </a:extLst>
          </p:cNvPr>
          <p:cNvSpPr/>
          <p:nvPr/>
        </p:nvSpPr>
        <p:spPr>
          <a:xfrm>
            <a:off x="1480898" y="921582"/>
            <a:ext cx="4344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</a:t>
            </a:r>
          </a:p>
        </p:txBody>
      </p:sp>
    </p:spTree>
    <p:extLst>
      <p:ext uri="{BB962C8B-B14F-4D97-AF65-F5344CB8AC3E}">
        <p14:creationId xmlns:p14="http://schemas.microsoft.com/office/powerpoint/2010/main" val="14491552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5611" y="786969"/>
            <a:ext cx="9260778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LU Decomposition and Other Applications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461963" indent="-461963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Gaussian elimination has an useful by-product called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LU decomposition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of the coefficient matrix.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3" indent="-461963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Solve the following system of linear equations, using LU decomposition produced by the Gaussian elimination.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  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+  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1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  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–  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 5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+   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+  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A =	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/>
              <a:t>	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AD5F16-3B02-4081-BCB9-4BAED9230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10776"/>
              </p:ext>
            </p:extLst>
          </p:nvPr>
        </p:nvGraphicFramePr>
        <p:xfrm>
          <a:off x="3564708" y="4939937"/>
          <a:ext cx="226132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454">
                  <a:extLst>
                    <a:ext uri="{9D8B030D-6E8A-4147-A177-3AD203B41FA5}">
                      <a16:colId xmlns:a16="http://schemas.microsoft.com/office/drawing/2014/main" val="3168498765"/>
                    </a:ext>
                  </a:extLst>
                </a:gridCol>
                <a:gridCol w="214050">
                  <a:extLst>
                    <a:ext uri="{9D8B030D-6E8A-4147-A177-3AD203B41FA5}">
                      <a16:colId xmlns:a16="http://schemas.microsoft.com/office/drawing/2014/main" val="2333440845"/>
                    </a:ext>
                  </a:extLst>
                </a:gridCol>
                <a:gridCol w="627234">
                  <a:extLst>
                    <a:ext uri="{9D8B030D-6E8A-4147-A177-3AD203B41FA5}">
                      <a16:colId xmlns:a16="http://schemas.microsoft.com/office/drawing/2014/main" val="41083161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17390649"/>
                    </a:ext>
                  </a:extLst>
                </a:gridCol>
                <a:gridCol w="579306">
                  <a:extLst>
                    <a:ext uri="{9D8B030D-6E8A-4147-A177-3AD203B41FA5}">
                      <a16:colId xmlns:a16="http://schemas.microsoft.com/office/drawing/2014/main" val="1206585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93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25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326075"/>
                  </a:ext>
                </a:extLst>
              </a:tr>
            </a:tbl>
          </a:graphicData>
        </a:graphic>
      </p:graphicFrame>
      <p:sp>
        <p:nvSpPr>
          <p:cNvPr id="7" name="Double Bracket 6">
            <a:extLst>
              <a:ext uri="{FF2B5EF4-FFF2-40B4-BE49-F238E27FC236}">
                <a16:creationId xmlns:a16="http://schemas.microsoft.com/office/drawing/2014/main" id="{422CB9E0-BEC9-480C-B12B-3B09721D47B4}"/>
              </a:ext>
            </a:extLst>
          </p:cNvPr>
          <p:cNvSpPr/>
          <p:nvPr/>
        </p:nvSpPr>
        <p:spPr>
          <a:xfrm>
            <a:off x="3564707" y="4939937"/>
            <a:ext cx="2261325" cy="133161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53DF6-4283-4945-BD8F-DBECA01B3CA3}"/>
              </a:ext>
            </a:extLst>
          </p:cNvPr>
          <p:cNvSpPr/>
          <p:nvPr/>
        </p:nvSpPr>
        <p:spPr>
          <a:xfrm>
            <a:off x="1349744" y="162204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F864F85D-8B75-4CC7-875B-498155A33A6E}"/>
              </a:ext>
            </a:extLst>
          </p:cNvPr>
          <p:cNvSpPr/>
          <p:nvPr/>
        </p:nvSpPr>
        <p:spPr>
          <a:xfrm flipH="1">
            <a:off x="692559" y="4034888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782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2602" y="843127"/>
            <a:ext cx="9717583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LU Decomposition and Other Applications</a:t>
            </a: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given system of equations using LU decomposition by Gaussian elimination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2x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 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+  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 1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	4x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 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 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 5     obtain  A = 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+  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+  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400" dirty="0"/>
              <a:t>	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apply the Gaussian elimination process on A to obtain the upper-triangular matrix U which is as follows.  (The detailed of work is given in next slide.)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U =			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86B3241-C44F-4EB1-8F51-B95614768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852873"/>
              </p:ext>
            </p:extLst>
          </p:nvPr>
        </p:nvGraphicFramePr>
        <p:xfrm>
          <a:off x="8131372" y="2434444"/>
          <a:ext cx="226132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454">
                  <a:extLst>
                    <a:ext uri="{9D8B030D-6E8A-4147-A177-3AD203B41FA5}">
                      <a16:colId xmlns:a16="http://schemas.microsoft.com/office/drawing/2014/main" val="3168498765"/>
                    </a:ext>
                  </a:extLst>
                </a:gridCol>
                <a:gridCol w="214050">
                  <a:extLst>
                    <a:ext uri="{9D8B030D-6E8A-4147-A177-3AD203B41FA5}">
                      <a16:colId xmlns:a16="http://schemas.microsoft.com/office/drawing/2014/main" val="2333440845"/>
                    </a:ext>
                  </a:extLst>
                </a:gridCol>
                <a:gridCol w="627234">
                  <a:extLst>
                    <a:ext uri="{9D8B030D-6E8A-4147-A177-3AD203B41FA5}">
                      <a16:colId xmlns:a16="http://schemas.microsoft.com/office/drawing/2014/main" val="4108316158"/>
                    </a:ext>
                  </a:extLst>
                </a:gridCol>
                <a:gridCol w="214795">
                  <a:extLst>
                    <a:ext uri="{9D8B030D-6E8A-4147-A177-3AD203B41FA5}">
                      <a16:colId xmlns:a16="http://schemas.microsoft.com/office/drawing/2014/main" val="1617390649"/>
                    </a:ext>
                  </a:extLst>
                </a:gridCol>
                <a:gridCol w="572791">
                  <a:extLst>
                    <a:ext uri="{9D8B030D-6E8A-4147-A177-3AD203B41FA5}">
                      <a16:colId xmlns:a16="http://schemas.microsoft.com/office/drawing/2014/main" val="1206585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93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25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326075"/>
                  </a:ext>
                </a:extLst>
              </a:tr>
            </a:tbl>
          </a:graphicData>
        </a:graphic>
      </p:graphicFrame>
      <p:sp>
        <p:nvSpPr>
          <p:cNvPr id="8" name="Double Bracket 7">
            <a:extLst>
              <a:ext uri="{FF2B5EF4-FFF2-40B4-BE49-F238E27FC236}">
                <a16:creationId xmlns:a16="http://schemas.microsoft.com/office/drawing/2014/main" id="{C166CC44-479B-4CAD-8A02-FC5C4AE9227A}"/>
              </a:ext>
            </a:extLst>
          </p:cNvPr>
          <p:cNvSpPr/>
          <p:nvPr/>
        </p:nvSpPr>
        <p:spPr>
          <a:xfrm>
            <a:off x="8142514" y="2454439"/>
            <a:ext cx="2261325" cy="133161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CD586E16-1FC4-4158-A574-4D7EAD556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999859"/>
              </p:ext>
            </p:extLst>
          </p:nvPr>
        </p:nvGraphicFramePr>
        <p:xfrm>
          <a:off x="3321199" y="5266148"/>
          <a:ext cx="206942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809">
                  <a:extLst>
                    <a:ext uri="{9D8B030D-6E8A-4147-A177-3AD203B41FA5}">
                      <a16:colId xmlns:a16="http://schemas.microsoft.com/office/drawing/2014/main" val="2599507311"/>
                    </a:ext>
                  </a:extLst>
                </a:gridCol>
                <a:gridCol w="689809">
                  <a:extLst>
                    <a:ext uri="{9D8B030D-6E8A-4147-A177-3AD203B41FA5}">
                      <a16:colId xmlns:a16="http://schemas.microsoft.com/office/drawing/2014/main" val="1556431584"/>
                    </a:ext>
                  </a:extLst>
                </a:gridCol>
                <a:gridCol w="689809">
                  <a:extLst>
                    <a:ext uri="{9D8B030D-6E8A-4147-A177-3AD203B41FA5}">
                      <a16:colId xmlns:a16="http://schemas.microsoft.com/office/drawing/2014/main" val="1439404225"/>
                    </a:ext>
                  </a:extLst>
                </a:gridCol>
              </a:tblGrid>
              <a:tr h="45624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056242"/>
                  </a:ext>
                </a:extLst>
              </a:tr>
              <a:tr h="45624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137256"/>
                  </a:ext>
                </a:extLst>
              </a:tr>
              <a:tr h="45624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161248"/>
                  </a:ext>
                </a:extLst>
              </a:tr>
            </a:tbl>
          </a:graphicData>
        </a:graphic>
      </p:graphicFrame>
      <p:sp>
        <p:nvSpPr>
          <p:cNvPr id="10" name="Double Bracket 9">
            <a:extLst>
              <a:ext uri="{FF2B5EF4-FFF2-40B4-BE49-F238E27FC236}">
                <a16:creationId xmlns:a16="http://schemas.microsoft.com/office/drawing/2014/main" id="{D8DE5049-C52B-4FF7-BBA6-48690584F6E7}"/>
              </a:ext>
            </a:extLst>
          </p:cNvPr>
          <p:cNvSpPr/>
          <p:nvPr/>
        </p:nvSpPr>
        <p:spPr>
          <a:xfrm>
            <a:off x="3321199" y="5351057"/>
            <a:ext cx="2069426" cy="1201782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DADE60-D7A1-4204-B1A4-0FADB6E16EFE}"/>
              </a:ext>
            </a:extLst>
          </p:cNvPr>
          <p:cNvSpPr/>
          <p:nvPr/>
        </p:nvSpPr>
        <p:spPr>
          <a:xfrm>
            <a:off x="1351521" y="220252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58101EC3-F55F-46B7-A888-D8E68D4C764E}"/>
              </a:ext>
            </a:extLst>
          </p:cNvPr>
          <p:cNvSpPr/>
          <p:nvPr/>
        </p:nvSpPr>
        <p:spPr>
          <a:xfrm flipH="1">
            <a:off x="405176" y="4348396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375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37104" y="937051"/>
                <a:ext cx="9717583" cy="5226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Apply Gaussian elimination process to obtain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upper-triangular matrix U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from A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A =			   row2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row2 -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row1 (i.e., L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 = 2)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 dirty="0"/>
                  <a:t>	               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row3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row3 -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row1 (i.e., L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)</a:t>
                </a:r>
              </a:p>
              <a:p>
                <a:pPr>
                  <a:spcAft>
                    <a:spcPts val="1200"/>
                  </a:spcAft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yields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		   row3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row3 -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row2 (i.e., L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yields    U =		           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104" y="937051"/>
                <a:ext cx="9717583" cy="5226624"/>
              </a:xfrm>
              <a:prstGeom prst="rect">
                <a:avLst/>
              </a:prstGeom>
              <a:blipFill>
                <a:blip r:embed="rId2"/>
                <a:stretch>
                  <a:fillRect l="-941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7">
                <a:extLst>
                  <a:ext uri="{FF2B5EF4-FFF2-40B4-BE49-F238E27FC236}">
                    <a16:creationId xmlns:a16="http://schemas.microsoft.com/office/drawing/2014/main" id="{612ADBF2-564D-49CF-A618-4D4A369361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8407704"/>
                  </p:ext>
                </p:extLst>
              </p:nvPr>
            </p:nvGraphicFramePr>
            <p:xfrm>
              <a:off x="3103476" y="3248230"/>
              <a:ext cx="2086836" cy="15231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5612">
                      <a:extLst>
                        <a:ext uri="{9D8B030D-6E8A-4147-A177-3AD203B41FA5}">
                          <a16:colId xmlns:a16="http://schemas.microsoft.com/office/drawing/2014/main" val="2599507311"/>
                        </a:ext>
                      </a:extLst>
                    </a:gridCol>
                    <a:gridCol w="695612">
                      <a:extLst>
                        <a:ext uri="{9D8B030D-6E8A-4147-A177-3AD203B41FA5}">
                          <a16:colId xmlns:a16="http://schemas.microsoft.com/office/drawing/2014/main" val="1556431584"/>
                        </a:ext>
                      </a:extLst>
                    </a:gridCol>
                    <a:gridCol w="695612">
                      <a:extLst>
                        <a:ext uri="{9D8B030D-6E8A-4147-A177-3AD203B41FA5}">
                          <a16:colId xmlns:a16="http://schemas.microsoft.com/office/drawing/2014/main" val="1439404225"/>
                        </a:ext>
                      </a:extLst>
                    </a:gridCol>
                  </a:tblGrid>
                  <a:tr h="380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056242"/>
                      </a:ext>
                    </a:extLst>
                  </a:tr>
                  <a:tr h="3809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0137256"/>
                      </a:ext>
                    </a:extLst>
                  </a:tr>
                  <a:tr h="5071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400" dirty="0"/>
                            <a:t> 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400" dirty="0"/>
                            <a:t> 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7161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7">
                <a:extLst>
                  <a:ext uri="{FF2B5EF4-FFF2-40B4-BE49-F238E27FC236}">
                    <a16:creationId xmlns:a16="http://schemas.microsoft.com/office/drawing/2014/main" id="{612ADBF2-564D-49CF-A618-4D4A369361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8407704"/>
                  </p:ext>
                </p:extLst>
              </p:nvPr>
            </p:nvGraphicFramePr>
            <p:xfrm>
              <a:off x="3103476" y="3248230"/>
              <a:ext cx="2086836" cy="15231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5612">
                      <a:extLst>
                        <a:ext uri="{9D8B030D-6E8A-4147-A177-3AD203B41FA5}">
                          <a16:colId xmlns:a16="http://schemas.microsoft.com/office/drawing/2014/main" val="2599507311"/>
                        </a:ext>
                      </a:extLst>
                    </a:gridCol>
                    <a:gridCol w="695612">
                      <a:extLst>
                        <a:ext uri="{9D8B030D-6E8A-4147-A177-3AD203B41FA5}">
                          <a16:colId xmlns:a16="http://schemas.microsoft.com/office/drawing/2014/main" val="1556431584"/>
                        </a:ext>
                      </a:extLst>
                    </a:gridCol>
                    <a:gridCol w="695612">
                      <a:extLst>
                        <a:ext uri="{9D8B030D-6E8A-4147-A177-3AD203B41FA5}">
                          <a16:colId xmlns:a16="http://schemas.microsoft.com/office/drawing/2014/main" val="143940422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0562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0137256"/>
                      </a:ext>
                    </a:extLst>
                  </a:tr>
                  <a:tr h="6087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9130" t="-158000" r="-99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877" t="-15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716124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03AF738C-DA5F-4DCF-A7DC-ABC109495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04119"/>
              </p:ext>
            </p:extLst>
          </p:nvPr>
        </p:nvGraphicFramePr>
        <p:xfrm>
          <a:off x="3939495" y="4950759"/>
          <a:ext cx="206942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809">
                  <a:extLst>
                    <a:ext uri="{9D8B030D-6E8A-4147-A177-3AD203B41FA5}">
                      <a16:colId xmlns:a16="http://schemas.microsoft.com/office/drawing/2014/main" val="2599507311"/>
                    </a:ext>
                  </a:extLst>
                </a:gridCol>
                <a:gridCol w="689809">
                  <a:extLst>
                    <a:ext uri="{9D8B030D-6E8A-4147-A177-3AD203B41FA5}">
                      <a16:colId xmlns:a16="http://schemas.microsoft.com/office/drawing/2014/main" val="1556431584"/>
                    </a:ext>
                  </a:extLst>
                </a:gridCol>
                <a:gridCol w="689809">
                  <a:extLst>
                    <a:ext uri="{9D8B030D-6E8A-4147-A177-3AD203B41FA5}">
                      <a16:colId xmlns:a16="http://schemas.microsoft.com/office/drawing/2014/main" val="1439404225"/>
                    </a:ext>
                  </a:extLst>
                </a:gridCol>
              </a:tblGrid>
              <a:tr h="45624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056242"/>
                  </a:ext>
                </a:extLst>
              </a:tr>
              <a:tr h="45624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137256"/>
                  </a:ext>
                </a:extLst>
              </a:tr>
              <a:tr h="45624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161248"/>
                  </a:ext>
                </a:extLst>
              </a:tr>
            </a:tbl>
          </a:graphicData>
        </a:graphic>
      </p:graphicFrame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5E03A3D6-4B63-4DEC-8063-2AC984A30376}"/>
              </a:ext>
            </a:extLst>
          </p:cNvPr>
          <p:cNvSpPr/>
          <p:nvPr/>
        </p:nvSpPr>
        <p:spPr>
          <a:xfrm>
            <a:off x="3082771" y="3294200"/>
            <a:ext cx="2141273" cy="1477141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uble Bracket 16">
            <a:extLst>
              <a:ext uri="{FF2B5EF4-FFF2-40B4-BE49-F238E27FC236}">
                <a16:creationId xmlns:a16="http://schemas.microsoft.com/office/drawing/2014/main" id="{E487825E-6F19-4CE2-91FC-EF703BFF5E6B}"/>
              </a:ext>
            </a:extLst>
          </p:cNvPr>
          <p:cNvSpPr/>
          <p:nvPr/>
        </p:nvSpPr>
        <p:spPr>
          <a:xfrm>
            <a:off x="3931822" y="5035668"/>
            <a:ext cx="2069426" cy="1201782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7">
                <a:extLst>
                  <a:ext uri="{FF2B5EF4-FFF2-40B4-BE49-F238E27FC236}">
                    <a16:creationId xmlns:a16="http://schemas.microsoft.com/office/drawing/2014/main" id="{3A60B55C-7F65-4FBE-A3E0-8CBA8449BF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937417"/>
                  </p:ext>
                </p:extLst>
              </p:nvPr>
            </p:nvGraphicFramePr>
            <p:xfrm>
              <a:off x="3142635" y="1702813"/>
              <a:ext cx="2021547" cy="1462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3849">
                      <a:extLst>
                        <a:ext uri="{9D8B030D-6E8A-4147-A177-3AD203B41FA5}">
                          <a16:colId xmlns:a16="http://schemas.microsoft.com/office/drawing/2014/main" val="2599507311"/>
                        </a:ext>
                      </a:extLst>
                    </a:gridCol>
                    <a:gridCol w="673849">
                      <a:extLst>
                        <a:ext uri="{9D8B030D-6E8A-4147-A177-3AD203B41FA5}">
                          <a16:colId xmlns:a16="http://schemas.microsoft.com/office/drawing/2014/main" val="1556431584"/>
                        </a:ext>
                      </a:extLst>
                    </a:gridCol>
                    <a:gridCol w="673849">
                      <a:extLst>
                        <a:ext uri="{9D8B030D-6E8A-4147-A177-3AD203B41FA5}">
                          <a16:colId xmlns:a16="http://schemas.microsoft.com/office/drawing/2014/main" val="1439404225"/>
                        </a:ext>
                      </a:extLst>
                    </a:gridCol>
                  </a:tblGrid>
                  <a:tr h="411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056242"/>
                      </a:ext>
                    </a:extLst>
                  </a:tr>
                  <a:tr h="411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0137256"/>
                      </a:ext>
                    </a:extLst>
                  </a:tr>
                  <a:tr h="54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7161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7">
                <a:extLst>
                  <a:ext uri="{FF2B5EF4-FFF2-40B4-BE49-F238E27FC236}">
                    <a16:creationId xmlns:a16="http://schemas.microsoft.com/office/drawing/2014/main" id="{3A60B55C-7F65-4FBE-A3E0-8CBA8449BF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937417"/>
                  </p:ext>
                </p:extLst>
              </p:nvPr>
            </p:nvGraphicFramePr>
            <p:xfrm>
              <a:off x="3142635" y="1702813"/>
              <a:ext cx="2021547" cy="1462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3849">
                      <a:extLst>
                        <a:ext uri="{9D8B030D-6E8A-4147-A177-3AD203B41FA5}">
                          <a16:colId xmlns:a16="http://schemas.microsoft.com/office/drawing/2014/main" val="2599507311"/>
                        </a:ext>
                      </a:extLst>
                    </a:gridCol>
                    <a:gridCol w="673849">
                      <a:extLst>
                        <a:ext uri="{9D8B030D-6E8A-4147-A177-3AD203B41FA5}">
                          <a16:colId xmlns:a16="http://schemas.microsoft.com/office/drawing/2014/main" val="1556431584"/>
                        </a:ext>
                      </a:extLst>
                    </a:gridCol>
                    <a:gridCol w="673849">
                      <a:extLst>
                        <a:ext uri="{9D8B030D-6E8A-4147-A177-3AD203B41FA5}">
                          <a16:colId xmlns:a16="http://schemas.microsoft.com/office/drawing/2014/main" val="143940422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0562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0137256"/>
                      </a:ext>
                    </a:extLst>
                  </a:tr>
                  <a:tr h="54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76667" r="-100000" b="-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t="-176667" b="-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71612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Double Bracket 18">
            <a:extLst>
              <a:ext uri="{FF2B5EF4-FFF2-40B4-BE49-F238E27FC236}">
                <a16:creationId xmlns:a16="http://schemas.microsoft.com/office/drawing/2014/main" id="{E0691784-C581-4F52-9B1A-2C0E96804FBA}"/>
              </a:ext>
            </a:extLst>
          </p:cNvPr>
          <p:cNvSpPr/>
          <p:nvPr/>
        </p:nvSpPr>
        <p:spPr>
          <a:xfrm>
            <a:off x="3082771" y="1767464"/>
            <a:ext cx="2141273" cy="1301348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51BE3C-24B9-424E-B2C3-54170552F983}"/>
              </a:ext>
            </a:extLst>
          </p:cNvPr>
          <p:cNvSpPr/>
          <p:nvPr/>
        </p:nvSpPr>
        <p:spPr>
          <a:xfrm>
            <a:off x="1462956" y="262567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3565158F-EDB5-4D5C-A387-2836109910D3}"/>
              </a:ext>
            </a:extLst>
          </p:cNvPr>
          <p:cNvSpPr/>
          <p:nvPr/>
        </p:nvSpPr>
        <p:spPr>
          <a:xfrm flipH="1">
            <a:off x="849313" y="2049333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863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9689" y="1278555"/>
            <a:ext cx="930506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LU Decomposition and Other Applications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/>
              <a:t>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Secondly, the lower-triangular matrix L is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made up of 1’s on its main diagonal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row multiples used in the Gaussian elimination process.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L =                                     =			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	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10C7DFC-AF83-4A26-A05A-C219D1340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622651"/>
              </p:ext>
            </p:extLst>
          </p:nvPr>
        </p:nvGraphicFramePr>
        <p:xfrm>
          <a:off x="6081812" y="3384332"/>
          <a:ext cx="21916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552">
                  <a:extLst>
                    <a:ext uri="{9D8B030D-6E8A-4147-A177-3AD203B41FA5}">
                      <a16:colId xmlns:a16="http://schemas.microsoft.com/office/drawing/2014/main" val="3225247008"/>
                    </a:ext>
                  </a:extLst>
                </a:gridCol>
                <a:gridCol w="730552">
                  <a:extLst>
                    <a:ext uri="{9D8B030D-6E8A-4147-A177-3AD203B41FA5}">
                      <a16:colId xmlns:a16="http://schemas.microsoft.com/office/drawing/2014/main" val="1187626060"/>
                    </a:ext>
                  </a:extLst>
                </a:gridCol>
                <a:gridCol w="730552">
                  <a:extLst>
                    <a:ext uri="{9D8B030D-6E8A-4147-A177-3AD203B41FA5}">
                      <a16:colId xmlns:a16="http://schemas.microsoft.com/office/drawing/2014/main" val="358601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14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46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37017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EB720C3-E75D-4CF8-82B9-8A7177C3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980976"/>
              </p:ext>
            </p:extLst>
          </p:nvPr>
        </p:nvGraphicFramePr>
        <p:xfrm>
          <a:off x="3129932" y="3333133"/>
          <a:ext cx="21916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552">
                  <a:extLst>
                    <a:ext uri="{9D8B030D-6E8A-4147-A177-3AD203B41FA5}">
                      <a16:colId xmlns:a16="http://schemas.microsoft.com/office/drawing/2014/main" val="3225247008"/>
                    </a:ext>
                  </a:extLst>
                </a:gridCol>
                <a:gridCol w="730552">
                  <a:extLst>
                    <a:ext uri="{9D8B030D-6E8A-4147-A177-3AD203B41FA5}">
                      <a16:colId xmlns:a16="http://schemas.microsoft.com/office/drawing/2014/main" val="1187626060"/>
                    </a:ext>
                  </a:extLst>
                </a:gridCol>
                <a:gridCol w="730552">
                  <a:extLst>
                    <a:ext uri="{9D8B030D-6E8A-4147-A177-3AD203B41FA5}">
                      <a16:colId xmlns:a16="http://schemas.microsoft.com/office/drawing/2014/main" val="358601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14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46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370178"/>
                  </a:ext>
                </a:extLst>
              </a:tr>
            </a:tbl>
          </a:graphicData>
        </a:graphic>
      </p:graphicFrame>
      <p:sp>
        <p:nvSpPr>
          <p:cNvPr id="9" name="Double Bracket 8">
            <a:extLst>
              <a:ext uri="{FF2B5EF4-FFF2-40B4-BE49-F238E27FC236}">
                <a16:creationId xmlns:a16="http://schemas.microsoft.com/office/drawing/2014/main" id="{8FBDE936-C939-43C8-9DA7-E3F477038926}"/>
              </a:ext>
            </a:extLst>
          </p:cNvPr>
          <p:cNvSpPr/>
          <p:nvPr/>
        </p:nvSpPr>
        <p:spPr>
          <a:xfrm>
            <a:off x="3093320" y="3429000"/>
            <a:ext cx="2264879" cy="1264846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uble Bracket 9">
            <a:extLst>
              <a:ext uri="{FF2B5EF4-FFF2-40B4-BE49-F238E27FC236}">
                <a16:creationId xmlns:a16="http://schemas.microsoft.com/office/drawing/2014/main" id="{AF3DADCA-EFC7-49C4-BA76-5BEFE6E19058}"/>
              </a:ext>
            </a:extLst>
          </p:cNvPr>
          <p:cNvSpPr/>
          <p:nvPr/>
        </p:nvSpPr>
        <p:spPr>
          <a:xfrm>
            <a:off x="6096000" y="3491086"/>
            <a:ext cx="2264879" cy="1264846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3DD2AF-9740-4AFB-A4AB-B1FD28688544}"/>
              </a:ext>
            </a:extLst>
          </p:cNvPr>
          <p:cNvSpPr/>
          <p:nvPr/>
        </p:nvSpPr>
        <p:spPr>
          <a:xfrm>
            <a:off x="1367161" y="358117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D0096187-2DCC-4541-85C1-D93582B56B23}"/>
              </a:ext>
            </a:extLst>
          </p:cNvPr>
          <p:cNvSpPr/>
          <p:nvPr/>
        </p:nvSpPr>
        <p:spPr>
          <a:xfrm rot="11239183" flipV="1">
            <a:off x="669927" y="2054505"/>
            <a:ext cx="586787" cy="277978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14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4224" y="555347"/>
            <a:ext cx="9717583" cy="5986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LU Decomposition and Other Applications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the Gaussian elimination process on A, we obtained the upper-triangular matrix U and the lower triangular matrix L.                      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=			     		</a:t>
            </a:r>
            <a:r>
              <a:rPr lang="en-US" sz="2400" dirty="0"/>
              <a:t>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U =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 =			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978F527-9A8F-4277-8A60-7CE734D5E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95609"/>
              </p:ext>
            </p:extLst>
          </p:nvPr>
        </p:nvGraphicFramePr>
        <p:xfrm>
          <a:off x="3059611" y="2119998"/>
          <a:ext cx="21916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552">
                  <a:extLst>
                    <a:ext uri="{9D8B030D-6E8A-4147-A177-3AD203B41FA5}">
                      <a16:colId xmlns:a16="http://schemas.microsoft.com/office/drawing/2014/main" val="3225247008"/>
                    </a:ext>
                  </a:extLst>
                </a:gridCol>
                <a:gridCol w="730552">
                  <a:extLst>
                    <a:ext uri="{9D8B030D-6E8A-4147-A177-3AD203B41FA5}">
                      <a16:colId xmlns:a16="http://schemas.microsoft.com/office/drawing/2014/main" val="1187626060"/>
                    </a:ext>
                  </a:extLst>
                </a:gridCol>
                <a:gridCol w="730552">
                  <a:extLst>
                    <a:ext uri="{9D8B030D-6E8A-4147-A177-3AD203B41FA5}">
                      <a16:colId xmlns:a16="http://schemas.microsoft.com/office/drawing/2014/main" val="358601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14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46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370178"/>
                  </a:ext>
                </a:extLst>
              </a:tr>
            </a:tbl>
          </a:graphicData>
        </a:graphic>
      </p:graphicFrame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5865E6E9-0EC6-4D82-940C-721DB0539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613605"/>
              </p:ext>
            </p:extLst>
          </p:nvPr>
        </p:nvGraphicFramePr>
        <p:xfrm>
          <a:off x="3137987" y="5225695"/>
          <a:ext cx="21916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552">
                  <a:extLst>
                    <a:ext uri="{9D8B030D-6E8A-4147-A177-3AD203B41FA5}">
                      <a16:colId xmlns:a16="http://schemas.microsoft.com/office/drawing/2014/main" val="3225247008"/>
                    </a:ext>
                  </a:extLst>
                </a:gridCol>
                <a:gridCol w="730552">
                  <a:extLst>
                    <a:ext uri="{9D8B030D-6E8A-4147-A177-3AD203B41FA5}">
                      <a16:colId xmlns:a16="http://schemas.microsoft.com/office/drawing/2014/main" val="1187626060"/>
                    </a:ext>
                  </a:extLst>
                </a:gridCol>
                <a:gridCol w="730552">
                  <a:extLst>
                    <a:ext uri="{9D8B030D-6E8A-4147-A177-3AD203B41FA5}">
                      <a16:colId xmlns:a16="http://schemas.microsoft.com/office/drawing/2014/main" val="358601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14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46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370178"/>
                  </a:ext>
                </a:extLst>
              </a:tr>
            </a:tbl>
          </a:graphicData>
        </a:graphic>
      </p:graphicFrame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41FB9D60-A195-41B8-B185-D558DB8F0CD2}"/>
              </a:ext>
            </a:extLst>
          </p:cNvPr>
          <p:cNvSpPr/>
          <p:nvPr/>
        </p:nvSpPr>
        <p:spPr>
          <a:xfrm>
            <a:off x="3059611" y="2203269"/>
            <a:ext cx="2191656" cy="1288329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uble Bracket 19">
            <a:extLst>
              <a:ext uri="{FF2B5EF4-FFF2-40B4-BE49-F238E27FC236}">
                <a16:creationId xmlns:a16="http://schemas.microsoft.com/office/drawing/2014/main" id="{25B005FF-145A-4113-91AA-1616C3C47A06}"/>
              </a:ext>
            </a:extLst>
          </p:cNvPr>
          <p:cNvSpPr/>
          <p:nvPr/>
        </p:nvSpPr>
        <p:spPr>
          <a:xfrm>
            <a:off x="3120723" y="5295009"/>
            <a:ext cx="2191656" cy="1288329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7">
            <a:extLst>
              <a:ext uri="{FF2B5EF4-FFF2-40B4-BE49-F238E27FC236}">
                <a16:creationId xmlns:a16="http://schemas.microsoft.com/office/drawing/2014/main" id="{379AE358-FA9E-4636-B948-99D43B8F6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21224"/>
              </p:ext>
            </p:extLst>
          </p:nvPr>
        </p:nvGraphicFramePr>
        <p:xfrm>
          <a:off x="3120725" y="3671832"/>
          <a:ext cx="206942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809">
                  <a:extLst>
                    <a:ext uri="{9D8B030D-6E8A-4147-A177-3AD203B41FA5}">
                      <a16:colId xmlns:a16="http://schemas.microsoft.com/office/drawing/2014/main" val="2599507311"/>
                    </a:ext>
                  </a:extLst>
                </a:gridCol>
                <a:gridCol w="689809">
                  <a:extLst>
                    <a:ext uri="{9D8B030D-6E8A-4147-A177-3AD203B41FA5}">
                      <a16:colId xmlns:a16="http://schemas.microsoft.com/office/drawing/2014/main" val="1556431584"/>
                    </a:ext>
                  </a:extLst>
                </a:gridCol>
                <a:gridCol w="689809">
                  <a:extLst>
                    <a:ext uri="{9D8B030D-6E8A-4147-A177-3AD203B41FA5}">
                      <a16:colId xmlns:a16="http://schemas.microsoft.com/office/drawing/2014/main" val="1439404225"/>
                    </a:ext>
                  </a:extLst>
                </a:gridCol>
              </a:tblGrid>
              <a:tr h="45624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056242"/>
                  </a:ext>
                </a:extLst>
              </a:tr>
              <a:tr h="45624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137256"/>
                  </a:ext>
                </a:extLst>
              </a:tr>
              <a:tr h="45624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161248"/>
                  </a:ext>
                </a:extLst>
              </a:tr>
            </a:tbl>
          </a:graphicData>
        </a:graphic>
      </p:graphicFrame>
      <p:sp>
        <p:nvSpPr>
          <p:cNvPr id="22" name="Double Bracket 21">
            <a:extLst>
              <a:ext uri="{FF2B5EF4-FFF2-40B4-BE49-F238E27FC236}">
                <a16:creationId xmlns:a16="http://schemas.microsoft.com/office/drawing/2014/main" id="{A04451CE-248D-420F-BD0A-C18984576F5D}"/>
              </a:ext>
            </a:extLst>
          </p:cNvPr>
          <p:cNvSpPr/>
          <p:nvPr/>
        </p:nvSpPr>
        <p:spPr>
          <a:xfrm>
            <a:off x="3120725" y="3685789"/>
            <a:ext cx="2191656" cy="1288329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EDFB3C7F-C0B6-41E0-BE90-E4E23ABC5C2F}"/>
              </a:ext>
            </a:extLst>
          </p:cNvPr>
          <p:cNvSpPr/>
          <p:nvPr/>
        </p:nvSpPr>
        <p:spPr>
          <a:xfrm flipH="1">
            <a:off x="849313" y="2049333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988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9510" y="1233439"/>
            <a:ext cx="9072979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turns out that   A  =  L * U.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 =	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/>
              <a:t>	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=   L * U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=			       * 	 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CBC9D242-32A6-4972-BE8E-05DA7568C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41236"/>
              </p:ext>
            </p:extLst>
          </p:nvPr>
        </p:nvGraphicFramePr>
        <p:xfrm>
          <a:off x="3338002" y="2056265"/>
          <a:ext cx="226132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454">
                  <a:extLst>
                    <a:ext uri="{9D8B030D-6E8A-4147-A177-3AD203B41FA5}">
                      <a16:colId xmlns:a16="http://schemas.microsoft.com/office/drawing/2014/main" val="3168498765"/>
                    </a:ext>
                  </a:extLst>
                </a:gridCol>
                <a:gridCol w="214050">
                  <a:extLst>
                    <a:ext uri="{9D8B030D-6E8A-4147-A177-3AD203B41FA5}">
                      <a16:colId xmlns:a16="http://schemas.microsoft.com/office/drawing/2014/main" val="2333440845"/>
                    </a:ext>
                  </a:extLst>
                </a:gridCol>
                <a:gridCol w="627234">
                  <a:extLst>
                    <a:ext uri="{9D8B030D-6E8A-4147-A177-3AD203B41FA5}">
                      <a16:colId xmlns:a16="http://schemas.microsoft.com/office/drawing/2014/main" val="41083161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17390649"/>
                    </a:ext>
                  </a:extLst>
                </a:gridCol>
                <a:gridCol w="579306">
                  <a:extLst>
                    <a:ext uri="{9D8B030D-6E8A-4147-A177-3AD203B41FA5}">
                      <a16:colId xmlns:a16="http://schemas.microsoft.com/office/drawing/2014/main" val="1206585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93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25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326075"/>
                  </a:ext>
                </a:extLst>
              </a:tr>
            </a:tbl>
          </a:graphicData>
        </a:graphic>
      </p:graphicFrame>
      <p:sp>
        <p:nvSpPr>
          <p:cNvPr id="11" name="Double Bracket 10">
            <a:extLst>
              <a:ext uri="{FF2B5EF4-FFF2-40B4-BE49-F238E27FC236}">
                <a16:creationId xmlns:a16="http://schemas.microsoft.com/office/drawing/2014/main" id="{0C851668-E0A5-43AF-9A0C-A8F453E7B4BF}"/>
              </a:ext>
            </a:extLst>
          </p:cNvPr>
          <p:cNvSpPr/>
          <p:nvPr/>
        </p:nvSpPr>
        <p:spPr>
          <a:xfrm>
            <a:off x="3338001" y="2056265"/>
            <a:ext cx="2261325" cy="133161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2C5F62F7-C32C-45CD-A977-8748B9DA1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378063"/>
              </p:ext>
            </p:extLst>
          </p:nvPr>
        </p:nvGraphicFramePr>
        <p:xfrm>
          <a:off x="3355265" y="4210701"/>
          <a:ext cx="21916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552">
                  <a:extLst>
                    <a:ext uri="{9D8B030D-6E8A-4147-A177-3AD203B41FA5}">
                      <a16:colId xmlns:a16="http://schemas.microsoft.com/office/drawing/2014/main" val="3225247008"/>
                    </a:ext>
                  </a:extLst>
                </a:gridCol>
                <a:gridCol w="730552">
                  <a:extLst>
                    <a:ext uri="{9D8B030D-6E8A-4147-A177-3AD203B41FA5}">
                      <a16:colId xmlns:a16="http://schemas.microsoft.com/office/drawing/2014/main" val="1187626060"/>
                    </a:ext>
                  </a:extLst>
                </a:gridCol>
                <a:gridCol w="730552">
                  <a:extLst>
                    <a:ext uri="{9D8B030D-6E8A-4147-A177-3AD203B41FA5}">
                      <a16:colId xmlns:a16="http://schemas.microsoft.com/office/drawing/2014/main" val="358601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14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46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370178"/>
                  </a:ext>
                </a:extLst>
              </a:tr>
            </a:tbl>
          </a:graphicData>
        </a:graphic>
      </p:graphicFrame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F597E4F5-2A4C-4266-8AC7-353F3F8361C1}"/>
              </a:ext>
            </a:extLst>
          </p:cNvPr>
          <p:cNvSpPr/>
          <p:nvPr/>
        </p:nvSpPr>
        <p:spPr>
          <a:xfrm>
            <a:off x="3338001" y="4280015"/>
            <a:ext cx="2191656" cy="1288329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39CFECC1-3603-4619-A6B5-D1128AFF2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007278"/>
              </p:ext>
            </p:extLst>
          </p:nvPr>
        </p:nvGraphicFramePr>
        <p:xfrm>
          <a:off x="6273434" y="4280015"/>
          <a:ext cx="206942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809">
                  <a:extLst>
                    <a:ext uri="{9D8B030D-6E8A-4147-A177-3AD203B41FA5}">
                      <a16:colId xmlns:a16="http://schemas.microsoft.com/office/drawing/2014/main" val="2599507311"/>
                    </a:ext>
                  </a:extLst>
                </a:gridCol>
                <a:gridCol w="689809">
                  <a:extLst>
                    <a:ext uri="{9D8B030D-6E8A-4147-A177-3AD203B41FA5}">
                      <a16:colId xmlns:a16="http://schemas.microsoft.com/office/drawing/2014/main" val="1556431584"/>
                    </a:ext>
                  </a:extLst>
                </a:gridCol>
                <a:gridCol w="689809">
                  <a:extLst>
                    <a:ext uri="{9D8B030D-6E8A-4147-A177-3AD203B41FA5}">
                      <a16:colId xmlns:a16="http://schemas.microsoft.com/office/drawing/2014/main" val="1439404225"/>
                    </a:ext>
                  </a:extLst>
                </a:gridCol>
              </a:tblGrid>
              <a:tr h="45624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056242"/>
                  </a:ext>
                </a:extLst>
              </a:tr>
              <a:tr h="45624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137256"/>
                  </a:ext>
                </a:extLst>
              </a:tr>
              <a:tr h="45624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161248"/>
                  </a:ext>
                </a:extLst>
              </a:tr>
            </a:tbl>
          </a:graphicData>
        </a:graphic>
      </p:graphicFrame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F82A0897-43D0-4750-8A60-A9BDEFF2DB9A}"/>
              </a:ext>
            </a:extLst>
          </p:cNvPr>
          <p:cNvSpPr/>
          <p:nvPr/>
        </p:nvSpPr>
        <p:spPr>
          <a:xfrm>
            <a:off x="6273434" y="4293972"/>
            <a:ext cx="2191656" cy="1288329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315420-D5A7-49D1-8390-6E9A178ED027}"/>
              </a:ext>
            </a:extLst>
          </p:cNvPr>
          <p:cNvSpPr/>
          <p:nvPr/>
        </p:nvSpPr>
        <p:spPr>
          <a:xfrm>
            <a:off x="1471664" y="381289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5F305016-E24B-4EC3-9EAA-E9CE08659A70}"/>
              </a:ext>
            </a:extLst>
          </p:cNvPr>
          <p:cNvSpPr/>
          <p:nvPr/>
        </p:nvSpPr>
        <p:spPr>
          <a:xfrm flipH="1">
            <a:off x="849313" y="2049333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968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9790" y="906508"/>
            <a:ext cx="8616327" cy="590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Solve the following system of linear equations, using LU decomposition produced by the Gaussian elimination.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  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+  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1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  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–  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 5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+   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+  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 0</a:t>
            </a:r>
          </a:p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So far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 and U are obtained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the given equation system. </a:t>
            </a:r>
          </a:p>
          <a:p>
            <a:pPr marL="461963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By observation,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solving the system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Ax = b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is equivalent to solving the system </a:t>
            </a:r>
            <a:r>
              <a:rPr lang="en-US" sz="2400" i="1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LUx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= b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  </a:t>
            </a:r>
          </a:p>
          <a:p>
            <a:pPr marL="461963" indent="-461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system  </a:t>
            </a:r>
            <a:r>
              <a:rPr lang="en-US" sz="2400" i="1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LUx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= b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can be solved as follows.</a:t>
            </a:r>
          </a:p>
          <a:p>
            <a:pPr marL="919163" lvl="1" indent="-461963"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Let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y = </a:t>
            </a:r>
            <a:r>
              <a:rPr lang="en-US" sz="2400" i="1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Ux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then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Ly = b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</a:p>
          <a:p>
            <a:pPr marL="919163" lvl="1" indent="-461963"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Solve the system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Ly = b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first, with the lower-triangular matrix L to find y; </a:t>
            </a:r>
          </a:p>
          <a:p>
            <a:pPr marL="919163" lvl="1" indent="-461963"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then solve the system </a:t>
            </a:r>
            <a:r>
              <a:rPr lang="en-US" sz="2400" i="1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Ux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= y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with the upper-triangular matrix U, to find x. </a:t>
            </a:r>
            <a:endParaRPr lang="en-US" sz="24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AFA4A6-E609-4315-AF2C-077EC1CD5F39}"/>
              </a:ext>
            </a:extLst>
          </p:cNvPr>
          <p:cNvSpPr/>
          <p:nvPr/>
        </p:nvSpPr>
        <p:spPr>
          <a:xfrm>
            <a:off x="1532624" y="321733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50AE9CD1-C051-40FF-8849-A44CCCA73C93}"/>
              </a:ext>
            </a:extLst>
          </p:cNvPr>
          <p:cNvSpPr/>
          <p:nvPr/>
        </p:nvSpPr>
        <p:spPr>
          <a:xfrm flipH="1">
            <a:off x="673951" y="3050818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F950ABCD-CEB2-42D8-8639-2E1198DBDF5D}"/>
              </a:ext>
            </a:extLst>
          </p:cNvPr>
          <p:cNvSpPr/>
          <p:nvPr/>
        </p:nvSpPr>
        <p:spPr>
          <a:xfrm flipH="1">
            <a:off x="709976" y="4252601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118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48792" y="799213"/>
            <a:ext cx="9694416" cy="558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Thus, for solving the following system of linear equations:    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   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+   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1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   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–   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 5      leading to 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+    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+   x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 0</a:t>
            </a:r>
          </a:p>
          <a:p>
            <a:pPr eaLnBrk="0" fontAlgn="base" hangingPunct="0">
              <a:spcBef>
                <a:spcPts val="600"/>
              </a:spcBef>
              <a:spcAft>
                <a:spcPts val="180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we first solve Ly = b:</a:t>
            </a:r>
            <a:b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		      					</a:t>
            </a:r>
            <a:r>
              <a:rPr kumimoji="0" lang="en-US" altLang="zh-CN" sz="24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solution is 	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1,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5  -  2 y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3, 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0  –  y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  –  y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  =  -2</a:t>
            </a:r>
            <a:r>
              <a:rPr lang="en-US" sz="2400" dirty="0"/>
              <a:t>.</a:t>
            </a:r>
          </a:p>
        </p:txBody>
      </p:sp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4D8F7129-90F7-4FC1-8699-8129E633E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729849"/>
              </p:ext>
            </p:extLst>
          </p:nvPr>
        </p:nvGraphicFramePr>
        <p:xfrm>
          <a:off x="2225026" y="3276600"/>
          <a:ext cx="21916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552">
                  <a:extLst>
                    <a:ext uri="{9D8B030D-6E8A-4147-A177-3AD203B41FA5}">
                      <a16:colId xmlns:a16="http://schemas.microsoft.com/office/drawing/2014/main" val="3225247008"/>
                    </a:ext>
                  </a:extLst>
                </a:gridCol>
                <a:gridCol w="730552">
                  <a:extLst>
                    <a:ext uri="{9D8B030D-6E8A-4147-A177-3AD203B41FA5}">
                      <a16:colId xmlns:a16="http://schemas.microsoft.com/office/drawing/2014/main" val="1187626060"/>
                    </a:ext>
                  </a:extLst>
                </a:gridCol>
                <a:gridCol w="730552">
                  <a:extLst>
                    <a:ext uri="{9D8B030D-6E8A-4147-A177-3AD203B41FA5}">
                      <a16:colId xmlns:a16="http://schemas.microsoft.com/office/drawing/2014/main" val="358601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14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46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370178"/>
                  </a:ext>
                </a:extLst>
              </a:tr>
            </a:tbl>
          </a:graphicData>
        </a:graphic>
      </p:graphicFrame>
      <p:sp>
        <p:nvSpPr>
          <p:cNvPr id="3" name="Double Bracket 2">
            <a:extLst>
              <a:ext uri="{FF2B5EF4-FFF2-40B4-BE49-F238E27FC236}">
                <a16:creationId xmlns:a16="http://schemas.microsoft.com/office/drawing/2014/main" id="{266A7752-BA3F-4A67-BDC7-B64E3410FD24}"/>
              </a:ext>
            </a:extLst>
          </p:cNvPr>
          <p:cNvSpPr/>
          <p:nvPr/>
        </p:nvSpPr>
        <p:spPr>
          <a:xfrm>
            <a:off x="2164812" y="3274422"/>
            <a:ext cx="2312083" cy="1373777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406BC9-C378-4FF9-8565-7A9DAC8B5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475188"/>
              </p:ext>
            </p:extLst>
          </p:nvPr>
        </p:nvGraphicFramePr>
        <p:xfrm>
          <a:off x="4889144" y="3276600"/>
          <a:ext cx="21916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099">
                  <a:extLst>
                    <a:ext uri="{9D8B030D-6E8A-4147-A177-3AD203B41FA5}">
                      <a16:colId xmlns:a16="http://schemas.microsoft.com/office/drawing/2014/main" val="61090812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909655773"/>
                    </a:ext>
                  </a:extLst>
                </a:gridCol>
                <a:gridCol w="793917">
                  <a:extLst>
                    <a:ext uri="{9D8B030D-6E8A-4147-A177-3AD203B41FA5}">
                      <a16:colId xmlns:a16="http://schemas.microsoft.com/office/drawing/2014/main" val="3669859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486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50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026113"/>
                  </a:ext>
                </a:extLst>
              </a:tr>
            </a:tbl>
          </a:graphicData>
        </a:graphic>
      </p:graphicFrame>
      <p:sp>
        <p:nvSpPr>
          <p:cNvPr id="6" name="Double Bracket 5">
            <a:extLst>
              <a:ext uri="{FF2B5EF4-FFF2-40B4-BE49-F238E27FC236}">
                <a16:creationId xmlns:a16="http://schemas.microsoft.com/office/drawing/2014/main" id="{7970BFA1-D909-4729-A9D8-0FDCEE339B4E}"/>
              </a:ext>
            </a:extLst>
          </p:cNvPr>
          <p:cNvSpPr/>
          <p:nvPr/>
        </p:nvSpPr>
        <p:spPr>
          <a:xfrm>
            <a:off x="4807135" y="3274423"/>
            <a:ext cx="914400" cy="1373777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5D8B1E65-30FB-47D8-9EB7-F99E4C48E0B4}"/>
              </a:ext>
            </a:extLst>
          </p:cNvPr>
          <p:cNvSpPr/>
          <p:nvPr/>
        </p:nvSpPr>
        <p:spPr>
          <a:xfrm>
            <a:off x="6166400" y="3274422"/>
            <a:ext cx="914400" cy="1373777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342C38C4-AAFF-45F4-A93B-E08BA3D58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976014"/>
              </p:ext>
            </p:extLst>
          </p:nvPr>
        </p:nvGraphicFramePr>
        <p:xfrm>
          <a:off x="6769463" y="1220958"/>
          <a:ext cx="226132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454">
                  <a:extLst>
                    <a:ext uri="{9D8B030D-6E8A-4147-A177-3AD203B41FA5}">
                      <a16:colId xmlns:a16="http://schemas.microsoft.com/office/drawing/2014/main" val="3168498765"/>
                    </a:ext>
                  </a:extLst>
                </a:gridCol>
                <a:gridCol w="214050">
                  <a:extLst>
                    <a:ext uri="{9D8B030D-6E8A-4147-A177-3AD203B41FA5}">
                      <a16:colId xmlns:a16="http://schemas.microsoft.com/office/drawing/2014/main" val="2333440845"/>
                    </a:ext>
                  </a:extLst>
                </a:gridCol>
                <a:gridCol w="627234">
                  <a:extLst>
                    <a:ext uri="{9D8B030D-6E8A-4147-A177-3AD203B41FA5}">
                      <a16:colId xmlns:a16="http://schemas.microsoft.com/office/drawing/2014/main" val="4108316158"/>
                    </a:ext>
                  </a:extLst>
                </a:gridCol>
                <a:gridCol w="214795">
                  <a:extLst>
                    <a:ext uri="{9D8B030D-6E8A-4147-A177-3AD203B41FA5}">
                      <a16:colId xmlns:a16="http://schemas.microsoft.com/office/drawing/2014/main" val="1617390649"/>
                    </a:ext>
                  </a:extLst>
                </a:gridCol>
                <a:gridCol w="572791">
                  <a:extLst>
                    <a:ext uri="{9D8B030D-6E8A-4147-A177-3AD203B41FA5}">
                      <a16:colId xmlns:a16="http://schemas.microsoft.com/office/drawing/2014/main" val="1206585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93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25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326075"/>
                  </a:ext>
                </a:extLst>
              </a:tr>
            </a:tbl>
          </a:graphicData>
        </a:graphic>
      </p:graphicFrame>
      <p:sp>
        <p:nvSpPr>
          <p:cNvPr id="18" name="Double Bracket 17">
            <a:extLst>
              <a:ext uri="{FF2B5EF4-FFF2-40B4-BE49-F238E27FC236}">
                <a16:creationId xmlns:a16="http://schemas.microsoft.com/office/drawing/2014/main" id="{E0CE20A1-60E7-4361-B0C6-227899516C87}"/>
              </a:ext>
            </a:extLst>
          </p:cNvPr>
          <p:cNvSpPr/>
          <p:nvPr/>
        </p:nvSpPr>
        <p:spPr>
          <a:xfrm>
            <a:off x="6769463" y="1265587"/>
            <a:ext cx="2322286" cy="1309553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7D2590-5389-4308-AEA3-F8B21C4BB8A2}"/>
              </a:ext>
            </a:extLst>
          </p:cNvPr>
          <p:cNvSpPr/>
          <p:nvPr/>
        </p:nvSpPr>
        <p:spPr>
          <a:xfrm>
            <a:off x="1170093" y="155238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2D3D17AB-6997-49C1-95A2-B7B08BE30A0D}"/>
              </a:ext>
            </a:extLst>
          </p:cNvPr>
          <p:cNvSpPr/>
          <p:nvPr/>
        </p:nvSpPr>
        <p:spPr>
          <a:xfrm flipH="1">
            <a:off x="544513" y="2711184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29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7931" y="1286510"/>
            <a:ext cx="919726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Solving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Ux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y means solving         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and the solution is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  	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   (-2)/2    =   -1,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   	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   (3 – (-3) 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) / 3    =   0 ,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	=    (1 - 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- ( -1) x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)/2    =   1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531AB436-16F4-44B4-938C-46D0EE1AA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393728"/>
              </p:ext>
            </p:extLst>
          </p:nvPr>
        </p:nvGraphicFramePr>
        <p:xfrm>
          <a:off x="2576272" y="2166939"/>
          <a:ext cx="206942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809">
                  <a:extLst>
                    <a:ext uri="{9D8B030D-6E8A-4147-A177-3AD203B41FA5}">
                      <a16:colId xmlns:a16="http://schemas.microsoft.com/office/drawing/2014/main" val="2599507311"/>
                    </a:ext>
                  </a:extLst>
                </a:gridCol>
                <a:gridCol w="689809">
                  <a:extLst>
                    <a:ext uri="{9D8B030D-6E8A-4147-A177-3AD203B41FA5}">
                      <a16:colId xmlns:a16="http://schemas.microsoft.com/office/drawing/2014/main" val="1556431584"/>
                    </a:ext>
                  </a:extLst>
                </a:gridCol>
                <a:gridCol w="689809">
                  <a:extLst>
                    <a:ext uri="{9D8B030D-6E8A-4147-A177-3AD203B41FA5}">
                      <a16:colId xmlns:a16="http://schemas.microsoft.com/office/drawing/2014/main" val="1439404225"/>
                    </a:ext>
                  </a:extLst>
                </a:gridCol>
              </a:tblGrid>
              <a:tr h="45624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056242"/>
                  </a:ext>
                </a:extLst>
              </a:tr>
              <a:tr h="45624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137256"/>
                  </a:ext>
                </a:extLst>
              </a:tr>
              <a:tr h="45624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161248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8D8AF6A-1888-4CA6-9772-6574C03C7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202936"/>
              </p:ext>
            </p:extLst>
          </p:nvPr>
        </p:nvGraphicFramePr>
        <p:xfrm>
          <a:off x="4885496" y="2177011"/>
          <a:ext cx="21916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099">
                  <a:extLst>
                    <a:ext uri="{9D8B030D-6E8A-4147-A177-3AD203B41FA5}">
                      <a16:colId xmlns:a16="http://schemas.microsoft.com/office/drawing/2014/main" val="61090812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909655773"/>
                    </a:ext>
                  </a:extLst>
                </a:gridCol>
                <a:gridCol w="793917">
                  <a:extLst>
                    <a:ext uri="{9D8B030D-6E8A-4147-A177-3AD203B41FA5}">
                      <a16:colId xmlns:a16="http://schemas.microsoft.com/office/drawing/2014/main" val="3669859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486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50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026113"/>
                  </a:ext>
                </a:extLst>
              </a:tr>
            </a:tbl>
          </a:graphicData>
        </a:graphic>
      </p:graphicFrame>
      <p:sp>
        <p:nvSpPr>
          <p:cNvPr id="11" name="Double Bracket 10">
            <a:extLst>
              <a:ext uri="{FF2B5EF4-FFF2-40B4-BE49-F238E27FC236}">
                <a16:creationId xmlns:a16="http://schemas.microsoft.com/office/drawing/2014/main" id="{5B638FA7-AAF2-4BF0-90FD-7E120DB10093}"/>
              </a:ext>
            </a:extLst>
          </p:cNvPr>
          <p:cNvSpPr/>
          <p:nvPr/>
        </p:nvSpPr>
        <p:spPr>
          <a:xfrm>
            <a:off x="2576272" y="2166939"/>
            <a:ext cx="2078136" cy="137160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uble Bracket 11">
            <a:extLst>
              <a:ext uri="{FF2B5EF4-FFF2-40B4-BE49-F238E27FC236}">
                <a16:creationId xmlns:a16="http://schemas.microsoft.com/office/drawing/2014/main" id="{DD5F036A-E21E-4309-B328-98D04D8C7D08}"/>
              </a:ext>
            </a:extLst>
          </p:cNvPr>
          <p:cNvSpPr/>
          <p:nvPr/>
        </p:nvSpPr>
        <p:spPr>
          <a:xfrm>
            <a:off x="4894205" y="2166939"/>
            <a:ext cx="770722" cy="137160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11CF9FB5-6CB0-4B33-88DE-DB8A53C4E0EE}"/>
              </a:ext>
            </a:extLst>
          </p:cNvPr>
          <p:cNvSpPr/>
          <p:nvPr/>
        </p:nvSpPr>
        <p:spPr>
          <a:xfrm>
            <a:off x="6316564" y="2166939"/>
            <a:ext cx="770722" cy="137160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A9A05D-D3FC-4A9B-8767-BC0456548395}"/>
              </a:ext>
            </a:extLst>
          </p:cNvPr>
          <p:cNvSpPr/>
          <p:nvPr/>
        </p:nvSpPr>
        <p:spPr>
          <a:xfrm>
            <a:off x="1532624" y="404312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F1BBEC37-A3EB-4F67-989A-B5537931B758}"/>
              </a:ext>
            </a:extLst>
          </p:cNvPr>
          <p:cNvSpPr/>
          <p:nvPr/>
        </p:nvSpPr>
        <p:spPr>
          <a:xfrm flipH="1">
            <a:off x="775871" y="1151337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919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8443" y="2007114"/>
            <a:ext cx="8382210" cy="244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Require extra memory for the LU decomposition:</a:t>
            </a:r>
          </a:p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store the nonzero part of 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U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in the upper-triangular part of 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(including the main diagonal) and </a:t>
            </a:r>
          </a:p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store the nontrivial part of 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L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below the main diagonal of 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A5A570-3002-4134-AA0A-DB322EF04668}"/>
              </a:ext>
            </a:extLst>
          </p:cNvPr>
          <p:cNvSpPr/>
          <p:nvPr/>
        </p:nvSpPr>
        <p:spPr>
          <a:xfrm>
            <a:off x="1419413" y="636792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CEE5B059-B1CF-4580-81E6-B3AE8DAA210B}"/>
              </a:ext>
            </a:extLst>
          </p:cNvPr>
          <p:cNvSpPr/>
          <p:nvPr/>
        </p:nvSpPr>
        <p:spPr>
          <a:xfrm flipH="1">
            <a:off x="657724" y="2467344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4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7417" y="1035812"/>
            <a:ext cx="9099613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ea typeface="SimSun" panose="02010600030101010101" pitchFamily="2" charset="-122"/>
                <a:cs typeface="Times New Roman" panose="02020603050405020304" pitchFamily="18" charset="0"/>
              </a:rPr>
              <a:t>Instance Simplification: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Presorting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is used to sort inputs for many algorithmic problems that become easier to solve.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illustrate instance simplification, using presorting 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PresortElementUniqueness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(A[0 .. n-1]) for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element uniqueness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array . </a:t>
            </a:r>
          </a:p>
          <a:p>
            <a:pPr marL="1714500" lvl="3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T(n) = Θ(n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T(n) = Θ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(nlog n) +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PresortMode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(A[0 .. n-1]) for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a mode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0" lvl="3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T(n) = 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T(n) = Θ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(nlog n) +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Searching problem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given value v in a given array of n sortable items.</a:t>
            </a:r>
          </a:p>
          <a:p>
            <a:pPr marL="1714500" lvl="3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T(n) = Θ (n) to T(n) = Θ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(nlog n) +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(log n.)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877E6490-D5F9-4CE7-ADFB-67F7C34480DB}"/>
              </a:ext>
            </a:extLst>
          </p:cNvPr>
          <p:cNvSpPr/>
          <p:nvPr/>
        </p:nvSpPr>
        <p:spPr>
          <a:xfrm flipH="1">
            <a:off x="429370" y="1160890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649E6D60-A1A3-4452-81A5-E8972849CF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97" y="948165"/>
            <a:ext cx="586105" cy="425450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FAB903-0022-4C8D-A3CD-9FAB3BA77608}"/>
              </a:ext>
            </a:extLst>
          </p:cNvPr>
          <p:cNvSpPr/>
          <p:nvPr/>
        </p:nvSpPr>
        <p:spPr>
          <a:xfrm>
            <a:off x="1167389" y="363390"/>
            <a:ext cx="4344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</a:t>
            </a:r>
          </a:p>
        </p:txBody>
      </p:sp>
    </p:spTree>
    <p:extLst>
      <p:ext uri="{BB962C8B-B14F-4D97-AF65-F5344CB8AC3E}">
        <p14:creationId xmlns:p14="http://schemas.microsoft.com/office/powerpoint/2010/main" val="36304897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42948" y="2459776"/>
            <a:ext cx="5906103" cy="1665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Compute the Matrix Inverse A</a:t>
            </a:r>
            <a:r>
              <a:rPr lang="en-US" sz="3200" baseline="30000" dirty="0">
                <a:ea typeface="SimSun" panose="02010600030101010101" pitchFamily="2" charset="-122"/>
                <a:cs typeface="Times New Roman" panose="02020603050405020304" pitchFamily="18" charset="0"/>
              </a:rPr>
              <a:t>-1 </a:t>
            </a: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of an n-by-n Matrix A,</a:t>
            </a:r>
          </a:p>
          <a:p>
            <a:pPr algn="ctr">
              <a:lnSpc>
                <a:spcPct val="130000"/>
              </a:lnSpc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by applying Gaussian elimination</a:t>
            </a:r>
          </a:p>
        </p:txBody>
      </p:sp>
    </p:spTree>
    <p:extLst>
      <p:ext uri="{BB962C8B-B14F-4D97-AF65-F5344CB8AC3E}">
        <p14:creationId xmlns:p14="http://schemas.microsoft.com/office/powerpoint/2010/main" val="5717866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5122" y="1451422"/>
            <a:ext cx="9161756" cy="484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Computing a Matrix Inverse</a:t>
            </a:r>
          </a:p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n-by-n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identity matrix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is the matrix with all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zero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elements except that the main diagonal element are all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ones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Apply Gaussian elimination to compute a matrix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inverse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inverse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of an n-by-n matrix A is 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 n-by-n matrix, denoted A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, such that   </a:t>
            </a:r>
          </a:p>
          <a:p>
            <a:pPr lvl="3"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A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= I, 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where I is the n-by-n identity matrix. </a:t>
            </a:r>
          </a:p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a matrix A does not have an inverse, it is called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singular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919163" lvl="1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Otherwise, the matrix is nonsingular.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01BBA0-868F-4435-953A-8742104B04D3}"/>
              </a:ext>
            </a:extLst>
          </p:cNvPr>
          <p:cNvSpPr/>
          <p:nvPr/>
        </p:nvSpPr>
        <p:spPr>
          <a:xfrm>
            <a:off x="1367161" y="358117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1B2FF50-80B6-4C15-A54F-44E01FA2ADA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706193" y="3823000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4769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89229" y="1431476"/>
                <a:ext cx="9218107" cy="34053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Computing a Matrix Inverse</a:t>
                </a:r>
              </a:p>
              <a:p>
                <a:pPr marL="461963" indent="-4619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In the theory of systems of linear equations, </a:t>
                </a:r>
              </a:p>
              <a:p>
                <a:pPr marL="919163" lvl="1" indent="-4619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 system of n linear equations in n unknows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Ax = b, where b is a vector, has a unique solution if and only if </a:t>
                </a:r>
              </a:p>
              <a:p>
                <a:pPr marL="1376363" lvl="2" indent="-4619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determinant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of it coefficient matrix A is not equal to zero (i.e., det A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0).</a:t>
                </a:r>
              </a:p>
              <a:p>
                <a:pPr marL="919163" lvl="1" indent="-4619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That means, x = A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b, (if A is nonsingular) where b is a vector.</a:t>
                </a: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229" y="1431476"/>
                <a:ext cx="9218107" cy="3405356"/>
              </a:xfrm>
              <a:prstGeom prst="rect">
                <a:avLst/>
              </a:prstGeom>
              <a:blipFill>
                <a:blip r:embed="rId2"/>
                <a:stretch>
                  <a:fillRect l="-1058" b="-3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501BBA0-868F-4435-953A-8742104B04D3}"/>
              </a:ext>
            </a:extLst>
          </p:cNvPr>
          <p:cNvSpPr/>
          <p:nvPr/>
        </p:nvSpPr>
        <p:spPr>
          <a:xfrm>
            <a:off x="1367161" y="358117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1B2FF50-80B6-4C15-A54F-44E01FA2ADA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706193" y="3823000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4698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2772" y="1527271"/>
            <a:ext cx="9218107" cy="3405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Computing a Matrix Inverse</a:t>
            </a:r>
          </a:p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Apply Gaussian elimination to </a:t>
            </a: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check whether a matrix is nonsingular </a:t>
            </a:r>
          </a:p>
          <a:p>
            <a:pPr marL="919163" lvl="1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matrix is nonsingular:  if it yields an upper-triangular matrix with non zeros on the main diagonal; </a:t>
            </a:r>
          </a:p>
          <a:p>
            <a:pPr marL="919163" lvl="1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is singular: otherwise.</a:t>
            </a:r>
          </a:p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Most square matrix do have their inverses.</a:t>
            </a:r>
          </a:p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01BBA0-868F-4435-953A-8742104B04D3}"/>
              </a:ext>
            </a:extLst>
          </p:cNvPr>
          <p:cNvSpPr/>
          <p:nvPr/>
        </p:nvSpPr>
        <p:spPr>
          <a:xfrm>
            <a:off x="1367161" y="358117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1B2FF50-80B6-4C15-A54F-44E01FA2ADA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706193" y="3823000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6845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63103" y="1142243"/>
                <a:ext cx="8834931" cy="532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Computing a Matrix Inverse</a:t>
                </a:r>
              </a:p>
              <a:p>
                <a:pPr marL="461963" indent="-4619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 solution to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 system of n linear equations in n unknows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Ax = b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as x =  A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b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if A is nonsingular.</a:t>
                </a:r>
              </a:p>
              <a:p>
                <a:pPr marL="461963" indent="-4619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For computing the inverse matrix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for a nonsingular n-by-n-matrix A, we need to find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ij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,  1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j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n, such that</a:t>
                </a:r>
              </a:p>
              <a:p>
                <a:pPr marL="461963" indent="-4619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                                                             =  </a:t>
                </a:r>
              </a:p>
              <a:p>
                <a:pPr>
                  <a:lnSpc>
                    <a:spcPct val="13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103" y="1142243"/>
                <a:ext cx="8834931" cy="5325882"/>
              </a:xfrm>
              <a:prstGeom prst="rect">
                <a:avLst/>
              </a:prstGeom>
              <a:blipFill>
                <a:blip r:embed="rId2"/>
                <a:stretch>
                  <a:fillRect l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501BBA0-868F-4435-953A-8742104B04D3}"/>
              </a:ext>
            </a:extLst>
          </p:cNvPr>
          <p:cNvSpPr/>
          <p:nvPr/>
        </p:nvSpPr>
        <p:spPr>
          <a:xfrm>
            <a:off x="1367161" y="358117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1B2FF50-80B6-4C15-A54F-44E01FA2ADA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706193" y="3823000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3F85290-3486-4A20-B936-CDD4FBE22D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0344822"/>
                  </p:ext>
                </p:extLst>
              </p:nvPr>
            </p:nvGraphicFramePr>
            <p:xfrm>
              <a:off x="2468747" y="3670771"/>
              <a:ext cx="20000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487">
                      <a:extLst>
                        <a:ext uri="{9D8B030D-6E8A-4147-A177-3AD203B41FA5}">
                          <a16:colId xmlns:a16="http://schemas.microsoft.com/office/drawing/2014/main" val="1395666668"/>
                        </a:ext>
                      </a:extLst>
                    </a:gridCol>
                    <a:gridCol w="506549">
                      <a:extLst>
                        <a:ext uri="{9D8B030D-6E8A-4147-A177-3AD203B41FA5}">
                          <a16:colId xmlns:a16="http://schemas.microsoft.com/office/drawing/2014/main" val="3680155233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1209428398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41202887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6380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945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2706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063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3F85290-3486-4A20-B936-CDD4FBE22D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0344822"/>
                  </p:ext>
                </p:extLst>
              </p:nvPr>
            </p:nvGraphicFramePr>
            <p:xfrm>
              <a:off x="2468747" y="3670771"/>
              <a:ext cx="20000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487">
                      <a:extLst>
                        <a:ext uri="{9D8B030D-6E8A-4147-A177-3AD203B41FA5}">
                          <a16:colId xmlns:a16="http://schemas.microsoft.com/office/drawing/2014/main" val="1395666668"/>
                        </a:ext>
                      </a:extLst>
                    </a:gridCol>
                    <a:gridCol w="506549">
                      <a:extLst>
                        <a:ext uri="{9D8B030D-6E8A-4147-A177-3AD203B41FA5}">
                          <a16:colId xmlns:a16="http://schemas.microsoft.com/office/drawing/2014/main" val="3680155233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1209428398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412028876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10667" r="-312346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7619" t="-10667" r="-201190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3659" t="-10667" r="-4878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63809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109211" r="-312346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7619" t="-109211" r="-201190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3659" t="-109211" r="-4878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9452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27062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312000" r="-312346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7619" t="-312000" r="-201190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3659" t="-312000" r="-4878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063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B00F12D6-6C80-41A6-BA6B-B7862FF0EC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4048743"/>
                  </p:ext>
                </p:extLst>
              </p:nvPr>
            </p:nvGraphicFramePr>
            <p:xfrm>
              <a:off x="4971055" y="3670771"/>
              <a:ext cx="20000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487">
                      <a:extLst>
                        <a:ext uri="{9D8B030D-6E8A-4147-A177-3AD203B41FA5}">
                          <a16:colId xmlns:a16="http://schemas.microsoft.com/office/drawing/2014/main" val="1395666668"/>
                        </a:ext>
                      </a:extLst>
                    </a:gridCol>
                    <a:gridCol w="506549">
                      <a:extLst>
                        <a:ext uri="{9D8B030D-6E8A-4147-A177-3AD203B41FA5}">
                          <a16:colId xmlns:a16="http://schemas.microsoft.com/office/drawing/2014/main" val="3680155233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1209428398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41202887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6380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945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2706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063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B00F12D6-6C80-41A6-BA6B-B7862FF0EC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4048743"/>
                  </p:ext>
                </p:extLst>
              </p:nvPr>
            </p:nvGraphicFramePr>
            <p:xfrm>
              <a:off x="4971055" y="3670771"/>
              <a:ext cx="20000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487">
                      <a:extLst>
                        <a:ext uri="{9D8B030D-6E8A-4147-A177-3AD203B41FA5}">
                          <a16:colId xmlns:a16="http://schemas.microsoft.com/office/drawing/2014/main" val="1395666668"/>
                        </a:ext>
                      </a:extLst>
                    </a:gridCol>
                    <a:gridCol w="506549">
                      <a:extLst>
                        <a:ext uri="{9D8B030D-6E8A-4147-A177-3AD203B41FA5}">
                          <a16:colId xmlns:a16="http://schemas.microsoft.com/office/drawing/2014/main" val="3680155233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1209428398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412028876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35" t="-10667" r="-311111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7619" t="-10667" r="-200000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2439" t="-10667" r="-4878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63809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35" t="-109211" r="-311111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7619" t="-109211" r="-200000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2439" t="-109211" r="-4878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9452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27062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35" t="-312000" r="-311111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7619" t="-312000" r="-200000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2439" t="-312000" r="-4878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063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74F27ADB-A779-40D0-9030-32AF6397D9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6353858"/>
                  </p:ext>
                </p:extLst>
              </p:nvPr>
            </p:nvGraphicFramePr>
            <p:xfrm>
              <a:off x="7975600" y="3738272"/>
              <a:ext cx="20000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487">
                      <a:extLst>
                        <a:ext uri="{9D8B030D-6E8A-4147-A177-3AD203B41FA5}">
                          <a16:colId xmlns:a16="http://schemas.microsoft.com/office/drawing/2014/main" val="1395666668"/>
                        </a:ext>
                      </a:extLst>
                    </a:gridCol>
                    <a:gridCol w="506549">
                      <a:extLst>
                        <a:ext uri="{9D8B030D-6E8A-4147-A177-3AD203B41FA5}">
                          <a16:colId xmlns:a16="http://schemas.microsoft.com/office/drawing/2014/main" val="3680155233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1209428398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41202887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6380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945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2706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063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74F27ADB-A779-40D0-9030-32AF6397D9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6353858"/>
                  </p:ext>
                </p:extLst>
              </p:nvPr>
            </p:nvGraphicFramePr>
            <p:xfrm>
              <a:off x="7975600" y="3738272"/>
              <a:ext cx="20000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487">
                      <a:extLst>
                        <a:ext uri="{9D8B030D-6E8A-4147-A177-3AD203B41FA5}">
                          <a16:colId xmlns:a16="http://schemas.microsoft.com/office/drawing/2014/main" val="1395666668"/>
                        </a:ext>
                      </a:extLst>
                    </a:gridCol>
                    <a:gridCol w="506549">
                      <a:extLst>
                        <a:ext uri="{9D8B030D-6E8A-4147-A177-3AD203B41FA5}">
                          <a16:colId xmlns:a16="http://schemas.microsoft.com/office/drawing/2014/main" val="3680155233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1209428398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412028876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35" t="-10667" r="-311111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7619" t="-10667" r="-200000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2439" t="-10667" r="-4878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63809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35" t="-109211" r="-311111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7619" t="-109211" r="-200000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2439" t="-109211" r="-4878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9452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27062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35" t="-312000" r="-311111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7619" t="-312000" r="-200000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2439" t="-312000" r="-4878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063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Double Bracket 8">
            <a:extLst>
              <a:ext uri="{FF2B5EF4-FFF2-40B4-BE49-F238E27FC236}">
                <a16:creationId xmlns:a16="http://schemas.microsoft.com/office/drawing/2014/main" id="{315328D3-79D3-4F42-9AE3-2DB341424297}"/>
              </a:ext>
            </a:extLst>
          </p:cNvPr>
          <p:cNvSpPr/>
          <p:nvPr/>
        </p:nvSpPr>
        <p:spPr>
          <a:xfrm>
            <a:off x="2249625" y="3814354"/>
            <a:ext cx="2392043" cy="1752718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uble Bracket 9">
            <a:extLst>
              <a:ext uri="{FF2B5EF4-FFF2-40B4-BE49-F238E27FC236}">
                <a16:creationId xmlns:a16="http://schemas.microsoft.com/office/drawing/2014/main" id="{38EDFEB1-3A22-4B30-A981-6885B028D256}"/>
              </a:ext>
            </a:extLst>
          </p:cNvPr>
          <p:cNvSpPr/>
          <p:nvPr/>
        </p:nvSpPr>
        <p:spPr>
          <a:xfrm>
            <a:off x="4744545" y="3776313"/>
            <a:ext cx="2392043" cy="1752718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Bracket 10">
            <a:extLst>
              <a:ext uri="{FF2B5EF4-FFF2-40B4-BE49-F238E27FC236}">
                <a16:creationId xmlns:a16="http://schemas.microsoft.com/office/drawing/2014/main" id="{ACEB39F8-7738-4C54-91AF-35B14974CA01}"/>
              </a:ext>
            </a:extLst>
          </p:cNvPr>
          <p:cNvSpPr/>
          <p:nvPr/>
        </p:nvSpPr>
        <p:spPr>
          <a:xfrm>
            <a:off x="7779614" y="3776313"/>
            <a:ext cx="2392043" cy="1752718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241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56507" y="942892"/>
                <a:ext cx="8834931" cy="5601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Computing a Matrix Inverse</a:t>
                </a:r>
              </a:p>
              <a:p>
                <a:pPr marL="461963" indent="-461963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For computing the inverse matrix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we need to find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ij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 1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j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n, such that</a:t>
                </a:r>
              </a:p>
              <a:p>
                <a:pPr>
                  <a:lnSpc>
                    <a:spcPct val="13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                                                             =  </a:t>
                </a:r>
              </a:p>
              <a:p>
                <a:pPr>
                  <a:lnSpc>
                    <a:spcPct val="13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919163" lvl="1" indent="-461963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Find the unknowns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ij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j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n, by solving n systems of linear equations A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sz="2400" baseline="30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, that have </a:t>
                </a:r>
              </a:p>
              <a:p>
                <a:pPr marL="1376363" lvl="2" indent="-461963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same coefficient matrix A, </a:t>
                </a:r>
              </a:p>
              <a:p>
                <a:pPr marL="1376363" lvl="2" indent="-461963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vector of unknowns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the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sz="2400" baseline="30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column of the inverse, and the right-hand side vector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sz="2400" baseline="30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is the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sz="2400" baseline="30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column of the identity matrix (1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j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n ).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507" y="942892"/>
                <a:ext cx="8834931" cy="5601533"/>
              </a:xfrm>
              <a:prstGeom prst="rect">
                <a:avLst/>
              </a:prstGeom>
              <a:blipFill>
                <a:blip r:embed="rId2"/>
                <a:stretch>
                  <a:fillRect l="-1034" b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501BBA0-868F-4435-953A-8742104B04D3}"/>
              </a:ext>
            </a:extLst>
          </p:cNvPr>
          <p:cNvSpPr/>
          <p:nvPr/>
        </p:nvSpPr>
        <p:spPr>
          <a:xfrm>
            <a:off x="1367161" y="358117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1B2FF50-80B6-4C15-A54F-44E01FA2ADA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706193" y="3823000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3F85290-3486-4A20-B936-CDD4FBE22D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5531038"/>
                  </p:ext>
                </p:extLst>
              </p:nvPr>
            </p:nvGraphicFramePr>
            <p:xfrm>
              <a:off x="2536901" y="2216450"/>
              <a:ext cx="20000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487">
                      <a:extLst>
                        <a:ext uri="{9D8B030D-6E8A-4147-A177-3AD203B41FA5}">
                          <a16:colId xmlns:a16="http://schemas.microsoft.com/office/drawing/2014/main" val="1395666668"/>
                        </a:ext>
                      </a:extLst>
                    </a:gridCol>
                    <a:gridCol w="506549">
                      <a:extLst>
                        <a:ext uri="{9D8B030D-6E8A-4147-A177-3AD203B41FA5}">
                          <a16:colId xmlns:a16="http://schemas.microsoft.com/office/drawing/2014/main" val="3680155233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1209428398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41202887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6380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945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2706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063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3F85290-3486-4A20-B936-CDD4FBE22D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5531038"/>
                  </p:ext>
                </p:extLst>
              </p:nvPr>
            </p:nvGraphicFramePr>
            <p:xfrm>
              <a:off x="2536901" y="2216450"/>
              <a:ext cx="20000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487">
                      <a:extLst>
                        <a:ext uri="{9D8B030D-6E8A-4147-A177-3AD203B41FA5}">
                          <a16:colId xmlns:a16="http://schemas.microsoft.com/office/drawing/2014/main" val="1395666668"/>
                        </a:ext>
                      </a:extLst>
                    </a:gridCol>
                    <a:gridCol w="506549">
                      <a:extLst>
                        <a:ext uri="{9D8B030D-6E8A-4147-A177-3AD203B41FA5}">
                          <a16:colId xmlns:a16="http://schemas.microsoft.com/office/drawing/2014/main" val="3680155233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1209428398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412028876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9333" r="-311111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7619" t="-9333" r="-200000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439" t="-9333" r="-4878" b="-3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63809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107895" r="-311111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7619" t="-107895" r="-200000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439" t="-107895" r="-4878" b="-2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9452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27062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310667" r="-31111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7619" t="-310667" r="-200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439" t="-310667" r="-4878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063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B00F12D6-6C80-41A6-BA6B-B7862FF0EC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3243919"/>
                  </p:ext>
                </p:extLst>
              </p:nvPr>
            </p:nvGraphicFramePr>
            <p:xfrm>
              <a:off x="4976999" y="2216450"/>
              <a:ext cx="20000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487">
                      <a:extLst>
                        <a:ext uri="{9D8B030D-6E8A-4147-A177-3AD203B41FA5}">
                          <a16:colId xmlns:a16="http://schemas.microsoft.com/office/drawing/2014/main" val="1395666668"/>
                        </a:ext>
                      </a:extLst>
                    </a:gridCol>
                    <a:gridCol w="506549">
                      <a:extLst>
                        <a:ext uri="{9D8B030D-6E8A-4147-A177-3AD203B41FA5}">
                          <a16:colId xmlns:a16="http://schemas.microsoft.com/office/drawing/2014/main" val="3680155233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1209428398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41202887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6380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945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2706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063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B00F12D6-6C80-41A6-BA6B-B7862FF0EC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3243919"/>
                  </p:ext>
                </p:extLst>
              </p:nvPr>
            </p:nvGraphicFramePr>
            <p:xfrm>
              <a:off x="4976999" y="2216450"/>
              <a:ext cx="20000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487">
                      <a:extLst>
                        <a:ext uri="{9D8B030D-6E8A-4147-A177-3AD203B41FA5}">
                          <a16:colId xmlns:a16="http://schemas.microsoft.com/office/drawing/2014/main" val="1395666668"/>
                        </a:ext>
                      </a:extLst>
                    </a:gridCol>
                    <a:gridCol w="506549">
                      <a:extLst>
                        <a:ext uri="{9D8B030D-6E8A-4147-A177-3AD203B41FA5}">
                          <a16:colId xmlns:a16="http://schemas.microsoft.com/office/drawing/2014/main" val="3680155233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1209428398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412028876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35" t="-9333" r="-311111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7619" t="-9333" r="-200000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2439" t="-9333" r="-4878" b="-3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63809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35" t="-107895" r="-311111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7619" t="-107895" r="-200000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2439" t="-107895" r="-4878" b="-2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9452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27062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35" t="-310667" r="-31111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7619" t="-310667" r="-200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2439" t="-310667" r="-4878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063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74F27ADB-A779-40D0-9030-32AF6397D9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7745087"/>
                  </p:ext>
                </p:extLst>
              </p:nvPr>
            </p:nvGraphicFramePr>
            <p:xfrm>
              <a:off x="7975598" y="2216450"/>
              <a:ext cx="20000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487">
                      <a:extLst>
                        <a:ext uri="{9D8B030D-6E8A-4147-A177-3AD203B41FA5}">
                          <a16:colId xmlns:a16="http://schemas.microsoft.com/office/drawing/2014/main" val="1395666668"/>
                        </a:ext>
                      </a:extLst>
                    </a:gridCol>
                    <a:gridCol w="506549">
                      <a:extLst>
                        <a:ext uri="{9D8B030D-6E8A-4147-A177-3AD203B41FA5}">
                          <a16:colId xmlns:a16="http://schemas.microsoft.com/office/drawing/2014/main" val="3680155233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1209428398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41202887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6380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945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2706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063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74F27ADB-A779-40D0-9030-32AF6397D9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7745087"/>
                  </p:ext>
                </p:extLst>
              </p:nvPr>
            </p:nvGraphicFramePr>
            <p:xfrm>
              <a:off x="7975598" y="2216450"/>
              <a:ext cx="20000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487">
                      <a:extLst>
                        <a:ext uri="{9D8B030D-6E8A-4147-A177-3AD203B41FA5}">
                          <a16:colId xmlns:a16="http://schemas.microsoft.com/office/drawing/2014/main" val="1395666668"/>
                        </a:ext>
                      </a:extLst>
                    </a:gridCol>
                    <a:gridCol w="506549">
                      <a:extLst>
                        <a:ext uri="{9D8B030D-6E8A-4147-A177-3AD203B41FA5}">
                          <a16:colId xmlns:a16="http://schemas.microsoft.com/office/drawing/2014/main" val="3680155233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1209428398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412028876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35" t="-9333" r="-311111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7619" t="-9333" r="-200000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2439" t="-9333" r="-4878" b="-3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63809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35" t="-107895" r="-311111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7619" t="-107895" r="-200000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2439" t="-107895" r="-4878" b="-2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9452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27062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35" t="-310667" r="-31111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7619" t="-310667" r="-200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2439" t="-310667" r="-4878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063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Double Bracket 8">
            <a:extLst>
              <a:ext uri="{FF2B5EF4-FFF2-40B4-BE49-F238E27FC236}">
                <a16:creationId xmlns:a16="http://schemas.microsoft.com/office/drawing/2014/main" id="{315328D3-79D3-4F42-9AE3-2DB341424297}"/>
              </a:ext>
            </a:extLst>
          </p:cNvPr>
          <p:cNvSpPr/>
          <p:nvPr/>
        </p:nvSpPr>
        <p:spPr>
          <a:xfrm>
            <a:off x="2290766" y="2225159"/>
            <a:ext cx="2392043" cy="1752718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uble Bracket 9">
            <a:extLst>
              <a:ext uri="{FF2B5EF4-FFF2-40B4-BE49-F238E27FC236}">
                <a16:creationId xmlns:a16="http://schemas.microsoft.com/office/drawing/2014/main" id="{38EDFEB1-3A22-4B30-A981-6885B028D256}"/>
              </a:ext>
            </a:extLst>
          </p:cNvPr>
          <p:cNvSpPr/>
          <p:nvPr/>
        </p:nvSpPr>
        <p:spPr>
          <a:xfrm>
            <a:off x="4768773" y="2262171"/>
            <a:ext cx="2392043" cy="1752718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Bracket 10">
            <a:extLst>
              <a:ext uri="{FF2B5EF4-FFF2-40B4-BE49-F238E27FC236}">
                <a16:creationId xmlns:a16="http://schemas.microsoft.com/office/drawing/2014/main" id="{ACEB39F8-7738-4C54-91AF-35B14974CA01}"/>
              </a:ext>
            </a:extLst>
          </p:cNvPr>
          <p:cNvSpPr/>
          <p:nvPr/>
        </p:nvSpPr>
        <p:spPr>
          <a:xfrm>
            <a:off x="7779612" y="2262171"/>
            <a:ext cx="2392043" cy="1752718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581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63103" y="1142243"/>
                <a:ext cx="8834931" cy="5238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Computing a Matrix Inverse</a:t>
                </a:r>
              </a:p>
              <a:p>
                <a:pPr marL="461963" indent="-4619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For computing the inverse matrix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for a nonsingular n-by-n-matrix A, we need to find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ij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,  1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j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n, such that</a:t>
                </a:r>
              </a:p>
              <a:p>
                <a:pPr>
                  <a:lnSpc>
                    <a:spcPct val="13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                                                             =  </a:t>
                </a:r>
              </a:p>
              <a:p>
                <a:pPr>
                  <a:lnSpc>
                    <a:spcPct val="13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We can solve these systems by applying Gaussian elimination to matrix A augmented by the n-by-n identity matrix.</a:t>
                </a: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We can use Gaussian elimination to find the LU decomposition of A and then solve the system LU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sz="2400" baseline="30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(1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n ).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103" y="1142243"/>
                <a:ext cx="8834931" cy="5238357"/>
              </a:xfrm>
              <a:prstGeom prst="rect">
                <a:avLst/>
              </a:prstGeom>
              <a:blipFill>
                <a:blip r:embed="rId2"/>
                <a:stretch>
                  <a:fillRect l="-1034" r="-1724" b="-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501BBA0-868F-4435-953A-8742104B04D3}"/>
              </a:ext>
            </a:extLst>
          </p:cNvPr>
          <p:cNvSpPr/>
          <p:nvPr/>
        </p:nvSpPr>
        <p:spPr>
          <a:xfrm>
            <a:off x="1367161" y="358117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1B2FF50-80B6-4C15-A54F-44E01FA2ADA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706193" y="3823000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3F85290-3486-4A20-B936-CDD4FBE22D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5523809"/>
                  </p:ext>
                </p:extLst>
              </p:nvPr>
            </p:nvGraphicFramePr>
            <p:xfrm>
              <a:off x="2468747" y="2608325"/>
              <a:ext cx="20000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487">
                      <a:extLst>
                        <a:ext uri="{9D8B030D-6E8A-4147-A177-3AD203B41FA5}">
                          <a16:colId xmlns:a16="http://schemas.microsoft.com/office/drawing/2014/main" val="1395666668"/>
                        </a:ext>
                      </a:extLst>
                    </a:gridCol>
                    <a:gridCol w="506549">
                      <a:extLst>
                        <a:ext uri="{9D8B030D-6E8A-4147-A177-3AD203B41FA5}">
                          <a16:colId xmlns:a16="http://schemas.microsoft.com/office/drawing/2014/main" val="3680155233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1209428398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41202887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6380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945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2706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063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3F85290-3486-4A20-B936-CDD4FBE22D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5523809"/>
                  </p:ext>
                </p:extLst>
              </p:nvPr>
            </p:nvGraphicFramePr>
            <p:xfrm>
              <a:off x="2468747" y="2608325"/>
              <a:ext cx="20000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487">
                      <a:extLst>
                        <a:ext uri="{9D8B030D-6E8A-4147-A177-3AD203B41FA5}">
                          <a16:colId xmlns:a16="http://schemas.microsoft.com/office/drawing/2014/main" val="1395666668"/>
                        </a:ext>
                      </a:extLst>
                    </a:gridCol>
                    <a:gridCol w="506549">
                      <a:extLst>
                        <a:ext uri="{9D8B030D-6E8A-4147-A177-3AD203B41FA5}">
                          <a16:colId xmlns:a16="http://schemas.microsoft.com/office/drawing/2014/main" val="3680155233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1209428398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412028876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9333" r="-312346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7619" t="-9333" r="-201190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3659" t="-9333" r="-4878" b="-3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63809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107895" r="-312346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7619" t="-107895" r="-201190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3659" t="-107895" r="-4878" b="-2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9452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27062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310667" r="-312346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7619" t="-310667" r="-2011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3659" t="-310667" r="-4878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063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B00F12D6-6C80-41A6-BA6B-B7862FF0EC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553390"/>
                  </p:ext>
                </p:extLst>
              </p:nvPr>
            </p:nvGraphicFramePr>
            <p:xfrm>
              <a:off x="4973937" y="2608325"/>
              <a:ext cx="20000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487">
                      <a:extLst>
                        <a:ext uri="{9D8B030D-6E8A-4147-A177-3AD203B41FA5}">
                          <a16:colId xmlns:a16="http://schemas.microsoft.com/office/drawing/2014/main" val="1395666668"/>
                        </a:ext>
                      </a:extLst>
                    </a:gridCol>
                    <a:gridCol w="506549">
                      <a:extLst>
                        <a:ext uri="{9D8B030D-6E8A-4147-A177-3AD203B41FA5}">
                          <a16:colId xmlns:a16="http://schemas.microsoft.com/office/drawing/2014/main" val="3680155233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1209428398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41202887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6380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945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2706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063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B00F12D6-6C80-41A6-BA6B-B7862FF0EC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553390"/>
                  </p:ext>
                </p:extLst>
              </p:nvPr>
            </p:nvGraphicFramePr>
            <p:xfrm>
              <a:off x="4973937" y="2608325"/>
              <a:ext cx="20000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487">
                      <a:extLst>
                        <a:ext uri="{9D8B030D-6E8A-4147-A177-3AD203B41FA5}">
                          <a16:colId xmlns:a16="http://schemas.microsoft.com/office/drawing/2014/main" val="1395666668"/>
                        </a:ext>
                      </a:extLst>
                    </a:gridCol>
                    <a:gridCol w="506549">
                      <a:extLst>
                        <a:ext uri="{9D8B030D-6E8A-4147-A177-3AD203B41FA5}">
                          <a16:colId xmlns:a16="http://schemas.microsoft.com/office/drawing/2014/main" val="3680155233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1209428398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412028876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35" t="-9333" r="-312346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7619" t="-9333" r="-201190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3659" t="-9333" r="-4878" b="-3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63809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35" t="-107895" r="-312346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7619" t="-107895" r="-201190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3659" t="-107895" r="-4878" b="-2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9452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27062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35" t="-310667" r="-312346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7619" t="-310667" r="-2011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3659" t="-310667" r="-4878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063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74F27ADB-A779-40D0-9030-32AF6397D9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5608169"/>
                  </p:ext>
                </p:extLst>
              </p:nvPr>
            </p:nvGraphicFramePr>
            <p:xfrm>
              <a:off x="7975599" y="2608325"/>
              <a:ext cx="20000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487">
                      <a:extLst>
                        <a:ext uri="{9D8B030D-6E8A-4147-A177-3AD203B41FA5}">
                          <a16:colId xmlns:a16="http://schemas.microsoft.com/office/drawing/2014/main" val="1395666668"/>
                        </a:ext>
                      </a:extLst>
                    </a:gridCol>
                    <a:gridCol w="506549">
                      <a:extLst>
                        <a:ext uri="{9D8B030D-6E8A-4147-A177-3AD203B41FA5}">
                          <a16:colId xmlns:a16="http://schemas.microsoft.com/office/drawing/2014/main" val="3680155233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1209428398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41202887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6380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945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2706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063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74F27ADB-A779-40D0-9030-32AF6397D9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5608169"/>
                  </p:ext>
                </p:extLst>
              </p:nvPr>
            </p:nvGraphicFramePr>
            <p:xfrm>
              <a:off x="7975599" y="2608325"/>
              <a:ext cx="20000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487">
                      <a:extLst>
                        <a:ext uri="{9D8B030D-6E8A-4147-A177-3AD203B41FA5}">
                          <a16:colId xmlns:a16="http://schemas.microsoft.com/office/drawing/2014/main" val="1395666668"/>
                        </a:ext>
                      </a:extLst>
                    </a:gridCol>
                    <a:gridCol w="506549">
                      <a:extLst>
                        <a:ext uri="{9D8B030D-6E8A-4147-A177-3AD203B41FA5}">
                          <a16:colId xmlns:a16="http://schemas.microsoft.com/office/drawing/2014/main" val="3680155233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1209428398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412028876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35" t="-9333" r="-311111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7619" t="-9333" r="-200000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2439" t="-9333" r="-4878" b="-3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63809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35" t="-107895" r="-311111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7619" t="-107895" r="-200000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2439" t="-107895" r="-4878" b="-2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9452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27062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35" t="-310667" r="-31111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7619" t="-310667" r="-200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2439" t="-310667" r="-4878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063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Double Bracket 8">
            <a:extLst>
              <a:ext uri="{FF2B5EF4-FFF2-40B4-BE49-F238E27FC236}">
                <a16:creationId xmlns:a16="http://schemas.microsoft.com/office/drawing/2014/main" id="{315328D3-79D3-4F42-9AE3-2DB341424297}"/>
              </a:ext>
            </a:extLst>
          </p:cNvPr>
          <p:cNvSpPr/>
          <p:nvPr/>
        </p:nvSpPr>
        <p:spPr>
          <a:xfrm>
            <a:off x="2241090" y="2714012"/>
            <a:ext cx="2392043" cy="1752718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uble Bracket 9">
            <a:extLst>
              <a:ext uri="{FF2B5EF4-FFF2-40B4-BE49-F238E27FC236}">
                <a16:creationId xmlns:a16="http://schemas.microsoft.com/office/drawing/2014/main" id="{38EDFEB1-3A22-4B30-A981-6885B028D256}"/>
              </a:ext>
            </a:extLst>
          </p:cNvPr>
          <p:cNvSpPr/>
          <p:nvPr/>
        </p:nvSpPr>
        <p:spPr>
          <a:xfrm>
            <a:off x="4709627" y="2714012"/>
            <a:ext cx="2392043" cy="1752718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Bracket 10">
            <a:extLst>
              <a:ext uri="{FF2B5EF4-FFF2-40B4-BE49-F238E27FC236}">
                <a16:creationId xmlns:a16="http://schemas.microsoft.com/office/drawing/2014/main" id="{ACEB39F8-7738-4C54-91AF-35B14974CA01}"/>
              </a:ext>
            </a:extLst>
          </p:cNvPr>
          <p:cNvSpPr/>
          <p:nvPr/>
        </p:nvSpPr>
        <p:spPr>
          <a:xfrm>
            <a:off x="7779613" y="2714012"/>
            <a:ext cx="2392043" cy="1752718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778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 descr="A">
            <a:extLst>
              <a:ext uri="{FF2B5EF4-FFF2-40B4-BE49-F238E27FC236}">
                <a16:creationId xmlns:a16="http://schemas.microsoft.com/office/drawing/2014/main" id="{25ADC9F2-0AA3-44A9-816D-C4FF951210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95475" y="2587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A">
            <a:extLst>
              <a:ext uri="{FF2B5EF4-FFF2-40B4-BE49-F238E27FC236}">
                <a16:creationId xmlns:a16="http://schemas.microsoft.com/office/drawing/2014/main" id="{E4908211-32EE-43F2-BF2F-1A4801366B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0263" y="2587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5" descr="A">
            <a:extLst>
              <a:ext uri="{FF2B5EF4-FFF2-40B4-BE49-F238E27FC236}">
                <a16:creationId xmlns:a16="http://schemas.microsoft.com/office/drawing/2014/main" id="{5A6F1F2D-487F-4FFA-BA50-B59E6B0B1A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1313" y="549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n\times n">
            <a:extLst>
              <a:ext uri="{FF2B5EF4-FFF2-40B4-BE49-F238E27FC236}">
                <a16:creationId xmlns:a16="http://schemas.microsoft.com/office/drawing/2014/main" id="{B34AB4FF-37B4-4664-9E43-7271B0C4AE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813" y="549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7" descr="{\displaystyle A^{-1}={\frac {1}{\det(A)}}\operatorname {adj} (A).}">
            <a:extLst>
              <a:ext uri="{FF2B5EF4-FFF2-40B4-BE49-F238E27FC236}">
                <a16:creationId xmlns:a16="http://schemas.microsoft.com/office/drawing/2014/main" id="{7E0141F1-2F97-4472-B3D2-CA8CFD9716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725" y="838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9" descr="{\displaystyle A^{-1}={\frac {1}{\det(A)}}\operatorname {adj} (A).}">
            <a:extLst>
              <a:ext uri="{FF2B5EF4-FFF2-40B4-BE49-F238E27FC236}">
                <a16:creationId xmlns:a16="http://schemas.microsoft.com/office/drawing/2014/main" id="{16DD6C95-26C4-4BD6-8F37-FB26E1849B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1" descr="{\displaystyle A^{-1}={\frac {1}{\det(A)}}\operatorname {adj} (A).}">
            <a:extLst>
              <a:ext uri="{FF2B5EF4-FFF2-40B4-BE49-F238E27FC236}">
                <a16:creationId xmlns:a16="http://schemas.microsoft.com/office/drawing/2014/main" id="{D4475BA4-DB6B-46B5-B23C-30FBEA8CE0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BD9C1C-413E-4A37-9811-AB2DBF73713E}"/>
                  </a:ext>
                </a:extLst>
              </p:cNvPr>
              <p:cNvSpPr txBox="1"/>
              <p:nvPr/>
            </p:nvSpPr>
            <p:spPr>
              <a:xfrm>
                <a:off x="1271587" y="400594"/>
                <a:ext cx="9648825" cy="6417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altLang="en-US" sz="24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en-US" sz="240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adjugate</a:t>
                </a:r>
                <a:r>
                  <a:rPr lang="en-US" alt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of a matrix  </a:t>
                </a:r>
                <a:r>
                  <a:rPr lang="en-US" altLang="en-US" sz="24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 can be used to find the inverse of A</a:t>
                </a:r>
                <a:r>
                  <a:rPr lang="en-US" altLang="en-US" sz="2400" baseline="300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altLang="en-US" sz="24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as follows: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The (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j)-minor of A, denote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be the determinant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(n-1)-by-(n-1) matrix that results from deleting row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column j of A. 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cofactor matrix A be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n-by-n matrix C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whose (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j) entry is the (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j) cofactor of A, which is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(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j)-minor times a sign factor: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	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= ((-1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i+j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 where  1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j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n.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the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adjugate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A be the transpose of the cofactor matrix C of A,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adj(A) = C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where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j) entry of the n-by-n matrix C is the (j,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cofactor of A.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adj(A) = C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((-1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i+j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ji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 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j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n.             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Then, 	A adj(A) = adj(A) A = det(A) I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adj(A) = det(A) A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A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det(A)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adj(A) 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en-US" sz="24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alt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adjugate</a:t>
                </a:r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endParaRPr lang="en-US" altLang="en-US" sz="2400" dirty="0">
                  <a:solidFill>
                    <a:srgbClr val="20212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BD9C1C-413E-4A37-9811-AB2DBF737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587" y="400594"/>
                <a:ext cx="9648825" cy="6417462"/>
              </a:xfrm>
              <a:prstGeom prst="rect">
                <a:avLst/>
              </a:prstGeom>
              <a:blipFill>
                <a:blip r:embed="rId2"/>
                <a:stretch>
                  <a:fillRect l="-1011" t="-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Image result for smiley face images">
            <a:extLst>
              <a:ext uri="{FF2B5EF4-FFF2-40B4-BE49-F238E27FC236}">
                <a16:creationId xmlns:a16="http://schemas.microsoft.com/office/drawing/2014/main" id="{D4031099-909F-4460-907C-817D75CA5E4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558232" y="1611023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1648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60233" y="1096737"/>
                <a:ext cx="9190350" cy="55556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Computing a Matrix Inverse – examples</a:t>
                </a:r>
              </a:p>
              <a:p>
                <a:pPr>
                  <a:lnSpc>
                    <a:spcPct val="130000"/>
                  </a:lnSpc>
                </a:pPr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461963" indent="-461963">
                  <a:lnSpc>
                    <a:spcPct val="13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Let   A =                 . .  Cofactor of A =  (-1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i+j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                    =</a:t>
                </a:r>
              </a:p>
              <a:p>
                <a:pPr marL="461963" indent="-461963">
                  <a:lnSpc>
                    <a:spcPct val="13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Then for transpose the cofactor of A: </a:t>
                </a:r>
              </a:p>
              <a:p>
                <a:pPr marL="919163" lvl="1" indent="-4619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22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 -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12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 -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 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</a:t>
                </a:r>
              </a:p>
              <a:p>
                <a:pPr marL="461963" indent="-4619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det A = 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*  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22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- 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12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* 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    </a:t>
                </a:r>
                <a:endParaRPr lang="en-US" sz="2400" dirty="0"/>
              </a:p>
              <a:p>
                <a:pPr marL="461963" indent="-4619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matrix inverse is   A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func>
                      </m:den>
                    </m:f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                  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11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22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 −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12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21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461963" indent="-4619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33" y="1096737"/>
                <a:ext cx="9190350" cy="5555688"/>
              </a:xfrm>
              <a:prstGeom prst="rect">
                <a:avLst/>
              </a:prstGeom>
              <a:blipFill>
                <a:blip r:embed="rId2"/>
                <a:stretch>
                  <a:fillRect l="-1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501BBA0-868F-4435-953A-8742104B04D3}"/>
              </a:ext>
            </a:extLst>
          </p:cNvPr>
          <p:cNvSpPr/>
          <p:nvPr/>
        </p:nvSpPr>
        <p:spPr>
          <a:xfrm>
            <a:off x="1367161" y="358117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1B2FF50-80B6-4C15-A54F-44E01FA2ADA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706193" y="3823000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805DDDE6-9B7F-4FEC-BFB1-A15747657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162872"/>
              </p:ext>
            </p:extLst>
          </p:nvPr>
        </p:nvGraphicFramePr>
        <p:xfrm>
          <a:off x="3350482" y="1817370"/>
          <a:ext cx="1113246" cy="952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23">
                  <a:extLst>
                    <a:ext uri="{9D8B030D-6E8A-4147-A177-3AD203B41FA5}">
                      <a16:colId xmlns:a16="http://schemas.microsoft.com/office/drawing/2014/main" val="2525140572"/>
                    </a:ext>
                  </a:extLst>
                </a:gridCol>
                <a:gridCol w="556623">
                  <a:extLst>
                    <a:ext uri="{9D8B030D-6E8A-4147-A177-3AD203B41FA5}">
                      <a16:colId xmlns:a16="http://schemas.microsoft.com/office/drawing/2014/main" val="1787871698"/>
                    </a:ext>
                  </a:extLst>
                </a:gridCol>
              </a:tblGrid>
              <a:tr h="476494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193784"/>
                  </a:ext>
                </a:extLst>
              </a:tr>
              <a:tr h="4764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998655"/>
                  </a:ext>
                </a:extLst>
              </a:tr>
            </a:tbl>
          </a:graphicData>
        </a:graphic>
      </p:graphicFrame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2C7F9209-7D54-4AA3-BF48-A246F3B29793}"/>
              </a:ext>
            </a:extLst>
          </p:cNvPr>
          <p:cNvSpPr/>
          <p:nvPr/>
        </p:nvSpPr>
        <p:spPr>
          <a:xfrm>
            <a:off x="3280270" y="2030361"/>
            <a:ext cx="1097420" cy="644259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F0D495E2-5BC9-42E1-BDB5-BDBDA30E4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310185"/>
              </p:ext>
            </p:extLst>
          </p:nvPr>
        </p:nvGraphicFramePr>
        <p:xfrm>
          <a:off x="6455680" y="4210721"/>
          <a:ext cx="11132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23">
                  <a:extLst>
                    <a:ext uri="{9D8B030D-6E8A-4147-A177-3AD203B41FA5}">
                      <a16:colId xmlns:a16="http://schemas.microsoft.com/office/drawing/2014/main" val="2525140572"/>
                    </a:ext>
                  </a:extLst>
                </a:gridCol>
                <a:gridCol w="556623">
                  <a:extLst>
                    <a:ext uri="{9D8B030D-6E8A-4147-A177-3AD203B41FA5}">
                      <a16:colId xmlns:a16="http://schemas.microsoft.com/office/drawing/2014/main" val="1787871698"/>
                    </a:ext>
                  </a:extLst>
                </a:gridCol>
              </a:tblGrid>
              <a:tr h="454964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193784"/>
                  </a:ext>
                </a:extLst>
              </a:tr>
              <a:tr h="454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998655"/>
                  </a:ext>
                </a:extLst>
              </a:tr>
            </a:tbl>
          </a:graphicData>
        </a:graphic>
      </p:graphicFrame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E76F84D5-83E2-497C-81B6-3CCB92E08233}"/>
              </a:ext>
            </a:extLst>
          </p:cNvPr>
          <p:cNvSpPr/>
          <p:nvPr/>
        </p:nvSpPr>
        <p:spPr>
          <a:xfrm>
            <a:off x="6422031" y="4307160"/>
            <a:ext cx="1113246" cy="714988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12F13991-CE97-40F8-B613-7F2DE6F7C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565959"/>
              </p:ext>
            </p:extLst>
          </p:nvPr>
        </p:nvGraphicFramePr>
        <p:xfrm>
          <a:off x="7904527" y="5212517"/>
          <a:ext cx="1310780" cy="927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90">
                  <a:extLst>
                    <a:ext uri="{9D8B030D-6E8A-4147-A177-3AD203B41FA5}">
                      <a16:colId xmlns:a16="http://schemas.microsoft.com/office/drawing/2014/main" val="2525140572"/>
                    </a:ext>
                  </a:extLst>
                </a:gridCol>
                <a:gridCol w="655390">
                  <a:extLst>
                    <a:ext uri="{9D8B030D-6E8A-4147-A177-3AD203B41FA5}">
                      <a16:colId xmlns:a16="http://schemas.microsoft.com/office/drawing/2014/main" val="1787871698"/>
                    </a:ext>
                  </a:extLst>
                </a:gridCol>
              </a:tblGrid>
              <a:tr h="46351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193784"/>
                  </a:ext>
                </a:extLst>
              </a:tr>
              <a:tr h="4635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998655"/>
                  </a:ext>
                </a:extLst>
              </a:tr>
            </a:tbl>
          </a:graphicData>
        </a:graphic>
      </p:graphicFrame>
      <p:sp>
        <p:nvSpPr>
          <p:cNvPr id="17" name="Double Bracket 16">
            <a:extLst>
              <a:ext uri="{FF2B5EF4-FFF2-40B4-BE49-F238E27FC236}">
                <a16:creationId xmlns:a16="http://schemas.microsoft.com/office/drawing/2014/main" id="{798B3B60-A4D8-41CD-AB1F-13CE01E2B607}"/>
              </a:ext>
            </a:extLst>
          </p:cNvPr>
          <p:cNvSpPr/>
          <p:nvPr/>
        </p:nvSpPr>
        <p:spPr>
          <a:xfrm>
            <a:off x="7844642" y="5361108"/>
            <a:ext cx="1414199" cy="716146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59D45F38-A64A-4654-A7BE-EA95D180F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195160"/>
              </p:ext>
            </p:extLst>
          </p:nvPr>
        </p:nvGraphicFramePr>
        <p:xfrm>
          <a:off x="9392955" y="1839572"/>
          <a:ext cx="1352748" cy="930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374">
                  <a:extLst>
                    <a:ext uri="{9D8B030D-6E8A-4147-A177-3AD203B41FA5}">
                      <a16:colId xmlns:a16="http://schemas.microsoft.com/office/drawing/2014/main" val="2525140572"/>
                    </a:ext>
                  </a:extLst>
                </a:gridCol>
                <a:gridCol w="676374">
                  <a:extLst>
                    <a:ext uri="{9D8B030D-6E8A-4147-A177-3AD203B41FA5}">
                      <a16:colId xmlns:a16="http://schemas.microsoft.com/office/drawing/2014/main" val="1787871698"/>
                    </a:ext>
                  </a:extLst>
                </a:gridCol>
              </a:tblGrid>
              <a:tr h="46539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193784"/>
                  </a:ext>
                </a:extLst>
              </a:tr>
              <a:tr h="465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998655"/>
                  </a:ext>
                </a:extLst>
              </a:tr>
            </a:tbl>
          </a:graphicData>
        </a:graphic>
      </p:graphicFrame>
      <p:sp>
        <p:nvSpPr>
          <p:cNvPr id="19" name="Double Bracket 18">
            <a:extLst>
              <a:ext uri="{FF2B5EF4-FFF2-40B4-BE49-F238E27FC236}">
                <a16:creationId xmlns:a16="http://schemas.microsoft.com/office/drawing/2014/main" id="{30260B61-E24E-4E43-AC61-8F58A07E57C2}"/>
              </a:ext>
            </a:extLst>
          </p:cNvPr>
          <p:cNvSpPr/>
          <p:nvPr/>
        </p:nvSpPr>
        <p:spPr>
          <a:xfrm>
            <a:off x="7597414" y="2055722"/>
            <a:ext cx="1310780" cy="628695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27798B54-2672-4AC1-B513-6113CA290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022307"/>
              </p:ext>
            </p:extLst>
          </p:nvPr>
        </p:nvGraphicFramePr>
        <p:xfrm>
          <a:off x="7667972" y="1836664"/>
          <a:ext cx="117801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006">
                  <a:extLst>
                    <a:ext uri="{9D8B030D-6E8A-4147-A177-3AD203B41FA5}">
                      <a16:colId xmlns:a16="http://schemas.microsoft.com/office/drawing/2014/main" val="2525140572"/>
                    </a:ext>
                  </a:extLst>
                </a:gridCol>
                <a:gridCol w="589006">
                  <a:extLst>
                    <a:ext uri="{9D8B030D-6E8A-4147-A177-3AD203B41FA5}">
                      <a16:colId xmlns:a16="http://schemas.microsoft.com/office/drawing/2014/main" val="1787871698"/>
                    </a:ext>
                  </a:extLst>
                </a:gridCol>
              </a:tblGrid>
              <a:tr h="452282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193784"/>
                  </a:ext>
                </a:extLst>
              </a:tr>
              <a:tr h="4522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998655"/>
                  </a:ext>
                </a:extLst>
              </a:tr>
            </a:tbl>
          </a:graphicData>
        </a:graphic>
      </p:graphicFrame>
      <p:sp>
        <p:nvSpPr>
          <p:cNvPr id="21" name="Double Bracket 20">
            <a:extLst>
              <a:ext uri="{FF2B5EF4-FFF2-40B4-BE49-F238E27FC236}">
                <a16:creationId xmlns:a16="http://schemas.microsoft.com/office/drawing/2014/main" id="{610D5A8D-8B7D-438A-AC5F-7B184720E452}"/>
              </a:ext>
            </a:extLst>
          </p:cNvPr>
          <p:cNvSpPr/>
          <p:nvPr/>
        </p:nvSpPr>
        <p:spPr>
          <a:xfrm>
            <a:off x="9332472" y="2055722"/>
            <a:ext cx="1414199" cy="628695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105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 A=[a_(11) a_(12) a_(13); a_(21) a_(22) a_(23); a_(31) a_(32) a_(33)], ">
            <a:extLst>
              <a:ext uri="{FF2B5EF4-FFF2-40B4-BE49-F238E27FC236}">
                <a16:creationId xmlns:a16="http://schemas.microsoft.com/office/drawing/2014/main" id="{9C315E5A-7E8A-403C-A52F-09A76384D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774" y="701940"/>
            <a:ext cx="2712786" cy="143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8CC5AD5B-E8C8-4575-AD6F-4ECD77857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49" y="1120676"/>
            <a:ext cx="903732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a    3 x 3   matrix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matrix inverse 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</a:p>
        </p:txBody>
      </p:sp>
      <p:pic>
        <p:nvPicPr>
          <p:cNvPr id="1032" name="Picture 8" descr=" A^(-1)=1/(|A|)[|a_(22) a_(23); a_(32) a_(33)| |a_(13) a_(12); a_(33) a_(32)| |a_(12) a_(13); a_(22) a_(23)|;   ; |a_(23) a_(21); a_(33) a_(31)| |a_(11) a_(13); a_(31) a_(33)| |a_(13) a_(11); a_(23) a_(21)|;   ; |a_(21) a_(22); a_(31) a_(32)| |a_(12) a_(11); a_(32) a_(31)| |a_(11) a_(12); a_(21) a_(22)|]. ">
            <a:extLst>
              <a:ext uri="{FF2B5EF4-FFF2-40B4-BE49-F238E27FC236}">
                <a16:creationId xmlns:a16="http://schemas.microsoft.com/office/drawing/2014/main" id="{3F6FF9FD-178E-41C5-A18E-CAF5CFBEF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112" y="2850349"/>
            <a:ext cx="5247323" cy="331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C19B3A-1A09-40A8-B573-B22F144CF496}"/>
                  </a:ext>
                </a:extLst>
              </p:cNvPr>
              <p:cNvSpPr txBox="1"/>
              <p:nvPr/>
            </p:nvSpPr>
            <p:spPr>
              <a:xfrm>
                <a:off x="7019109" y="891540"/>
                <a:ext cx="4963885" cy="514019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Transpose cofactor of A can be computed: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T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Then,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(Transpose cofactor of A)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C19B3A-1A09-40A8-B573-B22F144CF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109" y="891540"/>
                <a:ext cx="4963885" cy="5140190"/>
              </a:xfrm>
              <a:prstGeom prst="rect">
                <a:avLst/>
              </a:prstGeom>
              <a:blipFill>
                <a:blip r:embed="rId4"/>
                <a:stretch>
                  <a:fillRect l="-1714" t="-82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86DEFA2-9EA1-431B-AE36-E66594C87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324881"/>
              </p:ext>
            </p:extLst>
          </p:nvPr>
        </p:nvGraphicFramePr>
        <p:xfrm>
          <a:off x="7328402" y="2137723"/>
          <a:ext cx="373529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45">
                  <a:extLst>
                    <a:ext uri="{9D8B030D-6E8A-4147-A177-3AD203B41FA5}">
                      <a16:colId xmlns:a16="http://schemas.microsoft.com/office/drawing/2014/main" val="258382950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396638066"/>
                    </a:ext>
                  </a:extLst>
                </a:gridCol>
                <a:gridCol w="580091">
                  <a:extLst>
                    <a:ext uri="{9D8B030D-6E8A-4147-A177-3AD203B41FA5}">
                      <a16:colId xmlns:a16="http://schemas.microsoft.com/office/drawing/2014/main" val="3550065549"/>
                    </a:ext>
                  </a:extLst>
                </a:gridCol>
                <a:gridCol w="265729">
                  <a:extLst>
                    <a:ext uri="{9D8B030D-6E8A-4147-A177-3AD203B41FA5}">
                      <a16:colId xmlns:a16="http://schemas.microsoft.com/office/drawing/2014/main" val="252446812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570851939"/>
                    </a:ext>
                  </a:extLst>
                </a:gridCol>
                <a:gridCol w="262890">
                  <a:extLst>
                    <a:ext uri="{9D8B030D-6E8A-4147-A177-3AD203B41FA5}">
                      <a16:colId xmlns:a16="http://schemas.microsoft.com/office/drawing/2014/main" val="121563712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826616276"/>
                    </a:ext>
                  </a:extLst>
                </a:gridCol>
                <a:gridCol w="594361">
                  <a:extLst>
                    <a:ext uri="{9D8B030D-6E8A-4147-A177-3AD203B41FA5}">
                      <a16:colId xmlns:a16="http://schemas.microsoft.com/office/drawing/2014/main" val="2873857192"/>
                    </a:ext>
                  </a:extLst>
                </a:gridCol>
              </a:tblGrid>
              <a:tr h="452021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826345"/>
                  </a:ext>
                </a:extLst>
              </a:tr>
              <a:tr h="452021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60217"/>
                  </a:ext>
                </a:extLst>
              </a:tr>
              <a:tr h="452021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025691"/>
                  </a:ext>
                </a:extLst>
              </a:tr>
              <a:tr h="452021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120987"/>
                  </a:ext>
                </a:extLst>
              </a:tr>
              <a:tr h="452021"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60546"/>
                  </a:ext>
                </a:extLst>
              </a:tr>
            </a:tbl>
          </a:graphicData>
        </a:graphic>
      </p:graphicFrame>
      <p:sp>
        <p:nvSpPr>
          <p:cNvPr id="7" name="Double Bracket 6">
            <a:extLst>
              <a:ext uri="{FF2B5EF4-FFF2-40B4-BE49-F238E27FC236}">
                <a16:creationId xmlns:a16="http://schemas.microsoft.com/office/drawing/2014/main" id="{34C36C05-4927-4740-9FB4-C02F0726944D}"/>
              </a:ext>
            </a:extLst>
          </p:cNvPr>
          <p:cNvSpPr/>
          <p:nvPr/>
        </p:nvSpPr>
        <p:spPr>
          <a:xfrm>
            <a:off x="7210697" y="2072640"/>
            <a:ext cx="4009754" cy="243840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mage result for smiley face images">
            <a:extLst>
              <a:ext uri="{FF2B5EF4-FFF2-40B4-BE49-F238E27FC236}">
                <a16:creationId xmlns:a16="http://schemas.microsoft.com/office/drawing/2014/main" id="{DBD67EA1-C9D6-4B7D-BA9E-F750741B3F2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598308" y="2628098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663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9821" y="1699542"/>
            <a:ext cx="872675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ea typeface="SimSun" panose="02010600030101010101" pitchFamily="2" charset="-122"/>
              </a:rPr>
              <a:t>Representation Changes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Examples of the representation change.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Gaussian elimination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solves a system of linear equations: 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transform it to another system that makes finding a solution easier.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Balanced Search Trees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including AVL trees: 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transform an unbalanced binary tree to a binary search tree (also considered to be an instance simplification)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Heaps and heapsort, Horner’s rule and Binary Exponentiation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54765848-B487-4EFF-BFCF-F49665138126}"/>
              </a:ext>
            </a:extLst>
          </p:cNvPr>
          <p:cNvSpPr/>
          <p:nvPr/>
        </p:nvSpPr>
        <p:spPr>
          <a:xfrm flipH="1">
            <a:off x="652765" y="1876506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C81F94C7-D0E8-45AE-B2E0-41103E63B77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65" y="1721401"/>
            <a:ext cx="586105" cy="425450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C11553-679F-44CB-9B94-1BA18F7B6E8C}"/>
              </a:ext>
            </a:extLst>
          </p:cNvPr>
          <p:cNvSpPr/>
          <p:nvPr/>
        </p:nvSpPr>
        <p:spPr>
          <a:xfrm>
            <a:off x="1829241" y="849586"/>
            <a:ext cx="4344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</a:t>
            </a:r>
          </a:p>
        </p:txBody>
      </p:sp>
    </p:spTree>
    <p:extLst>
      <p:ext uri="{BB962C8B-B14F-4D97-AF65-F5344CB8AC3E}">
        <p14:creationId xmlns:p14="http://schemas.microsoft.com/office/powerpoint/2010/main" val="37698310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8182" y="942892"/>
            <a:ext cx="9656068" cy="5806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Computing a Matrix Inverse - examples</a:t>
            </a:r>
          </a:p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 a 3x3 matrix  A  = </a:t>
            </a:r>
          </a:p>
          <a:p>
            <a:pPr>
              <a:lnSpc>
                <a:spcPct val="130000"/>
              </a:lnSpc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matrix inverse  A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can be obtained: Transpose cofactor matrix of A</a:t>
            </a:r>
          </a:p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                 T</a:t>
            </a:r>
          </a:p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</a:t>
            </a:r>
          </a:p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61963" indent="-461963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01BBA0-868F-4435-953A-8742104B04D3}"/>
              </a:ext>
            </a:extLst>
          </p:cNvPr>
          <p:cNvSpPr/>
          <p:nvPr/>
        </p:nvSpPr>
        <p:spPr>
          <a:xfrm>
            <a:off x="1367161" y="358117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1B2FF50-80B6-4C15-A54F-44E01FA2ADA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706193" y="3823000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74F27ADB-A779-40D0-9030-32AF6397D9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6784497"/>
                  </p:ext>
                </p:extLst>
              </p:nvPr>
            </p:nvGraphicFramePr>
            <p:xfrm>
              <a:off x="9670520" y="735972"/>
              <a:ext cx="20000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487">
                      <a:extLst>
                        <a:ext uri="{9D8B030D-6E8A-4147-A177-3AD203B41FA5}">
                          <a16:colId xmlns:a16="http://schemas.microsoft.com/office/drawing/2014/main" val="1395666668"/>
                        </a:ext>
                      </a:extLst>
                    </a:gridCol>
                    <a:gridCol w="506549">
                      <a:extLst>
                        <a:ext uri="{9D8B030D-6E8A-4147-A177-3AD203B41FA5}">
                          <a16:colId xmlns:a16="http://schemas.microsoft.com/office/drawing/2014/main" val="3680155233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1209428398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41202887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6380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945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2706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063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74F27ADB-A779-40D0-9030-32AF6397D9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6784497"/>
                  </p:ext>
                </p:extLst>
              </p:nvPr>
            </p:nvGraphicFramePr>
            <p:xfrm>
              <a:off x="9670520" y="735972"/>
              <a:ext cx="20000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3487">
                      <a:extLst>
                        <a:ext uri="{9D8B030D-6E8A-4147-A177-3AD203B41FA5}">
                          <a16:colId xmlns:a16="http://schemas.microsoft.com/office/drawing/2014/main" val="1395666668"/>
                        </a:ext>
                      </a:extLst>
                    </a:gridCol>
                    <a:gridCol w="506549">
                      <a:extLst>
                        <a:ext uri="{9D8B030D-6E8A-4147-A177-3AD203B41FA5}">
                          <a16:colId xmlns:a16="http://schemas.microsoft.com/office/drawing/2014/main" val="3680155233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1209428398"/>
                        </a:ext>
                      </a:extLst>
                    </a:gridCol>
                    <a:gridCol w="500018">
                      <a:extLst>
                        <a:ext uri="{9D8B030D-6E8A-4147-A177-3AD203B41FA5}">
                          <a16:colId xmlns:a16="http://schemas.microsoft.com/office/drawing/2014/main" val="412028876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35" t="-9333" r="-311111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7619" t="-9333" r="-200000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439" t="-9333" r="-4878" b="-3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63809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35" t="-107895" r="-311111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7619" t="-107895" r="-200000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439" t="-107895" r="-4878" b="-2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9452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27062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35" t="-310667" r="-31111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7619" t="-310667" r="-200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439" t="-310667" r="-4878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063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Double Bracket 8">
            <a:extLst>
              <a:ext uri="{FF2B5EF4-FFF2-40B4-BE49-F238E27FC236}">
                <a16:creationId xmlns:a16="http://schemas.microsoft.com/office/drawing/2014/main" id="{315328D3-79D3-4F42-9AE3-2DB341424297}"/>
              </a:ext>
            </a:extLst>
          </p:cNvPr>
          <p:cNvSpPr/>
          <p:nvPr/>
        </p:nvSpPr>
        <p:spPr>
          <a:xfrm>
            <a:off x="9347286" y="734695"/>
            <a:ext cx="2392043" cy="1752718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460661E-3645-43F2-AB62-EE86288152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0545211"/>
                  </p:ext>
                </p:extLst>
              </p:nvPr>
            </p:nvGraphicFramePr>
            <p:xfrm>
              <a:off x="5075098" y="1393528"/>
              <a:ext cx="2553057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1019">
                      <a:extLst>
                        <a:ext uri="{9D8B030D-6E8A-4147-A177-3AD203B41FA5}">
                          <a16:colId xmlns:a16="http://schemas.microsoft.com/office/drawing/2014/main" val="734062433"/>
                        </a:ext>
                      </a:extLst>
                    </a:gridCol>
                    <a:gridCol w="851019">
                      <a:extLst>
                        <a:ext uri="{9D8B030D-6E8A-4147-A177-3AD203B41FA5}">
                          <a16:colId xmlns:a16="http://schemas.microsoft.com/office/drawing/2014/main" val="3259450475"/>
                        </a:ext>
                      </a:extLst>
                    </a:gridCol>
                    <a:gridCol w="851019">
                      <a:extLst>
                        <a:ext uri="{9D8B030D-6E8A-4147-A177-3AD203B41FA5}">
                          <a16:colId xmlns:a16="http://schemas.microsoft.com/office/drawing/2014/main" val="32870055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0535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6668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41895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0460661E-3645-43F2-AB62-EE86288152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0545211"/>
                  </p:ext>
                </p:extLst>
              </p:nvPr>
            </p:nvGraphicFramePr>
            <p:xfrm>
              <a:off x="5075098" y="1393528"/>
              <a:ext cx="2553057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1019">
                      <a:extLst>
                        <a:ext uri="{9D8B030D-6E8A-4147-A177-3AD203B41FA5}">
                          <a16:colId xmlns:a16="http://schemas.microsoft.com/office/drawing/2014/main" val="734062433"/>
                        </a:ext>
                      </a:extLst>
                    </a:gridCol>
                    <a:gridCol w="851019">
                      <a:extLst>
                        <a:ext uri="{9D8B030D-6E8A-4147-A177-3AD203B41FA5}">
                          <a16:colId xmlns:a16="http://schemas.microsoft.com/office/drawing/2014/main" val="3259450475"/>
                        </a:ext>
                      </a:extLst>
                    </a:gridCol>
                    <a:gridCol w="851019">
                      <a:extLst>
                        <a:ext uri="{9D8B030D-6E8A-4147-A177-3AD203B41FA5}">
                          <a16:colId xmlns:a16="http://schemas.microsoft.com/office/drawing/2014/main" val="328700559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14" t="-1333" r="-202857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714" t="-1333" r="-102857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714" t="-1333" r="-2857" b="-2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05358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14" t="-100000" r="-202857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714" t="-100000" r="-102857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714" t="-100000" r="-2857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66685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14" t="-202667" r="-202857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714" t="-202667" r="-102857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714" t="-202667" r="-2857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41895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512B1DBF-FA9D-4A2B-B231-CA1AA5C9B815}"/>
              </a:ext>
            </a:extLst>
          </p:cNvPr>
          <p:cNvSpPr/>
          <p:nvPr/>
        </p:nvSpPr>
        <p:spPr>
          <a:xfrm>
            <a:off x="5075098" y="1527667"/>
            <a:ext cx="2392043" cy="1237461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CD07C3A8-4165-4FC2-9616-F1C25A951D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2562611"/>
                  </p:ext>
                </p:extLst>
              </p:nvPr>
            </p:nvGraphicFramePr>
            <p:xfrm>
              <a:off x="1575183" y="3402830"/>
              <a:ext cx="4330466" cy="316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5415">
                      <a:extLst>
                        <a:ext uri="{9D8B030D-6E8A-4147-A177-3AD203B41FA5}">
                          <a16:colId xmlns:a16="http://schemas.microsoft.com/office/drawing/2014/main" val="2439036067"/>
                        </a:ext>
                      </a:extLst>
                    </a:gridCol>
                    <a:gridCol w="495415">
                      <a:extLst>
                        <a:ext uri="{9D8B030D-6E8A-4147-A177-3AD203B41FA5}">
                          <a16:colId xmlns:a16="http://schemas.microsoft.com/office/drawing/2014/main" val="2359033808"/>
                        </a:ext>
                      </a:extLst>
                    </a:gridCol>
                    <a:gridCol w="513459">
                      <a:extLst>
                        <a:ext uri="{9D8B030D-6E8A-4147-A177-3AD203B41FA5}">
                          <a16:colId xmlns:a16="http://schemas.microsoft.com/office/drawing/2014/main" val="2235583703"/>
                        </a:ext>
                      </a:extLst>
                    </a:gridCol>
                    <a:gridCol w="322415">
                      <a:extLst>
                        <a:ext uri="{9D8B030D-6E8A-4147-A177-3AD203B41FA5}">
                          <a16:colId xmlns:a16="http://schemas.microsoft.com/office/drawing/2014/main" val="2700986221"/>
                        </a:ext>
                      </a:extLst>
                    </a:gridCol>
                    <a:gridCol w="487884">
                      <a:extLst>
                        <a:ext uri="{9D8B030D-6E8A-4147-A177-3AD203B41FA5}">
                          <a16:colId xmlns:a16="http://schemas.microsoft.com/office/drawing/2014/main" val="1927571851"/>
                        </a:ext>
                      </a:extLst>
                    </a:gridCol>
                    <a:gridCol w="569617">
                      <a:extLst>
                        <a:ext uri="{9D8B030D-6E8A-4147-A177-3AD203B41FA5}">
                          <a16:colId xmlns:a16="http://schemas.microsoft.com/office/drawing/2014/main" val="1195097183"/>
                        </a:ext>
                      </a:extLst>
                    </a:gridCol>
                    <a:gridCol w="296347">
                      <a:extLst>
                        <a:ext uri="{9D8B030D-6E8A-4147-A177-3AD203B41FA5}">
                          <a16:colId xmlns:a16="http://schemas.microsoft.com/office/drawing/2014/main" val="2381271333"/>
                        </a:ext>
                      </a:extLst>
                    </a:gridCol>
                    <a:gridCol w="554342">
                      <a:extLst>
                        <a:ext uri="{9D8B030D-6E8A-4147-A177-3AD203B41FA5}">
                          <a16:colId xmlns:a16="http://schemas.microsoft.com/office/drawing/2014/main" val="410076763"/>
                        </a:ext>
                      </a:extLst>
                    </a:gridCol>
                    <a:gridCol w="595572">
                      <a:extLst>
                        <a:ext uri="{9D8B030D-6E8A-4147-A177-3AD203B41FA5}">
                          <a16:colId xmlns:a16="http://schemas.microsoft.com/office/drawing/2014/main" val="88582088"/>
                        </a:ext>
                      </a:extLst>
                    </a:gridCol>
                  </a:tblGrid>
                  <a:tr h="433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0082973"/>
                      </a:ext>
                    </a:extLst>
                  </a:tr>
                  <a:tr h="433496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381627"/>
                      </a:ext>
                    </a:extLst>
                  </a:tr>
                  <a:tr h="202298"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5578656"/>
                      </a:ext>
                    </a:extLst>
                  </a:tr>
                  <a:tr h="43349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9862024"/>
                      </a:ext>
                    </a:extLst>
                  </a:tr>
                  <a:tr h="433496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0079925"/>
                      </a:ext>
                    </a:extLst>
                  </a:tr>
                  <a:tr h="213228"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3484964"/>
                      </a:ext>
                    </a:extLst>
                  </a:tr>
                  <a:tr h="433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5766940"/>
                      </a:ext>
                    </a:extLst>
                  </a:tr>
                  <a:tr h="433496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54391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CD07C3A8-4165-4FC2-9616-F1C25A951D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2562611"/>
                  </p:ext>
                </p:extLst>
              </p:nvPr>
            </p:nvGraphicFramePr>
            <p:xfrm>
              <a:off x="1575183" y="3402830"/>
              <a:ext cx="4330466" cy="316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5415">
                      <a:extLst>
                        <a:ext uri="{9D8B030D-6E8A-4147-A177-3AD203B41FA5}">
                          <a16:colId xmlns:a16="http://schemas.microsoft.com/office/drawing/2014/main" val="2439036067"/>
                        </a:ext>
                      </a:extLst>
                    </a:gridCol>
                    <a:gridCol w="495415">
                      <a:extLst>
                        <a:ext uri="{9D8B030D-6E8A-4147-A177-3AD203B41FA5}">
                          <a16:colId xmlns:a16="http://schemas.microsoft.com/office/drawing/2014/main" val="2359033808"/>
                        </a:ext>
                      </a:extLst>
                    </a:gridCol>
                    <a:gridCol w="513459">
                      <a:extLst>
                        <a:ext uri="{9D8B030D-6E8A-4147-A177-3AD203B41FA5}">
                          <a16:colId xmlns:a16="http://schemas.microsoft.com/office/drawing/2014/main" val="2235583703"/>
                        </a:ext>
                      </a:extLst>
                    </a:gridCol>
                    <a:gridCol w="322415">
                      <a:extLst>
                        <a:ext uri="{9D8B030D-6E8A-4147-A177-3AD203B41FA5}">
                          <a16:colId xmlns:a16="http://schemas.microsoft.com/office/drawing/2014/main" val="2700986221"/>
                        </a:ext>
                      </a:extLst>
                    </a:gridCol>
                    <a:gridCol w="487884">
                      <a:extLst>
                        <a:ext uri="{9D8B030D-6E8A-4147-A177-3AD203B41FA5}">
                          <a16:colId xmlns:a16="http://schemas.microsoft.com/office/drawing/2014/main" val="1927571851"/>
                        </a:ext>
                      </a:extLst>
                    </a:gridCol>
                    <a:gridCol w="569617">
                      <a:extLst>
                        <a:ext uri="{9D8B030D-6E8A-4147-A177-3AD203B41FA5}">
                          <a16:colId xmlns:a16="http://schemas.microsoft.com/office/drawing/2014/main" val="1195097183"/>
                        </a:ext>
                      </a:extLst>
                    </a:gridCol>
                    <a:gridCol w="296347">
                      <a:extLst>
                        <a:ext uri="{9D8B030D-6E8A-4147-A177-3AD203B41FA5}">
                          <a16:colId xmlns:a16="http://schemas.microsoft.com/office/drawing/2014/main" val="2381271333"/>
                        </a:ext>
                      </a:extLst>
                    </a:gridCol>
                    <a:gridCol w="554342">
                      <a:extLst>
                        <a:ext uri="{9D8B030D-6E8A-4147-A177-3AD203B41FA5}">
                          <a16:colId xmlns:a16="http://schemas.microsoft.com/office/drawing/2014/main" val="410076763"/>
                        </a:ext>
                      </a:extLst>
                    </a:gridCol>
                    <a:gridCol w="595572">
                      <a:extLst>
                        <a:ext uri="{9D8B030D-6E8A-4147-A177-3AD203B41FA5}">
                          <a16:colId xmlns:a16="http://schemas.microsoft.com/office/drawing/2014/main" val="8858208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0667" r="-673171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95238" t="-10667" r="-557143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76250" t="-10667" r="-418750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5319" t="-10667" r="-256383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74725" t="-10667" r="-112088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26531" t="-10667" r="-4082" b="-59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008297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10667" r="-673171" b="-4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95238" t="-110667" r="-557143" b="-4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76250" t="-110667" r="-418750" b="-4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5319" t="-110667" r="-256383" b="-4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74725" t="-110667" r="-112088" b="-4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26531" t="-110667" r="-4082" b="-49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38162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557865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253947" r="-673171" b="-34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95238" t="-253947" r="-557143" b="-34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76250" t="-253947" r="-418750" b="-34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5319" t="-253947" r="-256383" b="-34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74725" t="-253947" r="-112088" b="-34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26531" t="-253947" r="-4082" b="-34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986202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358667" r="-673171" b="-24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95238" t="-358667" r="-557143" b="-24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76250" t="-358667" r="-418750" b="-24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5319" t="-358667" r="-256383" b="-24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74725" t="-358667" r="-112088" b="-24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26531" t="-358667" r="-4082" b="-24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007992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348496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505333" r="-673171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95238" t="-505333" r="-557143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76250" t="-505333" r="-41875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5319" t="-505333" r="-256383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74725" t="-505333" r="-112088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26531" t="-505333" r="-4082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576694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605333" r="-673171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95238" t="-605333" r="-557143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76250" t="-605333" r="-41875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5319" t="-605333" r="-256383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74725" t="-605333" r="-112088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26531" t="-605333" r="-4082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54391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5">
                <a:extLst>
                  <a:ext uri="{FF2B5EF4-FFF2-40B4-BE49-F238E27FC236}">
                    <a16:creationId xmlns:a16="http://schemas.microsoft.com/office/drawing/2014/main" id="{C5669D7D-3983-4FEA-A0E7-978DF02867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5268711"/>
                  </p:ext>
                </p:extLst>
              </p:nvPr>
            </p:nvGraphicFramePr>
            <p:xfrm>
              <a:off x="7100283" y="3349903"/>
              <a:ext cx="3896572" cy="316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3507">
                      <a:extLst>
                        <a:ext uri="{9D8B030D-6E8A-4147-A177-3AD203B41FA5}">
                          <a16:colId xmlns:a16="http://schemas.microsoft.com/office/drawing/2014/main" val="2437386571"/>
                        </a:ext>
                      </a:extLst>
                    </a:gridCol>
                    <a:gridCol w="552839">
                      <a:extLst>
                        <a:ext uri="{9D8B030D-6E8A-4147-A177-3AD203B41FA5}">
                          <a16:colId xmlns:a16="http://schemas.microsoft.com/office/drawing/2014/main" val="2359033808"/>
                        </a:ext>
                      </a:extLst>
                    </a:gridCol>
                    <a:gridCol w="458173">
                      <a:extLst>
                        <a:ext uri="{9D8B030D-6E8A-4147-A177-3AD203B41FA5}">
                          <a16:colId xmlns:a16="http://schemas.microsoft.com/office/drawing/2014/main" val="2235583703"/>
                        </a:ext>
                      </a:extLst>
                    </a:gridCol>
                    <a:gridCol w="364347">
                      <a:extLst>
                        <a:ext uri="{9D8B030D-6E8A-4147-A177-3AD203B41FA5}">
                          <a16:colId xmlns:a16="http://schemas.microsoft.com/office/drawing/2014/main" val="2700986221"/>
                        </a:ext>
                      </a:extLst>
                    </a:gridCol>
                    <a:gridCol w="448651">
                      <a:extLst>
                        <a:ext uri="{9D8B030D-6E8A-4147-A177-3AD203B41FA5}">
                          <a16:colId xmlns:a16="http://schemas.microsoft.com/office/drawing/2014/main" val="1927571851"/>
                        </a:ext>
                      </a:extLst>
                    </a:gridCol>
                    <a:gridCol w="473122">
                      <a:extLst>
                        <a:ext uri="{9D8B030D-6E8A-4147-A177-3AD203B41FA5}">
                          <a16:colId xmlns:a16="http://schemas.microsoft.com/office/drawing/2014/main" val="1195097183"/>
                        </a:ext>
                      </a:extLst>
                    </a:gridCol>
                    <a:gridCol w="259447">
                      <a:extLst>
                        <a:ext uri="{9D8B030D-6E8A-4147-A177-3AD203B41FA5}">
                          <a16:colId xmlns:a16="http://schemas.microsoft.com/office/drawing/2014/main" val="2381271333"/>
                        </a:ext>
                      </a:extLst>
                    </a:gridCol>
                    <a:gridCol w="488243">
                      <a:extLst>
                        <a:ext uri="{9D8B030D-6E8A-4147-A177-3AD203B41FA5}">
                          <a16:colId xmlns:a16="http://schemas.microsoft.com/office/drawing/2014/main" val="410076763"/>
                        </a:ext>
                      </a:extLst>
                    </a:gridCol>
                    <a:gridCol w="488243">
                      <a:extLst>
                        <a:ext uri="{9D8B030D-6E8A-4147-A177-3AD203B41FA5}">
                          <a16:colId xmlns:a16="http://schemas.microsoft.com/office/drawing/2014/main" val="88582088"/>
                        </a:ext>
                      </a:extLst>
                    </a:gridCol>
                  </a:tblGrid>
                  <a:tr h="4548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0082973"/>
                      </a:ext>
                    </a:extLst>
                  </a:tr>
                  <a:tr h="45487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381627"/>
                      </a:ext>
                    </a:extLst>
                  </a:tr>
                  <a:tr h="212273">
                    <a:tc>
                      <a:txBody>
                        <a:bodyPr/>
                        <a:lstStyle/>
                        <a:p>
                          <a:pPr algn="ctr"/>
                          <a:endParaRPr lang="en-US" sz="8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5578656"/>
                      </a:ext>
                    </a:extLst>
                  </a:tr>
                  <a:tr h="4548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9862024"/>
                      </a:ext>
                    </a:extLst>
                  </a:tr>
                  <a:tr h="454870"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0079925"/>
                      </a:ext>
                    </a:extLst>
                  </a:tr>
                  <a:tr h="212273">
                    <a:tc>
                      <a:txBody>
                        <a:bodyPr/>
                        <a:lstStyle/>
                        <a:p>
                          <a:pPr algn="ctr"/>
                          <a:endParaRPr lang="en-US" sz="8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3484964"/>
                      </a:ext>
                    </a:extLst>
                  </a:tr>
                  <a:tr h="4548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5766940"/>
                      </a:ext>
                    </a:extLst>
                  </a:tr>
                  <a:tr h="45487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54391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5">
                <a:extLst>
                  <a:ext uri="{FF2B5EF4-FFF2-40B4-BE49-F238E27FC236}">
                    <a16:creationId xmlns:a16="http://schemas.microsoft.com/office/drawing/2014/main" id="{C5669D7D-3983-4FEA-A0E7-978DF02867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5268711"/>
                  </p:ext>
                </p:extLst>
              </p:nvPr>
            </p:nvGraphicFramePr>
            <p:xfrm>
              <a:off x="7100283" y="3349903"/>
              <a:ext cx="3896572" cy="316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3507">
                      <a:extLst>
                        <a:ext uri="{9D8B030D-6E8A-4147-A177-3AD203B41FA5}">
                          <a16:colId xmlns:a16="http://schemas.microsoft.com/office/drawing/2014/main" val="2437386571"/>
                        </a:ext>
                      </a:extLst>
                    </a:gridCol>
                    <a:gridCol w="552839">
                      <a:extLst>
                        <a:ext uri="{9D8B030D-6E8A-4147-A177-3AD203B41FA5}">
                          <a16:colId xmlns:a16="http://schemas.microsoft.com/office/drawing/2014/main" val="2359033808"/>
                        </a:ext>
                      </a:extLst>
                    </a:gridCol>
                    <a:gridCol w="458173">
                      <a:extLst>
                        <a:ext uri="{9D8B030D-6E8A-4147-A177-3AD203B41FA5}">
                          <a16:colId xmlns:a16="http://schemas.microsoft.com/office/drawing/2014/main" val="2235583703"/>
                        </a:ext>
                      </a:extLst>
                    </a:gridCol>
                    <a:gridCol w="364347">
                      <a:extLst>
                        <a:ext uri="{9D8B030D-6E8A-4147-A177-3AD203B41FA5}">
                          <a16:colId xmlns:a16="http://schemas.microsoft.com/office/drawing/2014/main" val="2700986221"/>
                        </a:ext>
                      </a:extLst>
                    </a:gridCol>
                    <a:gridCol w="448651">
                      <a:extLst>
                        <a:ext uri="{9D8B030D-6E8A-4147-A177-3AD203B41FA5}">
                          <a16:colId xmlns:a16="http://schemas.microsoft.com/office/drawing/2014/main" val="1927571851"/>
                        </a:ext>
                      </a:extLst>
                    </a:gridCol>
                    <a:gridCol w="473122">
                      <a:extLst>
                        <a:ext uri="{9D8B030D-6E8A-4147-A177-3AD203B41FA5}">
                          <a16:colId xmlns:a16="http://schemas.microsoft.com/office/drawing/2014/main" val="1195097183"/>
                        </a:ext>
                      </a:extLst>
                    </a:gridCol>
                    <a:gridCol w="259447">
                      <a:extLst>
                        <a:ext uri="{9D8B030D-6E8A-4147-A177-3AD203B41FA5}">
                          <a16:colId xmlns:a16="http://schemas.microsoft.com/office/drawing/2014/main" val="2381271333"/>
                        </a:ext>
                      </a:extLst>
                    </a:gridCol>
                    <a:gridCol w="488243">
                      <a:extLst>
                        <a:ext uri="{9D8B030D-6E8A-4147-A177-3AD203B41FA5}">
                          <a16:colId xmlns:a16="http://schemas.microsoft.com/office/drawing/2014/main" val="410076763"/>
                        </a:ext>
                      </a:extLst>
                    </a:gridCol>
                    <a:gridCol w="488243">
                      <a:extLst>
                        <a:ext uri="{9D8B030D-6E8A-4147-A177-3AD203B41FA5}">
                          <a16:colId xmlns:a16="http://schemas.microsoft.com/office/drawing/2014/main" val="8858208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7033" t="-9333" r="-542857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2667" t="-9333" r="-558667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93151" t="-9333" r="-391781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61538" t="-9333" r="-266667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01250" t="-9333" r="-106250" b="-5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01250" t="-9333" r="-6250" b="-59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008297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7033" t="-109333" r="-542857" b="-4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2667" t="-109333" r="-558667" b="-4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93151" t="-109333" r="-391781" b="-4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61538" t="-109333" r="-266667" b="-4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01250" t="-109333" r="-106250" b="-4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01250" t="-109333" r="-6250" b="-49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738162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557865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7033" t="-252632" r="-542857" b="-34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2667" t="-252632" r="-558667" b="-34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93151" t="-252632" r="-391781" b="-34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61538" t="-252632" r="-266667" b="-34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01250" t="-252632" r="-106250" b="-34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01250" t="-252632" r="-6250" b="-34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986202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7033" t="-357333" r="-542857" b="-24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2667" t="-357333" r="-558667" b="-24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93151" t="-357333" r="-391781" b="-24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61538" t="-357333" r="-266667" b="-24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01250" t="-357333" r="-106250" b="-24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01250" t="-357333" r="-6250" b="-24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007992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348496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7033" t="-504000" r="-542857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2667" t="-504000" r="-558667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93151" t="-504000" r="-391781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61538" t="-504000" r="-266667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 anchor="b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01250" t="-504000" r="-10625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01250" t="-504000" r="-6250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576694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7033" t="-604000" r="-542857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2667" t="-604000" r="-558667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93151" t="-604000" r="-391781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61538" t="-604000" r="-266667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01250" t="-604000" r="-10625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01250" t="-604000" r="-6250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54391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Double Bracket 17">
            <a:extLst>
              <a:ext uri="{FF2B5EF4-FFF2-40B4-BE49-F238E27FC236}">
                <a16:creationId xmlns:a16="http://schemas.microsoft.com/office/drawing/2014/main" id="{2D8048AB-6424-4071-B890-78F822606BAC}"/>
              </a:ext>
            </a:extLst>
          </p:cNvPr>
          <p:cNvSpPr/>
          <p:nvPr/>
        </p:nvSpPr>
        <p:spPr>
          <a:xfrm>
            <a:off x="1528854" y="3400458"/>
            <a:ext cx="4599880" cy="3253762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uble Bracket 18">
            <a:extLst>
              <a:ext uri="{FF2B5EF4-FFF2-40B4-BE49-F238E27FC236}">
                <a16:creationId xmlns:a16="http://schemas.microsoft.com/office/drawing/2014/main" id="{A83CEE5D-0D32-487C-8BDD-35DC23AFA17C}"/>
              </a:ext>
            </a:extLst>
          </p:cNvPr>
          <p:cNvSpPr/>
          <p:nvPr/>
        </p:nvSpPr>
        <p:spPr>
          <a:xfrm>
            <a:off x="6981901" y="3318988"/>
            <a:ext cx="4330466" cy="3253762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2D7E09-2619-4440-B5B0-25320DBF79B9}"/>
              </a:ext>
            </a:extLst>
          </p:cNvPr>
          <p:cNvCxnSpPr/>
          <p:nvPr/>
        </p:nvCxnSpPr>
        <p:spPr>
          <a:xfrm>
            <a:off x="2058083" y="3429000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CF92D1-204A-4EF5-AD7E-FBAE7DADE334}"/>
              </a:ext>
            </a:extLst>
          </p:cNvPr>
          <p:cNvCxnSpPr/>
          <p:nvPr/>
        </p:nvCxnSpPr>
        <p:spPr>
          <a:xfrm>
            <a:off x="3029633" y="3428999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BA4008-00D7-4704-BE65-E8B47802B019}"/>
              </a:ext>
            </a:extLst>
          </p:cNvPr>
          <p:cNvCxnSpPr/>
          <p:nvPr/>
        </p:nvCxnSpPr>
        <p:spPr>
          <a:xfrm>
            <a:off x="3381380" y="3436569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6A1D12-3868-414F-BAC8-34487AF5895A}"/>
              </a:ext>
            </a:extLst>
          </p:cNvPr>
          <p:cNvCxnSpPr/>
          <p:nvPr/>
        </p:nvCxnSpPr>
        <p:spPr>
          <a:xfrm>
            <a:off x="4423005" y="3436569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565B9D-792F-4AAA-A5B2-4BE929D8D0F0}"/>
              </a:ext>
            </a:extLst>
          </p:cNvPr>
          <p:cNvCxnSpPr/>
          <p:nvPr/>
        </p:nvCxnSpPr>
        <p:spPr>
          <a:xfrm>
            <a:off x="4749576" y="3428999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C513D9-855A-4928-A9B5-9CE96A9ED5ED}"/>
              </a:ext>
            </a:extLst>
          </p:cNvPr>
          <p:cNvCxnSpPr/>
          <p:nvPr/>
        </p:nvCxnSpPr>
        <p:spPr>
          <a:xfrm>
            <a:off x="5904697" y="3428998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C5B061-4932-4D42-BBB3-16A4528604D8}"/>
              </a:ext>
            </a:extLst>
          </p:cNvPr>
          <p:cNvCxnSpPr/>
          <p:nvPr/>
        </p:nvCxnSpPr>
        <p:spPr>
          <a:xfrm>
            <a:off x="2023793" y="4544669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8D5EB6-AC62-4577-86E4-E7B793E89167}"/>
              </a:ext>
            </a:extLst>
          </p:cNvPr>
          <p:cNvCxnSpPr/>
          <p:nvPr/>
        </p:nvCxnSpPr>
        <p:spPr>
          <a:xfrm>
            <a:off x="2023793" y="5657190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C1BB5F-98F0-43FB-A5F2-376DFEAA8B72}"/>
              </a:ext>
            </a:extLst>
          </p:cNvPr>
          <p:cNvCxnSpPr/>
          <p:nvPr/>
        </p:nvCxnSpPr>
        <p:spPr>
          <a:xfrm>
            <a:off x="3029633" y="4571469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1FB44F-E6E6-404C-8638-0CF4ACC86A0C}"/>
              </a:ext>
            </a:extLst>
          </p:cNvPr>
          <p:cNvCxnSpPr/>
          <p:nvPr/>
        </p:nvCxnSpPr>
        <p:spPr>
          <a:xfrm>
            <a:off x="3029633" y="5665898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FAB0DF-6439-4D04-84C9-0538D10D53C0}"/>
              </a:ext>
            </a:extLst>
          </p:cNvPr>
          <p:cNvCxnSpPr/>
          <p:nvPr/>
        </p:nvCxnSpPr>
        <p:spPr>
          <a:xfrm>
            <a:off x="3356204" y="4595225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EF5C9C-C194-4BCF-A3E1-3972CBBC2B4C}"/>
              </a:ext>
            </a:extLst>
          </p:cNvPr>
          <p:cNvCxnSpPr/>
          <p:nvPr/>
        </p:nvCxnSpPr>
        <p:spPr>
          <a:xfrm>
            <a:off x="4439472" y="4578352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59A1DA-0B78-4939-854D-FB1F35C4A309}"/>
              </a:ext>
            </a:extLst>
          </p:cNvPr>
          <p:cNvCxnSpPr/>
          <p:nvPr/>
        </p:nvCxnSpPr>
        <p:spPr>
          <a:xfrm>
            <a:off x="3381380" y="5655594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06D951E-BFE8-48E5-8591-3482938B4E6B}"/>
              </a:ext>
            </a:extLst>
          </p:cNvPr>
          <p:cNvCxnSpPr/>
          <p:nvPr/>
        </p:nvCxnSpPr>
        <p:spPr>
          <a:xfrm>
            <a:off x="4421105" y="5673685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70C01CD-EABB-48FC-ACFE-961F7F353288}"/>
              </a:ext>
            </a:extLst>
          </p:cNvPr>
          <p:cNvCxnSpPr/>
          <p:nvPr/>
        </p:nvCxnSpPr>
        <p:spPr>
          <a:xfrm>
            <a:off x="4732158" y="5673685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D2C5864-00AD-43EE-B1DA-6C4CA186C98C}"/>
              </a:ext>
            </a:extLst>
          </p:cNvPr>
          <p:cNvCxnSpPr/>
          <p:nvPr/>
        </p:nvCxnSpPr>
        <p:spPr>
          <a:xfrm>
            <a:off x="5887279" y="5679128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13A9E8-449C-4F7F-B3EA-913EE4C8AF30}"/>
              </a:ext>
            </a:extLst>
          </p:cNvPr>
          <p:cNvCxnSpPr/>
          <p:nvPr/>
        </p:nvCxnSpPr>
        <p:spPr>
          <a:xfrm>
            <a:off x="4732158" y="4578352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AE31918-EA8E-4930-9A2E-1B9D5863CFD5}"/>
              </a:ext>
            </a:extLst>
          </p:cNvPr>
          <p:cNvCxnSpPr/>
          <p:nvPr/>
        </p:nvCxnSpPr>
        <p:spPr>
          <a:xfrm>
            <a:off x="5877620" y="4555675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F425B6-A39D-4A6C-AC9C-AA3CE4DA30E5}"/>
              </a:ext>
            </a:extLst>
          </p:cNvPr>
          <p:cNvCxnSpPr/>
          <p:nvPr/>
        </p:nvCxnSpPr>
        <p:spPr>
          <a:xfrm>
            <a:off x="7467141" y="3349903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76AFD39-3368-4027-A897-E245CB9066F7}"/>
              </a:ext>
            </a:extLst>
          </p:cNvPr>
          <p:cNvCxnSpPr/>
          <p:nvPr/>
        </p:nvCxnSpPr>
        <p:spPr>
          <a:xfrm>
            <a:off x="8476791" y="3349903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D75435D-4328-47B0-864B-EDC22469A412}"/>
              </a:ext>
            </a:extLst>
          </p:cNvPr>
          <p:cNvCxnSpPr/>
          <p:nvPr/>
        </p:nvCxnSpPr>
        <p:spPr>
          <a:xfrm>
            <a:off x="8800641" y="3349903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BDE9EC9-C297-4590-94CF-38D5ABEFB312}"/>
              </a:ext>
            </a:extLst>
          </p:cNvPr>
          <p:cNvCxnSpPr/>
          <p:nvPr/>
        </p:nvCxnSpPr>
        <p:spPr>
          <a:xfrm>
            <a:off x="9753141" y="3359131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2926C0E-4D05-402D-B7FE-EDE197B172A6}"/>
              </a:ext>
            </a:extLst>
          </p:cNvPr>
          <p:cNvCxnSpPr/>
          <p:nvPr/>
        </p:nvCxnSpPr>
        <p:spPr>
          <a:xfrm>
            <a:off x="10008411" y="3400458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F2E3C47-CAB3-40E4-BD24-309ED0EFB01D}"/>
              </a:ext>
            </a:extLst>
          </p:cNvPr>
          <p:cNvCxnSpPr/>
          <p:nvPr/>
        </p:nvCxnSpPr>
        <p:spPr>
          <a:xfrm>
            <a:off x="10996396" y="3349902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C47E35-E9D3-427B-BED3-4FEADA5C03FA}"/>
              </a:ext>
            </a:extLst>
          </p:cNvPr>
          <p:cNvCxnSpPr/>
          <p:nvPr/>
        </p:nvCxnSpPr>
        <p:spPr>
          <a:xfrm>
            <a:off x="7467141" y="4502748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5FAE3EE-DB95-4E72-9B6A-9EDB894ED0C6}"/>
              </a:ext>
            </a:extLst>
          </p:cNvPr>
          <p:cNvCxnSpPr/>
          <p:nvPr/>
        </p:nvCxnSpPr>
        <p:spPr>
          <a:xfrm>
            <a:off x="8449662" y="4502748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85AF9D2-6E39-4916-B541-D6C89870E78F}"/>
              </a:ext>
            </a:extLst>
          </p:cNvPr>
          <p:cNvCxnSpPr/>
          <p:nvPr/>
        </p:nvCxnSpPr>
        <p:spPr>
          <a:xfrm>
            <a:off x="8800641" y="4502748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E867D0A-0F38-4EC8-846F-20E7A6B97030}"/>
              </a:ext>
            </a:extLst>
          </p:cNvPr>
          <p:cNvCxnSpPr/>
          <p:nvPr/>
        </p:nvCxnSpPr>
        <p:spPr>
          <a:xfrm>
            <a:off x="9753141" y="4502748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248E1E0-BFC3-403D-8573-C4AAE80C8F0B}"/>
              </a:ext>
            </a:extLst>
          </p:cNvPr>
          <p:cNvCxnSpPr/>
          <p:nvPr/>
        </p:nvCxnSpPr>
        <p:spPr>
          <a:xfrm>
            <a:off x="10008411" y="4502748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1A4A08-70DA-4330-99D7-DC0C31813061}"/>
              </a:ext>
            </a:extLst>
          </p:cNvPr>
          <p:cNvCxnSpPr/>
          <p:nvPr/>
        </p:nvCxnSpPr>
        <p:spPr>
          <a:xfrm>
            <a:off x="10992127" y="4502748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05F1CB0-B40C-4D40-B500-12D84C3E8789}"/>
              </a:ext>
            </a:extLst>
          </p:cNvPr>
          <p:cNvCxnSpPr/>
          <p:nvPr/>
        </p:nvCxnSpPr>
        <p:spPr>
          <a:xfrm>
            <a:off x="7462872" y="5648645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C234050-5E4A-40CF-9B5F-4D61FF498537}"/>
              </a:ext>
            </a:extLst>
          </p:cNvPr>
          <p:cNvCxnSpPr/>
          <p:nvPr/>
        </p:nvCxnSpPr>
        <p:spPr>
          <a:xfrm>
            <a:off x="8476791" y="5625784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F7168FC-682E-4D82-B6E3-594097857D06}"/>
              </a:ext>
            </a:extLst>
          </p:cNvPr>
          <p:cNvCxnSpPr/>
          <p:nvPr/>
        </p:nvCxnSpPr>
        <p:spPr>
          <a:xfrm>
            <a:off x="8800641" y="5625783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27F0682-13D8-4CF2-B5BC-5D6AECA03AE4}"/>
              </a:ext>
            </a:extLst>
          </p:cNvPr>
          <p:cNvCxnSpPr/>
          <p:nvPr/>
        </p:nvCxnSpPr>
        <p:spPr>
          <a:xfrm>
            <a:off x="9753141" y="5590821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1AA93B7-1B44-4647-889E-759E5C64E052}"/>
              </a:ext>
            </a:extLst>
          </p:cNvPr>
          <p:cNvCxnSpPr/>
          <p:nvPr/>
        </p:nvCxnSpPr>
        <p:spPr>
          <a:xfrm>
            <a:off x="10008411" y="5625783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6DC8F5A-5449-4549-819D-B5DDBACE1C28}"/>
              </a:ext>
            </a:extLst>
          </p:cNvPr>
          <p:cNvCxnSpPr/>
          <p:nvPr/>
        </p:nvCxnSpPr>
        <p:spPr>
          <a:xfrm>
            <a:off x="10992127" y="5618162"/>
            <a:ext cx="0" cy="86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4F0AE4-5982-478C-AE46-A95A24F24043}"/>
              </a:ext>
            </a:extLst>
          </p:cNvPr>
          <p:cNvCxnSpPr/>
          <p:nvPr/>
        </p:nvCxnSpPr>
        <p:spPr>
          <a:xfrm>
            <a:off x="1262743" y="3318988"/>
            <a:ext cx="4865991" cy="3539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516F9B55-480B-4573-8BCA-7951783F1A30}"/>
              </a:ext>
            </a:extLst>
          </p:cNvPr>
          <p:cNvSpPr/>
          <p:nvPr/>
        </p:nvSpPr>
        <p:spPr>
          <a:xfrm rot="17437087">
            <a:off x="1391047" y="3322833"/>
            <a:ext cx="242208" cy="33803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724258"/>
              <a:gd name="adj5" fmla="val 13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88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63103" y="1142243"/>
                <a:ext cx="8834931" cy="55237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Computing a Matrix Inverse - examples</a:t>
                </a:r>
              </a:p>
              <a:p>
                <a:pPr marL="461963" indent="-4619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For computing the inverse matrix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for a nonsingular matrix A :  </a:t>
                </a:r>
              </a:p>
              <a:p>
                <a:pPr>
                  <a:lnSpc>
                    <a:spcPct val="13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A  =                            . The cofactor matrix of A is                                         </a:t>
                </a:r>
              </a:p>
              <a:p>
                <a:pPr>
                  <a:lnSpc>
                    <a:spcPct val="13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Its transpose yields                               .   And det A = 22.</a:t>
                </a:r>
              </a:p>
              <a:p>
                <a:pPr>
                  <a:lnSpc>
                    <a:spcPct val="13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                  = </a:t>
                </a:r>
              </a:p>
              <a:p>
                <a:pPr marL="461963" indent="-4619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103" y="1142243"/>
                <a:ext cx="8834931" cy="5523756"/>
              </a:xfrm>
              <a:prstGeom prst="rect">
                <a:avLst/>
              </a:prstGeom>
              <a:blipFill>
                <a:blip r:embed="rId2"/>
                <a:stretch>
                  <a:fillRect l="-1034" r="-12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501BBA0-868F-4435-953A-8742104B04D3}"/>
              </a:ext>
            </a:extLst>
          </p:cNvPr>
          <p:cNvSpPr/>
          <p:nvPr/>
        </p:nvSpPr>
        <p:spPr>
          <a:xfrm>
            <a:off x="1367161" y="358117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1B2FF50-80B6-4C15-A54F-44E01FA2ADA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706193" y="3823000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DEEA539B-8754-498E-B2FE-92E762632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489618"/>
              </p:ext>
            </p:extLst>
          </p:nvPr>
        </p:nvGraphicFramePr>
        <p:xfrm>
          <a:off x="2849887" y="2266155"/>
          <a:ext cx="14982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20">
                  <a:extLst>
                    <a:ext uri="{9D8B030D-6E8A-4147-A177-3AD203B41FA5}">
                      <a16:colId xmlns:a16="http://schemas.microsoft.com/office/drawing/2014/main" val="2495737820"/>
                    </a:ext>
                  </a:extLst>
                </a:gridCol>
                <a:gridCol w="499420">
                  <a:extLst>
                    <a:ext uri="{9D8B030D-6E8A-4147-A177-3AD203B41FA5}">
                      <a16:colId xmlns:a16="http://schemas.microsoft.com/office/drawing/2014/main" val="4037640070"/>
                    </a:ext>
                  </a:extLst>
                </a:gridCol>
                <a:gridCol w="499420">
                  <a:extLst>
                    <a:ext uri="{9D8B030D-6E8A-4147-A177-3AD203B41FA5}">
                      <a16:colId xmlns:a16="http://schemas.microsoft.com/office/drawing/2014/main" val="3520189978"/>
                    </a:ext>
                  </a:extLst>
                </a:gridCol>
              </a:tblGrid>
              <a:tr h="413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695914"/>
                  </a:ext>
                </a:extLst>
              </a:tr>
              <a:tr h="413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923931"/>
                  </a:ext>
                </a:extLst>
              </a:tr>
              <a:tr h="413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976190"/>
                  </a:ext>
                </a:extLst>
              </a:tr>
            </a:tbl>
          </a:graphicData>
        </a:graphic>
      </p:graphicFrame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94C494CB-6E70-4044-912D-059BA54593A5}"/>
              </a:ext>
            </a:extLst>
          </p:cNvPr>
          <p:cNvSpPr/>
          <p:nvPr/>
        </p:nvSpPr>
        <p:spPr>
          <a:xfrm>
            <a:off x="2743200" y="2266155"/>
            <a:ext cx="1783080" cy="137160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3">
            <a:extLst>
              <a:ext uri="{FF2B5EF4-FFF2-40B4-BE49-F238E27FC236}">
                <a16:creationId xmlns:a16="http://schemas.microsoft.com/office/drawing/2014/main" id="{B44E7F78-0DD1-4E09-9384-0A30D9E76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80169"/>
              </p:ext>
            </p:extLst>
          </p:nvPr>
        </p:nvGraphicFramePr>
        <p:xfrm>
          <a:off x="8440582" y="2178525"/>
          <a:ext cx="17830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49573782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403764007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20189978"/>
                    </a:ext>
                  </a:extLst>
                </a:gridCol>
              </a:tblGrid>
              <a:tr h="413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695914"/>
                  </a:ext>
                </a:extLst>
              </a:tr>
              <a:tr h="413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923931"/>
                  </a:ext>
                </a:extLst>
              </a:tr>
              <a:tr h="413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976190"/>
                  </a:ext>
                </a:extLst>
              </a:tr>
            </a:tbl>
          </a:graphicData>
        </a:graphic>
      </p:graphicFrame>
      <p:graphicFrame>
        <p:nvGraphicFramePr>
          <p:cNvPr id="17" name="Table 13">
            <a:extLst>
              <a:ext uri="{FF2B5EF4-FFF2-40B4-BE49-F238E27FC236}">
                <a16:creationId xmlns:a16="http://schemas.microsoft.com/office/drawing/2014/main" id="{9A817053-8232-40EA-B372-F9856D283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954126"/>
              </p:ext>
            </p:extLst>
          </p:nvPr>
        </p:nvGraphicFramePr>
        <p:xfrm>
          <a:off x="4752263" y="3549330"/>
          <a:ext cx="17830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49573782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403764007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20189978"/>
                    </a:ext>
                  </a:extLst>
                </a:gridCol>
              </a:tblGrid>
              <a:tr h="413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695914"/>
                  </a:ext>
                </a:extLst>
              </a:tr>
              <a:tr h="413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923931"/>
                  </a:ext>
                </a:extLst>
              </a:tr>
              <a:tr h="413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976190"/>
                  </a:ext>
                </a:extLst>
              </a:tr>
            </a:tbl>
          </a:graphicData>
        </a:graphic>
      </p:graphicFrame>
      <p:graphicFrame>
        <p:nvGraphicFramePr>
          <p:cNvPr id="19" name="Table 13">
            <a:extLst>
              <a:ext uri="{FF2B5EF4-FFF2-40B4-BE49-F238E27FC236}">
                <a16:creationId xmlns:a16="http://schemas.microsoft.com/office/drawing/2014/main" id="{B9064E9F-4787-4208-A5E5-0E09A4EBF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378861"/>
              </p:ext>
            </p:extLst>
          </p:nvPr>
        </p:nvGraphicFramePr>
        <p:xfrm>
          <a:off x="3456607" y="5141592"/>
          <a:ext cx="17830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49573782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403764007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20189978"/>
                    </a:ext>
                  </a:extLst>
                </a:gridCol>
              </a:tblGrid>
              <a:tr h="413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695914"/>
                  </a:ext>
                </a:extLst>
              </a:tr>
              <a:tr h="413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923931"/>
                  </a:ext>
                </a:extLst>
              </a:tr>
              <a:tr h="413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976190"/>
                  </a:ext>
                </a:extLst>
              </a:tr>
            </a:tbl>
          </a:graphicData>
        </a:graphic>
      </p:graphicFrame>
      <p:graphicFrame>
        <p:nvGraphicFramePr>
          <p:cNvPr id="20" name="Table 13">
            <a:extLst>
              <a:ext uri="{FF2B5EF4-FFF2-40B4-BE49-F238E27FC236}">
                <a16:creationId xmlns:a16="http://schemas.microsoft.com/office/drawing/2014/main" id="{7CB21938-FDE5-4A1A-8961-2FC010A6B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899406"/>
              </p:ext>
            </p:extLst>
          </p:nvPr>
        </p:nvGraphicFramePr>
        <p:xfrm>
          <a:off x="5980568" y="5128283"/>
          <a:ext cx="293483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277">
                  <a:extLst>
                    <a:ext uri="{9D8B030D-6E8A-4147-A177-3AD203B41FA5}">
                      <a16:colId xmlns:a16="http://schemas.microsoft.com/office/drawing/2014/main" val="2495737820"/>
                    </a:ext>
                  </a:extLst>
                </a:gridCol>
                <a:gridCol w="978277">
                  <a:extLst>
                    <a:ext uri="{9D8B030D-6E8A-4147-A177-3AD203B41FA5}">
                      <a16:colId xmlns:a16="http://schemas.microsoft.com/office/drawing/2014/main" val="4037640070"/>
                    </a:ext>
                  </a:extLst>
                </a:gridCol>
                <a:gridCol w="978277">
                  <a:extLst>
                    <a:ext uri="{9D8B030D-6E8A-4147-A177-3AD203B41FA5}">
                      <a16:colId xmlns:a16="http://schemas.microsoft.com/office/drawing/2014/main" val="3520189978"/>
                    </a:ext>
                  </a:extLst>
                </a:gridCol>
              </a:tblGrid>
              <a:tr h="413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-6/11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-1/11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695914"/>
                  </a:ext>
                </a:extLst>
              </a:tr>
              <a:tr h="413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5/22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3/22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-5/22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923931"/>
                  </a:ext>
                </a:extLst>
              </a:tr>
              <a:tr h="413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-2/11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976190"/>
                  </a:ext>
                </a:extLst>
              </a:tr>
            </a:tbl>
          </a:graphicData>
        </a:graphic>
      </p:graphicFrame>
      <p:sp>
        <p:nvSpPr>
          <p:cNvPr id="21" name="Double Bracket 20">
            <a:extLst>
              <a:ext uri="{FF2B5EF4-FFF2-40B4-BE49-F238E27FC236}">
                <a16:creationId xmlns:a16="http://schemas.microsoft.com/office/drawing/2014/main" id="{74AFA408-0F83-4678-AE94-63C91FF49D39}"/>
              </a:ext>
            </a:extLst>
          </p:cNvPr>
          <p:cNvSpPr/>
          <p:nvPr/>
        </p:nvSpPr>
        <p:spPr>
          <a:xfrm>
            <a:off x="8397277" y="2177730"/>
            <a:ext cx="1783080" cy="137160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uble Bracket 21">
            <a:extLst>
              <a:ext uri="{FF2B5EF4-FFF2-40B4-BE49-F238E27FC236}">
                <a16:creationId xmlns:a16="http://schemas.microsoft.com/office/drawing/2014/main" id="{1BE2C0D7-4D82-4376-A3F6-8F56E6EEBA2C}"/>
              </a:ext>
            </a:extLst>
          </p:cNvPr>
          <p:cNvSpPr/>
          <p:nvPr/>
        </p:nvSpPr>
        <p:spPr>
          <a:xfrm>
            <a:off x="4722222" y="3531360"/>
            <a:ext cx="1783080" cy="137160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uble Bracket 22">
            <a:extLst>
              <a:ext uri="{FF2B5EF4-FFF2-40B4-BE49-F238E27FC236}">
                <a16:creationId xmlns:a16="http://schemas.microsoft.com/office/drawing/2014/main" id="{E00973AF-B502-4E7A-B84A-DE73BAE3A386}"/>
              </a:ext>
            </a:extLst>
          </p:cNvPr>
          <p:cNvSpPr/>
          <p:nvPr/>
        </p:nvSpPr>
        <p:spPr>
          <a:xfrm>
            <a:off x="3306384" y="5141592"/>
            <a:ext cx="2031425" cy="137160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uble Bracket 23">
            <a:extLst>
              <a:ext uri="{FF2B5EF4-FFF2-40B4-BE49-F238E27FC236}">
                <a16:creationId xmlns:a16="http://schemas.microsoft.com/office/drawing/2014/main" id="{EC5CC80D-8AEE-4E8C-85D6-A177327E9EED}"/>
              </a:ext>
            </a:extLst>
          </p:cNvPr>
          <p:cNvSpPr/>
          <p:nvPr/>
        </p:nvSpPr>
        <p:spPr>
          <a:xfrm>
            <a:off x="5962653" y="5141592"/>
            <a:ext cx="2952746" cy="137160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107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2FDC24-33FA-40A5-96E1-755869D35447}"/>
              </a:ext>
            </a:extLst>
          </p:cNvPr>
          <p:cNvSpPr/>
          <p:nvPr/>
        </p:nvSpPr>
        <p:spPr>
          <a:xfrm>
            <a:off x="3518263" y="3136612"/>
            <a:ext cx="470262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Compute Determinants</a:t>
            </a:r>
          </a:p>
          <a:p>
            <a:pPr algn="ctr">
              <a:spcAft>
                <a:spcPts val="1200"/>
              </a:spcAft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And</a:t>
            </a:r>
          </a:p>
          <a:p>
            <a:pPr algn="ctr">
              <a:spcAft>
                <a:spcPts val="1200"/>
              </a:spcAf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Cramer’s rule</a:t>
            </a: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F3E4F4FF-BF3A-483B-BFAF-A91A7765110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706193" y="3823000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7634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7130" y="547170"/>
                <a:ext cx="8722860" cy="6156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Computing a Determinant </a:t>
                </a:r>
              </a:p>
              <a:p>
                <a:pPr marL="461963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Applying Gaussian elimination, a determinant can be computed.</a:t>
                </a:r>
              </a:p>
              <a:p>
                <a:pPr marL="461963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The determinant of an  n-by-n  matrix  A, denoted 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det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or  |A|,  is a number whose value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can be defined recursively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as follows. </a:t>
                </a:r>
              </a:p>
              <a:p>
                <a:pPr marL="914400" lvl="1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If  n = 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i.e., if  A has only a single element 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 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det A is equal to  a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  </a:t>
                </a:r>
              </a:p>
              <a:p>
                <a:pPr marL="914400" lvl="1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If  n &gt; 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 </a:t>
                </a:r>
                <a:r>
                  <a:rPr lang="en-US" sz="2400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det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A  is computed by the recursive formula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det A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m:rPr>
                            <m:brk m:alnAt="25"/>
                          </m:r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j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det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where      </a:t>
                </a:r>
              </a:p>
              <a:p>
                <a:pPr lvl="2"/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 +1  if  j  is odd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sz="2400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sz="2400" baseline="-25000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j</a:t>
                </a:r>
                <a:endParaRPr lang="en-US" sz="2400" baseline="-25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lvl="2"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   -1  if  j  is even;</a:t>
                </a:r>
              </a:p>
              <a:p>
                <a:pPr marL="1376363" lvl="2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1j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is the element in row 1 and column j;  and  </a:t>
                </a:r>
              </a:p>
              <a:p>
                <a:pPr marL="1376363" lvl="2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is the  (n - 1)-by-(n - 1)  matrix obtained from matrix A by deleting its row 1  and column j.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130" y="547170"/>
                <a:ext cx="8722860" cy="6156942"/>
              </a:xfrm>
              <a:prstGeom prst="rect">
                <a:avLst/>
              </a:prstGeom>
              <a:blipFill>
                <a:blip r:embed="rId2"/>
                <a:stretch>
                  <a:fillRect l="-1119" t="-792" r="-1678" b="-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3B1A5706-2E15-4255-A1D9-F570E0C37EEE}"/>
              </a:ext>
            </a:extLst>
          </p:cNvPr>
          <p:cNvSpPr/>
          <p:nvPr/>
        </p:nvSpPr>
        <p:spPr>
          <a:xfrm>
            <a:off x="3396343" y="4293326"/>
            <a:ext cx="139337" cy="101890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E503AA70-5E46-445F-A1DD-9F3DE87D542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601690" y="1837446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2159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10212" y="620282"/>
                <a:ext cx="10250986" cy="59554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Computing a Determinant </a:t>
                </a:r>
              </a:p>
              <a:p>
                <a:pPr marL="461963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If  A = [a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], then det A = 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.  </a:t>
                </a:r>
              </a:p>
              <a:p>
                <a:pPr marL="461963" indent="-461963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For 2-by-2 matrix,  </a:t>
                </a:r>
              </a:p>
              <a:p>
                <a:pPr>
                  <a:spcAft>
                    <a:spcPts val="600"/>
                  </a:spcAft>
                </a:pPr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	det                   = 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11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det[a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] 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- 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12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det [a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]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                       =  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11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- 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12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21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For 3-by-3 matrix,</a:t>
                </a:r>
              </a:p>
              <a:p>
                <a:pPr>
                  <a:spcAft>
                    <a:spcPts val="600"/>
                  </a:spcAft>
                </a:pPr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fontAlgn="t"/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      det                     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det                 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det                 </a:t>
                </a:r>
              </a:p>
              <a:p>
                <a:pPr fontAlgn="t"/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fontAlgn="t"/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fontAlgn="t"/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			+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det </a:t>
                </a:r>
              </a:p>
              <a:p>
                <a:pPr fontAlgn="t"/>
                <a:endParaRPr lang="en-US" sz="24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fontAlgn="t"/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33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-</a:t>
                </a:r>
                <a:r>
                  <a:rPr lang="en-US" sz="24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-</a:t>
                </a:r>
                <a:r>
                  <a:rPr lang="en-US" sz="24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212" y="620282"/>
                <a:ext cx="10250986" cy="5955476"/>
              </a:xfrm>
              <a:prstGeom prst="rect">
                <a:avLst/>
              </a:prstGeom>
              <a:blipFill>
                <a:blip r:embed="rId2"/>
                <a:stretch>
                  <a:fillRect l="-952" t="-819" b="-1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CA3BFC4-3217-4F6C-A8C8-CFB4A1155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715924"/>
              </p:ext>
            </p:extLst>
          </p:nvPr>
        </p:nvGraphicFramePr>
        <p:xfrm>
          <a:off x="3092274" y="2168437"/>
          <a:ext cx="11132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23">
                  <a:extLst>
                    <a:ext uri="{9D8B030D-6E8A-4147-A177-3AD203B41FA5}">
                      <a16:colId xmlns:a16="http://schemas.microsoft.com/office/drawing/2014/main" val="2525140572"/>
                    </a:ext>
                  </a:extLst>
                </a:gridCol>
                <a:gridCol w="556623">
                  <a:extLst>
                    <a:ext uri="{9D8B030D-6E8A-4147-A177-3AD203B41FA5}">
                      <a16:colId xmlns:a16="http://schemas.microsoft.com/office/drawing/2014/main" val="1787871698"/>
                    </a:ext>
                  </a:extLst>
                </a:gridCol>
              </a:tblGrid>
              <a:tr h="444136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en-US" sz="2400" b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193784"/>
                  </a:ext>
                </a:extLst>
              </a:tr>
              <a:tr h="444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lang="en-US" sz="2400" b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998655"/>
                  </a:ext>
                </a:extLst>
              </a:tr>
            </a:tbl>
          </a:graphicData>
        </a:graphic>
      </p:graphicFrame>
      <p:sp>
        <p:nvSpPr>
          <p:cNvPr id="6" name="Double Bracket 5">
            <a:extLst>
              <a:ext uri="{FF2B5EF4-FFF2-40B4-BE49-F238E27FC236}">
                <a16:creationId xmlns:a16="http://schemas.microsoft.com/office/drawing/2014/main" id="{4EABE460-E1D5-4629-A073-B3525942EF9F}"/>
              </a:ext>
            </a:extLst>
          </p:cNvPr>
          <p:cNvSpPr/>
          <p:nvPr/>
        </p:nvSpPr>
        <p:spPr>
          <a:xfrm>
            <a:off x="3000467" y="2307775"/>
            <a:ext cx="1205053" cy="766357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023B04C-408D-486D-85EA-15E30EB7C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581601"/>
              </p:ext>
            </p:extLst>
          </p:nvPr>
        </p:nvGraphicFramePr>
        <p:xfrm>
          <a:off x="3198949" y="3738528"/>
          <a:ext cx="167785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84">
                  <a:extLst>
                    <a:ext uri="{9D8B030D-6E8A-4147-A177-3AD203B41FA5}">
                      <a16:colId xmlns:a16="http://schemas.microsoft.com/office/drawing/2014/main" val="3902606681"/>
                    </a:ext>
                  </a:extLst>
                </a:gridCol>
                <a:gridCol w="559284">
                  <a:extLst>
                    <a:ext uri="{9D8B030D-6E8A-4147-A177-3AD203B41FA5}">
                      <a16:colId xmlns:a16="http://schemas.microsoft.com/office/drawing/2014/main" val="2551549659"/>
                    </a:ext>
                  </a:extLst>
                </a:gridCol>
                <a:gridCol w="559284">
                  <a:extLst>
                    <a:ext uri="{9D8B030D-6E8A-4147-A177-3AD203B41FA5}">
                      <a16:colId xmlns:a16="http://schemas.microsoft.com/office/drawing/2014/main" val="2747307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381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05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535922"/>
                  </a:ext>
                </a:extLst>
              </a:tr>
            </a:tbl>
          </a:graphicData>
        </a:graphic>
      </p:graphicFrame>
      <p:sp>
        <p:nvSpPr>
          <p:cNvPr id="9" name="Double Bracket 8">
            <a:extLst>
              <a:ext uri="{FF2B5EF4-FFF2-40B4-BE49-F238E27FC236}">
                <a16:creationId xmlns:a16="http://schemas.microsoft.com/office/drawing/2014/main" id="{D786C985-595D-4682-8C36-D2F6FA37FADE}"/>
              </a:ext>
            </a:extLst>
          </p:cNvPr>
          <p:cNvSpPr/>
          <p:nvPr/>
        </p:nvSpPr>
        <p:spPr>
          <a:xfrm>
            <a:off x="3066147" y="3836120"/>
            <a:ext cx="1897739" cy="1274008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1945B04-0A81-40B4-8B7B-6D2FE3F73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169633"/>
              </p:ext>
            </p:extLst>
          </p:nvPr>
        </p:nvGraphicFramePr>
        <p:xfrm>
          <a:off x="6635705" y="5011792"/>
          <a:ext cx="11132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23">
                  <a:extLst>
                    <a:ext uri="{9D8B030D-6E8A-4147-A177-3AD203B41FA5}">
                      <a16:colId xmlns:a16="http://schemas.microsoft.com/office/drawing/2014/main" val="2525140572"/>
                    </a:ext>
                  </a:extLst>
                </a:gridCol>
                <a:gridCol w="556623">
                  <a:extLst>
                    <a:ext uri="{9D8B030D-6E8A-4147-A177-3AD203B41FA5}">
                      <a16:colId xmlns:a16="http://schemas.microsoft.com/office/drawing/2014/main" val="1787871698"/>
                    </a:ext>
                  </a:extLst>
                </a:gridCol>
              </a:tblGrid>
              <a:tr h="444136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193784"/>
                  </a:ext>
                </a:extLst>
              </a:tr>
              <a:tr h="444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998655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11851368-A85C-426F-8173-0F8DFE6FF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117645"/>
              </p:ext>
            </p:extLst>
          </p:nvPr>
        </p:nvGraphicFramePr>
        <p:xfrm>
          <a:off x="6288678" y="3949710"/>
          <a:ext cx="11132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23">
                  <a:extLst>
                    <a:ext uri="{9D8B030D-6E8A-4147-A177-3AD203B41FA5}">
                      <a16:colId xmlns:a16="http://schemas.microsoft.com/office/drawing/2014/main" val="2525140572"/>
                    </a:ext>
                  </a:extLst>
                </a:gridCol>
                <a:gridCol w="556623">
                  <a:extLst>
                    <a:ext uri="{9D8B030D-6E8A-4147-A177-3AD203B41FA5}">
                      <a16:colId xmlns:a16="http://schemas.microsoft.com/office/drawing/2014/main" val="1787871698"/>
                    </a:ext>
                  </a:extLst>
                </a:gridCol>
              </a:tblGrid>
              <a:tr h="444136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193784"/>
                  </a:ext>
                </a:extLst>
              </a:tr>
              <a:tr h="444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998655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13416B16-4B3B-42B4-856A-5DB3FAB86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560741"/>
              </p:ext>
            </p:extLst>
          </p:nvPr>
        </p:nvGraphicFramePr>
        <p:xfrm>
          <a:off x="8639130" y="3949710"/>
          <a:ext cx="111324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23">
                  <a:extLst>
                    <a:ext uri="{9D8B030D-6E8A-4147-A177-3AD203B41FA5}">
                      <a16:colId xmlns:a16="http://schemas.microsoft.com/office/drawing/2014/main" val="2525140572"/>
                    </a:ext>
                  </a:extLst>
                </a:gridCol>
                <a:gridCol w="556623">
                  <a:extLst>
                    <a:ext uri="{9D8B030D-6E8A-4147-A177-3AD203B41FA5}">
                      <a16:colId xmlns:a16="http://schemas.microsoft.com/office/drawing/2014/main" val="1787871698"/>
                    </a:ext>
                  </a:extLst>
                </a:gridCol>
              </a:tblGrid>
              <a:tr h="444136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193784"/>
                  </a:ext>
                </a:extLst>
              </a:tr>
              <a:tr h="444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998655"/>
                  </a:ext>
                </a:extLst>
              </a:tr>
            </a:tbl>
          </a:graphicData>
        </a:graphic>
      </p:graphicFrame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711DD57A-F6CA-4546-98A2-E81300E24D31}"/>
              </a:ext>
            </a:extLst>
          </p:cNvPr>
          <p:cNvSpPr/>
          <p:nvPr/>
        </p:nvSpPr>
        <p:spPr>
          <a:xfrm>
            <a:off x="6233524" y="4089945"/>
            <a:ext cx="1205053" cy="766357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93993560-0BB7-44EB-ADC0-ADB462F47E9F}"/>
              </a:ext>
            </a:extLst>
          </p:cNvPr>
          <p:cNvSpPr/>
          <p:nvPr/>
        </p:nvSpPr>
        <p:spPr>
          <a:xfrm>
            <a:off x="8593226" y="4097753"/>
            <a:ext cx="1205053" cy="766357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5B322584-C555-48D9-B6C9-7A5A0465C730}"/>
              </a:ext>
            </a:extLst>
          </p:cNvPr>
          <p:cNvSpPr/>
          <p:nvPr/>
        </p:nvSpPr>
        <p:spPr>
          <a:xfrm>
            <a:off x="6552608" y="5157652"/>
            <a:ext cx="1205053" cy="766357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Image result for smiley face images">
            <a:extLst>
              <a:ext uri="{FF2B5EF4-FFF2-40B4-BE49-F238E27FC236}">
                <a16:creationId xmlns:a16="http://schemas.microsoft.com/office/drawing/2014/main" id="{9C800C7B-20A2-4432-8232-F41884F5FB6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653941" y="844668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6019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54395" y="1675316"/>
                <a:ext cx="9218107" cy="36617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61963" indent="-4619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We can compute the determinant of an n-by-n matrix in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cubic time.</a:t>
                </a:r>
              </a:p>
              <a:p>
                <a:pPr marL="461963" indent="-4619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 system of n linear equations in n unknows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Ax = b, 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where b is a vector,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has a unique solution if, and only if, det A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0.</a:t>
                </a:r>
              </a:p>
              <a:p>
                <a:pPr marL="461963" indent="-4619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solution can be found by the formulas called Cramer’s rule: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det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…,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det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 …, 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det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                                             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where det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determinant of the matrix obtained by replacing    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the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column of A by the column b.      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395" y="1675316"/>
                <a:ext cx="9218107" cy="3661772"/>
              </a:xfrm>
              <a:prstGeom prst="rect">
                <a:avLst/>
              </a:prstGeom>
              <a:blipFill>
                <a:blip r:embed="rId2"/>
                <a:stretch>
                  <a:fillRect l="-926" r="-10780" b="-2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501BBA0-868F-4435-953A-8742104B04D3}"/>
              </a:ext>
            </a:extLst>
          </p:cNvPr>
          <p:cNvSpPr/>
          <p:nvPr/>
        </p:nvSpPr>
        <p:spPr>
          <a:xfrm>
            <a:off x="1367161" y="358117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1B2FF50-80B6-4C15-A54F-44E01FA2ADA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706193" y="3823000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21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9DACC4-B1DB-46F4-9A8A-649C3FB39C5F}"/>
              </a:ext>
            </a:extLst>
          </p:cNvPr>
          <p:cNvSpPr/>
          <p:nvPr/>
        </p:nvSpPr>
        <p:spPr>
          <a:xfrm>
            <a:off x="1245082" y="688863"/>
            <a:ext cx="890094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Cramer’s Rule for finding solutions for a system of three unknowns. 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</a:p>
          <a:p>
            <a:pPr fontAlgn="base"/>
            <a:endParaRPr lang="en-US" sz="2400" b="1" i="0" dirty="0">
              <a:solidFill>
                <a:srgbClr val="6C64A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400" b="1" dirty="0">
              <a:solidFill>
                <a:srgbClr val="6C64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400" b="1" i="0" dirty="0">
              <a:solidFill>
                <a:srgbClr val="6C64A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400" b="1" dirty="0">
              <a:solidFill>
                <a:srgbClr val="6C64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400" b="1" i="0" dirty="0">
              <a:solidFill>
                <a:srgbClr val="6C64A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values of x, y and z can be found as follows: </a:t>
            </a:r>
          </a:p>
          <a:p>
            <a:pPr fontAlgn="base"/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 =                                y  =                                   z = 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fontAlgn="base"/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9A7CE6-F330-4DDE-810E-58D033EBF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747452"/>
              </p:ext>
            </p:extLst>
          </p:nvPr>
        </p:nvGraphicFramePr>
        <p:xfrm>
          <a:off x="1437641" y="1782656"/>
          <a:ext cx="162560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100375845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3073413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170015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95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8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761169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17B3355-6D03-44AC-9F3E-6699A5DFD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359932"/>
              </p:ext>
            </p:extLst>
          </p:nvPr>
        </p:nvGraphicFramePr>
        <p:xfrm>
          <a:off x="3194291" y="1771226"/>
          <a:ext cx="162560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100375845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3073413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170015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95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8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76116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438A875-6AA2-4187-A42E-B496CB277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708243"/>
              </p:ext>
            </p:extLst>
          </p:nvPr>
        </p:nvGraphicFramePr>
        <p:xfrm>
          <a:off x="2012952" y="3816172"/>
          <a:ext cx="162560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100375845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3073413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170015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95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8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761169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284084D3-D622-45B7-9DD1-42E4773BF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616914"/>
              </p:ext>
            </p:extLst>
          </p:nvPr>
        </p:nvGraphicFramePr>
        <p:xfrm>
          <a:off x="2045970" y="5337391"/>
          <a:ext cx="159258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861">
                  <a:extLst>
                    <a:ext uri="{9D8B030D-6E8A-4147-A177-3AD203B41FA5}">
                      <a16:colId xmlns:a16="http://schemas.microsoft.com/office/drawing/2014/main" val="1003758454"/>
                    </a:ext>
                  </a:extLst>
                </a:gridCol>
                <a:gridCol w="530861">
                  <a:extLst>
                    <a:ext uri="{9D8B030D-6E8A-4147-A177-3AD203B41FA5}">
                      <a16:colId xmlns:a16="http://schemas.microsoft.com/office/drawing/2014/main" val="2930734130"/>
                    </a:ext>
                  </a:extLst>
                </a:gridCol>
                <a:gridCol w="530861">
                  <a:extLst>
                    <a:ext uri="{9D8B030D-6E8A-4147-A177-3AD203B41FA5}">
                      <a16:colId xmlns:a16="http://schemas.microsoft.com/office/drawing/2014/main" val="3170015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95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8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761169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349C1BC-934A-4E22-BB18-28A93302F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166193"/>
              </p:ext>
            </p:extLst>
          </p:nvPr>
        </p:nvGraphicFramePr>
        <p:xfrm>
          <a:off x="5081582" y="5319944"/>
          <a:ext cx="159258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861">
                  <a:extLst>
                    <a:ext uri="{9D8B030D-6E8A-4147-A177-3AD203B41FA5}">
                      <a16:colId xmlns:a16="http://schemas.microsoft.com/office/drawing/2014/main" val="1003758454"/>
                    </a:ext>
                  </a:extLst>
                </a:gridCol>
                <a:gridCol w="530861">
                  <a:extLst>
                    <a:ext uri="{9D8B030D-6E8A-4147-A177-3AD203B41FA5}">
                      <a16:colId xmlns:a16="http://schemas.microsoft.com/office/drawing/2014/main" val="2930734130"/>
                    </a:ext>
                  </a:extLst>
                </a:gridCol>
                <a:gridCol w="530861">
                  <a:extLst>
                    <a:ext uri="{9D8B030D-6E8A-4147-A177-3AD203B41FA5}">
                      <a16:colId xmlns:a16="http://schemas.microsoft.com/office/drawing/2014/main" val="3170015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95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8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76116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BF12A90B-91E6-4468-9FD8-17FF275C6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274656"/>
              </p:ext>
            </p:extLst>
          </p:nvPr>
        </p:nvGraphicFramePr>
        <p:xfrm>
          <a:off x="8232929" y="5319944"/>
          <a:ext cx="159258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861">
                  <a:extLst>
                    <a:ext uri="{9D8B030D-6E8A-4147-A177-3AD203B41FA5}">
                      <a16:colId xmlns:a16="http://schemas.microsoft.com/office/drawing/2014/main" val="1003758454"/>
                    </a:ext>
                  </a:extLst>
                </a:gridCol>
                <a:gridCol w="530861">
                  <a:extLst>
                    <a:ext uri="{9D8B030D-6E8A-4147-A177-3AD203B41FA5}">
                      <a16:colId xmlns:a16="http://schemas.microsoft.com/office/drawing/2014/main" val="2930734130"/>
                    </a:ext>
                  </a:extLst>
                </a:gridCol>
                <a:gridCol w="530861">
                  <a:extLst>
                    <a:ext uri="{9D8B030D-6E8A-4147-A177-3AD203B41FA5}">
                      <a16:colId xmlns:a16="http://schemas.microsoft.com/office/drawing/2014/main" val="3170015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95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8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761169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74CE78A-B945-44F3-BEE9-F459406EC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153655"/>
              </p:ext>
            </p:extLst>
          </p:nvPr>
        </p:nvGraphicFramePr>
        <p:xfrm>
          <a:off x="5134922" y="3777313"/>
          <a:ext cx="159258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861">
                  <a:extLst>
                    <a:ext uri="{9D8B030D-6E8A-4147-A177-3AD203B41FA5}">
                      <a16:colId xmlns:a16="http://schemas.microsoft.com/office/drawing/2014/main" val="1003758454"/>
                    </a:ext>
                  </a:extLst>
                </a:gridCol>
                <a:gridCol w="530861">
                  <a:extLst>
                    <a:ext uri="{9D8B030D-6E8A-4147-A177-3AD203B41FA5}">
                      <a16:colId xmlns:a16="http://schemas.microsoft.com/office/drawing/2014/main" val="2930734130"/>
                    </a:ext>
                  </a:extLst>
                </a:gridCol>
                <a:gridCol w="530861">
                  <a:extLst>
                    <a:ext uri="{9D8B030D-6E8A-4147-A177-3AD203B41FA5}">
                      <a16:colId xmlns:a16="http://schemas.microsoft.com/office/drawing/2014/main" val="3170015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95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8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761169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1E078E9F-4A1C-4A6B-B37A-C614CF586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082206"/>
              </p:ext>
            </p:extLst>
          </p:nvPr>
        </p:nvGraphicFramePr>
        <p:xfrm>
          <a:off x="8232929" y="3777313"/>
          <a:ext cx="159258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861">
                  <a:extLst>
                    <a:ext uri="{9D8B030D-6E8A-4147-A177-3AD203B41FA5}">
                      <a16:colId xmlns:a16="http://schemas.microsoft.com/office/drawing/2014/main" val="1003758454"/>
                    </a:ext>
                  </a:extLst>
                </a:gridCol>
                <a:gridCol w="530861">
                  <a:extLst>
                    <a:ext uri="{9D8B030D-6E8A-4147-A177-3AD203B41FA5}">
                      <a16:colId xmlns:a16="http://schemas.microsoft.com/office/drawing/2014/main" val="2930734130"/>
                    </a:ext>
                  </a:extLst>
                </a:gridCol>
                <a:gridCol w="530861">
                  <a:extLst>
                    <a:ext uri="{9D8B030D-6E8A-4147-A177-3AD203B41FA5}">
                      <a16:colId xmlns:a16="http://schemas.microsoft.com/office/drawing/2014/main" val="3170015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95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8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761169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4BC2AD-B63E-4CAF-8BF4-01F96189A5DF}"/>
              </a:ext>
            </a:extLst>
          </p:cNvPr>
          <p:cNvCxnSpPr/>
          <p:nvPr/>
        </p:nvCxnSpPr>
        <p:spPr>
          <a:xfrm>
            <a:off x="2045970" y="5291671"/>
            <a:ext cx="16154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99ECDA-6D96-4851-ACFB-9086244A9949}"/>
              </a:ext>
            </a:extLst>
          </p:cNvPr>
          <p:cNvCxnSpPr/>
          <p:nvPr/>
        </p:nvCxnSpPr>
        <p:spPr>
          <a:xfrm>
            <a:off x="5147310" y="5291671"/>
            <a:ext cx="16154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1E3460-AE58-45B4-8995-905F1E4E5BB9}"/>
              </a:ext>
            </a:extLst>
          </p:cNvPr>
          <p:cNvCxnSpPr/>
          <p:nvPr/>
        </p:nvCxnSpPr>
        <p:spPr>
          <a:xfrm>
            <a:off x="8232929" y="5340782"/>
            <a:ext cx="16154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ouble Bracket 17">
            <a:extLst>
              <a:ext uri="{FF2B5EF4-FFF2-40B4-BE49-F238E27FC236}">
                <a16:creationId xmlns:a16="http://schemas.microsoft.com/office/drawing/2014/main" id="{D01939A5-C248-4EA5-9FF2-DF924C61B591}"/>
              </a:ext>
            </a:extLst>
          </p:cNvPr>
          <p:cNvSpPr/>
          <p:nvPr/>
        </p:nvSpPr>
        <p:spPr>
          <a:xfrm>
            <a:off x="3199370" y="1901089"/>
            <a:ext cx="467121" cy="1259447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uble Bracket 21">
            <a:extLst>
              <a:ext uri="{FF2B5EF4-FFF2-40B4-BE49-F238E27FC236}">
                <a16:creationId xmlns:a16="http://schemas.microsoft.com/office/drawing/2014/main" id="{987C83D8-4FC2-4708-A9E1-E21E17680A08}"/>
              </a:ext>
            </a:extLst>
          </p:cNvPr>
          <p:cNvSpPr/>
          <p:nvPr/>
        </p:nvSpPr>
        <p:spPr>
          <a:xfrm>
            <a:off x="1432082" y="1917669"/>
            <a:ext cx="1615442" cy="1259447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uble Bracket 22">
            <a:extLst>
              <a:ext uri="{FF2B5EF4-FFF2-40B4-BE49-F238E27FC236}">
                <a16:creationId xmlns:a16="http://schemas.microsoft.com/office/drawing/2014/main" id="{D40FDABE-36A5-4DAC-9220-886C555DAF1C}"/>
              </a:ext>
            </a:extLst>
          </p:cNvPr>
          <p:cNvSpPr/>
          <p:nvPr/>
        </p:nvSpPr>
        <p:spPr>
          <a:xfrm>
            <a:off x="4319198" y="1901089"/>
            <a:ext cx="467121" cy="1259447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33F27-7149-4869-8130-2E187C8E0290}"/>
              </a:ext>
            </a:extLst>
          </p:cNvPr>
          <p:cNvCxnSpPr/>
          <p:nvPr/>
        </p:nvCxnSpPr>
        <p:spPr>
          <a:xfrm>
            <a:off x="2045970" y="3816172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2A632B-B592-4B10-B08E-A9FEB9C2971B}"/>
              </a:ext>
            </a:extLst>
          </p:cNvPr>
          <p:cNvCxnSpPr/>
          <p:nvPr/>
        </p:nvCxnSpPr>
        <p:spPr>
          <a:xfrm>
            <a:off x="3638553" y="3816172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237BAB-C1CF-4F7B-AE4A-D00BEF7F88F8}"/>
              </a:ext>
            </a:extLst>
          </p:cNvPr>
          <p:cNvCxnSpPr/>
          <p:nvPr/>
        </p:nvCxnSpPr>
        <p:spPr>
          <a:xfrm>
            <a:off x="3634746" y="5375072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CD394F6-26E1-4C41-A391-C0CF49BC477E}"/>
              </a:ext>
            </a:extLst>
          </p:cNvPr>
          <p:cNvCxnSpPr/>
          <p:nvPr/>
        </p:nvCxnSpPr>
        <p:spPr>
          <a:xfrm>
            <a:off x="2045970" y="5375072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AA25D4-1D9F-474F-849C-EBA119B54D63}"/>
              </a:ext>
            </a:extLst>
          </p:cNvPr>
          <p:cNvCxnSpPr/>
          <p:nvPr/>
        </p:nvCxnSpPr>
        <p:spPr>
          <a:xfrm>
            <a:off x="5134922" y="3816172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2BED3B-91B6-472E-8A90-79AB75268B1C}"/>
              </a:ext>
            </a:extLst>
          </p:cNvPr>
          <p:cNvCxnSpPr/>
          <p:nvPr/>
        </p:nvCxnSpPr>
        <p:spPr>
          <a:xfrm>
            <a:off x="6727505" y="3816172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75AF626-01E2-4A00-9100-43AA12D94656}"/>
              </a:ext>
            </a:extLst>
          </p:cNvPr>
          <p:cNvCxnSpPr/>
          <p:nvPr/>
        </p:nvCxnSpPr>
        <p:spPr>
          <a:xfrm>
            <a:off x="5134922" y="5375072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0B60AF7-FB13-4637-9306-34D628687DDC}"/>
              </a:ext>
            </a:extLst>
          </p:cNvPr>
          <p:cNvCxnSpPr/>
          <p:nvPr/>
        </p:nvCxnSpPr>
        <p:spPr>
          <a:xfrm>
            <a:off x="6727505" y="5375072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5808CC-4FBA-439F-8764-7E3561499CE2}"/>
              </a:ext>
            </a:extLst>
          </p:cNvPr>
          <p:cNvCxnSpPr/>
          <p:nvPr/>
        </p:nvCxnSpPr>
        <p:spPr>
          <a:xfrm>
            <a:off x="8232929" y="3874351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C019DBB-9375-4E6B-811B-41CBC1F7E898}"/>
              </a:ext>
            </a:extLst>
          </p:cNvPr>
          <p:cNvCxnSpPr/>
          <p:nvPr/>
        </p:nvCxnSpPr>
        <p:spPr>
          <a:xfrm>
            <a:off x="9821221" y="3874351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788B724-23DD-4060-9AA0-D36193C6E11F}"/>
              </a:ext>
            </a:extLst>
          </p:cNvPr>
          <p:cNvCxnSpPr/>
          <p:nvPr/>
        </p:nvCxnSpPr>
        <p:spPr>
          <a:xfrm>
            <a:off x="8232929" y="5429250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345F50B-C4E8-4825-BC9D-B7FCDB83BC24}"/>
              </a:ext>
            </a:extLst>
          </p:cNvPr>
          <p:cNvCxnSpPr/>
          <p:nvPr/>
        </p:nvCxnSpPr>
        <p:spPr>
          <a:xfrm>
            <a:off x="9805500" y="5429250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Image result for smiley face images">
            <a:extLst>
              <a:ext uri="{FF2B5EF4-FFF2-40B4-BE49-F238E27FC236}">
                <a16:creationId xmlns:a16="http://schemas.microsoft.com/office/drawing/2014/main" id="{73CA8421-5AA7-4CB3-8116-8DA7CA58A6C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0186">
            <a:off x="510903" y="3555062"/>
            <a:ext cx="603453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6301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0804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8767" y="2203645"/>
            <a:ext cx="8735628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ea typeface="SimSun" panose="02010600030101010101" pitchFamily="2" charset="-122"/>
              </a:rPr>
              <a:t>Problem Reduction: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Examples are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Computing the Least Common Multiple,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Counting paths between two vertices in a graph,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Finding functions’ Maximization and Minimization problems,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Linear Programming (Investment and Knapsack problems).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Reduction to Graph Problems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9971EA89-992B-4FC7-8F3D-B3CE9DA9F492}"/>
              </a:ext>
            </a:extLst>
          </p:cNvPr>
          <p:cNvSpPr/>
          <p:nvPr/>
        </p:nvSpPr>
        <p:spPr>
          <a:xfrm flipH="1">
            <a:off x="644056" y="1876506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64083B2A-C115-49D7-9FB6-76A99768799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83" y="1778195"/>
            <a:ext cx="586105" cy="425450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EF447E-CBCE-499E-A252-671D1E464B08}"/>
              </a:ext>
            </a:extLst>
          </p:cNvPr>
          <p:cNvSpPr/>
          <p:nvPr/>
        </p:nvSpPr>
        <p:spPr>
          <a:xfrm>
            <a:off x="1864076" y="1193420"/>
            <a:ext cx="4344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</a:t>
            </a:r>
          </a:p>
        </p:txBody>
      </p:sp>
    </p:spTree>
    <p:extLst>
      <p:ext uri="{BB962C8B-B14F-4D97-AF65-F5344CB8AC3E}">
        <p14:creationId xmlns:p14="http://schemas.microsoft.com/office/powerpoint/2010/main" val="78681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5064" y="1019700"/>
            <a:ext cx="900187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600" dirty="0">
                <a:ea typeface="SimSun" panose="02010600030101010101" pitchFamily="2" charset="-122"/>
                <a:cs typeface="Times New Roman" panose="02020603050405020304" pitchFamily="18" charset="0"/>
              </a:rPr>
              <a:t>Presorting - Technique used for simplify instances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 the simplicity’s sake, assume that lists are implemented as arrays.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Three elementary sorting algorithms: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Selection sort -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Bubble sort, and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Insertion sort </a:t>
            </a:r>
          </a:p>
          <a:p>
            <a:pPr marL="919163" lvl="1" indent="-461963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Their time taken is quadratic,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Θ(n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in the worst and average cases.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Best sorting algorithms: 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Mergesort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(always in Θ(n log n)), and 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Quicksort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(also Θ(n log n) in the average case but is quadratic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Θ(n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in the worst case).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59415D20-7938-4E6B-8573-780622622532}"/>
              </a:ext>
            </a:extLst>
          </p:cNvPr>
          <p:cNvSpPr/>
          <p:nvPr/>
        </p:nvSpPr>
        <p:spPr>
          <a:xfrm flipH="1">
            <a:off x="650492" y="4765101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CF2E9-1A24-4C8A-BCD0-BFB2410CF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57" y="4614786"/>
            <a:ext cx="585267" cy="4206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25562D-6F53-415B-A434-9DE64C75656B}"/>
              </a:ext>
            </a:extLst>
          </p:cNvPr>
          <p:cNvSpPr/>
          <p:nvPr/>
        </p:nvSpPr>
        <p:spPr>
          <a:xfrm>
            <a:off x="1511571" y="301765"/>
            <a:ext cx="7859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- </a:t>
            </a:r>
            <a:r>
              <a:rPr lang="en-US" sz="2800" dirty="0">
                <a:cs typeface="Times New Roman" panose="02020603050405020304" pitchFamily="18" charset="0"/>
              </a:rPr>
              <a:t>Instance Simplification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837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12784</TotalTime>
  <Words>9542</Words>
  <Application>Microsoft Office PowerPoint</Application>
  <PresentationFormat>Widescreen</PresentationFormat>
  <Paragraphs>1502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6" baseType="lpstr">
      <vt:lpstr>Arial</vt:lpstr>
      <vt:lpstr>Calibri</vt:lpstr>
      <vt:lpstr>Calibri Light</vt:lpstr>
      <vt:lpstr>Cambria Math</vt:lpstr>
      <vt:lpstr>Consolas</vt:lpstr>
      <vt:lpstr>Courier New</vt:lpstr>
      <vt:lpstr>Symbol</vt:lpstr>
      <vt:lpstr>Times New Roman</vt:lpstr>
      <vt:lpstr>Office Theme</vt:lpstr>
      <vt:lpstr>4  Transform-and-Conquer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432</cp:revision>
  <dcterms:created xsi:type="dcterms:W3CDTF">2016-10-13T00:10:31Z</dcterms:created>
  <dcterms:modified xsi:type="dcterms:W3CDTF">2021-04-14T02:36:12Z</dcterms:modified>
</cp:coreProperties>
</file>