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85" r:id="rId4"/>
    <p:sldId id="286" r:id="rId5"/>
    <p:sldId id="287" r:id="rId6"/>
    <p:sldId id="289" r:id="rId7"/>
    <p:sldId id="290" r:id="rId8"/>
    <p:sldId id="533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87" r:id="rId21"/>
    <p:sldId id="344" r:id="rId22"/>
    <p:sldId id="345" r:id="rId23"/>
    <p:sldId id="346" r:id="rId24"/>
    <p:sldId id="389" r:id="rId25"/>
    <p:sldId id="348" r:id="rId26"/>
    <p:sldId id="349" r:id="rId27"/>
    <p:sldId id="350" r:id="rId28"/>
    <p:sldId id="351" r:id="rId29"/>
    <p:sldId id="392" r:id="rId30"/>
    <p:sldId id="390" r:id="rId31"/>
    <p:sldId id="352" r:id="rId32"/>
    <p:sldId id="353" r:id="rId33"/>
    <p:sldId id="393" r:id="rId34"/>
    <p:sldId id="354" r:id="rId35"/>
    <p:sldId id="355" r:id="rId36"/>
    <p:sldId id="356" r:id="rId37"/>
    <p:sldId id="357" r:id="rId38"/>
    <p:sldId id="358" r:id="rId39"/>
    <p:sldId id="359" r:id="rId40"/>
    <p:sldId id="394" r:id="rId41"/>
    <p:sldId id="395" r:id="rId42"/>
    <p:sldId id="361" r:id="rId43"/>
    <p:sldId id="362" r:id="rId44"/>
    <p:sldId id="363" r:id="rId45"/>
    <p:sldId id="364" r:id="rId46"/>
    <p:sldId id="365" r:id="rId47"/>
    <p:sldId id="366" r:id="rId48"/>
    <p:sldId id="396" r:id="rId49"/>
    <p:sldId id="397" r:id="rId50"/>
    <p:sldId id="398" r:id="rId51"/>
    <p:sldId id="367" r:id="rId52"/>
    <p:sldId id="399" r:id="rId53"/>
    <p:sldId id="368" r:id="rId54"/>
    <p:sldId id="400" r:id="rId55"/>
    <p:sldId id="370" r:id="rId56"/>
    <p:sldId id="371" r:id="rId57"/>
    <p:sldId id="534" r:id="rId58"/>
    <p:sldId id="372" r:id="rId59"/>
    <p:sldId id="401" r:id="rId60"/>
    <p:sldId id="373" r:id="rId61"/>
    <p:sldId id="403" r:id="rId62"/>
    <p:sldId id="404" r:id="rId63"/>
    <p:sldId id="405" r:id="rId64"/>
    <p:sldId id="402" r:id="rId65"/>
    <p:sldId id="406" r:id="rId66"/>
    <p:sldId id="407" r:id="rId67"/>
    <p:sldId id="408" r:id="rId68"/>
    <p:sldId id="513" r:id="rId69"/>
    <p:sldId id="409" r:id="rId70"/>
    <p:sldId id="410" r:id="rId71"/>
    <p:sldId id="514" r:id="rId72"/>
    <p:sldId id="427" r:id="rId73"/>
    <p:sldId id="433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g" initials="PN" lastIdx="1" clrIdx="0">
    <p:extLst>
      <p:ext uri="{19B8F6BF-5375-455C-9EA6-DF929625EA0E}">
        <p15:presenceInfo xmlns:p15="http://schemas.microsoft.com/office/powerpoint/2012/main" userId="a673e88aa0f3c2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91" y="1209449"/>
            <a:ext cx="7524206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4  Transform-and-Conquer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673022CC-D85B-477B-9CB7-99186E84D18B}"/>
              </a:ext>
            </a:extLst>
          </p:cNvPr>
          <p:cNvSpPr txBox="1"/>
          <p:nvPr/>
        </p:nvSpPr>
        <p:spPr>
          <a:xfrm>
            <a:off x="1163782" y="1874983"/>
            <a:ext cx="9892145" cy="25122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33491" y="1357903"/>
            <a:ext cx="88510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Computer Scientists have expended a lot of effort in trying to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find a structure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that preserves the good properties of the classical binary search 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1371600" lvl="2" indent="-457200">
              <a:lnSpc>
                <a:spcPct val="130000"/>
              </a:lnSpc>
              <a:buFont typeface="+mj-lt"/>
              <a:buAutoNum type="arabicParenR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logarithmic efficiency of the dictionary operations and </a:t>
            </a:r>
          </a:p>
          <a:p>
            <a:pPr marL="1371600" lvl="2" indent="-457200">
              <a:lnSpc>
                <a:spcPct val="130000"/>
              </a:lnSpc>
              <a:buFont typeface="+mj-lt"/>
              <a:buAutoNum type="arabicParenR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having the set’s elements sorted – but </a:t>
            </a:r>
          </a:p>
          <a:p>
            <a:pPr marL="1371600" lvl="2" indent="-457200">
              <a:lnSpc>
                <a:spcPct val="130000"/>
              </a:lnSpc>
              <a:buFont typeface="+mj-lt"/>
              <a:buAutoNum type="arabicParenR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avoids its worst-case degeneracy.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They have come up with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two approaches: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instance-simplification and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representation-change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116D9E-2B53-4103-867A-065C37082FD7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54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89037113-7051-449F-B4FA-3157EB01767F}"/>
              </a:ext>
            </a:extLst>
          </p:cNvPr>
          <p:cNvSpPr txBox="1"/>
          <p:nvPr/>
        </p:nvSpPr>
        <p:spPr>
          <a:xfrm>
            <a:off x="1106905" y="2759242"/>
            <a:ext cx="9838186" cy="14802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73022CC-D85B-477B-9CB7-99186E84D18B}"/>
              </a:ext>
            </a:extLst>
          </p:cNvPr>
          <p:cNvSpPr txBox="1"/>
          <p:nvPr/>
        </p:nvSpPr>
        <p:spPr>
          <a:xfrm>
            <a:off x="1173018" y="862039"/>
            <a:ext cx="9596582" cy="11537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98634" y="862038"/>
            <a:ext cx="8744505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first approach -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instance-simplification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variety:</a:t>
            </a:r>
          </a:p>
          <a:p>
            <a:pPr marL="461963" marR="0" lvl="0" indent="-461963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Self-balancing: </a:t>
            </a:r>
          </a:p>
          <a:p>
            <a:pPr marL="919163" lvl="1" indent="-461963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 an unbalanced binary search tree to a balanced one. </a:t>
            </a:r>
          </a:p>
          <a:p>
            <a:pPr marL="461963" marR="0" lvl="0" indent="-461963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Specific implementations of this idea (self-balancing):</a:t>
            </a:r>
          </a:p>
          <a:p>
            <a:pPr marL="919163" lvl="1" indent="-461963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differ by their definition of balance.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lvl="1" indent="-4572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Definition of balance:</a:t>
            </a:r>
          </a:p>
          <a:p>
            <a:pPr marL="1371600" marR="0" lvl="2" indent="-4572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AVL 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1828800" marR="0" indent="-45243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requires the difference between the heights of the left and right subtrees of every node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never exceed 1.</a:t>
            </a:r>
          </a:p>
          <a:p>
            <a:pPr marL="1371600" marR="0" lvl="2" indent="-4572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red-black 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1828800" marR="0" indent="-45243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tolerates the height of one subtree being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twice as large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as the other subtree of the same node. </a:t>
            </a:r>
          </a:p>
          <a:p>
            <a:pPr marL="1371600" marR="0" lvl="2" indent="-4572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splay 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</a:p>
          <a:p>
            <a:pPr marL="1828800" marR="0" indent="-45243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 Splay trees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or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self-adjusting search trees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are a simple and efficient data structure for storing an ordered set.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07801-F8FA-44BC-828A-0ED662EBEFC8}"/>
              </a:ext>
            </a:extLst>
          </p:cNvPr>
          <p:cNvSpPr/>
          <p:nvPr/>
        </p:nvSpPr>
        <p:spPr>
          <a:xfrm>
            <a:off x="1498634" y="57930"/>
            <a:ext cx="7921656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9945CBD4-1C72-4D5A-BD8B-435C62BFD427}"/>
              </a:ext>
            </a:extLst>
          </p:cNvPr>
          <p:cNvSpPr txBox="1"/>
          <p:nvPr/>
        </p:nvSpPr>
        <p:spPr>
          <a:xfrm>
            <a:off x="1131454" y="4477326"/>
            <a:ext cx="9504218" cy="8843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B4BC7CB-06B5-4304-B795-3E6B7FE86092}"/>
              </a:ext>
            </a:extLst>
          </p:cNvPr>
          <p:cNvSpPr txBox="1"/>
          <p:nvPr/>
        </p:nvSpPr>
        <p:spPr>
          <a:xfrm>
            <a:off x="1265382" y="1387763"/>
            <a:ext cx="9504218" cy="8843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9131" y="1280160"/>
            <a:ext cx="8398782" cy="511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first approach -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instance-simplification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variety: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data structure consists of a binary tree, </a:t>
            </a:r>
          </a:p>
          <a:p>
            <a:pPr marL="919163" lvl="1" indent="-461963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needs no additional fields.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919163" lvl="1" indent="-461963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allows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amortized logarithmic performance (log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searching, insertion, deletion,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deletemin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deletemax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splitting, joining, and many other operations.  </a:t>
            </a:r>
          </a:p>
          <a:p>
            <a:pPr marL="919163" lvl="1" indent="-461963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Restructure the tree by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one of a family of transformation, called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rotations, for restoring the required balance, </a:t>
            </a:r>
          </a:p>
          <a:p>
            <a:pPr marL="1376363" lvl="2" indent="-461963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 an insertion or deletion of a new node creates a tree with a violated balance requirement.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9E26CA-6628-4ED7-9626-2236B5103F5A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89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8DF144CB-8D86-444F-8CA9-7291BACDEEEE}"/>
              </a:ext>
            </a:extLst>
          </p:cNvPr>
          <p:cNvSpPr txBox="1"/>
          <p:nvPr/>
        </p:nvSpPr>
        <p:spPr>
          <a:xfrm>
            <a:off x="1208156" y="1238969"/>
            <a:ext cx="10115625" cy="33976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35837" y="1238970"/>
            <a:ext cx="8682361" cy="494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second approach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representation-change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variety: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Allow more than one element in a node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of a search tree. </a:t>
            </a:r>
          </a:p>
          <a:p>
            <a:pPr marL="914400" marR="0" lvl="1" indent="-45720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Specific case of such trees are </a:t>
            </a:r>
          </a:p>
          <a:p>
            <a:pPr marL="1376363" marR="0" lvl="2" indent="-46196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2-3 trees</a:t>
            </a:r>
          </a:p>
          <a:p>
            <a:pPr marL="1376363" marR="0" lvl="2" indent="-46196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2-3-4 trees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and </a:t>
            </a:r>
          </a:p>
          <a:p>
            <a:pPr marL="1376363" marR="0" lvl="2" indent="-46196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more general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B-trees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914400" marR="0" lvl="1" indent="-45720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They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differ in the number of elements admissible in a single node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search tree (no binary tree as requirement!)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but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all are perfectly balanced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A2EE3-F89B-4469-B065-671B6F631397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39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5DA628B-11E1-4052-A768-3737F1C358E7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6689356" y="1283009"/>
            <a:ext cx="1265036" cy="66596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30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,  K</a:t>
            </a:r>
            <a:r>
              <a:rPr lang="en-US" altLang="zh-CN" baseline="-30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837863" y="2803426"/>
            <a:ext cx="1343256" cy="229651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 K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3552963" y="2804094"/>
            <a:ext cx="1214345" cy="22958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 K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120396" y="2827317"/>
            <a:ext cx="1324715" cy="229541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 K</a:t>
            </a:r>
            <a:r>
              <a:rPr kumimoji="0" lang="en-US" altLang="zh-CN" sz="20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609807" y="2804522"/>
            <a:ext cx="1600200" cy="231821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8398908" y="2811306"/>
            <a:ext cx="1322139" cy="228863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 K</a:t>
            </a:r>
            <a:r>
              <a:rPr kumimoji="0" lang="en-US" altLang="zh-CN" sz="20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3"/>
          <p:cNvSpPr>
            <a:spLocks noChangeShapeType="1"/>
          </p:cNvSpPr>
          <p:nvPr/>
        </p:nvSpPr>
        <p:spPr bwMode="auto">
          <a:xfrm flipH="1">
            <a:off x="2515292" y="1948979"/>
            <a:ext cx="613080" cy="86232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"/>
          <p:cNvSpPr>
            <a:spLocks noChangeShapeType="1"/>
          </p:cNvSpPr>
          <p:nvPr/>
        </p:nvSpPr>
        <p:spPr bwMode="auto">
          <a:xfrm>
            <a:off x="7373396" y="1948978"/>
            <a:ext cx="45719" cy="86232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"/>
          <p:cNvSpPr>
            <a:spLocks noChangeShapeType="1"/>
          </p:cNvSpPr>
          <p:nvPr/>
        </p:nvSpPr>
        <p:spPr bwMode="auto">
          <a:xfrm>
            <a:off x="7843706" y="1784592"/>
            <a:ext cx="1219316" cy="1046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352125"/>
            <a:ext cx="12192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2841167" y="1322934"/>
            <a:ext cx="993774" cy="66596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87962" y="549629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6.7  Two kinds of nodes of a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2-3 tree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3605710" y="1948978"/>
            <a:ext cx="555106" cy="85509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"/>
          <p:cNvSpPr>
            <a:spLocks noChangeShapeType="1"/>
          </p:cNvSpPr>
          <p:nvPr/>
        </p:nvSpPr>
        <p:spPr bwMode="auto">
          <a:xfrm flipH="1">
            <a:off x="5767698" y="1784592"/>
            <a:ext cx="1030501" cy="106551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E01CC78E-4463-4792-B89B-17E235E4CD26}"/>
              </a:ext>
            </a:extLst>
          </p:cNvPr>
          <p:cNvSpPr txBox="1"/>
          <p:nvPr/>
        </p:nvSpPr>
        <p:spPr>
          <a:xfrm>
            <a:off x="1068754" y="1717329"/>
            <a:ext cx="9504218" cy="8843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0381" y="1935093"/>
            <a:ext cx="8281894" cy="324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</a:rPr>
              <a:t>Binary Search Tree </a:t>
            </a:r>
          </a:p>
          <a:p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keys in a binary search tree are always stored in such a way as to satisfy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binary-search-tree property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Let  x  be a node in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binary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search tree. </a:t>
            </a:r>
          </a:p>
          <a:p>
            <a:pPr marL="914400" marR="0" lvl="0" indent="-45878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key[y] ≤  key[x],  for any node y in the left subtree of x. </a:t>
            </a:r>
          </a:p>
          <a:p>
            <a:pPr marL="914400" marR="0" lvl="0" indent="-45878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key[x] ≤  key[y],  for any node y in the right subtree of x.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9D7A77F-A3F3-419D-AD64-778529B5E56B}"/>
              </a:ext>
            </a:extLst>
          </p:cNvPr>
          <p:cNvSpPr/>
          <p:nvPr/>
        </p:nvSpPr>
        <p:spPr>
          <a:xfrm flipH="1">
            <a:off x="920079" y="3158655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47A8850-8C45-47B8-8EB5-43B6D0E18F3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6905">
            <a:off x="900319" y="3081152"/>
            <a:ext cx="437232" cy="34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9CD184-C74C-4503-85E0-D3D377BD8DB4}"/>
              </a:ext>
            </a:extLst>
          </p:cNvPr>
          <p:cNvSpPr/>
          <p:nvPr/>
        </p:nvSpPr>
        <p:spPr>
          <a:xfrm>
            <a:off x="1511571" y="467228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64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8901" y="1107913"/>
            <a:ext cx="8735627" cy="5483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Searching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following procedure is to search for a node with a given key in 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binary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search tree.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pointer, says x, to the root of the tree and a key k,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Tree-Search returns a pointer x  to a node with key 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one exists;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otherwise, it returns NIL.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2400" b="1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Tree-Search(x, k)   </a:t>
            </a:r>
            <a:r>
              <a:rPr lang="en-US" sz="2400" spc="-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//Given a pointer x and a key k.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(x = NIL or k = key[x]) then return x;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(k &lt; key[x]) then return Tree-Search(left[x], k)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else return Tree-Search(right[x], k);</a:t>
            </a:r>
            <a:endParaRPr lang="en-US" sz="2400" spc="-100" dirty="0">
              <a:effectLst/>
              <a:highlight>
                <a:srgbClr val="FFFF00"/>
              </a:highlight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9ABF7E-3DCA-4F83-A8B8-9AC2F464AD21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61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1D659134-5BDE-49AC-88A9-17988FAC8229}"/>
              </a:ext>
            </a:extLst>
          </p:cNvPr>
          <p:cNvSpPr txBox="1"/>
          <p:nvPr/>
        </p:nvSpPr>
        <p:spPr>
          <a:xfrm>
            <a:off x="1131454" y="4880738"/>
            <a:ext cx="9379792" cy="13546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84916" y="1095530"/>
            <a:ext cx="912633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begins its search at the root and traces a path downward in the tree.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each node x it encounters, it compares the key k with key[x]. </a:t>
            </a:r>
          </a:p>
          <a:p>
            <a:pPr marL="91440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two keys are equal, the search terminates. </a:t>
            </a:r>
          </a:p>
          <a:p>
            <a:pPr marL="91440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  ≤  key[x],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search continues in the left subtree of x, since the binary-search-tree property.  </a:t>
            </a:r>
          </a:p>
          <a:p>
            <a:pPr marL="91440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  ≥  key[x],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search continues in the right subtree.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nodes encountered during the recursion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form a path downward from the root of the tree, and thus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running time of Tree-Search is O(h)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where h is the height of the tree. 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i.e., 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≤ n &lt;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h+1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(i.e.,  h ≤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 &lt;  h+1) implies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 = Ɵ(log n).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185114-DE49-4DF9-B45A-06EFA696A8FF}"/>
              </a:ext>
            </a:extLst>
          </p:cNvPr>
          <p:cNvSpPr/>
          <p:nvPr/>
        </p:nvSpPr>
        <p:spPr>
          <a:xfrm>
            <a:off x="1384916" y="359633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03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37320" y="109166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556985" y="2114072"/>
            <a:ext cx="896644" cy="4870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904084" y="2114072"/>
            <a:ext cx="896644" cy="52259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318560" y="3278085"/>
            <a:ext cx="912912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644501" y="3278085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801600" y="3278084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9154356" y="3278084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261368" y="454655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179692" y="4546552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566296" y="454655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669652" y="5780549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3" name="Straight Connector 42"/>
          <p:cNvCxnSpPr>
            <a:cxnSpLocks/>
            <a:stCxn id="31" idx="4"/>
            <a:endCxn id="32" idx="0"/>
          </p:cNvCxnSpPr>
          <p:nvPr/>
        </p:nvCxnSpPr>
        <p:spPr>
          <a:xfrm flipH="1">
            <a:off x="4005307" y="1606858"/>
            <a:ext cx="2080335" cy="5072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0"/>
          </p:cNvCxnSpPr>
          <p:nvPr/>
        </p:nvCxnSpPr>
        <p:spPr>
          <a:xfrm flipH="1" flipV="1">
            <a:off x="6081204" y="1606858"/>
            <a:ext cx="2271202" cy="507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4"/>
            <a:endCxn id="34" idx="0"/>
          </p:cNvCxnSpPr>
          <p:nvPr/>
        </p:nvCxnSpPr>
        <p:spPr>
          <a:xfrm flipH="1">
            <a:off x="2775016" y="2601157"/>
            <a:ext cx="1230291" cy="676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  <a:stCxn id="35" idx="0"/>
          </p:cNvCxnSpPr>
          <p:nvPr/>
        </p:nvCxnSpPr>
        <p:spPr>
          <a:xfrm flipH="1" flipV="1">
            <a:off x="4005309" y="2615213"/>
            <a:ext cx="1087514" cy="6628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8" idx="0"/>
          </p:cNvCxnSpPr>
          <p:nvPr/>
        </p:nvCxnSpPr>
        <p:spPr>
          <a:xfrm flipH="1">
            <a:off x="1709690" y="3790616"/>
            <a:ext cx="1063468" cy="755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9" idx="0"/>
          </p:cNvCxnSpPr>
          <p:nvPr/>
        </p:nvCxnSpPr>
        <p:spPr>
          <a:xfrm flipH="1" flipV="1">
            <a:off x="2773159" y="3809544"/>
            <a:ext cx="854855" cy="737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6" idx="0"/>
          </p:cNvCxnSpPr>
          <p:nvPr/>
        </p:nvCxnSpPr>
        <p:spPr>
          <a:xfrm flipH="1">
            <a:off x="7249922" y="2636667"/>
            <a:ext cx="1124501" cy="64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7" idx="0"/>
          </p:cNvCxnSpPr>
          <p:nvPr/>
        </p:nvCxnSpPr>
        <p:spPr>
          <a:xfrm flipH="1" flipV="1">
            <a:off x="8350745" y="2629270"/>
            <a:ext cx="1251933" cy="648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40" idx="0"/>
          </p:cNvCxnSpPr>
          <p:nvPr/>
        </p:nvCxnSpPr>
        <p:spPr>
          <a:xfrm flipH="1" flipV="1">
            <a:off x="5143136" y="3790617"/>
            <a:ext cx="871482" cy="755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1" idx="0"/>
          </p:cNvCxnSpPr>
          <p:nvPr/>
        </p:nvCxnSpPr>
        <p:spPr>
          <a:xfrm flipH="1">
            <a:off x="5117974" y="5076753"/>
            <a:ext cx="928457" cy="703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40496" y="1180730"/>
            <a:ext cx="87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S(13)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573346" y="3244334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P(9)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6878545" y="3809544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S(15)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329398" y="4845920"/>
            <a:ext cx="920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P(15)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632057" y="5807315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S(7)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4065264" y="4588424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P(6)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9224652" y="3919044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Max key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261368" y="5076850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Min key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7513109" y="4442095"/>
            <a:ext cx="338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Tree-Search(root, k =13)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 = root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NIL or k (= 13)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key[root](=15).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k (=13) &lt; key[root](=15) then Tree-Search( left[root] 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6), k (= 13) )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Tree-Search(x 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6), k (=13)) </a:t>
            </a:r>
          </a:p>
          <a:p>
            <a:r>
              <a:rPr lang="en-US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3704" y="499690"/>
            <a:ext cx="4111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Tree-Search(x, k)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(x = NIL or k = key[x])  then return x;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(k &lt; key[x])  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then return Tree-Search(left[x], k)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else return Tree-Search(right[x], k);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8421" y="210882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P(7) S(4)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78CAF4-D77D-401F-832E-40F10F881E7A}"/>
              </a:ext>
            </a:extLst>
          </p:cNvPr>
          <p:cNvCxnSpPr>
            <a:endCxn id="31" idx="0"/>
          </p:cNvCxnSpPr>
          <p:nvPr/>
        </p:nvCxnSpPr>
        <p:spPr>
          <a:xfrm>
            <a:off x="5828306" y="691763"/>
            <a:ext cx="257336" cy="39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BF9C635-A0C8-4D59-8BDC-F53B00AD065F}"/>
              </a:ext>
            </a:extLst>
          </p:cNvPr>
          <p:cNvSpPr/>
          <p:nvPr/>
        </p:nvSpPr>
        <p:spPr>
          <a:xfrm>
            <a:off x="5806868" y="476596"/>
            <a:ext cx="1802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key[x]      15 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8DD95-0891-44F8-BB16-D87E719213E0}"/>
              </a:ext>
            </a:extLst>
          </p:cNvPr>
          <p:cNvCxnSpPr/>
          <p:nvPr/>
        </p:nvCxnSpPr>
        <p:spPr>
          <a:xfrm flipH="1">
            <a:off x="6801600" y="691763"/>
            <a:ext cx="29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7176ABB2-C50D-416C-AEC5-3D36F0D51515}"/>
              </a:ext>
            </a:extLst>
          </p:cNvPr>
          <p:cNvSpPr/>
          <p:nvPr/>
        </p:nvSpPr>
        <p:spPr>
          <a:xfrm flipH="1">
            <a:off x="1325085" y="281850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Image result for smiley face images">
            <a:extLst>
              <a:ext uri="{FF2B5EF4-FFF2-40B4-BE49-F238E27FC236}">
                <a16:creationId xmlns:a16="http://schemas.microsoft.com/office/drawing/2014/main" id="{8ABA7D25-78FF-43DF-AC22-715C40445D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7" y="2629836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51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2214" y="1252754"/>
            <a:ext cx="8975324" cy="4658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same procedure can be written iteratively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by “unrolling” the recursion into a while-loop.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 most computers, this version is more efficient.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6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Iterative</a:t>
            </a:r>
            <a:r>
              <a:rPr lang="en-US" sz="2600" spc="-100" dirty="0">
                <a:latin typeface="Consolas" panose="020B0609020204030204" pitchFamily="49" charset="0"/>
                <a:ea typeface="SimSun" panose="02010600030101010101" pitchFamily="2" charset="-122"/>
              </a:rPr>
              <a:t>-Tree-Search(x, k)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while (x ≠ NIL and k ≠ key[x]) do {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if (k &lt; key[x]) then x ← left[x]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	          else x ← right[x]; };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//end while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 x;</a:t>
            </a:r>
            <a:endParaRPr lang="en-US" sz="24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78ED05-227C-4BFE-A34C-150BD7DA2044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79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7161" y="609343"/>
            <a:ext cx="9614348" cy="606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Divide-and-conquer algorithms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(n/b) + f(n)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Decrease-and-Conquer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Exploiting and then establishing the relationship between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solution to a given instance of a problem and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solution to a smaller instance of the same problem.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Three major variations of decrease-and-conquer: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by a constant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Insertion sort, Topological sorting (DFS).   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T(n - c) + f(n)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by a constant factor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Binary Search, Russian peasant multiplication, fake coin problem.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T(n/b) + f(n)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size decrease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Euclid’s algorithm, the partition-based algorithm for interpolation search, and searching and insertion in a binary search tree..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DCC99785-9E54-4089-A732-B8DD5640143A}"/>
              </a:ext>
            </a:extLst>
          </p:cNvPr>
          <p:cNvSpPr/>
          <p:nvPr/>
        </p:nvSpPr>
        <p:spPr>
          <a:xfrm>
            <a:off x="9169776" y="766098"/>
            <a:ext cx="1655063" cy="425396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37320" y="109166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609791" y="1934991"/>
            <a:ext cx="896644" cy="4870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863181" y="1955808"/>
            <a:ext cx="896644" cy="52259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373136" y="3052214"/>
            <a:ext cx="912912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662628" y="3052215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844683" y="3052215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9163256" y="3052215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355545" y="428251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180101" y="428641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566296" y="428641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634143" y="5382825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3" name="Straight Connector 42"/>
          <p:cNvCxnSpPr>
            <a:cxnSpLocks/>
            <a:stCxn id="31" idx="4"/>
            <a:endCxn id="32" idx="0"/>
          </p:cNvCxnSpPr>
          <p:nvPr/>
        </p:nvCxnSpPr>
        <p:spPr>
          <a:xfrm flipH="1">
            <a:off x="4058113" y="1606858"/>
            <a:ext cx="2027529" cy="3281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33" idx="0"/>
            <a:endCxn id="31" idx="4"/>
          </p:cNvCxnSpPr>
          <p:nvPr/>
        </p:nvCxnSpPr>
        <p:spPr>
          <a:xfrm flipH="1" flipV="1">
            <a:off x="6085642" y="1606858"/>
            <a:ext cx="2225861" cy="34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4"/>
            <a:endCxn id="34" idx="0"/>
          </p:cNvCxnSpPr>
          <p:nvPr/>
        </p:nvCxnSpPr>
        <p:spPr>
          <a:xfrm flipH="1">
            <a:off x="2829592" y="2422076"/>
            <a:ext cx="1228521" cy="630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026179" y="2399585"/>
            <a:ext cx="1065325" cy="6488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stCxn id="34" idx="4"/>
            <a:endCxn id="38" idx="0"/>
          </p:cNvCxnSpPr>
          <p:nvPr/>
        </p:nvCxnSpPr>
        <p:spPr>
          <a:xfrm flipH="1">
            <a:off x="1803867" y="3567411"/>
            <a:ext cx="1025725" cy="715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9" idx="0"/>
          </p:cNvCxnSpPr>
          <p:nvPr/>
        </p:nvCxnSpPr>
        <p:spPr>
          <a:xfrm flipH="1" flipV="1">
            <a:off x="2773568" y="3549410"/>
            <a:ext cx="854855" cy="737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endCxn id="36" idx="0"/>
          </p:cNvCxnSpPr>
          <p:nvPr/>
        </p:nvCxnSpPr>
        <p:spPr>
          <a:xfrm flipH="1">
            <a:off x="7293005" y="2471005"/>
            <a:ext cx="1046086" cy="581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37" idx="0"/>
          </p:cNvCxnSpPr>
          <p:nvPr/>
        </p:nvCxnSpPr>
        <p:spPr>
          <a:xfrm flipH="1" flipV="1">
            <a:off x="8335576" y="2460689"/>
            <a:ext cx="1276002" cy="591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5161153" y="3545503"/>
            <a:ext cx="854855" cy="737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  <a:stCxn id="40" idx="4"/>
            <a:endCxn id="41" idx="0"/>
          </p:cNvCxnSpPr>
          <p:nvPr/>
        </p:nvCxnSpPr>
        <p:spPr>
          <a:xfrm flipH="1">
            <a:off x="5082465" y="4801615"/>
            <a:ext cx="932153" cy="581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40496" y="1180730"/>
            <a:ext cx="87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S(13)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503562" y="2897067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P(9)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6935852" y="3520447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S(15)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419761" y="4566875"/>
            <a:ext cx="920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P(15)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635670" y="5425932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S(7)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3899379" y="4022753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P(6)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9198768" y="3572052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Max key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166273" y="4816216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Min key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00664"/>
              </p:ext>
            </p:extLst>
          </p:nvPr>
        </p:nvGraphicFramePr>
        <p:xfrm>
          <a:off x="564542" y="555832"/>
          <a:ext cx="10865458" cy="443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74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4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35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11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66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77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8669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719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42451">
                  <a:extLst>
                    <a:ext uri="{9D8B030D-6E8A-4147-A177-3AD203B41FA5}">
                      <a16:colId xmlns:a16="http://schemas.microsoft.com/office/drawing/2014/main" val="3303729318"/>
                    </a:ext>
                  </a:extLst>
                </a:gridCol>
                <a:gridCol w="486697">
                  <a:extLst>
                    <a:ext uri="{9D8B030D-6E8A-4147-A177-3AD203B41FA5}">
                      <a16:colId xmlns:a16="http://schemas.microsoft.com/office/drawing/2014/main" val="4100766135"/>
                    </a:ext>
                  </a:extLst>
                </a:gridCol>
              </a:tblGrid>
              <a:tr h="4431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12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13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16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17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18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19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12777" y="4501516"/>
            <a:ext cx="38926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 key is 2 and Max key is 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 is the successor of 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predecessor of 6.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15 is the predecessor of 17,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successor of 15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0502" y="1097088"/>
            <a:ext cx="30984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12.2   Queries on 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 binary search tree. </a:t>
            </a:r>
            <a:endParaRPr lang="en-US" sz="2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9324580-68F9-4F2A-A599-0AA95BDCB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80278"/>
              </p:ext>
            </p:extLst>
          </p:nvPr>
        </p:nvGraphicFramePr>
        <p:xfrm>
          <a:off x="564542" y="117994"/>
          <a:ext cx="10880205" cy="443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9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2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68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19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66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24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7217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35902">
                  <a:extLst>
                    <a:ext uri="{9D8B030D-6E8A-4147-A177-3AD203B41FA5}">
                      <a16:colId xmlns:a16="http://schemas.microsoft.com/office/drawing/2014/main" val="216747507"/>
                    </a:ext>
                  </a:extLst>
                </a:gridCol>
                <a:gridCol w="501445">
                  <a:extLst>
                    <a:ext uri="{9D8B030D-6E8A-4147-A177-3AD203B41FA5}">
                      <a16:colId xmlns:a16="http://schemas.microsoft.com/office/drawing/2014/main" val="555759373"/>
                    </a:ext>
                  </a:extLst>
                </a:gridCol>
              </a:tblGrid>
              <a:tr h="4431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1005E9-1FA1-4F2C-8A68-1D4E9FEAA56C}"/>
              </a:ext>
            </a:extLst>
          </p:cNvPr>
          <p:cNvSpPr txBox="1"/>
          <p:nvPr/>
        </p:nvSpPr>
        <p:spPr>
          <a:xfrm>
            <a:off x="8759825" y="1114124"/>
            <a:ext cx="2670627" cy="1015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00FF"/>
                </a:solidFill>
              </a:rPr>
              <a:t>Location computation:</a:t>
            </a:r>
          </a:p>
          <a:p>
            <a:pPr algn="r"/>
            <a:r>
              <a:rPr lang="en-US" sz="2000" dirty="0" err="1">
                <a:solidFill>
                  <a:srgbClr val="0000FF"/>
                </a:solidFill>
              </a:rPr>
              <a:t>LeftLocation</a:t>
            </a:r>
            <a:r>
              <a:rPr lang="en-US" sz="2000" dirty="0">
                <a:solidFill>
                  <a:srgbClr val="0000FF"/>
                </a:solidFill>
              </a:rPr>
              <a:t> = 2*</a:t>
            </a:r>
            <a:r>
              <a:rPr lang="en-US" sz="2000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 +1</a:t>
            </a:r>
          </a:p>
          <a:p>
            <a:pPr algn="r"/>
            <a:r>
              <a:rPr lang="en-US" sz="2000" dirty="0" err="1">
                <a:solidFill>
                  <a:srgbClr val="0000FF"/>
                </a:solidFill>
              </a:rPr>
              <a:t>RightLocation</a:t>
            </a:r>
            <a:r>
              <a:rPr lang="en-US" sz="2000" dirty="0">
                <a:solidFill>
                  <a:srgbClr val="0000FF"/>
                </a:solidFill>
              </a:rPr>
              <a:t> = 2(i+1)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BA966-C512-4D27-9A0C-391958A66E48}"/>
              </a:ext>
            </a:extLst>
          </p:cNvPr>
          <p:cNvSpPr txBox="1"/>
          <p:nvPr/>
        </p:nvSpPr>
        <p:spPr>
          <a:xfrm>
            <a:off x="4821316" y="1091661"/>
            <a:ext cx="7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0B60AC-8005-4432-AF5A-3EE5DA918AE0}"/>
              </a:ext>
            </a:extLst>
          </p:cNvPr>
          <p:cNvSpPr txBox="1"/>
          <p:nvPr/>
        </p:nvSpPr>
        <p:spPr>
          <a:xfrm>
            <a:off x="3084184" y="2091357"/>
            <a:ext cx="43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 algn="r"/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3A9CA7-EAA4-4476-BDC1-0D93EC42EA1C}"/>
              </a:ext>
            </a:extLst>
          </p:cNvPr>
          <p:cNvSpPr txBox="1"/>
          <p:nvPr/>
        </p:nvSpPr>
        <p:spPr>
          <a:xfrm>
            <a:off x="7340285" y="2140040"/>
            <a:ext cx="46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 algn="r"/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F8E461-8243-40FF-A0E2-EED8967F61D9}"/>
              </a:ext>
            </a:extLst>
          </p:cNvPr>
          <p:cNvSpPr txBox="1"/>
          <p:nvPr/>
        </p:nvSpPr>
        <p:spPr>
          <a:xfrm>
            <a:off x="1865353" y="3033706"/>
            <a:ext cx="41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 algn="r"/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F9385E-7E94-48AA-81E9-18E6E40063D6}"/>
              </a:ext>
            </a:extLst>
          </p:cNvPr>
          <p:cNvSpPr txBox="1"/>
          <p:nvPr/>
        </p:nvSpPr>
        <p:spPr>
          <a:xfrm>
            <a:off x="4126982" y="3039145"/>
            <a:ext cx="41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lvl="1" algn="r"/>
            <a:r>
              <a:rPr lang="en-US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B17CDE-843B-4C91-957B-2B309B9B07C4}"/>
              </a:ext>
            </a:extLst>
          </p:cNvPr>
          <p:cNvSpPr txBox="1"/>
          <p:nvPr/>
        </p:nvSpPr>
        <p:spPr>
          <a:xfrm>
            <a:off x="6314488" y="3057655"/>
            <a:ext cx="4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 algn="r"/>
            <a:r>
              <a:rPr lang="en-US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62438D-E41F-4F65-BBF5-583E683AC581}"/>
              </a:ext>
            </a:extLst>
          </p:cNvPr>
          <p:cNvSpPr txBox="1"/>
          <p:nvPr/>
        </p:nvSpPr>
        <p:spPr>
          <a:xfrm>
            <a:off x="8565492" y="3114566"/>
            <a:ext cx="52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lvl="1" algn="r"/>
            <a:r>
              <a:rPr lang="en-US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46EDE8-D220-46C8-959F-997E4EA45721}"/>
              </a:ext>
            </a:extLst>
          </p:cNvPr>
          <p:cNvSpPr txBox="1"/>
          <p:nvPr/>
        </p:nvSpPr>
        <p:spPr>
          <a:xfrm>
            <a:off x="845621" y="4385971"/>
            <a:ext cx="45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 algn="r"/>
            <a:r>
              <a:rPr lang="en-US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F8D6A-FDF0-4653-90DA-FFB253C082D4}"/>
              </a:ext>
            </a:extLst>
          </p:cNvPr>
          <p:cNvSpPr txBox="1"/>
          <p:nvPr/>
        </p:nvSpPr>
        <p:spPr>
          <a:xfrm>
            <a:off x="2635341" y="4379052"/>
            <a:ext cx="4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lvl="1" indent="-12700" algn="r"/>
            <a:r>
              <a:rPr lang="en-US" dirty="0"/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960F68-F77D-4129-A697-A9986F018F9B}"/>
              </a:ext>
            </a:extLst>
          </p:cNvPr>
          <p:cNvSpPr txBox="1"/>
          <p:nvPr/>
        </p:nvSpPr>
        <p:spPr>
          <a:xfrm>
            <a:off x="4987610" y="4446884"/>
            <a:ext cx="51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 algn="r"/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4706E3-08C3-45A0-8150-54462DE42C6F}"/>
              </a:ext>
            </a:extLst>
          </p:cNvPr>
          <p:cNvSpPr txBox="1"/>
          <p:nvPr/>
        </p:nvSpPr>
        <p:spPr>
          <a:xfrm>
            <a:off x="4026179" y="5461401"/>
            <a:ext cx="58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lvl="1" algn="r"/>
            <a:r>
              <a:rPr lang="en-US" dirty="0"/>
              <a:t>21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1EB3D4B-D0EE-4DC7-BCCB-ADAF67EEFE88}"/>
              </a:ext>
            </a:extLst>
          </p:cNvPr>
          <p:cNvSpPr/>
          <p:nvPr/>
        </p:nvSpPr>
        <p:spPr>
          <a:xfrm flipV="1">
            <a:off x="11465881" y="325577"/>
            <a:ext cx="560464" cy="55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0875B3B5-C65E-4C77-AE8C-5482DDAF6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0050"/>
              </p:ext>
            </p:extLst>
          </p:nvPr>
        </p:nvGraphicFramePr>
        <p:xfrm>
          <a:off x="731521" y="6290332"/>
          <a:ext cx="10028970" cy="443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431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73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9517" y="1156659"/>
            <a:ext cx="901083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search for the key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13 in the tree, we follow the path 15 → 6 →7 →13 from the root.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minimum key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tree is 2, which is found by following left pointers from the root.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maximum key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20 is found by following right pointers from the root.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successor of the node with key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15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the node with key 17, since it is the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minimum key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 the right subtree 15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node with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key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13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has no right subtree, and thus its successor is its lowest ancestor whose left child is also an ancestor. In this case, the node with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key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15 is its successor.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C866C4-1F24-4244-BAF0-FC2349284A60}"/>
              </a:ext>
            </a:extLst>
          </p:cNvPr>
          <p:cNvSpPr/>
          <p:nvPr/>
        </p:nvSpPr>
        <p:spPr>
          <a:xfrm>
            <a:off x="1555114" y="389004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964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2928" y="605476"/>
            <a:ext cx="9044444" cy="514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Minimum and maximum</a:t>
            </a:r>
          </a:p>
          <a:p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minimum key in a binary search tree whose key can be found by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following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left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child pointers from the root until a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NIL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encountered.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following procedure returns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pointer to the minimum key in the subtree rooted at a given node x.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b="1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Tree-Minimum(x)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while (left[x] ≠ NIL) do{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x ← left[x];}  </a:t>
            </a:r>
            <a:r>
              <a:rPr lang="en-US" sz="2200" spc="-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//end while – continue go to the left link of the tree.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 x;</a:t>
            </a:r>
            <a:endParaRPr lang="en-US" sz="2400" spc="-100" dirty="0">
              <a:effectLst/>
              <a:highlight>
                <a:srgbClr val="FFFF00"/>
              </a:highlight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4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1449" y="997456"/>
            <a:ext cx="9259409" cy="53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Tree-Minimum(x)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while   (left[x] ≠ NIL) do{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  x ← left[x]; } //end while – continue go to the left link of the tree.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return x</a:t>
            </a:r>
          </a:p>
          <a:p>
            <a:r>
              <a:rPr lang="en-US" sz="16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binary-search-tree property guarantees that Tree-Minimum is correct.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a node x has no left subtree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then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minimum key in the subtree rooted at x is key[x],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since every key in the right subtree of x is at least as large as key[x], 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node x has a left subtree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then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minimum key in the subtree rooted at x can be found in the subtree rooted at left[x],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no key in the right subtree is smaller than key[x] and every key in the left subtree is not larger than key[x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294A42-E557-46B4-9B97-A034F4DB0388}"/>
              </a:ext>
            </a:extLst>
          </p:cNvPr>
          <p:cNvSpPr/>
          <p:nvPr/>
        </p:nvSpPr>
        <p:spPr>
          <a:xfrm>
            <a:off x="1491449" y="136302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29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37320" y="109166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556985" y="2114072"/>
            <a:ext cx="896644" cy="4870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904084" y="2114072"/>
            <a:ext cx="896644" cy="52259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318560" y="3278085"/>
            <a:ext cx="912912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644501" y="3278085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801600" y="3278084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9154356" y="3278084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261368" y="454655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179692" y="4546552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566296" y="454655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669652" y="5780549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3" name="Straight Connector 42"/>
          <p:cNvCxnSpPr>
            <a:stCxn id="31" idx="4"/>
            <a:endCxn id="32" idx="0"/>
          </p:cNvCxnSpPr>
          <p:nvPr/>
        </p:nvCxnSpPr>
        <p:spPr>
          <a:xfrm flipH="1">
            <a:off x="4005307" y="1606858"/>
            <a:ext cx="2080335" cy="5072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0"/>
          </p:cNvCxnSpPr>
          <p:nvPr/>
        </p:nvCxnSpPr>
        <p:spPr>
          <a:xfrm flipH="1" flipV="1">
            <a:off x="6081204" y="1606858"/>
            <a:ext cx="2271202" cy="507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4"/>
            <a:endCxn id="34" idx="0"/>
          </p:cNvCxnSpPr>
          <p:nvPr/>
        </p:nvCxnSpPr>
        <p:spPr>
          <a:xfrm flipH="1">
            <a:off x="2775016" y="2601157"/>
            <a:ext cx="1230291" cy="676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005307" y="2615213"/>
            <a:ext cx="1065325" cy="6488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8" idx="0"/>
          </p:cNvCxnSpPr>
          <p:nvPr/>
        </p:nvCxnSpPr>
        <p:spPr>
          <a:xfrm flipH="1">
            <a:off x="1709690" y="3790616"/>
            <a:ext cx="1063468" cy="755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9" idx="0"/>
          </p:cNvCxnSpPr>
          <p:nvPr/>
        </p:nvCxnSpPr>
        <p:spPr>
          <a:xfrm flipH="1" flipV="1">
            <a:off x="2773159" y="3809544"/>
            <a:ext cx="854855" cy="737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6" idx="0"/>
          </p:cNvCxnSpPr>
          <p:nvPr/>
        </p:nvCxnSpPr>
        <p:spPr>
          <a:xfrm flipH="1">
            <a:off x="7249922" y="2636667"/>
            <a:ext cx="1124501" cy="64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7" idx="0"/>
          </p:cNvCxnSpPr>
          <p:nvPr/>
        </p:nvCxnSpPr>
        <p:spPr>
          <a:xfrm flipH="1" flipV="1">
            <a:off x="8350745" y="2629270"/>
            <a:ext cx="1251933" cy="648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5143134" y="3790616"/>
            <a:ext cx="854855" cy="737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1" idx="0"/>
          </p:cNvCxnSpPr>
          <p:nvPr/>
        </p:nvCxnSpPr>
        <p:spPr>
          <a:xfrm flipH="1">
            <a:off x="5117974" y="5076753"/>
            <a:ext cx="928457" cy="703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40496" y="1180730"/>
            <a:ext cx="87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S(13)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83432" y="2913188"/>
            <a:ext cx="1379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P(9) S(6)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7633151" y="3294639"/>
            <a:ext cx="9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S(15)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329398" y="4357647"/>
            <a:ext cx="1574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P(15) S(9)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578789" y="5754047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S(7)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4065264" y="4588424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P(6)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9535374" y="2835973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Max key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261368" y="5076850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Min key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8661263" y="4546551"/>
            <a:ext cx="2125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NIL       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NIL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endParaRPr lang="en-US" sz="2400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9623573" y="3790616"/>
            <a:ext cx="710035" cy="797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</p:cNvCxnSpPr>
          <p:nvPr/>
        </p:nvCxnSpPr>
        <p:spPr>
          <a:xfrm flipH="1">
            <a:off x="9044395" y="3793281"/>
            <a:ext cx="558283" cy="79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37954" y="457929"/>
            <a:ext cx="3899516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Tree-Minimum(x)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while  ( left[x] ≠ NIL) do{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  x ← left[x];} 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//end while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return x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9285" y="2835973"/>
            <a:ext cx="4400364" cy="369331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Tree-Minimum(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pt_to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15)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while   left[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15] (= 6) ≠ NIL do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  x ← left[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15] (=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6);  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while   left[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6] (= 3) ≠ NIL do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  x ← left[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6] (=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3);  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while   left[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3] (= 2) ≠ NIL do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  x ← left[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3] (=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2);  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while   left[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2] (= NIL) = NIL.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return x (=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2)</a:t>
            </a:r>
          </a:p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5796BE-D045-4EA2-8DF9-666E27B9BD17}"/>
              </a:ext>
            </a:extLst>
          </p:cNvPr>
          <p:cNvSpPr/>
          <p:nvPr/>
        </p:nvSpPr>
        <p:spPr>
          <a:xfrm>
            <a:off x="3289094" y="160736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6901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868" y="1523487"/>
            <a:ext cx="9183757" cy="466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pseudocode for Tree-Maximum is symmetric.</a:t>
            </a:r>
          </a:p>
          <a:p>
            <a:pPr>
              <a:lnSpc>
                <a:spcPct val="150000"/>
              </a:lnSpc>
            </a:pPr>
            <a:r>
              <a:rPr lang="en-US" sz="2400" b="1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Tree-Maximum(x)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while (right[x] ≠ NIL) do {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x ← right[x];}  </a:t>
            </a:r>
            <a:r>
              <a:rPr lang="en-US" sz="2400" spc="-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//end while – continue go to the right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return x;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Both procedures run in O(h) time on a tree of height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 = Ɵ(log n).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since, as in Tree-Search, the sequence of nodes encountered forms a path downward from the root.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2ECD8-B1E0-44F2-ACB7-D96A33123E62}"/>
              </a:ext>
            </a:extLst>
          </p:cNvPr>
          <p:cNvSpPr/>
          <p:nvPr/>
        </p:nvSpPr>
        <p:spPr>
          <a:xfrm>
            <a:off x="1711868" y="673429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22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0943" y="1510265"/>
            <a:ext cx="8433786" cy="44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Recall: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most important divide-and-conquer algorithms for binary trees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three classic traversals: 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preorder,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inorder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and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postorder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All three traversals visit nodes of a binary tree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recursively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by visiting the tree’s root and its left and right subtrees.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They differ just by the timing of the root’s visit.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28EA982-079C-4DD3-9595-44E31367958A}"/>
              </a:ext>
            </a:extLst>
          </p:cNvPr>
          <p:cNvSpPr/>
          <p:nvPr/>
        </p:nvSpPr>
        <p:spPr>
          <a:xfrm flipH="1">
            <a:off x="799673" y="2582857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91536D27-6E5D-4EBA-9E18-7D03AA2C97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6" y="2394188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821F27-E1FE-4631-BDF2-2EACE6EEBDE9}"/>
              </a:ext>
            </a:extLst>
          </p:cNvPr>
          <p:cNvSpPr/>
          <p:nvPr/>
        </p:nvSpPr>
        <p:spPr>
          <a:xfrm>
            <a:off x="1572531" y="56969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996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2778199" y="2072017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1942222" y="3360759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7" name="Oval 43"/>
          <p:cNvSpPr>
            <a:spLocks noChangeArrowheads="1"/>
          </p:cNvSpPr>
          <p:nvPr/>
        </p:nvSpPr>
        <p:spPr bwMode="auto">
          <a:xfrm>
            <a:off x="2758966" y="4559244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48" name="Oval 43"/>
          <p:cNvSpPr>
            <a:spLocks noChangeArrowheads="1"/>
          </p:cNvSpPr>
          <p:nvPr/>
        </p:nvSpPr>
        <p:spPr bwMode="auto">
          <a:xfrm>
            <a:off x="3930818" y="3360759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3422801" y="4559244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50" name="Oval 43"/>
          <p:cNvSpPr>
            <a:spLocks noChangeArrowheads="1"/>
          </p:cNvSpPr>
          <p:nvPr/>
        </p:nvSpPr>
        <p:spPr bwMode="auto">
          <a:xfrm>
            <a:off x="1144710" y="4559244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51" name="Oval 43"/>
          <p:cNvSpPr>
            <a:spLocks noChangeArrowheads="1"/>
          </p:cNvSpPr>
          <p:nvPr/>
        </p:nvSpPr>
        <p:spPr bwMode="auto">
          <a:xfrm>
            <a:off x="1897833" y="5732575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g</a:t>
            </a:r>
          </a:p>
        </p:txBody>
      </p:sp>
      <p:cxnSp>
        <p:nvCxnSpPr>
          <p:cNvPr id="53" name="Straight Connector 52"/>
          <p:cNvCxnSpPr>
            <a:stCxn id="45" idx="4"/>
            <a:endCxn id="46" idx="0"/>
          </p:cNvCxnSpPr>
          <p:nvPr/>
        </p:nvCxnSpPr>
        <p:spPr>
          <a:xfrm flipH="1">
            <a:off x="2183653" y="2489559"/>
            <a:ext cx="835977" cy="87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4"/>
            <a:endCxn id="48" idx="0"/>
          </p:cNvCxnSpPr>
          <p:nvPr/>
        </p:nvCxnSpPr>
        <p:spPr>
          <a:xfrm>
            <a:off x="3019630" y="2489559"/>
            <a:ext cx="1152619" cy="87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0" idx="0"/>
          </p:cNvCxnSpPr>
          <p:nvPr/>
        </p:nvCxnSpPr>
        <p:spPr>
          <a:xfrm flipH="1">
            <a:off x="1386141" y="3778301"/>
            <a:ext cx="835977" cy="780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7" idx="0"/>
          </p:cNvCxnSpPr>
          <p:nvPr/>
        </p:nvCxnSpPr>
        <p:spPr>
          <a:xfrm>
            <a:off x="2250492" y="3778301"/>
            <a:ext cx="749905" cy="780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9" idx="0"/>
          </p:cNvCxnSpPr>
          <p:nvPr/>
        </p:nvCxnSpPr>
        <p:spPr>
          <a:xfrm flipH="1">
            <a:off x="3664232" y="3778300"/>
            <a:ext cx="532432" cy="780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379872" y="4949715"/>
            <a:ext cx="749905" cy="780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44811" y="1943851"/>
            <a:ext cx="5421577" cy="25776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Preorder:   a, 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d, g, e,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   (a b c)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Top-down; root, left and then right.</a:t>
            </a:r>
          </a:p>
          <a:p>
            <a:pPr>
              <a:spcAft>
                <a:spcPts val="300"/>
              </a:spcAft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g,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(b a c)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bottom-up; visit left, root and then right.</a:t>
            </a:r>
          </a:p>
          <a:p>
            <a:pPr>
              <a:spcAft>
                <a:spcPts val="300"/>
              </a:spcAft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d, e,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(b c a)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bottom-up; before root, visit left and right.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1DF10B-A8F8-4009-8EA9-93A59CE08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53604"/>
              </p:ext>
            </p:extLst>
          </p:nvPr>
        </p:nvGraphicFramePr>
        <p:xfrm>
          <a:off x="9088445" y="460398"/>
          <a:ext cx="16593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55">
                  <a:extLst>
                    <a:ext uri="{9D8B030D-6E8A-4147-A177-3AD203B41FA5}">
                      <a16:colId xmlns:a16="http://schemas.microsoft.com/office/drawing/2014/main" val="3353315281"/>
                    </a:ext>
                  </a:extLst>
                </a:gridCol>
                <a:gridCol w="237055">
                  <a:extLst>
                    <a:ext uri="{9D8B030D-6E8A-4147-A177-3AD203B41FA5}">
                      <a16:colId xmlns:a16="http://schemas.microsoft.com/office/drawing/2014/main" val="2529668049"/>
                    </a:ext>
                  </a:extLst>
                </a:gridCol>
                <a:gridCol w="237055">
                  <a:extLst>
                    <a:ext uri="{9D8B030D-6E8A-4147-A177-3AD203B41FA5}">
                      <a16:colId xmlns:a16="http://schemas.microsoft.com/office/drawing/2014/main" val="2258900791"/>
                    </a:ext>
                  </a:extLst>
                </a:gridCol>
                <a:gridCol w="237055">
                  <a:extLst>
                    <a:ext uri="{9D8B030D-6E8A-4147-A177-3AD203B41FA5}">
                      <a16:colId xmlns:a16="http://schemas.microsoft.com/office/drawing/2014/main" val="1071267183"/>
                    </a:ext>
                  </a:extLst>
                </a:gridCol>
                <a:gridCol w="237055">
                  <a:extLst>
                    <a:ext uri="{9D8B030D-6E8A-4147-A177-3AD203B41FA5}">
                      <a16:colId xmlns:a16="http://schemas.microsoft.com/office/drawing/2014/main" val="484058052"/>
                    </a:ext>
                  </a:extLst>
                </a:gridCol>
                <a:gridCol w="237055">
                  <a:extLst>
                    <a:ext uri="{9D8B030D-6E8A-4147-A177-3AD203B41FA5}">
                      <a16:colId xmlns:a16="http://schemas.microsoft.com/office/drawing/2014/main" val="4200597735"/>
                    </a:ext>
                  </a:extLst>
                </a:gridCol>
                <a:gridCol w="237055">
                  <a:extLst>
                    <a:ext uri="{9D8B030D-6E8A-4147-A177-3AD203B41FA5}">
                      <a16:colId xmlns:a16="http://schemas.microsoft.com/office/drawing/2014/main" val="1854478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43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93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5652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6E9A02-4A98-49DA-9434-339D9C69D294}"/>
              </a:ext>
            </a:extLst>
          </p:cNvPr>
          <p:cNvSpPr txBox="1"/>
          <p:nvPr/>
        </p:nvSpPr>
        <p:spPr>
          <a:xfrm>
            <a:off x="8004783" y="459271"/>
            <a:ext cx="1083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Top preorder stack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BCF54F-BB82-4F9A-A9F2-52929C97E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67395"/>
              </p:ext>
            </p:extLst>
          </p:nvPr>
        </p:nvGraphicFramePr>
        <p:xfrm>
          <a:off x="2209361" y="459271"/>
          <a:ext cx="56493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87">
                  <a:extLst>
                    <a:ext uri="{9D8B030D-6E8A-4147-A177-3AD203B41FA5}">
                      <a16:colId xmlns:a16="http://schemas.microsoft.com/office/drawing/2014/main" val="2153637971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4146898265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2039077224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3312289576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2088431498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1966541971"/>
                    </a:ext>
                  </a:extLst>
                </a:gridCol>
                <a:gridCol w="513574">
                  <a:extLst>
                    <a:ext uri="{9D8B030D-6E8A-4147-A177-3AD203B41FA5}">
                      <a16:colId xmlns:a16="http://schemas.microsoft.com/office/drawing/2014/main" val="3707646874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85093364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617573605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2860651863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793782928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50941668"/>
                    </a:ext>
                  </a:extLst>
                </a:gridCol>
                <a:gridCol w="513574">
                  <a:extLst>
                    <a:ext uri="{9D8B030D-6E8A-4147-A177-3AD203B41FA5}">
                      <a16:colId xmlns:a16="http://schemas.microsoft.com/office/drawing/2014/main" val="4273193082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186602807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265809560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135132125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4290057286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3188017322"/>
                    </a:ext>
                  </a:extLst>
                </a:gridCol>
                <a:gridCol w="513574">
                  <a:extLst>
                    <a:ext uri="{9D8B030D-6E8A-4147-A177-3AD203B41FA5}">
                      <a16:colId xmlns:a16="http://schemas.microsoft.com/office/drawing/2014/main" val="3323913335"/>
                    </a:ext>
                  </a:extLst>
                </a:gridCol>
              </a:tblGrid>
              <a:tr h="19796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39708"/>
                  </a:ext>
                </a:extLst>
              </a:tr>
              <a:tr h="19796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331993"/>
                  </a:ext>
                </a:extLst>
              </a:tr>
              <a:tr h="19796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43497"/>
                  </a:ext>
                </a:extLst>
              </a:tr>
              <a:tr h="19796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725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33014D4-24B5-4EF2-9275-885A07729DC9}"/>
              </a:ext>
            </a:extLst>
          </p:cNvPr>
          <p:cNvSpPr txBox="1"/>
          <p:nvPr/>
        </p:nvSpPr>
        <p:spPr>
          <a:xfrm>
            <a:off x="1223768" y="459271"/>
            <a:ext cx="94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Inorder</a:t>
            </a:r>
            <a:r>
              <a:rPr lang="en-US" dirty="0"/>
              <a:t> queue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E5A142D-CB2B-41A8-8AC3-2B31B6457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21666"/>
              </p:ext>
            </p:extLst>
          </p:nvPr>
        </p:nvGraphicFramePr>
        <p:xfrm>
          <a:off x="5083549" y="4921401"/>
          <a:ext cx="5728579" cy="151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18">
                  <a:extLst>
                    <a:ext uri="{9D8B030D-6E8A-4147-A177-3AD203B41FA5}">
                      <a16:colId xmlns:a16="http://schemas.microsoft.com/office/drawing/2014/main" val="2153637971"/>
                    </a:ext>
                  </a:extLst>
                </a:gridCol>
                <a:gridCol w="258001">
                  <a:extLst>
                    <a:ext uri="{9D8B030D-6E8A-4147-A177-3AD203B41FA5}">
                      <a16:colId xmlns:a16="http://schemas.microsoft.com/office/drawing/2014/main" val="4146898265"/>
                    </a:ext>
                  </a:extLst>
                </a:gridCol>
                <a:gridCol w="253681">
                  <a:extLst>
                    <a:ext uri="{9D8B030D-6E8A-4147-A177-3AD203B41FA5}">
                      <a16:colId xmlns:a16="http://schemas.microsoft.com/office/drawing/2014/main" val="2039077224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3312289576"/>
                    </a:ext>
                  </a:extLst>
                </a:gridCol>
                <a:gridCol w="293560">
                  <a:extLst>
                    <a:ext uri="{9D8B030D-6E8A-4147-A177-3AD203B41FA5}">
                      <a16:colId xmlns:a16="http://schemas.microsoft.com/office/drawing/2014/main" val="2088431498"/>
                    </a:ext>
                  </a:extLst>
                </a:gridCol>
                <a:gridCol w="218122">
                  <a:extLst>
                    <a:ext uri="{9D8B030D-6E8A-4147-A177-3AD203B41FA5}">
                      <a16:colId xmlns:a16="http://schemas.microsoft.com/office/drawing/2014/main" val="1966541971"/>
                    </a:ext>
                  </a:extLst>
                </a:gridCol>
                <a:gridCol w="511682">
                  <a:extLst>
                    <a:ext uri="{9D8B030D-6E8A-4147-A177-3AD203B41FA5}">
                      <a16:colId xmlns:a16="http://schemas.microsoft.com/office/drawing/2014/main" val="3707646874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85093364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617573605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2860651863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793782928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50941668"/>
                    </a:ext>
                  </a:extLst>
                </a:gridCol>
                <a:gridCol w="511682">
                  <a:extLst>
                    <a:ext uri="{9D8B030D-6E8A-4147-A177-3AD203B41FA5}">
                      <a16:colId xmlns:a16="http://schemas.microsoft.com/office/drawing/2014/main" val="4273193082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186602807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265809560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135132125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4290057286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3188017322"/>
                    </a:ext>
                  </a:extLst>
                </a:gridCol>
                <a:gridCol w="511682">
                  <a:extLst>
                    <a:ext uri="{9D8B030D-6E8A-4147-A177-3AD203B41FA5}">
                      <a16:colId xmlns:a16="http://schemas.microsoft.com/office/drawing/2014/main" val="3323913335"/>
                    </a:ext>
                  </a:extLst>
                </a:gridCol>
              </a:tblGrid>
              <a:tr h="34765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39708"/>
                  </a:ext>
                </a:extLst>
              </a:tr>
              <a:tr h="34765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331993"/>
                  </a:ext>
                </a:extLst>
              </a:tr>
              <a:tr h="34765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43497"/>
                  </a:ext>
                </a:extLst>
              </a:tr>
              <a:tr h="42008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725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3728090-77C6-456B-8834-570E0FCA2C02}"/>
              </a:ext>
            </a:extLst>
          </p:cNvPr>
          <p:cNvSpPr txBox="1"/>
          <p:nvPr/>
        </p:nvSpPr>
        <p:spPr>
          <a:xfrm>
            <a:off x="3828969" y="4982751"/>
            <a:ext cx="12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postorder</a:t>
            </a:r>
            <a:r>
              <a:rPr lang="en-US" dirty="0"/>
              <a:t> queue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77CC54-7433-4E12-8969-2D9D52A22902}"/>
              </a:ext>
            </a:extLst>
          </p:cNvPr>
          <p:cNvSpPr txBox="1"/>
          <p:nvPr/>
        </p:nvSpPr>
        <p:spPr>
          <a:xfrm>
            <a:off x="8506912" y="4935610"/>
            <a:ext cx="235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pPr>
              <a:lnSpc>
                <a:spcPct val="150000"/>
              </a:lnSpc>
            </a:pPr>
            <a:r>
              <a:rPr lang="en-US" dirty="0"/>
              <a:t>67</a:t>
            </a:r>
          </a:p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81FB3C-3C9D-4493-AC24-0223104B5E21}"/>
              </a:ext>
            </a:extLst>
          </p:cNvPr>
          <p:cNvSpPr txBox="1"/>
          <p:nvPr/>
        </p:nvSpPr>
        <p:spPr>
          <a:xfrm>
            <a:off x="10249237" y="4914242"/>
            <a:ext cx="424846" cy="11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  <a:p>
            <a:pPr>
              <a:lnSpc>
                <a:spcPct val="150000"/>
              </a:lnSpc>
            </a:pPr>
            <a:r>
              <a:rPr lang="en-US" dirty="0"/>
              <a:t>1011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AAD378-7FB8-4699-82C8-D196EDBE1D5E}"/>
              </a:ext>
            </a:extLst>
          </p:cNvPr>
          <p:cNvSpPr txBox="1"/>
          <p:nvPr/>
        </p:nvSpPr>
        <p:spPr>
          <a:xfrm>
            <a:off x="6711338" y="4921401"/>
            <a:ext cx="235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pPr>
              <a:lnSpc>
                <a:spcPct val="150000"/>
              </a:lnSpc>
            </a:pPr>
            <a:r>
              <a:rPr lang="en-US" dirty="0"/>
              <a:t>23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24BBD0-7D2E-4957-80F9-7578E3881ECB}"/>
              </a:ext>
            </a:extLst>
          </p:cNvPr>
          <p:cNvCxnSpPr>
            <a:cxnSpLocks/>
          </p:cNvCxnSpPr>
          <p:nvPr/>
        </p:nvCxnSpPr>
        <p:spPr>
          <a:xfrm>
            <a:off x="10674083" y="5016333"/>
            <a:ext cx="0" cy="95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AF0F6-8023-41FE-9D1C-1B3DC2E7FED4}"/>
              </a:ext>
            </a:extLst>
          </p:cNvPr>
          <p:cNvCxnSpPr/>
          <p:nvPr/>
        </p:nvCxnSpPr>
        <p:spPr>
          <a:xfrm>
            <a:off x="7048914" y="4980524"/>
            <a:ext cx="0" cy="135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FDC39A-D621-45EC-B07E-158B9E81D297}"/>
              </a:ext>
            </a:extLst>
          </p:cNvPr>
          <p:cNvCxnSpPr/>
          <p:nvPr/>
        </p:nvCxnSpPr>
        <p:spPr>
          <a:xfrm>
            <a:off x="8878388" y="5009111"/>
            <a:ext cx="0" cy="135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07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055" y="1245470"/>
            <a:ext cx="8797771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preorder traversal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the root is visited before the left and right subtrees are visited (in that order).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1</a:t>
            </a:r>
          </a:p>
          <a:p>
            <a:pPr>
              <a:lnSpc>
                <a:spcPct val="120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2                    3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PREORDER-TREE-WALK(x)</a:t>
            </a:r>
          </a:p>
          <a:p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if (x ≠ NIL) then</a:t>
            </a:r>
          </a:p>
          <a:p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	{  point </a:t>
            </a:r>
            <a:r>
              <a:rPr lang="en-US" sz="2400" spc="-1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x.key</a:t>
            </a: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  	   PREORDER-TREE-WALK(</a:t>
            </a:r>
            <a:r>
              <a:rPr lang="en-US" sz="2400" spc="-1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x.left</a:t>
            </a: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	   PREORDER-TREE-WLAK(</a:t>
            </a:r>
            <a:r>
              <a:rPr lang="en-US" sz="2400" spc="-1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x.right</a:t>
            </a: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); };</a:t>
            </a:r>
          </a:p>
          <a:p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return;</a:t>
            </a:r>
          </a:p>
        </p:txBody>
      </p:sp>
      <p:sp>
        <p:nvSpPr>
          <p:cNvPr id="3" name="Oval 43"/>
          <p:cNvSpPr>
            <a:spLocks noChangeArrowheads="1"/>
          </p:cNvSpPr>
          <p:nvPr/>
        </p:nvSpPr>
        <p:spPr bwMode="auto">
          <a:xfrm>
            <a:off x="2822587" y="2236880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4" name="Oval 43"/>
          <p:cNvSpPr>
            <a:spLocks noChangeArrowheads="1"/>
          </p:cNvSpPr>
          <p:nvPr/>
        </p:nvSpPr>
        <p:spPr bwMode="auto">
          <a:xfrm>
            <a:off x="2014592" y="3277045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3726631" y="3312552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H="1">
            <a:off x="2256023" y="2654422"/>
            <a:ext cx="807995" cy="622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  <a:endCxn id="5" idx="0"/>
          </p:cNvCxnSpPr>
          <p:nvPr/>
        </p:nvCxnSpPr>
        <p:spPr>
          <a:xfrm>
            <a:off x="3064018" y="2654422"/>
            <a:ext cx="904044" cy="658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76058" y="2302538"/>
            <a:ext cx="134728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   b    c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0A552-98D0-4870-AA9B-BA52130BBA9B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981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5786" y="1139367"/>
            <a:ext cx="8797771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root is visited after visiting its left subtree but before visiting the right subtree.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2</a:t>
            </a:r>
          </a:p>
          <a:p>
            <a:pPr>
              <a:lnSpc>
                <a:spcPct val="120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1                    3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INORDER-TREE-WALK(x)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if (x ≠ NIL) then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	{ INORDER-TREE-WALK(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x.left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	   point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x.key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	   INORDER-TREE-WLAK(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x.right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); };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return;</a:t>
            </a:r>
          </a:p>
        </p:txBody>
      </p:sp>
      <p:sp>
        <p:nvSpPr>
          <p:cNvPr id="3" name="Oval 43"/>
          <p:cNvSpPr>
            <a:spLocks noChangeArrowheads="1"/>
          </p:cNvSpPr>
          <p:nvPr/>
        </p:nvSpPr>
        <p:spPr bwMode="auto">
          <a:xfrm>
            <a:off x="2822587" y="2236880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4" name="Oval 43"/>
          <p:cNvSpPr>
            <a:spLocks noChangeArrowheads="1"/>
          </p:cNvSpPr>
          <p:nvPr/>
        </p:nvSpPr>
        <p:spPr bwMode="auto">
          <a:xfrm>
            <a:off x="2014592" y="3277045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3726631" y="3312552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H="1">
            <a:off x="2256023" y="2654422"/>
            <a:ext cx="807995" cy="622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  <a:endCxn id="5" idx="0"/>
          </p:cNvCxnSpPr>
          <p:nvPr/>
        </p:nvCxnSpPr>
        <p:spPr>
          <a:xfrm>
            <a:off x="3064018" y="2654422"/>
            <a:ext cx="904044" cy="658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76058" y="2302538"/>
            <a:ext cx="1198614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   a   c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0F550E-B0F8-404D-A508-F969A684E56D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71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7577" y="1814195"/>
            <a:ext cx="7505097" cy="3342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Design methods based on the idea of transformation.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Two-stage procedures: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transformation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modify the problem’s instance to be more amenable to solution, for some reasons.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conquering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is solved.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1" y="1814195"/>
            <a:ext cx="586105" cy="42545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636BB4-D290-4683-B006-896DDED7F77A}"/>
              </a:ext>
            </a:extLst>
          </p:cNvPr>
          <p:cNvSpPr/>
          <p:nvPr/>
        </p:nvSpPr>
        <p:spPr>
          <a:xfrm>
            <a:off x="1917577" y="832059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5786" y="1098604"/>
            <a:ext cx="8797771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traversal, the root is visited after visiting the left and right subtrees (in that order).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     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   3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1                    2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POSTORDER-TREE-WALK(x)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if (x ≠ NIL) then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	 { POSTORDER-TREE-WALK(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x.left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	   POSTORDER-TREE-WLAK(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x.right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        point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x.key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;};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return;</a:t>
            </a:r>
          </a:p>
        </p:txBody>
      </p:sp>
      <p:sp>
        <p:nvSpPr>
          <p:cNvPr id="3" name="Oval 43"/>
          <p:cNvSpPr>
            <a:spLocks noChangeArrowheads="1"/>
          </p:cNvSpPr>
          <p:nvPr/>
        </p:nvSpPr>
        <p:spPr bwMode="auto">
          <a:xfrm>
            <a:off x="2822587" y="2236880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4" name="Oval 43"/>
          <p:cNvSpPr>
            <a:spLocks noChangeArrowheads="1"/>
          </p:cNvSpPr>
          <p:nvPr/>
        </p:nvSpPr>
        <p:spPr bwMode="auto">
          <a:xfrm>
            <a:off x="2014592" y="3277045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3726631" y="3312552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H="1">
            <a:off x="2256023" y="2654422"/>
            <a:ext cx="807995" cy="622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  <a:endCxn id="5" idx="0"/>
          </p:cNvCxnSpPr>
          <p:nvPr/>
        </p:nvCxnSpPr>
        <p:spPr>
          <a:xfrm>
            <a:off x="3064018" y="2654422"/>
            <a:ext cx="904044" cy="658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76057" y="2302538"/>
            <a:ext cx="134284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   c   a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9D5F2-CB8A-4F72-A1F2-B502AEA46E6E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44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9860" y="1846772"/>
            <a:ext cx="8735627" cy="211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Theorem 12.1.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If x is the root of an n-node subtree, 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then the call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INORDER-TREE-WALK(x) takes  Θ(n) time.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Proof is provided by 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Cormen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].	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50EA0-F963-494E-A72F-73B28BCAB339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587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9002" y="1079126"/>
            <a:ext cx="8615822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Successor and predecessor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Given a node x in a binary search tree,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all keys are distinct,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successor of a node x is the node with the smallest key greater than key[x];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predecessor of a node x is the node with the largest key smaller than key[x].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 is able to find its successor in the sorted order determined by an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inorder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tree walk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(INORDER-TREE-WALK(x)).  ---namely, left, parent, right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structure of a binary search tree allows us to determine the successor of a node without ever comparing keys.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following procedure returns the successor of a node x in a binary search tree if it exists, and NIL if x has the largest key in the tree.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E49DF-93D2-4835-9703-95C8BBF8349C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389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33707" y="1387377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472260" y="2466592"/>
            <a:ext cx="896644" cy="4870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813803" y="2532564"/>
            <a:ext cx="896644" cy="52259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275477" y="3437150"/>
            <a:ext cx="912912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521142" y="3533017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750119" y="366801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8825786" y="371979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317813" y="458832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108663" y="4650100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432754" y="472717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669652" y="5780549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3" name="Straight Connector 42"/>
          <p:cNvCxnSpPr>
            <a:stCxn id="31" idx="4"/>
            <a:endCxn id="32" idx="0"/>
          </p:cNvCxnSpPr>
          <p:nvPr/>
        </p:nvCxnSpPr>
        <p:spPr>
          <a:xfrm flipH="1">
            <a:off x="3920582" y="1902574"/>
            <a:ext cx="2161447" cy="564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33" idx="0"/>
            <a:endCxn id="31" idx="4"/>
          </p:cNvCxnSpPr>
          <p:nvPr/>
        </p:nvCxnSpPr>
        <p:spPr>
          <a:xfrm flipH="1" flipV="1">
            <a:off x="6082029" y="1902574"/>
            <a:ext cx="2180096" cy="629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4"/>
            <a:endCxn id="34" idx="0"/>
          </p:cNvCxnSpPr>
          <p:nvPr/>
        </p:nvCxnSpPr>
        <p:spPr>
          <a:xfrm flipH="1">
            <a:off x="2731933" y="2953677"/>
            <a:ext cx="1188649" cy="483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  <a:stCxn id="35" idx="0"/>
          </p:cNvCxnSpPr>
          <p:nvPr/>
        </p:nvCxnSpPr>
        <p:spPr>
          <a:xfrm flipH="1" flipV="1">
            <a:off x="3895230" y="2953677"/>
            <a:ext cx="1074234" cy="5793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stCxn id="34" idx="4"/>
            <a:endCxn id="38" idx="0"/>
          </p:cNvCxnSpPr>
          <p:nvPr/>
        </p:nvCxnSpPr>
        <p:spPr>
          <a:xfrm flipH="1">
            <a:off x="1766135" y="3952347"/>
            <a:ext cx="965798" cy="635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39" idx="0"/>
            <a:endCxn id="34" idx="4"/>
          </p:cNvCxnSpPr>
          <p:nvPr/>
        </p:nvCxnSpPr>
        <p:spPr>
          <a:xfrm flipH="1" flipV="1">
            <a:off x="2731933" y="3952347"/>
            <a:ext cx="825052" cy="697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3" idx="4"/>
            <a:endCxn id="36" idx="0"/>
          </p:cNvCxnSpPr>
          <p:nvPr/>
        </p:nvCxnSpPr>
        <p:spPr>
          <a:xfrm flipH="1">
            <a:off x="7198441" y="3055160"/>
            <a:ext cx="1063684" cy="612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37" idx="0"/>
            <a:endCxn id="33" idx="4"/>
          </p:cNvCxnSpPr>
          <p:nvPr/>
        </p:nvCxnSpPr>
        <p:spPr>
          <a:xfrm flipH="1" flipV="1">
            <a:off x="8262125" y="3055160"/>
            <a:ext cx="1011983" cy="664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40" idx="0"/>
          </p:cNvCxnSpPr>
          <p:nvPr/>
        </p:nvCxnSpPr>
        <p:spPr>
          <a:xfrm flipH="1" flipV="1">
            <a:off x="4960554" y="4048214"/>
            <a:ext cx="920522" cy="6789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  <a:stCxn id="40" idx="4"/>
            <a:endCxn id="41" idx="0"/>
          </p:cNvCxnSpPr>
          <p:nvPr/>
        </p:nvCxnSpPr>
        <p:spPr>
          <a:xfrm flipH="1">
            <a:off x="5117974" y="5242375"/>
            <a:ext cx="763102" cy="538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40496" y="1180730"/>
            <a:ext cx="87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S(13)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503050" y="3311126"/>
            <a:ext cx="756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P(9) S(6)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7698244" y="3639413"/>
            <a:ext cx="89829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S(15)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329398" y="4845920"/>
            <a:ext cx="9205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P(15)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S(9)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632057" y="5807315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S(7)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3951345" y="4780463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P(6)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9185511" y="3311126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Max key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261368" y="5076850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Min key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743241"/>
              </p:ext>
            </p:extLst>
          </p:nvPr>
        </p:nvGraphicFramePr>
        <p:xfrm>
          <a:off x="1317813" y="654313"/>
          <a:ext cx="9100449" cy="460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605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26995" y="4722907"/>
            <a:ext cx="38926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key is 2 and Max key is 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is the successor of 4, which is the predecessor of 6.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is the predecessor of 17, which is the successor of 15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5908" y="1195518"/>
            <a:ext cx="28493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12.2   Queries on </a:t>
            </a:r>
          </a:p>
          <a:p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a binary 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search tree. 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81665" y="1333656"/>
            <a:ext cx="1974100" cy="7090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Determined by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tree-walk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3686" y="2294635"/>
            <a:ext cx="7152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S(4)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P(7)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8988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4320" y="1150179"/>
            <a:ext cx="8585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Tree-Successor(x) 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(right[x] ≠ NIL)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then return Tree-Minimum(right[x]); 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 continue to go up the tree looking for a node as the successor of x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y ← p[x];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//assign parent of x as y.  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</a:rPr>
              <a:t>while (y ≠ NIL and x = right[y]) do</a:t>
            </a:r>
          </a:p>
          <a:p>
            <a:pPr indent="457200"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{ x ← y;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y ← p[y]; }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 y;</a:t>
            </a:r>
            <a:endParaRPr lang="en-US" sz="24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BC1EC-139A-41DE-BC70-A0A5039062BF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B153ADB9-87A5-4898-8E0D-83E8A90A87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266">
            <a:off x="732376" y="1550635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0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0280" y="1166842"/>
            <a:ext cx="89212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code for Tree-Successor is divided by two causes.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right subtree of node x (say, node 7) is nonempty,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the successor of x is just the leftmost node in the right subtree (i.e. node 9), which is found line 2 by calling Tree-Minimum(right[x]).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right subtree of node x,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(say, node 7),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is empty and x has a successor y,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(node 15 for this case in Fig 12.2)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y is the lowest ancestor of x.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running time of Tree-Successor on a tree of height h = Ɵ(log n) is O(h), since the traversal either follow a path up the tree or follow a path down the tree.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Tree-Predecessor, which is symmetric to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Tree-Successor(x), also runs in time O(h), where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 = Ɵ(log n).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B71FF-C955-44C4-BE90-2A41DB1E22F8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478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4480" y="987619"/>
            <a:ext cx="936752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Tree-Predecessor, which is symmetric to Tree-Successor(x), also runs in time O(h).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Tree-Predecessor(x) 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(left[x] ≠ NIL)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then return Tree-Maximum(left[x]);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 continue to go up the tree looking for a node as the successor of x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y ← p[x];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//assign parent of x as y.  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</a:rPr>
              <a:t>while (y ≠ NIL and x = left[y]) do</a:t>
            </a:r>
          </a:p>
          <a:p>
            <a:pPr indent="457200"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{ x ← y;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y ← p[y]; }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 y;</a:t>
            </a:r>
            <a:endParaRPr lang="en-US" sz="24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1EB26-73DB-419E-AC91-927BFD51E380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475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7349" y="1475673"/>
            <a:ext cx="8839200" cy="46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Even if keys are not distinct, then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define the successor and predecessor of any node x as the node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returned by calls made to Tree-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Sucessor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(x) and Tree-Predecessor(x), respectively.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Theorem 12.2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dynamic-set operations Search, Minimum, Maximum, Successor, and Predecessor (x) can be made to run in O(h) time on a binary search tree of height h = O(log n).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i.e., runtime is O(log n).</a:t>
            </a:r>
            <a:endParaRPr lang="en-US" sz="2400" dirty="0">
              <a:solidFill>
                <a:srgbClr val="FF000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546A2-8633-44DB-94B5-FF0E7FB09D07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801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71" y="1069420"/>
            <a:ext cx="895594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Insertion and deletion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operations of insertion and deletion cause the dynamic set represented by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binary search tree to change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Must modify the data structure to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reflect this change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but the binary-search-tree property continues to hold.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Insertion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procedure Tree-Insert: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inserts a new value v into a binary search tree 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passes a node z for which key[z] = v,  left[z] = NIL, and right[z] = NIL.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modifies T and some of the fields of z in such a way that z is inserted into an appropriate position in the tree.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93734-7847-4EE6-A879-8AED7A1BBF38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23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71" y="1091430"/>
            <a:ext cx="974344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Tree-Insert(T, z)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y ← NIL;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x ← root[T];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</a:rPr>
              <a:t>while (x ≠ NIL ) do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{ y ← x;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if (key[z] &lt; key[x]) then x ← left[x];</a:t>
            </a:r>
          </a:p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else x ← right[x]; } </a:t>
            </a:r>
            <a:r>
              <a:rPr lang="en-US" sz="2400" spc="-1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//until reach to a leaf-node</a:t>
            </a:r>
            <a:endParaRPr lang="en-US" sz="2400" spc="-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p[z] ← y;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400" spc="-1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set y (in fact it was a most recent node pointing by x) as the  </a:t>
            </a:r>
            <a:endParaRPr lang="en-US" sz="2400" spc="-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//parent of node z</a:t>
            </a:r>
            <a:endParaRPr lang="en-US" sz="2400" spc="-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(y == NIL) then root[T] ← z; 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 Tree T was empty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{if (key[z] &lt; key[y]) then left[y] ← z;</a:t>
            </a:r>
          </a:p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right[y] ← z;}</a:t>
            </a:r>
            <a:endParaRPr lang="en-US" sz="24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31FEFBC-84BE-4071-BAD7-E11B2860FC18}"/>
              </a:ext>
            </a:extLst>
          </p:cNvPr>
          <p:cNvSpPr/>
          <p:nvPr/>
        </p:nvSpPr>
        <p:spPr>
          <a:xfrm flipH="1">
            <a:off x="4110824" y="703708"/>
            <a:ext cx="500932" cy="270345"/>
          </a:xfrm>
          <a:prstGeom prst="cloudCallout">
            <a:avLst>
              <a:gd name="adj1" fmla="val 62220"/>
              <a:gd name="adj2" fmla="val 1036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9E582-5A37-44C0-AFA6-940AD35C9A78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82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717" y="2084874"/>
            <a:ext cx="911736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Transform-and-conquer strategy: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    simpler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Problems’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another representation  		solution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another problem’s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(problem reduction)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transformation stage			  conquering stage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latin typeface="Arial" panose="020B0604020202020204" pitchFamily="34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44964" y="3756098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62832" y="3719004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H="1" flipV="1">
            <a:off x="380136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"/>
          <p:cNvSpPr>
            <a:spLocks noChangeShapeType="1"/>
          </p:cNvSpPr>
          <p:nvPr/>
        </p:nvSpPr>
        <p:spPr bwMode="auto">
          <a:xfrm flipH="1" flipV="1">
            <a:off x="841140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A4823620-2B50-4CF6-8BB6-C33DCE5292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1" y="1814195"/>
            <a:ext cx="586105" cy="42545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684E3C-64E9-4A9A-BDCD-CBD30D6D68F8}"/>
              </a:ext>
            </a:extLst>
          </p:cNvPr>
          <p:cNvSpPr/>
          <p:nvPr/>
        </p:nvSpPr>
        <p:spPr>
          <a:xfrm>
            <a:off x="1646361" y="955233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7348" y="2896830"/>
            <a:ext cx="84139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Like the other primitive operations on search trees,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Tree-Insert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runs in O(h) time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on a tree of height h.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8022E3E-FF8E-458F-A1DC-2DD38AA18341}"/>
              </a:ext>
            </a:extLst>
          </p:cNvPr>
          <p:cNvSpPr/>
          <p:nvPr/>
        </p:nvSpPr>
        <p:spPr>
          <a:xfrm flipH="1">
            <a:off x="1023068" y="297066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A93A0-56E3-4B52-8835-1EED4D0D1660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879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37320" y="109166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616942" y="1835883"/>
            <a:ext cx="896644" cy="52259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842914" y="1875525"/>
            <a:ext cx="896644" cy="52259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338607" y="2902411"/>
            <a:ext cx="912912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651343" y="290241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722222" y="2913803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9086335" y="290263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357952" y="407581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132944" y="407581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502313" y="4063907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562425" y="5050124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3" name="Straight Connector 42"/>
          <p:cNvCxnSpPr>
            <a:cxnSpLocks/>
            <a:stCxn id="31" idx="4"/>
            <a:endCxn id="32" idx="0"/>
          </p:cNvCxnSpPr>
          <p:nvPr/>
        </p:nvCxnSpPr>
        <p:spPr>
          <a:xfrm flipH="1">
            <a:off x="4065264" y="1606858"/>
            <a:ext cx="2020378" cy="2290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33" idx="0"/>
          </p:cNvCxnSpPr>
          <p:nvPr/>
        </p:nvCxnSpPr>
        <p:spPr>
          <a:xfrm flipH="1" flipV="1">
            <a:off x="6081206" y="1606859"/>
            <a:ext cx="2210030" cy="268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  <a:stCxn id="32" idx="4"/>
            <a:endCxn id="34" idx="0"/>
          </p:cNvCxnSpPr>
          <p:nvPr/>
        </p:nvCxnSpPr>
        <p:spPr>
          <a:xfrm flipH="1">
            <a:off x="2795063" y="2358479"/>
            <a:ext cx="1270201" cy="543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  <a:stCxn id="35" idx="0"/>
          </p:cNvCxnSpPr>
          <p:nvPr/>
        </p:nvCxnSpPr>
        <p:spPr>
          <a:xfrm flipH="1" flipV="1">
            <a:off x="4020015" y="2380367"/>
            <a:ext cx="1079650" cy="5220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stCxn id="34" idx="4"/>
            <a:endCxn id="38" idx="0"/>
          </p:cNvCxnSpPr>
          <p:nvPr/>
        </p:nvCxnSpPr>
        <p:spPr>
          <a:xfrm flipH="1">
            <a:off x="1806274" y="3417608"/>
            <a:ext cx="988789" cy="658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39" idx="0"/>
            <a:endCxn id="34" idx="4"/>
          </p:cNvCxnSpPr>
          <p:nvPr/>
        </p:nvCxnSpPr>
        <p:spPr>
          <a:xfrm flipH="1" flipV="1">
            <a:off x="2795063" y="3417608"/>
            <a:ext cx="786203" cy="658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3" idx="4"/>
            <a:endCxn id="36" idx="0"/>
          </p:cNvCxnSpPr>
          <p:nvPr/>
        </p:nvCxnSpPr>
        <p:spPr>
          <a:xfrm flipH="1">
            <a:off x="7170544" y="2398121"/>
            <a:ext cx="1120692" cy="515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37" idx="0"/>
            <a:endCxn id="33" idx="4"/>
          </p:cNvCxnSpPr>
          <p:nvPr/>
        </p:nvCxnSpPr>
        <p:spPr>
          <a:xfrm flipH="1" flipV="1">
            <a:off x="8291236" y="2398121"/>
            <a:ext cx="1243421" cy="504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40" idx="0"/>
          </p:cNvCxnSpPr>
          <p:nvPr/>
        </p:nvCxnSpPr>
        <p:spPr>
          <a:xfrm flipH="1" flipV="1">
            <a:off x="5099667" y="3420395"/>
            <a:ext cx="850968" cy="6435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 flipH="1">
            <a:off x="5016329" y="4585399"/>
            <a:ext cx="963230" cy="4284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40496" y="1041598"/>
            <a:ext cx="87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S(13)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09046" y="2464070"/>
            <a:ext cx="1379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P(9) S(6)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7631555" y="2918030"/>
            <a:ext cx="9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S(15)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369292" y="3951463"/>
            <a:ext cx="1598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P(15) S(9)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501488" y="5113849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S(7)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4086104" y="4384412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P(6)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9561488" y="2541022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Max key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298688" y="4591015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Min key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8636814" y="4157403"/>
            <a:ext cx="2125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NIL       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NIL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endParaRPr lang="en-US" sz="2400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9534657" y="3426296"/>
            <a:ext cx="710035" cy="797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</p:cNvCxnSpPr>
          <p:nvPr/>
        </p:nvCxnSpPr>
        <p:spPr>
          <a:xfrm flipH="1">
            <a:off x="8976374" y="3417835"/>
            <a:ext cx="558283" cy="79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5650113" y="5918863"/>
            <a:ext cx="862186" cy="4638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1028" name="AutoShape 4"/>
          <p:cNvCxnSpPr>
            <a:cxnSpLocks noChangeShapeType="1"/>
          </p:cNvCxnSpPr>
          <p:nvPr/>
        </p:nvCxnSpPr>
        <p:spPr bwMode="auto">
          <a:xfrm flipH="1" flipV="1">
            <a:off x="5018356" y="5574927"/>
            <a:ext cx="1045011" cy="343936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/>
          <p:cNvSpPr/>
          <p:nvPr/>
        </p:nvSpPr>
        <p:spPr>
          <a:xfrm>
            <a:off x="7090075" y="4801159"/>
            <a:ext cx="428456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Shaded nodes indicate the simple path from the root down to the position where the item is inserted.  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dashed line indicates the link in the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 tree that is added to insert the item.</a:t>
            </a:r>
            <a:endParaRPr lang="en-US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713" y="729988"/>
            <a:ext cx="4438722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Figure 12.3:  Inserting an item with key 12 	       into a binary search tree.</a:t>
            </a:r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" name="Thought Bubble: Cloud 49">
            <a:extLst>
              <a:ext uri="{FF2B5EF4-FFF2-40B4-BE49-F238E27FC236}">
                <a16:creationId xmlns:a16="http://schemas.microsoft.com/office/drawing/2014/main" id="{F4CE3DAD-FFF8-41BD-8D73-8FF99B2BCA23}"/>
              </a:ext>
            </a:extLst>
          </p:cNvPr>
          <p:cNvSpPr/>
          <p:nvPr/>
        </p:nvSpPr>
        <p:spPr>
          <a:xfrm flipH="1">
            <a:off x="4098935" y="5847490"/>
            <a:ext cx="500932" cy="270345"/>
          </a:xfrm>
          <a:prstGeom prst="cloudCallout">
            <a:avLst>
              <a:gd name="adj1" fmla="val -201272"/>
              <a:gd name="adj2" fmla="val 948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Image result for smiley face images">
            <a:extLst>
              <a:ext uri="{FF2B5EF4-FFF2-40B4-BE49-F238E27FC236}">
                <a16:creationId xmlns:a16="http://schemas.microsoft.com/office/drawing/2014/main" id="{1EC55701-9E77-4EA1-8EA2-CB923907E4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19" y="1472645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26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1348" y="602435"/>
            <a:ext cx="901083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TI(T, z=12)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= NIL; x = root[T]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15;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while x (=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15) 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NIL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{y = x (=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15);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if key[z = 12] &lt; key[x (=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15) ] (=15)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then x = left(x=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15) (=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6)}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while x (=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6) 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NIL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{y = x (=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6);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if key[z = 12] &lt;(false) key[x (=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6) ] (=6)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else x = right( x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6) (=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7)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x (=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7)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{y = x (=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7);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if key[z = 12] &lt;(false) key[x (=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7) ] (=7)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 x = right( x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7) (=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13)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x (=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13)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NIL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04352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71" y="1011010"/>
            <a:ext cx="929492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Deletion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for deletion of given node z from a binary search tree takes as an argument a pointer to z.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z has no children,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remove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z from T by using z’s parent, p[z] to replace z, with NIL as its child.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node z has only a single child,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“splice out”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z by making a new link between its child and its parent. (i.e., using z’s parent to replace z, with z’s child.)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node z has two children,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splice out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(i.e., find) z’s successor y (in z’s right subtree) to take z’s position in the tree.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rest of z’s original right subtree becomes y’s new right subtree, and z’s left subtree becomes y’s new left subtree.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case is the tricky one because it matters whether y is z’s right child.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3E3051C-977C-45E1-B667-4C8498EDA44A}"/>
              </a:ext>
            </a:extLst>
          </p:cNvPr>
          <p:cNvSpPr/>
          <p:nvPr/>
        </p:nvSpPr>
        <p:spPr>
          <a:xfrm flipH="1">
            <a:off x="739472" y="107342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12B6F-AA43-407C-9992-2EE8CD2B7DA6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360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3984" y="1406736"/>
            <a:ext cx="8833282" cy="43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subprocedure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Transplant is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moving subtrees around within the binary search tree.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Transplant(T, u, v)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replaces one subtree (rooted at node u) as a child of its parent with another subtree (rooted at node v).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yields that the node u’s parent becomes the node v’s parent, and u’s parent ends up having v as its appropriate child.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Transplant does not attempt to update left[v] and right[v];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whether it will do so is the responsibility of Transplant’s caller.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A1FAE4E-381B-4D08-8328-5392FE4118FB}"/>
              </a:ext>
            </a:extLst>
          </p:cNvPr>
          <p:cNvSpPr/>
          <p:nvPr/>
        </p:nvSpPr>
        <p:spPr>
          <a:xfrm flipH="1">
            <a:off x="556592" y="2449001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69CD39-150B-4097-89D2-A3E9E9AC187B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290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3693" y="1582341"/>
            <a:ext cx="9152878" cy="38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SimSun" panose="02010600030101010101" pitchFamily="2" charset="-122"/>
              </a:rPr>
              <a:t>Transplant(T, u, v)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if (p[u] == NIL) 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   then root[T] = v;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//for case in which u is the root of T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 {if (u == left[p[u]])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//if u is a left child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   then left[p[u]] = v;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	else right[p[u]] = v; };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//if u is the right child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if (v 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</a:rPr>
              <a:t>≠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 NIL)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    then p[v] = p[u];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//update p[v] if v is non-NIL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ECDDD67-D54D-4B4B-B0AB-C1C84712A0A6}"/>
              </a:ext>
            </a:extLst>
          </p:cNvPr>
          <p:cNvSpPr/>
          <p:nvPr/>
        </p:nvSpPr>
        <p:spPr>
          <a:xfrm flipH="1">
            <a:off x="771276" y="252056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B4065-247A-4506-A11C-F2FF80F78FE9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406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7081" y="886540"/>
            <a:ext cx="9774315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The code for Tree-Delete organizes these tree cases a little differently.</a:t>
            </a:r>
          </a:p>
          <a:p>
            <a:r>
              <a:rPr lang="en-US" sz="2000" spc="-1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000" spc="-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000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Tree-Delete(T, z)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(left[z] == NIL) 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then Transplant(T, z, right[z]); 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//for the case if node z has no left child.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</a:t>
            </a: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{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(right[z] ==NIL)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   then Transplant(T, z, left[z]); 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//for the case if node z has no right child.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</a:t>
            </a:r>
            <a:r>
              <a:rPr lang="en-US" sz="2000" spc="-100" dirty="0">
                <a:solidFill>
                  <a:srgbClr val="703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{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y = Tree-Minimum(right[z]); 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//find node y, which is the successor z.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      if (p[y] </a:t>
            </a:r>
            <a:r>
              <a:rPr lang="zh-CN" altLang="en-US" sz="2000" spc="-100" dirty="0">
                <a:latin typeface="Consolas" panose="020B0609020204030204" pitchFamily="49" charset="0"/>
                <a:ea typeface="Microsoft YaHei" panose="020B0503020204020204" pitchFamily="34" charset="-122"/>
              </a:rPr>
              <a:t>≠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z)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then 	{Transplant(T, y, right[y]);  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	right[y] = right[z];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	p[right[y]] = y};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Transplant(T, z, y);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left[y] = left[z];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p[left[y]] = y;</a:t>
            </a:r>
            <a:r>
              <a:rPr lang="en-US" sz="2000" spc="-100" dirty="0">
                <a:solidFill>
                  <a:srgbClr val="703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}</a:t>
            </a: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}</a:t>
            </a:r>
            <a:endParaRPr lang="en-US" sz="2000" spc="-100" dirty="0">
              <a:solidFill>
                <a:srgbClr val="C00000"/>
              </a:solidFill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3" name="Oval Callout 2"/>
          <p:cNvSpPr/>
          <p:nvPr/>
        </p:nvSpPr>
        <p:spPr>
          <a:xfrm flipH="1">
            <a:off x="1049572" y="1186950"/>
            <a:ext cx="329477" cy="3419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Right Brace 3"/>
          <p:cNvSpPr/>
          <p:nvPr/>
        </p:nvSpPr>
        <p:spPr>
          <a:xfrm>
            <a:off x="7980459" y="4007456"/>
            <a:ext cx="214307" cy="12176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80003" y="4458895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505302" y="5396856"/>
            <a:ext cx="214875" cy="11258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47967" y="5771035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34948" y="2183955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34948" y="2953396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739B0-6493-4C97-9552-3A9C453965FE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629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4750" y="1216312"/>
            <a:ext cx="88425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Figure 12.4.  </a:t>
            </a:r>
            <a:r>
              <a:rPr lang="en-US" sz="2400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Deleting a node z from a binary search tree.  </a:t>
            </a:r>
          </a:p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Node z may be the root, a left child node q, or a right child of q.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Node z has no left child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Replace z by its right child r, which may or may not be NIL.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     q				q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NIL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4010535" y="4277508"/>
            <a:ext cx="588098" cy="551941"/>
          </a:xfrm>
          <a:prstGeom prst="ellipse">
            <a:avLst/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5081020" y="5324591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7698269" y="4260276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2070" name="AutoShape 22"/>
          <p:cNvCxnSpPr>
            <a:cxnSpLocks noChangeShapeType="1"/>
          </p:cNvCxnSpPr>
          <p:nvPr/>
        </p:nvCxnSpPr>
        <p:spPr bwMode="auto">
          <a:xfrm>
            <a:off x="4304584" y="3657598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2"/>
          <p:cNvCxnSpPr>
            <a:cxnSpLocks noChangeShapeType="1"/>
          </p:cNvCxnSpPr>
          <p:nvPr/>
        </p:nvCxnSpPr>
        <p:spPr bwMode="auto">
          <a:xfrm>
            <a:off x="4289916" y="4821094"/>
            <a:ext cx="1105269" cy="5292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 flipV="1">
            <a:off x="3249227" y="4822498"/>
            <a:ext cx="1055357" cy="5264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2"/>
          <p:cNvCxnSpPr>
            <a:cxnSpLocks noChangeShapeType="1"/>
          </p:cNvCxnSpPr>
          <p:nvPr/>
        </p:nvCxnSpPr>
        <p:spPr bwMode="auto">
          <a:xfrm>
            <a:off x="7989750" y="3630966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22"/>
          <p:cNvCxnSpPr>
            <a:cxnSpLocks noChangeShapeType="1"/>
          </p:cNvCxnSpPr>
          <p:nvPr/>
        </p:nvCxnSpPr>
        <p:spPr bwMode="auto">
          <a:xfrm flipV="1">
            <a:off x="6934393" y="4821094"/>
            <a:ext cx="1055357" cy="52645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2"/>
          <p:cNvCxnSpPr>
            <a:cxnSpLocks noChangeShapeType="1"/>
          </p:cNvCxnSpPr>
          <p:nvPr/>
        </p:nvCxnSpPr>
        <p:spPr bwMode="auto">
          <a:xfrm>
            <a:off x="7979001" y="4829449"/>
            <a:ext cx="1105269" cy="52926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" name="AutoShape 23"/>
          <p:cNvSpPr>
            <a:spLocks noChangeArrowheads="1"/>
          </p:cNvSpPr>
          <p:nvPr/>
        </p:nvSpPr>
        <p:spPr bwMode="auto">
          <a:xfrm>
            <a:off x="5971994" y="4543841"/>
            <a:ext cx="469221" cy="168676"/>
          </a:xfrm>
          <a:prstGeom prst="rightArrow">
            <a:avLst>
              <a:gd name="adj1" fmla="val 50000"/>
              <a:gd name="adj2" fmla="val 78261"/>
            </a:avLst>
          </a:prstGeom>
          <a:solidFill>
            <a:schemeClr val="accent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AutoShape 22"/>
          <p:cNvCxnSpPr>
            <a:cxnSpLocks noChangeShapeType="1"/>
          </p:cNvCxnSpPr>
          <p:nvPr/>
        </p:nvCxnSpPr>
        <p:spPr bwMode="auto">
          <a:xfrm flipV="1">
            <a:off x="4809118" y="5895101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22"/>
          <p:cNvCxnSpPr>
            <a:cxnSpLocks noChangeShapeType="1"/>
          </p:cNvCxnSpPr>
          <p:nvPr/>
        </p:nvCxnSpPr>
        <p:spPr bwMode="auto">
          <a:xfrm flipH="1" flipV="1">
            <a:off x="5361414" y="5895817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EB377619-7EAC-4665-AD7F-E98B77C82CCC}"/>
              </a:ext>
            </a:extLst>
          </p:cNvPr>
          <p:cNvSpPr/>
          <p:nvPr/>
        </p:nvSpPr>
        <p:spPr>
          <a:xfrm flipH="1">
            <a:off x="932054" y="3989931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Image result for smiley face images">
            <a:extLst>
              <a:ext uri="{FF2B5EF4-FFF2-40B4-BE49-F238E27FC236}">
                <a16:creationId xmlns:a16="http://schemas.microsoft.com/office/drawing/2014/main" id="{EC209121-B803-41F0-AC8D-470231565A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17" y="3760424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7BA2B5-111F-4F72-B8A9-8786FA700430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050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7165" y="1031968"/>
            <a:ext cx="887767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Figure 12.4.   </a:t>
            </a:r>
            <a:r>
              <a:rPr lang="en-US" sz="2400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Deleting a node z from a binary search tree.  </a:t>
            </a:r>
          </a:p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Node z may be the root, a left child node q, or a right child of q.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b)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z has a left child k but no right child.  Replace z by k.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    q				           q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		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NIL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95126" y="3727781"/>
            <a:ext cx="588098" cy="551941"/>
          </a:xfrm>
          <a:prstGeom prst="ellipse">
            <a:avLst/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2815322" y="4801521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7722876" y="3727017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2070" name="AutoShape 22"/>
          <p:cNvCxnSpPr>
            <a:cxnSpLocks noChangeShapeType="1"/>
          </p:cNvCxnSpPr>
          <p:nvPr/>
        </p:nvCxnSpPr>
        <p:spPr bwMode="auto">
          <a:xfrm>
            <a:off x="4189175" y="3102736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2"/>
          <p:cNvCxnSpPr>
            <a:cxnSpLocks noChangeShapeType="1"/>
          </p:cNvCxnSpPr>
          <p:nvPr/>
        </p:nvCxnSpPr>
        <p:spPr bwMode="auto">
          <a:xfrm>
            <a:off x="4194233" y="4309718"/>
            <a:ext cx="1105269" cy="5292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 flipV="1">
            <a:off x="3148344" y="4294640"/>
            <a:ext cx="1055357" cy="5264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2"/>
          <p:cNvCxnSpPr>
            <a:cxnSpLocks noChangeShapeType="1"/>
          </p:cNvCxnSpPr>
          <p:nvPr/>
        </p:nvCxnSpPr>
        <p:spPr bwMode="auto">
          <a:xfrm>
            <a:off x="8003609" y="3089351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22"/>
          <p:cNvCxnSpPr>
            <a:cxnSpLocks noChangeShapeType="1"/>
          </p:cNvCxnSpPr>
          <p:nvPr/>
        </p:nvCxnSpPr>
        <p:spPr bwMode="auto">
          <a:xfrm flipV="1">
            <a:off x="6948251" y="4287835"/>
            <a:ext cx="1055357" cy="52645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2"/>
          <p:cNvCxnSpPr>
            <a:cxnSpLocks noChangeShapeType="1"/>
          </p:cNvCxnSpPr>
          <p:nvPr/>
        </p:nvCxnSpPr>
        <p:spPr bwMode="auto">
          <a:xfrm>
            <a:off x="8003608" y="4309718"/>
            <a:ext cx="1105269" cy="52926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" name="AutoShape 23"/>
          <p:cNvSpPr>
            <a:spLocks noChangeArrowheads="1"/>
          </p:cNvSpPr>
          <p:nvPr/>
        </p:nvSpPr>
        <p:spPr bwMode="auto">
          <a:xfrm>
            <a:off x="6001876" y="3919413"/>
            <a:ext cx="469221" cy="168676"/>
          </a:xfrm>
          <a:prstGeom prst="rightArrow">
            <a:avLst>
              <a:gd name="adj1" fmla="val 50000"/>
              <a:gd name="adj2" fmla="val 78261"/>
            </a:avLst>
          </a:prstGeom>
          <a:solidFill>
            <a:schemeClr val="accent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AutoShape 22"/>
          <p:cNvCxnSpPr>
            <a:cxnSpLocks noChangeShapeType="1"/>
          </p:cNvCxnSpPr>
          <p:nvPr/>
        </p:nvCxnSpPr>
        <p:spPr bwMode="auto">
          <a:xfrm flipV="1">
            <a:off x="2565159" y="5379804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22"/>
          <p:cNvCxnSpPr>
            <a:cxnSpLocks noChangeShapeType="1"/>
          </p:cNvCxnSpPr>
          <p:nvPr/>
        </p:nvCxnSpPr>
        <p:spPr bwMode="auto">
          <a:xfrm flipH="1" flipV="1">
            <a:off x="3096054" y="5399324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811775" y="3371070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a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EE232475-5850-46C7-8E6F-DC5AC34E1A47}"/>
              </a:ext>
            </a:extLst>
          </p:cNvPr>
          <p:cNvSpPr/>
          <p:nvPr/>
        </p:nvSpPr>
        <p:spPr>
          <a:xfrm flipH="1">
            <a:off x="656869" y="359184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mage result for smiley face images">
            <a:extLst>
              <a:ext uri="{FF2B5EF4-FFF2-40B4-BE49-F238E27FC236}">
                <a16:creationId xmlns:a16="http://schemas.microsoft.com/office/drawing/2014/main" id="{059D6904-5528-440F-900C-E1BBA597855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7" y="3371070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9ED527-FCC8-481E-A10C-1773B8BA1DF6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822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5292" y="847261"/>
            <a:ext cx="930379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12.4.  </a:t>
            </a:r>
            <a:r>
              <a:rPr lang="en-US" sz="2200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Deleting a node z from a binary search tree.  Node z may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be the root, a left child node q, or a right child of q.</a:t>
            </a: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c)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z has two children; its left child is node k, its right child is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its successor y, and y’s right child is node x. Replace z by y,  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updating y’s left child to become k, but leaving x as y’s right child.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           q				                  q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			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S(z)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	NIL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91292" y="3740361"/>
            <a:ext cx="588098" cy="551941"/>
          </a:xfrm>
          <a:prstGeom prst="ellipse">
            <a:avLst/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5054742" y="4590838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8286057" y="3771924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070" name="AutoShape 22"/>
          <p:cNvCxnSpPr>
            <a:cxnSpLocks noChangeShapeType="1"/>
          </p:cNvCxnSpPr>
          <p:nvPr/>
        </p:nvCxnSpPr>
        <p:spPr bwMode="auto">
          <a:xfrm>
            <a:off x="4185341" y="3148794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2"/>
          <p:cNvCxnSpPr>
            <a:cxnSpLocks noChangeShapeType="1"/>
            <a:stCxn id="22" idx="5"/>
          </p:cNvCxnSpPr>
          <p:nvPr/>
        </p:nvCxnSpPr>
        <p:spPr bwMode="auto">
          <a:xfrm>
            <a:off x="4393265" y="4211472"/>
            <a:ext cx="927773" cy="3988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/>
          <p:cNvCxnSpPr>
            <a:cxnSpLocks noChangeShapeType="1"/>
            <a:endCxn id="22" idx="3"/>
          </p:cNvCxnSpPr>
          <p:nvPr/>
        </p:nvCxnSpPr>
        <p:spPr bwMode="auto">
          <a:xfrm flipV="1">
            <a:off x="3178955" y="4211472"/>
            <a:ext cx="798462" cy="3793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2"/>
          <p:cNvCxnSpPr>
            <a:cxnSpLocks noChangeShapeType="1"/>
          </p:cNvCxnSpPr>
          <p:nvPr/>
        </p:nvCxnSpPr>
        <p:spPr bwMode="auto">
          <a:xfrm>
            <a:off x="8566789" y="3169559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" name="AutoShape 23"/>
          <p:cNvSpPr>
            <a:spLocks noChangeArrowheads="1"/>
          </p:cNvSpPr>
          <p:nvPr/>
        </p:nvSpPr>
        <p:spPr bwMode="auto">
          <a:xfrm>
            <a:off x="6206604" y="3768893"/>
            <a:ext cx="469221" cy="168676"/>
          </a:xfrm>
          <a:prstGeom prst="rightArrow">
            <a:avLst>
              <a:gd name="adj1" fmla="val 50000"/>
              <a:gd name="adj2" fmla="val 78261"/>
            </a:avLst>
          </a:prstGeom>
          <a:solidFill>
            <a:schemeClr val="accent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AutoShape 22"/>
          <p:cNvCxnSpPr>
            <a:cxnSpLocks noChangeShapeType="1"/>
          </p:cNvCxnSpPr>
          <p:nvPr/>
        </p:nvCxnSpPr>
        <p:spPr bwMode="auto">
          <a:xfrm flipV="1">
            <a:off x="2596517" y="5114806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22"/>
          <p:cNvCxnSpPr>
            <a:cxnSpLocks noChangeShapeType="1"/>
          </p:cNvCxnSpPr>
          <p:nvPr/>
        </p:nvCxnSpPr>
        <p:spPr bwMode="auto">
          <a:xfrm flipH="1" flipV="1">
            <a:off x="3120178" y="5105830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2872834" y="4549040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5869513" y="5511493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AutoShape 22"/>
          <p:cNvCxnSpPr>
            <a:cxnSpLocks noChangeShapeType="1"/>
          </p:cNvCxnSpPr>
          <p:nvPr/>
        </p:nvCxnSpPr>
        <p:spPr bwMode="auto">
          <a:xfrm flipH="1" flipV="1">
            <a:off x="6135925" y="6072311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2"/>
          <p:cNvCxnSpPr>
            <a:cxnSpLocks noChangeShapeType="1"/>
          </p:cNvCxnSpPr>
          <p:nvPr/>
        </p:nvCxnSpPr>
        <p:spPr bwMode="auto">
          <a:xfrm flipV="1">
            <a:off x="5559971" y="6081287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2"/>
          <p:cNvCxnSpPr>
            <a:cxnSpLocks noChangeShapeType="1"/>
          </p:cNvCxnSpPr>
          <p:nvPr/>
        </p:nvCxnSpPr>
        <p:spPr bwMode="auto">
          <a:xfrm flipV="1">
            <a:off x="4608752" y="5160368"/>
            <a:ext cx="733896" cy="43319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2"/>
          <p:cNvCxnSpPr>
            <a:cxnSpLocks noChangeShapeType="1"/>
          </p:cNvCxnSpPr>
          <p:nvPr/>
        </p:nvCxnSpPr>
        <p:spPr bwMode="auto">
          <a:xfrm flipH="1" flipV="1">
            <a:off x="5302590" y="5160368"/>
            <a:ext cx="796760" cy="34214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2"/>
          <p:cNvCxnSpPr>
            <a:cxnSpLocks noChangeShapeType="1"/>
            <a:endCxn id="25" idx="3"/>
          </p:cNvCxnSpPr>
          <p:nvPr/>
        </p:nvCxnSpPr>
        <p:spPr bwMode="auto">
          <a:xfrm flipV="1">
            <a:off x="7475778" y="4250612"/>
            <a:ext cx="892504" cy="34535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7212866" y="4616842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7" name="Oval 21"/>
          <p:cNvSpPr>
            <a:spLocks noChangeArrowheads="1"/>
          </p:cNvSpPr>
          <p:nvPr/>
        </p:nvSpPr>
        <p:spPr bwMode="auto">
          <a:xfrm>
            <a:off x="9401948" y="4595969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8" name="AutoShape 22"/>
          <p:cNvCxnSpPr>
            <a:cxnSpLocks noChangeShapeType="1"/>
            <a:stCxn id="25" idx="5"/>
          </p:cNvCxnSpPr>
          <p:nvPr/>
        </p:nvCxnSpPr>
        <p:spPr bwMode="auto">
          <a:xfrm>
            <a:off x="8765297" y="4250612"/>
            <a:ext cx="871107" cy="3376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2"/>
          <p:cNvCxnSpPr>
            <a:cxnSpLocks noChangeShapeType="1"/>
          </p:cNvCxnSpPr>
          <p:nvPr/>
        </p:nvCxnSpPr>
        <p:spPr bwMode="auto">
          <a:xfrm flipV="1">
            <a:off x="6936549" y="5186636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2"/>
          <p:cNvCxnSpPr>
            <a:cxnSpLocks noChangeShapeType="1"/>
          </p:cNvCxnSpPr>
          <p:nvPr/>
        </p:nvCxnSpPr>
        <p:spPr bwMode="auto">
          <a:xfrm flipV="1">
            <a:off x="9123688" y="5186636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 flipV="1">
            <a:off x="7471027" y="5168684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2"/>
          <p:cNvCxnSpPr>
            <a:cxnSpLocks noChangeShapeType="1"/>
          </p:cNvCxnSpPr>
          <p:nvPr/>
        </p:nvCxnSpPr>
        <p:spPr bwMode="auto">
          <a:xfrm flipH="1" flipV="1">
            <a:off x="9676322" y="5151656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977754" y="3174816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b</a:t>
            </a:r>
          </a:p>
        </p:txBody>
      </p:sp>
      <p:sp>
        <p:nvSpPr>
          <p:cNvPr id="39" name="Thought Bubble: Cloud 38">
            <a:extLst>
              <a:ext uri="{FF2B5EF4-FFF2-40B4-BE49-F238E27FC236}">
                <a16:creationId xmlns:a16="http://schemas.microsoft.com/office/drawing/2014/main" id="{B6EE7AE3-0506-4A7E-BF95-B6830858894D}"/>
              </a:ext>
            </a:extLst>
          </p:cNvPr>
          <p:cNvSpPr/>
          <p:nvPr/>
        </p:nvSpPr>
        <p:spPr>
          <a:xfrm flipH="1">
            <a:off x="748678" y="3612863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C2D163-7A4B-4C59-ADBE-EAE29049AD4E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49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3591" y="1747771"/>
            <a:ext cx="8744505" cy="3896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Three major variations by what we transform a given problem’s instance to: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instance simplification - transformation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simpler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 of the same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representation change – transformation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different representation of the same instance.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Problem reduction – transformation to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 of a different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 which an algorithm is already available.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B0117-4CE9-42AF-BB54-220039196E99}"/>
              </a:ext>
            </a:extLst>
          </p:cNvPr>
          <p:cNvSpPr/>
          <p:nvPr/>
        </p:nvSpPr>
        <p:spPr>
          <a:xfrm>
            <a:off x="1480898" y="921582"/>
            <a:ext cx="4344844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5548" y="684600"/>
            <a:ext cx="952286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12.4.  </a:t>
            </a:r>
            <a:endParaRPr lang="en-US" sz="14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14350" lvl="0" indent="-514350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d) 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/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z has two children (left child k and right child r), and its successor y ≠  r lies within the subtree rooted at r.  Replace y by its own right child x, and set y to be r’s parent. Then, set y to be q’s child and the parent of k.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q			        q                 		             q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			         NIL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S(z)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</a:t>
            </a:r>
          </a:p>
          <a:p>
            <a:pPr marR="0" lvl="0"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NIL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S(z) = y  ensures that y has NIL as left link.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2737882" y="2916580"/>
            <a:ext cx="588098" cy="551941"/>
          </a:xfrm>
          <a:prstGeom prst="ellipse">
            <a:avLst/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2917410" y="4835190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9693086" y="2970590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070" name="AutoShape 22"/>
          <p:cNvCxnSpPr>
            <a:cxnSpLocks noChangeShapeType="1"/>
          </p:cNvCxnSpPr>
          <p:nvPr/>
        </p:nvCxnSpPr>
        <p:spPr bwMode="auto">
          <a:xfrm>
            <a:off x="3031930" y="2287792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2"/>
          <p:cNvCxnSpPr>
            <a:cxnSpLocks noChangeShapeType="1"/>
          </p:cNvCxnSpPr>
          <p:nvPr/>
        </p:nvCxnSpPr>
        <p:spPr bwMode="auto">
          <a:xfrm>
            <a:off x="3036806" y="3481720"/>
            <a:ext cx="806264" cy="43171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/>
          <p:cNvCxnSpPr>
            <a:cxnSpLocks noChangeShapeType="1"/>
            <a:endCxn id="22" idx="4"/>
          </p:cNvCxnSpPr>
          <p:nvPr/>
        </p:nvCxnSpPr>
        <p:spPr bwMode="auto">
          <a:xfrm flipV="1">
            <a:off x="2247595" y="3468521"/>
            <a:ext cx="784336" cy="3821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2"/>
          <p:cNvCxnSpPr>
            <a:cxnSpLocks noChangeShapeType="1"/>
          </p:cNvCxnSpPr>
          <p:nvPr/>
        </p:nvCxnSpPr>
        <p:spPr bwMode="auto">
          <a:xfrm>
            <a:off x="9938854" y="2361317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" name="AutoShape 23"/>
          <p:cNvSpPr>
            <a:spLocks noChangeArrowheads="1"/>
          </p:cNvSpPr>
          <p:nvPr/>
        </p:nvSpPr>
        <p:spPr bwMode="auto">
          <a:xfrm>
            <a:off x="4377309" y="3195521"/>
            <a:ext cx="469221" cy="168676"/>
          </a:xfrm>
          <a:prstGeom prst="rightArrow">
            <a:avLst>
              <a:gd name="adj1" fmla="val 50000"/>
              <a:gd name="adj2" fmla="val 78261"/>
            </a:avLst>
          </a:prstGeom>
          <a:solidFill>
            <a:schemeClr val="accent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AutoShape 22"/>
          <p:cNvCxnSpPr>
            <a:cxnSpLocks noChangeShapeType="1"/>
          </p:cNvCxnSpPr>
          <p:nvPr/>
        </p:nvCxnSpPr>
        <p:spPr bwMode="auto">
          <a:xfrm flipV="1">
            <a:off x="1748960" y="4420379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22"/>
          <p:cNvCxnSpPr>
            <a:cxnSpLocks noChangeShapeType="1"/>
          </p:cNvCxnSpPr>
          <p:nvPr/>
        </p:nvCxnSpPr>
        <p:spPr bwMode="auto">
          <a:xfrm flipH="1" flipV="1">
            <a:off x="2239700" y="4410084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1988671" y="3860879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3629355" y="5840003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AutoShape 22"/>
          <p:cNvCxnSpPr>
            <a:cxnSpLocks noChangeShapeType="1"/>
          </p:cNvCxnSpPr>
          <p:nvPr/>
        </p:nvCxnSpPr>
        <p:spPr bwMode="auto">
          <a:xfrm flipH="1" flipV="1">
            <a:off x="9321456" y="4569731"/>
            <a:ext cx="528902" cy="44313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2"/>
          <p:cNvCxnSpPr>
            <a:cxnSpLocks noChangeShapeType="1"/>
          </p:cNvCxnSpPr>
          <p:nvPr/>
        </p:nvCxnSpPr>
        <p:spPr bwMode="auto">
          <a:xfrm flipV="1">
            <a:off x="8934001" y="4542931"/>
            <a:ext cx="395613" cy="4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2"/>
          <p:cNvCxnSpPr>
            <a:cxnSpLocks noChangeShapeType="1"/>
          </p:cNvCxnSpPr>
          <p:nvPr/>
        </p:nvCxnSpPr>
        <p:spPr bwMode="auto">
          <a:xfrm flipV="1">
            <a:off x="2550136" y="5395910"/>
            <a:ext cx="664579" cy="42189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2"/>
          <p:cNvCxnSpPr>
            <a:cxnSpLocks noChangeShapeType="1"/>
          </p:cNvCxnSpPr>
          <p:nvPr/>
        </p:nvCxnSpPr>
        <p:spPr bwMode="auto">
          <a:xfrm flipH="1" flipV="1">
            <a:off x="3182130" y="5418203"/>
            <a:ext cx="727958" cy="39960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2"/>
          <p:cNvCxnSpPr>
            <a:cxnSpLocks noChangeShapeType="1"/>
          </p:cNvCxnSpPr>
          <p:nvPr/>
        </p:nvCxnSpPr>
        <p:spPr bwMode="auto">
          <a:xfrm flipV="1">
            <a:off x="6255226" y="3492076"/>
            <a:ext cx="635727" cy="3989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21"/>
          <p:cNvSpPr>
            <a:spLocks noChangeArrowheads="1"/>
          </p:cNvSpPr>
          <p:nvPr/>
        </p:nvSpPr>
        <p:spPr bwMode="auto">
          <a:xfrm>
            <a:off x="10024987" y="4906227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8" name="AutoShape 22"/>
          <p:cNvCxnSpPr>
            <a:cxnSpLocks noChangeShapeType="1"/>
            <a:endCxn id="41" idx="0"/>
          </p:cNvCxnSpPr>
          <p:nvPr/>
        </p:nvCxnSpPr>
        <p:spPr bwMode="auto">
          <a:xfrm>
            <a:off x="9966440" y="3561189"/>
            <a:ext cx="768756" cy="35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2"/>
          <p:cNvCxnSpPr>
            <a:cxnSpLocks noChangeShapeType="1"/>
          </p:cNvCxnSpPr>
          <p:nvPr/>
        </p:nvCxnSpPr>
        <p:spPr bwMode="auto">
          <a:xfrm flipV="1">
            <a:off x="6570707" y="5392949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2"/>
          <p:cNvCxnSpPr>
            <a:cxnSpLocks noChangeShapeType="1"/>
            <a:stCxn id="27" idx="0"/>
          </p:cNvCxnSpPr>
          <p:nvPr/>
        </p:nvCxnSpPr>
        <p:spPr bwMode="auto">
          <a:xfrm flipV="1">
            <a:off x="10305720" y="4489100"/>
            <a:ext cx="435076" cy="41712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 flipV="1">
            <a:off x="7116059" y="5408390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2"/>
          <p:cNvCxnSpPr>
            <a:cxnSpLocks noChangeShapeType="1"/>
          </p:cNvCxnSpPr>
          <p:nvPr/>
        </p:nvCxnSpPr>
        <p:spPr bwMode="auto">
          <a:xfrm flipH="1" flipV="1">
            <a:off x="10740796" y="4468659"/>
            <a:ext cx="590399" cy="45801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3519915" y="3891045"/>
            <a:ext cx="588098" cy="551941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36" name="AutoShape 22"/>
          <p:cNvCxnSpPr>
            <a:cxnSpLocks noChangeShapeType="1"/>
          </p:cNvCxnSpPr>
          <p:nvPr/>
        </p:nvCxnSpPr>
        <p:spPr bwMode="auto">
          <a:xfrm flipH="1" flipV="1">
            <a:off x="3768267" y="4473982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2"/>
          <p:cNvCxnSpPr>
            <a:cxnSpLocks noChangeShapeType="1"/>
          </p:cNvCxnSpPr>
          <p:nvPr/>
        </p:nvCxnSpPr>
        <p:spPr bwMode="auto">
          <a:xfrm flipV="1">
            <a:off x="3224686" y="4468658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20"/>
          <p:cNvSpPr>
            <a:spLocks noChangeArrowheads="1"/>
          </p:cNvSpPr>
          <p:nvPr/>
        </p:nvSpPr>
        <p:spPr bwMode="auto">
          <a:xfrm>
            <a:off x="10440652" y="3913439"/>
            <a:ext cx="589087" cy="555219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9016965" y="4014493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43" name="AutoShape 22"/>
          <p:cNvCxnSpPr>
            <a:cxnSpLocks noChangeShapeType="1"/>
            <a:stCxn id="42" idx="0"/>
          </p:cNvCxnSpPr>
          <p:nvPr/>
        </p:nvCxnSpPr>
        <p:spPr bwMode="auto">
          <a:xfrm flipV="1">
            <a:off x="9297698" y="3575238"/>
            <a:ext cx="662275" cy="43925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5590863" y="2916579"/>
            <a:ext cx="588098" cy="551941"/>
          </a:xfrm>
          <a:prstGeom prst="ellipse">
            <a:avLst/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5" name="AutoShape 23"/>
          <p:cNvSpPr>
            <a:spLocks noChangeArrowheads="1"/>
          </p:cNvSpPr>
          <p:nvPr/>
        </p:nvSpPr>
        <p:spPr bwMode="auto">
          <a:xfrm>
            <a:off x="8360655" y="3299844"/>
            <a:ext cx="469221" cy="168676"/>
          </a:xfrm>
          <a:prstGeom prst="rightArrow">
            <a:avLst>
              <a:gd name="adj1" fmla="val 50000"/>
              <a:gd name="adj2" fmla="val 78261"/>
            </a:avLst>
          </a:prstGeom>
          <a:solidFill>
            <a:schemeClr val="accent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4881393" y="3876480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48" name="AutoShape 22"/>
          <p:cNvCxnSpPr>
            <a:cxnSpLocks noChangeShapeType="1"/>
          </p:cNvCxnSpPr>
          <p:nvPr/>
        </p:nvCxnSpPr>
        <p:spPr bwMode="auto">
          <a:xfrm>
            <a:off x="5884911" y="2295102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22"/>
          <p:cNvCxnSpPr>
            <a:cxnSpLocks noChangeShapeType="1"/>
          </p:cNvCxnSpPr>
          <p:nvPr/>
        </p:nvCxnSpPr>
        <p:spPr bwMode="auto">
          <a:xfrm flipV="1">
            <a:off x="5168523" y="3494364"/>
            <a:ext cx="784336" cy="3821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21"/>
          <p:cNvSpPr>
            <a:spLocks noChangeArrowheads="1"/>
          </p:cNvSpPr>
          <p:nvPr/>
        </p:nvSpPr>
        <p:spPr bwMode="auto">
          <a:xfrm>
            <a:off x="6584700" y="2907702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7373765" y="3813717"/>
            <a:ext cx="589087" cy="555219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54" name="AutoShape 22"/>
          <p:cNvCxnSpPr>
            <a:cxnSpLocks noChangeShapeType="1"/>
          </p:cNvCxnSpPr>
          <p:nvPr/>
        </p:nvCxnSpPr>
        <p:spPr bwMode="auto">
          <a:xfrm>
            <a:off x="6874019" y="3485388"/>
            <a:ext cx="763587" cy="3510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21"/>
          <p:cNvSpPr>
            <a:spLocks noChangeArrowheads="1"/>
          </p:cNvSpPr>
          <p:nvPr/>
        </p:nvSpPr>
        <p:spPr bwMode="auto">
          <a:xfrm>
            <a:off x="6835327" y="4824656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58" name="AutoShape 22"/>
          <p:cNvCxnSpPr>
            <a:cxnSpLocks noChangeShapeType="1"/>
          </p:cNvCxnSpPr>
          <p:nvPr/>
        </p:nvCxnSpPr>
        <p:spPr bwMode="auto">
          <a:xfrm flipV="1">
            <a:off x="7075110" y="4410017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22"/>
          <p:cNvCxnSpPr>
            <a:cxnSpLocks noChangeShapeType="1"/>
          </p:cNvCxnSpPr>
          <p:nvPr/>
        </p:nvCxnSpPr>
        <p:spPr bwMode="auto">
          <a:xfrm flipH="1" flipV="1">
            <a:off x="7631366" y="4403854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4175345" y="2656963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25493" y="2700971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</a:t>
            </a:r>
          </a:p>
        </p:txBody>
      </p:sp>
      <p:sp>
        <p:nvSpPr>
          <p:cNvPr id="55" name="Thought Bubble: Cloud 54">
            <a:extLst>
              <a:ext uri="{FF2B5EF4-FFF2-40B4-BE49-F238E27FC236}">
                <a16:creationId xmlns:a16="http://schemas.microsoft.com/office/drawing/2014/main" id="{9607DBE4-FA5F-4683-B8A3-5AB337E10B82}"/>
              </a:ext>
            </a:extLst>
          </p:cNvPr>
          <p:cNvSpPr/>
          <p:nvPr/>
        </p:nvSpPr>
        <p:spPr>
          <a:xfrm flipH="1">
            <a:off x="573788" y="375587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Image result for smiley face images">
            <a:extLst>
              <a:ext uri="{FF2B5EF4-FFF2-40B4-BE49-F238E27FC236}">
                <a16:creationId xmlns:a16="http://schemas.microsoft.com/office/drawing/2014/main" id="{346F7EF6-3204-46DA-B5D6-B10054B51B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7" y="3555479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D62099C-1C2B-4133-864B-B7A5DB4F9437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93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035" y="567636"/>
            <a:ext cx="966254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Another way for this algorithm without calling Transplant is as follows:</a:t>
            </a:r>
          </a:p>
          <a:p>
            <a:r>
              <a:rPr lang="en-US" sz="2200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Tree-Delete(T, z)</a:t>
            </a:r>
          </a:p>
          <a:p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/* The algorithm determines a node y to splice out. </a:t>
            </a:r>
          </a:p>
          <a:p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first two lines, the node y is either the input node z (if z has at most 1 child) </a:t>
            </a:r>
          </a:p>
          <a:p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            or the successor of z (if z has two children).*/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(left[z] == NIL or right[z] == NIL) then y ← z;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y ← Tree-Successor(z);</a:t>
            </a:r>
          </a:p>
          <a:p>
            <a:r>
              <a:rPr lang="en-US" sz="1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(left[y] ≠ NIL) then x ← left[y];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x ← right[y];</a:t>
            </a:r>
          </a:p>
          <a:p>
            <a:r>
              <a:rPr lang="en-US" sz="1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(x ≠ NIL) then p[x] ← p[y];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(p[y] == NIL) then root[T} ← x: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 {if (y == left[p[y]]) then left[p[y]] ← x: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 else right[p[y]] ← x;}</a:t>
            </a:r>
          </a:p>
          <a:p>
            <a:r>
              <a:rPr lang="en-US" sz="1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(y ≠ z) then {key[z] ← key[y];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       if y has other fields, copy them, too}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 y;</a:t>
            </a:r>
          </a:p>
        </p:txBody>
      </p:sp>
    </p:spTree>
    <p:extLst>
      <p:ext uri="{BB962C8B-B14F-4D97-AF65-F5344CB8AC3E}">
        <p14:creationId xmlns:p14="http://schemas.microsoft.com/office/powerpoint/2010/main" val="2112765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12164" y="1091904"/>
            <a:ext cx="865927" cy="531291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574741" y="1918765"/>
            <a:ext cx="896644" cy="48708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904084" y="1972024"/>
            <a:ext cx="896644" cy="52259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331229" y="2856564"/>
            <a:ext cx="912912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692556" y="2865652"/>
            <a:ext cx="896644" cy="51519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823973" y="2918170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8977349" y="2951563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366821" y="4075394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119214" y="4075394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437849" y="4078583"/>
            <a:ext cx="896644" cy="51519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502379" y="5055012"/>
            <a:ext cx="896644" cy="51519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3" name="Straight Connector 42"/>
          <p:cNvCxnSpPr>
            <a:cxnSpLocks/>
            <a:stCxn id="31" idx="3"/>
            <a:endCxn id="32" idx="0"/>
          </p:cNvCxnSpPr>
          <p:nvPr/>
        </p:nvCxnSpPr>
        <p:spPr>
          <a:xfrm flipH="1">
            <a:off x="4023063" y="1545389"/>
            <a:ext cx="1715913" cy="3733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endCxn id="31" idx="5"/>
          </p:cNvCxnSpPr>
          <p:nvPr/>
        </p:nvCxnSpPr>
        <p:spPr>
          <a:xfrm flipH="1" flipV="1">
            <a:off x="6351279" y="1545389"/>
            <a:ext cx="1999468" cy="416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4"/>
            <a:endCxn id="34" idx="0"/>
          </p:cNvCxnSpPr>
          <p:nvPr/>
        </p:nvCxnSpPr>
        <p:spPr>
          <a:xfrm flipH="1">
            <a:off x="2787685" y="2405850"/>
            <a:ext cx="1235378" cy="450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  <a:stCxn id="35" idx="0"/>
          </p:cNvCxnSpPr>
          <p:nvPr/>
        </p:nvCxnSpPr>
        <p:spPr>
          <a:xfrm flipH="1" flipV="1">
            <a:off x="4030162" y="2411874"/>
            <a:ext cx="1110716" cy="4537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stCxn id="34" idx="4"/>
            <a:endCxn id="38" idx="0"/>
          </p:cNvCxnSpPr>
          <p:nvPr/>
        </p:nvCxnSpPr>
        <p:spPr>
          <a:xfrm flipH="1">
            <a:off x="1815143" y="3371761"/>
            <a:ext cx="972542" cy="703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39" idx="0"/>
            <a:endCxn id="34" idx="4"/>
          </p:cNvCxnSpPr>
          <p:nvPr/>
        </p:nvCxnSpPr>
        <p:spPr>
          <a:xfrm flipH="1" flipV="1">
            <a:off x="2787685" y="3371761"/>
            <a:ext cx="779851" cy="703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3" idx="4"/>
            <a:endCxn id="36" idx="0"/>
          </p:cNvCxnSpPr>
          <p:nvPr/>
        </p:nvCxnSpPr>
        <p:spPr>
          <a:xfrm flipH="1">
            <a:off x="7272295" y="2494620"/>
            <a:ext cx="1080111" cy="423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37" idx="0"/>
            <a:endCxn id="33" idx="4"/>
          </p:cNvCxnSpPr>
          <p:nvPr/>
        </p:nvCxnSpPr>
        <p:spPr>
          <a:xfrm flipH="1" flipV="1">
            <a:off x="8352406" y="2494620"/>
            <a:ext cx="1073265" cy="456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40" idx="0"/>
          </p:cNvCxnSpPr>
          <p:nvPr/>
        </p:nvCxnSpPr>
        <p:spPr>
          <a:xfrm flipH="1" flipV="1">
            <a:off x="5133673" y="3361243"/>
            <a:ext cx="752498" cy="7173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1" idx="0"/>
          </p:cNvCxnSpPr>
          <p:nvPr/>
        </p:nvCxnSpPr>
        <p:spPr>
          <a:xfrm flipH="1">
            <a:off x="4950701" y="4626522"/>
            <a:ext cx="963230" cy="4284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40496" y="1180730"/>
            <a:ext cx="87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S(13)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20543" y="2394899"/>
            <a:ext cx="1379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P(9) S(6)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7739950" y="2971479"/>
            <a:ext cx="9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S(15)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420964" y="4215278"/>
            <a:ext cx="1598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P(15) S(9)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464784" y="5175228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S(7)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4007944" y="4038837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P(6)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9517275" y="2569154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Max key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179187" y="4669433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Min key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8526358" y="4290124"/>
            <a:ext cx="2125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NIL        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NIL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endParaRPr lang="en-US" sz="2400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9473843" y="3471862"/>
            <a:ext cx="710035" cy="797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</p:cNvCxnSpPr>
          <p:nvPr/>
        </p:nvCxnSpPr>
        <p:spPr>
          <a:xfrm flipH="1">
            <a:off x="8867388" y="3466760"/>
            <a:ext cx="558283" cy="79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5682303" y="6012930"/>
            <a:ext cx="862186" cy="4638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1028" name="AutoShape 4"/>
          <p:cNvCxnSpPr>
            <a:cxnSpLocks noChangeShapeType="1"/>
            <a:stCxn id="3" idx="0"/>
            <a:endCxn id="41" idx="4"/>
          </p:cNvCxnSpPr>
          <p:nvPr/>
        </p:nvCxnSpPr>
        <p:spPr bwMode="auto">
          <a:xfrm flipH="1" flipV="1">
            <a:off x="4950701" y="5570209"/>
            <a:ext cx="1162695" cy="442721"/>
          </a:xfrm>
          <a:prstGeom prst="straightConnector1">
            <a:avLst/>
          </a:prstGeom>
          <a:noFill/>
          <a:ln w="571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960301" y="527861"/>
            <a:ext cx="443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Figure 12.3:  Inserting an item with key 12 	       into a binary search tree.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1887" y="5496473"/>
            <a:ext cx="3774302" cy="769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runs in O(h) time on a tree of height h.</a:t>
            </a:r>
            <a:endParaRPr lang="en-US" sz="2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873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9402941" y="705035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064102" y="1204551"/>
            <a:ext cx="791728" cy="570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7" idx="0"/>
          </p:cNvCxnSpPr>
          <p:nvPr/>
        </p:nvCxnSpPr>
        <p:spPr>
          <a:xfrm flipH="1" flipV="1">
            <a:off x="9863092" y="1225118"/>
            <a:ext cx="795425" cy="495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737099" y="1720781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0202061" y="1720781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932241" y="2699085"/>
            <a:ext cx="896644" cy="51519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714242" y="3678868"/>
            <a:ext cx="896644" cy="51519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932241" y="4658651"/>
            <a:ext cx="896644" cy="51519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705364" y="5602922"/>
            <a:ext cx="896644" cy="51519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23" name="Straight Connector 22"/>
          <p:cNvCxnSpPr>
            <a:stCxn id="20" idx="0"/>
          </p:cNvCxnSpPr>
          <p:nvPr/>
        </p:nvCxnSpPr>
        <p:spPr>
          <a:xfrm flipH="1" flipV="1">
            <a:off x="8431174" y="3214284"/>
            <a:ext cx="731390" cy="464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8397309" y="5173848"/>
            <a:ext cx="731391" cy="4197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1" idx="0"/>
          </p:cNvCxnSpPr>
          <p:nvPr/>
        </p:nvCxnSpPr>
        <p:spPr>
          <a:xfrm flipH="1">
            <a:off x="8380563" y="4194065"/>
            <a:ext cx="783660" cy="464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385130" y="2756933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0619442" y="2756933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84CE50-0E89-452E-ABE0-044845BB12B8}"/>
              </a:ext>
            </a:extLst>
          </p:cNvPr>
          <p:cNvSpPr/>
          <p:nvPr/>
        </p:nvSpPr>
        <p:spPr>
          <a:xfrm>
            <a:off x="1311866" y="447493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21795-D95B-4530-8A52-64037E781ADB}"/>
              </a:ext>
            </a:extLst>
          </p:cNvPr>
          <p:cNvSpPr/>
          <p:nvPr/>
        </p:nvSpPr>
        <p:spPr>
          <a:xfrm>
            <a:off x="1347446" y="1535113"/>
            <a:ext cx="6411680" cy="405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Tree-Delete(T, z)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(left[z] == NIL or right[z] == NIL) then y ← z;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y ← Tree-Successor(z);</a:t>
            </a:r>
          </a:p>
          <a:p>
            <a:r>
              <a:rPr lang="en-US" sz="105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(left[y] ≠ NIL) then x ← left[y];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x ← right[y];</a:t>
            </a:r>
          </a:p>
          <a:p>
            <a:r>
              <a:rPr lang="en-US" sz="105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(x ≠ NIL) then p[x] ← p[y];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(p[y] == NIL) then root[T} ← x: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 {if (y == left[p[y]]) then left[p[y]] ← x: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 else right[p[y]] ← x;}</a:t>
            </a:r>
          </a:p>
          <a:p>
            <a:r>
              <a:rPr lang="en-US" sz="105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(y ≠ z) then {key[z] ← key[y];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         if y has other fields, copy them, too}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 y;</a:t>
            </a:r>
          </a:p>
        </p:txBody>
      </p:sp>
    </p:spTree>
    <p:extLst>
      <p:ext uri="{BB962C8B-B14F-4D97-AF65-F5344CB8AC3E}">
        <p14:creationId xmlns:p14="http://schemas.microsoft.com/office/powerpoint/2010/main" val="25501602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9402941" y="705035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064102" y="1204551"/>
            <a:ext cx="791728" cy="570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7" idx="0"/>
          </p:cNvCxnSpPr>
          <p:nvPr/>
        </p:nvCxnSpPr>
        <p:spPr>
          <a:xfrm flipH="1" flipV="1">
            <a:off x="9863092" y="1225118"/>
            <a:ext cx="795425" cy="495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737099" y="1720781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0202061" y="1720781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932241" y="2699085"/>
            <a:ext cx="896644" cy="515197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714242" y="3678869"/>
            <a:ext cx="896644" cy="51519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9479154" y="4660169"/>
            <a:ext cx="896644" cy="51519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8431174" y="3214284"/>
            <a:ext cx="731390" cy="464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9154703" y="4234510"/>
            <a:ext cx="731391" cy="4197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385130" y="2756933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0619442" y="2756933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7E11D-549F-4AC3-A149-0053927A95F9}"/>
              </a:ext>
            </a:extLst>
          </p:cNvPr>
          <p:cNvSpPr/>
          <p:nvPr/>
        </p:nvSpPr>
        <p:spPr>
          <a:xfrm>
            <a:off x="1233047" y="451319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121202-43D5-44DA-95F8-A5A70583D966}"/>
              </a:ext>
            </a:extLst>
          </p:cNvPr>
          <p:cNvSpPr/>
          <p:nvPr/>
        </p:nvSpPr>
        <p:spPr>
          <a:xfrm>
            <a:off x="1347446" y="1535113"/>
            <a:ext cx="6411680" cy="405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Tree-Delete(T, z)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(left[z] == NIL or right[z] == NIL) then y ← z;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y ← Tree-Successor(z);</a:t>
            </a:r>
          </a:p>
          <a:p>
            <a:r>
              <a:rPr lang="en-US" sz="105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(left[y] ≠ NIL) then x ← left[y];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x ← right[y];</a:t>
            </a:r>
          </a:p>
          <a:p>
            <a:r>
              <a:rPr lang="en-US" sz="105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(x ≠ NIL) then p[x] ← p[y];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(p[y] == NIL) then root[T} ← x: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 {if (y == left[p[y]]) then left[p[y]] ← x: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 else right[p[y]] ← x;}</a:t>
            </a:r>
          </a:p>
          <a:p>
            <a:r>
              <a:rPr lang="en-US" sz="105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(y ≠ z) then {key[z] ← key[y];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         if y has other fields, copy them, too}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 y;</a:t>
            </a:r>
          </a:p>
        </p:txBody>
      </p:sp>
    </p:spTree>
    <p:extLst>
      <p:ext uri="{BB962C8B-B14F-4D97-AF65-F5344CB8AC3E}">
        <p14:creationId xmlns:p14="http://schemas.microsoft.com/office/powerpoint/2010/main" val="4037485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9171" y="1351508"/>
            <a:ext cx="89043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Each line of Tree-Delete, including the calls to Transplant, takes constant time, except for the call to Tree-Minimum. Thus Tree-Delete runs in O(h) time on a tree of height h.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brief we have shown the following theorem: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Theorem 12.3</a:t>
            </a:r>
          </a:p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We can implement the dynamic-set operations INSERT and DELETE so that each one runs in O(h) time on a binary search tree of height h.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Note that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h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n. This leads h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2 =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n. Thus h =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004661F7-D227-457B-85C4-EB8127C0C911}"/>
              </a:ext>
            </a:extLst>
          </p:cNvPr>
          <p:cNvSpPr/>
          <p:nvPr/>
        </p:nvSpPr>
        <p:spPr>
          <a:xfrm flipH="1">
            <a:off x="747423" y="410287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AFC08-B5FA-4A60-BB90-DA754DB04D58}"/>
              </a:ext>
            </a:extLst>
          </p:cNvPr>
          <p:cNvSpPr/>
          <p:nvPr/>
        </p:nvSpPr>
        <p:spPr>
          <a:xfrm>
            <a:off x="1607365" y="380142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3862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2674" y="1463040"/>
            <a:ext cx="85866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binary search tree of height h can support any of the basic dynamic-set operations, such as SEARCH, PREDECESSOR, SUCCESSOR, MINIMUM, MAXIMUM, INSERT, and DELETE,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  O(h) time.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Thus,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set operations are fast if the height of the search tree is small.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its height is large, the set operations may run no faster than with a linked list.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Red-black trees are one of many search-tree schemes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that are “balanced” in order to guarantee that basic dynamic-set operations take O(log n) time in the worst case.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8935060-01F1-4914-A1A5-03F863C00C51}"/>
              </a:ext>
            </a:extLst>
          </p:cNvPr>
          <p:cNvSpPr/>
          <p:nvPr/>
        </p:nvSpPr>
        <p:spPr>
          <a:xfrm flipH="1">
            <a:off x="718424" y="236153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809DA6C-4710-4375-BC57-CE92754DA829}"/>
              </a:ext>
            </a:extLst>
          </p:cNvPr>
          <p:cNvSpPr/>
          <p:nvPr/>
        </p:nvSpPr>
        <p:spPr>
          <a:xfrm flipH="1">
            <a:off x="763803" y="498546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FAEBB-2290-4C4F-9669-23C2ADD02300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629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F67A2-25BA-41B6-B728-14FFB6ECFD14}"/>
              </a:ext>
            </a:extLst>
          </p:cNvPr>
          <p:cNvSpPr/>
          <p:nvPr/>
        </p:nvSpPr>
        <p:spPr>
          <a:xfrm>
            <a:off x="2302543" y="2302022"/>
            <a:ext cx="774714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Balanced Search Tree:</a:t>
            </a:r>
          </a:p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Red-Black Tree</a:t>
            </a:r>
          </a:p>
          <a:p>
            <a:endParaRPr lang="en-US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One of many search-tree schemes that are “balanced” in order to guarantee that basic dynamic-set operation take O(log n) time in the worst case.</a:t>
            </a:r>
          </a:p>
        </p:txBody>
      </p:sp>
    </p:spTree>
    <p:extLst>
      <p:ext uri="{BB962C8B-B14F-4D97-AF65-F5344CB8AC3E}">
        <p14:creationId xmlns:p14="http://schemas.microsoft.com/office/powerpoint/2010/main" val="30625958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5877" y="1043294"/>
            <a:ext cx="869123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Red-Black Tree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binary search tree is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red-black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tree if it satisfies the following red-black properties: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Every node is either red or black.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root is black.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Every leaf (NIL) is black.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a node is red, then both its children are black.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each node, all paths from the node to leaf-descendants (leaves) contain the same number of black nodes.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Comments: This does not prevent that the black node has children colored with black. The parent of the root is NIL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4220D-9E1B-47DD-BB61-AFA74B8B70DE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62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0843" y="2482587"/>
            <a:ext cx="8487052" cy="40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13.1:   A red-black tree with black nodes and red node.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Every node in a red-black tree is either red or black,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children of a red node are both black, and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every simple path from a node to a descendant leaf contains the same number of black nodes.</a:t>
            </a:r>
          </a:p>
          <a:p>
            <a:r>
              <a:rPr lang="en-US" sz="2400" dirty="0"/>
              <a:t> </a:t>
            </a:r>
          </a:p>
          <a:p>
            <a:pPr marL="461963" lvl="0" indent="-461963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leaf, shown as a NIL, is black. Each non-NIL node is   marked with its black-height;  NILs have black-height 0.</a:t>
            </a:r>
          </a:p>
          <a:p>
            <a:pPr>
              <a:lnSpc>
                <a:spcPct val="130000"/>
              </a:lnSpc>
            </a:pPr>
            <a:endParaRPr lang="en-US" sz="24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6A96BF-407F-402A-94D3-9D2C41E5C3CB}"/>
              </a:ext>
            </a:extLst>
          </p:cNvPr>
          <p:cNvSpPr/>
          <p:nvPr/>
        </p:nvSpPr>
        <p:spPr>
          <a:xfrm>
            <a:off x="1781537" y="6065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31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C4133F-80C9-4D35-B0AE-6059466A3759}"/>
              </a:ext>
            </a:extLst>
          </p:cNvPr>
          <p:cNvSpPr txBox="1"/>
          <p:nvPr/>
        </p:nvSpPr>
        <p:spPr>
          <a:xfrm>
            <a:off x="1507958" y="4235116"/>
            <a:ext cx="9569116" cy="183485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99821" y="1699542"/>
            <a:ext cx="872675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Representation Changes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Examples of the representation change.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Gaussian elimination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solves a system of linear equations: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it to another system that makes finding a solution easier.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Balanced Search Trees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including AVL trees: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an unbalanced binary tree to a binary search tree (also considered to be an instance simplification)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Heaps and heapsort, Horner’s rule and Binary Exponentiation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11553-679F-44CB-9B94-1BA18F7B6E8C}"/>
              </a:ext>
            </a:extLst>
          </p:cNvPr>
          <p:cNvSpPr/>
          <p:nvPr/>
        </p:nvSpPr>
        <p:spPr>
          <a:xfrm>
            <a:off x="1829241" y="849586"/>
            <a:ext cx="4344844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076244" y="1207363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3" name="Oval 2"/>
          <p:cNvSpPr/>
          <p:nvPr/>
        </p:nvSpPr>
        <p:spPr>
          <a:xfrm>
            <a:off x="4431437" y="1910178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7914" y="6161102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5" name="Oval 4"/>
          <p:cNvSpPr/>
          <p:nvPr/>
        </p:nvSpPr>
        <p:spPr>
          <a:xfrm>
            <a:off x="3067236" y="2759474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" name="Oval 5"/>
          <p:cNvSpPr/>
          <p:nvPr/>
        </p:nvSpPr>
        <p:spPr>
          <a:xfrm>
            <a:off x="9335238" y="1910178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</a:p>
        </p:txBody>
      </p:sp>
      <p:sp>
        <p:nvSpPr>
          <p:cNvPr id="7" name="Oval 6"/>
          <p:cNvSpPr/>
          <p:nvPr/>
        </p:nvSpPr>
        <p:spPr>
          <a:xfrm>
            <a:off x="10578437" y="2771313"/>
            <a:ext cx="763480" cy="3876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8" name="Oval 7"/>
          <p:cNvSpPr/>
          <p:nvPr/>
        </p:nvSpPr>
        <p:spPr>
          <a:xfrm>
            <a:off x="6312764" y="2759473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979442" y="3554024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299735" y="3554024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56468" y="4813179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2" name="Oval 11"/>
          <p:cNvSpPr/>
          <p:nvPr/>
        </p:nvSpPr>
        <p:spPr>
          <a:xfrm>
            <a:off x="8755585" y="2776481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3" name="Oval 12"/>
          <p:cNvSpPr/>
          <p:nvPr/>
        </p:nvSpPr>
        <p:spPr>
          <a:xfrm>
            <a:off x="7031887" y="3496322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14" name="Oval 13"/>
          <p:cNvSpPr/>
          <p:nvPr/>
        </p:nvSpPr>
        <p:spPr>
          <a:xfrm>
            <a:off x="8208516" y="3499278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15" name="Oval 14"/>
          <p:cNvSpPr/>
          <p:nvPr/>
        </p:nvSpPr>
        <p:spPr>
          <a:xfrm>
            <a:off x="9486863" y="3469686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</a:p>
        </p:txBody>
      </p:sp>
      <p:sp>
        <p:nvSpPr>
          <p:cNvPr id="16" name="Oval 15"/>
          <p:cNvSpPr/>
          <p:nvPr/>
        </p:nvSpPr>
        <p:spPr>
          <a:xfrm>
            <a:off x="9209437" y="4384099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17" name="Oval 16"/>
          <p:cNvSpPr/>
          <p:nvPr/>
        </p:nvSpPr>
        <p:spPr>
          <a:xfrm>
            <a:off x="10028773" y="4384099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</a:p>
        </p:txBody>
      </p:sp>
      <p:sp>
        <p:nvSpPr>
          <p:cNvPr id="18" name="Oval 17"/>
          <p:cNvSpPr/>
          <p:nvPr/>
        </p:nvSpPr>
        <p:spPr>
          <a:xfrm>
            <a:off x="5599959" y="3488923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19" name="Oval 18"/>
          <p:cNvSpPr/>
          <p:nvPr/>
        </p:nvSpPr>
        <p:spPr>
          <a:xfrm>
            <a:off x="5988983" y="4381139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0" name="Oval 19"/>
          <p:cNvSpPr/>
          <p:nvPr/>
        </p:nvSpPr>
        <p:spPr>
          <a:xfrm>
            <a:off x="4186931" y="3496322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1" name="Oval 20"/>
          <p:cNvSpPr/>
          <p:nvPr/>
        </p:nvSpPr>
        <p:spPr>
          <a:xfrm>
            <a:off x="2439511" y="4366341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2" name="Oval 21"/>
          <p:cNvSpPr/>
          <p:nvPr/>
        </p:nvSpPr>
        <p:spPr>
          <a:xfrm>
            <a:off x="1256191" y="4323428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Oval 23"/>
          <p:cNvSpPr/>
          <p:nvPr/>
        </p:nvSpPr>
        <p:spPr>
          <a:xfrm>
            <a:off x="726489" y="5242265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1849514" y="3496323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74811" y="6161102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538797" y="5326602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241612" y="5326603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920755" y="5320688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30" name="Oval 29"/>
          <p:cNvSpPr/>
          <p:nvPr/>
        </p:nvSpPr>
        <p:spPr>
          <a:xfrm>
            <a:off x="3826645" y="4412205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623570" y="5339920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26385" y="5339920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641542" y="4509862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315903" y="4492102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835837" y="4492102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495374" y="4492102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708975" y="4822067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39" name="Straight Connector 38"/>
          <p:cNvCxnSpPr>
            <a:stCxn id="2" idx="4"/>
            <a:endCxn id="3" idx="0"/>
          </p:cNvCxnSpPr>
          <p:nvPr/>
        </p:nvCxnSpPr>
        <p:spPr>
          <a:xfrm flipH="1">
            <a:off x="4813177" y="1597980"/>
            <a:ext cx="2644807" cy="312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4"/>
            <a:endCxn id="6" idx="0"/>
          </p:cNvCxnSpPr>
          <p:nvPr/>
        </p:nvCxnSpPr>
        <p:spPr>
          <a:xfrm>
            <a:off x="7457984" y="1597980"/>
            <a:ext cx="2258994" cy="312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8" idx="0"/>
          </p:cNvCxnSpPr>
          <p:nvPr/>
        </p:nvCxnSpPr>
        <p:spPr>
          <a:xfrm>
            <a:off x="4786544" y="2291176"/>
            <a:ext cx="1907960" cy="468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" idx="4"/>
          </p:cNvCxnSpPr>
          <p:nvPr/>
        </p:nvCxnSpPr>
        <p:spPr>
          <a:xfrm flipV="1">
            <a:off x="3444357" y="2300795"/>
            <a:ext cx="1368820" cy="485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5" idx="0"/>
            <a:endCxn id="5" idx="4"/>
          </p:cNvCxnSpPr>
          <p:nvPr/>
        </p:nvCxnSpPr>
        <p:spPr>
          <a:xfrm flipV="1">
            <a:off x="2231254" y="3150091"/>
            <a:ext cx="1217722" cy="346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0"/>
          </p:cNvCxnSpPr>
          <p:nvPr/>
        </p:nvCxnSpPr>
        <p:spPr>
          <a:xfrm flipV="1">
            <a:off x="1637931" y="3868439"/>
            <a:ext cx="603681" cy="45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4" idx="0"/>
          </p:cNvCxnSpPr>
          <p:nvPr/>
        </p:nvCxnSpPr>
        <p:spPr>
          <a:xfrm flipV="1">
            <a:off x="1108229" y="4695545"/>
            <a:ext cx="560888" cy="54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0"/>
          </p:cNvCxnSpPr>
          <p:nvPr/>
        </p:nvCxnSpPr>
        <p:spPr>
          <a:xfrm flipV="1">
            <a:off x="793072" y="5632883"/>
            <a:ext cx="301102" cy="5282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6" idx="0"/>
            <a:endCxn id="24" idx="4"/>
          </p:cNvCxnSpPr>
          <p:nvPr/>
        </p:nvCxnSpPr>
        <p:spPr>
          <a:xfrm flipH="1" flipV="1">
            <a:off x="1108229" y="5632882"/>
            <a:ext cx="381740" cy="528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7" idx="0"/>
          </p:cNvCxnSpPr>
          <p:nvPr/>
        </p:nvCxnSpPr>
        <p:spPr>
          <a:xfrm flipH="1" flipV="1">
            <a:off x="1638671" y="4695544"/>
            <a:ext cx="215284" cy="631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9" idx="0"/>
          </p:cNvCxnSpPr>
          <p:nvPr/>
        </p:nvCxnSpPr>
        <p:spPr>
          <a:xfrm flipH="1" flipV="1">
            <a:off x="2831047" y="4734763"/>
            <a:ext cx="404866" cy="58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4297811" y="4802822"/>
            <a:ext cx="404866" cy="58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3" idx="0"/>
          </p:cNvCxnSpPr>
          <p:nvPr/>
        </p:nvCxnSpPr>
        <p:spPr>
          <a:xfrm flipH="1" flipV="1">
            <a:off x="4556070" y="3861796"/>
            <a:ext cx="400630" cy="648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8" idx="0"/>
          </p:cNvCxnSpPr>
          <p:nvPr/>
        </p:nvCxnSpPr>
        <p:spPr>
          <a:xfrm flipV="1">
            <a:off x="2556770" y="4749929"/>
            <a:ext cx="314200" cy="576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960768" y="4776377"/>
            <a:ext cx="314200" cy="576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0" idx="0"/>
          </p:cNvCxnSpPr>
          <p:nvPr/>
        </p:nvCxnSpPr>
        <p:spPr>
          <a:xfrm flipV="1">
            <a:off x="4208385" y="3875107"/>
            <a:ext cx="352738" cy="537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0"/>
          </p:cNvCxnSpPr>
          <p:nvPr/>
        </p:nvCxnSpPr>
        <p:spPr>
          <a:xfrm flipV="1">
            <a:off x="5631061" y="3896190"/>
            <a:ext cx="335100" cy="595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9" idx="0"/>
          </p:cNvCxnSpPr>
          <p:nvPr/>
        </p:nvCxnSpPr>
        <p:spPr>
          <a:xfrm flipH="1" flipV="1">
            <a:off x="5950813" y="3861802"/>
            <a:ext cx="419910" cy="51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7439094" y="3896190"/>
            <a:ext cx="400630" cy="648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5" idx="0"/>
          </p:cNvCxnSpPr>
          <p:nvPr/>
        </p:nvCxnSpPr>
        <p:spPr>
          <a:xfrm flipV="1">
            <a:off x="7150995" y="3845700"/>
            <a:ext cx="298890" cy="6464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6" idx="0"/>
          </p:cNvCxnSpPr>
          <p:nvPr/>
        </p:nvCxnSpPr>
        <p:spPr>
          <a:xfrm flipV="1">
            <a:off x="9591177" y="3767923"/>
            <a:ext cx="307577" cy="616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7" idx="0"/>
          </p:cNvCxnSpPr>
          <p:nvPr/>
        </p:nvCxnSpPr>
        <p:spPr>
          <a:xfrm flipH="1" flipV="1">
            <a:off x="9833786" y="3836265"/>
            <a:ext cx="576727" cy="547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2" idx="0"/>
          </p:cNvCxnSpPr>
          <p:nvPr/>
        </p:nvCxnSpPr>
        <p:spPr>
          <a:xfrm flipV="1">
            <a:off x="9137325" y="2248649"/>
            <a:ext cx="616276" cy="527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" idx="0"/>
          </p:cNvCxnSpPr>
          <p:nvPr/>
        </p:nvCxnSpPr>
        <p:spPr>
          <a:xfrm flipH="1" flipV="1">
            <a:off x="9772602" y="2300795"/>
            <a:ext cx="1187575" cy="47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9" idx="0"/>
          </p:cNvCxnSpPr>
          <p:nvPr/>
        </p:nvCxnSpPr>
        <p:spPr>
          <a:xfrm flipH="1" flipV="1">
            <a:off x="10957027" y="3110982"/>
            <a:ext cx="337573" cy="443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0" idx="0"/>
          </p:cNvCxnSpPr>
          <p:nvPr/>
        </p:nvCxnSpPr>
        <p:spPr>
          <a:xfrm flipV="1">
            <a:off x="10614893" y="3110982"/>
            <a:ext cx="378244" cy="443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4" idx="0"/>
          </p:cNvCxnSpPr>
          <p:nvPr/>
        </p:nvCxnSpPr>
        <p:spPr>
          <a:xfrm flipV="1">
            <a:off x="8590256" y="3158971"/>
            <a:ext cx="556292" cy="340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0"/>
          </p:cNvCxnSpPr>
          <p:nvPr/>
        </p:nvCxnSpPr>
        <p:spPr>
          <a:xfrm flipH="1" flipV="1">
            <a:off x="9121570" y="3148612"/>
            <a:ext cx="747033" cy="321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7" idx="0"/>
            <a:endCxn id="14" idx="4"/>
          </p:cNvCxnSpPr>
          <p:nvPr/>
        </p:nvCxnSpPr>
        <p:spPr>
          <a:xfrm flipH="1" flipV="1">
            <a:off x="8590256" y="3889895"/>
            <a:ext cx="433877" cy="932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" idx="0"/>
          </p:cNvCxnSpPr>
          <p:nvPr/>
        </p:nvCxnSpPr>
        <p:spPr>
          <a:xfrm flipV="1">
            <a:off x="8371626" y="3881032"/>
            <a:ext cx="224460" cy="932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8" idx="0"/>
          </p:cNvCxnSpPr>
          <p:nvPr/>
        </p:nvCxnSpPr>
        <p:spPr>
          <a:xfrm flipV="1">
            <a:off x="5981699" y="3119875"/>
            <a:ext cx="768163" cy="369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3" idx="0"/>
          </p:cNvCxnSpPr>
          <p:nvPr/>
        </p:nvCxnSpPr>
        <p:spPr>
          <a:xfrm flipH="1" flipV="1">
            <a:off x="6698029" y="3106459"/>
            <a:ext cx="715598" cy="38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1" idx="0"/>
          </p:cNvCxnSpPr>
          <p:nvPr/>
        </p:nvCxnSpPr>
        <p:spPr>
          <a:xfrm flipH="1" flipV="1">
            <a:off x="2192843" y="3846994"/>
            <a:ext cx="628408" cy="5193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0" idx="0"/>
            <a:endCxn id="5" idx="4"/>
          </p:cNvCxnSpPr>
          <p:nvPr/>
        </p:nvCxnSpPr>
        <p:spPr>
          <a:xfrm flipH="1" flipV="1">
            <a:off x="3448976" y="3150091"/>
            <a:ext cx="1119695" cy="346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93071" y="562205"/>
            <a:ext cx="662055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leaf, shown as a NIL, is black.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Each non-NIL node is marked with its black-height;  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black-height 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8806412" y="5353051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9472872" y="5353051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9792866" y="5669916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488226" y="5665478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10199016" y="4782848"/>
            <a:ext cx="224460" cy="932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6" idx="0"/>
          </p:cNvCxnSpPr>
          <p:nvPr/>
        </p:nvCxnSpPr>
        <p:spPr>
          <a:xfrm flipH="1" flipV="1">
            <a:off x="10431600" y="4756958"/>
            <a:ext cx="371784" cy="908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3" idx="0"/>
          </p:cNvCxnSpPr>
          <p:nvPr/>
        </p:nvCxnSpPr>
        <p:spPr>
          <a:xfrm flipV="1">
            <a:off x="9121570" y="4736875"/>
            <a:ext cx="486214" cy="616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4" idx="0"/>
          </p:cNvCxnSpPr>
          <p:nvPr/>
        </p:nvCxnSpPr>
        <p:spPr>
          <a:xfrm flipH="1" flipV="1">
            <a:off x="9574375" y="4761204"/>
            <a:ext cx="213655" cy="591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5718989" y="5325315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6385940" y="5339920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6042496" y="4741513"/>
            <a:ext cx="298890" cy="6464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339473" y="4756958"/>
            <a:ext cx="400630" cy="648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hought Bubble: Cloud 86">
            <a:extLst>
              <a:ext uri="{FF2B5EF4-FFF2-40B4-BE49-F238E27FC236}">
                <a16:creationId xmlns:a16="http://schemas.microsoft.com/office/drawing/2014/main" id="{66AF1829-C259-4989-8B79-D6A3767A8B9D}"/>
              </a:ext>
            </a:extLst>
          </p:cNvPr>
          <p:cNvSpPr/>
          <p:nvPr/>
        </p:nvSpPr>
        <p:spPr>
          <a:xfrm flipH="1">
            <a:off x="775109" y="1993078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865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076244" y="1207363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3" name="Oval 2"/>
          <p:cNvSpPr/>
          <p:nvPr/>
        </p:nvSpPr>
        <p:spPr>
          <a:xfrm>
            <a:off x="4431437" y="1910178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5" name="Oval 4"/>
          <p:cNvSpPr/>
          <p:nvPr/>
        </p:nvSpPr>
        <p:spPr>
          <a:xfrm>
            <a:off x="3067236" y="2759474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" name="Oval 5"/>
          <p:cNvSpPr/>
          <p:nvPr/>
        </p:nvSpPr>
        <p:spPr>
          <a:xfrm>
            <a:off x="9335238" y="1910178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</a:p>
        </p:txBody>
      </p:sp>
      <p:sp>
        <p:nvSpPr>
          <p:cNvPr id="7" name="Oval 6"/>
          <p:cNvSpPr/>
          <p:nvPr/>
        </p:nvSpPr>
        <p:spPr>
          <a:xfrm>
            <a:off x="10578437" y="2771313"/>
            <a:ext cx="763480" cy="3876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8" name="Oval 7"/>
          <p:cNvSpPr/>
          <p:nvPr/>
        </p:nvSpPr>
        <p:spPr>
          <a:xfrm>
            <a:off x="6312764" y="2759473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2" name="Oval 11"/>
          <p:cNvSpPr/>
          <p:nvPr/>
        </p:nvSpPr>
        <p:spPr>
          <a:xfrm>
            <a:off x="8755585" y="2776481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3" name="Oval 12"/>
          <p:cNvSpPr/>
          <p:nvPr/>
        </p:nvSpPr>
        <p:spPr>
          <a:xfrm>
            <a:off x="7031887" y="3496322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14" name="Oval 13"/>
          <p:cNvSpPr/>
          <p:nvPr/>
        </p:nvSpPr>
        <p:spPr>
          <a:xfrm>
            <a:off x="8208516" y="3499278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15" name="Oval 14"/>
          <p:cNvSpPr/>
          <p:nvPr/>
        </p:nvSpPr>
        <p:spPr>
          <a:xfrm>
            <a:off x="9486863" y="3469686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</a:p>
        </p:txBody>
      </p:sp>
      <p:sp>
        <p:nvSpPr>
          <p:cNvPr id="16" name="Oval 15"/>
          <p:cNvSpPr/>
          <p:nvPr/>
        </p:nvSpPr>
        <p:spPr>
          <a:xfrm>
            <a:off x="9209437" y="4384099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17" name="Oval 16"/>
          <p:cNvSpPr/>
          <p:nvPr/>
        </p:nvSpPr>
        <p:spPr>
          <a:xfrm>
            <a:off x="10028773" y="4384099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</a:p>
        </p:txBody>
      </p:sp>
      <p:sp>
        <p:nvSpPr>
          <p:cNvPr id="18" name="Oval 17"/>
          <p:cNvSpPr/>
          <p:nvPr/>
        </p:nvSpPr>
        <p:spPr>
          <a:xfrm>
            <a:off x="5599959" y="3488923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19" name="Oval 18"/>
          <p:cNvSpPr/>
          <p:nvPr/>
        </p:nvSpPr>
        <p:spPr>
          <a:xfrm>
            <a:off x="5988983" y="4381139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0" name="Oval 19"/>
          <p:cNvSpPr/>
          <p:nvPr/>
        </p:nvSpPr>
        <p:spPr>
          <a:xfrm>
            <a:off x="4186931" y="3496322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1" name="Oval 20"/>
          <p:cNvSpPr/>
          <p:nvPr/>
        </p:nvSpPr>
        <p:spPr>
          <a:xfrm>
            <a:off x="2439511" y="4366341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2" name="Oval 21"/>
          <p:cNvSpPr/>
          <p:nvPr/>
        </p:nvSpPr>
        <p:spPr>
          <a:xfrm>
            <a:off x="1256191" y="4323428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Oval 23"/>
          <p:cNvSpPr/>
          <p:nvPr/>
        </p:nvSpPr>
        <p:spPr>
          <a:xfrm>
            <a:off x="726489" y="5242265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1849514" y="3496323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0" name="Oval 29"/>
          <p:cNvSpPr/>
          <p:nvPr/>
        </p:nvSpPr>
        <p:spPr>
          <a:xfrm>
            <a:off x="3826645" y="4412205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cxnSp>
        <p:nvCxnSpPr>
          <p:cNvPr id="39" name="Straight Connector 38"/>
          <p:cNvCxnSpPr>
            <a:stCxn id="2" idx="4"/>
            <a:endCxn id="3" idx="0"/>
          </p:cNvCxnSpPr>
          <p:nvPr/>
        </p:nvCxnSpPr>
        <p:spPr>
          <a:xfrm flipH="1">
            <a:off x="4813177" y="1597980"/>
            <a:ext cx="2644807" cy="312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4"/>
            <a:endCxn id="6" idx="0"/>
          </p:cNvCxnSpPr>
          <p:nvPr/>
        </p:nvCxnSpPr>
        <p:spPr>
          <a:xfrm>
            <a:off x="7457984" y="1597980"/>
            <a:ext cx="2258994" cy="312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8" idx="0"/>
          </p:cNvCxnSpPr>
          <p:nvPr/>
        </p:nvCxnSpPr>
        <p:spPr>
          <a:xfrm>
            <a:off x="4786544" y="2291176"/>
            <a:ext cx="1907960" cy="468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" idx="4"/>
          </p:cNvCxnSpPr>
          <p:nvPr/>
        </p:nvCxnSpPr>
        <p:spPr>
          <a:xfrm flipV="1">
            <a:off x="3444357" y="2300795"/>
            <a:ext cx="1368820" cy="485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5" idx="0"/>
            <a:endCxn id="5" idx="4"/>
          </p:cNvCxnSpPr>
          <p:nvPr/>
        </p:nvCxnSpPr>
        <p:spPr>
          <a:xfrm flipV="1">
            <a:off x="2231254" y="3150091"/>
            <a:ext cx="1217722" cy="346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0"/>
          </p:cNvCxnSpPr>
          <p:nvPr/>
        </p:nvCxnSpPr>
        <p:spPr>
          <a:xfrm flipV="1">
            <a:off x="1637931" y="3868439"/>
            <a:ext cx="603681" cy="45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4" idx="0"/>
          </p:cNvCxnSpPr>
          <p:nvPr/>
        </p:nvCxnSpPr>
        <p:spPr>
          <a:xfrm flipV="1">
            <a:off x="1108229" y="4695545"/>
            <a:ext cx="560888" cy="54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76057" y="5632885"/>
            <a:ext cx="318117" cy="528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2" idx="2"/>
          </p:cNvCxnSpPr>
          <p:nvPr/>
        </p:nvCxnSpPr>
        <p:spPr>
          <a:xfrm flipH="1" flipV="1">
            <a:off x="1094174" y="5632882"/>
            <a:ext cx="4392226" cy="517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2" idx="2"/>
          </p:cNvCxnSpPr>
          <p:nvPr/>
        </p:nvCxnSpPr>
        <p:spPr>
          <a:xfrm flipH="1" flipV="1">
            <a:off x="1638671" y="4695544"/>
            <a:ext cx="3847729" cy="1455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2" idx="2"/>
          </p:cNvCxnSpPr>
          <p:nvPr/>
        </p:nvCxnSpPr>
        <p:spPr>
          <a:xfrm flipH="1" flipV="1">
            <a:off x="2831047" y="4734764"/>
            <a:ext cx="2655353" cy="1415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2" idx="2"/>
          </p:cNvCxnSpPr>
          <p:nvPr/>
        </p:nvCxnSpPr>
        <p:spPr>
          <a:xfrm flipH="1" flipV="1">
            <a:off x="4308753" y="4802823"/>
            <a:ext cx="1177647" cy="1347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2" idx="2"/>
          </p:cNvCxnSpPr>
          <p:nvPr/>
        </p:nvCxnSpPr>
        <p:spPr>
          <a:xfrm flipH="1" flipV="1">
            <a:off x="4556070" y="3861797"/>
            <a:ext cx="930330" cy="2288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556770" y="4749929"/>
            <a:ext cx="314200" cy="576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087143" y="4785441"/>
            <a:ext cx="188169" cy="363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0" idx="0"/>
          </p:cNvCxnSpPr>
          <p:nvPr/>
        </p:nvCxnSpPr>
        <p:spPr>
          <a:xfrm flipV="1">
            <a:off x="4208385" y="3875107"/>
            <a:ext cx="352738" cy="537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631061" y="3896190"/>
            <a:ext cx="335100" cy="595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9" idx="0"/>
          </p:cNvCxnSpPr>
          <p:nvPr/>
        </p:nvCxnSpPr>
        <p:spPr>
          <a:xfrm flipH="1" flipV="1">
            <a:off x="5950813" y="3861802"/>
            <a:ext cx="419910" cy="51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7439094" y="3896190"/>
            <a:ext cx="290601" cy="516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</p:cNvCxnSpPr>
          <p:nvPr/>
        </p:nvCxnSpPr>
        <p:spPr>
          <a:xfrm flipV="1">
            <a:off x="6090452" y="3845700"/>
            <a:ext cx="1359433" cy="2072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6" idx="0"/>
          </p:cNvCxnSpPr>
          <p:nvPr/>
        </p:nvCxnSpPr>
        <p:spPr>
          <a:xfrm flipV="1">
            <a:off x="9591177" y="3767923"/>
            <a:ext cx="307577" cy="616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7" idx="0"/>
          </p:cNvCxnSpPr>
          <p:nvPr/>
        </p:nvCxnSpPr>
        <p:spPr>
          <a:xfrm flipH="1" flipV="1">
            <a:off x="9833786" y="3836265"/>
            <a:ext cx="576727" cy="547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2" idx="0"/>
          </p:cNvCxnSpPr>
          <p:nvPr/>
        </p:nvCxnSpPr>
        <p:spPr>
          <a:xfrm flipV="1">
            <a:off x="9137325" y="2248649"/>
            <a:ext cx="616276" cy="527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" idx="0"/>
          </p:cNvCxnSpPr>
          <p:nvPr/>
        </p:nvCxnSpPr>
        <p:spPr>
          <a:xfrm flipH="1" flipV="1">
            <a:off x="9772602" y="2300795"/>
            <a:ext cx="1187575" cy="47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10957028" y="3110982"/>
            <a:ext cx="343128" cy="443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825889" y="3110982"/>
            <a:ext cx="167248" cy="2326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4" idx="0"/>
          </p:cNvCxnSpPr>
          <p:nvPr/>
        </p:nvCxnSpPr>
        <p:spPr>
          <a:xfrm flipV="1">
            <a:off x="8590256" y="3158971"/>
            <a:ext cx="556292" cy="340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0"/>
          </p:cNvCxnSpPr>
          <p:nvPr/>
        </p:nvCxnSpPr>
        <p:spPr>
          <a:xfrm flipH="1" flipV="1">
            <a:off x="9121570" y="3148612"/>
            <a:ext cx="747033" cy="321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8553999" y="3868815"/>
            <a:ext cx="291016" cy="515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2" idx="7"/>
          </p:cNvCxnSpPr>
          <p:nvPr/>
        </p:nvCxnSpPr>
        <p:spPr>
          <a:xfrm flipV="1">
            <a:off x="6517580" y="3819648"/>
            <a:ext cx="2084826" cy="2166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8" idx="0"/>
          </p:cNvCxnSpPr>
          <p:nvPr/>
        </p:nvCxnSpPr>
        <p:spPr>
          <a:xfrm flipV="1">
            <a:off x="5981699" y="3119875"/>
            <a:ext cx="768163" cy="369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3" idx="0"/>
          </p:cNvCxnSpPr>
          <p:nvPr/>
        </p:nvCxnSpPr>
        <p:spPr>
          <a:xfrm flipH="1" flipV="1">
            <a:off x="6698029" y="3106459"/>
            <a:ext cx="715598" cy="38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1" idx="0"/>
          </p:cNvCxnSpPr>
          <p:nvPr/>
        </p:nvCxnSpPr>
        <p:spPr>
          <a:xfrm flipH="1" flipV="1">
            <a:off x="2192843" y="3846994"/>
            <a:ext cx="628408" cy="5193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0" idx="0"/>
            <a:endCxn id="5" idx="4"/>
          </p:cNvCxnSpPr>
          <p:nvPr/>
        </p:nvCxnSpPr>
        <p:spPr>
          <a:xfrm flipH="1" flipV="1">
            <a:off x="3448976" y="3150091"/>
            <a:ext cx="1119695" cy="346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73473" y="553327"/>
            <a:ext cx="66649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  The same red-black tree but with each NIL replaced by the single sentinel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T.nil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always black, and with black-heights omitted. The root’s parent is also the sentinel.</a:t>
            </a:r>
          </a:p>
        </p:txBody>
      </p:sp>
      <p:sp>
        <p:nvSpPr>
          <p:cNvPr id="72" name="Oval 71"/>
          <p:cNvSpPr/>
          <p:nvPr/>
        </p:nvSpPr>
        <p:spPr>
          <a:xfrm>
            <a:off x="5486400" y="5918459"/>
            <a:ext cx="1208103" cy="4645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T.nil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2" idx="2"/>
          </p:cNvCxnSpPr>
          <p:nvPr/>
        </p:nvCxnSpPr>
        <p:spPr>
          <a:xfrm flipH="1" flipV="1">
            <a:off x="793071" y="6136701"/>
            <a:ext cx="4693329" cy="14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2" idx="2"/>
          </p:cNvCxnSpPr>
          <p:nvPr/>
        </p:nvCxnSpPr>
        <p:spPr>
          <a:xfrm flipH="1" flipV="1">
            <a:off x="2547891" y="5344357"/>
            <a:ext cx="2938509" cy="806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2" idx="2"/>
          </p:cNvCxnSpPr>
          <p:nvPr/>
        </p:nvCxnSpPr>
        <p:spPr>
          <a:xfrm flipH="1" flipV="1">
            <a:off x="4063347" y="5149238"/>
            <a:ext cx="1423053" cy="1001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2" idx="1"/>
          </p:cNvCxnSpPr>
          <p:nvPr/>
        </p:nvCxnSpPr>
        <p:spPr>
          <a:xfrm flipV="1">
            <a:off x="5663323" y="4785441"/>
            <a:ext cx="713515" cy="1201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6403102" y="4797665"/>
            <a:ext cx="169781" cy="169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2" idx="1"/>
          </p:cNvCxnSpPr>
          <p:nvPr/>
        </p:nvCxnSpPr>
        <p:spPr>
          <a:xfrm flipH="1" flipV="1">
            <a:off x="5623052" y="4488405"/>
            <a:ext cx="40271" cy="1498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2" idx="1"/>
          </p:cNvCxnSpPr>
          <p:nvPr/>
        </p:nvCxnSpPr>
        <p:spPr>
          <a:xfrm flipV="1">
            <a:off x="5663323" y="4953740"/>
            <a:ext cx="932786" cy="1032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2" idx="0"/>
          </p:cNvCxnSpPr>
          <p:nvPr/>
        </p:nvCxnSpPr>
        <p:spPr>
          <a:xfrm flipV="1">
            <a:off x="6090452" y="4410720"/>
            <a:ext cx="1645769" cy="1507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9591178" y="4739924"/>
            <a:ext cx="162423" cy="280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10441587" y="4771756"/>
            <a:ext cx="273699" cy="497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2" idx="7"/>
          </p:cNvCxnSpPr>
          <p:nvPr/>
        </p:nvCxnSpPr>
        <p:spPr>
          <a:xfrm flipV="1">
            <a:off x="6517580" y="4381139"/>
            <a:ext cx="2306714" cy="1605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2" idx="7"/>
            <a:endCxn id="16" idx="4"/>
          </p:cNvCxnSpPr>
          <p:nvPr/>
        </p:nvCxnSpPr>
        <p:spPr>
          <a:xfrm flipV="1">
            <a:off x="6517580" y="4774716"/>
            <a:ext cx="3073597" cy="1211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72" idx="7"/>
          </p:cNvCxnSpPr>
          <p:nvPr/>
        </p:nvCxnSpPr>
        <p:spPr>
          <a:xfrm flipV="1">
            <a:off x="6517580" y="4997768"/>
            <a:ext cx="3234793" cy="988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9752373" y="4749005"/>
            <a:ext cx="667816" cy="488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72" idx="7"/>
          </p:cNvCxnSpPr>
          <p:nvPr/>
        </p:nvCxnSpPr>
        <p:spPr>
          <a:xfrm flipV="1">
            <a:off x="6517580" y="5231472"/>
            <a:ext cx="3237153" cy="755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72" idx="7"/>
          </p:cNvCxnSpPr>
          <p:nvPr/>
        </p:nvCxnSpPr>
        <p:spPr>
          <a:xfrm flipV="1">
            <a:off x="6517580" y="5252916"/>
            <a:ext cx="4197706" cy="733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11079708" y="3502985"/>
            <a:ext cx="198023" cy="1989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99824" y="5405316"/>
            <a:ext cx="4350106" cy="581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2" idx="7"/>
          </p:cNvCxnSpPr>
          <p:nvPr/>
        </p:nvCxnSpPr>
        <p:spPr>
          <a:xfrm flipV="1">
            <a:off x="6517580" y="5495606"/>
            <a:ext cx="4582388" cy="4908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2" idx="6"/>
          </p:cNvCxnSpPr>
          <p:nvPr/>
        </p:nvCxnSpPr>
        <p:spPr>
          <a:xfrm flipV="1">
            <a:off x="6694503" y="5656577"/>
            <a:ext cx="4810957" cy="494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11487958" y="1402671"/>
            <a:ext cx="108007" cy="4253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2" idx="6"/>
          </p:cNvCxnSpPr>
          <p:nvPr/>
        </p:nvCxnSpPr>
        <p:spPr>
          <a:xfrm flipH="1" flipV="1">
            <a:off x="7839724" y="1402672"/>
            <a:ext cx="3756241" cy="12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541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076244" y="1686340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3" name="Oval 2"/>
          <p:cNvSpPr/>
          <p:nvPr/>
        </p:nvSpPr>
        <p:spPr>
          <a:xfrm>
            <a:off x="4431437" y="2389155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5" name="Oval 4"/>
          <p:cNvSpPr/>
          <p:nvPr/>
        </p:nvSpPr>
        <p:spPr>
          <a:xfrm>
            <a:off x="3067236" y="3238451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" name="Oval 5"/>
          <p:cNvSpPr/>
          <p:nvPr/>
        </p:nvSpPr>
        <p:spPr>
          <a:xfrm>
            <a:off x="9335238" y="2389155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</a:p>
        </p:txBody>
      </p:sp>
      <p:sp>
        <p:nvSpPr>
          <p:cNvPr id="7" name="Oval 6"/>
          <p:cNvSpPr/>
          <p:nvPr/>
        </p:nvSpPr>
        <p:spPr>
          <a:xfrm>
            <a:off x="10578437" y="3250290"/>
            <a:ext cx="763480" cy="3876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8" name="Oval 7"/>
          <p:cNvSpPr/>
          <p:nvPr/>
        </p:nvSpPr>
        <p:spPr>
          <a:xfrm>
            <a:off x="6312764" y="3238450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2" name="Oval 11"/>
          <p:cNvSpPr/>
          <p:nvPr/>
        </p:nvSpPr>
        <p:spPr>
          <a:xfrm>
            <a:off x="8755585" y="3255458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3" name="Oval 12"/>
          <p:cNvSpPr/>
          <p:nvPr/>
        </p:nvSpPr>
        <p:spPr>
          <a:xfrm>
            <a:off x="7031887" y="3975299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14" name="Oval 13"/>
          <p:cNvSpPr/>
          <p:nvPr/>
        </p:nvSpPr>
        <p:spPr>
          <a:xfrm>
            <a:off x="8208516" y="3978255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15" name="Oval 14"/>
          <p:cNvSpPr/>
          <p:nvPr/>
        </p:nvSpPr>
        <p:spPr>
          <a:xfrm>
            <a:off x="9486863" y="3948663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</a:p>
        </p:txBody>
      </p:sp>
      <p:sp>
        <p:nvSpPr>
          <p:cNvPr id="16" name="Oval 15"/>
          <p:cNvSpPr/>
          <p:nvPr/>
        </p:nvSpPr>
        <p:spPr>
          <a:xfrm>
            <a:off x="9209437" y="4863076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17" name="Oval 16"/>
          <p:cNvSpPr/>
          <p:nvPr/>
        </p:nvSpPr>
        <p:spPr>
          <a:xfrm>
            <a:off x="10028773" y="4863076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</a:p>
        </p:txBody>
      </p:sp>
      <p:sp>
        <p:nvSpPr>
          <p:cNvPr id="18" name="Oval 17"/>
          <p:cNvSpPr/>
          <p:nvPr/>
        </p:nvSpPr>
        <p:spPr>
          <a:xfrm>
            <a:off x="5599959" y="3967900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19" name="Oval 18"/>
          <p:cNvSpPr/>
          <p:nvPr/>
        </p:nvSpPr>
        <p:spPr>
          <a:xfrm>
            <a:off x="5988983" y="4860116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0" name="Oval 19"/>
          <p:cNvSpPr/>
          <p:nvPr/>
        </p:nvSpPr>
        <p:spPr>
          <a:xfrm>
            <a:off x="4186931" y="3975299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1" name="Oval 20"/>
          <p:cNvSpPr/>
          <p:nvPr/>
        </p:nvSpPr>
        <p:spPr>
          <a:xfrm>
            <a:off x="2439511" y="4845318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2" name="Oval 21"/>
          <p:cNvSpPr/>
          <p:nvPr/>
        </p:nvSpPr>
        <p:spPr>
          <a:xfrm>
            <a:off x="1256191" y="4802405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Oval 23"/>
          <p:cNvSpPr/>
          <p:nvPr/>
        </p:nvSpPr>
        <p:spPr>
          <a:xfrm>
            <a:off x="726489" y="5721242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1849514" y="3975300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0" name="Oval 29"/>
          <p:cNvSpPr/>
          <p:nvPr/>
        </p:nvSpPr>
        <p:spPr>
          <a:xfrm>
            <a:off x="3826645" y="4891182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cxnSp>
        <p:nvCxnSpPr>
          <p:cNvPr id="39" name="Straight Connector 38"/>
          <p:cNvCxnSpPr>
            <a:stCxn id="2" idx="4"/>
            <a:endCxn id="3" idx="0"/>
          </p:cNvCxnSpPr>
          <p:nvPr/>
        </p:nvCxnSpPr>
        <p:spPr>
          <a:xfrm flipH="1">
            <a:off x="4813177" y="2076957"/>
            <a:ext cx="2644807" cy="312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4"/>
            <a:endCxn id="6" idx="0"/>
          </p:cNvCxnSpPr>
          <p:nvPr/>
        </p:nvCxnSpPr>
        <p:spPr>
          <a:xfrm>
            <a:off x="7457984" y="2076957"/>
            <a:ext cx="2258994" cy="312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8" idx="0"/>
          </p:cNvCxnSpPr>
          <p:nvPr/>
        </p:nvCxnSpPr>
        <p:spPr>
          <a:xfrm>
            <a:off x="4786544" y="2770153"/>
            <a:ext cx="1907960" cy="468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" idx="4"/>
          </p:cNvCxnSpPr>
          <p:nvPr/>
        </p:nvCxnSpPr>
        <p:spPr>
          <a:xfrm flipV="1">
            <a:off x="3444357" y="2779772"/>
            <a:ext cx="1368820" cy="485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5" idx="0"/>
            <a:endCxn id="5" idx="4"/>
          </p:cNvCxnSpPr>
          <p:nvPr/>
        </p:nvCxnSpPr>
        <p:spPr>
          <a:xfrm flipV="1">
            <a:off x="2231254" y="3629068"/>
            <a:ext cx="1217722" cy="346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0"/>
          </p:cNvCxnSpPr>
          <p:nvPr/>
        </p:nvCxnSpPr>
        <p:spPr>
          <a:xfrm flipV="1">
            <a:off x="1637931" y="4347416"/>
            <a:ext cx="603681" cy="45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4" idx="0"/>
          </p:cNvCxnSpPr>
          <p:nvPr/>
        </p:nvCxnSpPr>
        <p:spPr>
          <a:xfrm flipV="1">
            <a:off x="1108229" y="5174522"/>
            <a:ext cx="560888" cy="54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0" idx="0"/>
          </p:cNvCxnSpPr>
          <p:nvPr/>
        </p:nvCxnSpPr>
        <p:spPr>
          <a:xfrm flipV="1">
            <a:off x="4208385" y="4354084"/>
            <a:ext cx="352738" cy="537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9" idx="0"/>
          </p:cNvCxnSpPr>
          <p:nvPr/>
        </p:nvCxnSpPr>
        <p:spPr>
          <a:xfrm flipH="1" flipV="1">
            <a:off x="5950813" y="4340779"/>
            <a:ext cx="419910" cy="51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6" idx="0"/>
          </p:cNvCxnSpPr>
          <p:nvPr/>
        </p:nvCxnSpPr>
        <p:spPr>
          <a:xfrm flipV="1">
            <a:off x="9591177" y="4246900"/>
            <a:ext cx="307577" cy="616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7" idx="0"/>
          </p:cNvCxnSpPr>
          <p:nvPr/>
        </p:nvCxnSpPr>
        <p:spPr>
          <a:xfrm flipH="1" flipV="1">
            <a:off x="9833786" y="4315242"/>
            <a:ext cx="576727" cy="547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2" idx="0"/>
          </p:cNvCxnSpPr>
          <p:nvPr/>
        </p:nvCxnSpPr>
        <p:spPr>
          <a:xfrm flipV="1">
            <a:off x="9137325" y="2727626"/>
            <a:ext cx="616276" cy="527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" idx="0"/>
          </p:cNvCxnSpPr>
          <p:nvPr/>
        </p:nvCxnSpPr>
        <p:spPr>
          <a:xfrm flipH="1" flipV="1">
            <a:off x="9772602" y="2779772"/>
            <a:ext cx="1187575" cy="47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4" idx="0"/>
          </p:cNvCxnSpPr>
          <p:nvPr/>
        </p:nvCxnSpPr>
        <p:spPr>
          <a:xfrm flipV="1">
            <a:off x="8590256" y="3637948"/>
            <a:ext cx="556292" cy="340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0"/>
          </p:cNvCxnSpPr>
          <p:nvPr/>
        </p:nvCxnSpPr>
        <p:spPr>
          <a:xfrm flipH="1" flipV="1">
            <a:off x="9121570" y="3627589"/>
            <a:ext cx="747033" cy="321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8" idx="0"/>
          </p:cNvCxnSpPr>
          <p:nvPr/>
        </p:nvCxnSpPr>
        <p:spPr>
          <a:xfrm flipV="1">
            <a:off x="5981699" y="3598852"/>
            <a:ext cx="768163" cy="369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3" idx="0"/>
          </p:cNvCxnSpPr>
          <p:nvPr/>
        </p:nvCxnSpPr>
        <p:spPr>
          <a:xfrm flipH="1" flipV="1">
            <a:off x="6698029" y="3585436"/>
            <a:ext cx="715598" cy="38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1" idx="0"/>
          </p:cNvCxnSpPr>
          <p:nvPr/>
        </p:nvCxnSpPr>
        <p:spPr>
          <a:xfrm flipH="1" flipV="1">
            <a:off x="2192843" y="4325971"/>
            <a:ext cx="628408" cy="5193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0" idx="0"/>
            <a:endCxn id="5" idx="4"/>
          </p:cNvCxnSpPr>
          <p:nvPr/>
        </p:nvCxnSpPr>
        <p:spPr>
          <a:xfrm flipH="1" flipV="1">
            <a:off x="3448976" y="3629068"/>
            <a:ext cx="1119695" cy="346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388673" y="978240"/>
            <a:ext cx="66205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(c)   The same red-black tree but with leaves (NIL) and  </a:t>
            </a:r>
          </a:p>
          <a:p>
            <a:pPr marL="400050" indent="-40005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root’s parent (NIL) omitted entirely.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F78929-071B-4015-9222-2EB33E3F3610}"/>
              </a:ext>
            </a:extLst>
          </p:cNvPr>
          <p:cNvSpPr/>
          <p:nvPr/>
        </p:nvSpPr>
        <p:spPr>
          <a:xfrm>
            <a:off x="1388673" y="38079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02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980" y="1570683"/>
            <a:ext cx="9277166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Lemma 13.1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red-black tree with  n internal nodes has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height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at most 2 log(n+1).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Proof is provided in 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Cormen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].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Rationale:  According to property 4: “If a node is red, then both its (the red node)  children are black”, at least half the nodes on any simple path from the root to a leaf, not including the root,  must be black.  That is, the black-height of the root must be at least h/2;  Thus,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≥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-1.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 n + 1 ≥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implies that  log(n + 1)  ≥  h/2.  h ≤ 2log(n + 1).</a:t>
            </a:r>
          </a:p>
          <a:p>
            <a:pPr>
              <a:lnSpc>
                <a:spcPct val="130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8759114" y="548383"/>
            <a:ext cx="245438" cy="2317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321120" y="1042755"/>
            <a:ext cx="245438" cy="2317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57271" y="1024984"/>
            <a:ext cx="245438" cy="2317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036533" y="1560330"/>
            <a:ext cx="245438" cy="2317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566558" y="1570683"/>
            <a:ext cx="245438" cy="2317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911833" y="1560330"/>
            <a:ext cx="245438" cy="2317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30498" y="1570748"/>
            <a:ext cx="245438" cy="2317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>
            <a:stCxn id="3" idx="4"/>
            <a:endCxn id="4" idx="7"/>
          </p:cNvCxnSpPr>
          <p:nvPr/>
        </p:nvCxnSpPr>
        <p:spPr>
          <a:xfrm flipH="1">
            <a:off x="8530614" y="780177"/>
            <a:ext cx="351219" cy="29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H="1">
            <a:off x="8159252" y="1259898"/>
            <a:ext cx="275952" cy="300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011567" y="1259898"/>
            <a:ext cx="275952" cy="300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" idx="4"/>
            <a:endCxn id="5" idx="0"/>
          </p:cNvCxnSpPr>
          <p:nvPr/>
        </p:nvCxnSpPr>
        <p:spPr>
          <a:xfrm>
            <a:off x="8881833" y="780177"/>
            <a:ext cx="398157" cy="24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9" idx="7"/>
          </p:cNvCxnSpPr>
          <p:nvPr/>
        </p:nvCxnSpPr>
        <p:spPr>
          <a:xfrm>
            <a:off x="9276483" y="1262080"/>
            <a:ext cx="363509" cy="34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0"/>
          </p:cNvCxnSpPr>
          <p:nvPr/>
        </p:nvCxnSpPr>
        <p:spPr>
          <a:xfrm>
            <a:off x="8463757" y="1264811"/>
            <a:ext cx="225520" cy="305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972752" y="1802477"/>
            <a:ext cx="177383" cy="25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524242" y="1803451"/>
            <a:ext cx="177383" cy="25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924181" y="1792124"/>
            <a:ext cx="96784" cy="25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357900" y="1792124"/>
            <a:ext cx="177383" cy="25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57024" y="1812895"/>
            <a:ext cx="193199" cy="23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87159" y="1806797"/>
            <a:ext cx="124837" cy="217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011567" y="1786673"/>
            <a:ext cx="193199" cy="23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523970" y="1795032"/>
            <a:ext cx="193199" cy="23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78550" y="752897"/>
            <a:ext cx="17175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 = 3; 2</a:t>
            </a:r>
            <a:r>
              <a:rPr lang="en-US" baseline="30000" dirty="0"/>
              <a:t>3</a:t>
            </a:r>
            <a:r>
              <a:rPr lang="en-US" dirty="0"/>
              <a:t> = 8</a:t>
            </a:r>
          </a:p>
          <a:p>
            <a:r>
              <a:rPr lang="en-US" dirty="0"/>
              <a:t>                = 7+1</a:t>
            </a:r>
          </a:p>
          <a:p>
            <a:r>
              <a:rPr lang="en-US" dirty="0"/>
              <a:t>where n = 7.</a:t>
            </a:r>
          </a:p>
        </p:txBody>
      </p:sp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FC1A8B76-3B5D-4FC9-8E21-730F7C19685B}"/>
              </a:ext>
            </a:extLst>
          </p:cNvPr>
          <p:cNvSpPr/>
          <p:nvPr/>
        </p:nvSpPr>
        <p:spPr>
          <a:xfrm>
            <a:off x="10412458" y="1786673"/>
            <a:ext cx="469577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A0A066-A6CE-4B46-BCCE-50536760110F}"/>
              </a:ext>
            </a:extLst>
          </p:cNvPr>
          <p:cNvCxnSpPr/>
          <p:nvPr/>
        </p:nvCxnSpPr>
        <p:spPr>
          <a:xfrm flipV="1">
            <a:off x="9430498" y="2584174"/>
            <a:ext cx="93472" cy="245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mage result for smiley face images">
            <a:extLst>
              <a:ext uri="{FF2B5EF4-FFF2-40B4-BE49-F238E27FC236}">
                <a16:creationId xmlns:a16="http://schemas.microsoft.com/office/drawing/2014/main" id="{ECA2C337-B290-4FAB-8CD7-86C54C4791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49" y="1928395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95C25AB-1BC5-4A33-AD1E-B8D92244D398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110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70" y="956209"/>
            <a:ext cx="9617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 immediate consequence of this lemma is that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dynamic–set operations SEARCH,  MINIMUM, MAXIMUM, SUCCESSOR, and PREDECESSOR can be implemented in O(log n) time on red-black trees,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they run in O(h) time on a search tree of height h, and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any red-black tree on n nodes is a search tree with height O(log n). 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Algorithms TREE-INSERT and TREE-DELETE run in O(log n) time on binary search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When given a red-black tree as input,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dynamic-set operations INSERT and DELETE are not directly be supported, since the modified binary search tree does not guarantee to be a red-black tree.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But, these two operations can indeed be supported in  O(log n)  time.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Oval Callout 3"/>
          <p:cNvSpPr/>
          <p:nvPr/>
        </p:nvSpPr>
        <p:spPr>
          <a:xfrm flipH="1">
            <a:off x="727401" y="1367963"/>
            <a:ext cx="329477" cy="3419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4876F-8CE1-4CD5-A51D-8622D033B345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1959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7778" y="1851076"/>
            <a:ext cx="878889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</a:rPr>
              <a:t>Rotations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search-tree operations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Tree-Insert and Tree-Delete on a red-black tree with n keys take O(log n) time.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result of these operations may violate the red-black properties.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 restore these properties, we can change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colors of some of the nodes in the tree, or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pointer structure through rotation.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C71C32E-5EBD-424A-B21E-EDB7024747F6}"/>
              </a:ext>
            </a:extLst>
          </p:cNvPr>
          <p:cNvSpPr/>
          <p:nvPr/>
        </p:nvSpPr>
        <p:spPr>
          <a:xfrm flipH="1">
            <a:off x="699715" y="4023359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F11DB-76E9-4133-8707-8F85B47BA319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9635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7691" y="1233160"/>
            <a:ext cx="8856617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</a:rPr>
              <a:t>Left Rotation and Right Rotation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Two kinds of rotations: left rotations and right rotations: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a left rotation on a node x,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LEFT-ROTATE(T, x),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assume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that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its right child y is not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T.nil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; 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That is, x may be any node in the tree whose right child is not T. nil.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left rotation “pivots” around the link from x to y.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makes y the new root of the subtree, with x as y’s left child and y’s left child as x’s right child. 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2A4E9-DD86-4474-A73B-C37A27EA016F}"/>
              </a:ext>
            </a:extLst>
          </p:cNvPr>
          <p:cNvSpPr/>
          <p:nvPr/>
        </p:nvSpPr>
        <p:spPr>
          <a:xfrm>
            <a:off x="1528988" y="406268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192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7808" y="1122572"/>
            <a:ext cx="8245182" cy="53399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α, β and  γ  represent arbitrary subtrees.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LEFT-ROTATE(T, x)                 x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  y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			   		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x 	  	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γ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RIGHT-ROTATE(T, y) 		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sz="2400" b="1" dirty="0"/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              </a:t>
            </a:r>
            <a:r>
              <a:rPr lang="en-US" sz="2400" b="1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					         β 	    γ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199382" y="2811177"/>
            <a:ext cx="511484" cy="517949"/>
          </a:xfrm>
          <a:prstGeom prst="ellipse">
            <a:avLst/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530137" y="4009661"/>
            <a:ext cx="518326" cy="517949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76" name="AutoShape 4"/>
          <p:cNvCxnSpPr>
            <a:cxnSpLocks noChangeShapeType="1"/>
            <a:endCxn id="3" idx="0"/>
          </p:cNvCxnSpPr>
          <p:nvPr/>
        </p:nvCxnSpPr>
        <p:spPr bwMode="auto">
          <a:xfrm flipH="1">
            <a:off x="3455124" y="2272683"/>
            <a:ext cx="7168" cy="5384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" name="AutoShape 5"/>
          <p:cNvCxnSpPr>
            <a:cxnSpLocks noChangeShapeType="1"/>
            <a:endCxn id="4" idx="0"/>
          </p:cNvCxnSpPr>
          <p:nvPr/>
        </p:nvCxnSpPr>
        <p:spPr bwMode="auto">
          <a:xfrm flipH="1">
            <a:off x="2789300" y="3329126"/>
            <a:ext cx="655238" cy="68053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5"/>
          <p:cNvCxnSpPr>
            <a:cxnSpLocks noChangeShapeType="1"/>
            <a:stCxn id="3" idx="4"/>
          </p:cNvCxnSpPr>
          <p:nvPr/>
        </p:nvCxnSpPr>
        <p:spPr bwMode="auto">
          <a:xfrm>
            <a:off x="3455124" y="3329126"/>
            <a:ext cx="684830" cy="75460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5"/>
          <p:cNvCxnSpPr>
            <a:cxnSpLocks noChangeShapeType="1"/>
          </p:cNvCxnSpPr>
          <p:nvPr/>
        </p:nvCxnSpPr>
        <p:spPr bwMode="auto">
          <a:xfrm flipH="1">
            <a:off x="2123476" y="4533444"/>
            <a:ext cx="655238" cy="6805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5"/>
          <p:cNvCxnSpPr>
            <a:cxnSpLocks noChangeShapeType="1"/>
          </p:cNvCxnSpPr>
          <p:nvPr/>
        </p:nvCxnSpPr>
        <p:spPr bwMode="auto">
          <a:xfrm flipH="1">
            <a:off x="7441871" y="3374447"/>
            <a:ext cx="655238" cy="6805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5"/>
          <p:cNvCxnSpPr>
            <a:cxnSpLocks noChangeShapeType="1"/>
          </p:cNvCxnSpPr>
          <p:nvPr/>
        </p:nvCxnSpPr>
        <p:spPr bwMode="auto">
          <a:xfrm>
            <a:off x="2778714" y="4517312"/>
            <a:ext cx="684830" cy="7546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867792" y="2809826"/>
            <a:ext cx="518326" cy="517949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513672" y="4054982"/>
            <a:ext cx="511484" cy="517949"/>
          </a:xfrm>
          <a:prstGeom prst="ellipse">
            <a:avLst/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AutoShape 5"/>
          <p:cNvCxnSpPr>
            <a:cxnSpLocks noChangeShapeType="1"/>
          </p:cNvCxnSpPr>
          <p:nvPr/>
        </p:nvCxnSpPr>
        <p:spPr bwMode="auto">
          <a:xfrm>
            <a:off x="8117454" y="3337414"/>
            <a:ext cx="684830" cy="7546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5"/>
          <p:cNvCxnSpPr>
            <a:cxnSpLocks noChangeShapeType="1"/>
          </p:cNvCxnSpPr>
          <p:nvPr/>
        </p:nvCxnSpPr>
        <p:spPr bwMode="auto">
          <a:xfrm>
            <a:off x="8790082" y="4572931"/>
            <a:ext cx="684830" cy="75460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5"/>
          <p:cNvCxnSpPr>
            <a:cxnSpLocks noChangeShapeType="1"/>
          </p:cNvCxnSpPr>
          <p:nvPr/>
        </p:nvCxnSpPr>
        <p:spPr bwMode="auto">
          <a:xfrm flipH="1">
            <a:off x="8114176" y="4581106"/>
            <a:ext cx="655238" cy="68053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"/>
          <p:cNvCxnSpPr>
            <a:cxnSpLocks noChangeShapeType="1"/>
          </p:cNvCxnSpPr>
          <p:nvPr/>
        </p:nvCxnSpPr>
        <p:spPr bwMode="auto">
          <a:xfrm flipH="1">
            <a:off x="8119787" y="2296034"/>
            <a:ext cx="7168" cy="5384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AutoShape 7"/>
          <p:cNvCxnSpPr>
            <a:cxnSpLocks noChangeShapeType="1"/>
          </p:cNvCxnSpPr>
          <p:nvPr/>
        </p:nvCxnSpPr>
        <p:spPr bwMode="auto">
          <a:xfrm flipH="1">
            <a:off x="4490299" y="3068800"/>
            <a:ext cx="2682858" cy="10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7"/>
          <p:cNvCxnSpPr>
            <a:cxnSpLocks noChangeShapeType="1"/>
          </p:cNvCxnSpPr>
          <p:nvPr/>
        </p:nvCxnSpPr>
        <p:spPr bwMode="auto">
          <a:xfrm flipV="1">
            <a:off x="4339375" y="4882950"/>
            <a:ext cx="2927737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Curved Right Arrow 4"/>
          <p:cNvSpPr/>
          <p:nvPr/>
        </p:nvSpPr>
        <p:spPr>
          <a:xfrm rot="5400000">
            <a:off x="7715160" y="2521426"/>
            <a:ext cx="217161" cy="409046"/>
          </a:xfrm>
          <a:prstGeom prst="curvedRight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rot="5400000" flipV="1">
            <a:off x="3702868" y="2391744"/>
            <a:ext cx="263822" cy="572343"/>
          </a:xfrm>
          <a:prstGeom prst="curvedRight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03AE6440-4D0A-41F6-81C6-2DAE78350292}"/>
              </a:ext>
            </a:extLst>
          </p:cNvPr>
          <p:cNvSpPr/>
          <p:nvPr/>
        </p:nvSpPr>
        <p:spPr>
          <a:xfrm flipH="1">
            <a:off x="644056" y="1622065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696B9E-71B6-45E1-BCFD-4915A6BD02FC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9527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099" y="2892253"/>
            <a:ext cx="943479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LEFT-ROTATE(T, x)                 x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  y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			   		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x 	  	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γ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RIGHT-ROTATE(T, y) 		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sz="2400" b="1" dirty="0"/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              </a:t>
            </a:r>
            <a:r>
              <a:rPr lang="en-US" sz="2400" b="1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					         β 	    γ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199382" y="3551421"/>
            <a:ext cx="511484" cy="517949"/>
          </a:xfrm>
          <a:prstGeom prst="ellipse">
            <a:avLst/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530137" y="4749905"/>
            <a:ext cx="518326" cy="517949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76" name="AutoShape 4"/>
          <p:cNvCxnSpPr>
            <a:cxnSpLocks noChangeShapeType="1"/>
            <a:endCxn id="3" idx="0"/>
          </p:cNvCxnSpPr>
          <p:nvPr/>
        </p:nvCxnSpPr>
        <p:spPr bwMode="auto">
          <a:xfrm flipH="1">
            <a:off x="3455124" y="3012927"/>
            <a:ext cx="7168" cy="5384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" name="AutoShape 5"/>
          <p:cNvCxnSpPr>
            <a:cxnSpLocks noChangeShapeType="1"/>
            <a:endCxn id="4" idx="0"/>
          </p:cNvCxnSpPr>
          <p:nvPr/>
        </p:nvCxnSpPr>
        <p:spPr bwMode="auto">
          <a:xfrm flipH="1">
            <a:off x="2789300" y="4069370"/>
            <a:ext cx="655238" cy="68053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5"/>
          <p:cNvCxnSpPr>
            <a:cxnSpLocks noChangeShapeType="1"/>
            <a:stCxn id="3" idx="4"/>
          </p:cNvCxnSpPr>
          <p:nvPr/>
        </p:nvCxnSpPr>
        <p:spPr bwMode="auto">
          <a:xfrm>
            <a:off x="3455124" y="4069370"/>
            <a:ext cx="684830" cy="75460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5"/>
          <p:cNvCxnSpPr>
            <a:cxnSpLocks noChangeShapeType="1"/>
          </p:cNvCxnSpPr>
          <p:nvPr/>
        </p:nvCxnSpPr>
        <p:spPr bwMode="auto">
          <a:xfrm flipH="1">
            <a:off x="2123476" y="5273688"/>
            <a:ext cx="655238" cy="6805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5"/>
          <p:cNvCxnSpPr>
            <a:cxnSpLocks noChangeShapeType="1"/>
          </p:cNvCxnSpPr>
          <p:nvPr/>
        </p:nvCxnSpPr>
        <p:spPr bwMode="auto">
          <a:xfrm flipH="1">
            <a:off x="7452450" y="4106403"/>
            <a:ext cx="655238" cy="72585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5"/>
          <p:cNvCxnSpPr>
            <a:cxnSpLocks noChangeShapeType="1"/>
          </p:cNvCxnSpPr>
          <p:nvPr/>
        </p:nvCxnSpPr>
        <p:spPr bwMode="auto">
          <a:xfrm>
            <a:off x="2778714" y="5257556"/>
            <a:ext cx="623205" cy="690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867792" y="3550070"/>
            <a:ext cx="518326" cy="517949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513672" y="4795226"/>
            <a:ext cx="511484" cy="517949"/>
          </a:xfrm>
          <a:prstGeom prst="ellipse">
            <a:avLst/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AutoShape 5"/>
          <p:cNvCxnSpPr>
            <a:cxnSpLocks noChangeShapeType="1"/>
          </p:cNvCxnSpPr>
          <p:nvPr/>
        </p:nvCxnSpPr>
        <p:spPr bwMode="auto">
          <a:xfrm>
            <a:off x="8117454" y="4077658"/>
            <a:ext cx="684830" cy="7546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5"/>
          <p:cNvCxnSpPr>
            <a:cxnSpLocks noChangeShapeType="1"/>
          </p:cNvCxnSpPr>
          <p:nvPr/>
        </p:nvCxnSpPr>
        <p:spPr bwMode="auto">
          <a:xfrm>
            <a:off x="8790082" y="5313175"/>
            <a:ext cx="684830" cy="75460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5"/>
          <p:cNvCxnSpPr>
            <a:cxnSpLocks noChangeShapeType="1"/>
          </p:cNvCxnSpPr>
          <p:nvPr/>
        </p:nvCxnSpPr>
        <p:spPr bwMode="auto">
          <a:xfrm flipH="1">
            <a:off x="8114176" y="5321350"/>
            <a:ext cx="655238" cy="68053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"/>
          <p:cNvCxnSpPr>
            <a:cxnSpLocks noChangeShapeType="1"/>
          </p:cNvCxnSpPr>
          <p:nvPr/>
        </p:nvCxnSpPr>
        <p:spPr bwMode="auto">
          <a:xfrm flipH="1">
            <a:off x="8119787" y="3036278"/>
            <a:ext cx="7168" cy="5384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AutoShape 7"/>
          <p:cNvCxnSpPr>
            <a:cxnSpLocks noChangeShapeType="1"/>
          </p:cNvCxnSpPr>
          <p:nvPr/>
        </p:nvCxnSpPr>
        <p:spPr bwMode="auto">
          <a:xfrm flipH="1">
            <a:off x="4490299" y="3809044"/>
            <a:ext cx="2682858" cy="10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7"/>
          <p:cNvCxnSpPr>
            <a:cxnSpLocks noChangeShapeType="1"/>
          </p:cNvCxnSpPr>
          <p:nvPr/>
        </p:nvCxnSpPr>
        <p:spPr bwMode="auto">
          <a:xfrm flipV="1">
            <a:off x="4339375" y="5623194"/>
            <a:ext cx="2927737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"/>
          <p:cNvSpPr/>
          <p:nvPr/>
        </p:nvSpPr>
        <p:spPr>
          <a:xfrm>
            <a:off x="1548097" y="669426"/>
            <a:ext cx="93570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inverse operation RIGHT-ROTATE(T, y) transforms the configuration on the left into the configuration on the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rotation operation preserves the binary-search-tree property: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keys in α  precede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precedes the keys in  β, which precedes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precedes the keys in  γ.</a:t>
            </a:r>
          </a:p>
        </p:txBody>
      </p:sp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1F4EA7BE-918B-458B-A5AD-9770F5D24381}"/>
              </a:ext>
            </a:extLst>
          </p:cNvPr>
          <p:cNvSpPr/>
          <p:nvPr/>
        </p:nvSpPr>
        <p:spPr>
          <a:xfrm flipH="1">
            <a:off x="499266" y="2674653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Image result for smiley face images">
            <a:extLst>
              <a:ext uri="{FF2B5EF4-FFF2-40B4-BE49-F238E27FC236}">
                <a16:creationId xmlns:a16="http://schemas.microsoft.com/office/drawing/2014/main" id="{77B2C11B-C472-4F75-B8DB-5D9D3920A7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9" y="2445146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176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8138" y="801189"/>
            <a:ext cx="916885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LEFT-ROTATE(T, x)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//Assume that </a:t>
            </a:r>
            <a:r>
              <a:rPr lang="en-US" sz="24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x.right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≠ </a:t>
            </a:r>
            <a:r>
              <a:rPr lang="en-US" sz="24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T.nil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 and that the root’s parent is </a:t>
            </a:r>
            <a:r>
              <a:rPr lang="en-US" sz="24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T.nil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y = right[x];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	//set y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right[x] = left[y];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//turn y’s left subtree into x’s right subtree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//x is the parent of β, i.e., p[β]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(left[y] ≠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T.nil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) then p[left[y]] = x;  </a:t>
            </a:r>
            <a:endParaRPr lang="en-US" sz="2400" spc="-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p[y] = p[x];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	//link x’s parent to y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(p[x] ==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T.nil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) then root[T] = y;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{if (x == left[p[x]]) then left[p[x]] = y;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else right[p[x]] = y;}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left[y] = x;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	//put x on y’s left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p[x] = y;  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	//end LEFT-ROTATE(T, x)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1C628A-C6AD-4E82-8FF3-75CBCFBA41A8}"/>
              </a:ext>
            </a:extLst>
          </p:cNvPr>
          <p:cNvSpPr/>
          <p:nvPr/>
        </p:nvSpPr>
        <p:spPr>
          <a:xfrm>
            <a:off x="1325731" y="112803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87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8767" y="2203645"/>
            <a:ext cx="873562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Problem Reduction: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Examples are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Computing the Least Common Multiple,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Counting paths between two vertices in a graph,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Finding functions’ Maximization and Minimization problems,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Linear Programming (Investment and Knapsack problems).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Reduction to Graph Problems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971EA89-992B-4FC7-8F3D-B3CE9DA9F492}"/>
              </a:ext>
            </a:extLst>
          </p:cNvPr>
          <p:cNvSpPr/>
          <p:nvPr/>
        </p:nvSpPr>
        <p:spPr>
          <a:xfrm flipH="1">
            <a:off x="644056" y="187650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64083B2A-C115-49D7-9FB6-76A9976879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3" y="1778195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EF447E-CBCE-499E-A252-671D1E464B08}"/>
              </a:ext>
            </a:extLst>
          </p:cNvPr>
          <p:cNvSpPr/>
          <p:nvPr/>
        </p:nvSpPr>
        <p:spPr>
          <a:xfrm>
            <a:off x="1864076" y="1193420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45"/>
          <p:cNvSpPr>
            <a:spLocks noChangeArrowheads="1"/>
          </p:cNvSpPr>
          <p:nvPr/>
        </p:nvSpPr>
        <p:spPr bwMode="auto">
          <a:xfrm>
            <a:off x="4849739" y="1560352"/>
            <a:ext cx="796052" cy="4052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4" name="Oval 45"/>
          <p:cNvSpPr>
            <a:spLocks noChangeArrowheads="1"/>
          </p:cNvSpPr>
          <p:nvPr/>
        </p:nvSpPr>
        <p:spPr bwMode="auto">
          <a:xfrm>
            <a:off x="2938447" y="2333537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Oval 45"/>
          <p:cNvSpPr>
            <a:spLocks noChangeArrowheads="1"/>
          </p:cNvSpPr>
          <p:nvPr/>
        </p:nvSpPr>
        <p:spPr bwMode="auto">
          <a:xfrm>
            <a:off x="6580667" y="2333536"/>
            <a:ext cx="796052" cy="392885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6" name="Oval 45"/>
          <p:cNvSpPr>
            <a:spLocks noChangeArrowheads="1"/>
          </p:cNvSpPr>
          <p:nvPr/>
        </p:nvSpPr>
        <p:spPr bwMode="auto">
          <a:xfrm>
            <a:off x="7588744" y="3182222"/>
            <a:ext cx="796052" cy="392885"/>
          </a:xfrm>
          <a:prstGeom prst="ellipse">
            <a:avLst/>
          </a:prstGeom>
          <a:solidFill>
            <a:schemeClr val="accent5"/>
          </a:solidFill>
          <a:ln w="2857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7" name="Oval 45"/>
          <p:cNvSpPr>
            <a:spLocks noChangeArrowheads="1"/>
          </p:cNvSpPr>
          <p:nvPr/>
        </p:nvSpPr>
        <p:spPr bwMode="auto">
          <a:xfrm>
            <a:off x="2142395" y="3182223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Oval 45"/>
          <p:cNvSpPr>
            <a:spLocks noChangeArrowheads="1"/>
          </p:cNvSpPr>
          <p:nvPr/>
        </p:nvSpPr>
        <p:spPr bwMode="auto">
          <a:xfrm>
            <a:off x="3670590" y="3182223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9" name="Oval 45"/>
          <p:cNvSpPr>
            <a:spLocks noChangeArrowheads="1"/>
          </p:cNvSpPr>
          <p:nvPr/>
        </p:nvSpPr>
        <p:spPr bwMode="auto">
          <a:xfrm>
            <a:off x="1573342" y="4098021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Oval 45"/>
          <p:cNvSpPr>
            <a:spLocks noChangeArrowheads="1"/>
          </p:cNvSpPr>
          <p:nvPr/>
        </p:nvSpPr>
        <p:spPr bwMode="auto">
          <a:xfrm>
            <a:off x="5784615" y="3182222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1" name="Oval 45"/>
          <p:cNvSpPr>
            <a:spLocks noChangeArrowheads="1"/>
          </p:cNvSpPr>
          <p:nvPr/>
        </p:nvSpPr>
        <p:spPr bwMode="auto">
          <a:xfrm>
            <a:off x="6641691" y="4098020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8583200" y="4098020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43" name="Oval 45"/>
          <p:cNvSpPr>
            <a:spLocks noChangeArrowheads="1"/>
          </p:cNvSpPr>
          <p:nvPr/>
        </p:nvSpPr>
        <p:spPr bwMode="auto">
          <a:xfrm>
            <a:off x="5930025" y="5047374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44" name="Oval 45"/>
          <p:cNvSpPr>
            <a:spLocks noChangeArrowheads="1"/>
          </p:cNvSpPr>
          <p:nvPr/>
        </p:nvSpPr>
        <p:spPr bwMode="auto">
          <a:xfrm>
            <a:off x="7196717" y="5047373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9379252" y="5034787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8818588" y="5883473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4" name="AutoShape 46"/>
          <p:cNvCxnSpPr>
            <a:cxnSpLocks noChangeShapeType="1"/>
            <a:endCxn id="35" idx="0"/>
          </p:cNvCxnSpPr>
          <p:nvPr/>
        </p:nvCxnSpPr>
        <p:spPr bwMode="auto">
          <a:xfrm>
            <a:off x="5247765" y="1965587"/>
            <a:ext cx="1730928" cy="3679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6"/>
          <p:cNvCxnSpPr>
            <a:cxnSpLocks noChangeShapeType="1"/>
          </p:cNvCxnSpPr>
          <p:nvPr/>
        </p:nvCxnSpPr>
        <p:spPr bwMode="auto">
          <a:xfrm>
            <a:off x="6978693" y="2748557"/>
            <a:ext cx="1008077" cy="42935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/>
          <p:cNvCxnSpPr>
            <a:endCxn id="34" idx="0"/>
          </p:cNvCxnSpPr>
          <p:nvPr/>
        </p:nvCxnSpPr>
        <p:spPr>
          <a:xfrm flipH="1">
            <a:off x="3336473" y="1976075"/>
            <a:ext cx="1980704" cy="357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AutoShape 46"/>
          <p:cNvCxnSpPr>
            <a:cxnSpLocks noChangeShapeType="1"/>
            <a:endCxn id="40" idx="0"/>
          </p:cNvCxnSpPr>
          <p:nvPr/>
        </p:nvCxnSpPr>
        <p:spPr bwMode="auto">
          <a:xfrm flipH="1">
            <a:off x="6182641" y="2748557"/>
            <a:ext cx="796052" cy="43366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46"/>
          <p:cNvCxnSpPr>
            <a:cxnSpLocks noChangeShapeType="1"/>
            <a:endCxn id="43" idx="0"/>
          </p:cNvCxnSpPr>
          <p:nvPr/>
        </p:nvCxnSpPr>
        <p:spPr bwMode="auto">
          <a:xfrm flipH="1">
            <a:off x="6328051" y="4478202"/>
            <a:ext cx="735165" cy="5691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6"/>
          <p:cNvCxnSpPr>
            <a:cxnSpLocks noChangeShapeType="1"/>
            <a:endCxn id="44" idx="0"/>
          </p:cNvCxnSpPr>
          <p:nvPr/>
        </p:nvCxnSpPr>
        <p:spPr bwMode="auto">
          <a:xfrm>
            <a:off x="7009678" y="4490905"/>
            <a:ext cx="585065" cy="5564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46"/>
          <p:cNvCxnSpPr>
            <a:cxnSpLocks noChangeShapeType="1"/>
            <a:endCxn id="41" idx="0"/>
          </p:cNvCxnSpPr>
          <p:nvPr/>
        </p:nvCxnSpPr>
        <p:spPr bwMode="auto">
          <a:xfrm flipH="1">
            <a:off x="7039717" y="3575107"/>
            <a:ext cx="1039444" cy="52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46"/>
          <p:cNvCxnSpPr>
            <a:cxnSpLocks noChangeShapeType="1"/>
            <a:endCxn id="42" idx="0"/>
          </p:cNvCxnSpPr>
          <p:nvPr/>
        </p:nvCxnSpPr>
        <p:spPr bwMode="auto">
          <a:xfrm>
            <a:off x="8079161" y="3578137"/>
            <a:ext cx="902065" cy="51988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46"/>
          <p:cNvCxnSpPr>
            <a:cxnSpLocks noChangeShapeType="1"/>
            <a:endCxn id="45" idx="0"/>
          </p:cNvCxnSpPr>
          <p:nvPr/>
        </p:nvCxnSpPr>
        <p:spPr bwMode="auto">
          <a:xfrm>
            <a:off x="9003010" y="4480762"/>
            <a:ext cx="774268" cy="5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6"/>
          <p:cNvCxnSpPr>
            <a:cxnSpLocks noChangeShapeType="1"/>
            <a:endCxn id="46" idx="0"/>
          </p:cNvCxnSpPr>
          <p:nvPr/>
        </p:nvCxnSpPr>
        <p:spPr bwMode="auto">
          <a:xfrm flipH="1">
            <a:off x="9216614" y="5417529"/>
            <a:ext cx="649924" cy="4659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6"/>
          <p:cNvCxnSpPr>
            <a:cxnSpLocks noChangeShapeType="1"/>
            <a:endCxn id="37" idx="0"/>
          </p:cNvCxnSpPr>
          <p:nvPr/>
        </p:nvCxnSpPr>
        <p:spPr bwMode="auto">
          <a:xfrm flipH="1">
            <a:off x="2540421" y="2717154"/>
            <a:ext cx="887701" cy="4650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6"/>
          <p:cNvCxnSpPr>
            <a:cxnSpLocks noChangeShapeType="1"/>
            <a:endCxn id="39" idx="0"/>
          </p:cNvCxnSpPr>
          <p:nvPr/>
        </p:nvCxnSpPr>
        <p:spPr bwMode="auto">
          <a:xfrm flipH="1">
            <a:off x="1971368" y="3575107"/>
            <a:ext cx="540190" cy="5229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46"/>
          <p:cNvCxnSpPr>
            <a:cxnSpLocks noChangeShapeType="1"/>
            <a:endCxn id="38" idx="0"/>
          </p:cNvCxnSpPr>
          <p:nvPr/>
        </p:nvCxnSpPr>
        <p:spPr bwMode="auto">
          <a:xfrm>
            <a:off x="3411320" y="2744242"/>
            <a:ext cx="657296" cy="4379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6" name="TextBox 2085"/>
          <p:cNvSpPr txBox="1"/>
          <p:nvPr/>
        </p:nvSpPr>
        <p:spPr>
          <a:xfrm>
            <a:off x="7482731" y="2273417"/>
            <a:ext cx="436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15668" y="3034255"/>
            <a:ext cx="45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087" name="Curved Right Arrow 2086"/>
          <p:cNvSpPr/>
          <p:nvPr/>
        </p:nvSpPr>
        <p:spPr>
          <a:xfrm rot="5578114">
            <a:off x="6866448" y="2871689"/>
            <a:ext cx="275506" cy="5587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30A67E9A-144D-44D8-AC43-6D21538AE4B6}"/>
              </a:ext>
            </a:extLst>
          </p:cNvPr>
          <p:cNvSpPr/>
          <p:nvPr/>
        </p:nvSpPr>
        <p:spPr>
          <a:xfrm flipH="1">
            <a:off x="1355769" y="2198363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C78DCA-5886-41F9-B074-0557887B8698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C19158-99E4-4B51-B46C-F07674F5F7B9}"/>
              </a:ext>
            </a:extLst>
          </p:cNvPr>
          <p:cNvSpPr txBox="1"/>
          <p:nvPr/>
        </p:nvSpPr>
        <p:spPr>
          <a:xfrm>
            <a:off x="1568147" y="5479796"/>
            <a:ext cx="387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Inorder</a:t>
            </a:r>
            <a:r>
              <a:rPr lang="en-US" sz="2000" dirty="0"/>
              <a:t> tree walks:   14 18 19</a:t>
            </a:r>
          </a:p>
          <a:p>
            <a:r>
              <a:rPr lang="en-US" sz="2000" dirty="0"/>
              <a:t> 2 3 4 6 7 9 11 12 14 17 18 19 20 22</a:t>
            </a:r>
          </a:p>
        </p:txBody>
      </p:sp>
    </p:spTree>
    <p:extLst>
      <p:ext uri="{BB962C8B-B14F-4D97-AF65-F5344CB8AC3E}">
        <p14:creationId xmlns:p14="http://schemas.microsoft.com/office/powerpoint/2010/main" val="29169918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45"/>
          <p:cNvSpPr>
            <a:spLocks noChangeArrowheads="1"/>
          </p:cNvSpPr>
          <p:nvPr/>
        </p:nvSpPr>
        <p:spPr bwMode="auto">
          <a:xfrm>
            <a:off x="4849739" y="2239627"/>
            <a:ext cx="796052" cy="4052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4" name="Oval 45"/>
          <p:cNvSpPr>
            <a:spLocks noChangeArrowheads="1"/>
          </p:cNvSpPr>
          <p:nvPr/>
        </p:nvSpPr>
        <p:spPr bwMode="auto">
          <a:xfrm>
            <a:off x="2938447" y="3012812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Oval 45"/>
          <p:cNvSpPr>
            <a:spLocks noChangeArrowheads="1"/>
          </p:cNvSpPr>
          <p:nvPr/>
        </p:nvSpPr>
        <p:spPr bwMode="auto">
          <a:xfrm>
            <a:off x="6598842" y="3047764"/>
            <a:ext cx="796052" cy="392885"/>
          </a:xfrm>
          <a:prstGeom prst="ellipse">
            <a:avLst/>
          </a:prstGeom>
          <a:solidFill>
            <a:schemeClr val="accent5"/>
          </a:solidFill>
          <a:ln w="2857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7" name="Oval 45"/>
          <p:cNvSpPr>
            <a:spLocks noChangeArrowheads="1"/>
          </p:cNvSpPr>
          <p:nvPr/>
        </p:nvSpPr>
        <p:spPr bwMode="auto">
          <a:xfrm>
            <a:off x="2142395" y="3861498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Oval 45"/>
          <p:cNvSpPr>
            <a:spLocks noChangeArrowheads="1"/>
          </p:cNvSpPr>
          <p:nvPr/>
        </p:nvSpPr>
        <p:spPr bwMode="auto">
          <a:xfrm>
            <a:off x="3670590" y="3861498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9" name="Oval 45"/>
          <p:cNvSpPr>
            <a:spLocks noChangeArrowheads="1"/>
          </p:cNvSpPr>
          <p:nvPr/>
        </p:nvSpPr>
        <p:spPr bwMode="auto">
          <a:xfrm>
            <a:off x="1573342" y="4777296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Oval 45"/>
          <p:cNvSpPr>
            <a:spLocks noChangeArrowheads="1"/>
          </p:cNvSpPr>
          <p:nvPr/>
        </p:nvSpPr>
        <p:spPr bwMode="auto">
          <a:xfrm>
            <a:off x="5247765" y="4777295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1" name="Oval 45"/>
          <p:cNvSpPr>
            <a:spLocks noChangeArrowheads="1"/>
          </p:cNvSpPr>
          <p:nvPr/>
        </p:nvSpPr>
        <p:spPr bwMode="auto">
          <a:xfrm>
            <a:off x="6641691" y="4777295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7521181" y="3990127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43" name="Oval 45"/>
          <p:cNvSpPr>
            <a:spLocks noChangeArrowheads="1"/>
          </p:cNvSpPr>
          <p:nvPr/>
        </p:nvSpPr>
        <p:spPr bwMode="auto">
          <a:xfrm>
            <a:off x="5930025" y="5726649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44" name="Oval 45"/>
          <p:cNvSpPr>
            <a:spLocks noChangeArrowheads="1"/>
          </p:cNvSpPr>
          <p:nvPr/>
        </p:nvSpPr>
        <p:spPr bwMode="auto">
          <a:xfrm>
            <a:off x="7196717" y="5726648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8477526" y="4782024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8080627" y="5726647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4" name="AutoShape 46"/>
          <p:cNvCxnSpPr>
            <a:cxnSpLocks noChangeShapeType="1"/>
          </p:cNvCxnSpPr>
          <p:nvPr/>
        </p:nvCxnSpPr>
        <p:spPr bwMode="auto">
          <a:xfrm>
            <a:off x="5254463" y="2650220"/>
            <a:ext cx="1730928" cy="3679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6"/>
          <p:cNvCxnSpPr>
            <a:cxnSpLocks noChangeShapeType="1"/>
            <a:endCxn id="32" idx="0"/>
          </p:cNvCxnSpPr>
          <p:nvPr/>
        </p:nvCxnSpPr>
        <p:spPr bwMode="auto">
          <a:xfrm flipH="1">
            <a:off x="6134968" y="3427832"/>
            <a:ext cx="843725" cy="4411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/>
          <p:cNvCxnSpPr>
            <a:endCxn id="34" idx="0"/>
          </p:cNvCxnSpPr>
          <p:nvPr/>
        </p:nvCxnSpPr>
        <p:spPr>
          <a:xfrm flipH="1">
            <a:off x="3336473" y="2655350"/>
            <a:ext cx="1980704" cy="357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AutoShape 46"/>
          <p:cNvCxnSpPr>
            <a:cxnSpLocks noChangeShapeType="1"/>
            <a:endCxn id="40" idx="0"/>
          </p:cNvCxnSpPr>
          <p:nvPr/>
        </p:nvCxnSpPr>
        <p:spPr bwMode="auto">
          <a:xfrm flipH="1">
            <a:off x="5645791" y="4261838"/>
            <a:ext cx="489177" cy="51545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46"/>
          <p:cNvCxnSpPr>
            <a:cxnSpLocks noChangeShapeType="1"/>
            <a:endCxn id="43" idx="0"/>
          </p:cNvCxnSpPr>
          <p:nvPr/>
        </p:nvCxnSpPr>
        <p:spPr bwMode="auto">
          <a:xfrm flipH="1">
            <a:off x="6328051" y="5157477"/>
            <a:ext cx="735165" cy="5691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6"/>
          <p:cNvCxnSpPr>
            <a:cxnSpLocks noChangeShapeType="1"/>
            <a:endCxn id="44" idx="0"/>
          </p:cNvCxnSpPr>
          <p:nvPr/>
        </p:nvCxnSpPr>
        <p:spPr bwMode="auto">
          <a:xfrm>
            <a:off x="7009678" y="5170180"/>
            <a:ext cx="585065" cy="5564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46"/>
          <p:cNvCxnSpPr>
            <a:cxnSpLocks noChangeShapeType="1"/>
            <a:endCxn id="41" idx="0"/>
          </p:cNvCxnSpPr>
          <p:nvPr/>
        </p:nvCxnSpPr>
        <p:spPr bwMode="auto">
          <a:xfrm>
            <a:off x="6144214" y="4235209"/>
            <a:ext cx="895503" cy="5420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46"/>
          <p:cNvCxnSpPr>
            <a:cxnSpLocks noChangeShapeType="1"/>
          </p:cNvCxnSpPr>
          <p:nvPr/>
        </p:nvCxnSpPr>
        <p:spPr bwMode="auto">
          <a:xfrm>
            <a:off x="7017142" y="3470244"/>
            <a:ext cx="902065" cy="51988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46"/>
          <p:cNvCxnSpPr>
            <a:cxnSpLocks noChangeShapeType="1"/>
            <a:endCxn id="45" idx="0"/>
          </p:cNvCxnSpPr>
          <p:nvPr/>
        </p:nvCxnSpPr>
        <p:spPr bwMode="auto">
          <a:xfrm>
            <a:off x="7941782" y="4383012"/>
            <a:ext cx="933770" cy="3990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6"/>
          <p:cNvCxnSpPr>
            <a:cxnSpLocks noChangeShapeType="1"/>
            <a:stCxn id="45" idx="4"/>
          </p:cNvCxnSpPr>
          <p:nvPr/>
        </p:nvCxnSpPr>
        <p:spPr bwMode="auto">
          <a:xfrm flipH="1">
            <a:off x="8427800" y="5174909"/>
            <a:ext cx="447752" cy="551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6"/>
          <p:cNvCxnSpPr>
            <a:cxnSpLocks noChangeShapeType="1"/>
            <a:endCxn id="37" idx="0"/>
          </p:cNvCxnSpPr>
          <p:nvPr/>
        </p:nvCxnSpPr>
        <p:spPr bwMode="auto">
          <a:xfrm flipH="1">
            <a:off x="2540421" y="3396429"/>
            <a:ext cx="887701" cy="4650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6"/>
          <p:cNvCxnSpPr>
            <a:cxnSpLocks noChangeShapeType="1"/>
            <a:endCxn id="39" idx="0"/>
          </p:cNvCxnSpPr>
          <p:nvPr/>
        </p:nvCxnSpPr>
        <p:spPr bwMode="auto">
          <a:xfrm flipH="1">
            <a:off x="1971368" y="4254382"/>
            <a:ext cx="540190" cy="5229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46"/>
          <p:cNvCxnSpPr>
            <a:cxnSpLocks noChangeShapeType="1"/>
            <a:endCxn id="38" idx="0"/>
          </p:cNvCxnSpPr>
          <p:nvPr/>
        </p:nvCxnSpPr>
        <p:spPr bwMode="auto">
          <a:xfrm>
            <a:off x="3411320" y="3423517"/>
            <a:ext cx="657296" cy="4379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6" name="TextBox 2085"/>
          <p:cNvSpPr txBox="1"/>
          <p:nvPr/>
        </p:nvSpPr>
        <p:spPr>
          <a:xfrm>
            <a:off x="7482731" y="2952692"/>
            <a:ext cx="436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70274" y="3800173"/>
            <a:ext cx="45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087" name="Curved Right Arrow 2086"/>
          <p:cNvSpPr/>
          <p:nvPr/>
        </p:nvSpPr>
        <p:spPr>
          <a:xfrm rot="5578114">
            <a:off x="6866448" y="3550964"/>
            <a:ext cx="275506" cy="5587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45"/>
          <p:cNvSpPr>
            <a:spLocks noChangeArrowheads="1"/>
          </p:cNvSpPr>
          <p:nvPr/>
        </p:nvSpPr>
        <p:spPr bwMode="auto">
          <a:xfrm>
            <a:off x="5736942" y="3868953"/>
            <a:ext cx="796052" cy="392885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5444" y="623932"/>
            <a:ext cx="95340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13.3  An example of how LEFT-ROTATE(T, x) modifies a binary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search tree.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Inorder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tree walks of the input tree and the modified tree produce the same listing of key values.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A08A635C-5D9F-40CC-B61D-9957B07AE302}"/>
              </a:ext>
            </a:extLst>
          </p:cNvPr>
          <p:cNvSpPr/>
          <p:nvPr/>
        </p:nvSpPr>
        <p:spPr>
          <a:xfrm flipH="1">
            <a:off x="813865" y="239480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4B34F-C6D9-4024-BABC-74C2475DE119}"/>
              </a:ext>
            </a:extLst>
          </p:cNvPr>
          <p:cNvSpPr txBox="1"/>
          <p:nvPr/>
        </p:nvSpPr>
        <p:spPr>
          <a:xfrm>
            <a:off x="1568147" y="5479796"/>
            <a:ext cx="387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Inorder</a:t>
            </a:r>
            <a:r>
              <a:rPr lang="en-US" sz="2000" dirty="0"/>
              <a:t> tree walks:   11 18 19</a:t>
            </a:r>
          </a:p>
          <a:p>
            <a:r>
              <a:rPr lang="en-US" sz="2000" dirty="0"/>
              <a:t> 2 3 4 6 7 9 11 12 14 17 18 19 20 22</a:t>
            </a:r>
          </a:p>
        </p:txBody>
      </p:sp>
    </p:spTree>
    <p:extLst>
      <p:ext uri="{BB962C8B-B14F-4D97-AF65-F5344CB8AC3E}">
        <p14:creationId xmlns:p14="http://schemas.microsoft.com/office/powerpoint/2010/main" val="22282093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7576" y="1868257"/>
            <a:ext cx="826511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</a:rPr>
              <a:t>Deletion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Like the other operations on an n-node red-black tree,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delete of a node from a red-black tree takes O(log n) time.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Deleting a node from the red-black tree is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more complicated than inserting a node on red-black tree.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25EA84-5D0A-45D0-9D5A-9203F7719E61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6507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80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BC124-A625-41C7-858E-FD3B3CCDDDD8}"/>
              </a:ext>
            </a:extLst>
          </p:cNvPr>
          <p:cNvSpPr/>
          <p:nvPr/>
        </p:nvSpPr>
        <p:spPr>
          <a:xfrm>
            <a:off x="3735978" y="3222171"/>
            <a:ext cx="468174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ea typeface="SimSun" panose="02010600030101010101" pitchFamily="2" charset="-122"/>
                <a:cs typeface="Times New Roman" panose="02020603050405020304" pitchFamily="18" charset="0"/>
              </a:rPr>
              <a:t>Balanced Search Trees  </a:t>
            </a: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representation-change)</a:t>
            </a: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4442B286-7CED-4264-8E8B-120077A443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96" y="326136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132925-C51A-4C2D-933C-19CC9BB24325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11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673022CC-D85B-477B-9CB7-99186E84D18B}"/>
              </a:ext>
            </a:extLst>
          </p:cNvPr>
          <p:cNvSpPr txBox="1"/>
          <p:nvPr/>
        </p:nvSpPr>
        <p:spPr>
          <a:xfrm>
            <a:off x="1219200" y="3114963"/>
            <a:ext cx="9624291" cy="19835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69003" y="1452441"/>
            <a:ext cx="884156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Balanced Search Trees </a:t>
            </a:r>
          </a:p>
          <a:p>
            <a:endParaRPr lang="en-US" sz="2400" dirty="0"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example of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representation-change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technique: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implementation of a dictionary by, say, an array: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Gain 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 efficiency of searching, insertion, and deletion,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which are all </a:t>
            </a:r>
          </a:p>
          <a:p>
            <a:pPr marL="1828800" lvl="3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Θ(log n) in the average case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828800" lvl="3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Θ(n) in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 worst case [because the tree can degenerate into a severely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unbalanced one with its height equal to [n – 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85905-47AB-4A20-B120-8177BD7A86B5}"/>
              </a:ext>
            </a:extLst>
          </p:cNvPr>
          <p:cNvSpPr txBox="1"/>
          <p:nvPr/>
        </p:nvSpPr>
        <p:spPr>
          <a:xfrm>
            <a:off x="10436896" y="1250575"/>
            <a:ext cx="140007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 Applications: tree search for the goal state.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960E1-9E6C-4B64-92AC-F46DFDEAAB40}"/>
              </a:ext>
            </a:extLst>
          </p:cNvPr>
          <p:cNvSpPr txBox="1"/>
          <p:nvPr/>
        </p:nvSpPr>
        <p:spPr>
          <a:xfrm>
            <a:off x="10554336" y="4051652"/>
            <a:ext cx="123886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Height of the tree h = log 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BD391B-BF2F-4CD7-A427-159564A20FB2}"/>
              </a:ext>
            </a:extLst>
          </p:cNvPr>
          <p:cNvSpPr/>
          <p:nvPr/>
        </p:nvSpPr>
        <p:spPr>
          <a:xfrm>
            <a:off x="1669002" y="165676"/>
            <a:ext cx="79216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</a:p>
          <a:p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Balanced Search Trees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25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12870</TotalTime>
  <Words>7550</Words>
  <Application>Microsoft Office PowerPoint</Application>
  <PresentationFormat>Widescreen</PresentationFormat>
  <Paragraphs>1167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4" baseType="lpstr">
      <vt:lpstr>Microsoft YaHei</vt:lpstr>
      <vt:lpstr>宋体</vt:lpstr>
      <vt:lpstr>宋体</vt:lpstr>
      <vt:lpstr>Arial</vt:lpstr>
      <vt:lpstr>Calibri</vt:lpstr>
      <vt:lpstr>Calibri Light</vt:lpstr>
      <vt:lpstr>Consolas</vt:lpstr>
      <vt:lpstr>Courier New</vt:lpstr>
      <vt:lpstr>Symbol</vt:lpstr>
      <vt:lpstr>Times New Roman</vt:lpstr>
      <vt:lpstr>Office Theme</vt:lpstr>
      <vt:lpstr>4  Transform-and-Conquer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442</cp:revision>
  <dcterms:created xsi:type="dcterms:W3CDTF">2016-10-13T00:10:31Z</dcterms:created>
  <dcterms:modified xsi:type="dcterms:W3CDTF">2022-04-25T16:36:34Z</dcterms:modified>
</cp:coreProperties>
</file>