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32" r:id="rId2"/>
    <p:sldId id="533" r:id="rId3"/>
    <p:sldId id="534" r:id="rId4"/>
    <p:sldId id="535" r:id="rId5"/>
    <p:sldId id="536" r:id="rId6"/>
    <p:sldId id="543" r:id="rId7"/>
    <p:sldId id="366" r:id="rId8"/>
    <p:sldId id="367" r:id="rId9"/>
    <p:sldId id="370" r:id="rId10"/>
    <p:sldId id="368" r:id="rId11"/>
    <p:sldId id="369" r:id="rId12"/>
    <p:sldId id="371" r:id="rId13"/>
    <p:sldId id="372" r:id="rId14"/>
    <p:sldId id="373" r:id="rId15"/>
    <p:sldId id="502" r:id="rId16"/>
    <p:sldId id="438" r:id="rId17"/>
    <p:sldId id="513" r:id="rId18"/>
    <p:sldId id="439" r:id="rId19"/>
    <p:sldId id="440" r:id="rId20"/>
    <p:sldId id="514" r:id="rId21"/>
    <p:sldId id="515" r:id="rId22"/>
    <p:sldId id="441" r:id="rId23"/>
    <p:sldId id="442" r:id="rId24"/>
    <p:sldId id="443" r:id="rId25"/>
    <p:sldId id="444" r:id="rId26"/>
    <p:sldId id="445" r:id="rId27"/>
    <p:sldId id="516" r:id="rId28"/>
    <p:sldId id="446" r:id="rId29"/>
    <p:sldId id="517" r:id="rId30"/>
    <p:sldId id="518" r:id="rId31"/>
    <p:sldId id="520" r:id="rId32"/>
    <p:sldId id="521" r:id="rId33"/>
    <p:sldId id="519" r:id="rId34"/>
    <p:sldId id="447" r:id="rId35"/>
    <p:sldId id="448" r:id="rId36"/>
    <p:sldId id="449" r:id="rId37"/>
    <p:sldId id="450" r:id="rId38"/>
    <p:sldId id="460" r:id="rId39"/>
    <p:sldId id="461" r:id="rId40"/>
    <p:sldId id="462" r:id="rId41"/>
    <p:sldId id="463" r:id="rId42"/>
    <p:sldId id="464" r:id="rId43"/>
    <p:sldId id="503" r:id="rId44"/>
    <p:sldId id="504" r:id="rId45"/>
    <p:sldId id="505" r:id="rId46"/>
    <p:sldId id="465" r:id="rId47"/>
    <p:sldId id="506" r:id="rId48"/>
    <p:sldId id="466" r:id="rId49"/>
    <p:sldId id="530" r:id="rId50"/>
    <p:sldId id="529" r:id="rId51"/>
    <p:sldId id="531" r:id="rId52"/>
    <p:sldId id="467" r:id="rId53"/>
    <p:sldId id="46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D4810A-685D-40B8-96A8-2A2B508466D3}">
          <p14:sldIdLst>
            <p14:sldId id="532"/>
            <p14:sldId id="533"/>
            <p14:sldId id="534"/>
            <p14:sldId id="535"/>
            <p14:sldId id="536"/>
            <p14:sldId id="543"/>
            <p14:sldId id="366"/>
            <p14:sldId id="367"/>
            <p14:sldId id="370"/>
            <p14:sldId id="368"/>
            <p14:sldId id="369"/>
            <p14:sldId id="371"/>
            <p14:sldId id="372"/>
            <p14:sldId id="373"/>
            <p14:sldId id="502"/>
            <p14:sldId id="438"/>
            <p14:sldId id="513"/>
            <p14:sldId id="439"/>
            <p14:sldId id="440"/>
            <p14:sldId id="514"/>
            <p14:sldId id="515"/>
            <p14:sldId id="441"/>
            <p14:sldId id="442"/>
            <p14:sldId id="443"/>
            <p14:sldId id="444"/>
            <p14:sldId id="445"/>
            <p14:sldId id="516"/>
            <p14:sldId id="446"/>
            <p14:sldId id="517"/>
            <p14:sldId id="518"/>
            <p14:sldId id="520"/>
            <p14:sldId id="521"/>
            <p14:sldId id="519"/>
            <p14:sldId id="447"/>
            <p14:sldId id="448"/>
            <p14:sldId id="449"/>
            <p14:sldId id="450"/>
            <p14:sldId id="460"/>
            <p14:sldId id="461"/>
            <p14:sldId id="462"/>
            <p14:sldId id="463"/>
            <p14:sldId id="464"/>
            <p14:sldId id="503"/>
            <p14:sldId id="504"/>
            <p14:sldId id="505"/>
            <p14:sldId id="465"/>
            <p14:sldId id="506"/>
            <p14:sldId id="466"/>
            <p14:sldId id="530"/>
            <p14:sldId id="529"/>
            <p14:sldId id="531"/>
            <p14:sldId id="467"/>
            <p14:sldId id="46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01" y="173"/>
      </p:cViewPr>
      <p:guideLst>
        <p:guide orient="horz" pos="2160"/>
        <p:guide pos="3840"/>
      </p:guideLst>
    </p:cSldViewPr>
  </p:slideViewPr>
  <p:notesTextViewPr>
    <p:cViewPr>
      <p:scale>
        <a:sx n="1" d="1"/>
        <a:sy n="1" d="1"/>
      </p:scale>
      <p:origin x="0" y="0"/>
    </p:cViewPr>
  </p:notesTextViewPr>
  <p:sorterViewPr>
    <p:cViewPr>
      <p:scale>
        <a:sx n="117" d="100"/>
        <a:sy n="117" d="100"/>
      </p:scale>
      <p:origin x="0" y="-1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4/20/2021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9691" y="1209449"/>
            <a:ext cx="7524206" cy="2387600"/>
          </a:xfrm>
        </p:spPr>
        <p:txBody>
          <a:bodyPr>
            <a:normAutofit/>
          </a:bodyPr>
          <a:lstStyle/>
          <a:p>
            <a:r>
              <a:rPr lang="en-US" sz="4400" b="1" dirty="0"/>
              <a:t>4  Transform-and-Conquer</a:t>
            </a:r>
            <a:endParaRPr lang="en-US" sz="4400" dirty="0"/>
          </a:p>
        </p:txBody>
      </p:sp>
    </p:spTree>
    <p:extLst>
      <p:ext uri="{BB962C8B-B14F-4D97-AF65-F5344CB8AC3E}">
        <p14:creationId xmlns:p14="http://schemas.microsoft.com/office/powerpoint/2010/main" val="1732970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9856" y="1205149"/>
            <a:ext cx="8930936" cy="4893647"/>
          </a:xfrm>
          <a:prstGeom prst="rect">
            <a:avLst/>
          </a:prstGeom>
        </p:spPr>
        <p:txBody>
          <a:bodyPr wrap="square">
            <a:spAutoFit/>
          </a:bodyPr>
          <a:lstStyle/>
          <a:p>
            <a:pPr>
              <a:spcAft>
                <a:spcPts val="1200"/>
              </a:spcAft>
            </a:pPr>
            <a:r>
              <a:rPr lang="en-US" sz="2600" dirty="0">
                <a:latin typeface="Times New Roman" panose="02020603050405020304" pitchFamily="18" charset="0"/>
                <a:ea typeface="Times New Roman" panose="02020603050405020304" pitchFamily="18" charset="0"/>
              </a:rPr>
              <a:t>Example 1: </a:t>
            </a:r>
            <a:r>
              <a:rPr lang="en-US" sz="2600" dirty="0">
                <a:ea typeface="Times New Roman" panose="02020603050405020304" pitchFamily="18" charset="0"/>
              </a:rPr>
              <a:t>Computing the Least Common Multiple</a:t>
            </a:r>
            <a:endParaRPr lang="en-US" sz="2600" dirty="0">
              <a:ea typeface="SimSun" panose="02010600030101010101" pitchFamily="2" charset="-122"/>
            </a:endParaRPr>
          </a:p>
          <a:p>
            <a:pPr marL="342900" indent="-342900">
              <a:spcAft>
                <a:spcPts val="1200"/>
              </a:spcAft>
              <a:buSzPct val="100000"/>
              <a:buFont typeface="Arial" panose="020B0604020202020204" pitchFamily="34" charset="0"/>
              <a:buChar char="•"/>
              <a:tabLst>
                <a:tab pos="739775" algn="l"/>
              </a:tabLst>
            </a:pPr>
            <a:r>
              <a:rPr lang="en-US" sz="2400" dirty="0">
                <a:latin typeface="Times New Roman" panose="02020603050405020304" pitchFamily="18" charset="0"/>
                <a:ea typeface="Times New Roman" panose="02020603050405020304" pitchFamily="18" charset="0"/>
              </a:rPr>
              <a:t>Finding the Least Common Multiple (LCM) of two integers.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Example: LCM(24, 36) = 72 </a:t>
            </a:r>
            <a:endParaRPr lang="en-US" sz="2400" dirty="0">
              <a:latin typeface="Times New Roman" panose="02020603050405020304" pitchFamily="18" charset="0"/>
              <a:ea typeface="SimSun" panose="02010600030101010101" pitchFamily="2" charset="-122"/>
            </a:endParaRPr>
          </a:p>
          <a:p>
            <a:pPr marL="342900" marR="0" lvl="0" indent="-342900">
              <a:spcBef>
                <a:spcPts val="0"/>
              </a:spcBef>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Solution technique: reduce LCM to Greatest Common Divisor (GCD): </a:t>
            </a:r>
            <a:endParaRPr lang="en-US" sz="2400" dirty="0">
              <a:latin typeface="Times New Roman" panose="02020603050405020304" pitchFamily="18" charset="0"/>
              <a:ea typeface="SimSun" panose="02010600030101010101" pitchFamily="2" charset="-122"/>
            </a:endParaRPr>
          </a:p>
          <a:p>
            <a:pPr marL="800100" marR="0" lvl="1" indent="-342900">
              <a:spcBef>
                <a:spcPts val="0"/>
              </a:spcBef>
              <a:spcAft>
                <a:spcPts val="900"/>
              </a:spcAft>
              <a:buSzPct val="100000"/>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Instance of Problem A: LCM(24, 36)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marR="0" lvl="1" indent="-342900">
              <a:spcBef>
                <a:spcPts val="0"/>
              </a:spcBef>
              <a:spcAft>
                <a:spcPts val="900"/>
              </a:spcAft>
              <a:buSzPct val="100000"/>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Instance of Problem B: GCD(24, 36)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marR="0" lvl="1" indent="-342900">
              <a:spcBef>
                <a:spcPts val="0"/>
              </a:spcBef>
              <a:spcAft>
                <a:spcPts val="900"/>
              </a:spcAft>
              <a:buSzPct val="100000"/>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Solution of B: GCD(24, 36) = 12 (by Euclid's algorithm)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marR="0" lvl="1" indent="-342900">
              <a:spcBef>
                <a:spcPts val="0"/>
              </a:spcBef>
              <a:spcAft>
                <a:spcPts val="900"/>
              </a:spcAft>
              <a:buSzPct val="100000"/>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Transform solution of B into solution of A: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1257300" marR="0" lvl="2" indent="-342900">
              <a:spcBef>
                <a:spcPts val="0"/>
              </a:spcBef>
              <a:spcAft>
                <a:spcPts val="1200"/>
              </a:spcAft>
              <a:buSzPct val="100000"/>
              <a:buFont typeface="Arial" panose="020B0604020202020204" pitchFamily="34" charset="0"/>
              <a:buChar char="•"/>
              <a:tabLst>
                <a:tab pos="1371600" algn="l"/>
              </a:tabLst>
            </a:pPr>
            <a:r>
              <a:rPr lang="en-US" sz="2400" dirty="0">
                <a:latin typeface="Times New Roman" panose="02020603050405020304" pitchFamily="18" charset="0"/>
                <a:ea typeface="Times New Roman" panose="02020603050405020304" pitchFamily="18" charset="0"/>
              </a:rPr>
              <a:t>LCM(24, 36) = 24*36 / GCD(24, 36) = 24*36 / 12 = 72 </a:t>
            </a:r>
            <a:endParaRPr lang="en-US" sz="2400" dirty="0">
              <a:effectLst/>
              <a:latin typeface="Times New Roman" panose="02020603050405020304" pitchFamily="18" charset="0"/>
              <a:ea typeface="SimSun" panose="02010600030101010101" pitchFamily="2" charset="-122"/>
            </a:endParaRPr>
          </a:p>
        </p:txBody>
      </p:sp>
      <mc:AlternateContent xmlns:mc="http://schemas.openxmlformats.org/markup-compatibility/2006" xmlns:a14="http://schemas.microsoft.com/office/drawing/2010/main">
        <mc:Choice Requires="a14">
          <p:sp>
            <p:nvSpPr>
              <p:cNvPr id="3" name="TextBox 2"/>
              <p:cNvSpPr txBox="1"/>
              <p:nvPr/>
            </p:nvSpPr>
            <p:spPr>
              <a:xfrm>
                <a:off x="10100202" y="3513473"/>
                <a:ext cx="1664208"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24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oMath>
                </a14:m>
                <a:r>
                  <a:rPr lang="en-US" dirty="0"/>
                  <a:t>x 3</a:t>
                </a:r>
              </a:p>
              <a:p>
                <a:r>
                  <a:rPr lang="en-US" dirty="0"/>
                  <a:t>36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oMath>
                </a14:m>
                <a:r>
                  <a:rPr lang="en-US" dirty="0"/>
                  <a:t> x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oMath>
                </a14:m>
                <a:endParaRPr lang="en-US" dirty="0"/>
              </a:p>
              <a:p>
                <a:endParaRPr lang="en-US" dirty="0"/>
              </a:p>
              <a:p>
                <a:r>
                  <a:rPr lang="en-US" dirty="0"/>
                  <a:t>GCD (24 * 36)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oMath>
                </a14:m>
                <a:r>
                  <a:rPr lang="en-US" dirty="0"/>
                  <a:t>x 3</a:t>
                </a:r>
              </a:p>
              <a:p>
                <a:endParaRPr lang="en-US" dirty="0"/>
              </a:p>
              <a:p>
                <a:r>
                  <a:rPr lang="en-US" dirty="0"/>
                  <a:t>LCM (24 * 36)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3</m:t>
                        </m:r>
                      </m:sup>
                    </m:sSup>
                  </m:oMath>
                </a14:m>
                <a:r>
                  <a:rPr lang="en-US" dirty="0"/>
                  <a:t>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2</m:t>
                        </m:r>
                      </m:sup>
                    </m:sSup>
                  </m:oMath>
                </a14:m>
                <a:endParaRPr lang="en-US" dirty="0"/>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100202" y="3513473"/>
                <a:ext cx="1664208" cy="2585323"/>
              </a:xfrm>
              <a:prstGeom prst="rect">
                <a:avLst/>
              </a:prstGeom>
              <a:blipFill>
                <a:blip r:embed="rId2"/>
                <a:stretch>
                  <a:fillRect l="-2909" t="-939" r="-400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F2FA34-D603-4287-9EBD-322287333E0E}"/>
              </a:ext>
            </a:extLst>
          </p:cNvPr>
          <p:cNvSpPr txBox="1"/>
          <p:nvPr/>
        </p:nvSpPr>
        <p:spPr>
          <a:xfrm>
            <a:off x="1889760" y="6209211"/>
            <a:ext cx="7289074" cy="369332"/>
          </a:xfrm>
          <a:prstGeom prst="rect">
            <a:avLst/>
          </a:prstGeom>
          <a:noFill/>
        </p:spPr>
        <p:txBody>
          <a:bodyPr wrap="square" rtlCol="0">
            <a:spAutoFit/>
          </a:bodyPr>
          <a:lstStyle/>
          <a:p>
            <a:r>
              <a:rPr lang="en-US" dirty="0"/>
              <a:t>Eliminate one set of common elements out and keep the other set in.</a:t>
            </a:r>
          </a:p>
        </p:txBody>
      </p:sp>
      <p:sp>
        <p:nvSpPr>
          <p:cNvPr id="6" name="Rectangle 5">
            <a:extLst>
              <a:ext uri="{FF2B5EF4-FFF2-40B4-BE49-F238E27FC236}">
                <a16:creationId xmlns:a16="http://schemas.microsoft.com/office/drawing/2014/main" id="{C15243AA-F5DE-49A2-8149-00A1EADEBC5E}"/>
              </a:ext>
            </a:extLst>
          </p:cNvPr>
          <p:cNvSpPr/>
          <p:nvPr/>
        </p:nvSpPr>
        <p:spPr>
          <a:xfrm>
            <a:off x="1434232" y="466816"/>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Tree>
    <p:extLst>
      <p:ext uri="{BB962C8B-B14F-4D97-AF65-F5344CB8AC3E}">
        <p14:creationId xmlns:p14="http://schemas.microsoft.com/office/powerpoint/2010/main" val="255016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9203" y="1745775"/>
            <a:ext cx="9117367" cy="4555093"/>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Given the prime factorizations of m and n, </a:t>
            </a:r>
          </a:p>
          <a:p>
            <a:pPr marL="461963"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LCM(m, n) can be computed as </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product of all the common prime factors of m and n </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multiply the product of m’s prime factors that are not in n </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multiply n’s prime factors that are not in m.</a:t>
            </a:r>
          </a:p>
          <a:p>
            <a:pPr marL="461963" indent="-461963">
              <a:spcBef>
                <a:spcPts val="1200"/>
              </a:spcBef>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For example, </a:t>
            </a:r>
          </a:p>
          <a:p>
            <a:pPr>
              <a:spcAft>
                <a:spcPts val="1200"/>
              </a:spcAft>
            </a:pPr>
            <a:r>
              <a:rPr lang="en-US" sz="2400" dirty="0">
                <a:latin typeface="Times New Roman" panose="02020603050405020304" pitchFamily="18" charset="0"/>
                <a:ea typeface="SimSun" panose="02010600030101010101" pitchFamily="2" charset="-122"/>
              </a:rPr>
              <a:t>		24 = 2 * 2 * 2 * </a:t>
            </a:r>
            <a:r>
              <a:rPr lang="en-US" sz="2400" dirty="0">
                <a:solidFill>
                  <a:srgbClr val="0000FF"/>
                </a:solidFill>
                <a:latin typeface="Times New Roman" panose="02020603050405020304" pitchFamily="18" charset="0"/>
                <a:ea typeface="SimSun" panose="02010600030101010101" pitchFamily="2" charset="-122"/>
              </a:rPr>
              <a:t>3		         2   </a:t>
            </a:r>
            <a:r>
              <a:rPr lang="en-US" sz="2400" u="sng" dirty="0">
                <a:solidFill>
                  <a:srgbClr val="0000FF"/>
                </a:solidFill>
                <a:latin typeface="Times New Roman" panose="02020603050405020304" pitchFamily="18" charset="0"/>
                <a:ea typeface="SimSun" panose="02010600030101010101" pitchFamily="2" charset="-122"/>
              </a:rPr>
              <a:t>| </a:t>
            </a:r>
            <a:r>
              <a:rPr lang="en-US" sz="2400" u="sng" dirty="0">
                <a:latin typeface="Times New Roman" panose="02020603050405020304" pitchFamily="18" charset="0"/>
                <a:ea typeface="SimSun" panose="02010600030101010101" pitchFamily="2" charset="-122"/>
              </a:rPr>
              <a:t>24     36</a:t>
            </a:r>
          </a:p>
          <a:p>
            <a:pPr>
              <a:spcAft>
                <a:spcPts val="1200"/>
              </a:spcAft>
            </a:pPr>
            <a:r>
              <a:rPr lang="en-US" sz="2400" dirty="0">
                <a:latin typeface="Times New Roman" panose="02020603050405020304" pitchFamily="18" charset="0"/>
                <a:ea typeface="SimSun" panose="02010600030101010101" pitchFamily="2" charset="-122"/>
              </a:rPr>
              <a:t>		36 = </a:t>
            </a:r>
            <a:r>
              <a:rPr lang="en-US" sz="2400" dirty="0">
                <a:solidFill>
                  <a:srgbClr val="0000FF"/>
                </a:solidFill>
                <a:latin typeface="Times New Roman" panose="02020603050405020304" pitchFamily="18" charset="0"/>
                <a:ea typeface="SimSun" panose="02010600030101010101" pitchFamily="2" charset="-122"/>
              </a:rPr>
              <a:t>2 * 2</a:t>
            </a:r>
            <a:r>
              <a:rPr lang="en-US" sz="2400" dirty="0">
                <a:latin typeface="Times New Roman" panose="02020603050405020304" pitchFamily="18" charset="0"/>
                <a:ea typeface="SimSun" panose="02010600030101010101" pitchFamily="2" charset="-122"/>
              </a:rPr>
              <a:t> * 3 * </a:t>
            </a:r>
            <a:r>
              <a:rPr lang="en-US" sz="2400" dirty="0">
                <a:solidFill>
                  <a:srgbClr val="C00000"/>
                </a:solidFill>
                <a:latin typeface="Times New Roman" panose="02020603050405020304" pitchFamily="18" charset="0"/>
                <a:ea typeface="SimSun" panose="02010600030101010101" pitchFamily="2" charset="-122"/>
              </a:rPr>
              <a:t>3                       </a:t>
            </a:r>
            <a:r>
              <a:rPr lang="en-US" sz="2400" dirty="0">
                <a:solidFill>
                  <a:srgbClr val="0000FF"/>
                </a:solidFill>
                <a:latin typeface="Times New Roman" panose="02020603050405020304" pitchFamily="18" charset="0"/>
                <a:ea typeface="SimSun" panose="02010600030101010101" pitchFamily="2" charset="-122"/>
              </a:rPr>
              <a:t>      2   </a:t>
            </a:r>
            <a:r>
              <a:rPr lang="en-US" sz="2400" u="sng" dirty="0">
                <a:solidFill>
                  <a:srgbClr val="0000FF"/>
                </a:solidFill>
                <a:latin typeface="Times New Roman" panose="02020603050405020304" pitchFamily="18" charset="0"/>
                <a:ea typeface="SimSun" panose="02010600030101010101" pitchFamily="2" charset="-122"/>
              </a:rPr>
              <a:t>| </a:t>
            </a:r>
            <a:r>
              <a:rPr lang="en-US" sz="2400" u="sng" dirty="0">
                <a:latin typeface="Times New Roman" panose="02020603050405020304" pitchFamily="18" charset="0"/>
                <a:ea typeface="SimSun" panose="02010600030101010101" pitchFamily="2" charset="-122"/>
              </a:rPr>
              <a:t>12     18</a:t>
            </a:r>
          </a:p>
          <a:p>
            <a:pPr>
              <a:spcAft>
                <a:spcPts val="1200"/>
              </a:spcAft>
            </a:pPr>
            <a:r>
              <a:rPr lang="en-US" sz="2400" dirty="0">
                <a:latin typeface="Times New Roman" panose="02020603050405020304" pitchFamily="18" charset="0"/>
                <a:ea typeface="SimSun" panose="02010600030101010101" pitchFamily="2" charset="-122"/>
              </a:rPr>
              <a:t>      LCM(24, 36)  = ( </a:t>
            </a:r>
            <a:r>
              <a:rPr lang="en-US" sz="2400" dirty="0">
                <a:solidFill>
                  <a:srgbClr val="0000FF"/>
                </a:solidFill>
                <a:latin typeface="Times New Roman" panose="02020603050405020304" pitchFamily="18" charset="0"/>
                <a:ea typeface="SimSun" panose="02010600030101010101" pitchFamily="2" charset="-122"/>
              </a:rPr>
              <a:t>2 . 2</a:t>
            </a:r>
            <a:r>
              <a:rPr lang="en-US" sz="2400" dirty="0">
                <a:latin typeface="Times New Roman" panose="02020603050405020304" pitchFamily="18" charset="0"/>
                <a:ea typeface="SimSun" panose="02010600030101010101" pitchFamily="2" charset="-122"/>
              </a:rPr>
              <a:t> . </a:t>
            </a:r>
            <a:r>
              <a:rPr lang="en-US" sz="2400" dirty="0">
                <a:solidFill>
                  <a:srgbClr val="0000FF"/>
                </a:solidFill>
                <a:latin typeface="Times New Roman" panose="02020603050405020304" pitchFamily="18" charset="0"/>
                <a:ea typeface="SimSun" panose="02010600030101010101" pitchFamily="2" charset="-122"/>
              </a:rPr>
              <a:t>3</a:t>
            </a:r>
            <a:r>
              <a:rPr lang="en-US" sz="2400" dirty="0">
                <a:latin typeface="Times New Roman" panose="02020603050405020304" pitchFamily="18" charset="0"/>
                <a:ea typeface="SimSun" panose="02010600030101010101" pitchFamily="2" charset="-122"/>
              </a:rPr>
              <a:t>) * </a:t>
            </a:r>
            <a:r>
              <a:rPr lang="en-US" sz="2400" dirty="0">
                <a:solidFill>
                  <a:srgbClr val="C00000"/>
                </a:solidFill>
                <a:latin typeface="Times New Roman" panose="02020603050405020304" pitchFamily="18" charset="0"/>
                <a:ea typeface="SimSun" panose="02010600030101010101" pitchFamily="2" charset="-122"/>
              </a:rPr>
              <a:t>2 * 3  </a:t>
            </a:r>
            <a:r>
              <a:rPr lang="en-US" sz="2400" dirty="0">
                <a:latin typeface="Times New Roman" panose="02020603050405020304" pitchFamily="18" charset="0"/>
                <a:ea typeface="SimSun" panose="02010600030101010101" pitchFamily="2" charset="-122"/>
              </a:rPr>
              <a:t>= 72            </a:t>
            </a:r>
            <a:r>
              <a:rPr lang="en-US" sz="2400" dirty="0">
                <a:solidFill>
                  <a:srgbClr val="0000FF"/>
                </a:solidFill>
                <a:latin typeface="Times New Roman" panose="02020603050405020304" pitchFamily="18" charset="0"/>
                <a:ea typeface="SimSun" panose="02010600030101010101" pitchFamily="2" charset="-122"/>
              </a:rPr>
              <a:t>3  </a:t>
            </a:r>
            <a:r>
              <a:rPr lang="en-US" sz="2400" dirty="0">
                <a:latin typeface="Times New Roman" panose="02020603050405020304" pitchFamily="18" charset="0"/>
                <a:ea typeface="SimSun" panose="02010600030101010101" pitchFamily="2" charset="-122"/>
              </a:rPr>
              <a:t> </a:t>
            </a:r>
            <a:r>
              <a:rPr lang="en-US" sz="2400" u="sng" dirty="0">
                <a:latin typeface="Times New Roman" panose="02020603050405020304" pitchFamily="18" charset="0"/>
                <a:ea typeface="SimSun" panose="02010600030101010101" pitchFamily="2" charset="-122"/>
              </a:rPr>
              <a:t>|   6       9</a:t>
            </a:r>
          </a:p>
          <a:p>
            <a:pPr>
              <a:spcAft>
                <a:spcPts val="1200"/>
              </a:spcAft>
            </a:pPr>
            <a:r>
              <a:rPr lang="en-US" sz="2400" dirty="0">
                <a:effectLst/>
                <a:latin typeface="Times New Roman" panose="02020603050405020304" pitchFamily="18" charset="0"/>
                <a:ea typeface="SimSun" panose="02010600030101010101" pitchFamily="2" charset="-122"/>
              </a:rPr>
              <a:t>                                                                                          </a:t>
            </a:r>
            <a:r>
              <a:rPr lang="en-US" sz="2400" dirty="0">
                <a:solidFill>
                  <a:srgbClr val="C00000"/>
                </a:solidFill>
                <a:effectLst/>
                <a:latin typeface="Times New Roman" panose="02020603050405020304" pitchFamily="18" charset="0"/>
                <a:ea typeface="SimSun" panose="02010600030101010101" pitchFamily="2" charset="-122"/>
              </a:rPr>
              <a:t>2       3</a:t>
            </a:r>
          </a:p>
        </p:txBody>
      </p:sp>
      <p:sp>
        <p:nvSpPr>
          <p:cNvPr id="3" name="Rectangle 2">
            <a:extLst>
              <a:ext uri="{FF2B5EF4-FFF2-40B4-BE49-F238E27FC236}">
                <a16:creationId xmlns:a16="http://schemas.microsoft.com/office/drawing/2014/main" id="{0C8B2BEC-3A78-4D7D-B1EA-E64782C043F4}"/>
              </a:ext>
            </a:extLst>
          </p:cNvPr>
          <p:cNvSpPr/>
          <p:nvPr/>
        </p:nvSpPr>
        <p:spPr>
          <a:xfrm>
            <a:off x="1509203" y="643622"/>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Tree>
    <p:extLst>
      <p:ext uri="{BB962C8B-B14F-4D97-AF65-F5344CB8AC3E}">
        <p14:creationId xmlns:p14="http://schemas.microsoft.com/office/powerpoint/2010/main" val="3748036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9203" y="1913991"/>
            <a:ext cx="9471459" cy="3631763"/>
          </a:xfrm>
          <a:prstGeom prst="rect">
            <a:avLst/>
          </a:prstGeom>
        </p:spPr>
        <p:txBody>
          <a:bodyPr wrap="square">
            <a:spAutoFit/>
          </a:bodyPr>
          <a:lstStyle/>
          <a:p>
            <a:r>
              <a:rPr lang="en-US" sz="2600" dirty="0">
                <a:latin typeface="Times New Roman" panose="02020603050405020304" pitchFamily="18" charset="0"/>
                <a:ea typeface="Times New Roman" panose="02020603050405020304" pitchFamily="18" charset="0"/>
              </a:rPr>
              <a:t>Example 2:  </a:t>
            </a:r>
            <a:r>
              <a:rPr lang="en-US" sz="2600" dirty="0">
                <a:ea typeface="Times New Roman" panose="02020603050405020304" pitchFamily="18" charset="0"/>
              </a:rPr>
              <a:t>Solving Element Uniqueness Problem for Two      </a:t>
            </a:r>
          </a:p>
          <a:p>
            <a:pPr>
              <a:spcAft>
                <a:spcPts val="1200"/>
              </a:spcAft>
            </a:pPr>
            <a:r>
              <a:rPr lang="en-US" sz="2600" dirty="0">
                <a:ea typeface="Times New Roman" panose="02020603050405020304" pitchFamily="18" charset="0"/>
              </a:rPr>
              <a:t>                      Dimensional points.</a:t>
            </a:r>
            <a:endParaRPr lang="en-US" sz="2600" dirty="0">
              <a:ea typeface="SimSun" panose="02010600030101010101" pitchFamily="2" charset="-122"/>
            </a:endParaRPr>
          </a:p>
          <a:p>
            <a:pPr marL="342900" marR="0" lvl="0" indent="-342900">
              <a:spcBef>
                <a:spcPts val="0"/>
              </a:spcBef>
              <a:spcAft>
                <a:spcPts val="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Solve Element Uniqueness problem: </a:t>
            </a:r>
          </a:p>
          <a:p>
            <a:pPr marL="800100" lvl="1" indent="-342900">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Given a set of two dimensional points, are all elements unique? </a:t>
            </a:r>
            <a:endParaRPr lang="en-US" sz="2400" dirty="0">
              <a:latin typeface="Times New Roman" panose="02020603050405020304" pitchFamily="18" charset="0"/>
              <a:ea typeface="SimSun" panose="02010600030101010101" pitchFamily="2" charset="-122"/>
            </a:endParaRPr>
          </a:p>
          <a:p>
            <a:pPr marL="342900" marR="0" lvl="0" indent="-342900">
              <a:spcBef>
                <a:spcPts val="0"/>
              </a:spcBef>
              <a:spcAft>
                <a:spcPts val="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Solution technique: </a:t>
            </a:r>
            <a:endParaRPr lang="en-US" sz="2400" dirty="0">
              <a:latin typeface="Times New Roman" panose="02020603050405020304" pitchFamily="18" charset="0"/>
              <a:ea typeface="SimSun" panose="02010600030101010101" pitchFamily="2" charset="-122"/>
            </a:endParaRPr>
          </a:p>
          <a:p>
            <a:pPr marL="800100" lvl="1" indent="-342900">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Reduce Element Uniqueness to Closest Pair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Solve Closest Pair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Transform solution of Closest Pair to solution of Uniqueness:</a:t>
            </a:r>
          </a:p>
          <a:p>
            <a:pPr marL="1257300" lvl="2" indent="-342900">
              <a:buSzPct val="100000"/>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ea typeface="Times New Roman" panose="02020603050405020304" pitchFamily="18" charset="0"/>
              </a:rPr>
              <a:t>Answer to Element Uniqueness is yes if Closest Pair distance &gt; 0 </a:t>
            </a:r>
            <a:endParaRPr lang="en-US" sz="2400" dirty="0">
              <a:solidFill>
                <a:srgbClr val="0000FF"/>
              </a:solidFill>
              <a:effectLst/>
              <a:latin typeface="Times New Roman" panose="02020603050405020304" pitchFamily="18" charset="0"/>
              <a:ea typeface="SimSun" panose="02010600030101010101" pitchFamily="2" charset="-122"/>
            </a:endParaRPr>
          </a:p>
        </p:txBody>
      </p:sp>
      <p:sp>
        <p:nvSpPr>
          <p:cNvPr id="3" name="TextBox 2">
            <a:extLst>
              <a:ext uri="{FF2B5EF4-FFF2-40B4-BE49-F238E27FC236}">
                <a16:creationId xmlns:a16="http://schemas.microsoft.com/office/drawing/2014/main" id="{CC62467C-D01A-43AA-A045-C3AA2BF5AA6B}"/>
              </a:ext>
            </a:extLst>
          </p:cNvPr>
          <p:cNvSpPr txBox="1"/>
          <p:nvPr/>
        </p:nvSpPr>
        <p:spPr>
          <a:xfrm>
            <a:off x="1513844" y="5900870"/>
            <a:ext cx="8195489" cy="400110"/>
          </a:xfrm>
          <a:prstGeom prst="rect">
            <a:avLst/>
          </a:prstGeom>
          <a:noFill/>
        </p:spPr>
        <p:txBody>
          <a:bodyPr wrap="square" rtlCol="0">
            <a:spAutoFit/>
          </a:bodyPr>
          <a:lstStyle/>
          <a:p>
            <a:r>
              <a:rPr lang="en-US" sz="2000" dirty="0"/>
              <a:t>If there are two closest pairs &gt; 0, then the closest pair distance is not found.</a:t>
            </a:r>
          </a:p>
        </p:txBody>
      </p:sp>
      <p:sp>
        <p:nvSpPr>
          <p:cNvPr id="4" name="Rectangle 3">
            <a:extLst>
              <a:ext uri="{FF2B5EF4-FFF2-40B4-BE49-F238E27FC236}">
                <a16:creationId xmlns:a16="http://schemas.microsoft.com/office/drawing/2014/main" id="{0A5F237D-26F8-446B-902D-03D7B5655603}"/>
              </a:ext>
            </a:extLst>
          </p:cNvPr>
          <p:cNvSpPr/>
          <p:nvPr/>
        </p:nvSpPr>
        <p:spPr>
          <a:xfrm>
            <a:off x="1509203" y="643622"/>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Tree>
    <p:extLst>
      <p:ext uri="{BB962C8B-B14F-4D97-AF65-F5344CB8AC3E}">
        <p14:creationId xmlns:p14="http://schemas.microsoft.com/office/powerpoint/2010/main" val="228262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9334" y="987452"/>
            <a:ext cx="8926449" cy="5616922"/>
          </a:xfrm>
          <a:prstGeom prst="rect">
            <a:avLst/>
          </a:prstGeom>
        </p:spPr>
        <p:txBody>
          <a:bodyPr wrap="square">
            <a:spAutoFit/>
          </a:bodyPr>
          <a:lstStyle/>
          <a:p>
            <a:pPr>
              <a:spcAft>
                <a:spcPts val="1800"/>
              </a:spcAft>
            </a:pPr>
            <a:r>
              <a:rPr lang="en-US" sz="2400" dirty="0">
                <a:ea typeface="SimSun" panose="02010600030101010101" pitchFamily="2" charset="-122"/>
              </a:rPr>
              <a:t>Counting Paths in a Graph</a:t>
            </a: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Consider the problem of counting paths between two vertices in a graph.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It can be proved by mathematical induction that </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a:t>
            </a:r>
            <a:r>
              <a:rPr lang="en-US" sz="2400" dirty="0">
                <a:solidFill>
                  <a:srgbClr val="0000FF"/>
                </a:solidFill>
                <a:latin typeface="Times New Roman" panose="02020603050405020304" pitchFamily="18" charset="0"/>
                <a:ea typeface="SimSun" panose="02010600030101010101" pitchFamily="2" charset="-122"/>
              </a:rPr>
              <a:t>number of different paths of length k &gt; 0 from the </a:t>
            </a:r>
            <a:r>
              <a:rPr lang="en-US" sz="2400" dirty="0" err="1">
                <a:solidFill>
                  <a:srgbClr val="0000FF"/>
                </a:solidFill>
                <a:latin typeface="Times New Roman" panose="02020603050405020304" pitchFamily="18" charset="0"/>
                <a:ea typeface="SimSun" panose="02010600030101010101" pitchFamily="2" charset="-122"/>
              </a:rPr>
              <a:t>i</a:t>
            </a:r>
            <a:r>
              <a:rPr lang="en-US" sz="2400" baseline="30000" dirty="0" err="1">
                <a:solidFill>
                  <a:srgbClr val="0000FF"/>
                </a:solidFill>
                <a:latin typeface="Times New Roman" panose="02020603050405020304" pitchFamily="18" charset="0"/>
                <a:ea typeface="SimSun" panose="02010600030101010101" pitchFamily="2" charset="-122"/>
              </a:rPr>
              <a:t>th</a:t>
            </a:r>
            <a:r>
              <a:rPr lang="en-US" sz="2400" dirty="0">
                <a:solidFill>
                  <a:srgbClr val="0000FF"/>
                </a:solidFill>
                <a:latin typeface="Times New Roman" panose="02020603050405020304" pitchFamily="18" charset="0"/>
                <a:ea typeface="SimSun" panose="02010600030101010101" pitchFamily="2" charset="-122"/>
              </a:rPr>
              <a:t> vertex to the </a:t>
            </a:r>
            <a:r>
              <a:rPr lang="en-US" sz="2400" dirty="0" err="1">
                <a:solidFill>
                  <a:srgbClr val="0000FF"/>
                </a:solidFill>
                <a:latin typeface="Times New Roman" panose="02020603050405020304" pitchFamily="18" charset="0"/>
                <a:ea typeface="SimSun" panose="02010600030101010101" pitchFamily="2" charset="-122"/>
              </a:rPr>
              <a:t>j</a:t>
            </a:r>
            <a:r>
              <a:rPr lang="en-US" sz="2400" baseline="30000" dirty="0" err="1">
                <a:solidFill>
                  <a:srgbClr val="0000FF"/>
                </a:solidFill>
                <a:latin typeface="Times New Roman" panose="02020603050405020304" pitchFamily="18" charset="0"/>
                <a:ea typeface="SimSun" panose="02010600030101010101" pitchFamily="2" charset="-122"/>
              </a:rPr>
              <a:t>th</a:t>
            </a:r>
            <a:r>
              <a:rPr lang="en-US" sz="2400" dirty="0">
                <a:solidFill>
                  <a:srgbClr val="0000FF"/>
                </a:solidFill>
                <a:latin typeface="Times New Roman" panose="02020603050405020304" pitchFamily="18" charset="0"/>
                <a:ea typeface="SimSun" panose="02010600030101010101" pitchFamily="2" charset="-122"/>
              </a:rPr>
              <a:t> vertex </a:t>
            </a:r>
            <a:r>
              <a:rPr lang="en-US" sz="2400" dirty="0">
                <a:latin typeface="Times New Roman" panose="02020603050405020304" pitchFamily="18" charset="0"/>
                <a:ea typeface="SimSun" panose="02010600030101010101" pitchFamily="2" charset="-122"/>
              </a:rPr>
              <a:t>of a graph (undirected or directed) </a:t>
            </a:r>
          </a:p>
          <a:p>
            <a:pPr marL="1257300" lvl="2" indent="-342900">
              <a:spcAft>
                <a:spcPts val="600"/>
              </a:spcAft>
              <a:buFont typeface="Arial" panose="020B0604020202020204" pitchFamily="34" charset="0"/>
              <a:buChar char="•"/>
            </a:pPr>
            <a:r>
              <a:rPr lang="en-US" sz="2400" i="1" dirty="0">
                <a:solidFill>
                  <a:srgbClr val="0000FF"/>
                </a:solidFill>
                <a:latin typeface="Times New Roman" panose="02020603050405020304" pitchFamily="18" charset="0"/>
                <a:ea typeface="SimSun" panose="02010600030101010101" pitchFamily="2" charset="-122"/>
              </a:rPr>
              <a:t>equal</a:t>
            </a:r>
            <a:r>
              <a:rPr lang="en-US" sz="2400" dirty="0">
                <a:solidFill>
                  <a:srgbClr val="0000FF"/>
                </a:solidFill>
                <a:latin typeface="Times New Roman" panose="02020603050405020304" pitchFamily="18" charset="0"/>
                <a:ea typeface="SimSun" panose="02010600030101010101" pitchFamily="2" charset="-122"/>
              </a:rPr>
              <a:t> the (</a:t>
            </a:r>
            <a:r>
              <a:rPr lang="en-US" sz="2400" dirty="0" err="1">
                <a:solidFill>
                  <a:srgbClr val="0000FF"/>
                </a:solidFill>
                <a:latin typeface="Times New Roman" panose="02020603050405020304" pitchFamily="18" charset="0"/>
                <a:ea typeface="SimSun" panose="02010600030101010101" pitchFamily="2" charset="-122"/>
              </a:rPr>
              <a:t>i</a:t>
            </a:r>
            <a:r>
              <a:rPr lang="en-US" sz="2400" dirty="0">
                <a:solidFill>
                  <a:srgbClr val="0000FF"/>
                </a:solidFill>
                <a:latin typeface="Times New Roman" panose="02020603050405020304" pitchFamily="18" charset="0"/>
                <a:ea typeface="SimSun" panose="02010600030101010101" pitchFamily="2" charset="-122"/>
              </a:rPr>
              <a:t>, j)</a:t>
            </a:r>
            <a:r>
              <a:rPr lang="en-US" sz="2400" dirty="0" err="1">
                <a:solidFill>
                  <a:srgbClr val="0000FF"/>
                </a:solidFill>
                <a:latin typeface="Times New Roman" panose="02020603050405020304" pitchFamily="18" charset="0"/>
                <a:ea typeface="SimSun" panose="02010600030101010101" pitchFamily="2" charset="-122"/>
              </a:rPr>
              <a:t>th</a:t>
            </a:r>
            <a:r>
              <a:rPr lang="en-US" sz="2400" dirty="0">
                <a:solidFill>
                  <a:srgbClr val="0000FF"/>
                </a:solidFill>
                <a:latin typeface="Times New Roman" panose="02020603050405020304" pitchFamily="18" charset="0"/>
                <a:ea typeface="SimSun" panose="02010600030101010101" pitchFamily="2" charset="-122"/>
              </a:rPr>
              <a:t> element of A</a:t>
            </a:r>
            <a:r>
              <a:rPr lang="en-US" sz="2400" baseline="30000" dirty="0">
                <a:solidFill>
                  <a:srgbClr val="0000FF"/>
                </a:solidFill>
                <a:latin typeface="Times New Roman" panose="02020603050405020304" pitchFamily="18" charset="0"/>
                <a:ea typeface="SimSun" panose="02010600030101010101" pitchFamily="2" charset="-122"/>
              </a:rPr>
              <a:t>k</a:t>
            </a:r>
            <a:r>
              <a:rPr lang="en-US" sz="2400" dirty="0">
                <a:latin typeface="Times New Roman" panose="02020603050405020304" pitchFamily="18" charset="0"/>
                <a:ea typeface="SimSun" panose="02010600030101010101" pitchFamily="2" charset="-122"/>
              </a:rPr>
              <a:t>, where A is the adjacency matrix of the graph.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Thus the problem of counting a graph’s paths can be </a:t>
            </a:r>
            <a:r>
              <a:rPr lang="en-US" sz="2400" dirty="0">
                <a:solidFill>
                  <a:srgbClr val="0000FF"/>
                </a:solidFill>
                <a:latin typeface="Times New Roman" panose="02020603050405020304" pitchFamily="18" charset="0"/>
                <a:ea typeface="SimSun" panose="02010600030101010101" pitchFamily="2" charset="-122"/>
              </a:rPr>
              <a:t>solved with </a:t>
            </a:r>
          </a:p>
          <a:p>
            <a:pPr marL="1257300" lvl="2"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an algorithm for computing an appropriate power of its adjacency matrix. </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(In previous discussions, the exponentiation algorithms for computing powers of numbers of applicable to matrices.)</a:t>
            </a:r>
            <a:endParaRPr lang="en-US" sz="2400" dirty="0">
              <a:effectLst/>
              <a:latin typeface="Times New Roman" panose="02020603050405020304" pitchFamily="18" charset="0"/>
              <a:ea typeface="SimSun" panose="02010600030101010101" pitchFamily="2" charset="-122"/>
            </a:endParaRPr>
          </a:p>
        </p:txBody>
      </p:sp>
      <p:sp>
        <p:nvSpPr>
          <p:cNvPr id="3" name="Rectangle 2">
            <a:extLst>
              <a:ext uri="{FF2B5EF4-FFF2-40B4-BE49-F238E27FC236}">
                <a16:creationId xmlns:a16="http://schemas.microsoft.com/office/drawing/2014/main" id="{A69E0104-5CF1-4CB7-A3C3-5D8FAEF7555B}"/>
              </a:ext>
            </a:extLst>
          </p:cNvPr>
          <p:cNvSpPr/>
          <p:nvPr/>
        </p:nvSpPr>
        <p:spPr>
          <a:xfrm>
            <a:off x="1274072" y="294453"/>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Tree>
    <p:extLst>
      <p:ext uri="{BB962C8B-B14F-4D97-AF65-F5344CB8AC3E}">
        <p14:creationId xmlns:p14="http://schemas.microsoft.com/office/powerpoint/2010/main" val="38296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3131" y="600748"/>
            <a:ext cx="8810834" cy="6032421"/>
          </a:xfrm>
          <a:prstGeom prst="rect">
            <a:avLst/>
          </a:prstGeom>
        </p:spPr>
        <p:txBody>
          <a:bodyPr wrap="square">
            <a:spAutoFit/>
          </a:bodyPr>
          <a:lstStyle/>
          <a:p>
            <a:pPr>
              <a:spcAft>
                <a:spcPts val="1800"/>
              </a:spcAft>
            </a:pPr>
            <a:r>
              <a:rPr lang="en-US" sz="2800" dirty="0">
                <a:ea typeface="SimSun" panose="02010600030101010101" pitchFamily="2" charset="-122"/>
              </a:rPr>
              <a:t>Counting Paths in a Graph</a:t>
            </a:r>
          </a:p>
          <a:p>
            <a:pPr marL="342900" indent="-342900">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Consider the problem of counting paths between two vertices in a graph, given in Figure 6.16. There are:</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three paths of length 2 that </a:t>
            </a:r>
            <a:r>
              <a:rPr lang="en-US" sz="2400" dirty="0">
                <a:solidFill>
                  <a:srgbClr val="0000FF"/>
                </a:solidFill>
                <a:latin typeface="Times New Roman" panose="02020603050405020304" pitchFamily="18" charset="0"/>
                <a:ea typeface="SimSun" panose="02010600030101010101" pitchFamily="2" charset="-122"/>
              </a:rPr>
              <a:t>start and end at vertex a</a:t>
            </a:r>
            <a:r>
              <a:rPr lang="en-US" sz="2400" dirty="0">
                <a:latin typeface="Times New Roman" panose="02020603050405020304" pitchFamily="18" charset="0"/>
                <a:ea typeface="SimSun" panose="02010600030101010101" pitchFamily="2" charset="-122"/>
              </a:rPr>
              <a:t>:  (a, b, a), (a, c, a) and (a, d, a).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Only one path of length 2 from </a:t>
            </a:r>
            <a:r>
              <a:rPr lang="en-US" sz="2400" dirty="0">
                <a:solidFill>
                  <a:srgbClr val="0000FF"/>
                </a:solidFill>
                <a:latin typeface="Times New Roman" panose="02020603050405020304" pitchFamily="18" charset="0"/>
                <a:ea typeface="SimSun" panose="02010600030101010101" pitchFamily="2" charset="-122"/>
              </a:rPr>
              <a:t>a to c</a:t>
            </a:r>
            <a:r>
              <a:rPr lang="en-US" sz="2400" dirty="0">
                <a:latin typeface="Times New Roman" panose="02020603050405020304" pitchFamily="18" charset="0"/>
                <a:ea typeface="SimSun" panose="02010600030101010101" pitchFamily="2" charset="-122"/>
              </a:rPr>
              <a:t>: (a, d, c).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Only one path of length 2 from </a:t>
            </a:r>
            <a:r>
              <a:rPr lang="en-US" sz="2400" dirty="0">
                <a:solidFill>
                  <a:srgbClr val="0000FF"/>
                </a:solidFill>
                <a:latin typeface="Times New Roman" panose="02020603050405020304" pitchFamily="18" charset="0"/>
                <a:ea typeface="SimSun" panose="02010600030101010101" pitchFamily="2" charset="-122"/>
              </a:rPr>
              <a:t>a to d</a:t>
            </a:r>
            <a:r>
              <a:rPr lang="en-US" sz="2400" dirty="0">
                <a:latin typeface="Times New Roman" panose="02020603050405020304" pitchFamily="18" charset="0"/>
                <a:ea typeface="SimSun" panose="02010600030101010101" pitchFamily="2" charset="-122"/>
              </a:rPr>
              <a:t>: (a, c, d).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There is no path of length 2 from </a:t>
            </a:r>
            <a:r>
              <a:rPr lang="en-US" sz="2400" dirty="0">
                <a:solidFill>
                  <a:srgbClr val="0000FF"/>
                </a:solidFill>
                <a:latin typeface="Times New Roman" panose="02020603050405020304" pitchFamily="18" charset="0"/>
                <a:ea typeface="SimSun" panose="02010600030101010101" pitchFamily="2" charset="-122"/>
              </a:rPr>
              <a:t>a to b</a:t>
            </a:r>
            <a:r>
              <a:rPr lang="en-US" sz="2400" dirty="0">
                <a:latin typeface="Times New Roman" panose="02020603050405020304" pitchFamily="18" charset="0"/>
                <a:ea typeface="SimSun" panose="02010600030101010101" pitchFamily="2" charset="-122"/>
              </a:rPr>
              <a:t>. </a:t>
            </a:r>
          </a:p>
          <a:p>
            <a:pPr marL="1257300" lvl="2"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That is, the path of maximum length is 1 from a to b.</a:t>
            </a:r>
          </a:p>
          <a:p>
            <a:r>
              <a:rPr lang="en-US" sz="8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Figure 6.16:  (a)  A graph. </a:t>
            </a:r>
          </a:p>
          <a:p>
            <a:pPr>
              <a:spcAft>
                <a:spcPts val="600"/>
              </a:spcAft>
            </a:pPr>
            <a:endParaRPr lang="en-US" sz="2400" dirty="0">
              <a:effectLst/>
              <a:latin typeface="Times New Roman" panose="02020603050405020304" pitchFamily="18" charset="0"/>
              <a:ea typeface="SimSun" panose="02010600030101010101" pitchFamily="2" charset="-122"/>
            </a:endParaRPr>
          </a:p>
          <a:p>
            <a:pPr>
              <a:spcAft>
                <a:spcPts val="600"/>
              </a:spcAft>
            </a:pPr>
            <a:endParaRPr lang="en-US" sz="2400" dirty="0">
              <a:latin typeface="Times New Roman" panose="02020603050405020304" pitchFamily="18" charset="0"/>
              <a:ea typeface="SimSun" panose="02010600030101010101" pitchFamily="2" charset="-122"/>
            </a:endParaRPr>
          </a:p>
          <a:p>
            <a:pPr>
              <a:spcAft>
                <a:spcPts val="600"/>
              </a:spcAft>
            </a:pPr>
            <a:endParaRPr lang="en-US" sz="2400" dirty="0">
              <a:effectLst/>
              <a:latin typeface="Times New Roman" panose="02020603050405020304" pitchFamily="18" charset="0"/>
              <a:ea typeface="SimSun" panose="02010600030101010101" pitchFamily="2" charset="-122"/>
            </a:endParaRPr>
          </a:p>
          <a:p>
            <a:pPr>
              <a:spcAft>
                <a:spcPts val="600"/>
              </a:spcAft>
            </a:pPr>
            <a:endParaRPr lang="en-US" sz="2400" dirty="0">
              <a:effectLst/>
              <a:latin typeface="Times New Roman" panose="02020603050405020304" pitchFamily="18" charset="0"/>
              <a:ea typeface="SimSun" panose="02010600030101010101" pitchFamily="2" charset="-122"/>
            </a:endParaRPr>
          </a:p>
        </p:txBody>
      </p:sp>
      <p:sp>
        <p:nvSpPr>
          <p:cNvPr id="3" name="Oval 2"/>
          <p:cNvSpPr>
            <a:spLocks noChangeArrowheads="1"/>
          </p:cNvSpPr>
          <p:nvPr/>
        </p:nvSpPr>
        <p:spPr bwMode="auto">
          <a:xfrm>
            <a:off x="5426042" y="5041456"/>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p>
        </p:txBody>
      </p:sp>
      <p:sp>
        <p:nvSpPr>
          <p:cNvPr id="4" name="Oval 3"/>
          <p:cNvSpPr>
            <a:spLocks noChangeArrowheads="1"/>
          </p:cNvSpPr>
          <p:nvPr/>
        </p:nvSpPr>
        <p:spPr bwMode="auto">
          <a:xfrm>
            <a:off x="7228557" y="5041456"/>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
            </a:r>
          </a:p>
        </p:txBody>
      </p:sp>
      <p:sp>
        <p:nvSpPr>
          <p:cNvPr id="5" name="Oval 4"/>
          <p:cNvSpPr>
            <a:spLocks noChangeArrowheads="1"/>
          </p:cNvSpPr>
          <p:nvPr/>
        </p:nvSpPr>
        <p:spPr bwMode="auto">
          <a:xfrm>
            <a:off x="5462076" y="6046113"/>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p>
        </p:txBody>
      </p:sp>
      <p:sp>
        <p:nvSpPr>
          <p:cNvPr id="6" name="Oval 5"/>
          <p:cNvSpPr>
            <a:spLocks noChangeArrowheads="1"/>
          </p:cNvSpPr>
          <p:nvPr/>
        </p:nvSpPr>
        <p:spPr bwMode="auto">
          <a:xfrm>
            <a:off x="7245808" y="6046113"/>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p>
        </p:txBody>
      </p:sp>
      <p:cxnSp>
        <p:nvCxnSpPr>
          <p:cNvPr id="8" name="Straight Connector 7"/>
          <p:cNvCxnSpPr>
            <a:stCxn id="3" idx="6"/>
            <a:endCxn id="4" idx="2"/>
          </p:cNvCxnSpPr>
          <p:nvPr/>
        </p:nvCxnSpPr>
        <p:spPr>
          <a:xfrm>
            <a:off x="5864192" y="5252594"/>
            <a:ext cx="13643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a:stCxn id="5" idx="6"/>
            <a:endCxn id="6" idx="2"/>
          </p:cNvCxnSpPr>
          <p:nvPr/>
        </p:nvCxnSpPr>
        <p:spPr>
          <a:xfrm>
            <a:off x="5900226" y="6257251"/>
            <a:ext cx="13455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5" idx="0"/>
          </p:cNvCxnSpPr>
          <p:nvPr/>
        </p:nvCxnSpPr>
        <p:spPr>
          <a:xfrm>
            <a:off x="5679947" y="5463732"/>
            <a:ext cx="1204" cy="5823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 idx="5"/>
            <a:endCxn id="6" idx="1"/>
          </p:cNvCxnSpPr>
          <p:nvPr/>
        </p:nvCxnSpPr>
        <p:spPr>
          <a:xfrm>
            <a:off x="5800026" y="5401891"/>
            <a:ext cx="1509948" cy="706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48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8083" y="871539"/>
            <a:ext cx="9365942" cy="1800493"/>
          </a:xfrm>
          <a:prstGeom prst="rect">
            <a:avLst/>
          </a:prstGeom>
        </p:spPr>
        <p:txBody>
          <a:bodyPr wrap="square">
            <a:spAutoFit/>
          </a:bodyPr>
          <a:lstStyle/>
          <a:p>
            <a:pPr>
              <a:spcAft>
                <a:spcPts val="600"/>
              </a:spcAft>
            </a:pPr>
            <a:endParaRPr lang="en-US" sz="2400" dirty="0">
              <a:effectLst/>
              <a:latin typeface="Times New Roman" panose="02020603050405020304" pitchFamily="18" charset="0"/>
              <a:ea typeface="SimSun" panose="02010600030101010101" pitchFamily="2" charset="-122"/>
            </a:endParaRPr>
          </a:p>
          <a:p>
            <a:pPr>
              <a:spcAft>
                <a:spcPts val="600"/>
              </a:spcAft>
            </a:pPr>
            <a:endParaRPr lang="en-US" sz="2400" dirty="0">
              <a:latin typeface="Times New Roman" panose="02020603050405020304" pitchFamily="18" charset="0"/>
              <a:ea typeface="SimSun" panose="02010600030101010101" pitchFamily="2" charset="-122"/>
            </a:endParaRPr>
          </a:p>
          <a:p>
            <a:pPr>
              <a:spcAft>
                <a:spcPts val="600"/>
              </a:spcAft>
            </a:pPr>
            <a:endParaRPr lang="en-US" sz="2400" dirty="0">
              <a:effectLst/>
              <a:latin typeface="Times New Roman" panose="02020603050405020304" pitchFamily="18" charset="0"/>
              <a:ea typeface="SimSun" panose="02010600030101010101" pitchFamily="2" charset="-122"/>
            </a:endParaRPr>
          </a:p>
          <a:p>
            <a:pPr>
              <a:spcAft>
                <a:spcPts val="600"/>
              </a:spcAft>
            </a:pPr>
            <a:endParaRPr lang="en-US" sz="2400" dirty="0">
              <a:effectLst/>
              <a:latin typeface="Times New Roman" panose="02020603050405020304" pitchFamily="18" charset="0"/>
              <a:ea typeface="SimSun" panose="02010600030101010101" pitchFamily="2" charset="-122"/>
            </a:endParaRPr>
          </a:p>
        </p:txBody>
      </p:sp>
      <p:sp>
        <p:nvSpPr>
          <p:cNvPr id="3" name="Oval 2"/>
          <p:cNvSpPr>
            <a:spLocks noChangeArrowheads="1"/>
          </p:cNvSpPr>
          <p:nvPr/>
        </p:nvSpPr>
        <p:spPr bwMode="auto">
          <a:xfrm>
            <a:off x="2874423" y="4841150"/>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p>
        </p:txBody>
      </p:sp>
      <p:sp>
        <p:nvSpPr>
          <p:cNvPr id="4" name="Oval 3"/>
          <p:cNvSpPr>
            <a:spLocks noChangeArrowheads="1"/>
          </p:cNvSpPr>
          <p:nvPr/>
        </p:nvSpPr>
        <p:spPr bwMode="auto">
          <a:xfrm>
            <a:off x="4485350" y="4841150"/>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
            </a:r>
          </a:p>
        </p:txBody>
      </p:sp>
      <p:sp>
        <p:nvSpPr>
          <p:cNvPr id="5" name="Oval 4"/>
          <p:cNvSpPr>
            <a:spLocks noChangeArrowheads="1"/>
          </p:cNvSpPr>
          <p:nvPr/>
        </p:nvSpPr>
        <p:spPr bwMode="auto">
          <a:xfrm>
            <a:off x="2875627" y="5845807"/>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p>
        </p:txBody>
      </p:sp>
      <p:sp>
        <p:nvSpPr>
          <p:cNvPr id="6" name="Oval 5"/>
          <p:cNvSpPr>
            <a:spLocks noChangeArrowheads="1"/>
          </p:cNvSpPr>
          <p:nvPr/>
        </p:nvSpPr>
        <p:spPr bwMode="auto">
          <a:xfrm>
            <a:off x="4476472" y="5845807"/>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p>
        </p:txBody>
      </p:sp>
      <p:cxnSp>
        <p:nvCxnSpPr>
          <p:cNvPr id="8" name="Straight Connector 7"/>
          <p:cNvCxnSpPr>
            <a:stCxn id="3" idx="6"/>
            <a:endCxn id="4" idx="2"/>
          </p:cNvCxnSpPr>
          <p:nvPr/>
        </p:nvCxnSpPr>
        <p:spPr>
          <a:xfrm>
            <a:off x="3312573" y="5052288"/>
            <a:ext cx="11727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a:endCxn id="6" idx="2"/>
          </p:cNvCxnSpPr>
          <p:nvPr/>
        </p:nvCxnSpPr>
        <p:spPr>
          <a:xfrm>
            <a:off x="3296021" y="6056945"/>
            <a:ext cx="1180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5" idx="0"/>
          </p:cNvCxnSpPr>
          <p:nvPr/>
        </p:nvCxnSpPr>
        <p:spPr>
          <a:xfrm>
            <a:off x="3093498" y="5263426"/>
            <a:ext cx="1204" cy="5823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 idx="5"/>
            <a:endCxn id="6" idx="1"/>
          </p:cNvCxnSpPr>
          <p:nvPr/>
        </p:nvCxnSpPr>
        <p:spPr>
          <a:xfrm>
            <a:off x="3248407" y="5201585"/>
            <a:ext cx="1292231" cy="706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614129" y="2204145"/>
            <a:ext cx="8753382" cy="2246769"/>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	a    b    c    d     				a    b    c    d     </a:t>
            </a:r>
          </a:p>
          <a:p>
            <a:pPr>
              <a:spcAft>
                <a:spcPts val="600"/>
              </a:spcAft>
            </a:pPr>
            <a:r>
              <a:rPr lang="en-US" sz="2400" dirty="0">
                <a:latin typeface="Times New Roman" panose="02020603050405020304" pitchFamily="18" charset="0"/>
                <a:ea typeface="SimSun" panose="02010600030101010101" pitchFamily="2" charset="-122"/>
              </a:rPr>
              <a:t>a	0    1    1    1				a	3    0    1    1</a:t>
            </a:r>
          </a:p>
          <a:p>
            <a:pPr>
              <a:spcAft>
                <a:spcPts val="600"/>
              </a:spcAft>
            </a:pPr>
            <a:r>
              <a:rPr lang="en-US" sz="2400" dirty="0">
                <a:latin typeface="Times New Roman" panose="02020603050405020304" pitchFamily="18" charset="0"/>
                <a:ea typeface="SimSun" panose="02010600030101010101" pitchFamily="2" charset="-122"/>
              </a:rPr>
              <a:t>b	1    0    0    0				b	0    1    1    1</a:t>
            </a:r>
          </a:p>
          <a:p>
            <a:pPr>
              <a:spcAft>
                <a:spcPts val="600"/>
              </a:spcAft>
            </a:pPr>
            <a:r>
              <a:rPr lang="en-US" sz="2400" dirty="0">
                <a:latin typeface="Times New Roman" panose="02020603050405020304" pitchFamily="18" charset="0"/>
                <a:ea typeface="SimSun" panose="02010600030101010101" pitchFamily="2" charset="-122"/>
              </a:rPr>
              <a:t>c	1    0    0    1				c	1    1    2    1</a:t>
            </a:r>
          </a:p>
          <a:p>
            <a:pPr>
              <a:spcAft>
                <a:spcPts val="600"/>
              </a:spcAft>
            </a:pPr>
            <a:r>
              <a:rPr lang="en-US" sz="2400" dirty="0">
                <a:latin typeface="Times New Roman" panose="02020603050405020304" pitchFamily="18" charset="0"/>
                <a:ea typeface="SimSun" panose="02010600030101010101" pitchFamily="2" charset="-122"/>
              </a:rPr>
              <a:t>d	1    0    1    0				d	1    1    1    2</a:t>
            </a:r>
            <a:endParaRPr lang="en-US" sz="2400" dirty="0">
              <a:effectLst/>
              <a:latin typeface="Times New Roman" panose="02020603050405020304" pitchFamily="18" charset="0"/>
              <a:ea typeface="SimSun" panose="02010600030101010101" pitchFamily="2" charset="-122"/>
            </a:endParaRPr>
          </a:p>
        </p:txBody>
      </p:sp>
      <p:sp>
        <p:nvSpPr>
          <p:cNvPr id="15" name="Text Box 5"/>
          <p:cNvSpPr txBox="1">
            <a:spLocks noChangeArrowheads="1"/>
          </p:cNvSpPr>
          <p:nvPr/>
        </p:nvSpPr>
        <p:spPr bwMode="auto">
          <a:xfrm>
            <a:off x="1347381" y="3410983"/>
            <a:ext cx="975297" cy="39094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  =</a:t>
            </a:r>
          </a:p>
        </p:txBody>
      </p:sp>
      <p:sp>
        <p:nvSpPr>
          <p:cNvPr id="16" name="Text Box 6"/>
          <p:cNvSpPr txBox="1">
            <a:spLocks noChangeArrowheads="1"/>
          </p:cNvSpPr>
          <p:nvPr/>
        </p:nvSpPr>
        <p:spPr bwMode="auto">
          <a:xfrm>
            <a:off x="6656227" y="3410983"/>
            <a:ext cx="1198485" cy="39094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7" name="AutoShape 7"/>
          <p:cNvSpPr>
            <a:spLocks/>
          </p:cNvSpPr>
          <p:nvPr/>
        </p:nvSpPr>
        <p:spPr bwMode="auto">
          <a:xfrm>
            <a:off x="5397834" y="2749418"/>
            <a:ext cx="77663" cy="1540785"/>
          </a:xfrm>
          <a:prstGeom prst="rightBracket">
            <a:avLst>
              <a:gd name="adj" fmla="val 9525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7"/>
          <p:cNvSpPr>
            <a:spLocks/>
          </p:cNvSpPr>
          <p:nvPr/>
        </p:nvSpPr>
        <p:spPr bwMode="auto">
          <a:xfrm>
            <a:off x="10841326" y="2749417"/>
            <a:ext cx="77663" cy="1540785"/>
          </a:xfrm>
          <a:prstGeom prst="rightBracket">
            <a:avLst>
              <a:gd name="adj" fmla="val 9525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7"/>
          <p:cNvSpPr>
            <a:spLocks/>
          </p:cNvSpPr>
          <p:nvPr/>
        </p:nvSpPr>
        <p:spPr bwMode="auto">
          <a:xfrm flipH="1">
            <a:off x="3188865" y="2749417"/>
            <a:ext cx="125352" cy="1540785"/>
          </a:xfrm>
          <a:prstGeom prst="rightBracket">
            <a:avLst>
              <a:gd name="adj" fmla="val 9525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7"/>
          <p:cNvSpPr>
            <a:spLocks/>
          </p:cNvSpPr>
          <p:nvPr/>
        </p:nvSpPr>
        <p:spPr bwMode="auto">
          <a:xfrm flipH="1">
            <a:off x="8667162" y="2749417"/>
            <a:ext cx="125352" cy="1540785"/>
          </a:xfrm>
          <a:prstGeom prst="rightBracket">
            <a:avLst>
              <a:gd name="adj" fmla="val 9525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E3BF3664-9715-4EA3-AE5E-54516BB7FD9B}"/>
              </a:ext>
            </a:extLst>
          </p:cNvPr>
          <p:cNvSpPr/>
          <p:nvPr/>
        </p:nvSpPr>
        <p:spPr>
          <a:xfrm>
            <a:off x="1518083" y="525435"/>
            <a:ext cx="9661120" cy="1677382"/>
          </a:xfrm>
          <a:prstGeom prst="rect">
            <a:avLst/>
          </a:prstGeom>
        </p:spPr>
        <p:txBody>
          <a:bodyPr wrap="square">
            <a:spAutoFit/>
          </a:bodyPr>
          <a:lstStyle/>
          <a:p>
            <a:pPr>
              <a:spcAft>
                <a:spcPts val="600"/>
              </a:spcAft>
            </a:pPr>
            <a:r>
              <a:rPr lang="en-US" sz="2600" dirty="0">
                <a:ea typeface="SimSun" panose="02010600030101010101" pitchFamily="2" charset="-122"/>
              </a:rPr>
              <a:t>Counting Paths in a Graph</a:t>
            </a:r>
          </a:p>
          <a:p>
            <a:pPr>
              <a:spcAft>
                <a:spcPts val="600"/>
              </a:spcAft>
            </a:pPr>
            <a:r>
              <a:rPr lang="en-US" sz="2400" dirty="0">
                <a:latin typeface="Times New Roman" panose="02020603050405020304" pitchFamily="18" charset="0"/>
                <a:ea typeface="SimSun" panose="02010600030101010101" pitchFamily="2" charset="-122"/>
              </a:rPr>
              <a:t>The elements of its adjacency matrix A and its square A</a:t>
            </a:r>
            <a:r>
              <a:rPr lang="en-US" sz="2400" baseline="30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indicate the number of paths of length 1 and 2, respectively between the corresponding vertices of the graph. </a:t>
            </a:r>
          </a:p>
        </p:txBody>
      </p:sp>
      <p:sp>
        <p:nvSpPr>
          <p:cNvPr id="11" name="Rectangle 10">
            <a:extLst>
              <a:ext uri="{FF2B5EF4-FFF2-40B4-BE49-F238E27FC236}">
                <a16:creationId xmlns:a16="http://schemas.microsoft.com/office/drawing/2014/main" id="{72A024C2-A910-4ED9-8D58-C5883B4AD0BA}"/>
              </a:ext>
            </a:extLst>
          </p:cNvPr>
          <p:cNvSpPr/>
          <p:nvPr/>
        </p:nvSpPr>
        <p:spPr>
          <a:xfrm>
            <a:off x="5703333" y="5354956"/>
            <a:ext cx="5408804" cy="83099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Figure 6.16:  A graph, its adjacency </a:t>
            </a:r>
          </a:p>
          <a:p>
            <a:r>
              <a:rPr lang="en-US" sz="2400" dirty="0">
                <a:latin typeface="Times New Roman" panose="02020603050405020304" pitchFamily="18" charset="0"/>
                <a:ea typeface="SimSun" panose="02010600030101010101" pitchFamily="2" charset="-122"/>
              </a:rPr>
              <a:t>                      matrix A, and its square A</a:t>
            </a:r>
            <a:r>
              <a:rPr lang="en-US" sz="2400" baseline="30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a:t>
            </a:r>
            <a:endParaRPr lang="en-US" sz="2400" dirty="0">
              <a:solidFill>
                <a:srgbClr val="0000FF"/>
              </a:solidFill>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53448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370" y="2573604"/>
            <a:ext cx="8200130" cy="2954655"/>
          </a:xfrm>
          <a:prstGeom prst="rect">
            <a:avLst/>
          </a:prstGeom>
        </p:spPr>
        <p:txBody>
          <a:bodyPr wrap="square">
            <a:spAutoFit/>
          </a:bodyPr>
          <a:lstStyle/>
          <a:p>
            <a:pPr>
              <a:spcAft>
                <a:spcPts val="1800"/>
              </a:spcAft>
            </a:pPr>
            <a:r>
              <a:rPr lang="en-US" sz="2600" dirty="0">
                <a:ea typeface="SimSun" panose="02010600030101010101" pitchFamily="2" charset="-122"/>
              </a:rPr>
              <a:t>Reduction of Optimization Problems</a:t>
            </a: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maximization problem: </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 problem to find a maximum of some function. </a:t>
            </a: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minimization problem: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 problem to find a function’s minimum. </a:t>
            </a:r>
          </a:p>
          <a:p>
            <a:pPr>
              <a:spcAft>
                <a:spcPts val="600"/>
              </a:spcAft>
            </a:pPr>
            <a:r>
              <a:rPr lang="en-US" sz="2400" dirty="0">
                <a:latin typeface="Times New Roman" panose="02020603050405020304" pitchFamily="18" charset="0"/>
                <a:ea typeface="SimSun" panose="02010600030101010101" pitchFamily="2" charset="-122"/>
              </a:rPr>
              <a:t> </a:t>
            </a:r>
          </a:p>
        </p:txBody>
      </p:sp>
      <p:sp>
        <p:nvSpPr>
          <p:cNvPr id="3" name="Rectangle 2">
            <a:extLst>
              <a:ext uri="{FF2B5EF4-FFF2-40B4-BE49-F238E27FC236}">
                <a16:creationId xmlns:a16="http://schemas.microsoft.com/office/drawing/2014/main" id="{ADEBE583-308E-482A-A19F-58B056963ED5}"/>
              </a:ext>
            </a:extLst>
          </p:cNvPr>
          <p:cNvSpPr/>
          <p:nvPr/>
        </p:nvSpPr>
        <p:spPr>
          <a:xfrm>
            <a:off x="1909799" y="938887"/>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Tree>
    <p:extLst>
      <p:ext uri="{BB962C8B-B14F-4D97-AF65-F5344CB8AC3E}">
        <p14:creationId xmlns:p14="http://schemas.microsoft.com/office/powerpoint/2010/main" val="4076578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709" y="1210492"/>
            <a:ext cx="8630194" cy="5201424"/>
          </a:xfrm>
          <a:prstGeom prst="rect">
            <a:avLst/>
          </a:prstGeom>
        </p:spPr>
        <p:txBody>
          <a:bodyPr wrap="square">
            <a:spAutoFit/>
          </a:bodyPr>
          <a:lstStyle/>
          <a:p>
            <a:pPr>
              <a:spcAft>
                <a:spcPts val="600"/>
              </a:spcAft>
            </a:pPr>
            <a:r>
              <a:rPr lang="en-US" sz="2600" dirty="0">
                <a:ea typeface="SimSun" panose="02010600030101010101" pitchFamily="2" charset="-122"/>
              </a:rPr>
              <a:t>Reduction of Optimization Problems -</a:t>
            </a:r>
          </a:p>
          <a:p>
            <a:pPr>
              <a:spcAft>
                <a:spcPts val="600"/>
              </a:spcAft>
            </a:pPr>
            <a:r>
              <a:rPr lang="en-US" sz="2600" dirty="0">
                <a:solidFill>
                  <a:srgbClr val="0000FF"/>
                </a:solidFill>
                <a:ea typeface="SimSun" panose="02010600030101010101" pitchFamily="2" charset="-122"/>
              </a:rPr>
              <a:t>A Minimization Problem.</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Suppose you have to find a minimum of some function f(x).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If you know an algorithm for maximizing the function, then you can find the answer from the simple formula:</a:t>
            </a:r>
          </a:p>
          <a:p>
            <a:pPr>
              <a:spcAft>
                <a:spcPts val="600"/>
              </a:spcAft>
            </a:pPr>
            <a:r>
              <a:rPr lang="en-US" sz="2400" dirty="0">
                <a:latin typeface="Times New Roman" panose="02020603050405020304" pitchFamily="18"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rPr>
              <a:t>min f(x) = - max [-f(x)]</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In other words, to minimize a function,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we can </a:t>
            </a:r>
            <a:r>
              <a:rPr lang="en-US" sz="2400" dirty="0">
                <a:solidFill>
                  <a:srgbClr val="0000FF"/>
                </a:solidFill>
                <a:latin typeface="Times New Roman" panose="02020603050405020304" pitchFamily="18" charset="0"/>
                <a:ea typeface="SimSun" panose="02010600030101010101" pitchFamily="2" charset="-122"/>
              </a:rPr>
              <a:t>maximize its negative </a:t>
            </a:r>
            <a:r>
              <a:rPr lang="en-US" sz="2400" dirty="0">
                <a:latin typeface="Times New Roman" panose="02020603050405020304" pitchFamily="18" charset="0"/>
                <a:ea typeface="SimSun" panose="02010600030101010101" pitchFamily="2" charset="-122"/>
              </a:rPr>
              <a:t>and, </a:t>
            </a:r>
          </a:p>
          <a:p>
            <a:pPr marL="800100" lvl="1"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change the sign </a:t>
            </a:r>
            <a:r>
              <a:rPr lang="en-US" sz="2400" dirty="0">
                <a:latin typeface="Times New Roman" panose="02020603050405020304" pitchFamily="18" charset="0"/>
                <a:ea typeface="SimSun" panose="02010600030101010101" pitchFamily="2" charset="-122"/>
              </a:rPr>
              <a:t>of the answer, for getting a correct minimal value of the function itself, </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This property is illustrated for a function of one real variable in Figure 6.17.</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72131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682" name="AutoShape 2"/>
          <p:cNvCxnSpPr>
            <a:cxnSpLocks noChangeShapeType="1"/>
          </p:cNvCxnSpPr>
          <p:nvPr/>
        </p:nvCxnSpPr>
        <p:spPr bwMode="auto">
          <a:xfrm flipH="1" flipV="1">
            <a:off x="4102348" y="1527552"/>
            <a:ext cx="12700" cy="326707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683" name="AutoShape 3"/>
          <p:cNvCxnSpPr>
            <a:cxnSpLocks noChangeShapeType="1"/>
          </p:cNvCxnSpPr>
          <p:nvPr/>
        </p:nvCxnSpPr>
        <p:spPr bwMode="auto">
          <a:xfrm flipV="1">
            <a:off x="3350860" y="3288213"/>
            <a:ext cx="5153025" cy="6191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 name="Freeform 4"/>
          <p:cNvSpPr>
            <a:spLocks/>
          </p:cNvSpPr>
          <p:nvPr/>
        </p:nvSpPr>
        <p:spPr bwMode="auto">
          <a:xfrm>
            <a:off x="4426938" y="2037047"/>
            <a:ext cx="3382963" cy="876300"/>
          </a:xfrm>
          <a:custGeom>
            <a:avLst/>
            <a:gdLst>
              <a:gd name="T0" fmla="*/ 0 w 5315"/>
              <a:gd name="T1" fmla="*/ 539 h 1186"/>
              <a:gd name="T2" fmla="*/ 607 w 5315"/>
              <a:gd name="T3" fmla="*/ 1105 h 1186"/>
              <a:gd name="T4" fmla="*/ 2273 w 5315"/>
              <a:gd name="T5" fmla="*/ 54 h 1186"/>
              <a:gd name="T6" fmla="*/ 3519 w 5315"/>
              <a:gd name="T7" fmla="*/ 782 h 1186"/>
              <a:gd name="T8" fmla="*/ 4296 w 5315"/>
              <a:gd name="T9" fmla="*/ 636 h 1186"/>
              <a:gd name="T10" fmla="*/ 5315 w 5315"/>
              <a:gd name="T11" fmla="*/ 45 h 1186"/>
            </a:gdLst>
            <a:ahLst/>
            <a:cxnLst>
              <a:cxn ang="0">
                <a:pos x="T0" y="T1"/>
              </a:cxn>
              <a:cxn ang="0">
                <a:pos x="T2" y="T3"/>
              </a:cxn>
              <a:cxn ang="0">
                <a:pos x="T4" y="T5"/>
              </a:cxn>
              <a:cxn ang="0">
                <a:pos x="T6" y="T7"/>
              </a:cxn>
              <a:cxn ang="0">
                <a:pos x="T8" y="T9"/>
              </a:cxn>
              <a:cxn ang="0">
                <a:pos x="T10" y="T11"/>
              </a:cxn>
            </a:cxnLst>
            <a:rect l="0" t="0" r="r" b="b"/>
            <a:pathLst>
              <a:path w="5315" h="1186">
                <a:moveTo>
                  <a:pt x="0" y="539"/>
                </a:moveTo>
                <a:cubicBezTo>
                  <a:pt x="114" y="862"/>
                  <a:pt x="228" y="1186"/>
                  <a:pt x="607" y="1105"/>
                </a:cubicBezTo>
                <a:cubicBezTo>
                  <a:pt x="986" y="1024"/>
                  <a:pt x="1788" y="108"/>
                  <a:pt x="2273" y="54"/>
                </a:cubicBezTo>
                <a:cubicBezTo>
                  <a:pt x="2758" y="0"/>
                  <a:pt x="3182" y="685"/>
                  <a:pt x="3519" y="782"/>
                </a:cubicBezTo>
                <a:cubicBezTo>
                  <a:pt x="3856" y="879"/>
                  <a:pt x="3997" y="759"/>
                  <a:pt x="4296" y="636"/>
                </a:cubicBezTo>
                <a:cubicBezTo>
                  <a:pt x="4595" y="513"/>
                  <a:pt x="5147" y="141"/>
                  <a:pt x="5315" y="4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Freeform 5"/>
          <p:cNvSpPr>
            <a:spLocks/>
          </p:cNvSpPr>
          <p:nvPr/>
        </p:nvSpPr>
        <p:spPr bwMode="auto">
          <a:xfrm flipV="1">
            <a:off x="4431115" y="3804920"/>
            <a:ext cx="3343275" cy="854076"/>
          </a:xfrm>
          <a:custGeom>
            <a:avLst/>
            <a:gdLst>
              <a:gd name="T0" fmla="*/ 0 w 5315"/>
              <a:gd name="T1" fmla="*/ 539 h 1186"/>
              <a:gd name="T2" fmla="*/ 607 w 5315"/>
              <a:gd name="T3" fmla="*/ 1105 h 1186"/>
              <a:gd name="T4" fmla="*/ 2273 w 5315"/>
              <a:gd name="T5" fmla="*/ 54 h 1186"/>
              <a:gd name="T6" fmla="*/ 3519 w 5315"/>
              <a:gd name="T7" fmla="*/ 782 h 1186"/>
              <a:gd name="T8" fmla="*/ 4296 w 5315"/>
              <a:gd name="T9" fmla="*/ 636 h 1186"/>
              <a:gd name="T10" fmla="*/ 5315 w 5315"/>
              <a:gd name="T11" fmla="*/ 45 h 1186"/>
            </a:gdLst>
            <a:ahLst/>
            <a:cxnLst>
              <a:cxn ang="0">
                <a:pos x="T0" y="T1"/>
              </a:cxn>
              <a:cxn ang="0">
                <a:pos x="T2" y="T3"/>
              </a:cxn>
              <a:cxn ang="0">
                <a:pos x="T4" y="T5"/>
              </a:cxn>
              <a:cxn ang="0">
                <a:pos x="T6" y="T7"/>
              </a:cxn>
              <a:cxn ang="0">
                <a:pos x="T8" y="T9"/>
              </a:cxn>
              <a:cxn ang="0">
                <a:pos x="T10" y="T11"/>
              </a:cxn>
            </a:cxnLst>
            <a:rect l="0" t="0" r="r" b="b"/>
            <a:pathLst>
              <a:path w="5315" h="1186">
                <a:moveTo>
                  <a:pt x="0" y="539"/>
                </a:moveTo>
                <a:cubicBezTo>
                  <a:pt x="114" y="862"/>
                  <a:pt x="228" y="1186"/>
                  <a:pt x="607" y="1105"/>
                </a:cubicBezTo>
                <a:cubicBezTo>
                  <a:pt x="986" y="1024"/>
                  <a:pt x="1788" y="108"/>
                  <a:pt x="2273" y="54"/>
                </a:cubicBezTo>
                <a:cubicBezTo>
                  <a:pt x="2758" y="0"/>
                  <a:pt x="3182" y="685"/>
                  <a:pt x="3519" y="782"/>
                </a:cubicBezTo>
                <a:cubicBezTo>
                  <a:pt x="3856" y="879"/>
                  <a:pt x="3997" y="759"/>
                  <a:pt x="4296" y="636"/>
                </a:cubicBezTo>
                <a:cubicBezTo>
                  <a:pt x="4595" y="513"/>
                  <a:pt x="5147" y="141"/>
                  <a:pt x="5315" y="4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p>
        </p:txBody>
      </p:sp>
      <p:cxnSp>
        <p:nvCxnSpPr>
          <p:cNvPr id="71686" name="AutoShape 6"/>
          <p:cNvCxnSpPr>
            <a:cxnSpLocks noChangeShapeType="1"/>
          </p:cNvCxnSpPr>
          <p:nvPr/>
        </p:nvCxnSpPr>
        <p:spPr bwMode="auto">
          <a:xfrm>
            <a:off x="4732016" y="2861068"/>
            <a:ext cx="4762" cy="479425"/>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7" name="AutoShape 6"/>
          <p:cNvCxnSpPr>
            <a:cxnSpLocks noChangeShapeType="1"/>
          </p:cNvCxnSpPr>
          <p:nvPr/>
        </p:nvCxnSpPr>
        <p:spPr bwMode="auto">
          <a:xfrm>
            <a:off x="4732016" y="3350125"/>
            <a:ext cx="4762" cy="479425"/>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71687" name="AutoShape 7"/>
          <p:cNvCxnSpPr>
            <a:cxnSpLocks noChangeShapeType="1"/>
          </p:cNvCxnSpPr>
          <p:nvPr/>
        </p:nvCxnSpPr>
        <p:spPr bwMode="auto">
          <a:xfrm flipH="1">
            <a:off x="4065576" y="2861068"/>
            <a:ext cx="675318" cy="76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4" name="AutoShape 7"/>
          <p:cNvCxnSpPr>
            <a:cxnSpLocks noChangeShapeType="1"/>
          </p:cNvCxnSpPr>
          <p:nvPr/>
        </p:nvCxnSpPr>
        <p:spPr bwMode="auto">
          <a:xfrm flipH="1">
            <a:off x="4089279" y="3839182"/>
            <a:ext cx="675318" cy="76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sp>
        <p:nvSpPr>
          <p:cNvPr id="10" name="Text Box 8"/>
          <p:cNvSpPr txBox="1">
            <a:spLocks noChangeArrowheads="1"/>
          </p:cNvSpPr>
          <p:nvPr/>
        </p:nvSpPr>
        <p:spPr bwMode="auto">
          <a:xfrm>
            <a:off x="3002688" y="2653106"/>
            <a:ext cx="941033" cy="4882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f(x*)</a:t>
            </a:r>
          </a:p>
        </p:txBody>
      </p:sp>
      <p:sp>
        <p:nvSpPr>
          <p:cNvPr id="16" name="Text Box 8"/>
          <p:cNvSpPr txBox="1">
            <a:spLocks noChangeArrowheads="1"/>
          </p:cNvSpPr>
          <p:nvPr/>
        </p:nvSpPr>
        <p:spPr bwMode="auto">
          <a:xfrm>
            <a:off x="3011983" y="3595062"/>
            <a:ext cx="941033" cy="4882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-f(x*)</a:t>
            </a:r>
          </a:p>
        </p:txBody>
      </p:sp>
      <p:sp>
        <p:nvSpPr>
          <p:cNvPr id="11" name="Text Box 9"/>
          <p:cNvSpPr txBox="1">
            <a:spLocks noChangeArrowheads="1"/>
          </p:cNvSpPr>
          <p:nvPr/>
        </p:nvSpPr>
        <p:spPr bwMode="auto">
          <a:xfrm>
            <a:off x="3414830" y="1381501"/>
            <a:ext cx="446088" cy="44594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p>
        </p:txBody>
      </p:sp>
      <p:sp>
        <p:nvSpPr>
          <p:cNvPr id="18" name="Text Box 9"/>
          <p:cNvSpPr txBox="1">
            <a:spLocks noChangeArrowheads="1"/>
          </p:cNvSpPr>
          <p:nvPr/>
        </p:nvSpPr>
        <p:spPr bwMode="auto">
          <a:xfrm>
            <a:off x="3451672" y="1381500"/>
            <a:ext cx="446088" cy="44594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p>
        </p:txBody>
      </p:sp>
      <p:sp>
        <p:nvSpPr>
          <p:cNvPr id="19" name="Text Box 9"/>
          <p:cNvSpPr txBox="1">
            <a:spLocks noChangeArrowheads="1"/>
          </p:cNvSpPr>
          <p:nvPr/>
        </p:nvSpPr>
        <p:spPr bwMode="auto">
          <a:xfrm>
            <a:off x="3433917" y="1527552"/>
            <a:ext cx="446088" cy="45969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p>
        </p:txBody>
      </p:sp>
      <p:sp>
        <p:nvSpPr>
          <p:cNvPr id="20" name="Text Box 9"/>
          <p:cNvSpPr txBox="1">
            <a:spLocks noChangeArrowheads="1"/>
          </p:cNvSpPr>
          <p:nvPr/>
        </p:nvSpPr>
        <p:spPr bwMode="auto">
          <a:xfrm>
            <a:off x="3411926" y="1508934"/>
            <a:ext cx="446088" cy="45969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p>
        </p:txBody>
      </p:sp>
      <p:sp>
        <p:nvSpPr>
          <p:cNvPr id="12" name="TextBox 11"/>
          <p:cNvSpPr txBox="1"/>
          <p:nvPr/>
        </p:nvSpPr>
        <p:spPr>
          <a:xfrm>
            <a:off x="8266391" y="2869947"/>
            <a:ext cx="36398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x</a:t>
            </a:r>
          </a:p>
        </p:txBody>
      </p:sp>
      <p:sp>
        <p:nvSpPr>
          <p:cNvPr id="13" name="Text Box 10"/>
          <p:cNvSpPr txBox="1">
            <a:spLocks noChangeArrowheads="1"/>
          </p:cNvSpPr>
          <p:nvPr/>
        </p:nvSpPr>
        <p:spPr bwMode="auto">
          <a:xfrm>
            <a:off x="7485912" y="1531755"/>
            <a:ext cx="905522" cy="4554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f(x)</a:t>
            </a:r>
          </a:p>
        </p:txBody>
      </p:sp>
      <p:sp>
        <p:nvSpPr>
          <p:cNvPr id="23" name="Text Box 10"/>
          <p:cNvSpPr txBox="1">
            <a:spLocks noChangeArrowheads="1"/>
          </p:cNvSpPr>
          <p:nvPr/>
        </p:nvSpPr>
        <p:spPr bwMode="auto">
          <a:xfrm>
            <a:off x="7360869" y="4651089"/>
            <a:ext cx="905522" cy="4554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-f(x)</a:t>
            </a:r>
          </a:p>
        </p:txBody>
      </p:sp>
      <p:sp>
        <p:nvSpPr>
          <p:cNvPr id="15" name="Rectangle 14"/>
          <p:cNvSpPr/>
          <p:nvPr/>
        </p:nvSpPr>
        <p:spPr>
          <a:xfrm>
            <a:off x="2023635" y="5326245"/>
            <a:ext cx="8698068" cy="830997"/>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Figure 6.17:  Relationship between minimization and maximization     	          problems: </a:t>
            </a:r>
            <a:r>
              <a:rPr lang="en-US" sz="2400" dirty="0">
                <a:solidFill>
                  <a:srgbClr val="0000FF"/>
                </a:solidFill>
                <a:latin typeface="Times New Roman" panose="02020603050405020304" pitchFamily="18" charset="0"/>
                <a:ea typeface="SimSun" panose="02010600030101010101" pitchFamily="2" charset="-122"/>
              </a:rPr>
              <a:t>min f(x) = - max[-f(x)]</a:t>
            </a:r>
            <a:endParaRPr lang="en-US" sz="2400" dirty="0">
              <a:solidFill>
                <a:srgbClr val="0000FF"/>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37028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5703" y="1843125"/>
            <a:ext cx="8944548" cy="3877985"/>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Likewise, </a:t>
            </a:r>
            <a:r>
              <a:rPr lang="en-US" sz="2400" dirty="0">
                <a:solidFill>
                  <a:srgbClr val="0000FF"/>
                </a:solidFill>
                <a:latin typeface="Times New Roman" panose="02020603050405020304" pitchFamily="18" charset="0"/>
                <a:ea typeface="SimSun" panose="02010600030101010101" pitchFamily="2" charset="-122"/>
              </a:rPr>
              <a:t>maximization problem:</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finding a maximum of some function f(x),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we can minimize the negative, and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change the sign of the answer, for getting a correct maximal value of the function itself.</a:t>
            </a:r>
          </a:p>
          <a:p>
            <a:pPr>
              <a:spcAft>
                <a:spcPts val="600"/>
              </a:spcAft>
            </a:pPr>
            <a:r>
              <a:rPr lang="en-US" sz="2400" dirty="0">
                <a:latin typeface="Times New Roman" panose="02020603050405020304" pitchFamily="18"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rPr>
              <a:t>max f(x) = - min [-f(x)]</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This shows how a maximization problem can be reduced to an equivalent minimization problem.</a:t>
            </a:r>
          </a:p>
          <a:p>
            <a:pPr>
              <a:spcAft>
                <a:spcPts val="600"/>
              </a:spcAft>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6973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7577" y="1814195"/>
            <a:ext cx="7505097" cy="3342262"/>
          </a:xfrm>
          <a:prstGeom prst="rect">
            <a:avLst/>
          </a:prstGeom>
        </p:spPr>
        <p:txBody>
          <a:bodyPr wrap="square">
            <a:spAutoFit/>
          </a:bodyPr>
          <a:lstStyle/>
          <a:p>
            <a:pPr>
              <a:spcAft>
                <a:spcPts val="1200"/>
              </a:spcAft>
            </a:pPr>
            <a:r>
              <a:rPr lang="en-US" sz="2400" dirty="0">
                <a:latin typeface="Times New Roman" panose="02020603050405020304" pitchFamily="18" charset="0"/>
                <a:ea typeface="SimSun" panose="02010600030101010101" pitchFamily="2" charset="-122"/>
              </a:rPr>
              <a:t>Design methods based on the idea of transformation.</a:t>
            </a:r>
          </a:p>
          <a:p>
            <a:pPr>
              <a:lnSpc>
                <a:spcPct val="125000"/>
              </a:lnSpc>
            </a:pPr>
            <a:r>
              <a:rPr lang="en-US" sz="2400" dirty="0">
                <a:latin typeface="Times New Roman" panose="02020603050405020304" pitchFamily="18" charset="0"/>
                <a:ea typeface="SimSun" panose="02010600030101010101" pitchFamily="2" charset="-122"/>
              </a:rPr>
              <a:t>Two-stage procedures:</a:t>
            </a:r>
          </a:p>
          <a:p>
            <a:pPr marL="461963" marR="0" lvl="0" indent="-461963">
              <a:lnSpc>
                <a:spcPct val="125000"/>
              </a:lnSpc>
              <a:spcBef>
                <a:spcPts val="0"/>
              </a:spcBef>
              <a:spcAft>
                <a:spcPts val="0"/>
              </a:spcAft>
              <a:buFont typeface="+mj-lt"/>
              <a:buAutoNum type="arabicPeriod"/>
              <a:tabLst>
                <a:tab pos="504825" algn="l"/>
              </a:tabLst>
            </a:pPr>
            <a:r>
              <a:rPr lang="en-US" sz="2400" dirty="0">
                <a:latin typeface="Times New Roman" panose="02020603050405020304" pitchFamily="18" charset="0"/>
                <a:ea typeface="SimSun" panose="02010600030101010101" pitchFamily="2" charset="-122"/>
              </a:rPr>
              <a:t>In the </a:t>
            </a:r>
            <a:r>
              <a:rPr lang="en-US" sz="2400" dirty="0">
                <a:solidFill>
                  <a:srgbClr val="0000FF"/>
                </a:solidFill>
                <a:latin typeface="Times New Roman" panose="02020603050405020304" pitchFamily="18" charset="0"/>
                <a:ea typeface="SimSun" panose="02010600030101010101" pitchFamily="2" charset="-122"/>
              </a:rPr>
              <a:t>transformation stage, </a:t>
            </a:r>
          </a:p>
          <a:p>
            <a:pPr marL="800100" lvl="1" indent="-342900">
              <a:lnSpc>
                <a:spcPct val="125000"/>
              </a:lnSpc>
              <a:buFont typeface="Arial" panose="020B0604020202020204" pitchFamily="34" charset="0"/>
              <a:buChar char="•"/>
              <a:tabLst>
                <a:tab pos="504825" algn="l"/>
              </a:tabLst>
            </a:pPr>
            <a:r>
              <a:rPr lang="en-US" sz="2400" dirty="0">
                <a:latin typeface="Times New Roman" panose="02020603050405020304" pitchFamily="18" charset="0"/>
                <a:ea typeface="SimSun" panose="02010600030101010101" pitchFamily="2" charset="-122"/>
              </a:rPr>
              <a:t>modify the problem’s instance to be more amenable to solution, for some reasons.</a:t>
            </a:r>
          </a:p>
          <a:p>
            <a:pPr marL="461963" marR="0" lvl="0" indent="-461963">
              <a:lnSpc>
                <a:spcPct val="125000"/>
              </a:lnSpc>
              <a:spcBef>
                <a:spcPts val="0"/>
              </a:spcBef>
              <a:spcAft>
                <a:spcPts val="0"/>
              </a:spcAft>
              <a:buFont typeface="+mj-lt"/>
              <a:buAutoNum type="arabicPeriod"/>
              <a:tabLst>
                <a:tab pos="504825" algn="l"/>
              </a:tabLst>
            </a:pPr>
            <a:r>
              <a:rPr lang="en-US" sz="2400" dirty="0">
                <a:latin typeface="Times New Roman" panose="02020603050405020304" pitchFamily="18" charset="0"/>
                <a:ea typeface="SimSun" panose="02010600030101010101" pitchFamily="2" charset="-122"/>
              </a:rPr>
              <a:t>In the </a:t>
            </a:r>
            <a:r>
              <a:rPr lang="en-US" sz="2400" dirty="0">
                <a:solidFill>
                  <a:srgbClr val="0000FF"/>
                </a:solidFill>
                <a:latin typeface="Times New Roman" panose="02020603050405020304" pitchFamily="18" charset="0"/>
                <a:ea typeface="SimSun" panose="02010600030101010101" pitchFamily="2" charset="-122"/>
              </a:rPr>
              <a:t>conquering stage, </a:t>
            </a:r>
          </a:p>
          <a:p>
            <a:pPr marL="800100" lvl="1" indent="-342900">
              <a:lnSpc>
                <a:spcPct val="125000"/>
              </a:lnSpc>
              <a:buFont typeface="Arial" panose="020B0604020202020204" pitchFamily="34" charset="0"/>
              <a:buChar char="•"/>
              <a:tabLst>
                <a:tab pos="504825" algn="l"/>
              </a:tabLst>
            </a:pPr>
            <a:r>
              <a:rPr lang="en-US" sz="2400" dirty="0">
                <a:latin typeface="Times New Roman" panose="02020603050405020304" pitchFamily="18" charset="0"/>
                <a:ea typeface="SimSun" panose="02010600030101010101" pitchFamily="2" charset="-122"/>
              </a:rPr>
              <a:t>it is solved.</a:t>
            </a:r>
            <a:endParaRPr lang="en-US" sz="2400" dirty="0">
              <a:effectLst/>
              <a:latin typeface="Times New Roman" panose="02020603050405020304" pitchFamily="18" charset="0"/>
              <a:ea typeface="SimSun" panose="02010600030101010101" pitchFamily="2" charset="-122"/>
            </a:endParaRP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141" y="1814195"/>
            <a:ext cx="586105" cy="425450"/>
          </a:xfrm>
          <a:prstGeom prst="rect">
            <a:avLst/>
          </a:prstGeom>
          <a:noFill/>
        </p:spPr>
      </p:pic>
      <p:sp>
        <p:nvSpPr>
          <p:cNvPr id="3" name="Rectangle 2">
            <a:extLst>
              <a:ext uri="{FF2B5EF4-FFF2-40B4-BE49-F238E27FC236}">
                <a16:creationId xmlns:a16="http://schemas.microsoft.com/office/drawing/2014/main" id="{36636BB4-D290-4683-B006-896DDED7F77A}"/>
              </a:ext>
            </a:extLst>
          </p:cNvPr>
          <p:cNvSpPr/>
          <p:nvPr/>
        </p:nvSpPr>
        <p:spPr>
          <a:xfrm>
            <a:off x="1917577" y="832059"/>
            <a:ext cx="4344844" cy="584775"/>
          </a:xfrm>
          <a:prstGeom prst="rect">
            <a:avLst/>
          </a:prstGeom>
        </p:spPr>
        <p:txBody>
          <a:bodyPr wrap="none">
            <a:spAutoFit/>
          </a:bodyPr>
          <a:lstStyle/>
          <a:p>
            <a:r>
              <a:rPr lang="en-US" sz="3200" dirty="0">
                <a:ea typeface="SimSun" panose="02010600030101010101" pitchFamily="2" charset="-122"/>
              </a:rPr>
              <a:t>Transform-and-Conquer </a:t>
            </a:r>
          </a:p>
        </p:txBody>
      </p:sp>
    </p:spTree>
    <p:extLst>
      <p:ext uri="{BB962C8B-B14F-4D97-AF65-F5344CB8AC3E}">
        <p14:creationId xmlns:p14="http://schemas.microsoft.com/office/powerpoint/2010/main" val="2323708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682" name="AutoShape 2"/>
          <p:cNvCxnSpPr>
            <a:cxnSpLocks noChangeShapeType="1"/>
          </p:cNvCxnSpPr>
          <p:nvPr/>
        </p:nvCxnSpPr>
        <p:spPr bwMode="auto">
          <a:xfrm flipH="1" flipV="1">
            <a:off x="4102345" y="1623350"/>
            <a:ext cx="12700" cy="326707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683" name="AutoShape 3"/>
          <p:cNvCxnSpPr>
            <a:cxnSpLocks noChangeShapeType="1"/>
          </p:cNvCxnSpPr>
          <p:nvPr/>
        </p:nvCxnSpPr>
        <p:spPr bwMode="auto">
          <a:xfrm flipV="1">
            <a:off x="3350857" y="3384011"/>
            <a:ext cx="5153025" cy="6191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 name="Freeform 4"/>
          <p:cNvSpPr>
            <a:spLocks/>
          </p:cNvSpPr>
          <p:nvPr/>
        </p:nvSpPr>
        <p:spPr bwMode="auto">
          <a:xfrm>
            <a:off x="4426935" y="2132845"/>
            <a:ext cx="3382963" cy="876300"/>
          </a:xfrm>
          <a:custGeom>
            <a:avLst/>
            <a:gdLst>
              <a:gd name="T0" fmla="*/ 0 w 5315"/>
              <a:gd name="T1" fmla="*/ 539 h 1186"/>
              <a:gd name="T2" fmla="*/ 607 w 5315"/>
              <a:gd name="T3" fmla="*/ 1105 h 1186"/>
              <a:gd name="T4" fmla="*/ 2273 w 5315"/>
              <a:gd name="T5" fmla="*/ 54 h 1186"/>
              <a:gd name="T6" fmla="*/ 3519 w 5315"/>
              <a:gd name="T7" fmla="*/ 782 h 1186"/>
              <a:gd name="T8" fmla="*/ 4296 w 5315"/>
              <a:gd name="T9" fmla="*/ 636 h 1186"/>
              <a:gd name="T10" fmla="*/ 5315 w 5315"/>
              <a:gd name="T11" fmla="*/ 45 h 1186"/>
            </a:gdLst>
            <a:ahLst/>
            <a:cxnLst>
              <a:cxn ang="0">
                <a:pos x="T0" y="T1"/>
              </a:cxn>
              <a:cxn ang="0">
                <a:pos x="T2" y="T3"/>
              </a:cxn>
              <a:cxn ang="0">
                <a:pos x="T4" y="T5"/>
              </a:cxn>
              <a:cxn ang="0">
                <a:pos x="T6" y="T7"/>
              </a:cxn>
              <a:cxn ang="0">
                <a:pos x="T8" y="T9"/>
              </a:cxn>
              <a:cxn ang="0">
                <a:pos x="T10" y="T11"/>
              </a:cxn>
            </a:cxnLst>
            <a:rect l="0" t="0" r="r" b="b"/>
            <a:pathLst>
              <a:path w="5315" h="1186">
                <a:moveTo>
                  <a:pt x="0" y="539"/>
                </a:moveTo>
                <a:cubicBezTo>
                  <a:pt x="114" y="862"/>
                  <a:pt x="228" y="1186"/>
                  <a:pt x="607" y="1105"/>
                </a:cubicBezTo>
                <a:cubicBezTo>
                  <a:pt x="986" y="1024"/>
                  <a:pt x="1788" y="108"/>
                  <a:pt x="2273" y="54"/>
                </a:cubicBezTo>
                <a:cubicBezTo>
                  <a:pt x="2758" y="0"/>
                  <a:pt x="3182" y="685"/>
                  <a:pt x="3519" y="782"/>
                </a:cubicBezTo>
                <a:cubicBezTo>
                  <a:pt x="3856" y="879"/>
                  <a:pt x="3997" y="759"/>
                  <a:pt x="4296" y="636"/>
                </a:cubicBezTo>
                <a:cubicBezTo>
                  <a:pt x="4595" y="513"/>
                  <a:pt x="5147" y="141"/>
                  <a:pt x="5315" y="4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Freeform 5"/>
          <p:cNvSpPr>
            <a:spLocks/>
          </p:cNvSpPr>
          <p:nvPr/>
        </p:nvSpPr>
        <p:spPr bwMode="auto">
          <a:xfrm flipV="1">
            <a:off x="4431112" y="3900718"/>
            <a:ext cx="3343275" cy="854076"/>
          </a:xfrm>
          <a:custGeom>
            <a:avLst/>
            <a:gdLst>
              <a:gd name="T0" fmla="*/ 0 w 5315"/>
              <a:gd name="T1" fmla="*/ 539 h 1186"/>
              <a:gd name="T2" fmla="*/ 607 w 5315"/>
              <a:gd name="T3" fmla="*/ 1105 h 1186"/>
              <a:gd name="T4" fmla="*/ 2273 w 5315"/>
              <a:gd name="T5" fmla="*/ 54 h 1186"/>
              <a:gd name="T6" fmla="*/ 3519 w 5315"/>
              <a:gd name="T7" fmla="*/ 782 h 1186"/>
              <a:gd name="T8" fmla="*/ 4296 w 5315"/>
              <a:gd name="T9" fmla="*/ 636 h 1186"/>
              <a:gd name="T10" fmla="*/ 5315 w 5315"/>
              <a:gd name="T11" fmla="*/ 45 h 1186"/>
            </a:gdLst>
            <a:ahLst/>
            <a:cxnLst>
              <a:cxn ang="0">
                <a:pos x="T0" y="T1"/>
              </a:cxn>
              <a:cxn ang="0">
                <a:pos x="T2" y="T3"/>
              </a:cxn>
              <a:cxn ang="0">
                <a:pos x="T4" y="T5"/>
              </a:cxn>
              <a:cxn ang="0">
                <a:pos x="T6" y="T7"/>
              </a:cxn>
              <a:cxn ang="0">
                <a:pos x="T8" y="T9"/>
              </a:cxn>
              <a:cxn ang="0">
                <a:pos x="T10" y="T11"/>
              </a:cxn>
            </a:cxnLst>
            <a:rect l="0" t="0" r="r" b="b"/>
            <a:pathLst>
              <a:path w="5315" h="1186">
                <a:moveTo>
                  <a:pt x="0" y="539"/>
                </a:moveTo>
                <a:cubicBezTo>
                  <a:pt x="114" y="862"/>
                  <a:pt x="228" y="1186"/>
                  <a:pt x="607" y="1105"/>
                </a:cubicBezTo>
                <a:cubicBezTo>
                  <a:pt x="986" y="1024"/>
                  <a:pt x="1788" y="108"/>
                  <a:pt x="2273" y="54"/>
                </a:cubicBezTo>
                <a:cubicBezTo>
                  <a:pt x="2758" y="0"/>
                  <a:pt x="3182" y="685"/>
                  <a:pt x="3519" y="782"/>
                </a:cubicBezTo>
                <a:cubicBezTo>
                  <a:pt x="3856" y="879"/>
                  <a:pt x="3997" y="759"/>
                  <a:pt x="4296" y="636"/>
                </a:cubicBezTo>
                <a:cubicBezTo>
                  <a:pt x="4595" y="513"/>
                  <a:pt x="5147" y="141"/>
                  <a:pt x="5315" y="4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p>
        </p:txBody>
      </p:sp>
      <p:cxnSp>
        <p:nvCxnSpPr>
          <p:cNvPr id="7" name="AutoShape 6"/>
          <p:cNvCxnSpPr>
            <a:cxnSpLocks noChangeShapeType="1"/>
            <a:stCxn id="2" idx="2"/>
          </p:cNvCxnSpPr>
          <p:nvPr/>
        </p:nvCxnSpPr>
        <p:spPr bwMode="auto">
          <a:xfrm>
            <a:off x="5873685" y="2172744"/>
            <a:ext cx="58446" cy="2597566"/>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71687" name="AutoShape 7"/>
          <p:cNvCxnSpPr>
            <a:cxnSpLocks noChangeShapeType="1"/>
            <a:stCxn id="2" idx="2"/>
          </p:cNvCxnSpPr>
          <p:nvPr/>
        </p:nvCxnSpPr>
        <p:spPr bwMode="auto">
          <a:xfrm flipH="1">
            <a:off x="4108695" y="2172744"/>
            <a:ext cx="1764990" cy="76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4" name="AutoShape 7"/>
          <p:cNvCxnSpPr>
            <a:cxnSpLocks noChangeShapeType="1"/>
            <a:stCxn id="3" idx="2"/>
          </p:cNvCxnSpPr>
          <p:nvPr/>
        </p:nvCxnSpPr>
        <p:spPr bwMode="auto">
          <a:xfrm flipH="1">
            <a:off x="4102345" y="4715907"/>
            <a:ext cx="1758544" cy="0"/>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sp>
        <p:nvSpPr>
          <p:cNvPr id="10" name="Text Box 8"/>
          <p:cNvSpPr txBox="1">
            <a:spLocks noChangeArrowheads="1"/>
          </p:cNvSpPr>
          <p:nvPr/>
        </p:nvSpPr>
        <p:spPr bwMode="auto">
          <a:xfrm>
            <a:off x="3050436" y="1982748"/>
            <a:ext cx="941033" cy="4882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f(x*)</a:t>
            </a:r>
          </a:p>
        </p:txBody>
      </p:sp>
      <p:sp>
        <p:nvSpPr>
          <p:cNvPr id="16" name="Text Box 8"/>
          <p:cNvSpPr txBox="1">
            <a:spLocks noChangeArrowheads="1"/>
          </p:cNvSpPr>
          <p:nvPr/>
        </p:nvSpPr>
        <p:spPr bwMode="auto">
          <a:xfrm>
            <a:off x="2941406" y="4526190"/>
            <a:ext cx="941033" cy="4882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-f(x*)</a:t>
            </a:r>
          </a:p>
        </p:txBody>
      </p:sp>
      <p:sp>
        <p:nvSpPr>
          <p:cNvPr id="11" name="Text Box 9"/>
          <p:cNvSpPr txBox="1">
            <a:spLocks noChangeArrowheads="1"/>
          </p:cNvSpPr>
          <p:nvPr/>
        </p:nvSpPr>
        <p:spPr bwMode="auto">
          <a:xfrm>
            <a:off x="3414827" y="1477299"/>
            <a:ext cx="446088" cy="44594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Text Box 9"/>
          <p:cNvSpPr txBox="1">
            <a:spLocks noChangeArrowheads="1"/>
          </p:cNvSpPr>
          <p:nvPr/>
        </p:nvSpPr>
        <p:spPr bwMode="auto">
          <a:xfrm>
            <a:off x="3411923" y="1000048"/>
            <a:ext cx="446088" cy="45969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p>
        </p:txBody>
      </p:sp>
      <p:sp>
        <p:nvSpPr>
          <p:cNvPr id="12" name="TextBox 11"/>
          <p:cNvSpPr txBox="1"/>
          <p:nvPr/>
        </p:nvSpPr>
        <p:spPr>
          <a:xfrm>
            <a:off x="8266388" y="2965745"/>
            <a:ext cx="36398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x</a:t>
            </a:r>
          </a:p>
        </p:txBody>
      </p:sp>
      <p:sp>
        <p:nvSpPr>
          <p:cNvPr id="13" name="Text Box 10"/>
          <p:cNvSpPr txBox="1">
            <a:spLocks noChangeArrowheads="1"/>
          </p:cNvSpPr>
          <p:nvPr/>
        </p:nvSpPr>
        <p:spPr bwMode="auto">
          <a:xfrm>
            <a:off x="7485909" y="1627553"/>
            <a:ext cx="905522" cy="4554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f(x)</a:t>
            </a:r>
          </a:p>
        </p:txBody>
      </p:sp>
      <p:sp>
        <p:nvSpPr>
          <p:cNvPr id="23" name="Text Box 10"/>
          <p:cNvSpPr txBox="1">
            <a:spLocks noChangeArrowheads="1"/>
          </p:cNvSpPr>
          <p:nvPr/>
        </p:nvSpPr>
        <p:spPr bwMode="auto">
          <a:xfrm>
            <a:off x="7360866" y="4746887"/>
            <a:ext cx="905522" cy="4554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-f(x)</a:t>
            </a:r>
          </a:p>
        </p:txBody>
      </p:sp>
      <p:sp>
        <p:nvSpPr>
          <p:cNvPr id="15" name="Rectangle 14"/>
          <p:cNvSpPr/>
          <p:nvPr/>
        </p:nvSpPr>
        <p:spPr>
          <a:xfrm>
            <a:off x="1783847" y="5453417"/>
            <a:ext cx="8669137" cy="830997"/>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Figure 6.17:  Relationship between minimization and maximization 	          problems: </a:t>
            </a:r>
            <a:r>
              <a:rPr lang="en-US" sz="2400" dirty="0">
                <a:solidFill>
                  <a:srgbClr val="0000FF"/>
                </a:solidFill>
                <a:latin typeface="Times New Roman" panose="02020603050405020304" pitchFamily="18" charset="0"/>
                <a:ea typeface="SimSun" panose="02010600030101010101" pitchFamily="2" charset="-122"/>
              </a:rPr>
              <a:t>max f(x) = - min[-f(x)]</a:t>
            </a:r>
            <a:endParaRPr lang="en-US" sz="2400" dirty="0">
              <a:solidFill>
                <a:srgbClr val="0000FF"/>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229944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6808" y="1643896"/>
            <a:ext cx="9232776" cy="3570208"/>
          </a:xfrm>
          <a:prstGeom prst="rect">
            <a:avLst/>
          </a:prstGeom>
        </p:spPr>
        <p:txBody>
          <a:bodyPr wrap="square">
            <a:spAutoFit/>
          </a:bodyPr>
          <a:lstStyle/>
          <a:p>
            <a:pPr>
              <a:spcAft>
                <a:spcPts val="600"/>
              </a:spcAft>
            </a:pPr>
            <a:r>
              <a:rPr lang="en-US" sz="2600" dirty="0">
                <a:ea typeface="SimSun" panose="02010600030101010101" pitchFamily="2" charset="-122"/>
              </a:rPr>
              <a:t>Minimization and Maximization Problem:</a:t>
            </a:r>
          </a:p>
          <a:p>
            <a:pPr>
              <a:spcAft>
                <a:spcPts val="600"/>
              </a:spcAft>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relationship between minimization and maximization problems is very general: </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it holds for functions defined on any domain D</a:t>
            </a:r>
            <a:r>
              <a:rPr lang="en-US" sz="2400"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particular, we can apply it to functions of several variables subject to additional constraints. </a:t>
            </a:r>
          </a:p>
          <a:p>
            <a:r>
              <a:rPr lang="en-US" sz="2400" dirty="0">
                <a:latin typeface="Times New Roman" panose="02020603050405020304" pitchFamily="18" charset="0"/>
                <a:cs typeface="Times New Roman" panose="02020603050405020304" pitchFamily="18" charset="0"/>
              </a:rPr>
              <a:t>…</a:t>
            </a:r>
          </a:p>
          <a:p>
            <a:pPr>
              <a:spcAft>
                <a:spcPts val="600"/>
              </a:spcAft>
            </a:pP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380914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3302" y="2124892"/>
            <a:ext cx="8325395" cy="3431709"/>
          </a:xfrm>
          <a:prstGeom prst="rect">
            <a:avLst/>
          </a:prstGeom>
        </p:spPr>
        <p:txBody>
          <a:bodyPr wrap="square">
            <a:spAutoFit/>
          </a:bodyPr>
          <a:lstStyle/>
          <a:p>
            <a:pPr>
              <a:spcAft>
                <a:spcPts val="1800"/>
              </a:spcAft>
            </a:pPr>
            <a:r>
              <a:rPr lang="en-US" sz="2800" dirty="0">
                <a:ea typeface="SimSun" panose="02010600030101010101" pitchFamily="2" charset="-122"/>
              </a:rPr>
              <a:t>Linear Programming</a:t>
            </a:r>
          </a:p>
          <a:p>
            <a:pPr>
              <a:spcAft>
                <a:spcPts val="600"/>
              </a:spcAft>
            </a:pPr>
            <a:r>
              <a:rPr lang="en-US" sz="2400" dirty="0">
                <a:latin typeface="Times New Roman" panose="02020603050405020304" pitchFamily="18" charset="0"/>
                <a:ea typeface="SimSun" panose="02010600030101010101" pitchFamily="2" charset="-122"/>
              </a:rPr>
              <a:t>Many </a:t>
            </a:r>
            <a:r>
              <a:rPr lang="en-US" sz="2400" dirty="0">
                <a:solidFill>
                  <a:srgbClr val="0000FF"/>
                </a:solidFill>
                <a:latin typeface="Times New Roman" panose="02020603050405020304" pitchFamily="18" charset="0"/>
                <a:ea typeface="SimSun" panose="02010600030101010101" pitchFamily="2" charset="-122"/>
              </a:rPr>
              <a:t>problems of optimal decision making can be reduced </a:t>
            </a:r>
            <a:r>
              <a:rPr lang="en-US" sz="2400" dirty="0">
                <a:latin typeface="Times New Roman" panose="02020603050405020304" pitchFamily="18" charset="0"/>
                <a:ea typeface="SimSun" panose="02010600030101010101" pitchFamily="2" charset="-122"/>
              </a:rPr>
              <a:t>to </a:t>
            </a:r>
          </a:p>
          <a:p>
            <a:pPr marL="800100" lvl="1" indent="-342900">
              <a:spcAft>
                <a:spcPts val="18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an instance of </a:t>
            </a:r>
            <a:r>
              <a:rPr lang="en-US" sz="2400" i="1" dirty="0">
                <a:solidFill>
                  <a:srgbClr val="0000FF"/>
                </a:solidFill>
                <a:latin typeface="Times New Roman" panose="02020603050405020304" pitchFamily="18" charset="0"/>
                <a:ea typeface="SimSun" panose="02010600030101010101" pitchFamily="2" charset="-122"/>
              </a:rPr>
              <a:t>linear programming </a:t>
            </a:r>
            <a:r>
              <a:rPr lang="en-US" sz="2400" dirty="0">
                <a:solidFill>
                  <a:srgbClr val="0000FF"/>
                </a:solidFill>
                <a:latin typeface="Times New Roman" panose="02020603050405020304" pitchFamily="18" charset="0"/>
                <a:ea typeface="SimSun" panose="02010600030101010101" pitchFamily="2" charset="-122"/>
              </a:rPr>
              <a:t>problem</a:t>
            </a:r>
            <a:r>
              <a:rPr lang="en-US" sz="2400" dirty="0">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A </a:t>
            </a:r>
            <a:r>
              <a:rPr lang="en-US" sz="2400" i="1" dirty="0">
                <a:solidFill>
                  <a:srgbClr val="0000FF"/>
                </a:solidFill>
                <a:latin typeface="Times New Roman" panose="02020603050405020304" pitchFamily="18" charset="0"/>
                <a:ea typeface="SimSun" panose="02010600030101010101" pitchFamily="2" charset="-122"/>
              </a:rPr>
              <a:t>linear programming </a:t>
            </a:r>
            <a:r>
              <a:rPr lang="en-US" sz="2400" dirty="0">
                <a:solidFill>
                  <a:srgbClr val="0000FF"/>
                </a:solidFill>
                <a:latin typeface="Times New Roman" panose="02020603050405020304" pitchFamily="18" charset="0"/>
                <a:ea typeface="SimSun" panose="02010600030101010101" pitchFamily="2" charset="-122"/>
              </a:rPr>
              <a:t>problem:</a:t>
            </a:r>
            <a:endParaRPr lang="en-US" sz="2400" dirty="0">
              <a:latin typeface="Times New Roman" panose="02020603050405020304" pitchFamily="18" charset="0"/>
              <a:ea typeface="SimSun" panose="02010600030101010101" pitchFamily="2" charset="-122"/>
            </a:endParaRP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 problem of </a:t>
            </a:r>
            <a:r>
              <a:rPr lang="en-US" sz="2400" dirty="0">
                <a:solidFill>
                  <a:srgbClr val="0000FF"/>
                </a:solidFill>
                <a:latin typeface="Times New Roman" panose="02020603050405020304" pitchFamily="18" charset="0"/>
                <a:ea typeface="SimSun" panose="02010600030101010101" pitchFamily="2" charset="-122"/>
              </a:rPr>
              <a:t>optimizing a linear function of several variables subject to constraints </a:t>
            </a:r>
            <a:r>
              <a:rPr lang="en-US" sz="2400" dirty="0">
                <a:latin typeface="Times New Roman" panose="02020603050405020304" pitchFamily="18" charset="0"/>
                <a:ea typeface="SimSun" panose="02010600030101010101" pitchFamily="2" charset="-122"/>
              </a:rPr>
              <a:t>in the form of </a:t>
            </a:r>
          </a:p>
          <a:p>
            <a:pPr marL="1257300" lvl="2"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linear equations and linear inequalities.</a:t>
            </a:r>
            <a:endParaRPr lang="en-US" sz="2400" dirty="0">
              <a:solidFill>
                <a:srgbClr val="0000FF"/>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356895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3431" y="602023"/>
            <a:ext cx="8722352" cy="6186309"/>
          </a:xfrm>
          <a:prstGeom prst="rect">
            <a:avLst/>
          </a:prstGeom>
        </p:spPr>
        <p:txBody>
          <a:bodyPr wrap="square">
            <a:spAutoFit/>
          </a:bodyPr>
          <a:lstStyle/>
          <a:p>
            <a:pPr>
              <a:spcAft>
                <a:spcPts val="1200"/>
              </a:spcAft>
            </a:pPr>
            <a:r>
              <a:rPr lang="en-US" sz="2400" dirty="0">
                <a:latin typeface="Times New Roman" panose="02020603050405020304" pitchFamily="18" charset="0"/>
                <a:ea typeface="SimSun" panose="02010600030101010101" pitchFamily="2" charset="-122"/>
              </a:rPr>
              <a:t>Example 1: Consider a university endowment that needs to </a:t>
            </a:r>
            <a:r>
              <a:rPr lang="en-US" sz="2400" dirty="0">
                <a:solidFill>
                  <a:srgbClr val="0000FF"/>
                </a:solidFill>
                <a:latin typeface="Times New Roman" panose="02020603050405020304" pitchFamily="18" charset="0"/>
                <a:ea typeface="SimSun" panose="02010600030101010101" pitchFamily="2" charset="-122"/>
              </a:rPr>
              <a:t>invest $100 million</a:t>
            </a:r>
            <a:r>
              <a:rPr lang="en-US" sz="2400" dirty="0">
                <a:latin typeface="Times New Roman" panose="02020603050405020304" pitchFamily="18" charset="0"/>
                <a:ea typeface="SimSun" panose="02010600030101010101" pitchFamily="2" charset="-122"/>
              </a:rPr>
              <a:t>. </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This sum must be split between three types of investments: </a:t>
            </a:r>
            <a:r>
              <a:rPr lang="en-US" sz="2400" dirty="0">
                <a:solidFill>
                  <a:srgbClr val="0000FF"/>
                </a:solidFill>
                <a:latin typeface="Times New Roman" panose="02020603050405020304" pitchFamily="18" charset="0"/>
                <a:ea typeface="SimSun" panose="02010600030101010101" pitchFamily="2" charset="-122"/>
              </a:rPr>
              <a:t>stocks, bonds, and cash</a:t>
            </a:r>
            <a:r>
              <a:rPr lang="en-US" sz="2400" dirty="0">
                <a:latin typeface="Times New Roman" panose="02020603050405020304" pitchFamily="18" charset="0"/>
                <a:ea typeface="SimSun" panose="02010600030101010101" pitchFamily="2" charset="-122"/>
              </a:rPr>
              <a:t>. </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endowment managers </a:t>
            </a:r>
            <a:r>
              <a:rPr lang="en-US" sz="2400" dirty="0">
                <a:solidFill>
                  <a:srgbClr val="0000FF"/>
                </a:solidFill>
                <a:latin typeface="Times New Roman" panose="02020603050405020304" pitchFamily="18" charset="0"/>
                <a:ea typeface="SimSun" panose="02010600030101010101" pitchFamily="2" charset="-122"/>
              </a:rPr>
              <a:t>expect an annual return of 10%, 7%, and 3% for their stock, bond, and cash investments</a:t>
            </a:r>
            <a:r>
              <a:rPr lang="en-US" sz="2400" dirty="0">
                <a:latin typeface="Times New Roman" panose="02020603050405020304" pitchFamily="18" charset="0"/>
                <a:ea typeface="SimSun" panose="02010600030101010101" pitchFamily="2" charset="-122"/>
              </a:rPr>
              <a:t>, respectively. </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Since stocks are more risky than bond, the endowment rules require </a:t>
            </a:r>
          </a:p>
          <a:p>
            <a:pPr marL="919163" lvl="1"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amount </a:t>
            </a:r>
            <a:r>
              <a:rPr lang="en-US" sz="2400" dirty="0">
                <a:solidFill>
                  <a:srgbClr val="0000FF"/>
                </a:solidFill>
                <a:latin typeface="Times New Roman" panose="02020603050405020304" pitchFamily="18" charset="0"/>
                <a:ea typeface="SimSun" panose="02010600030101010101" pitchFamily="2" charset="-122"/>
              </a:rPr>
              <a:t>invested in stocks to be no more than one third of the moneys invested in bonds.</a:t>
            </a:r>
            <a:r>
              <a:rPr lang="en-US" sz="2400" dirty="0">
                <a:latin typeface="Times New Roman" panose="02020603050405020304" pitchFamily="18" charset="0"/>
                <a:ea typeface="SimSun" panose="02010600030101010101" pitchFamily="2" charset="-122"/>
              </a:rPr>
              <a:t> </a:t>
            </a:r>
          </a:p>
          <a:p>
            <a:pPr marL="919163" lvl="1"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In addition, </a:t>
            </a:r>
            <a:r>
              <a:rPr lang="en-US" sz="2400" dirty="0">
                <a:solidFill>
                  <a:srgbClr val="0000FF"/>
                </a:solidFill>
                <a:latin typeface="Times New Roman" panose="02020603050405020304" pitchFamily="18" charset="0"/>
                <a:ea typeface="SimSun" panose="02010600030101010101" pitchFamily="2" charset="-122"/>
              </a:rPr>
              <a:t>at least 25% of the total amount invested in stocks and bonds must be invested in cash</a:t>
            </a:r>
            <a:r>
              <a:rPr lang="en-US" sz="2400" dirty="0">
                <a:latin typeface="Times New Roman" panose="02020603050405020304" pitchFamily="18" charset="0"/>
                <a:ea typeface="SimSun" panose="02010600030101010101" pitchFamily="2" charset="-122"/>
              </a:rPr>
              <a:t>. </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How should the managers invest the money to maximize the return?</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148847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891366" y="1663862"/>
                <a:ext cx="8872428" cy="4770730"/>
              </a:xfrm>
              <a:prstGeom prst="rect">
                <a:avLst/>
              </a:prstGeom>
            </p:spPr>
            <p:txBody>
              <a:bodyPr wrap="square">
                <a:spAutoFit/>
              </a:bodyPr>
              <a:lstStyle/>
              <a:p>
                <a:pPr>
                  <a:spcAft>
                    <a:spcPts val="1800"/>
                  </a:spcAft>
                </a:pPr>
                <a:r>
                  <a:rPr lang="en-US" sz="2400" dirty="0">
                    <a:ea typeface="SimSun" panose="02010600030101010101" pitchFamily="2" charset="-122"/>
                  </a:rPr>
                  <a:t>Create a mathematical model of this problem: </a:t>
                </a:r>
              </a:p>
              <a:p>
                <a:pPr>
                  <a:spcAft>
                    <a:spcPts val="600"/>
                  </a:spcAft>
                </a:pPr>
                <a:r>
                  <a:rPr lang="en-US" sz="2400" dirty="0">
                    <a:latin typeface="Times New Roman" panose="02020603050405020304" pitchFamily="18" charset="0"/>
                    <a:ea typeface="SimSun" panose="02010600030101010101" pitchFamily="2" charset="-122"/>
                  </a:rPr>
                  <a:t>Let x, y, and z be the amounts (in millions of dollars) invested in stocks, bonds, and cash, respectively. </a:t>
                </a:r>
              </a:p>
              <a:p>
                <a:pPr>
                  <a:spcAft>
                    <a:spcPts val="1200"/>
                  </a:spcAft>
                </a:pPr>
                <a:r>
                  <a:rPr lang="en-US" sz="2400" dirty="0">
                    <a:latin typeface="Times New Roman" panose="02020603050405020304" pitchFamily="18" charset="0"/>
                    <a:ea typeface="SimSun" panose="02010600030101010101" pitchFamily="2" charset="-122"/>
                  </a:rPr>
                  <a:t>By using these variables, we can pose the following optimization problem:</a:t>
                </a:r>
              </a:p>
              <a:p>
                <a:pPr>
                  <a:spcAft>
                    <a:spcPts val="600"/>
                  </a:spcAft>
                </a:pPr>
                <a:r>
                  <a:rPr lang="en-US" sz="2400" dirty="0">
                    <a:latin typeface="Times New Roman" panose="02020603050405020304" pitchFamily="18"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rPr>
                  <a:t>Maximize	0.10x + 0.07y + 0.03z</a:t>
                </a:r>
              </a:p>
              <a:p>
                <a:pPr>
                  <a:spcAft>
                    <a:spcPts val="600"/>
                  </a:spcAft>
                </a:pPr>
                <a:r>
                  <a:rPr lang="en-US" sz="2400" dirty="0">
                    <a:solidFill>
                      <a:srgbClr val="0000FF"/>
                    </a:solidFill>
                    <a:latin typeface="Times New Roman" panose="02020603050405020304" pitchFamily="18" charset="0"/>
                    <a:ea typeface="SimSun" panose="02010600030101010101" pitchFamily="2" charset="-122"/>
                  </a:rPr>
                  <a:t>		Subject to	x + y + z = 100</a:t>
                </a:r>
              </a:p>
              <a:p>
                <a:pPr>
                  <a:spcAft>
                    <a:spcPts val="600"/>
                  </a:spcAft>
                </a:pPr>
                <a:r>
                  <a:rPr lang="en-US" sz="2400" dirty="0">
                    <a:solidFill>
                      <a:srgbClr val="0000FF"/>
                    </a:solidFill>
                    <a:latin typeface="Times New Roman" panose="02020603050405020304" pitchFamily="18"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x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rPr>
                      <m:t>≤</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f>
                      <m:fPr>
                        <m:ctrlPr>
                          <a:rPr lang="en-US" sz="2400" i="1" dirty="0" smtClean="0">
                            <a:solidFill>
                              <a:srgbClr val="0000FF"/>
                            </a:solidFill>
                            <a:latin typeface="Cambria Math" panose="02040503050406030204" pitchFamily="18" charset="0"/>
                            <a:ea typeface="SimSun" panose="02010600030101010101" pitchFamily="2" charset="-122"/>
                          </a:rPr>
                        </m:ctrlPr>
                      </m:fPr>
                      <m:num>
                        <m:r>
                          <a:rPr lang="en-US" sz="2400" b="0" i="1" dirty="0" smtClean="0">
                            <a:solidFill>
                              <a:srgbClr val="0000FF"/>
                            </a:solidFill>
                            <a:latin typeface="Cambria Math" panose="02040503050406030204" pitchFamily="18" charset="0"/>
                            <a:ea typeface="SimSun" panose="02010600030101010101" pitchFamily="2" charset="-122"/>
                          </a:rPr>
                          <m:t>1</m:t>
                        </m:r>
                      </m:num>
                      <m:den>
                        <m:r>
                          <a:rPr lang="en-US" sz="2400" b="0" i="1" dirty="0" smtClean="0">
                            <a:solidFill>
                              <a:srgbClr val="0000FF"/>
                            </a:solidFill>
                            <a:latin typeface="Cambria Math" panose="02040503050406030204" pitchFamily="18" charset="0"/>
                            <a:ea typeface="SimSun" panose="02010600030101010101" pitchFamily="2" charset="-122"/>
                          </a:rPr>
                          <m:t>3</m:t>
                        </m:r>
                      </m:den>
                    </m:f>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y</a:t>
                </a:r>
              </a:p>
              <a:p>
                <a:r>
                  <a:rPr lang="en-US" sz="2400" dirty="0">
                    <a:solidFill>
                      <a:srgbClr val="0000FF"/>
                    </a:solidFill>
                    <a:latin typeface="Times New Roman" panose="02020603050405020304" pitchFamily="18" charset="0"/>
                    <a:cs typeface="Times New Roman" panose="02020603050405020304" pitchFamily="18" charset="0"/>
                  </a:rPr>
                  <a:t>				z  ≥  0.25(x + y)</a:t>
                </a:r>
              </a:p>
              <a:p>
                <a:r>
                  <a:rPr lang="en-US" sz="900" dirty="0">
                    <a:solidFill>
                      <a:srgbClr val="0000FF"/>
                    </a:solidFill>
                    <a:latin typeface="Times New Roman" panose="02020603050405020304" pitchFamily="18" charset="0"/>
                    <a:cs typeface="Times New Roman" panose="02020603050405020304" pitchFamily="18" charset="0"/>
                  </a:rPr>
                  <a:t>				</a:t>
                </a:r>
              </a:p>
              <a:p>
                <a:r>
                  <a:rPr lang="en-US" sz="2400" dirty="0">
                    <a:solidFill>
                      <a:srgbClr val="0000FF"/>
                    </a:solidFill>
                    <a:latin typeface="Times New Roman" panose="02020603050405020304" pitchFamily="18" charset="0"/>
                    <a:cs typeface="Times New Roman" panose="02020603050405020304" pitchFamily="18" charset="0"/>
                  </a:rPr>
                  <a:t>				x ≥ 0, y ≥ 0, z ≥ 0.</a:t>
                </a:r>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891366" y="1663862"/>
                <a:ext cx="8872428" cy="4770730"/>
              </a:xfrm>
              <a:prstGeom prst="rect">
                <a:avLst/>
              </a:prstGeom>
              <a:blipFill>
                <a:blip r:embed="rId2"/>
                <a:stretch>
                  <a:fillRect l="-1030" t="-1022" b="-1788"/>
                </a:stretch>
              </a:blipFill>
            </p:spPr>
            <p:txBody>
              <a:bodyPr/>
              <a:lstStyle/>
              <a:p>
                <a:r>
                  <a:rPr lang="en-US">
                    <a:noFill/>
                  </a:rPr>
                  <a:t> </a:t>
                </a:r>
              </a:p>
            </p:txBody>
          </p:sp>
        </mc:Fallback>
      </mc:AlternateContent>
      <p:sp>
        <p:nvSpPr>
          <p:cNvPr id="5" name="Rectangle 5"/>
          <p:cNvSpPr>
            <a:spLocks noChangeArrowheads="1"/>
          </p:cNvSpPr>
          <p:nvPr/>
        </p:nvSpPr>
        <p:spPr bwMode="auto">
          <a:xfrm>
            <a:off x="0" y="5237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0" y="9270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br>
            <a:b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b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5C00B274-153F-420B-8B18-70B73A276D6D}"/>
              </a:ext>
            </a:extLst>
          </p:cNvPr>
          <p:cNvSpPr/>
          <p:nvPr/>
        </p:nvSpPr>
        <p:spPr>
          <a:xfrm>
            <a:off x="1891366" y="802992"/>
            <a:ext cx="4139275" cy="492443"/>
          </a:xfrm>
          <a:prstGeom prst="rect">
            <a:avLst/>
          </a:prstGeom>
        </p:spPr>
        <p:txBody>
          <a:bodyPr wrap="none">
            <a:spAutoFit/>
          </a:bodyPr>
          <a:lstStyle/>
          <a:p>
            <a:pPr>
              <a:spcAft>
                <a:spcPts val="600"/>
              </a:spcAft>
            </a:pPr>
            <a:r>
              <a:rPr lang="en-US" sz="2600" dirty="0">
                <a:solidFill>
                  <a:srgbClr val="0000FF"/>
                </a:solidFill>
                <a:ea typeface="SimSun" panose="02010600030101010101" pitchFamily="2" charset="-122"/>
              </a:rPr>
              <a:t>Linear Programming Problem</a:t>
            </a:r>
          </a:p>
        </p:txBody>
      </p:sp>
    </p:spTree>
    <p:extLst>
      <p:ext uri="{BB962C8B-B14F-4D97-AF65-F5344CB8AC3E}">
        <p14:creationId xmlns:p14="http://schemas.microsoft.com/office/powerpoint/2010/main" val="1263288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6987" y="800783"/>
            <a:ext cx="9934113" cy="5724644"/>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Reduce </a:t>
            </a:r>
            <a:r>
              <a:rPr lang="en-US" sz="2400" dirty="0">
                <a:solidFill>
                  <a:srgbClr val="0000FF"/>
                </a:solidFill>
                <a:latin typeface="Times New Roman" panose="02020603050405020304" pitchFamily="18" charset="0"/>
                <a:ea typeface="SimSun" panose="02010600030101010101" pitchFamily="2" charset="-122"/>
              </a:rPr>
              <a:t>a problem of optimal decision making to an instance of the general linear programming problem</a:t>
            </a:r>
          </a:p>
          <a:p>
            <a:pPr>
              <a:spcAft>
                <a:spcPts val="600"/>
              </a:spcAft>
            </a:pPr>
            <a:r>
              <a:rPr lang="en-US" sz="800" dirty="0">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	Maximize 		c</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x</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c</a:t>
            </a:r>
            <a:r>
              <a:rPr lang="en-US" sz="2400" baseline="-25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x</a:t>
            </a:r>
            <a:r>
              <a:rPr lang="en-US" sz="2400" baseline="-25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 … + </a:t>
            </a:r>
            <a:r>
              <a:rPr lang="en-US" sz="2400" dirty="0" err="1">
                <a:latin typeface="Times New Roman" panose="02020603050405020304" pitchFamily="18" charset="0"/>
                <a:ea typeface="SimSun" panose="02010600030101010101" pitchFamily="2" charset="-122"/>
              </a:rPr>
              <a:t>c</a:t>
            </a:r>
            <a:r>
              <a:rPr lang="en-US" sz="2400" baseline="-25000" dirty="0" err="1">
                <a:latin typeface="Times New Roman" panose="02020603050405020304" pitchFamily="18" charset="0"/>
                <a:ea typeface="SimSun" panose="02010600030101010101" pitchFamily="2" charset="-122"/>
              </a:rPr>
              <a:t>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x</a:t>
            </a:r>
            <a:r>
              <a:rPr lang="en-US" sz="2400" baseline="-25000" dirty="0" err="1">
                <a:latin typeface="Times New Roman" panose="02020603050405020304" pitchFamily="18" charset="0"/>
                <a:ea typeface="SimSun" panose="02010600030101010101" pitchFamily="2" charset="-122"/>
              </a:rPr>
              <a:t>n</a:t>
            </a:r>
            <a:r>
              <a:rPr lang="en-US" sz="2400" dirty="0">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	(or minimize)</a:t>
            </a:r>
          </a:p>
          <a:p>
            <a:pPr>
              <a:spcAft>
                <a:spcPts val="600"/>
              </a:spcAft>
            </a:pPr>
            <a:r>
              <a:rPr lang="en-US" sz="1000" dirty="0">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	Subject to 		a</a:t>
            </a:r>
            <a:r>
              <a:rPr lang="en-US" sz="2400" baseline="-25000" dirty="0">
                <a:latin typeface="Times New Roman" panose="02020603050405020304" pitchFamily="18" charset="0"/>
                <a:ea typeface="SimSun" panose="02010600030101010101" pitchFamily="2" charset="-122"/>
              </a:rPr>
              <a:t>i1</a:t>
            </a:r>
            <a:r>
              <a:rPr lang="en-US" sz="2400" dirty="0">
                <a:latin typeface="Times New Roman" panose="02020603050405020304" pitchFamily="18" charset="0"/>
                <a:ea typeface="SimSun" panose="02010600030101010101" pitchFamily="2" charset="-122"/>
              </a:rPr>
              <a:t> x</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a</a:t>
            </a:r>
            <a:r>
              <a:rPr lang="en-US" sz="2400" baseline="-25000" dirty="0">
                <a:latin typeface="Times New Roman" panose="02020603050405020304" pitchFamily="18" charset="0"/>
                <a:ea typeface="SimSun" panose="02010600030101010101" pitchFamily="2" charset="-122"/>
              </a:rPr>
              <a:t>i2</a:t>
            </a:r>
            <a:r>
              <a:rPr lang="en-US" sz="2400" dirty="0">
                <a:latin typeface="Times New Roman" panose="02020603050405020304" pitchFamily="18" charset="0"/>
                <a:ea typeface="SimSun" panose="02010600030101010101" pitchFamily="2" charset="-122"/>
              </a:rPr>
              <a:t> x</a:t>
            </a:r>
            <a:r>
              <a:rPr lang="en-US" sz="2400" baseline="-25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 … + </a:t>
            </a:r>
            <a:r>
              <a:rPr lang="en-US" sz="2400" dirty="0" err="1">
                <a:latin typeface="Times New Roman" panose="02020603050405020304" pitchFamily="18" charset="0"/>
                <a:ea typeface="SimSun" panose="02010600030101010101" pitchFamily="2" charset="-122"/>
              </a:rPr>
              <a:t>a</a:t>
            </a:r>
            <a:r>
              <a:rPr lang="en-US" sz="2400" baseline="-25000" dirty="0" err="1">
                <a:latin typeface="Times New Roman" panose="02020603050405020304" pitchFamily="18" charset="0"/>
                <a:ea typeface="SimSun" panose="02010600030101010101" pitchFamily="2" charset="-122"/>
              </a:rPr>
              <a:t>in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x</a:t>
            </a:r>
            <a:r>
              <a:rPr lang="en-US" sz="2400" baseline="-25000" dirty="0" err="1">
                <a:latin typeface="Times New Roman" panose="02020603050405020304" pitchFamily="18" charset="0"/>
                <a:ea typeface="SimSun" panose="02010600030101010101" pitchFamily="2" charset="-122"/>
              </a:rPr>
              <a:t>n</a:t>
            </a:r>
            <a:r>
              <a:rPr lang="en-US" sz="2400" dirty="0">
                <a:latin typeface="Times New Roman" panose="02020603050405020304" pitchFamily="18" charset="0"/>
                <a:ea typeface="SimSun" panose="02010600030101010101" pitchFamily="2" charset="-122"/>
              </a:rPr>
              <a:t> ≤ (or ≥ or = ) b</a:t>
            </a:r>
            <a:r>
              <a:rPr lang="en-US" sz="2400" baseline="-25000" dirty="0">
                <a:latin typeface="Times New Roman" panose="02020603050405020304" pitchFamily="18" charset="0"/>
                <a:ea typeface="SimSun" panose="02010600030101010101" pitchFamily="2" charset="-122"/>
              </a:rPr>
              <a:t>i</a:t>
            </a:r>
            <a:endParaRPr lang="en-US" sz="2400" dirty="0">
              <a:latin typeface="Times New Roman" panose="02020603050405020304" pitchFamily="18" charset="0"/>
              <a:ea typeface="SimSun" panose="02010600030101010101" pitchFamily="2" charset="-122"/>
            </a:endParaRPr>
          </a:p>
          <a:p>
            <a:pPr>
              <a:spcAft>
                <a:spcPts val="600"/>
              </a:spcAft>
            </a:pPr>
            <a:r>
              <a:rPr lang="en-US" sz="2400" dirty="0">
                <a:latin typeface="Times New Roman" panose="02020603050405020304" pitchFamily="18" charset="0"/>
                <a:ea typeface="SimSun" panose="02010600030101010101" pitchFamily="2" charset="-122"/>
              </a:rPr>
              <a:t>				for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 1, 2, …, m.</a:t>
            </a:r>
          </a:p>
          <a:p>
            <a:pPr>
              <a:spcAft>
                <a:spcPts val="1800"/>
              </a:spcAft>
            </a:pPr>
            <a:r>
              <a:rPr lang="en-US" sz="2400" dirty="0">
                <a:latin typeface="Times New Roman" panose="02020603050405020304" pitchFamily="18"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rPr>
              <a:t>x</a:t>
            </a:r>
            <a:r>
              <a:rPr lang="en-US" sz="2400" baseline="-25000" dirty="0">
                <a:solidFill>
                  <a:srgbClr val="0000FF"/>
                </a:solidFill>
                <a:latin typeface="Times New Roman" panose="02020603050405020304" pitchFamily="18" charset="0"/>
                <a:ea typeface="SimSun" panose="02010600030101010101" pitchFamily="2" charset="-122"/>
              </a:rPr>
              <a:t>1</a:t>
            </a:r>
            <a:r>
              <a:rPr lang="en-US" sz="2400" dirty="0">
                <a:solidFill>
                  <a:srgbClr val="0000FF"/>
                </a:solidFill>
                <a:latin typeface="Times New Roman" panose="02020603050405020304" pitchFamily="18" charset="0"/>
                <a:ea typeface="SimSun" panose="02010600030101010101" pitchFamily="2" charset="-122"/>
              </a:rPr>
              <a:t> ≥ 0,  x</a:t>
            </a:r>
            <a:r>
              <a:rPr lang="en-US" sz="2400" baseline="-25000" dirty="0">
                <a:solidFill>
                  <a:srgbClr val="0000FF"/>
                </a:solidFill>
                <a:latin typeface="Times New Roman" panose="02020603050405020304" pitchFamily="18" charset="0"/>
                <a:ea typeface="SimSun" panose="02010600030101010101" pitchFamily="2" charset="-122"/>
              </a:rPr>
              <a:t>2</a:t>
            </a:r>
            <a:r>
              <a:rPr lang="en-US" sz="2400" dirty="0">
                <a:solidFill>
                  <a:srgbClr val="0000FF"/>
                </a:solidFill>
                <a:latin typeface="Times New Roman" panose="02020603050405020304" pitchFamily="18" charset="0"/>
                <a:ea typeface="SimSun" panose="02010600030101010101" pitchFamily="2" charset="-122"/>
              </a:rPr>
              <a:t> ≥ 0,  …, </a:t>
            </a:r>
            <a:r>
              <a:rPr lang="en-US" sz="2400" dirty="0" err="1">
                <a:solidFill>
                  <a:srgbClr val="0000FF"/>
                </a:solidFill>
                <a:latin typeface="Times New Roman" panose="02020603050405020304" pitchFamily="18" charset="0"/>
                <a:ea typeface="SimSun" panose="02010600030101010101" pitchFamily="2" charset="-122"/>
              </a:rPr>
              <a:t>x</a:t>
            </a:r>
            <a:r>
              <a:rPr lang="en-US" sz="2400" baseline="-25000" dirty="0" err="1">
                <a:solidFill>
                  <a:srgbClr val="0000FF"/>
                </a:solidFill>
                <a:latin typeface="Times New Roman" panose="02020603050405020304" pitchFamily="18" charset="0"/>
                <a:ea typeface="SimSun" panose="02010600030101010101" pitchFamily="2" charset="-122"/>
              </a:rPr>
              <a:t>n</a:t>
            </a:r>
            <a:r>
              <a:rPr lang="en-US" sz="2400" dirty="0">
                <a:solidFill>
                  <a:srgbClr val="0000FF"/>
                </a:solidFill>
                <a:latin typeface="Times New Roman" panose="02020603050405020304" pitchFamily="18" charset="0"/>
                <a:ea typeface="SimSun" panose="02010600030101010101" pitchFamily="2" charset="-122"/>
              </a:rPr>
              <a:t> ≥ 0.  </a:t>
            </a:r>
            <a:endParaRPr lang="en-US" sz="2400" dirty="0">
              <a:latin typeface="Times New Roman" panose="02020603050405020304" pitchFamily="18" charset="0"/>
              <a:ea typeface="SimSun" panose="02010600030101010101" pitchFamily="2" charset="-122"/>
            </a:endParaRPr>
          </a:p>
          <a:p>
            <a:pPr marL="461963"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a:t>
            </a:r>
            <a:r>
              <a:rPr lang="en-US" sz="2400" dirty="0">
                <a:solidFill>
                  <a:srgbClr val="0000FF"/>
                </a:solidFill>
                <a:latin typeface="Times New Roman" panose="02020603050405020304" pitchFamily="18" charset="0"/>
                <a:ea typeface="SimSun" panose="02010600030101010101" pitchFamily="2" charset="-122"/>
              </a:rPr>
              <a:t>last group of constraints is </a:t>
            </a:r>
            <a:r>
              <a:rPr lang="en-US" sz="2400" dirty="0">
                <a:latin typeface="Times New Roman" panose="02020603050405020304" pitchFamily="18" charset="0"/>
                <a:ea typeface="SimSun" panose="02010600030101010101" pitchFamily="2" charset="-122"/>
              </a:rPr>
              <a:t>called </a:t>
            </a:r>
            <a:r>
              <a:rPr lang="en-US" sz="2400" dirty="0">
                <a:solidFill>
                  <a:srgbClr val="0000FF"/>
                </a:solidFill>
                <a:latin typeface="Times New Roman" panose="02020603050405020304" pitchFamily="18" charset="0"/>
                <a:ea typeface="SimSun" panose="02010600030101010101" pitchFamily="2" charset="-122"/>
              </a:rPr>
              <a:t>the nonnegativity constraints.</a:t>
            </a:r>
            <a:r>
              <a:rPr lang="en-US" sz="2400" dirty="0">
                <a:latin typeface="Times New Roman" panose="02020603050405020304" pitchFamily="18" charset="0"/>
                <a:ea typeface="SimSun" panose="02010600030101010101" pitchFamily="2" charset="-122"/>
              </a:rPr>
              <a:t> </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Strictly speaking, they are </a:t>
            </a:r>
            <a:r>
              <a:rPr lang="en-US" sz="2400" dirty="0">
                <a:solidFill>
                  <a:srgbClr val="0000FF"/>
                </a:solidFill>
                <a:latin typeface="Times New Roman" panose="02020603050405020304" pitchFamily="18" charset="0"/>
                <a:ea typeface="SimSun" panose="02010600030101010101" pitchFamily="2" charset="-122"/>
              </a:rPr>
              <a:t>unnecessary</a:t>
            </a:r>
            <a:r>
              <a:rPr lang="en-US" sz="2400" dirty="0">
                <a:latin typeface="Times New Roman" panose="02020603050405020304" pitchFamily="18" charset="0"/>
                <a:ea typeface="SimSun" panose="02010600030101010101" pitchFamily="2" charset="-122"/>
              </a:rPr>
              <a:t> </a:t>
            </a:r>
          </a:p>
          <a:p>
            <a:pPr marL="1376363" lvl="2"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because they </a:t>
            </a:r>
            <a:r>
              <a:rPr lang="en-US" sz="2400" dirty="0">
                <a:solidFill>
                  <a:srgbClr val="0000FF"/>
                </a:solidFill>
                <a:latin typeface="Times New Roman" panose="02020603050405020304" pitchFamily="18" charset="0"/>
                <a:ea typeface="SimSun" panose="02010600030101010101" pitchFamily="2" charset="-122"/>
              </a:rPr>
              <a:t>are special cases of more general constraints           </a:t>
            </a:r>
            <a:r>
              <a:rPr lang="en-US" sz="2400" dirty="0">
                <a:latin typeface="Times New Roman" panose="02020603050405020304" pitchFamily="18" charset="0"/>
                <a:ea typeface="SimSun" panose="02010600030101010101" pitchFamily="2" charset="-122"/>
              </a:rPr>
              <a:t>	         a</a:t>
            </a:r>
            <a:r>
              <a:rPr lang="en-US" sz="2400" baseline="-25000" dirty="0">
                <a:latin typeface="Times New Roman" panose="02020603050405020304" pitchFamily="18" charset="0"/>
                <a:ea typeface="SimSun" panose="02010600030101010101" pitchFamily="2" charset="-122"/>
              </a:rPr>
              <a:t>i1</a:t>
            </a:r>
            <a:r>
              <a:rPr lang="en-US" sz="2400" dirty="0">
                <a:latin typeface="Times New Roman" panose="02020603050405020304" pitchFamily="18" charset="0"/>
                <a:ea typeface="SimSun" panose="02010600030101010101" pitchFamily="2" charset="-122"/>
              </a:rPr>
              <a:t> x</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a</a:t>
            </a:r>
            <a:r>
              <a:rPr lang="en-US" sz="2400" baseline="-25000" dirty="0">
                <a:latin typeface="Times New Roman" panose="02020603050405020304" pitchFamily="18" charset="0"/>
                <a:ea typeface="SimSun" panose="02010600030101010101" pitchFamily="2" charset="-122"/>
              </a:rPr>
              <a:t>i2</a:t>
            </a:r>
            <a:r>
              <a:rPr lang="en-US" sz="2400" dirty="0">
                <a:latin typeface="Times New Roman" panose="02020603050405020304" pitchFamily="18" charset="0"/>
                <a:ea typeface="SimSun" panose="02010600030101010101" pitchFamily="2" charset="-122"/>
              </a:rPr>
              <a:t> x</a:t>
            </a:r>
            <a:r>
              <a:rPr lang="en-US" sz="2400" baseline="-25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 … + </a:t>
            </a:r>
            <a:r>
              <a:rPr lang="en-US" sz="2400" dirty="0" err="1">
                <a:latin typeface="Times New Roman" panose="02020603050405020304" pitchFamily="18" charset="0"/>
                <a:ea typeface="SimSun" panose="02010600030101010101" pitchFamily="2" charset="-122"/>
              </a:rPr>
              <a:t>a</a:t>
            </a:r>
            <a:r>
              <a:rPr lang="en-US" sz="2400" baseline="-25000" dirty="0" err="1">
                <a:latin typeface="Times New Roman" panose="02020603050405020304" pitchFamily="18" charset="0"/>
                <a:ea typeface="SimSun" panose="02010600030101010101" pitchFamily="2" charset="-122"/>
              </a:rPr>
              <a:t>in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x</a:t>
            </a:r>
            <a:r>
              <a:rPr lang="en-US" sz="2400" baseline="-25000" dirty="0" err="1">
                <a:latin typeface="Times New Roman" panose="02020603050405020304" pitchFamily="18" charset="0"/>
                <a:ea typeface="SimSun" panose="02010600030101010101" pitchFamily="2" charset="-122"/>
              </a:rPr>
              <a:t>n</a:t>
            </a:r>
            <a:r>
              <a:rPr lang="en-US" sz="2400" dirty="0">
                <a:latin typeface="Times New Roman" panose="02020603050405020304" pitchFamily="18" charset="0"/>
                <a:ea typeface="SimSun" panose="02010600030101010101" pitchFamily="2" charset="-122"/>
              </a:rPr>
              <a:t>  ≥ b</a:t>
            </a:r>
            <a:r>
              <a:rPr lang="en-US" sz="2400" baseline="-25000" dirty="0">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but it is </a:t>
            </a:r>
            <a:r>
              <a:rPr lang="en-US" sz="2400" dirty="0">
                <a:solidFill>
                  <a:srgbClr val="0000FF"/>
                </a:solidFill>
                <a:latin typeface="Times New Roman" panose="02020603050405020304" pitchFamily="18" charset="0"/>
                <a:ea typeface="SimSun" panose="02010600030101010101" pitchFamily="2" charset="-122"/>
              </a:rPr>
              <a:t>convenient</a:t>
            </a:r>
            <a:r>
              <a:rPr lang="en-US" sz="2400" dirty="0">
                <a:latin typeface="Times New Roman" panose="02020603050405020304" pitchFamily="18" charset="0"/>
                <a:ea typeface="SimSun" panose="02010600030101010101" pitchFamily="2" charset="-122"/>
              </a:rPr>
              <a:t> to treat them separately.</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32206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0216" y="2439881"/>
            <a:ext cx="8805073" cy="2323713"/>
          </a:xfrm>
          <a:prstGeom prst="rect">
            <a:avLst/>
          </a:prstGeom>
        </p:spPr>
        <p:txBody>
          <a:bodyPr wrap="square">
            <a:spAutoFit/>
          </a:bodyPr>
          <a:lstStyle/>
          <a:p>
            <a:pPr>
              <a:spcAft>
                <a:spcPts val="600"/>
              </a:spcAft>
            </a:pPr>
            <a:endParaRPr lang="en-US" sz="2400" dirty="0">
              <a:latin typeface="Times New Roman" panose="02020603050405020304" pitchFamily="18" charset="0"/>
              <a:ea typeface="SimSun" panose="02010600030101010101" pitchFamily="2" charset="-122"/>
            </a:endParaRPr>
          </a:p>
          <a:p>
            <a:pPr>
              <a:spcAft>
                <a:spcPts val="1200"/>
              </a:spcAft>
            </a:pPr>
            <a:r>
              <a:rPr lang="en-US" sz="2400" dirty="0">
                <a:latin typeface="Times New Roman" panose="02020603050405020304" pitchFamily="18" charset="0"/>
                <a:ea typeface="SimSun" panose="02010600030101010101" pitchFamily="2" charset="-122"/>
              </a:rPr>
              <a:t>The classic algorithm for this problem is called the </a:t>
            </a:r>
            <a:r>
              <a:rPr lang="en-US" sz="2400" i="1" dirty="0">
                <a:solidFill>
                  <a:srgbClr val="0000FF"/>
                </a:solidFill>
                <a:latin typeface="Times New Roman" panose="02020603050405020304" pitchFamily="18" charset="0"/>
                <a:ea typeface="SimSun" panose="02010600030101010101" pitchFamily="2" charset="-122"/>
              </a:rPr>
              <a:t>simplex method</a:t>
            </a:r>
            <a:r>
              <a:rPr lang="en-US" sz="2400" dirty="0">
                <a:latin typeface="Times New Roman" panose="02020603050405020304" pitchFamily="18" charset="0"/>
                <a:ea typeface="SimSun" panose="02010600030101010101" pitchFamily="2" charset="-122"/>
              </a:rPr>
              <a:t>. </a:t>
            </a:r>
          </a:p>
          <a:p>
            <a:pPr marL="800100" lvl="1" indent="-342900">
              <a:spcAft>
                <a:spcPts val="1200"/>
              </a:spcAf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Although </a:t>
            </a:r>
            <a:r>
              <a:rPr lang="en-US" sz="2400" dirty="0">
                <a:solidFill>
                  <a:srgbClr val="0000FF"/>
                </a:solidFill>
                <a:effectLst/>
                <a:latin typeface="Times New Roman" panose="02020603050405020304" pitchFamily="18" charset="0"/>
                <a:ea typeface="SimSun" panose="02010600030101010101" pitchFamily="2" charset="-122"/>
              </a:rPr>
              <a:t>the worst-case efficiency of th</a:t>
            </a:r>
            <a:r>
              <a:rPr lang="en-US" sz="2400" dirty="0">
                <a:solidFill>
                  <a:srgbClr val="0000FF"/>
                </a:solidFill>
                <a:latin typeface="Times New Roman" panose="02020603050405020304" pitchFamily="18" charset="0"/>
                <a:ea typeface="SimSun" panose="02010600030101010101" pitchFamily="2" charset="-122"/>
              </a:rPr>
              <a:t>is algorithm </a:t>
            </a:r>
            <a:r>
              <a:rPr lang="en-US" sz="2400" dirty="0">
                <a:latin typeface="Times New Roman" panose="02020603050405020304" pitchFamily="18" charset="0"/>
                <a:ea typeface="SimSun" panose="02010600030101010101" pitchFamily="2" charset="-122"/>
              </a:rPr>
              <a:t>is known to be </a:t>
            </a:r>
            <a:r>
              <a:rPr lang="en-US" sz="2400" dirty="0">
                <a:solidFill>
                  <a:srgbClr val="0000FF"/>
                </a:solidFill>
                <a:latin typeface="Times New Roman" panose="02020603050405020304" pitchFamily="18" charset="0"/>
                <a:ea typeface="SimSun" panose="02010600030101010101" pitchFamily="2" charset="-122"/>
              </a:rPr>
              <a:t>exponential, </a:t>
            </a:r>
            <a:r>
              <a:rPr lang="en-US" sz="2400" dirty="0">
                <a:latin typeface="Times New Roman" panose="02020603050405020304" pitchFamily="18" charset="0"/>
                <a:ea typeface="SimSun" panose="02010600030101010101" pitchFamily="2" charset="-122"/>
              </a:rPr>
              <a:t>it performs very well on typical inputs.</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Will see more in Iterative Improvement.</a:t>
            </a:r>
          </a:p>
        </p:txBody>
      </p:sp>
    </p:spTree>
    <p:extLst>
      <p:ext uri="{BB962C8B-B14F-4D97-AF65-F5344CB8AC3E}">
        <p14:creationId xmlns:p14="http://schemas.microsoft.com/office/powerpoint/2010/main" val="577250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1552" y="1937490"/>
            <a:ext cx="8627110" cy="4324261"/>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Linear programming has proved to be flexible enough to model a wide variety of important applications, such as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airline crew scheduling,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transportation and communication network planning,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oil exploration and refining, and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industrial production optimization. </a:t>
            </a:r>
          </a:p>
          <a:p>
            <a:pPr>
              <a:spcAft>
                <a:spcPts val="600"/>
              </a:spcAft>
            </a:pPr>
            <a:r>
              <a:rPr lang="en-US" sz="2400" dirty="0">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Linear programming is one of the most important achievements in the history of applied mathematics. </a:t>
            </a:r>
          </a:p>
          <a:p>
            <a:pPr>
              <a:spcAft>
                <a:spcPts val="600"/>
              </a:spcAft>
            </a:pPr>
            <a:endParaRPr lang="en-US" sz="24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225334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5194" y="2159575"/>
            <a:ext cx="8741882" cy="3508653"/>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Example 2.  How the </a:t>
            </a:r>
            <a:r>
              <a:rPr lang="en-US" sz="2400" i="1" dirty="0">
                <a:solidFill>
                  <a:srgbClr val="0000FF"/>
                </a:solidFill>
                <a:latin typeface="Times New Roman" panose="02020603050405020304" pitchFamily="18" charset="0"/>
                <a:ea typeface="SimSun" panose="02010600030101010101" pitchFamily="2" charset="-122"/>
              </a:rPr>
              <a:t>knapsack problem </a:t>
            </a:r>
            <a:r>
              <a:rPr lang="en-US" sz="2400" dirty="0">
                <a:latin typeface="Times New Roman" panose="02020603050405020304" pitchFamily="18" charset="0"/>
                <a:ea typeface="SimSun" panose="02010600030101010101" pitchFamily="2" charset="-122"/>
              </a:rPr>
              <a:t>can be reduced to a linear programming problem.</a:t>
            </a:r>
          </a:p>
          <a:p>
            <a:pPr>
              <a:spcAft>
                <a:spcPts val="600"/>
              </a:spcAft>
            </a:pPr>
            <a:endParaRPr lang="en-US" sz="2400" dirty="0">
              <a:effectLst/>
              <a:latin typeface="Times New Roman" panose="02020603050405020304" pitchFamily="18" charset="0"/>
              <a:ea typeface="SimSun" panose="02010600030101010101" pitchFamily="2" charset="-122"/>
            </a:endParaRPr>
          </a:p>
          <a:p>
            <a:pPr>
              <a:spcAft>
                <a:spcPts val="600"/>
              </a:spcAft>
            </a:pPr>
            <a:r>
              <a:rPr lang="en-US" sz="2400" dirty="0">
                <a:latin typeface="Times New Roman" panose="02020603050405020304" pitchFamily="18" charset="0"/>
                <a:ea typeface="SimSun" panose="02010600030101010101" pitchFamily="2" charset="-122"/>
              </a:rPr>
              <a:t>Given a knapsack of capacity W and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n items of weights w</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a:t>
            </a:r>
            <a:r>
              <a:rPr lang="en-US" sz="2400" dirty="0" err="1">
                <a:latin typeface="Times New Roman" panose="02020603050405020304" pitchFamily="18" charset="0"/>
                <a:ea typeface="SimSun" panose="02010600030101010101" pitchFamily="2" charset="-122"/>
              </a:rPr>
              <a:t>w</a:t>
            </a:r>
            <a:r>
              <a:rPr lang="en-US" sz="2400" baseline="-25000" dirty="0" err="1">
                <a:latin typeface="Times New Roman" panose="02020603050405020304" pitchFamily="18" charset="0"/>
                <a:ea typeface="SimSun" panose="02010600030101010101" pitchFamily="2" charset="-122"/>
              </a:rPr>
              <a:t>n</a:t>
            </a:r>
            <a:r>
              <a:rPr lang="en-US" sz="2400" dirty="0">
                <a:latin typeface="Times New Roman" panose="02020603050405020304" pitchFamily="18" charset="0"/>
                <a:ea typeface="SimSun" panose="02010600030101010101" pitchFamily="2" charset="-122"/>
              </a:rPr>
              <a:t> and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their values v</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a:t>
            </a:r>
            <a:r>
              <a:rPr lang="en-US" sz="2400" dirty="0" err="1">
                <a:latin typeface="Times New Roman" panose="02020603050405020304" pitchFamily="18" charset="0"/>
                <a:ea typeface="SimSun" panose="02010600030101010101" pitchFamily="2" charset="-122"/>
              </a:rPr>
              <a:t>v</a:t>
            </a:r>
            <a:r>
              <a:rPr lang="en-US" sz="2400" baseline="-25000" dirty="0" err="1">
                <a:latin typeface="Times New Roman" panose="02020603050405020304" pitchFamily="18" charset="0"/>
                <a:ea typeface="SimSun" panose="02010600030101010101" pitchFamily="2" charset="-122"/>
              </a:rPr>
              <a:t>n</a:t>
            </a:r>
            <a:r>
              <a:rPr lang="en-US" sz="2400" dirty="0">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find the most valuable subset of the items that fits into the knapsack.</a:t>
            </a:r>
          </a:p>
          <a:p>
            <a:pPr>
              <a:spcAft>
                <a:spcPts val="600"/>
              </a:spcAft>
            </a:pP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845209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9211" y="1912505"/>
            <a:ext cx="9215021" cy="2169825"/>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Example 2. </a:t>
            </a:r>
            <a:r>
              <a:rPr lang="en-US" sz="2400" b="1" dirty="0">
                <a:latin typeface="Times New Roman" panose="02020603050405020304" pitchFamily="18" charset="0"/>
                <a:ea typeface="SimSun" panose="02010600030101010101" pitchFamily="2" charset="-122"/>
              </a:rPr>
              <a:t>knapsack problem:</a:t>
            </a:r>
          </a:p>
          <a:p>
            <a:pPr>
              <a:spcAft>
                <a:spcPts val="600"/>
              </a:spcAft>
            </a:pPr>
            <a:r>
              <a:rPr lang="en-US" sz="2400" dirty="0">
                <a:latin typeface="Times New Roman" panose="02020603050405020304" pitchFamily="18" charset="0"/>
                <a:ea typeface="SimSun" panose="02010600030101010101" pitchFamily="2" charset="-122"/>
              </a:rPr>
              <a:t>Consider first the continuous (or fractional) version of the problem, in which any fraction of any item given can be taken into the knapsack.</a:t>
            </a:r>
          </a:p>
          <a:p>
            <a:pPr>
              <a:spcAft>
                <a:spcPts val="600"/>
              </a:spcAft>
            </a:pPr>
            <a:endParaRPr lang="en-US" sz="2400" dirty="0">
              <a:effectLst/>
              <a:latin typeface="Times New Roman" panose="02020603050405020304" pitchFamily="18" charset="0"/>
              <a:ea typeface="SimSun" panose="02010600030101010101" pitchFamily="2" charset="-122"/>
            </a:endParaRPr>
          </a:p>
          <a:p>
            <a:pPr>
              <a:spcAft>
                <a:spcPts val="600"/>
              </a:spcAft>
            </a:pP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15094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9717" y="2084874"/>
            <a:ext cx="9117366" cy="4278094"/>
          </a:xfrm>
          <a:prstGeom prst="rect">
            <a:avLst/>
          </a:prstGeom>
        </p:spPr>
        <p:txBody>
          <a:bodyPr wrap="square">
            <a:spAutoFit/>
          </a:bodyPr>
          <a:lstStyle/>
          <a:p>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Transform-and-conquer strategy:</a:t>
            </a:r>
          </a:p>
          <a:p>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p>
          <a:p>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simpler instance</a:t>
            </a:r>
          </a:p>
          <a:p>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or</a:t>
            </a:r>
          </a:p>
          <a:p>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Problems’ </a:t>
            </a:r>
            <a:r>
              <a:rPr lang="en-US" sz="2400" dirty="0">
                <a:solidFill>
                  <a:srgbClr val="0000FF"/>
                </a:solidFill>
                <a:latin typeface="Times New Roman" panose="02020603050405020304" pitchFamily="18" charset="0"/>
                <a:cs typeface="Times New Roman" panose="02020603050405020304" pitchFamily="18" charset="0"/>
              </a:rPr>
              <a:t>		another representation  		solution</a:t>
            </a:r>
          </a:p>
          <a:p>
            <a:r>
              <a:rPr lang="en-US" sz="2400" dirty="0">
                <a:solidFill>
                  <a:srgbClr val="0000FF"/>
                </a:solidFill>
                <a:latin typeface="Times New Roman" panose="02020603050405020304" pitchFamily="18" charset="0"/>
                <a:cs typeface="Times New Roman" panose="02020603050405020304" pitchFamily="18" charset="0"/>
              </a:rPr>
              <a:t>instance 			 or</a:t>
            </a:r>
          </a:p>
          <a:p>
            <a:r>
              <a:rPr lang="en-US" sz="2400" dirty="0">
                <a:solidFill>
                  <a:srgbClr val="0000FF"/>
                </a:solidFill>
                <a:latin typeface="Times New Roman" panose="02020603050405020304" pitchFamily="18" charset="0"/>
                <a:cs typeface="Times New Roman" panose="02020603050405020304" pitchFamily="18" charset="0"/>
              </a:rPr>
              <a:t>		         another problem’s instance</a:t>
            </a:r>
          </a:p>
          <a:p>
            <a:r>
              <a:rPr lang="en-US" sz="2400" dirty="0">
                <a:solidFill>
                  <a:srgbClr val="0000FF"/>
                </a:solidFill>
                <a:latin typeface="Times New Roman" panose="02020603050405020304" pitchFamily="18" charset="0"/>
                <a:cs typeface="Times New Roman" panose="02020603050405020304" pitchFamily="18" charset="0"/>
              </a:rPr>
              <a:t>                                    (problem reduction)</a:t>
            </a:r>
          </a:p>
          <a:p>
            <a:pPr lvl="0" indent="457200" eaLnBrk="0" fontAlgn="base" hangingPunct="0">
              <a:spcBef>
                <a:spcPct val="0"/>
              </a:spcBef>
              <a:spcAft>
                <a:spcPct val="0"/>
              </a:spcAft>
            </a:pPr>
            <a:r>
              <a:rPr lang="en-US" altLang="zh-CN" sz="2400"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transformation stage			  conquering stage</a:t>
            </a:r>
            <a:endParaRPr lang="en-US" altLang="zh-CN" sz="2400" dirty="0">
              <a:solidFill>
                <a:srgbClr val="0000FF"/>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pPr>
            <a:endParaRPr lang="en-US" altLang="zh-CN" sz="3200" dirty="0">
              <a:latin typeface="Arial" panose="020B0604020202020204" pitchFamily="34" charset="0"/>
            </a:endParaRPr>
          </a:p>
          <a:p>
            <a:endParaRPr lang="en-US" sz="2400" dirty="0">
              <a:effectLst/>
              <a:latin typeface="Times New Roman" panose="02020603050405020304" pitchFamily="18" charset="0"/>
              <a:ea typeface="SimSun" panose="0201060003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AutoShape 7"/>
          <p:cNvSpPr>
            <a:spLocks noChangeArrowheads="1"/>
          </p:cNvSpPr>
          <p:nvPr/>
        </p:nvSpPr>
        <p:spPr bwMode="auto">
          <a:xfrm>
            <a:off x="3544964" y="3756098"/>
            <a:ext cx="547641" cy="161278"/>
          </a:xfrm>
          <a:prstGeom prst="rightArrow">
            <a:avLst>
              <a:gd name="adj1" fmla="val 50000"/>
              <a:gd name="adj2" fmla="val 75000"/>
            </a:avLst>
          </a:prstGeom>
          <a:solidFill>
            <a:srgbClr val="00B0F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AutoShape 7"/>
          <p:cNvSpPr>
            <a:spLocks noChangeArrowheads="1"/>
          </p:cNvSpPr>
          <p:nvPr/>
        </p:nvSpPr>
        <p:spPr bwMode="auto">
          <a:xfrm>
            <a:off x="8162832" y="3719004"/>
            <a:ext cx="547641" cy="161278"/>
          </a:xfrm>
          <a:prstGeom prst="rightArrow">
            <a:avLst>
              <a:gd name="adj1" fmla="val 50000"/>
              <a:gd name="adj2" fmla="val 75000"/>
            </a:avLst>
          </a:prstGeom>
          <a:solidFill>
            <a:srgbClr val="00B0F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Line 1"/>
          <p:cNvSpPr>
            <a:spLocks noChangeShapeType="1"/>
          </p:cNvSpPr>
          <p:nvPr/>
        </p:nvSpPr>
        <p:spPr bwMode="auto">
          <a:xfrm flipH="1" flipV="1">
            <a:off x="3801365" y="4093294"/>
            <a:ext cx="25247" cy="80718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Line 1"/>
          <p:cNvSpPr>
            <a:spLocks noChangeShapeType="1"/>
          </p:cNvSpPr>
          <p:nvPr/>
        </p:nvSpPr>
        <p:spPr bwMode="auto">
          <a:xfrm flipH="1" flipV="1">
            <a:off x="8411405" y="4093294"/>
            <a:ext cx="25247" cy="80718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descr="Image result for smiley face images">
            <a:extLst>
              <a:ext uri="{FF2B5EF4-FFF2-40B4-BE49-F238E27FC236}">
                <a16:creationId xmlns:a16="http://schemas.microsoft.com/office/drawing/2014/main" id="{A4823620-2B50-4CF6-8BB6-C33DCE52924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141" y="1814195"/>
            <a:ext cx="586105" cy="425450"/>
          </a:xfrm>
          <a:prstGeom prst="rect">
            <a:avLst/>
          </a:prstGeom>
          <a:noFill/>
        </p:spPr>
      </p:pic>
      <p:sp>
        <p:nvSpPr>
          <p:cNvPr id="11" name="Rectangle 10">
            <a:extLst>
              <a:ext uri="{FF2B5EF4-FFF2-40B4-BE49-F238E27FC236}">
                <a16:creationId xmlns:a16="http://schemas.microsoft.com/office/drawing/2014/main" id="{07684E3C-64E9-4A9A-BDCD-CBD30D6D68F8}"/>
              </a:ext>
            </a:extLst>
          </p:cNvPr>
          <p:cNvSpPr/>
          <p:nvPr/>
        </p:nvSpPr>
        <p:spPr>
          <a:xfrm>
            <a:off x="1646361" y="955233"/>
            <a:ext cx="4344844" cy="584775"/>
          </a:xfrm>
          <a:prstGeom prst="rect">
            <a:avLst/>
          </a:prstGeom>
        </p:spPr>
        <p:txBody>
          <a:bodyPr wrap="none">
            <a:spAutoFit/>
          </a:bodyPr>
          <a:lstStyle/>
          <a:p>
            <a:r>
              <a:rPr lang="en-US" sz="3200" dirty="0">
                <a:ea typeface="SimSun" panose="02010600030101010101" pitchFamily="2" charset="-122"/>
              </a:rPr>
              <a:t>Transform-and-Conquer </a:t>
            </a:r>
          </a:p>
        </p:txBody>
      </p:sp>
    </p:spTree>
    <p:extLst>
      <p:ext uri="{BB962C8B-B14F-4D97-AF65-F5344CB8AC3E}">
        <p14:creationId xmlns:p14="http://schemas.microsoft.com/office/powerpoint/2010/main" val="2682203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32330" y="1233941"/>
                <a:ext cx="8447989" cy="5191165"/>
              </a:xfrm>
              <a:prstGeom prst="rect">
                <a:avLst/>
              </a:prstGeom>
            </p:spPr>
            <p:txBody>
              <a:bodyPr wrap="square">
                <a:spAutoFit/>
              </a:bodyPr>
              <a:lstStyle/>
              <a:p>
                <a:pPr>
                  <a:spcAft>
                    <a:spcPts val="1800"/>
                  </a:spcAft>
                </a:pPr>
                <a:r>
                  <a:rPr lang="en-US" sz="2600" dirty="0">
                    <a:latin typeface="Times New Roman" panose="02020603050405020304" pitchFamily="18" charset="0"/>
                    <a:ea typeface="SimSun" panose="02010600030101010101" pitchFamily="2" charset="-122"/>
                  </a:rPr>
                  <a:t>Example 2.  </a:t>
                </a:r>
                <a:r>
                  <a:rPr lang="en-US" sz="2600" dirty="0">
                    <a:ea typeface="SimSun" panose="02010600030101010101" pitchFamily="2" charset="-122"/>
                  </a:rPr>
                  <a:t>Knapsack Problem:</a:t>
                </a:r>
                <a:endParaRPr lang="en-US" sz="2600" dirty="0">
                  <a:effectLst/>
                  <a:ea typeface="SimSun" panose="02010600030101010101" pitchFamily="2" charset="-122"/>
                </a:endParaRPr>
              </a:p>
              <a:p>
                <a:pPr marL="461963"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Let </a:t>
                </a:r>
                <a:r>
                  <a:rPr lang="en-US" sz="2400" dirty="0" err="1">
                    <a:latin typeface="Times New Roman" panose="02020603050405020304" pitchFamily="18" charset="0"/>
                    <a:ea typeface="SimSun" panose="02010600030101010101" pitchFamily="2" charset="-122"/>
                  </a:rPr>
                  <a:t>x</a:t>
                </a:r>
                <a:r>
                  <a:rPr lang="en-US" sz="2400" baseline="-25000" dirty="0" err="1">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j = 1, …, n, be a variable representing a fraction of item j taken into the knapsack. </a:t>
                </a:r>
              </a:p>
              <a:p>
                <a:pPr marL="914400" lvl="1" indent="-4572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Obviously, </a:t>
                </a:r>
                <a:r>
                  <a:rPr lang="en-US" sz="2400" dirty="0" err="1">
                    <a:latin typeface="Times New Roman" panose="02020603050405020304" pitchFamily="18" charset="0"/>
                    <a:ea typeface="SimSun" panose="02010600030101010101" pitchFamily="2" charset="-122"/>
                  </a:rPr>
                  <a:t>x</a:t>
                </a:r>
                <a:r>
                  <a:rPr lang="en-US" sz="2400" baseline="-25000" dirty="0" err="1">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must satisfy the inequality 0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x</a:t>
                </a:r>
                <a:r>
                  <a:rPr lang="en-US" sz="2400" baseline="-25000" dirty="0">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effectLst/>
                    <a:latin typeface="Times New Roman" panose="02020603050405020304" pitchFamily="18" charset="0"/>
                    <a:ea typeface="SimSun" panose="02010600030101010101" pitchFamily="2" charset="-122"/>
                  </a:rPr>
                  <a:t> 1.</a:t>
                </a:r>
                <a:endParaRPr lang="en-US" sz="2400" dirty="0">
                  <a:latin typeface="Times New Roman" panose="02020603050405020304" pitchFamily="18" charset="0"/>
                  <a:ea typeface="SimSun" panose="02010600030101010101" pitchFamily="2" charset="-122"/>
                </a:endParaRP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total weight of the selected items can be expressed by the sum </a:t>
                </a:r>
                <a14:m>
                  <m:oMath xmlns:m="http://schemas.openxmlformats.org/officeDocument/2006/math">
                    <m:nary>
                      <m:naryPr>
                        <m:chr m:val="∑"/>
                        <m:limLoc m:val="subSup"/>
                        <m:ctrlPr>
                          <a:rPr lang="en-US" sz="2400" i="1" smtClean="0">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=1</m:t>
                        </m:r>
                      </m:sub>
                      <m:sup>
                        <m:r>
                          <a:rPr lang="en-US" sz="2400" b="0" i="1" smtClean="0">
                            <a:latin typeface="Cambria Math" panose="02040503050406030204" pitchFamily="18" charset="0"/>
                            <a:ea typeface="SimSun" panose="02010600030101010101" pitchFamily="2" charset="-122"/>
                          </a:rPr>
                          <m:t>𝑛</m:t>
                        </m:r>
                      </m:sup>
                      <m:e>
                        <m:sSub>
                          <m:sSubPr>
                            <m:ctrlPr>
                              <a:rPr lang="en-US" sz="2400" i="1" smtClean="0">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𝑤</m:t>
                            </m:r>
                          </m:e>
                          <m:sub>
                            <m:r>
                              <a:rPr lang="en-US" sz="2400" b="0" i="1" smtClean="0">
                                <a:latin typeface="Cambria Math" panose="02040503050406030204" pitchFamily="18" charset="0"/>
                                <a:ea typeface="SimSun" panose="02010600030101010101" pitchFamily="2" charset="-122"/>
                              </a:rPr>
                              <m:t>𝑗</m:t>
                            </m:r>
                          </m:sub>
                        </m:sSub>
                      </m:e>
                    </m:nary>
                    <m:sSub>
                      <m:sSubPr>
                        <m:ctrlPr>
                          <a:rPr lang="en-US" sz="2400" i="1" smtClean="0">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𝑥</m:t>
                        </m:r>
                      </m:e>
                      <m:sub>
                        <m:r>
                          <a:rPr lang="en-US" sz="2400" b="0" i="1" smtClean="0">
                            <a:latin typeface="Cambria Math" panose="02040503050406030204" pitchFamily="18" charset="0"/>
                            <a:ea typeface="SimSun" panose="02010600030101010101" pitchFamily="2" charset="-122"/>
                          </a:rPr>
                          <m:t>𝑗</m:t>
                        </m:r>
                      </m:sub>
                    </m:sSub>
                  </m:oMath>
                </a14:m>
                <a:r>
                  <a:rPr lang="en-US" sz="2400" dirty="0">
                    <a:latin typeface="Times New Roman" panose="02020603050405020304" pitchFamily="18" charset="0"/>
                    <a:ea typeface="SimSun" panose="02010600030101010101" pitchFamily="2" charset="-122"/>
                  </a:rPr>
                  <a:t>, and their total value by the sum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=1</m:t>
                        </m:r>
                      </m:sub>
                      <m:sup>
                        <m:r>
                          <a:rPr lang="en-US" sz="2400" b="0" i="1" smtClean="0">
                            <a:latin typeface="Cambria Math" panose="02040503050406030204" pitchFamily="18" charset="0"/>
                            <a:ea typeface="SimSun" panose="02010600030101010101" pitchFamily="2" charset="-122"/>
                          </a:rPr>
                          <m:t>𝑛</m:t>
                        </m:r>
                      </m:sup>
                      <m:e>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𝑣</m:t>
                            </m:r>
                          </m:e>
                          <m:sub>
                            <m:r>
                              <a:rPr lang="en-US" sz="2400" b="0" i="1" smtClean="0">
                                <a:latin typeface="Cambria Math" panose="02040503050406030204" pitchFamily="18" charset="0"/>
                                <a:ea typeface="SimSun" panose="02010600030101010101" pitchFamily="2" charset="-122"/>
                              </a:rPr>
                              <m:t>𝑗</m:t>
                            </m:r>
                          </m:sub>
                        </m:sSub>
                      </m:e>
                    </m:nary>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𝑥</m:t>
                        </m:r>
                      </m:e>
                      <m:sub>
                        <m:r>
                          <a:rPr lang="en-US" sz="2400" b="0" i="1" smtClean="0">
                            <a:latin typeface="Cambria Math" panose="02040503050406030204" pitchFamily="18" charset="0"/>
                            <a:ea typeface="SimSun" panose="02010600030101010101" pitchFamily="2" charset="-122"/>
                          </a:rPr>
                          <m:t>𝑗</m:t>
                        </m:r>
                      </m:sub>
                    </m:sSub>
                  </m:oMath>
                </a14:m>
                <a:r>
                  <a:rPr lang="en-US" sz="2400" dirty="0">
                    <a:latin typeface="Times New Roman" panose="02020603050405020304" pitchFamily="18" charset="0"/>
                    <a:ea typeface="SimSun" panose="02010600030101010101" pitchFamily="2" charset="-122"/>
                  </a:rPr>
                  <a:t>. </a:t>
                </a:r>
              </a:p>
              <a:p>
                <a:pPr marL="461963"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Thus, the continuous version of the knapsack problem can be posed as the following linear programming problem. </a:t>
                </a:r>
              </a:p>
              <a:p>
                <a:pPr>
                  <a:spcAft>
                    <a:spcPts val="600"/>
                  </a:spcAft>
                </a:pPr>
                <a:r>
                  <a:rPr lang="en-US" sz="2400" dirty="0">
                    <a:latin typeface="Times New Roman" panose="02020603050405020304" pitchFamily="18" charset="0"/>
                    <a:ea typeface="SimSun" panose="02010600030101010101" pitchFamily="2" charset="-122"/>
                  </a:rPr>
                  <a:t>	m</a:t>
                </a:r>
                <a14:m>
                  <m:oMath xmlns:m="http://schemas.openxmlformats.org/officeDocument/2006/math">
                    <m:r>
                      <m:rPr>
                        <m:sty m:val="p"/>
                      </m:rPr>
                      <a:rPr lang="en-US" sz="2400" b="0" i="0" smtClean="0">
                        <a:latin typeface="Cambria Math" panose="02040503050406030204" pitchFamily="18" charset="0"/>
                        <a:ea typeface="SimSun" panose="02010600030101010101" pitchFamily="2" charset="-122"/>
                      </a:rPr>
                      <m:t>aximize</m:t>
                    </m:r>
                    <m:r>
                      <a:rPr lang="en-US" sz="2400" b="0" i="0" smtClean="0">
                        <a:latin typeface="Cambria Math" panose="02040503050406030204" pitchFamily="18" charset="0"/>
                        <a:ea typeface="SimSun" panose="02010600030101010101" pitchFamily="2" charset="-122"/>
                      </a:rPr>
                      <m:t> </m:t>
                    </m:r>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=1</m:t>
                        </m:r>
                      </m:sub>
                      <m:sup>
                        <m:r>
                          <a:rPr lang="en-US" sz="2400" b="0" i="1" smtClean="0">
                            <a:latin typeface="Cambria Math" panose="02040503050406030204" pitchFamily="18" charset="0"/>
                            <a:ea typeface="SimSun" panose="02010600030101010101" pitchFamily="2" charset="-122"/>
                          </a:rPr>
                          <m:t>𝑛</m:t>
                        </m:r>
                      </m:sup>
                      <m:e>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𝑣</m:t>
                            </m:r>
                          </m:e>
                          <m:sub>
                            <m:r>
                              <a:rPr lang="en-US" sz="2400" b="0" i="1" smtClean="0">
                                <a:latin typeface="Cambria Math" panose="02040503050406030204" pitchFamily="18" charset="0"/>
                                <a:ea typeface="SimSun" panose="02010600030101010101" pitchFamily="2" charset="-122"/>
                              </a:rPr>
                              <m:t>𝑗</m:t>
                            </m:r>
                          </m:sub>
                        </m:sSub>
                      </m:e>
                    </m:nary>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𝑥</m:t>
                        </m:r>
                      </m:e>
                      <m:sub>
                        <m:r>
                          <a:rPr lang="en-US" sz="2400" b="0" i="1" smtClean="0">
                            <a:latin typeface="Cambria Math" panose="02040503050406030204" pitchFamily="18" charset="0"/>
                            <a:ea typeface="SimSun" panose="02010600030101010101" pitchFamily="2" charset="-122"/>
                          </a:rPr>
                          <m:t>𝑗</m:t>
                        </m:r>
                      </m:sub>
                    </m:sSub>
                  </m:oMath>
                </a14:m>
                <a:r>
                  <a:rPr lang="en-US" sz="2400" dirty="0">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	subject to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=1</m:t>
                        </m:r>
                      </m:sub>
                      <m:sup>
                        <m:r>
                          <a:rPr lang="en-US" sz="2400" b="0" i="1" smtClean="0">
                            <a:latin typeface="Cambria Math" panose="02040503050406030204" pitchFamily="18" charset="0"/>
                            <a:ea typeface="SimSun" panose="02010600030101010101" pitchFamily="2" charset="-122"/>
                          </a:rPr>
                          <m:t>𝑛</m:t>
                        </m:r>
                      </m:sup>
                      <m:e>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𝑤</m:t>
                            </m:r>
                          </m:e>
                          <m:sub>
                            <m:r>
                              <a:rPr lang="en-US" sz="2400" b="0" i="1" smtClean="0">
                                <a:latin typeface="Cambria Math" panose="02040503050406030204" pitchFamily="18" charset="0"/>
                                <a:ea typeface="SimSun" panose="02010600030101010101" pitchFamily="2" charset="-122"/>
                              </a:rPr>
                              <m:t>𝑗</m:t>
                            </m:r>
                          </m:sub>
                        </m:sSub>
                      </m:e>
                    </m:nary>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𝑥</m:t>
                        </m:r>
                      </m:e>
                      <m:sub>
                        <m:r>
                          <a:rPr lang="en-US" sz="2400" b="0" i="1" smtClean="0">
                            <a:latin typeface="Cambria Math" panose="02040503050406030204" pitchFamily="18" charset="0"/>
                            <a:ea typeface="SimSun" panose="02010600030101010101" pitchFamily="2" charset="-122"/>
                          </a:rPr>
                          <m:t>𝑗</m:t>
                        </m:r>
                      </m:sub>
                    </m:sSub>
                    <m:r>
                      <a:rPr lang="en-US" sz="2400" b="0" i="0" smtClean="0">
                        <a:latin typeface="Cambria Math" panose="02040503050406030204" pitchFamily="18" charset="0"/>
                        <a:ea typeface="SimSun" panose="02010600030101010101" pitchFamily="2" charset="-122"/>
                      </a:rPr>
                      <m:t> </m:t>
                    </m:r>
                    <m:r>
                      <a:rPr lang="en-US" sz="2400" b="0" i="1" dirty="0"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W</a:t>
                </a:r>
              </a:p>
              <a:p>
                <a:pPr>
                  <a:spcAft>
                    <a:spcPts val="600"/>
                  </a:spcAft>
                </a:pPr>
                <a:r>
                  <a:rPr lang="en-US" sz="2400" dirty="0">
                    <a:latin typeface="Times New Roman" panose="02020603050405020304" pitchFamily="18" charset="0"/>
                    <a:ea typeface="SimSun" panose="02010600030101010101" pitchFamily="2" charset="-122"/>
                  </a:rPr>
                  <a:t>		      0 </a:t>
                </a:r>
                <a14:m>
                  <m:oMath xmlns:m="http://schemas.openxmlformats.org/officeDocument/2006/math">
                    <m:r>
                      <a:rPr lang="en-US" sz="2400" b="0" i="1" dirty="0"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𝑥</m:t>
                        </m:r>
                      </m:e>
                      <m:sub>
                        <m:r>
                          <a:rPr lang="en-US" sz="2400" b="0" i="1" smtClean="0">
                            <a:latin typeface="Cambria Math" panose="02040503050406030204" pitchFamily="18" charset="0"/>
                            <a:ea typeface="SimSun" panose="02010600030101010101" pitchFamily="2" charset="-122"/>
                          </a:rPr>
                          <m:t>𝑗</m:t>
                        </m:r>
                      </m:sub>
                    </m:sSub>
                    <m:r>
                      <a:rPr lang="en-US" sz="2400" b="0" i="1" dirty="0"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1 for j = 1, …., n.</a:t>
                </a:r>
              </a:p>
            </p:txBody>
          </p:sp>
        </mc:Choice>
        <mc:Fallback xmlns="">
          <p:sp>
            <p:nvSpPr>
              <p:cNvPr id="2" name="Rectangle 1"/>
              <p:cNvSpPr>
                <a:spLocks noRot="1" noChangeAspect="1" noMove="1" noResize="1" noEditPoints="1" noAdjustHandles="1" noChangeArrowheads="1" noChangeShapeType="1" noTextEdit="1"/>
              </p:cNvSpPr>
              <p:nvPr/>
            </p:nvSpPr>
            <p:spPr>
              <a:xfrm>
                <a:off x="1732330" y="1233941"/>
                <a:ext cx="8447989" cy="5191165"/>
              </a:xfrm>
              <a:prstGeom prst="rect">
                <a:avLst/>
              </a:prstGeom>
              <a:blipFill>
                <a:blip r:embed="rId2"/>
                <a:stretch>
                  <a:fillRect l="-1299" t="-1174" r="-1948" b="-6690"/>
                </a:stretch>
              </a:blipFill>
            </p:spPr>
            <p:txBody>
              <a:bodyPr/>
              <a:lstStyle/>
              <a:p>
                <a:r>
                  <a:rPr lang="en-US">
                    <a:noFill/>
                  </a:rPr>
                  <a:t> </a:t>
                </a:r>
              </a:p>
            </p:txBody>
          </p:sp>
        </mc:Fallback>
      </mc:AlternateContent>
    </p:spTree>
    <p:extLst>
      <p:ext uri="{BB962C8B-B14F-4D97-AF65-F5344CB8AC3E}">
        <p14:creationId xmlns:p14="http://schemas.microsoft.com/office/powerpoint/2010/main" val="2409330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489" y="1321024"/>
            <a:ext cx="9215021" cy="4980851"/>
          </a:xfrm>
          <a:prstGeom prst="rect">
            <a:avLst/>
          </a:prstGeom>
        </p:spPr>
        <p:txBody>
          <a:bodyPr wrap="square">
            <a:spAutoFit/>
          </a:bodyPr>
          <a:lstStyle/>
          <a:p>
            <a:pPr>
              <a:spcAft>
                <a:spcPts val="1800"/>
              </a:spcAft>
            </a:pPr>
            <a:r>
              <a:rPr lang="en-US" sz="2600" dirty="0">
                <a:latin typeface="Times New Roman" panose="02020603050405020304" pitchFamily="18" charset="0"/>
                <a:ea typeface="SimSun" panose="02010600030101010101" pitchFamily="2" charset="-122"/>
              </a:rPr>
              <a:t>Example 2.  </a:t>
            </a:r>
            <a:r>
              <a:rPr lang="en-US" sz="2600" dirty="0">
                <a:ea typeface="SimSun" panose="02010600030101010101" pitchFamily="2" charset="-122"/>
              </a:rPr>
              <a:t>Knapsack Problem:</a:t>
            </a:r>
          </a:p>
          <a:p>
            <a:pPr>
              <a:spcAft>
                <a:spcPts val="1200"/>
              </a:spcAft>
            </a:pPr>
            <a:r>
              <a:rPr lang="en-US" sz="2400" dirty="0">
                <a:solidFill>
                  <a:srgbClr val="0000FF"/>
                </a:solidFill>
                <a:latin typeface="Times New Roman" panose="02020603050405020304" pitchFamily="18" charset="0"/>
                <a:ea typeface="SimSun" panose="02010600030101010101" pitchFamily="2" charset="-122"/>
              </a:rPr>
              <a:t>There is no need to apply a general method for solving linear programming problems here: </a:t>
            </a:r>
          </a:p>
          <a:p>
            <a:pPr marL="461963" indent="-461963">
              <a:spcAft>
                <a:spcPts val="8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Solve this particular problem </a:t>
            </a:r>
          </a:p>
          <a:p>
            <a:pPr marL="919163" lvl="1" indent="-461963">
              <a:spcAft>
                <a:spcPts val="8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using a simple special algorithm </a:t>
            </a:r>
          </a:p>
          <a:p>
            <a:pPr marL="1376363" lvl="2" indent="-461963">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introduced in </a:t>
            </a:r>
            <a:r>
              <a:rPr lang="en-US" sz="2400" dirty="0">
                <a:latin typeface="Times New Roman" panose="02020603050405020304" pitchFamily="18" charset="0"/>
                <a:ea typeface="SimSun" panose="02010600030101010101" pitchFamily="2" charset="-122"/>
              </a:rPr>
              <a:t>Coping with the Limitations of Algorithm Power </a:t>
            </a:r>
          </a:p>
          <a:p>
            <a:pPr marL="1376363" lvl="2" indent="-461963">
              <a:spcAft>
                <a:spcPts val="8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when address the Greedy algorithm for the continuous knapsack problem.</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This reduction of the knapsack problem to an instance of the linear programming problem is </a:t>
            </a:r>
            <a:r>
              <a:rPr lang="en-US" sz="2400" dirty="0">
                <a:solidFill>
                  <a:srgbClr val="0000FF"/>
                </a:solidFill>
                <a:latin typeface="Times New Roman" panose="02020603050405020304" pitchFamily="18" charset="0"/>
                <a:ea typeface="SimSun" panose="02010600030101010101" pitchFamily="2" charset="-122"/>
              </a:rPr>
              <a:t>still useful</a:t>
            </a:r>
            <a:r>
              <a:rPr lang="en-US" sz="2400" dirty="0">
                <a:latin typeface="Times New Roman" panose="02020603050405020304" pitchFamily="18" charset="0"/>
                <a:ea typeface="SimSun" panose="02010600030101010101" pitchFamily="2" charset="-122"/>
              </a:rPr>
              <a:t>, though, </a:t>
            </a:r>
            <a:r>
              <a:rPr lang="en-US" sz="2400" dirty="0">
                <a:solidFill>
                  <a:srgbClr val="0000FF"/>
                </a:solidFill>
                <a:latin typeface="Times New Roman" panose="02020603050405020304" pitchFamily="18" charset="0"/>
                <a:ea typeface="SimSun" panose="02010600030101010101" pitchFamily="2" charset="-122"/>
              </a:rPr>
              <a:t>to prove the correctness of the algorithm in question.</a:t>
            </a:r>
          </a:p>
        </p:txBody>
      </p:sp>
    </p:spTree>
    <p:extLst>
      <p:ext uri="{BB962C8B-B14F-4D97-AF65-F5344CB8AC3E}">
        <p14:creationId xmlns:p14="http://schemas.microsoft.com/office/powerpoint/2010/main" val="1959693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88490" y="571151"/>
                <a:ext cx="9127260" cy="6025239"/>
              </a:xfrm>
              <a:prstGeom prst="rect">
                <a:avLst/>
              </a:prstGeom>
            </p:spPr>
            <p:txBody>
              <a:bodyPr wrap="square">
                <a:spAutoFit/>
              </a:bodyPr>
              <a:lstStyle/>
              <a:p>
                <a:pPr>
                  <a:spcAft>
                    <a:spcPts val="1800"/>
                  </a:spcAft>
                </a:pPr>
                <a:r>
                  <a:rPr lang="en-US" sz="2600" dirty="0">
                    <a:latin typeface="Times New Roman" panose="02020603050405020304" pitchFamily="18" charset="0"/>
                    <a:ea typeface="SimSun" panose="02010600030101010101" pitchFamily="2" charset="-122"/>
                  </a:rPr>
                  <a:t>Example 2.  </a:t>
                </a:r>
                <a:r>
                  <a:rPr lang="en-US" sz="2600" dirty="0">
                    <a:ea typeface="SimSun" panose="02010600030101010101" pitchFamily="2" charset="-122"/>
                  </a:rPr>
                  <a:t>Knapsack Problem:</a:t>
                </a:r>
                <a:endParaRPr lang="en-US" sz="2400" dirty="0">
                  <a:latin typeface="Times New Roman" panose="02020603050405020304" pitchFamily="18" charset="0"/>
                  <a:ea typeface="SimSun" panose="02010600030101010101" pitchFamily="2" charset="-122"/>
                </a:endParaRPr>
              </a:p>
              <a:p>
                <a:pPr>
                  <a:spcAft>
                    <a:spcPts val="600"/>
                  </a:spcAft>
                </a:pPr>
                <a:r>
                  <a:rPr lang="en-US" sz="2400" dirty="0">
                    <a:latin typeface="Times New Roman" panose="02020603050405020304" pitchFamily="18" charset="0"/>
                    <a:ea typeface="SimSun" panose="02010600030101010101" pitchFamily="2" charset="-122"/>
                  </a:rPr>
                  <a:t>In the </a:t>
                </a:r>
                <a:r>
                  <a:rPr lang="en-US" sz="2400" i="1" dirty="0">
                    <a:latin typeface="Times New Roman" panose="02020603050405020304" pitchFamily="18" charset="0"/>
                    <a:ea typeface="SimSun" panose="02010600030101010101" pitchFamily="2" charset="-122"/>
                  </a:rPr>
                  <a:t>discrete</a:t>
                </a:r>
                <a:r>
                  <a:rPr lang="en-US" sz="2400" dirty="0">
                    <a:latin typeface="Times New Roman" panose="02020603050405020304" pitchFamily="18" charset="0"/>
                    <a:ea typeface="SimSun" panose="02010600030101010101" pitchFamily="2" charset="-122"/>
                  </a:rPr>
                  <a:t> (or 0-1) version of the knapsack problem, </a:t>
                </a:r>
                <a:r>
                  <a:rPr lang="en-US" sz="2400" dirty="0">
                    <a:solidFill>
                      <a:srgbClr val="0000FF"/>
                    </a:solidFill>
                    <a:latin typeface="Times New Roman" panose="02020603050405020304" pitchFamily="18" charset="0"/>
                    <a:ea typeface="SimSun" panose="02010600030101010101" pitchFamily="2" charset="-122"/>
                  </a:rPr>
                  <a:t>only allow either to take a whole item or not to take it at all. </a:t>
                </a:r>
                <a:r>
                  <a:rPr lang="en-US" sz="2400" dirty="0">
                    <a:latin typeface="Times New Roman" panose="02020603050405020304" pitchFamily="18" charset="0"/>
                    <a:ea typeface="SimSun" panose="02010600030101010101" pitchFamily="2" charset="-122"/>
                  </a:rPr>
                  <a:t>The following integer linear programming problem for the discrete version is:</a:t>
                </a:r>
              </a:p>
              <a:p>
                <a:pPr>
                  <a:spcAft>
                    <a:spcPts val="600"/>
                  </a:spcAft>
                </a:pPr>
                <a:r>
                  <a:rPr lang="en-US" sz="2400" dirty="0">
                    <a:latin typeface="Times New Roman" panose="02020603050405020304" pitchFamily="18" charset="0"/>
                    <a:ea typeface="SimSun" panose="02010600030101010101" pitchFamily="2" charset="-122"/>
                  </a:rPr>
                  <a:t>                 m</a:t>
                </a:r>
                <a14:m>
                  <m:oMath xmlns:m="http://schemas.openxmlformats.org/officeDocument/2006/math">
                    <m:r>
                      <a:rPr lang="en-US" sz="2400" b="0" i="1" smtClean="0">
                        <a:latin typeface="Cambria Math" panose="02040503050406030204" pitchFamily="18" charset="0"/>
                        <a:ea typeface="SimSun" panose="02010600030101010101" pitchFamily="2" charset="-122"/>
                      </a:rPr>
                      <m:t>𝑎𝑥𝑖𝑚𝑖𝑧𝑒</m:t>
                    </m:r>
                    <m:r>
                      <a:rPr lang="en-US" sz="2400" b="0" smtClean="0">
                        <a:latin typeface="Cambria Math" panose="02040503050406030204" pitchFamily="18" charset="0"/>
                        <a:ea typeface="SimSun" panose="02010600030101010101" pitchFamily="2" charset="-122"/>
                      </a:rPr>
                      <m:t> </m:t>
                    </m:r>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=1</m:t>
                        </m:r>
                      </m:sub>
                      <m:sup>
                        <m:r>
                          <a:rPr lang="en-US" sz="2400" b="0" i="1" smtClean="0">
                            <a:latin typeface="Cambria Math" panose="02040503050406030204" pitchFamily="18" charset="0"/>
                            <a:ea typeface="SimSun" panose="02010600030101010101" pitchFamily="2" charset="-122"/>
                          </a:rPr>
                          <m:t>𝑛</m:t>
                        </m:r>
                      </m:sup>
                      <m:e>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𝑣</m:t>
                            </m:r>
                          </m:e>
                          <m:sub>
                            <m:r>
                              <a:rPr lang="en-US" sz="2400" b="0" i="1" smtClean="0">
                                <a:latin typeface="Cambria Math" panose="02040503050406030204" pitchFamily="18" charset="0"/>
                                <a:ea typeface="SimSun" panose="02010600030101010101" pitchFamily="2" charset="-122"/>
                              </a:rPr>
                              <m:t>𝑗</m:t>
                            </m:r>
                          </m:sub>
                        </m:sSub>
                      </m:e>
                    </m:nary>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𝑥</m:t>
                        </m:r>
                      </m:e>
                      <m:sub>
                        <m:r>
                          <a:rPr lang="en-US" sz="2400" b="0" i="1" smtClean="0">
                            <a:latin typeface="Cambria Math" panose="02040503050406030204" pitchFamily="18" charset="0"/>
                            <a:ea typeface="SimSun" panose="02010600030101010101" pitchFamily="2" charset="-122"/>
                          </a:rPr>
                          <m:t>𝑗</m:t>
                        </m:r>
                      </m:sub>
                    </m:sSub>
                  </m:oMath>
                </a14:m>
                <a:r>
                  <a:rPr lang="en-US" sz="2400" dirty="0">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	     subject to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=1</m:t>
                        </m:r>
                      </m:sub>
                      <m:sup>
                        <m:r>
                          <a:rPr lang="en-US" sz="2400" b="0" i="1" smtClean="0">
                            <a:latin typeface="Cambria Math" panose="02040503050406030204" pitchFamily="18" charset="0"/>
                            <a:ea typeface="SimSun" panose="02010600030101010101" pitchFamily="2" charset="-122"/>
                          </a:rPr>
                          <m:t>𝑛</m:t>
                        </m:r>
                      </m:sup>
                      <m:e>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𝑤</m:t>
                            </m:r>
                          </m:e>
                          <m:sub>
                            <m:r>
                              <a:rPr lang="en-US" sz="2400" b="0" i="1" smtClean="0">
                                <a:latin typeface="Cambria Math" panose="02040503050406030204" pitchFamily="18" charset="0"/>
                                <a:ea typeface="SimSun" panose="02010600030101010101" pitchFamily="2" charset="-122"/>
                              </a:rPr>
                              <m:t>𝑗</m:t>
                            </m:r>
                          </m:sub>
                        </m:sSub>
                      </m:e>
                    </m:nary>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𝑥</m:t>
                        </m:r>
                      </m:e>
                      <m:sub>
                        <m:r>
                          <a:rPr lang="en-US" sz="2400" b="0" i="1" smtClean="0">
                            <a:latin typeface="Cambria Math" panose="02040503050406030204" pitchFamily="18" charset="0"/>
                            <a:ea typeface="SimSun" panose="02010600030101010101" pitchFamily="2" charset="-122"/>
                          </a:rPr>
                          <m:t>𝑗</m:t>
                        </m:r>
                      </m:sub>
                    </m:sSub>
                    <m:r>
                      <a:rPr lang="en-US" sz="2400" b="0" smtClean="0">
                        <a:latin typeface="Cambria Math" panose="02040503050406030204" pitchFamily="18" charset="0"/>
                        <a:ea typeface="SimSun" panose="02010600030101010101" pitchFamily="2" charset="-122"/>
                      </a:rPr>
                      <m:t> </m:t>
                    </m:r>
                    <m:r>
                      <a:rPr lang="en-US" sz="2400" b="0" i="1" dirty="0"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W</a:t>
                </a:r>
              </a:p>
              <a:p>
                <a:pPr>
                  <a:spcAft>
                    <a:spcPts val="600"/>
                  </a:spcAft>
                </a:pPr>
                <a:r>
                  <a:rPr lang="en-US" sz="2400" dirty="0">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smtClean="0">
                            <a:solidFill>
                              <a:srgbClr val="0000FF"/>
                            </a:solidFill>
                            <a:latin typeface="Cambria Math" panose="02040503050406030204" pitchFamily="18" charset="0"/>
                            <a:ea typeface="SimSun" panose="02010600030101010101" pitchFamily="2" charset="-122"/>
                          </a:rPr>
                        </m:ctrlPr>
                      </m:sSubPr>
                      <m:e>
                        <m:r>
                          <a:rPr lang="en-US" sz="2400" b="0" i="1" smtClean="0">
                            <a:solidFill>
                              <a:srgbClr val="0000FF"/>
                            </a:solidFill>
                            <a:latin typeface="Cambria Math" panose="02040503050406030204" pitchFamily="18" charset="0"/>
                            <a:ea typeface="SimSun" panose="02010600030101010101" pitchFamily="2" charset="-122"/>
                          </a:rPr>
                          <m:t>𝑥</m:t>
                        </m:r>
                      </m:e>
                      <m:sub>
                        <m:r>
                          <a:rPr lang="en-US" sz="2400" b="0" i="1" smtClean="0">
                            <a:solidFill>
                              <a:srgbClr val="0000FF"/>
                            </a:solidFill>
                            <a:latin typeface="Cambria Math" panose="02040503050406030204" pitchFamily="18" charset="0"/>
                            <a:ea typeface="SimSun" panose="02010600030101010101" pitchFamily="2" charset="-122"/>
                          </a:rPr>
                          <m:t>𝑗</m:t>
                        </m:r>
                      </m:sub>
                    </m:sSub>
                    <m:r>
                      <a:rPr lang="en-US" sz="2400" b="0" i="1" dirty="0" smtClean="0">
                        <a:solidFill>
                          <a:srgbClr val="0000FF"/>
                        </a:solidFill>
                        <a:latin typeface="Cambria Math" panose="02040503050406030204" pitchFamily="18" charset="0"/>
                        <a:ea typeface="Cambria Math" panose="02040503050406030204" pitchFamily="18" charset="0"/>
                      </a:rPr>
                      <m:t>∈</m:t>
                    </m:r>
                  </m:oMath>
                </a14:m>
                <a:r>
                  <a:rPr lang="en-US" sz="2400" dirty="0">
                    <a:solidFill>
                      <a:srgbClr val="0000FF"/>
                    </a:solidFill>
                    <a:latin typeface="Times New Roman" panose="02020603050405020304" pitchFamily="18" charset="0"/>
                    <a:ea typeface="SimSun" panose="02010600030101010101" pitchFamily="2" charset="-122"/>
                  </a:rPr>
                  <a:t> {0, 1}  for j = 1, …., n.</a:t>
                </a:r>
              </a:p>
              <a:p>
                <a:pPr>
                  <a:spcAft>
                    <a:spcPts val="600"/>
                  </a:spcAft>
                </a:pPr>
                <a:endParaRPr lang="en-US" sz="2400" dirty="0">
                  <a:latin typeface="Times New Roman" panose="02020603050405020304" pitchFamily="18" charset="0"/>
                  <a:ea typeface="SimSun" panose="02010600030101010101" pitchFamily="2" charset="-122"/>
                </a:endParaRPr>
              </a:p>
              <a:p>
                <a:pPr>
                  <a:spcAft>
                    <a:spcPts val="600"/>
                  </a:spcAft>
                </a:pPr>
                <a:r>
                  <a:rPr lang="en-US" sz="2400" dirty="0">
                    <a:latin typeface="Times New Roman" panose="02020603050405020304" pitchFamily="18" charset="0"/>
                    <a:ea typeface="SimSun" panose="02010600030101010101" pitchFamily="2" charset="-122"/>
                  </a:rPr>
                  <a:t>This </a:t>
                </a:r>
                <a:r>
                  <a:rPr lang="en-US" sz="2400" dirty="0">
                    <a:solidFill>
                      <a:srgbClr val="0000FF"/>
                    </a:solidFill>
                    <a:latin typeface="Times New Roman" panose="02020603050405020304" pitchFamily="18" charset="0"/>
                    <a:ea typeface="SimSun" panose="02010600030101010101" pitchFamily="2" charset="-122"/>
                  </a:rPr>
                  <a:t>minor modification </a:t>
                </a:r>
                <a:r>
                  <a:rPr lang="en-US" sz="2400" dirty="0">
                    <a:latin typeface="Times New Roman" panose="02020603050405020304" pitchFamily="18" charset="0"/>
                    <a:ea typeface="SimSun" panose="02010600030101010101" pitchFamily="2" charset="-122"/>
                  </a:rPr>
                  <a:t>makes a drastic difference for the complexity of this and similar problems </a:t>
                </a:r>
                <a:r>
                  <a:rPr lang="en-US" sz="2400" dirty="0">
                    <a:solidFill>
                      <a:srgbClr val="0000FF"/>
                    </a:solidFill>
                    <a:latin typeface="Times New Roman" panose="02020603050405020304" pitchFamily="18" charset="0"/>
                    <a:ea typeface="SimSun" panose="02010600030101010101" pitchFamily="2" charset="-122"/>
                  </a:rPr>
                  <a:t>constrained to take only discrete values in their potential ranges.</a:t>
                </a:r>
                <a:r>
                  <a:rPr lang="en-US" sz="2400" dirty="0">
                    <a:latin typeface="Times New Roman" panose="02020603050405020304" pitchFamily="18" charset="0"/>
                    <a:ea typeface="SimSun" panose="02010600030101010101" pitchFamily="2" charset="-122"/>
                  </a:rPr>
                  <a:t>  Despite the fact that </a:t>
                </a:r>
                <a:r>
                  <a:rPr lang="en-US" sz="2400" dirty="0">
                    <a:solidFill>
                      <a:srgbClr val="0000FF"/>
                    </a:solidFill>
                    <a:latin typeface="Times New Roman" panose="02020603050405020304" pitchFamily="18" charset="0"/>
                    <a:ea typeface="SimSun" panose="02010600030101010101" pitchFamily="2" charset="-122"/>
                  </a:rPr>
                  <a:t>the 0-1 version might seem to be easier </a:t>
                </a:r>
                <a:r>
                  <a:rPr lang="en-US" sz="2400" dirty="0">
                    <a:latin typeface="Times New Roman" panose="02020603050405020304" pitchFamily="18" charset="0"/>
                    <a:ea typeface="SimSun" panose="02010600030101010101" pitchFamily="2" charset="-122"/>
                  </a:rPr>
                  <a:t>because it can ignore any subset of the continuous version that has a fractional values of an item, </a:t>
                </a:r>
                <a:r>
                  <a:rPr lang="en-US" sz="2400" dirty="0">
                    <a:solidFill>
                      <a:srgbClr val="0000FF"/>
                    </a:solidFill>
                    <a:latin typeface="Times New Roman" panose="02020603050405020304" pitchFamily="18" charset="0"/>
                    <a:ea typeface="SimSun" panose="02010600030101010101" pitchFamily="2" charset="-122"/>
                  </a:rPr>
                  <a:t>the 0-1 version is, in fact, much more complicated than its continuous counterpart</a:t>
                </a:r>
                <a:r>
                  <a:rPr lang="en-US" sz="2400" dirty="0">
                    <a:latin typeface="Times New Roman" panose="02020603050405020304" pitchFamily="18" charset="0"/>
                    <a:ea typeface="SimSun" panose="02010600030101010101" pitchFamily="2" charset="-122"/>
                  </a:rPr>
                  <a:t>. </a:t>
                </a:r>
              </a:p>
            </p:txBody>
          </p:sp>
        </mc:Choice>
        <mc:Fallback xmlns="">
          <p:sp>
            <p:nvSpPr>
              <p:cNvPr id="2" name="Rectangle 1"/>
              <p:cNvSpPr>
                <a:spLocks noRot="1" noChangeAspect="1" noMove="1" noResize="1" noEditPoints="1" noAdjustHandles="1" noChangeArrowheads="1" noChangeShapeType="1" noTextEdit="1"/>
              </p:cNvSpPr>
              <p:nvPr/>
            </p:nvSpPr>
            <p:spPr>
              <a:xfrm>
                <a:off x="1488490" y="571151"/>
                <a:ext cx="9127260" cy="6025239"/>
              </a:xfrm>
              <a:prstGeom prst="rect">
                <a:avLst/>
              </a:prstGeom>
              <a:blipFill>
                <a:blip r:embed="rId2"/>
                <a:stretch>
                  <a:fillRect l="-1202" t="-1113" r="-1470" b="-1417"/>
                </a:stretch>
              </a:blipFill>
            </p:spPr>
            <p:txBody>
              <a:bodyPr/>
              <a:lstStyle/>
              <a:p>
                <a:r>
                  <a:rPr lang="en-US">
                    <a:noFill/>
                  </a:rPr>
                  <a:t> </a:t>
                </a:r>
              </a:p>
            </p:txBody>
          </p:sp>
        </mc:Fallback>
      </mc:AlternateContent>
    </p:spTree>
    <p:extLst>
      <p:ext uri="{BB962C8B-B14F-4D97-AF65-F5344CB8AC3E}">
        <p14:creationId xmlns:p14="http://schemas.microsoft.com/office/powerpoint/2010/main" val="2050057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790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57165" y="1263559"/>
                <a:ext cx="8877670" cy="5491247"/>
              </a:xfrm>
              <a:prstGeom prst="rect">
                <a:avLst/>
              </a:prstGeom>
            </p:spPr>
            <p:txBody>
              <a:bodyPr wrap="square">
                <a:spAutoFit/>
              </a:bodyPr>
              <a:lstStyle/>
              <a:p>
                <a:pPr>
                  <a:spcAft>
                    <a:spcPts val="1800"/>
                  </a:spcAft>
                </a:pPr>
                <a:r>
                  <a:rPr lang="en-US" sz="2600" dirty="0">
                    <a:ea typeface="SimSun" panose="02010600030101010101" pitchFamily="2" charset="-122"/>
                    <a:cs typeface="Times New Roman" panose="02020603050405020304" pitchFamily="18" charset="0"/>
                  </a:rPr>
                  <a:t>Reduction to Graph Problems</a:t>
                </a:r>
              </a:p>
              <a:p>
                <a:pPr marR="4445">
                  <a:spcBef>
                    <a:spcPts val="50"/>
                  </a:spcBef>
                  <a:spcAft>
                    <a:spcPts val="6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Formal definition of a state space(1)</a:t>
                </a:r>
              </a:p>
              <a:p>
                <a:pPr marR="4445">
                  <a:spcBef>
                    <a:spcPts val="50"/>
                  </a:spcBef>
                  <a:spcAft>
                    <a:spcPts val="6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 </a:t>
                </a:r>
                <a:r>
                  <a:rPr lang="en-US" sz="2400" i="1"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statespace</a:t>
                </a: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is represented by a four-tuple &lt;N,A,S,GD&gt;, where: </a:t>
                </a:r>
              </a:p>
              <a:p>
                <a:pPr marL="1144588" marR="4445" indent="-687388">
                  <a:spcBef>
                    <a:spcPts val="50"/>
                  </a:spcBef>
                  <a:spcAft>
                    <a:spcPts val="3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N 	is the set of nodes or states of the graph. </a:t>
                </a:r>
              </a:p>
              <a:p>
                <a:pPr marL="1144588" marR="4445" indent="-687388">
                  <a:spcBef>
                    <a:spcPts val="50"/>
                  </a:spcBef>
                  <a:spcAft>
                    <a:spcPts val="6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These correspond to the states in a problem-solving process;</a:t>
                </a:r>
              </a:p>
              <a:p>
                <a:pPr marL="1144588" marR="4445" indent="-687388">
                  <a:spcBef>
                    <a:spcPts val="50"/>
                  </a:spcBef>
                  <a:spcAft>
                    <a:spcPts val="3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 	is the set of arcs between nodes. </a:t>
                </a:r>
              </a:p>
              <a:p>
                <a:pPr marL="1144588" marR="4445" indent="-687388">
                  <a:spcBef>
                    <a:spcPts val="50"/>
                  </a:spcBef>
                  <a:spcAft>
                    <a:spcPts val="6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These correspond to the steps in a problem-solving process;</a:t>
                </a:r>
              </a:p>
              <a:p>
                <a:pPr marL="1144588" marR="4445" indent="-687388">
                  <a:spcBef>
                    <a:spcPts val="50"/>
                  </a:spcBef>
                  <a:spcAft>
                    <a:spcPts val="3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S 	is a nonempty subset of N (S</a:t>
                </a:r>
                <a14:m>
                  <m:oMath xmlns:m="http://schemas.openxmlformats.org/officeDocument/2006/math">
                    <m:r>
                      <a:rPr lang="en-US" sz="2400" b="0" i="1" dirty="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N), </a:t>
                </a:r>
              </a:p>
              <a:p>
                <a:pPr marL="1144588" marR="4445" indent="-687388">
                  <a:spcBef>
                    <a:spcPts val="50"/>
                  </a:spcBef>
                  <a:spcAft>
                    <a:spcPts val="6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contains the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start state</a:t>
                </a: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(s) of the problem;</a:t>
                </a:r>
              </a:p>
              <a:p>
                <a:pPr marL="1144588" marR="0" indent="-687388">
                  <a:spcBef>
                    <a:spcPts val="0"/>
                  </a:spcBef>
                  <a:spcAft>
                    <a:spcPts val="3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GD   is a nonempty subset of N (GD</a:t>
                </a:r>
                <a14:m>
                  <m:oMath xmlns:m="http://schemas.openxmlformats.org/officeDocument/2006/math">
                    <m:r>
                      <a:rPr lang="en-US" sz="2400" b="0" i="1" dirty="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N), </a:t>
                </a:r>
              </a:p>
              <a:p>
                <a:pPr marL="1144588" marR="0" indent="-687388">
                  <a:spcBef>
                    <a:spcPts val="0"/>
                  </a:spcBef>
                  <a:spcAft>
                    <a:spcPts val="6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contains the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goal state</a:t>
                </a:r>
                <a:r>
                  <a:rPr lang="en-US" sz="2400" dirty="0">
                    <a:latin typeface="Times New Roman" panose="02020603050405020304" pitchFamily="18" charset="0"/>
                    <a:ea typeface="SimSun" panose="02010600030101010101" pitchFamily="2" charset="-122"/>
                    <a:cs typeface="Times New Roman" panose="02020603050405020304" pitchFamily="18" charset="0"/>
                  </a:rPr>
                  <a:t>(s) of the problem.</a:t>
                </a:r>
              </a:p>
              <a:p>
                <a:pPr>
                  <a:spcAft>
                    <a:spcPts val="6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57165" y="1263559"/>
                <a:ext cx="8877670" cy="5491247"/>
              </a:xfrm>
              <a:prstGeom prst="rect">
                <a:avLst/>
              </a:prstGeom>
              <a:blipFill>
                <a:blip r:embed="rId2"/>
                <a:stretch>
                  <a:fillRect l="-1236" t="-888"/>
                </a:stretch>
              </a:blipFill>
            </p:spPr>
            <p:txBody>
              <a:bodyPr/>
              <a:lstStyle/>
              <a:p>
                <a:r>
                  <a:rPr lang="en-US">
                    <a:noFill/>
                  </a:rPr>
                  <a:t> </a:t>
                </a:r>
              </a:p>
            </p:txBody>
          </p:sp>
        </mc:Fallback>
      </mc:AlternateContent>
    </p:spTree>
    <p:extLst>
      <p:ext uri="{BB962C8B-B14F-4D97-AF65-F5344CB8AC3E}">
        <p14:creationId xmlns:p14="http://schemas.microsoft.com/office/powerpoint/2010/main" val="107669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9462" y="1159016"/>
            <a:ext cx="8691155" cy="4832092"/>
          </a:xfrm>
          <a:prstGeom prst="rect">
            <a:avLst/>
          </a:prstGeom>
        </p:spPr>
        <p:txBody>
          <a:bodyPr wrap="square">
            <a:spAutoFit/>
          </a:bodyPr>
          <a:lstStyle/>
          <a:p>
            <a:pPr>
              <a:spcAft>
                <a:spcPts val="1800"/>
              </a:spcAft>
            </a:pPr>
            <a:r>
              <a:rPr lang="en-US" sz="2800" dirty="0">
                <a:ea typeface="SimSun" panose="02010600030101010101" pitchFamily="2" charset="-122"/>
              </a:rPr>
              <a:t>Farmer Crosses River Puzzle - Solution</a:t>
            </a:r>
          </a:p>
          <a:p>
            <a:pPr>
              <a:spcAft>
                <a:spcPts val="600"/>
              </a:spcAft>
            </a:pPr>
            <a:r>
              <a:rPr lang="en-US" sz="2400" dirty="0">
                <a:latin typeface="Times New Roman" panose="02020603050405020304" pitchFamily="18" charset="0"/>
                <a:ea typeface="SimSun" panose="02010600030101010101" pitchFamily="2" charset="-122"/>
              </a:rPr>
              <a:t>The Puzzle:</a:t>
            </a:r>
            <a:r>
              <a:rPr lang="en-US" sz="2400" dirty="0">
                <a:solidFill>
                  <a:srgbClr val="000088"/>
                </a:solidFill>
                <a:latin typeface="Verdana" panose="020B0604030504040204" pitchFamily="34" charset="0"/>
                <a:ea typeface="SimSun" panose="02010600030101010101" pitchFamily="2" charset="-122"/>
              </a:rPr>
              <a:t> </a:t>
            </a:r>
          </a:p>
          <a:p>
            <a:pPr marL="461963" indent="-461963">
              <a:spcAft>
                <a:spcPts val="600"/>
              </a:spcAft>
              <a:buFont typeface="Arial" panose="020B0604020202020204" pitchFamily="34" charset="0"/>
              <a:buChar char="•"/>
            </a:pPr>
            <a:r>
              <a:rPr lang="en-US" sz="2400"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A pleasant wants to cross a river and take with him a wolf, a goat, and a cabbage. </a:t>
            </a:r>
          </a:p>
          <a:p>
            <a:pPr marL="461963" indent="-461963">
              <a:spcAft>
                <a:spcPts val="600"/>
              </a:spcAft>
              <a:buFont typeface="Arial" panose="020B0604020202020204" pitchFamily="34" charset="0"/>
              <a:buChar char="•"/>
            </a:pPr>
            <a:r>
              <a:rPr lang="en-US" sz="2400"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There is </a:t>
            </a:r>
            <a:r>
              <a:rPr lang="en-US" sz="2400" i="1"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a boat </a:t>
            </a:r>
            <a:r>
              <a:rPr lang="en-US" sz="2400"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that </a:t>
            </a:r>
            <a:r>
              <a:rPr lang="en-US" sz="2400" dirty="0">
                <a:solidFill>
                  <a:srgbClr val="000088"/>
                </a:solidFill>
                <a:latin typeface="Times New Roman" panose="02020603050405020304" pitchFamily="18" charset="0"/>
                <a:ea typeface="Segoe UI Symbol" panose="020B0502040204020203" pitchFamily="34" charset="0"/>
                <a:cs typeface="Times New Roman" panose="02020603050405020304" pitchFamily="18" charset="0"/>
              </a:rPr>
              <a:t>can fit himself plus either the wolf, the goat, or the cabbage.</a:t>
            </a:r>
            <a:r>
              <a:rPr lang="en-US" sz="2400"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 </a:t>
            </a:r>
          </a:p>
          <a:p>
            <a:pPr marL="461963" indent="-461963">
              <a:spcAft>
                <a:spcPts val="600"/>
              </a:spcAft>
              <a:buFont typeface="Arial" panose="020B0604020202020204" pitchFamily="34" charset="0"/>
              <a:buChar char="•"/>
            </a:pPr>
            <a:r>
              <a:rPr lang="en-US" sz="2400"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If the wolf and the goat are alone on one shore, the wolf will eat the goat. If the goat and the cabbage are alone on the shore, the goat will eat the cabbage.</a:t>
            </a:r>
          </a:p>
          <a:p>
            <a:pPr marL="461963" indent="-461963">
              <a:spcBef>
                <a:spcPts val="600"/>
              </a:spcBef>
              <a:spcAft>
                <a:spcPts val="600"/>
              </a:spcAft>
              <a:buFont typeface="Arial" panose="020B0604020202020204" pitchFamily="34" charset="0"/>
              <a:buChar char="•"/>
            </a:pPr>
            <a:r>
              <a:rPr lang="en-US" sz="2400"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How can the farmer bring the wolf, the goat, and the cabbage across the river?</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19494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8195" y="1061600"/>
            <a:ext cx="8845965" cy="4909036"/>
          </a:xfrm>
          <a:prstGeom prst="rect">
            <a:avLst/>
          </a:prstGeom>
        </p:spPr>
        <p:txBody>
          <a:bodyPr wrap="square">
            <a:spAutoFit/>
          </a:bodyPr>
          <a:lstStyle/>
          <a:p>
            <a:pPr>
              <a:spcAft>
                <a:spcPts val="1800"/>
              </a:spcAft>
            </a:pPr>
            <a:r>
              <a:rPr lang="en-US" sz="2400" dirty="0">
                <a:solidFill>
                  <a:srgbClr val="000088"/>
                </a:solidFill>
                <a:latin typeface="Verdana" panose="020B0604030504040204" pitchFamily="34" charset="0"/>
                <a:ea typeface="SimSun" panose="02010600030101010101" pitchFamily="2" charset="-122"/>
              </a:rPr>
              <a:t>How can the farmer bring the wolf, the goat, and the cabbage across the river?</a:t>
            </a:r>
            <a:endParaRPr lang="en-US" sz="2400" dirty="0">
              <a:latin typeface="Times New Roman" panose="02020603050405020304" pitchFamily="18" charset="0"/>
              <a:ea typeface="SimSun" panose="02010600030101010101" pitchFamily="2" charset="-122"/>
            </a:endParaRPr>
          </a:p>
          <a:p>
            <a:pPr marL="919163" lvl="1" indent="-461963">
              <a:buFont typeface="Arial" panose="020B0604020202020204" pitchFamily="34" charset="0"/>
              <a:buChar char="•"/>
            </a:pPr>
            <a:r>
              <a:rPr lang="en-US" sz="2400" dirty="0">
                <a:solidFill>
                  <a:srgbClr val="0000FF"/>
                </a:solidFill>
                <a:latin typeface="Times New Roman" panose="02020603050405020304" pitchFamily="18" charset="0"/>
                <a:ea typeface="Times New Roman" panose="02020603050405020304" pitchFamily="18" charset="0"/>
              </a:rPr>
              <a:t>P, w, g, c</a:t>
            </a:r>
            <a:r>
              <a:rPr lang="en-US" sz="2400" b="1" dirty="0">
                <a:solidFill>
                  <a:srgbClr val="0000FF"/>
                </a:solidFill>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stands for the peasant, the wolf, the goat, and the cabbage, respectively.</a:t>
            </a:r>
            <a:endParaRPr lang="en-US" sz="2400" dirty="0">
              <a:latin typeface="Times New Roman" panose="02020603050405020304" pitchFamily="18" charset="0"/>
              <a:ea typeface="SimSun" panose="02010600030101010101" pitchFamily="2" charset="-122"/>
            </a:endParaRPr>
          </a:p>
          <a:p>
            <a:pPr marL="919163" lvl="1" indent="-461963">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The two bars </a:t>
            </a:r>
            <a:r>
              <a:rPr lang="en-US" sz="2400" dirty="0">
                <a:solidFill>
                  <a:srgbClr val="0000FF"/>
                </a:solidFill>
                <a:latin typeface="Times New Roman" panose="02020603050405020304" pitchFamily="18" charset="0"/>
                <a:ea typeface="Times New Roman" panose="02020603050405020304" pitchFamily="18" charset="0"/>
              </a:rPr>
              <a:t>|| denote the river;</a:t>
            </a:r>
            <a:endParaRPr lang="en-US" sz="2400" dirty="0">
              <a:solidFill>
                <a:srgbClr val="0000FF"/>
              </a:solidFill>
              <a:latin typeface="Times New Roman" panose="02020603050405020304" pitchFamily="18" charset="0"/>
              <a:ea typeface="SimSun" panose="02010600030101010101" pitchFamily="2" charset="-122"/>
            </a:endParaRPr>
          </a:p>
          <a:p>
            <a:pPr marL="919163" lvl="1" indent="-461963">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There exist </a:t>
            </a:r>
            <a:r>
              <a:rPr lang="en-US" sz="2400" dirty="0">
                <a:solidFill>
                  <a:srgbClr val="0000FF"/>
                </a:solidFill>
                <a:latin typeface="Times New Roman" panose="02020603050405020304" pitchFamily="18" charset="0"/>
                <a:ea typeface="Times New Roman" panose="02020603050405020304" pitchFamily="18" charset="0"/>
              </a:rPr>
              <a:t>two distinct simple paths </a:t>
            </a:r>
            <a:r>
              <a:rPr lang="en-US" sz="2400" dirty="0">
                <a:latin typeface="Times New Roman" panose="02020603050405020304" pitchFamily="18" charset="0"/>
                <a:ea typeface="Times New Roman" panose="02020603050405020304" pitchFamily="18" charset="0"/>
              </a:rPr>
              <a:t>from the initial state vertex to the final state vertex</a:t>
            </a:r>
            <a:endParaRPr lang="en-US" sz="2400" dirty="0">
              <a:latin typeface="Times New Roman" panose="02020603050405020304" pitchFamily="18" charset="0"/>
              <a:ea typeface="SimSun" panose="02010600030101010101" pitchFamily="2" charset="-122"/>
            </a:endParaRPr>
          </a:p>
          <a:p>
            <a:pPr marL="919163" lvl="1" indent="-461963">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Hence, this puzzle </a:t>
            </a:r>
            <a:r>
              <a:rPr lang="en-US" sz="2400" dirty="0">
                <a:solidFill>
                  <a:srgbClr val="0000FF"/>
                </a:solidFill>
                <a:latin typeface="Times New Roman" panose="02020603050405020304" pitchFamily="18" charset="0"/>
                <a:ea typeface="Times New Roman" panose="02020603050405020304" pitchFamily="18" charset="0"/>
              </a:rPr>
              <a:t>has two solutions, each of which requires seven river crossings.</a:t>
            </a:r>
            <a:endParaRPr lang="en-US" sz="2400" dirty="0">
              <a:solidFill>
                <a:srgbClr val="0000FF"/>
              </a:solidFill>
              <a:latin typeface="Times New Roman" panose="02020603050405020304" pitchFamily="18" charset="0"/>
              <a:ea typeface="SimSun" panose="02010600030101010101" pitchFamily="2" charset="-122"/>
            </a:endParaRPr>
          </a:p>
          <a:p>
            <a:pPr>
              <a:spcBef>
                <a:spcPts val="1200"/>
              </a:spcBef>
            </a:pPr>
            <a:r>
              <a:rPr lang="en-US" sz="2400" dirty="0">
                <a:latin typeface="Times New Roman" panose="02020603050405020304" pitchFamily="18" charset="0"/>
                <a:ea typeface="Times New Roman" panose="02020603050405020304" pitchFamily="18" charset="0"/>
              </a:rPr>
              <a:t>Use the edges’ label to indicate the boat’s occupants for each crossing. In terms of this graph, find a path </a:t>
            </a:r>
            <a:r>
              <a:rPr lang="en-US" sz="2400" dirty="0">
                <a:solidFill>
                  <a:srgbClr val="0000FF"/>
                </a:solidFill>
                <a:latin typeface="Times New Roman" panose="02020603050405020304" pitchFamily="18" charset="0"/>
                <a:ea typeface="Times New Roman" panose="02020603050405020304" pitchFamily="18" charset="0"/>
              </a:rPr>
              <a:t>from the initial-state vertex, </a:t>
            </a:r>
            <a:r>
              <a:rPr lang="en-US" sz="2400" dirty="0">
                <a:latin typeface="Times New Roman" panose="02020603050405020304" pitchFamily="18" charset="0"/>
                <a:ea typeface="Times New Roman" panose="02020603050405020304" pitchFamily="18" charset="0"/>
              </a:rPr>
              <a:t>labeled </a:t>
            </a:r>
            <a:r>
              <a:rPr lang="en-US" sz="2400" dirty="0" err="1">
                <a:latin typeface="Times New Roman" panose="02020603050405020304" pitchFamily="18" charset="0"/>
                <a:ea typeface="Times New Roman" panose="02020603050405020304" pitchFamily="18" charset="0"/>
              </a:rPr>
              <a:t>Pwgc</a:t>
            </a:r>
            <a:r>
              <a:rPr lang="en-US" sz="2400" dirty="0">
                <a:latin typeface="Times New Roman" panose="02020603050405020304" pitchFamily="18" charset="0"/>
                <a:ea typeface="Times New Roman" panose="02020603050405020304" pitchFamily="18" charset="0"/>
              </a:rPr>
              <a:t>||, to </a:t>
            </a:r>
            <a:r>
              <a:rPr lang="en-US" sz="2400" dirty="0">
                <a:solidFill>
                  <a:srgbClr val="0000FF"/>
                </a:solidFill>
                <a:latin typeface="Times New Roman" panose="02020603050405020304" pitchFamily="18" charset="0"/>
                <a:ea typeface="Times New Roman" panose="02020603050405020304" pitchFamily="18" charset="0"/>
              </a:rPr>
              <a:t>the final-state vertex</a:t>
            </a:r>
            <a:r>
              <a:rPr lang="en-US" sz="2400" dirty="0">
                <a:latin typeface="Times New Roman" panose="02020603050405020304" pitchFamily="18" charset="0"/>
                <a:ea typeface="Times New Roman" panose="02020603050405020304" pitchFamily="18" charset="0"/>
              </a:rPr>
              <a:t>, labeled ||</a:t>
            </a:r>
            <a:r>
              <a:rPr lang="en-US" sz="2400" dirty="0" err="1">
                <a:latin typeface="Times New Roman" panose="02020603050405020304" pitchFamily="18" charset="0"/>
                <a:ea typeface="Times New Roman" panose="02020603050405020304" pitchFamily="18" charset="0"/>
              </a:rPr>
              <a:t>Pwgc</a:t>
            </a:r>
            <a:r>
              <a:rPr lang="en-US" sz="2400" dirty="0">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117567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45"/>
          <p:cNvSpPr>
            <a:spLocks noChangeArrowheads="1"/>
          </p:cNvSpPr>
          <p:nvPr/>
        </p:nvSpPr>
        <p:spPr bwMode="auto">
          <a:xfrm>
            <a:off x="1851087" y="1487206"/>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Pwgc ||</a:t>
            </a:r>
          </a:p>
        </p:txBody>
      </p:sp>
      <p:sp>
        <p:nvSpPr>
          <p:cNvPr id="34" name="Oval 45"/>
          <p:cNvSpPr>
            <a:spLocks noChangeArrowheads="1"/>
          </p:cNvSpPr>
          <p:nvPr/>
        </p:nvSpPr>
        <p:spPr bwMode="auto">
          <a:xfrm>
            <a:off x="1851087" y="2580639"/>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Pwc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
            </a:r>
          </a:p>
        </p:txBody>
      </p:sp>
      <p:sp>
        <p:nvSpPr>
          <p:cNvPr id="35" name="Oval 45"/>
          <p:cNvSpPr>
            <a:spLocks noChangeArrowheads="1"/>
          </p:cNvSpPr>
          <p:nvPr/>
        </p:nvSpPr>
        <p:spPr bwMode="auto">
          <a:xfrm>
            <a:off x="1851087" y="3601571"/>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Pgc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t>
            </a:r>
          </a:p>
        </p:txBody>
      </p:sp>
      <p:sp>
        <p:nvSpPr>
          <p:cNvPr id="36" name="Oval 45"/>
          <p:cNvSpPr>
            <a:spLocks noChangeArrowheads="1"/>
          </p:cNvSpPr>
          <p:nvPr/>
        </p:nvSpPr>
        <p:spPr bwMode="auto">
          <a:xfrm>
            <a:off x="1851087" y="4622503"/>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Pwg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
            </a:r>
          </a:p>
        </p:txBody>
      </p:sp>
      <p:sp>
        <p:nvSpPr>
          <p:cNvPr id="37" name="Oval 45"/>
          <p:cNvSpPr>
            <a:spLocks noChangeArrowheads="1"/>
          </p:cNvSpPr>
          <p:nvPr/>
        </p:nvSpPr>
        <p:spPr bwMode="auto">
          <a:xfrm>
            <a:off x="1851087" y="5581291"/>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8" name="Oval 45"/>
          <p:cNvSpPr>
            <a:spLocks noChangeArrowheads="1"/>
          </p:cNvSpPr>
          <p:nvPr/>
        </p:nvSpPr>
        <p:spPr bwMode="auto">
          <a:xfrm>
            <a:off x="5705476" y="1487206"/>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Pg</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Oval 45"/>
          <p:cNvSpPr>
            <a:spLocks noChangeArrowheads="1"/>
          </p:cNvSpPr>
          <p:nvPr/>
        </p:nvSpPr>
        <p:spPr bwMode="auto">
          <a:xfrm>
            <a:off x="5705476" y="2580638"/>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Pgw</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Oval 45"/>
          <p:cNvSpPr>
            <a:spLocks noChangeArrowheads="1"/>
          </p:cNvSpPr>
          <p:nvPr/>
        </p:nvSpPr>
        <p:spPr bwMode="auto">
          <a:xfrm>
            <a:off x="5705476" y="3601571"/>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Pgc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Oval 45"/>
          <p:cNvSpPr>
            <a:spLocks noChangeArrowheads="1"/>
          </p:cNvSpPr>
          <p:nvPr/>
        </p:nvSpPr>
        <p:spPr bwMode="auto">
          <a:xfrm>
            <a:off x="5705476" y="4622503"/>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Pwc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Oval 45"/>
          <p:cNvSpPr>
            <a:spLocks noChangeArrowheads="1"/>
          </p:cNvSpPr>
          <p:nvPr/>
        </p:nvSpPr>
        <p:spPr bwMode="auto">
          <a:xfrm>
            <a:off x="5705476" y="5581291"/>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Pwgc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73774" name="AutoShape 46"/>
          <p:cNvCxnSpPr>
            <a:cxnSpLocks noChangeShapeType="1"/>
            <a:stCxn id="33" idx="6"/>
            <a:endCxn id="38" idx="2"/>
          </p:cNvCxnSpPr>
          <p:nvPr/>
        </p:nvCxnSpPr>
        <p:spPr bwMode="auto">
          <a:xfrm>
            <a:off x="3581417" y="1774644"/>
            <a:ext cx="2124059" cy="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46" name="AutoShape 46"/>
          <p:cNvCxnSpPr>
            <a:cxnSpLocks noChangeShapeType="1"/>
          </p:cNvCxnSpPr>
          <p:nvPr/>
        </p:nvCxnSpPr>
        <p:spPr bwMode="auto">
          <a:xfrm>
            <a:off x="3581416" y="2866202"/>
            <a:ext cx="2124059" cy="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47" name="AutoShape 46"/>
          <p:cNvCxnSpPr>
            <a:cxnSpLocks noChangeShapeType="1"/>
          </p:cNvCxnSpPr>
          <p:nvPr/>
        </p:nvCxnSpPr>
        <p:spPr bwMode="auto">
          <a:xfrm>
            <a:off x="3581416" y="4909940"/>
            <a:ext cx="2124059"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46"/>
          <p:cNvCxnSpPr>
            <a:cxnSpLocks noChangeShapeType="1"/>
          </p:cNvCxnSpPr>
          <p:nvPr/>
        </p:nvCxnSpPr>
        <p:spPr bwMode="auto">
          <a:xfrm>
            <a:off x="3581415" y="5859456"/>
            <a:ext cx="2124059" cy="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49" name="AutoShape 46"/>
          <p:cNvCxnSpPr>
            <a:cxnSpLocks noChangeShapeType="1"/>
            <a:stCxn id="34" idx="6"/>
            <a:endCxn id="38" idx="2"/>
          </p:cNvCxnSpPr>
          <p:nvPr/>
        </p:nvCxnSpPr>
        <p:spPr bwMode="auto">
          <a:xfrm flipV="1">
            <a:off x="3581417" y="1774644"/>
            <a:ext cx="2124059" cy="1093433"/>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52" name="AutoShape 46"/>
          <p:cNvCxnSpPr>
            <a:cxnSpLocks noChangeShapeType="1"/>
            <a:stCxn id="35" idx="6"/>
          </p:cNvCxnSpPr>
          <p:nvPr/>
        </p:nvCxnSpPr>
        <p:spPr bwMode="auto">
          <a:xfrm flipV="1">
            <a:off x="3581417" y="2852102"/>
            <a:ext cx="2124057" cy="1036907"/>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54" name="AutoShape 46"/>
          <p:cNvCxnSpPr>
            <a:cxnSpLocks noChangeShapeType="1"/>
            <a:stCxn id="36" idx="6"/>
          </p:cNvCxnSpPr>
          <p:nvPr/>
        </p:nvCxnSpPr>
        <p:spPr bwMode="auto">
          <a:xfrm flipV="1">
            <a:off x="3581417" y="3873034"/>
            <a:ext cx="2124056" cy="103690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6" name="AutoShape 46"/>
          <p:cNvCxnSpPr>
            <a:cxnSpLocks noChangeShapeType="1"/>
            <a:stCxn id="37" idx="6"/>
          </p:cNvCxnSpPr>
          <p:nvPr/>
        </p:nvCxnSpPr>
        <p:spPr bwMode="auto">
          <a:xfrm flipV="1">
            <a:off x="3581417" y="4902347"/>
            <a:ext cx="2124057" cy="966382"/>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58" name="AutoShape 46"/>
          <p:cNvCxnSpPr>
            <a:cxnSpLocks noChangeShapeType="1"/>
            <a:endCxn id="40" idx="2"/>
          </p:cNvCxnSpPr>
          <p:nvPr/>
        </p:nvCxnSpPr>
        <p:spPr bwMode="auto">
          <a:xfrm>
            <a:off x="3581415" y="2886963"/>
            <a:ext cx="2124061" cy="100204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46"/>
          <p:cNvCxnSpPr>
            <a:cxnSpLocks noChangeShapeType="1"/>
          </p:cNvCxnSpPr>
          <p:nvPr/>
        </p:nvCxnSpPr>
        <p:spPr bwMode="auto">
          <a:xfrm>
            <a:off x="3581412" y="3923870"/>
            <a:ext cx="2124061" cy="1002046"/>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59" name="TextBox 58"/>
          <p:cNvSpPr txBox="1"/>
          <p:nvPr/>
        </p:nvSpPr>
        <p:spPr>
          <a:xfrm>
            <a:off x="4122955" y="1337463"/>
            <a:ext cx="65694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Pg</a:t>
            </a:r>
            <a:endParaRPr lang="en-US" sz="2400"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4427094" y="1944150"/>
            <a:ext cx="6569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p>
        </p:txBody>
      </p:sp>
      <p:sp>
        <p:nvSpPr>
          <p:cNvPr id="63" name="TextBox 62"/>
          <p:cNvSpPr txBox="1"/>
          <p:nvPr/>
        </p:nvSpPr>
        <p:spPr>
          <a:xfrm>
            <a:off x="4451428" y="2421501"/>
            <a:ext cx="6569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Pw</a:t>
            </a:r>
          </a:p>
        </p:txBody>
      </p:sp>
      <p:sp>
        <p:nvSpPr>
          <p:cNvPr id="64" name="TextBox 63"/>
          <p:cNvSpPr txBox="1"/>
          <p:nvPr/>
        </p:nvSpPr>
        <p:spPr>
          <a:xfrm>
            <a:off x="3687949" y="2937622"/>
            <a:ext cx="6569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Pc</a:t>
            </a:r>
          </a:p>
        </p:txBody>
      </p:sp>
      <p:sp>
        <p:nvSpPr>
          <p:cNvPr id="65" name="TextBox 64"/>
          <p:cNvSpPr txBox="1"/>
          <p:nvPr/>
        </p:nvSpPr>
        <p:spPr>
          <a:xfrm>
            <a:off x="5086335" y="2997072"/>
            <a:ext cx="65694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Pg</a:t>
            </a:r>
            <a:endParaRPr lang="en-US" sz="2400" dirty="0">
              <a:latin typeface="Times New Roman" panose="02020603050405020304" pitchFamily="18" charset="0"/>
              <a:cs typeface="Times New Roman" panose="02020603050405020304" pitchFamily="18" charset="0"/>
            </a:endParaRPr>
          </a:p>
        </p:txBody>
      </p:sp>
      <p:sp>
        <p:nvSpPr>
          <p:cNvPr id="66" name="TextBox 65"/>
          <p:cNvSpPr txBox="1"/>
          <p:nvPr/>
        </p:nvSpPr>
        <p:spPr>
          <a:xfrm>
            <a:off x="5108375" y="3983128"/>
            <a:ext cx="65694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Pg</a:t>
            </a:r>
            <a:endParaRPr lang="en-US" sz="2400" dirty="0">
              <a:latin typeface="Times New Roman" panose="02020603050405020304" pitchFamily="18" charset="0"/>
              <a:cs typeface="Times New Roman" panose="02020603050405020304" pitchFamily="18" charset="0"/>
            </a:endParaRPr>
          </a:p>
        </p:txBody>
      </p:sp>
      <p:sp>
        <p:nvSpPr>
          <p:cNvPr id="67" name="TextBox 66"/>
          <p:cNvSpPr txBox="1"/>
          <p:nvPr/>
        </p:nvSpPr>
        <p:spPr>
          <a:xfrm>
            <a:off x="3658023" y="3965520"/>
            <a:ext cx="6569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Pc</a:t>
            </a:r>
          </a:p>
        </p:txBody>
      </p:sp>
      <p:sp>
        <p:nvSpPr>
          <p:cNvPr id="68" name="TextBox 67"/>
          <p:cNvSpPr txBox="1"/>
          <p:nvPr/>
        </p:nvSpPr>
        <p:spPr>
          <a:xfrm>
            <a:off x="4427093" y="4531593"/>
            <a:ext cx="6569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Pw</a:t>
            </a:r>
          </a:p>
        </p:txBody>
      </p:sp>
      <p:sp>
        <p:nvSpPr>
          <p:cNvPr id="69" name="TextBox 68"/>
          <p:cNvSpPr txBox="1"/>
          <p:nvPr/>
        </p:nvSpPr>
        <p:spPr>
          <a:xfrm>
            <a:off x="4720054" y="5458405"/>
            <a:ext cx="65694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Pg</a:t>
            </a:r>
            <a:endParaRPr lang="en-US" sz="2400" dirty="0">
              <a:latin typeface="Times New Roman" panose="02020603050405020304" pitchFamily="18" charset="0"/>
              <a:cs typeface="Times New Roman" panose="02020603050405020304" pitchFamily="18" charset="0"/>
            </a:endParaRPr>
          </a:p>
        </p:txBody>
      </p:sp>
      <p:sp>
        <p:nvSpPr>
          <p:cNvPr id="70" name="TextBox 69"/>
          <p:cNvSpPr txBox="1"/>
          <p:nvPr/>
        </p:nvSpPr>
        <p:spPr>
          <a:xfrm>
            <a:off x="3898869" y="5219979"/>
            <a:ext cx="6569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p>
        </p:txBody>
      </p:sp>
      <p:sp>
        <p:nvSpPr>
          <p:cNvPr id="61" name="Rectangle 60"/>
          <p:cNvSpPr/>
          <p:nvPr/>
        </p:nvSpPr>
        <p:spPr>
          <a:xfrm>
            <a:off x="7829533" y="1774643"/>
            <a:ext cx="3421941" cy="1938992"/>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Figure 6.18 State-space graph for the peasant (P), wolf (w), goat (g) and cabbage (c) puzzle to cross the river (||).</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34566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4044" y="1074509"/>
            <a:ext cx="8817531" cy="4708981"/>
          </a:xfrm>
          <a:prstGeom prst="rect">
            <a:avLst/>
          </a:prstGeom>
        </p:spPr>
        <p:txBody>
          <a:bodyPr wrap="square">
            <a:spAutoFit/>
          </a:bodyPr>
          <a:lstStyle/>
          <a:p>
            <a:pPr>
              <a:spcBef>
                <a:spcPts val="1200"/>
              </a:spcBef>
              <a:spcAft>
                <a:spcPts val="600"/>
              </a:spcAft>
            </a:pPr>
            <a:r>
              <a:rPr lang="en-US" sz="2400" dirty="0">
                <a:latin typeface="Times New Roman" panose="02020603050405020304" pitchFamily="18" charset="0"/>
                <a:ea typeface="Times New Roman" panose="02020603050405020304" pitchFamily="18" charset="0"/>
              </a:rPr>
              <a:t>It is easy to see that </a:t>
            </a:r>
          </a:p>
          <a:p>
            <a:pPr marL="342900" indent="-342900">
              <a:spcBef>
                <a:spcPts val="1200"/>
              </a:spcBef>
              <a:spcAft>
                <a:spcPts val="6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there exist two distinct simple paths from the initial-state vertex to the final state vertex (what are they?), </a:t>
            </a:r>
          </a:p>
          <a:p>
            <a:pPr marL="342900" indent="-342900">
              <a:spcBef>
                <a:spcPts val="1200"/>
              </a:spcBef>
              <a:spcAft>
                <a:spcPts val="6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If we find them by </a:t>
            </a:r>
            <a:r>
              <a:rPr lang="en-US" sz="2400" dirty="0">
                <a:solidFill>
                  <a:srgbClr val="0000FF"/>
                </a:solidFill>
                <a:latin typeface="Times New Roman" panose="02020603050405020304" pitchFamily="18" charset="0"/>
                <a:ea typeface="Times New Roman" panose="02020603050405020304" pitchFamily="18" charset="0"/>
              </a:rPr>
              <a:t>applying breadth-first search</a:t>
            </a:r>
            <a:r>
              <a:rPr lang="en-US" sz="2400" dirty="0">
                <a:latin typeface="Times New Roman" panose="02020603050405020304" pitchFamily="18" charset="0"/>
                <a:ea typeface="Times New Roman" panose="02020603050405020304" pitchFamily="18" charset="0"/>
              </a:rPr>
              <a:t>, we get a formal proof that these paths have the smallest number of edges possible. </a:t>
            </a:r>
          </a:p>
          <a:p>
            <a:pPr marL="342900" indent="-342900">
              <a:spcBef>
                <a:spcPts val="1200"/>
              </a:spcBef>
              <a:spcAft>
                <a:spcPts val="6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Hence this puzzle has two solutions, each of which requires seven river crossings.</a:t>
            </a:r>
            <a:endParaRPr lang="en-US" sz="2400" dirty="0">
              <a:latin typeface="Times New Roman" panose="02020603050405020304" pitchFamily="18" charset="0"/>
              <a:ea typeface="SimSun" panose="02010600030101010101" pitchFamily="2" charset="-122"/>
            </a:endParaRPr>
          </a:p>
          <a:p>
            <a:pPr>
              <a:spcBef>
                <a:spcPts val="1200"/>
              </a:spcBef>
              <a:spcAft>
                <a:spcPts val="600"/>
              </a:spcAft>
            </a:pPr>
            <a:r>
              <a:rPr lang="en-US" sz="2400" dirty="0">
                <a:latin typeface="Times New Roman" panose="02020603050405020304" pitchFamily="18" charset="0"/>
                <a:ea typeface="Times New Roman" panose="02020603050405020304" pitchFamily="18" charset="0"/>
              </a:rPr>
              <a:t>The success in solving this simple puzzle should NOT lead you to believe that generating and investigating state-space graphs is always a straightforward task. </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01238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1761" y="1372555"/>
            <a:ext cx="7945515" cy="4462760"/>
          </a:xfrm>
          <a:prstGeom prst="rect">
            <a:avLst/>
          </a:prstGeom>
        </p:spPr>
        <p:txBody>
          <a:bodyPr wrap="square">
            <a:spAutoFit/>
          </a:bodyPr>
          <a:lstStyle/>
          <a:p>
            <a:pPr>
              <a:spcBef>
                <a:spcPts val="1200"/>
              </a:spcBef>
            </a:pPr>
            <a:r>
              <a:rPr lang="en-US" sz="2600" dirty="0">
                <a:ea typeface="Times New Roman" panose="02020603050405020304" pitchFamily="18" charset="0"/>
              </a:rPr>
              <a:t>Our Solution:</a:t>
            </a:r>
            <a:endParaRPr lang="en-US" sz="2600" dirty="0">
              <a:ea typeface="SimSun" panose="02010600030101010101" pitchFamily="2" charset="-122"/>
            </a:endParaRPr>
          </a:p>
          <a:p>
            <a:pPr>
              <a:spcBef>
                <a:spcPts val="1200"/>
              </a:spcBef>
              <a:tabLst>
                <a:tab pos="0" algn="l"/>
              </a:tabLst>
            </a:pPr>
            <a:r>
              <a:rPr lang="en-US" sz="2400" dirty="0">
                <a:solidFill>
                  <a:srgbClr val="000044"/>
                </a:solidFill>
                <a:latin typeface="Times New Roman" panose="02020603050405020304" pitchFamily="18" charset="0"/>
                <a:ea typeface="Times New Roman" panose="02020603050405020304" pitchFamily="18" charset="0"/>
              </a:rPr>
              <a:t>Farmer takes Goat across (leaving Wolf and Cabbage behind)</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Farmer returns alone</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Farmer takes Wolf across</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Farmer returns with Goat</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 We now have the Farmer, the Cabbage and the Goat on one  side and the Wolf on the other side</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Farmer takes Cabbage across</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Farmer returns alone</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Farmer takes Goat across</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DONE!</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24650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3591" y="1747771"/>
            <a:ext cx="8744505" cy="3896259"/>
          </a:xfrm>
          <a:prstGeom prst="rect">
            <a:avLst/>
          </a:prstGeom>
        </p:spPr>
        <p:txBody>
          <a:bodyPr wrap="square">
            <a:spAutoFit/>
          </a:bodyPr>
          <a:lstStyle/>
          <a:p>
            <a:pPr>
              <a:lnSpc>
                <a:spcPct val="125000"/>
              </a:lnSpc>
            </a:pPr>
            <a:r>
              <a:rPr lang="en-US" sz="2400" dirty="0">
                <a:latin typeface="Times New Roman" panose="02020603050405020304" pitchFamily="18" charset="0"/>
                <a:ea typeface="SimSun" panose="02010600030101010101" pitchFamily="2" charset="-122"/>
              </a:rPr>
              <a:t>Three major variations by what we transform a given problem’s instance to:</a:t>
            </a:r>
          </a:p>
          <a:p>
            <a:pPr marL="800100" lvl="1" indent="-342900">
              <a:lnSpc>
                <a:spcPct val="125000"/>
              </a:lnSpc>
              <a:spcAft>
                <a:spcPts val="60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instance simplification - transformation to a </a:t>
            </a:r>
            <a:r>
              <a:rPr lang="en-US" sz="2400" dirty="0">
                <a:solidFill>
                  <a:srgbClr val="FF0000"/>
                </a:solidFill>
                <a:latin typeface="Times New Roman" panose="02020603050405020304" pitchFamily="18" charset="0"/>
                <a:ea typeface="SimSun" panose="02010600030101010101" pitchFamily="2" charset="-122"/>
              </a:rPr>
              <a:t>simpler</a:t>
            </a:r>
            <a:r>
              <a:rPr lang="en-US" sz="2400" dirty="0">
                <a:latin typeface="Times New Roman" panose="02020603050405020304" pitchFamily="18" charset="0"/>
                <a:ea typeface="SimSun" panose="02010600030101010101" pitchFamily="2" charset="-122"/>
              </a:rPr>
              <a:t> </a:t>
            </a:r>
            <a:r>
              <a:rPr lang="en-US" sz="2400" dirty="0">
                <a:solidFill>
                  <a:srgbClr val="FF0000"/>
                </a:solidFill>
                <a:latin typeface="Times New Roman" panose="02020603050405020304" pitchFamily="18" charset="0"/>
                <a:ea typeface="SimSun" panose="02010600030101010101" pitchFamily="2" charset="-122"/>
              </a:rPr>
              <a:t>instance of the same problem</a:t>
            </a:r>
            <a:r>
              <a:rPr lang="en-US" sz="2400" dirty="0">
                <a:latin typeface="Times New Roman" panose="02020603050405020304" pitchFamily="18" charset="0"/>
                <a:ea typeface="SimSun" panose="02010600030101010101" pitchFamily="2" charset="-122"/>
              </a:rPr>
              <a:t>.</a:t>
            </a:r>
          </a:p>
          <a:p>
            <a:pPr marL="800100" lvl="1" indent="-342900">
              <a:lnSpc>
                <a:spcPct val="125000"/>
              </a:lnSpc>
              <a:spcAft>
                <a:spcPts val="60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representation change – transformation to a </a:t>
            </a:r>
            <a:r>
              <a:rPr lang="en-US" sz="2400" dirty="0">
                <a:solidFill>
                  <a:srgbClr val="FF0000"/>
                </a:solidFill>
                <a:latin typeface="Times New Roman" panose="02020603050405020304" pitchFamily="18" charset="0"/>
                <a:ea typeface="SimSun" panose="02010600030101010101" pitchFamily="2" charset="-122"/>
              </a:rPr>
              <a:t>different representation of the same instance.</a:t>
            </a:r>
            <a:endParaRPr lang="en-US" sz="2400" dirty="0">
              <a:latin typeface="Times New Roman" panose="02020603050405020304" pitchFamily="18" charset="0"/>
              <a:ea typeface="SimSun" panose="02010600030101010101" pitchFamily="2" charset="-122"/>
            </a:endParaRPr>
          </a:p>
          <a:p>
            <a:pPr marL="800100" lvl="1" indent="-342900">
              <a:lnSpc>
                <a:spcPct val="125000"/>
              </a:lnSpc>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Problem reduction – transformation to an </a:t>
            </a:r>
            <a:r>
              <a:rPr lang="en-US" sz="2400" dirty="0">
                <a:solidFill>
                  <a:srgbClr val="FF0000"/>
                </a:solidFill>
                <a:latin typeface="Times New Roman" panose="02020603050405020304" pitchFamily="18" charset="0"/>
                <a:ea typeface="SimSun" panose="02010600030101010101" pitchFamily="2" charset="-122"/>
              </a:rPr>
              <a:t>instance of a different problem</a:t>
            </a:r>
            <a:r>
              <a:rPr lang="en-US" sz="2400" dirty="0">
                <a:latin typeface="Times New Roman" panose="02020603050405020304" pitchFamily="18" charset="0"/>
                <a:ea typeface="SimSun" panose="02010600030101010101" pitchFamily="2" charset="-122"/>
              </a:rPr>
              <a:t> for which an algorithm is already available.</a:t>
            </a:r>
            <a:endParaRPr lang="en-US" sz="2400" dirty="0">
              <a:effectLst/>
              <a:latin typeface="Times New Roman" panose="02020603050405020304" pitchFamily="18" charset="0"/>
              <a:ea typeface="SimSun" panose="02010600030101010101" pitchFamily="2" charset="-122"/>
            </a:endParaRPr>
          </a:p>
        </p:txBody>
      </p:sp>
      <p:sp>
        <p:nvSpPr>
          <p:cNvPr id="3" name="Thought Bubble: Cloud 2">
            <a:extLst>
              <a:ext uri="{FF2B5EF4-FFF2-40B4-BE49-F238E27FC236}">
                <a16:creationId xmlns:a16="http://schemas.microsoft.com/office/drawing/2014/main" id="{350F99CE-9D65-42A9-831A-6C67E0B5FC27}"/>
              </a:ext>
            </a:extLst>
          </p:cNvPr>
          <p:cNvSpPr/>
          <p:nvPr/>
        </p:nvSpPr>
        <p:spPr>
          <a:xfrm flipH="1">
            <a:off x="540689" y="2822712"/>
            <a:ext cx="500932" cy="270345"/>
          </a:xfrm>
          <a:prstGeom prst="cloudCallout">
            <a:avLst>
              <a:gd name="adj1" fmla="val -47304"/>
              <a:gd name="adj2" fmla="val 1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Image result for smiley face images">
            <a:extLst>
              <a:ext uri="{FF2B5EF4-FFF2-40B4-BE49-F238E27FC236}">
                <a16:creationId xmlns:a16="http://schemas.microsoft.com/office/drawing/2014/main" id="{55804417-193A-4080-8E92-C5272F4007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516" y="2667607"/>
            <a:ext cx="586105" cy="425450"/>
          </a:xfrm>
          <a:prstGeom prst="rect">
            <a:avLst/>
          </a:prstGeom>
          <a:noFill/>
        </p:spPr>
      </p:pic>
      <p:sp>
        <p:nvSpPr>
          <p:cNvPr id="5" name="Rectangle 4">
            <a:extLst>
              <a:ext uri="{FF2B5EF4-FFF2-40B4-BE49-F238E27FC236}">
                <a16:creationId xmlns:a16="http://schemas.microsoft.com/office/drawing/2014/main" id="{72DB0117-4CE9-42AF-BB54-220039196E99}"/>
              </a:ext>
            </a:extLst>
          </p:cNvPr>
          <p:cNvSpPr/>
          <p:nvPr/>
        </p:nvSpPr>
        <p:spPr>
          <a:xfrm>
            <a:off x="1480898" y="921582"/>
            <a:ext cx="4344844" cy="584775"/>
          </a:xfrm>
          <a:prstGeom prst="rect">
            <a:avLst/>
          </a:prstGeom>
        </p:spPr>
        <p:txBody>
          <a:bodyPr wrap="none">
            <a:spAutoFit/>
          </a:bodyPr>
          <a:lstStyle/>
          <a:p>
            <a:r>
              <a:rPr lang="en-US" sz="3200" dirty="0">
                <a:ea typeface="SimSun" panose="02010600030101010101" pitchFamily="2" charset="-122"/>
              </a:rPr>
              <a:t>Transform-and-Conquer </a:t>
            </a:r>
          </a:p>
        </p:txBody>
      </p:sp>
      <p:sp>
        <p:nvSpPr>
          <p:cNvPr id="6" name="Arrow: Down 5">
            <a:extLst>
              <a:ext uri="{FF2B5EF4-FFF2-40B4-BE49-F238E27FC236}">
                <a16:creationId xmlns:a16="http://schemas.microsoft.com/office/drawing/2014/main" id="{ABBE31DD-56F2-43B4-B30D-40EF8259C71D}"/>
              </a:ext>
            </a:extLst>
          </p:cNvPr>
          <p:cNvSpPr/>
          <p:nvPr/>
        </p:nvSpPr>
        <p:spPr>
          <a:xfrm rot="18079346" flipH="1">
            <a:off x="2092399" y="4384973"/>
            <a:ext cx="143970" cy="5456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7499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5837" y="1513091"/>
            <a:ext cx="9135122" cy="4504118"/>
          </a:xfrm>
          <a:prstGeom prst="rect">
            <a:avLst/>
          </a:prstGeom>
        </p:spPr>
        <p:txBody>
          <a:bodyPr wrap="square">
            <a:spAutoFit/>
          </a:bodyPr>
          <a:lstStyle/>
          <a:p>
            <a:pPr>
              <a:lnSpc>
                <a:spcPct val="150000"/>
              </a:lnSpc>
            </a:pPr>
            <a:r>
              <a:rPr lang="en-US" sz="2600" dirty="0">
                <a:solidFill>
                  <a:srgbClr val="333333"/>
                </a:solidFill>
                <a:ea typeface="Times New Roman" panose="02020603050405020304" pitchFamily="18" charset="0"/>
              </a:rPr>
              <a:t>State Space Graph. </a:t>
            </a:r>
            <a:br>
              <a:rPr lang="en-US" sz="2400" dirty="0">
                <a:solidFill>
                  <a:srgbClr val="333333"/>
                </a:solidFill>
                <a:latin typeface="Times New Roman" panose="02020603050405020304" pitchFamily="18" charset="0"/>
                <a:ea typeface="Times New Roman" panose="02020603050405020304" pitchFamily="18" charset="0"/>
              </a:rPr>
            </a:br>
            <a:r>
              <a:rPr lang="en-US" sz="2400" dirty="0">
                <a:solidFill>
                  <a:srgbClr val="333333"/>
                </a:solidFill>
                <a:latin typeface="Times New Roman" panose="02020603050405020304" pitchFamily="18" charset="0"/>
                <a:ea typeface="Times New Roman" panose="02020603050405020304" pitchFamily="18" charset="0"/>
              </a:rPr>
              <a:t>Let's use 'f', 'c', 'g', 'w' to denote the farmer, the cabbage, the goat, and the wolf, and use '|' to separate the river where left of the '|' denotes west bank and right of the '|' denotes east bank. Initially, they are all at the west bank of the river, which is represented as '</a:t>
            </a:r>
            <a:r>
              <a:rPr lang="en-US" sz="2400" dirty="0" err="1">
                <a:solidFill>
                  <a:srgbClr val="333333"/>
                </a:solidFill>
                <a:latin typeface="Times New Roman" panose="02020603050405020304" pitchFamily="18" charset="0"/>
                <a:ea typeface="Times New Roman" panose="02020603050405020304" pitchFamily="18" charset="0"/>
              </a:rPr>
              <a:t>fcgw</a:t>
            </a:r>
            <a:r>
              <a:rPr lang="en-US" sz="2400" dirty="0">
                <a:solidFill>
                  <a:srgbClr val="333333"/>
                </a:solidFill>
                <a:latin typeface="Times New Roman" panose="02020603050405020304" pitchFamily="18" charset="0"/>
                <a:ea typeface="Times New Roman" panose="02020603050405020304" pitchFamily="18" charset="0"/>
              </a:rPr>
              <a:t> |' as shown below. We can solve the riddle by figuring out what the possible and valid moves are, using either Breadth-First Search or Depth-First Search, on a state space graph shown below.</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845854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836" y="1591296"/>
            <a:ext cx="9037468" cy="1133965"/>
          </a:xfrm>
          <a:prstGeom prst="rect">
            <a:avLst/>
          </a:prstGeom>
        </p:spPr>
        <p:txBody>
          <a:bodyPr wrap="square">
            <a:spAutoFit/>
          </a:bodyPr>
          <a:lstStyle/>
          <a:p>
            <a:pPr>
              <a:lnSpc>
                <a:spcPct val="150000"/>
              </a:lnSpc>
            </a:pP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Use</a:t>
            </a:r>
            <a:r>
              <a:rPr lang="en-US" sz="24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Breadth First Search </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to find the first possible solution to the riddle, where it looks like this:</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Text Box 2"/>
          <p:cNvSpPr txBox="1">
            <a:spLocks noChangeArrowheads="1"/>
          </p:cNvSpPr>
          <p:nvPr/>
        </p:nvSpPr>
        <p:spPr bwMode="auto">
          <a:xfrm>
            <a:off x="1739777" y="3199366"/>
            <a:ext cx="4661023" cy="9642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Note: red states are invalid states due to violations of the game rule.</a:t>
            </a:r>
          </a:p>
        </p:txBody>
      </p:sp>
    </p:spTree>
    <p:extLst>
      <p:ext uri="{BB962C8B-B14F-4D97-AF65-F5344CB8AC3E}">
        <p14:creationId xmlns:p14="http://schemas.microsoft.com/office/powerpoint/2010/main" val="381484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5007529" y="9260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Oval 2"/>
          <p:cNvSpPr>
            <a:spLocks noChangeArrowheads="1"/>
          </p:cNvSpPr>
          <p:nvPr/>
        </p:nvSpPr>
        <p:spPr bwMode="auto">
          <a:xfrm>
            <a:off x="225545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cgw|f</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Oval 3"/>
          <p:cNvSpPr>
            <a:spLocks noChangeArrowheads="1"/>
          </p:cNvSpPr>
          <p:nvPr/>
        </p:nvSpPr>
        <p:spPr bwMode="auto">
          <a:xfrm>
            <a:off x="4014709"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gw|fc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Oval 4"/>
          <p:cNvSpPr>
            <a:spLocks noChangeArrowheads="1"/>
          </p:cNvSpPr>
          <p:nvPr/>
        </p:nvSpPr>
        <p:spPr bwMode="auto">
          <a:xfrm>
            <a:off x="5898255"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a:t>
            </a:r>
            <a:r>
              <a:rPr kumimoji="0" lang="en-US" altLang="en-US" sz="2000" b="0" i="0" u="none" strike="noStrike" cap="none" normalizeH="0" baseline="0" dirty="0" err="1">
                <a:ln>
                  <a:noFill/>
                </a:ln>
                <a:solidFill>
                  <a:schemeClr val="tx1"/>
                </a:solidFill>
                <a:effectLst/>
                <a:latin typeface="Calibri" panose="020F0502020204030204" pitchFamily="34" charset="0"/>
              </a:rPr>
              <a:t>w|fg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Oval 5"/>
          <p:cNvSpPr>
            <a:spLocks noChangeArrowheads="1"/>
          </p:cNvSpPr>
          <p:nvPr/>
        </p:nvSpPr>
        <p:spPr bwMode="auto">
          <a:xfrm>
            <a:off x="778180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Oval 2"/>
          <p:cNvSpPr>
            <a:spLocks noChangeArrowheads="1"/>
          </p:cNvSpPr>
          <p:nvPr/>
        </p:nvSpPr>
        <p:spPr bwMode="auto">
          <a:xfrm>
            <a:off x="5007528" y="242050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fcw</a:t>
            </a:r>
            <a:r>
              <a:rPr kumimoji="0" lang="en-US" altLang="en-US" sz="2000" b="0" i="0" u="none" strike="noStrike" cap="none" normalizeH="0" baseline="0" dirty="0">
                <a:ln>
                  <a:noFill/>
                </a:ln>
                <a:solidFill>
                  <a:schemeClr val="tx1"/>
                </a:solidFill>
                <a:effectLst/>
                <a:latin typeface="Calibri" panose="020F0502020204030204" pitchFamily="34" charset="0"/>
              </a:rPr>
              <a:t> |g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Oval 2"/>
          <p:cNvSpPr>
            <a:spLocks noChangeArrowheads="1"/>
          </p:cNvSpPr>
          <p:nvPr/>
        </p:nvSpPr>
        <p:spPr bwMode="auto">
          <a:xfrm>
            <a:off x="4014709" y="3167709"/>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w |</a:t>
            </a:r>
            <a:r>
              <a:rPr kumimoji="0" lang="en-US" altLang="en-US" sz="2000" b="0" i="0" u="none" strike="noStrike" cap="none" normalizeH="0" baseline="0" dirty="0" err="1">
                <a:ln>
                  <a:noFill/>
                </a:ln>
                <a:solidFill>
                  <a:schemeClr val="tx1"/>
                </a:solidFill>
                <a:effectLst/>
                <a:latin typeface="Calibri" panose="020F0502020204030204" pitchFamily="34" charset="0"/>
              </a:rPr>
              <a:t>fcg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Oval 2"/>
          <p:cNvSpPr>
            <a:spLocks noChangeArrowheads="1"/>
          </p:cNvSpPr>
          <p:nvPr/>
        </p:nvSpPr>
        <p:spPr bwMode="auto">
          <a:xfrm>
            <a:off x="5898255" y="3167708"/>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a:latin typeface="Calibri" panose="020F0502020204030204" pitchFamily="34" charset="0"/>
              </a:rPr>
              <a:t>c</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Oval 10"/>
          <p:cNvSpPr>
            <a:spLocks noChangeArrowheads="1"/>
          </p:cNvSpPr>
          <p:nvPr/>
        </p:nvSpPr>
        <p:spPr bwMode="auto">
          <a:xfrm>
            <a:off x="2255451" y="384093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a:t>
            </a:r>
            <a:r>
              <a:rPr kumimoji="0" lang="en-US" altLang="en-US" sz="2000" b="0" i="0" u="none" strike="noStrike" cap="none" normalizeH="0" baseline="0" dirty="0" err="1">
                <a:ln>
                  <a:noFill/>
                </a:ln>
                <a:solidFill>
                  <a:schemeClr val="tx1"/>
                </a:solidFill>
                <a:effectLst/>
                <a:latin typeface="Calibri" panose="020F0502020204030204" pitchFamily="34" charset="0"/>
              </a:rPr>
              <a:t>w|cg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Oval 11"/>
          <p:cNvSpPr>
            <a:spLocks noChangeArrowheads="1"/>
          </p:cNvSpPr>
          <p:nvPr/>
        </p:nvSpPr>
        <p:spPr bwMode="auto">
          <a:xfrm>
            <a:off x="7781800" y="3840932"/>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fc</a:t>
            </a:r>
            <a:r>
              <a:rPr kumimoji="0" lang="en-US" altLang="en-US" sz="2000" b="0" i="0" u="none" strike="noStrike" cap="none" normalizeH="0" baseline="0" dirty="0" err="1">
                <a:ln>
                  <a:noFill/>
                </a:ln>
                <a:solidFill>
                  <a:schemeClr val="tx1"/>
                </a:solidFill>
                <a:effectLst/>
                <a:latin typeface="Calibri" panose="020F0502020204030204" pitchFamily="34" charset="0"/>
              </a:rPr>
              <a:t>|gw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3" name="Oval 2"/>
          <p:cNvSpPr>
            <a:spLocks noChangeArrowheads="1"/>
          </p:cNvSpPr>
          <p:nvPr/>
        </p:nvSpPr>
        <p:spPr bwMode="auto">
          <a:xfrm>
            <a:off x="4014708" y="3840931"/>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fgw</a:t>
            </a:r>
            <a:r>
              <a:rPr kumimoji="0" lang="en-US" altLang="en-US" sz="2000" b="0" i="0" u="none" strike="noStrike" cap="none" normalizeH="0" baseline="0" dirty="0">
                <a:ln>
                  <a:noFill/>
                </a:ln>
                <a:solidFill>
                  <a:schemeClr val="tx1"/>
                </a:solidFill>
                <a:effectLst/>
                <a:latin typeface="Calibri" panose="020F0502020204030204" pitchFamily="34" charset="0"/>
              </a:rPr>
              <a:t> |c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 name="Oval 2"/>
          <p:cNvSpPr>
            <a:spLocks noChangeArrowheads="1"/>
          </p:cNvSpPr>
          <p:nvPr/>
        </p:nvSpPr>
        <p:spPr bwMode="auto">
          <a:xfrm>
            <a:off x="5892118" y="3840930"/>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a:t>
            </a:r>
            <a:r>
              <a:rPr kumimoji="0" lang="en-US" altLang="en-US" sz="2000" b="0" i="0" u="none" strike="noStrike" cap="none" normalizeH="0" baseline="0" dirty="0">
                <a:ln>
                  <a:noFill/>
                </a:ln>
                <a:solidFill>
                  <a:schemeClr val="tx1"/>
                </a:solidFill>
                <a:effectLst/>
                <a:latin typeface="Calibri" panose="020F0502020204030204" pitchFamily="34" charset="0"/>
              </a:rPr>
              <a:t> |w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Oval 14"/>
          <p:cNvSpPr>
            <a:spLocks noChangeArrowheads="1"/>
          </p:cNvSpPr>
          <p:nvPr/>
        </p:nvSpPr>
        <p:spPr bwMode="auto">
          <a:xfrm>
            <a:off x="3224597" y="4597014"/>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g</a:t>
            </a:r>
            <a:r>
              <a:rPr kumimoji="0" lang="en-US" altLang="en-US" sz="2000" b="0" i="0" u="none" strike="noStrike" cap="none" normalizeH="0" baseline="0" dirty="0" err="1">
                <a:ln>
                  <a:noFill/>
                </a:ln>
                <a:solidFill>
                  <a:schemeClr val="tx1"/>
                </a:solidFill>
                <a:effectLst/>
                <a:latin typeface="Calibri" panose="020F0502020204030204" pitchFamily="34" charset="0"/>
              </a:rPr>
              <a:t>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6" name="Oval 2"/>
          <p:cNvSpPr>
            <a:spLocks noChangeArrowheads="1"/>
          </p:cNvSpPr>
          <p:nvPr/>
        </p:nvSpPr>
        <p:spPr bwMode="auto">
          <a:xfrm>
            <a:off x="5007527" y="4597013"/>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g |</a:t>
            </a:r>
            <a:r>
              <a:rPr kumimoji="0" lang="en-US" altLang="en-US" sz="2000" b="0" i="0" u="none" strike="noStrike" cap="none" normalizeH="0" baseline="0" dirty="0" err="1">
                <a:ln>
                  <a:noFill/>
                </a:ln>
                <a:solidFill>
                  <a:schemeClr val="tx1"/>
                </a:solidFill>
                <a:effectLst/>
                <a:latin typeface="Calibri" panose="020F0502020204030204" pitchFamily="34" charset="0"/>
              </a:rPr>
              <a:t>fcw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7" name="Oval 16"/>
          <p:cNvSpPr>
            <a:spLocks noChangeArrowheads="1"/>
          </p:cNvSpPr>
          <p:nvPr/>
        </p:nvSpPr>
        <p:spPr bwMode="auto">
          <a:xfrm>
            <a:off x="6868879" y="459701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cg</a:t>
            </a:r>
            <a:r>
              <a:rPr kumimoji="0" lang="en-US" altLang="en-US" sz="2000" b="0" i="0" u="none" strike="noStrike" cap="none" normalizeH="0" baseline="0" dirty="0" err="1">
                <a:ln>
                  <a:noFill/>
                </a:ln>
                <a:solidFill>
                  <a:schemeClr val="tx1"/>
                </a:solidFill>
                <a:effectLst/>
                <a:latin typeface="Calibri" panose="020F0502020204030204" pitchFamily="34" charset="0"/>
              </a:rPr>
              <a:t>|fw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8" name="Oval 2"/>
          <p:cNvSpPr>
            <a:spLocks noChangeArrowheads="1"/>
          </p:cNvSpPr>
          <p:nvPr/>
        </p:nvSpPr>
        <p:spPr bwMode="auto">
          <a:xfrm>
            <a:off x="5007527" y="526135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9" name="Oval 2"/>
          <p:cNvSpPr>
            <a:spLocks noChangeArrowheads="1"/>
          </p:cNvSpPr>
          <p:nvPr/>
        </p:nvSpPr>
        <p:spPr bwMode="auto">
          <a:xfrm>
            <a:off x="5007527" y="59256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ts val="800"/>
              </a:spcAft>
            </a:pPr>
            <a:r>
              <a:rPr lang="en-US" altLang="en-US" sz="2000" dirty="0">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75779" name="AutoShape 3"/>
          <p:cNvCxnSpPr>
            <a:cxnSpLocks noChangeShapeType="1"/>
            <a:stCxn id="2" idx="4"/>
            <a:endCxn id="5" idx="0"/>
          </p:cNvCxnSpPr>
          <p:nvPr/>
        </p:nvCxnSpPr>
        <p:spPr bwMode="auto">
          <a:xfrm>
            <a:off x="5721920" y="1358282"/>
            <a:ext cx="890726" cy="3150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3"/>
          <p:cNvCxnSpPr>
            <a:cxnSpLocks noChangeShapeType="1"/>
            <a:stCxn id="7" idx="4"/>
          </p:cNvCxnSpPr>
          <p:nvPr/>
        </p:nvCxnSpPr>
        <p:spPr bwMode="auto">
          <a:xfrm>
            <a:off x="5721919" y="2852690"/>
            <a:ext cx="890727" cy="3150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3"/>
          <p:cNvCxnSpPr>
            <a:cxnSpLocks noChangeShapeType="1"/>
            <a:stCxn id="7" idx="0"/>
          </p:cNvCxnSpPr>
          <p:nvPr/>
        </p:nvCxnSpPr>
        <p:spPr bwMode="auto">
          <a:xfrm flipV="1">
            <a:off x="5721919" y="2107611"/>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
          <p:cNvCxnSpPr>
            <a:cxnSpLocks noChangeShapeType="1"/>
          </p:cNvCxnSpPr>
          <p:nvPr/>
        </p:nvCxnSpPr>
        <p:spPr bwMode="auto">
          <a:xfrm flipV="1">
            <a:off x="4797503" y="2847465"/>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3"/>
          <p:cNvCxnSpPr>
            <a:cxnSpLocks noChangeShapeType="1"/>
          </p:cNvCxnSpPr>
          <p:nvPr/>
        </p:nvCxnSpPr>
        <p:spPr bwMode="auto">
          <a:xfrm flipV="1">
            <a:off x="5723396" y="4263260"/>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
          <p:cNvCxnSpPr>
            <a:cxnSpLocks noChangeShapeType="1"/>
            <a:stCxn id="13" idx="4"/>
          </p:cNvCxnSpPr>
          <p:nvPr/>
        </p:nvCxnSpPr>
        <p:spPr bwMode="auto">
          <a:xfrm>
            <a:off x="4729099" y="4273116"/>
            <a:ext cx="1007089" cy="3238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3"/>
          <p:cNvCxnSpPr>
            <a:cxnSpLocks noChangeShapeType="1"/>
            <a:stCxn id="9" idx="4"/>
            <a:endCxn id="13" idx="0"/>
          </p:cNvCxnSpPr>
          <p:nvPr/>
        </p:nvCxnSpPr>
        <p:spPr bwMode="auto">
          <a:xfrm flipH="1">
            <a:off x="4729099" y="3599894"/>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3"/>
          <p:cNvCxnSpPr>
            <a:cxnSpLocks noChangeShapeType="1"/>
          </p:cNvCxnSpPr>
          <p:nvPr/>
        </p:nvCxnSpPr>
        <p:spPr bwMode="auto">
          <a:xfrm flipH="1">
            <a:off x="6608820" y="358394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3"/>
          <p:cNvCxnSpPr>
            <a:cxnSpLocks noChangeShapeType="1"/>
          </p:cNvCxnSpPr>
          <p:nvPr/>
        </p:nvCxnSpPr>
        <p:spPr bwMode="auto">
          <a:xfrm flipH="1">
            <a:off x="5717128" y="5020318"/>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3"/>
          <p:cNvCxnSpPr>
            <a:cxnSpLocks noChangeShapeType="1"/>
          </p:cNvCxnSpPr>
          <p:nvPr/>
        </p:nvCxnSpPr>
        <p:spPr bwMode="auto">
          <a:xfrm flipH="1">
            <a:off x="5714472" y="570977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3"/>
          <p:cNvCxnSpPr>
            <a:cxnSpLocks noChangeShapeType="1"/>
            <a:endCxn id="6" idx="0"/>
          </p:cNvCxnSpPr>
          <p:nvPr/>
        </p:nvCxnSpPr>
        <p:spPr bwMode="auto">
          <a:xfrm>
            <a:off x="5736188" y="1352292"/>
            <a:ext cx="2760004" cy="32100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9" name="AutoShape 3"/>
          <p:cNvCxnSpPr>
            <a:cxnSpLocks noChangeShapeType="1"/>
            <a:stCxn id="3" idx="0"/>
          </p:cNvCxnSpPr>
          <p:nvPr/>
        </p:nvCxnSpPr>
        <p:spPr bwMode="auto">
          <a:xfrm flipV="1">
            <a:off x="2969842" y="1373347"/>
            <a:ext cx="2768085" cy="299954"/>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1" name="AutoShape 3"/>
          <p:cNvCxnSpPr>
            <a:cxnSpLocks noChangeShapeType="1"/>
            <a:stCxn id="4" idx="0"/>
            <a:endCxn id="2" idx="4"/>
          </p:cNvCxnSpPr>
          <p:nvPr/>
        </p:nvCxnSpPr>
        <p:spPr bwMode="auto">
          <a:xfrm flipV="1">
            <a:off x="4729100" y="1358282"/>
            <a:ext cx="992820" cy="31501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4" name="AutoShape 3"/>
          <p:cNvCxnSpPr>
            <a:cxnSpLocks noChangeShapeType="1"/>
            <a:stCxn id="11" idx="0"/>
          </p:cNvCxnSpPr>
          <p:nvPr/>
        </p:nvCxnSpPr>
        <p:spPr bwMode="auto">
          <a:xfrm flipV="1">
            <a:off x="2969842" y="3596843"/>
            <a:ext cx="1803207" cy="244090"/>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6" name="AutoShape 3"/>
          <p:cNvCxnSpPr>
            <a:cxnSpLocks noChangeShapeType="1"/>
            <a:stCxn id="15" idx="0"/>
          </p:cNvCxnSpPr>
          <p:nvPr/>
        </p:nvCxnSpPr>
        <p:spPr bwMode="auto">
          <a:xfrm flipV="1">
            <a:off x="3938988" y="4263261"/>
            <a:ext cx="812651" cy="33375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8" name="AutoShape 3"/>
          <p:cNvCxnSpPr>
            <a:cxnSpLocks noChangeShapeType="1"/>
            <a:stCxn id="12" idx="0"/>
          </p:cNvCxnSpPr>
          <p:nvPr/>
        </p:nvCxnSpPr>
        <p:spPr bwMode="auto">
          <a:xfrm flipH="1" flipV="1">
            <a:off x="6605031" y="3633224"/>
            <a:ext cx="1891160" cy="2077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50" name="AutoShape 3"/>
          <p:cNvCxnSpPr>
            <a:cxnSpLocks noChangeShapeType="1"/>
            <a:stCxn id="17" idx="0"/>
          </p:cNvCxnSpPr>
          <p:nvPr/>
        </p:nvCxnSpPr>
        <p:spPr bwMode="auto">
          <a:xfrm flipH="1" flipV="1">
            <a:off x="6621437" y="4271405"/>
            <a:ext cx="961833" cy="3256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83729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5007529" y="9260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Oval 2"/>
          <p:cNvSpPr>
            <a:spLocks noChangeArrowheads="1"/>
          </p:cNvSpPr>
          <p:nvPr/>
        </p:nvSpPr>
        <p:spPr bwMode="auto">
          <a:xfrm>
            <a:off x="225545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cgw|f</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Oval 3"/>
          <p:cNvSpPr>
            <a:spLocks noChangeArrowheads="1"/>
          </p:cNvSpPr>
          <p:nvPr/>
        </p:nvSpPr>
        <p:spPr bwMode="auto">
          <a:xfrm>
            <a:off x="4014709"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gw|fc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Oval 4"/>
          <p:cNvSpPr>
            <a:spLocks noChangeArrowheads="1"/>
          </p:cNvSpPr>
          <p:nvPr/>
        </p:nvSpPr>
        <p:spPr bwMode="auto">
          <a:xfrm>
            <a:off x="5898255"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a:t>
            </a:r>
            <a:r>
              <a:rPr kumimoji="0" lang="en-US" altLang="en-US" sz="2000" b="0" i="0" u="none" strike="noStrike" cap="none" normalizeH="0" baseline="0" dirty="0" err="1">
                <a:ln>
                  <a:noFill/>
                </a:ln>
                <a:solidFill>
                  <a:schemeClr val="tx1"/>
                </a:solidFill>
                <a:effectLst/>
                <a:latin typeface="Calibri" panose="020F0502020204030204" pitchFamily="34" charset="0"/>
              </a:rPr>
              <a:t>w|fg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Oval 5"/>
          <p:cNvSpPr>
            <a:spLocks noChangeArrowheads="1"/>
          </p:cNvSpPr>
          <p:nvPr/>
        </p:nvSpPr>
        <p:spPr bwMode="auto">
          <a:xfrm>
            <a:off x="778180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Oval 2"/>
          <p:cNvSpPr>
            <a:spLocks noChangeArrowheads="1"/>
          </p:cNvSpPr>
          <p:nvPr/>
        </p:nvSpPr>
        <p:spPr bwMode="auto">
          <a:xfrm>
            <a:off x="5007528" y="242050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fcw</a:t>
            </a:r>
            <a:r>
              <a:rPr kumimoji="0" lang="en-US" altLang="en-US" sz="2000" b="0" i="0" u="none" strike="noStrike" cap="none" normalizeH="0" baseline="0" dirty="0">
                <a:ln>
                  <a:noFill/>
                </a:ln>
                <a:solidFill>
                  <a:schemeClr val="tx1"/>
                </a:solidFill>
                <a:effectLst/>
                <a:latin typeface="Calibri" panose="020F0502020204030204" pitchFamily="34" charset="0"/>
              </a:rPr>
              <a:t> |g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Oval 2"/>
          <p:cNvSpPr>
            <a:spLocks noChangeArrowheads="1"/>
          </p:cNvSpPr>
          <p:nvPr/>
        </p:nvSpPr>
        <p:spPr bwMode="auto">
          <a:xfrm>
            <a:off x="4014709" y="3167709"/>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w |</a:t>
            </a:r>
            <a:r>
              <a:rPr kumimoji="0" lang="en-US" altLang="en-US" sz="2000" b="0" i="0" u="none" strike="noStrike" cap="none" normalizeH="0" baseline="0" dirty="0" err="1">
                <a:ln>
                  <a:noFill/>
                </a:ln>
                <a:solidFill>
                  <a:schemeClr val="tx1"/>
                </a:solidFill>
                <a:effectLst/>
                <a:latin typeface="Calibri" panose="020F0502020204030204" pitchFamily="34" charset="0"/>
              </a:rPr>
              <a:t>fcg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Oval 2"/>
          <p:cNvSpPr>
            <a:spLocks noChangeArrowheads="1"/>
          </p:cNvSpPr>
          <p:nvPr/>
        </p:nvSpPr>
        <p:spPr bwMode="auto">
          <a:xfrm>
            <a:off x="5898255" y="3167708"/>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a:latin typeface="Calibri" panose="020F0502020204030204" pitchFamily="34" charset="0"/>
              </a:rPr>
              <a:t>c</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Oval 10"/>
          <p:cNvSpPr>
            <a:spLocks noChangeArrowheads="1"/>
          </p:cNvSpPr>
          <p:nvPr/>
        </p:nvSpPr>
        <p:spPr bwMode="auto">
          <a:xfrm>
            <a:off x="2255451" y="384093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a:t>
            </a:r>
            <a:r>
              <a:rPr kumimoji="0" lang="en-US" altLang="en-US" sz="2000" b="0" i="0" u="none" strike="noStrike" cap="none" normalizeH="0" baseline="0" dirty="0" err="1">
                <a:ln>
                  <a:noFill/>
                </a:ln>
                <a:solidFill>
                  <a:schemeClr val="tx1"/>
                </a:solidFill>
                <a:effectLst/>
                <a:latin typeface="Calibri" panose="020F0502020204030204" pitchFamily="34" charset="0"/>
              </a:rPr>
              <a:t>w|cg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Oval 11"/>
          <p:cNvSpPr>
            <a:spLocks noChangeArrowheads="1"/>
          </p:cNvSpPr>
          <p:nvPr/>
        </p:nvSpPr>
        <p:spPr bwMode="auto">
          <a:xfrm>
            <a:off x="7781800" y="3840932"/>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fc</a:t>
            </a:r>
            <a:r>
              <a:rPr kumimoji="0" lang="en-US" altLang="en-US" sz="2000" b="0" i="0" u="none" strike="noStrike" cap="none" normalizeH="0" baseline="0" dirty="0" err="1">
                <a:ln>
                  <a:noFill/>
                </a:ln>
                <a:solidFill>
                  <a:schemeClr val="tx1"/>
                </a:solidFill>
                <a:effectLst/>
                <a:latin typeface="Calibri" panose="020F0502020204030204" pitchFamily="34" charset="0"/>
              </a:rPr>
              <a:t>|gw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3" name="Oval 2"/>
          <p:cNvSpPr>
            <a:spLocks noChangeArrowheads="1"/>
          </p:cNvSpPr>
          <p:nvPr/>
        </p:nvSpPr>
        <p:spPr bwMode="auto">
          <a:xfrm>
            <a:off x="4014708" y="3840931"/>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fgw</a:t>
            </a:r>
            <a:r>
              <a:rPr kumimoji="0" lang="en-US" altLang="en-US" sz="2000" b="0" i="0" u="none" strike="noStrike" cap="none" normalizeH="0" baseline="0" dirty="0">
                <a:ln>
                  <a:noFill/>
                </a:ln>
                <a:solidFill>
                  <a:schemeClr val="tx1"/>
                </a:solidFill>
                <a:effectLst/>
                <a:latin typeface="Calibri" panose="020F0502020204030204" pitchFamily="34" charset="0"/>
              </a:rPr>
              <a:t> |c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 name="Oval 2"/>
          <p:cNvSpPr>
            <a:spLocks noChangeArrowheads="1"/>
          </p:cNvSpPr>
          <p:nvPr/>
        </p:nvSpPr>
        <p:spPr bwMode="auto">
          <a:xfrm>
            <a:off x="5892118" y="3840930"/>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a:t>
            </a:r>
            <a:r>
              <a:rPr kumimoji="0" lang="en-US" altLang="en-US" sz="2000" b="0" i="0" u="none" strike="noStrike" cap="none" normalizeH="0" baseline="0" dirty="0">
                <a:ln>
                  <a:noFill/>
                </a:ln>
                <a:solidFill>
                  <a:schemeClr val="tx1"/>
                </a:solidFill>
                <a:effectLst/>
                <a:latin typeface="Calibri" panose="020F0502020204030204" pitchFamily="34" charset="0"/>
              </a:rPr>
              <a:t> |w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Oval 14"/>
          <p:cNvSpPr>
            <a:spLocks noChangeArrowheads="1"/>
          </p:cNvSpPr>
          <p:nvPr/>
        </p:nvSpPr>
        <p:spPr bwMode="auto">
          <a:xfrm>
            <a:off x="3224597" y="4597014"/>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g</a:t>
            </a:r>
            <a:r>
              <a:rPr kumimoji="0" lang="en-US" altLang="en-US" sz="2000" b="0" i="0" u="none" strike="noStrike" cap="none" normalizeH="0" baseline="0" dirty="0" err="1">
                <a:ln>
                  <a:noFill/>
                </a:ln>
                <a:solidFill>
                  <a:schemeClr val="tx1"/>
                </a:solidFill>
                <a:effectLst/>
                <a:latin typeface="Calibri" panose="020F0502020204030204" pitchFamily="34" charset="0"/>
              </a:rPr>
              <a:t>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6" name="Oval 2"/>
          <p:cNvSpPr>
            <a:spLocks noChangeArrowheads="1"/>
          </p:cNvSpPr>
          <p:nvPr/>
        </p:nvSpPr>
        <p:spPr bwMode="auto">
          <a:xfrm>
            <a:off x="5007527" y="4597013"/>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g |</a:t>
            </a:r>
            <a:r>
              <a:rPr kumimoji="0" lang="en-US" altLang="en-US" sz="2000" b="0" i="0" u="none" strike="noStrike" cap="none" normalizeH="0" baseline="0" dirty="0" err="1">
                <a:ln>
                  <a:noFill/>
                </a:ln>
                <a:solidFill>
                  <a:schemeClr val="tx1"/>
                </a:solidFill>
                <a:effectLst/>
                <a:latin typeface="Calibri" panose="020F0502020204030204" pitchFamily="34" charset="0"/>
              </a:rPr>
              <a:t>fcw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7" name="Oval 16"/>
          <p:cNvSpPr>
            <a:spLocks noChangeArrowheads="1"/>
          </p:cNvSpPr>
          <p:nvPr/>
        </p:nvSpPr>
        <p:spPr bwMode="auto">
          <a:xfrm>
            <a:off x="6868879" y="459701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cg</a:t>
            </a:r>
            <a:r>
              <a:rPr kumimoji="0" lang="en-US" altLang="en-US" sz="2000" b="0" i="0" u="none" strike="noStrike" cap="none" normalizeH="0" baseline="0" dirty="0" err="1">
                <a:ln>
                  <a:noFill/>
                </a:ln>
                <a:solidFill>
                  <a:schemeClr val="tx1"/>
                </a:solidFill>
                <a:effectLst/>
                <a:latin typeface="Calibri" panose="020F0502020204030204" pitchFamily="34" charset="0"/>
              </a:rPr>
              <a:t>|fw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8" name="Oval 2"/>
          <p:cNvSpPr>
            <a:spLocks noChangeArrowheads="1"/>
          </p:cNvSpPr>
          <p:nvPr/>
        </p:nvSpPr>
        <p:spPr bwMode="auto">
          <a:xfrm>
            <a:off x="5007527" y="526135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9" name="Oval 2"/>
          <p:cNvSpPr>
            <a:spLocks noChangeArrowheads="1"/>
          </p:cNvSpPr>
          <p:nvPr/>
        </p:nvSpPr>
        <p:spPr bwMode="auto">
          <a:xfrm>
            <a:off x="5007527" y="59256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ts val="800"/>
              </a:spcAft>
            </a:pPr>
            <a:r>
              <a:rPr lang="en-US" altLang="en-US" sz="2000" dirty="0">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75779" name="AutoShape 3"/>
          <p:cNvCxnSpPr>
            <a:cxnSpLocks noChangeShapeType="1"/>
            <a:stCxn id="2" idx="4"/>
            <a:endCxn id="5" idx="0"/>
          </p:cNvCxnSpPr>
          <p:nvPr/>
        </p:nvCxnSpPr>
        <p:spPr bwMode="auto">
          <a:xfrm>
            <a:off x="5721920" y="1358282"/>
            <a:ext cx="890726" cy="3150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3"/>
          <p:cNvCxnSpPr>
            <a:cxnSpLocks noChangeShapeType="1"/>
            <a:stCxn id="7" idx="4"/>
          </p:cNvCxnSpPr>
          <p:nvPr/>
        </p:nvCxnSpPr>
        <p:spPr bwMode="auto">
          <a:xfrm>
            <a:off x="5721919" y="2852690"/>
            <a:ext cx="890727" cy="3150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3"/>
          <p:cNvCxnSpPr>
            <a:cxnSpLocks noChangeShapeType="1"/>
            <a:stCxn id="7" idx="0"/>
          </p:cNvCxnSpPr>
          <p:nvPr/>
        </p:nvCxnSpPr>
        <p:spPr bwMode="auto">
          <a:xfrm flipV="1">
            <a:off x="5721919" y="2107611"/>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
          <p:cNvCxnSpPr>
            <a:cxnSpLocks noChangeShapeType="1"/>
          </p:cNvCxnSpPr>
          <p:nvPr/>
        </p:nvCxnSpPr>
        <p:spPr bwMode="auto">
          <a:xfrm flipV="1">
            <a:off x="4797503" y="2847465"/>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3"/>
          <p:cNvCxnSpPr>
            <a:cxnSpLocks noChangeShapeType="1"/>
          </p:cNvCxnSpPr>
          <p:nvPr/>
        </p:nvCxnSpPr>
        <p:spPr bwMode="auto">
          <a:xfrm flipV="1">
            <a:off x="5723396" y="4263260"/>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
          <p:cNvCxnSpPr>
            <a:cxnSpLocks noChangeShapeType="1"/>
            <a:stCxn id="13" idx="4"/>
          </p:cNvCxnSpPr>
          <p:nvPr/>
        </p:nvCxnSpPr>
        <p:spPr bwMode="auto">
          <a:xfrm>
            <a:off x="4729099" y="4273116"/>
            <a:ext cx="1007089" cy="3238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3"/>
          <p:cNvCxnSpPr>
            <a:cxnSpLocks noChangeShapeType="1"/>
            <a:stCxn id="9" idx="4"/>
            <a:endCxn id="13" idx="0"/>
          </p:cNvCxnSpPr>
          <p:nvPr/>
        </p:nvCxnSpPr>
        <p:spPr bwMode="auto">
          <a:xfrm flipH="1">
            <a:off x="4729099" y="3599894"/>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3"/>
          <p:cNvCxnSpPr>
            <a:cxnSpLocks noChangeShapeType="1"/>
          </p:cNvCxnSpPr>
          <p:nvPr/>
        </p:nvCxnSpPr>
        <p:spPr bwMode="auto">
          <a:xfrm flipH="1">
            <a:off x="6608820" y="358394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3"/>
          <p:cNvCxnSpPr>
            <a:cxnSpLocks noChangeShapeType="1"/>
          </p:cNvCxnSpPr>
          <p:nvPr/>
        </p:nvCxnSpPr>
        <p:spPr bwMode="auto">
          <a:xfrm flipH="1">
            <a:off x="5717128" y="5020318"/>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3"/>
          <p:cNvCxnSpPr>
            <a:cxnSpLocks noChangeShapeType="1"/>
          </p:cNvCxnSpPr>
          <p:nvPr/>
        </p:nvCxnSpPr>
        <p:spPr bwMode="auto">
          <a:xfrm flipH="1">
            <a:off x="5714472" y="570977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3"/>
          <p:cNvCxnSpPr>
            <a:cxnSpLocks noChangeShapeType="1"/>
            <a:endCxn id="6" idx="0"/>
          </p:cNvCxnSpPr>
          <p:nvPr/>
        </p:nvCxnSpPr>
        <p:spPr bwMode="auto">
          <a:xfrm>
            <a:off x="5736188" y="1352292"/>
            <a:ext cx="2760004" cy="32100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9" name="AutoShape 3"/>
          <p:cNvCxnSpPr>
            <a:cxnSpLocks noChangeShapeType="1"/>
            <a:stCxn id="3" idx="0"/>
          </p:cNvCxnSpPr>
          <p:nvPr/>
        </p:nvCxnSpPr>
        <p:spPr bwMode="auto">
          <a:xfrm flipV="1">
            <a:off x="2969842" y="1373347"/>
            <a:ext cx="2768085" cy="299954"/>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1" name="AutoShape 3"/>
          <p:cNvCxnSpPr>
            <a:cxnSpLocks noChangeShapeType="1"/>
            <a:stCxn id="4" idx="0"/>
            <a:endCxn id="2" idx="4"/>
          </p:cNvCxnSpPr>
          <p:nvPr/>
        </p:nvCxnSpPr>
        <p:spPr bwMode="auto">
          <a:xfrm flipV="1">
            <a:off x="4729100" y="1358282"/>
            <a:ext cx="992820" cy="31501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4" name="AutoShape 3"/>
          <p:cNvCxnSpPr>
            <a:cxnSpLocks noChangeShapeType="1"/>
            <a:stCxn id="11" idx="0"/>
          </p:cNvCxnSpPr>
          <p:nvPr/>
        </p:nvCxnSpPr>
        <p:spPr bwMode="auto">
          <a:xfrm flipV="1">
            <a:off x="2969842" y="3596843"/>
            <a:ext cx="1803207" cy="244090"/>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6" name="AutoShape 3"/>
          <p:cNvCxnSpPr>
            <a:cxnSpLocks noChangeShapeType="1"/>
            <a:stCxn id="15" idx="0"/>
          </p:cNvCxnSpPr>
          <p:nvPr/>
        </p:nvCxnSpPr>
        <p:spPr bwMode="auto">
          <a:xfrm flipV="1">
            <a:off x="3938988" y="4263261"/>
            <a:ext cx="812651" cy="33375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8" name="AutoShape 3"/>
          <p:cNvCxnSpPr>
            <a:cxnSpLocks noChangeShapeType="1"/>
            <a:stCxn id="12" idx="0"/>
          </p:cNvCxnSpPr>
          <p:nvPr/>
        </p:nvCxnSpPr>
        <p:spPr bwMode="auto">
          <a:xfrm flipH="1" flipV="1">
            <a:off x="6605031" y="3633224"/>
            <a:ext cx="1891160" cy="2077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50" name="AutoShape 3"/>
          <p:cNvCxnSpPr>
            <a:cxnSpLocks noChangeShapeType="1"/>
            <a:stCxn id="17" idx="0"/>
          </p:cNvCxnSpPr>
          <p:nvPr/>
        </p:nvCxnSpPr>
        <p:spPr bwMode="auto">
          <a:xfrm flipH="1" flipV="1">
            <a:off x="6621437" y="4271405"/>
            <a:ext cx="961833" cy="3256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76802" name="AutoShape 2"/>
          <p:cNvCxnSpPr>
            <a:cxnSpLocks noChangeShapeType="1"/>
          </p:cNvCxnSpPr>
          <p:nvPr/>
        </p:nvCxnSpPr>
        <p:spPr bwMode="auto">
          <a:xfrm>
            <a:off x="5688837" y="1443070"/>
            <a:ext cx="503855" cy="20231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2"/>
          <p:cNvCxnSpPr>
            <a:cxnSpLocks noChangeShapeType="1"/>
          </p:cNvCxnSpPr>
          <p:nvPr/>
        </p:nvCxnSpPr>
        <p:spPr bwMode="auto">
          <a:xfrm flipH="1">
            <a:off x="5688837" y="2131000"/>
            <a:ext cx="478445" cy="18728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2"/>
          <p:cNvCxnSpPr>
            <a:cxnSpLocks noChangeShapeType="1"/>
          </p:cNvCxnSpPr>
          <p:nvPr/>
        </p:nvCxnSpPr>
        <p:spPr bwMode="auto">
          <a:xfrm flipH="1">
            <a:off x="4900474" y="2858381"/>
            <a:ext cx="477211" cy="17778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2"/>
          <p:cNvCxnSpPr>
            <a:cxnSpLocks noChangeShapeType="1"/>
          </p:cNvCxnSpPr>
          <p:nvPr/>
        </p:nvCxnSpPr>
        <p:spPr bwMode="auto">
          <a:xfrm flipH="1">
            <a:off x="4621681" y="3660068"/>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2"/>
          <p:cNvCxnSpPr>
            <a:cxnSpLocks noChangeShapeType="1"/>
          </p:cNvCxnSpPr>
          <p:nvPr/>
        </p:nvCxnSpPr>
        <p:spPr bwMode="auto">
          <a:xfrm flipH="1">
            <a:off x="5590827" y="5092190"/>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2"/>
          <p:cNvCxnSpPr>
            <a:cxnSpLocks noChangeShapeType="1"/>
          </p:cNvCxnSpPr>
          <p:nvPr/>
        </p:nvCxnSpPr>
        <p:spPr bwMode="auto">
          <a:xfrm flipH="1">
            <a:off x="5602355" y="5758710"/>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2"/>
          <p:cNvCxnSpPr>
            <a:cxnSpLocks noChangeShapeType="1"/>
          </p:cNvCxnSpPr>
          <p:nvPr/>
        </p:nvCxnSpPr>
        <p:spPr bwMode="auto">
          <a:xfrm>
            <a:off x="4838148" y="4378675"/>
            <a:ext cx="430743" cy="18063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 name="TextBox 30"/>
          <p:cNvSpPr txBox="1"/>
          <p:nvPr/>
        </p:nvSpPr>
        <p:spPr>
          <a:xfrm>
            <a:off x="5466031" y="1529697"/>
            <a:ext cx="384354" cy="369332"/>
          </a:xfrm>
          <a:prstGeom prst="rect">
            <a:avLst/>
          </a:prstGeom>
          <a:noFill/>
        </p:spPr>
        <p:txBody>
          <a:bodyPr wrap="square" rtlCol="0">
            <a:spAutoFit/>
          </a:bodyPr>
          <a:lstStyle/>
          <a:p>
            <a:pPr algn="r"/>
            <a:r>
              <a:rPr lang="en-US" dirty="0"/>
              <a:t>1</a:t>
            </a:r>
          </a:p>
        </p:txBody>
      </p:sp>
      <p:sp>
        <p:nvSpPr>
          <p:cNvPr id="52" name="TextBox 51"/>
          <p:cNvSpPr txBox="1"/>
          <p:nvPr/>
        </p:nvSpPr>
        <p:spPr>
          <a:xfrm>
            <a:off x="5613883" y="1905272"/>
            <a:ext cx="384354" cy="369332"/>
          </a:xfrm>
          <a:prstGeom prst="rect">
            <a:avLst/>
          </a:prstGeom>
          <a:noFill/>
        </p:spPr>
        <p:txBody>
          <a:bodyPr wrap="square" rtlCol="0">
            <a:spAutoFit/>
          </a:bodyPr>
          <a:lstStyle/>
          <a:p>
            <a:pPr algn="r"/>
            <a:r>
              <a:rPr lang="en-US" dirty="0"/>
              <a:t>2</a:t>
            </a:r>
          </a:p>
        </p:txBody>
      </p:sp>
      <p:sp>
        <p:nvSpPr>
          <p:cNvPr id="53" name="TextBox 52"/>
          <p:cNvSpPr txBox="1"/>
          <p:nvPr/>
        </p:nvSpPr>
        <p:spPr>
          <a:xfrm>
            <a:off x="4751639" y="2634580"/>
            <a:ext cx="384354" cy="369332"/>
          </a:xfrm>
          <a:prstGeom prst="rect">
            <a:avLst/>
          </a:prstGeom>
          <a:noFill/>
        </p:spPr>
        <p:txBody>
          <a:bodyPr wrap="square" rtlCol="0">
            <a:spAutoFit/>
          </a:bodyPr>
          <a:lstStyle/>
          <a:p>
            <a:pPr algn="r"/>
            <a:r>
              <a:rPr lang="en-US" dirty="0"/>
              <a:t>3</a:t>
            </a:r>
          </a:p>
        </p:txBody>
      </p:sp>
      <p:sp>
        <p:nvSpPr>
          <p:cNvPr id="54" name="TextBox 53"/>
          <p:cNvSpPr txBox="1"/>
          <p:nvPr/>
        </p:nvSpPr>
        <p:spPr>
          <a:xfrm>
            <a:off x="4669165" y="3515839"/>
            <a:ext cx="384354" cy="369332"/>
          </a:xfrm>
          <a:prstGeom prst="rect">
            <a:avLst/>
          </a:prstGeom>
          <a:noFill/>
        </p:spPr>
        <p:txBody>
          <a:bodyPr wrap="square" rtlCol="0">
            <a:spAutoFit/>
          </a:bodyPr>
          <a:lstStyle/>
          <a:p>
            <a:pPr algn="r"/>
            <a:r>
              <a:rPr lang="en-US" dirty="0"/>
              <a:t>4</a:t>
            </a:r>
          </a:p>
        </p:txBody>
      </p:sp>
      <p:sp>
        <p:nvSpPr>
          <p:cNvPr id="55" name="TextBox 54"/>
          <p:cNvSpPr txBox="1"/>
          <p:nvPr/>
        </p:nvSpPr>
        <p:spPr>
          <a:xfrm>
            <a:off x="4694648" y="4363365"/>
            <a:ext cx="384354" cy="369332"/>
          </a:xfrm>
          <a:prstGeom prst="rect">
            <a:avLst/>
          </a:prstGeom>
          <a:noFill/>
        </p:spPr>
        <p:txBody>
          <a:bodyPr wrap="square" rtlCol="0">
            <a:spAutoFit/>
          </a:bodyPr>
          <a:lstStyle/>
          <a:p>
            <a:pPr algn="r"/>
            <a:r>
              <a:rPr lang="en-US" dirty="0"/>
              <a:t>5</a:t>
            </a:r>
          </a:p>
        </p:txBody>
      </p:sp>
      <p:sp>
        <p:nvSpPr>
          <p:cNvPr id="56" name="TextBox 55"/>
          <p:cNvSpPr txBox="1"/>
          <p:nvPr/>
        </p:nvSpPr>
        <p:spPr>
          <a:xfrm>
            <a:off x="5650572" y="4968726"/>
            <a:ext cx="384354" cy="369332"/>
          </a:xfrm>
          <a:prstGeom prst="rect">
            <a:avLst/>
          </a:prstGeom>
          <a:noFill/>
        </p:spPr>
        <p:txBody>
          <a:bodyPr wrap="square" rtlCol="0">
            <a:spAutoFit/>
          </a:bodyPr>
          <a:lstStyle/>
          <a:p>
            <a:pPr algn="r"/>
            <a:r>
              <a:rPr lang="en-US" dirty="0"/>
              <a:t>6</a:t>
            </a:r>
          </a:p>
        </p:txBody>
      </p:sp>
      <p:sp>
        <p:nvSpPr>
          <p:cNvPr id="57" name="TextBox 56"/>
          <p:cNvSpPr txBox="1"/>
          <p:nvPr/>
        </p:nvSpPr>
        <p:spPr>
          <a:xfrm>
            <a:off x="5687088" y="5624953"/>
            <a:ext cx="384354" cy="369332"/>
          </a:xfrm>
          <a:prstGeom prst="rect">
            <a:avLst/>
          </a:prstGeom>
          <a:noFill/>
        </p:spPr>
        <p:txBody>
          <a:bodyPr wrap="square" rtlCol="0">
            <a:spAutoFit/>
          </a:bodyPr>
          <a:lstStyle/>
          <a:p>
            <a:pPr algn="r"/>
            <a:r>
              <a:rPr lang="en-US" dirty="0"/>
              <a:t>7</a:t>
            </a:r>
          </a:p>
        </p:txBody>
      </p:sp>
      <p:sp>
        <p:nvSpPr>
          <p:cNvPr id="32" name="Rectangle 31"/>
          <p:cNvSpPr/>
          <p:nvPr/>
        </p:nvSpPr>
        <p:spPr>
          <a:xfrm>
            <a:off x="7781800" y="2432642"/>
            <a:ext cx="3230952" cy="707886"/>
          </a:xfrm>
          <a:prstGeom prst="rect">
            <a:avLst/>
          </a:prstGeom>
        </p:spPr>
        <p:txBody>
          <a:bodyPr wrap="square">
            <a:spAutoFit/>
          </a:bodyPr>
          <a:lstStyle/>
          <a:p>
            <a:r>
              <a:rPr lang="en-US" sz="20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Simple Depth First Search on State Space Graph</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66250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5007529" y="9260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Oval 2"/>
          <p:cNvSpPr>
            <a:spLocks noChangeArrowheads="1"/>
          </p:cNvSpPr>
          <p:nvPr/>
        </p:nvSpPr>
        <p:spPr bwMode="auto">
          <a:xfrm>
            <a:off x="225545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cgw|f</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Oval 3"/>
          <p:cNvSpPr>
            <a:spLocks noChangeArrowheads="1"/>
          </p:cNvSpPr>
          <p:nvPr/>
        </p:nvSpPr>
        <p:spPr bwMode="auto">
          <a:xfrm>
            <a:off x="4014709"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gw|fc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Oval 4"/>
          <p:cNvSpPr>
            <a:spLocks noChangeArrowheads="1"/>
          </p:cNvSpPr>
          <p:nvPr/>
        </p:nvSpPr>
        <p:spPr bwMode="auto">
          <a:xfrm>
            <a:off x="5898255"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a:t>
            </a:r>
            <a:r>
              <a:rPr kumimoji="0" lang="en-US" altLang="en-US" sz="2000" b="0" i="0" u="none" strike="noStrike" cap="none" normalizeH="0" baseline="0" dirty="0" err="1">
                <a:ln>
                  <a:noFill/>
                </a:ln>
                <a:solidFill>
                  <a:schemeClr val="tx1"/>
                </a:solidFill>
                <a:effectLst/>
                <a:latin typeface="Calibri" panose="020F0502020204030204" pitchFamily="34" charset="0"/>
              </a:rPr>
              <a:t>w|fg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Oval 5"/>
          <p:cNvSpPr>
            <a:spLocks noChangeArrowheads="1"/>
          </p:cNvSpPr>
          <p:nvPr/>
        </p:nvSpPr>
        <p:spPr bwMode="auto">
          <a:xfrm>
            <a:off x="778180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Oval 2"/>
          <p:cNvSpPr>
            <a:spLocks noChangeArrowheads="1"/>
          </p:cNvSpPr>
          <p:nvPr/>
        </p:nvSpPr>
        <p:spPr bwMode="auto">
          <a:xfrm>
            <a:off x="5007528" y="242050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fcw</a:t>
            </a:r>
            <a:r>
              <a:rPr kumimoji="0" lang="en-US" altLang="en-US" sz="2000" b="0" i="0" u="none" strike="noStrike" cap="none" normalizeH="0" baseline="0" dirty="0">
                <a:ln>
                  <a:noFill/>
                </a:ln>
                <a:solidFill>
                  <a:schemeClr val="tx1"/>
                </a:solidFill>
                <a:effectLst/>
                <a:latin typeface="Calibri" panose="020F0502020204030204" pitchFamily="34" charset="0"/>
              </a:rPr>
              <a:t> |g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Oval 2"/>
          <p:cNvSpPr>
            <a:spLocks noChangeArrowheads="1"/>
          </p:cNvSpPr>
          <p:nvPr/>
        </p:nvSpPr>
        <p:spPr bwMode="auto">
          <a:xfrm>
            <a:off x="4014709" y="3167709"/>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w |</a:t>
            </a:r>
            <a:r>
              <a:rPr kumimoji="0" lang="en-US" altLang="en-US" sz="2000" b="0" i="0" u="none" strike="noStrike" cap="none" normalizeH="0" baseline="0" dirty="0" err="1">
                <a:ln>
                  <a:noFill/>
                </a:ln>
                <a:solidFill>
                  <a:schemeClr val="tx1"/>
                </a:solidFill>
                <a:effectLst/>
                <a:latin typeface="Calibri" panose="020F0502020204030204" pitchFamily="34" charset="0"/>
              </a:rPr>
              <a:t>fcg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Oval 2"/>
          <p:cNvSpPr>
            <a:spLocks noChangeArrowheads="1"/>
          </p:cNvSpPr>
          <p:nvPr/>
        </p:nvSpPr>
        <p:spPr bwMode="auto">
          <a:xfrm>
            <a:off x="5898255" y="3167708"/>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a:latin typeface="Calibri" panose="020F0502020204030204" pitchFamily="34" charset="0"/>
              </a:rPr>
              <a:t>c</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Oval 10"/>
          <p:cNvSpPr>
            <a:spLocks noChangeArrowheads="1"/>
          </p:cNvSpPr>
          <p:nvPr/>
        </p:nvSpPr>
        <p:spPr bwMode="auto">
          <a:xfrm>
            <a:off x="2255451" y="384093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a:t>
            </a:r>
            <a:r>
              <a:rPr kumimoji="0" lang="en-US" altLang="en-US" sz="2000" b="0" i="0" u="none" strike="noStrike" cap="none" normalizeH="0" baseline="0" dirty="0" err="1">
                <a:ln>
                  <a:noFill/>
                </a:ln>
                <a:solidFill>
                  <a:schemeClr val="tx1"/>
                </a:solidFill>
                <a:effectLst/>
                <a:latin typeface="Calibri" panose="020F0502020204030204" pitchFamily="34" charset="0"/>
              </a:rPr>
              <a:t>w|cg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Oval 11"/>
          <p:cNvSpPr>
            <a:spLocks noChangeArrowheads="1"/>
          </p:cNvSpPr>
          <p:nvPr/>
        </p:nvSpPr>
        <p:spPr bwMode="auto">
          <a:xfrm>
            <a:off x="7781800" y="3840932"/>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fc</a:t>
            </a:r>
            <a:r>
              <a:rPr kumimoji="0" lang="en-US" altLang="en-US" sz="2000" b="0" i="0" u="none" strike="noStrike" cap="none" normalizeH="0" baseline="0" dirty="0" err="1">
                <a:ln>
                  <a:noFill/>
                </a:ln>
                <a:solidFill>
                  <a:schemeClr val="tx1"/>
                </a:solidFill>
                <a:effectLst/>
                <a:latin typeface="Calibri" panose="020F0502020204030204" pitchFamily="34" charset="0"/>
              </a:rPr>
              <a:t>|gw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3" name="Oval 2"/>
          <p:cNvSpPr>
            <a:spLocks noChangeArrowheads="1"/>
          </p:cNvSpPr>
          <p:nvPr/>
        </p:nvSpPr>
        <p:spPr bwMode="auto">
          <a:xfrm>
            <a:off x="4014708" y="3840931"/>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fgw</a:t>
            </a:r>
            <a:r>
              <a:rPr kumimoji="0" lang="en-US" altLang="en-US" sz="2000" b="0" i="0" u="none" strike="noStrike" cap="none" normalizeH="0" baseline="0" dirty="0">
                <a:ln>
                  <a:noFill/>
                </a:ln>
                <a:solidFill>
                  <a:schemeClr val="tx1"/>
                </a:solidFill>
                <a:effectLst/>
                <a:latin typeface="Calibri" panose="020F0502020204030204" pitchFamily="34" charset="0"/>
              </a:rPr>
              <a:t> |c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 name="Oval 2"/>
          <p:cNvSpPr>
            <a:spLocks noChangeArrowheads="1"/>
          </p:cNvSpPr>
          <p:nvPr/>
        </p:nvSpPr>
        <p:spPr bwMode="auto">
          <a:xfrm>
            <a:off x="5896097" y="3841880"/>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a:t>
            </a:r>
            <a:r>
              <a:rPr kumimoji="0" lang="en-US" altLang="en-US" sz="2000" b="0" i="0" u="none" strike="noStrike" cap="none" normalizeH="0" baseline="0" dirty="0">
                <a:ln>
                  <a:noFill/>
                </a:ln>
                <a:solidFill>
                  <a:schemeClr val="tx1"/>
                </a:solidFill>
                <a:effectLst/>
                <a:latin typeface="Calibri" panose="020F0502020204030204" pitchFamily="34" charset="0"/>
              </a:rPr>
              <a:t> |w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Oval 14"/>
          <p:cNvSpPr>
            <a:spLocks noChangeArrowheads="1"/>
          </p:cNvSpPr>
          <p:nvPr/>
        </p:nvSpPr>
        <p:spPr bwMode="auto">
          <a:xfrm>
            <a:off x="3224597" y="4597014"/>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g</a:t>
            </a:r>
            <a:r>
              <a:rPr kumimoji="0" lang="en-US" altLang="en-US" sz="2000" b="0" i="0" u="none" strike="noStrike" cap="none" normalizeH="0" baseline="0" dirty="0" err="1">
                <a:ln>
                  <a:noFill/>
                </a:ln>
                <a:solidFill>
                  <a:schemeClr val="tx1"/>
                </a:solidFill>
                <a:effectLst/>
                <a:latin typeface="Calibri" panose="020F0502020204030204" pitchFamily="34" charset="0"/>
              </a:rPr>
              <a:t>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6" name="Oval 2"/>
          <p:cNvSpPr>
            <a:spLocks noChangeArrowheads="1"/>
          </p:cNvSpPr>
          <p:nvPr/>
        </p:nvSpPr>
        <p:spPr bwMode="auto">
          <a:xfrm>
            <a:off x="5007527" y="4597013"/>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g |</a:t>
            </a:r>
            <a:r>
              <a:rPr kumimoji="0" lang="en-US" altLang="en-US" sz="2000" b="0" i="0" u="none" strike="noStrike" cap="none" normalizeH="0" baseline="0" dirty="0" err="1">
                <a:ln>
                  <a:noFill/>
                </a:ln>
                <a:solidFill>
                  <a:schemeClr val="tx1"/>
                </a:solidFill>
                <a:effectLst/>
                <a:latin typeface="Calibri" panose="020F0502020204030204" pitchFamily="34" charset="0"/>
              </a:rPr>
              <a:t>fcw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7" name="Oval 16"/>
          <p:cNvSpPr>
            <a:spLocks noChangeArrowheads="1"/>
          </p:cNvSpPr>
          <p:nvPr/>
        </p:nvSpPr>
        <p:spPr bwMode="auto">
          <a:xfrm>
            <a:off x="6868879" y="459701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cg</a:t>
            </a:r>
            <a:r>
              <a:rPr kumimoji="0" lang="en-US" altLang="en-US" sz="2000" b="0" i="0" u="none" strike="noStrike" cap="none" normalizeH="0" baseline="0" dirty="0" err="1">
                <a:ln>
                  <a:noFill/>
                </a:ln>
                <a:solidFill>
                  <a:schemeClr val="tx1"/>
                </a:solidFill>
                <a:effectLst/>
                <a:latin typeface="Calibri" panose="020F0502020204030204" pitchFamily="34" charset="0"/>
              </a:rPr>
              <a:t>|fw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8" name="Oval 2"/>
          <p:cNvSpPr>
            <a:spLocks noChangeArrowheads="1"/>
          </p:cNvSpPr>
          <p:nvPr/>
        </p:nvSpPr>
        <p:spPr bwMode="auto">
          <a:xfrm>
            <a:off x="5007527" y="526135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9" name="Oval 2"/>
          <p:cNvSpPr>
            <a:spLocks noChangeArrowheads="1"/>
          </p:cNvSpPr>
          <p:nvPr/>
        </p:nvSpPr>
        <p:spPr bwMode="auto">
          <a:xfrm>
            <a:off x="5007527" y="59256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ts val="800"/>
              </a:spcAft>
            </a:pPr>
            <a:r>
              <a:rPr lang="en-US" altLang="en-US" sz="2000" dirty="0">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75779" name="AutoShape 3"/>
          <p:cNvCxnSpPr>
            <a:cxnSpLocks noChangeShapeType="1"/>
            <a:stCxn id="2" idx="4"/>
            <a:endCxn id="5" idx="0"/>
          </p:cNvCxnSpPr>
          <p:nvPr/>
        </p:nvCxnSpPr>
        <p:spPr bwMode="auto">
          <a:xfrm>
            <a:off x="5721920" y="1358282"/>
            <a:ext cx="890726" cy="3150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3"/>
          <p:cNvCxnSpPr>
            <a:cxnSpLocks noChangeShapeType="1"/>
            <a:stCxn id="7" idx="4"/>
          </p:cNvCxnSpPr>
          <p:nvPr/>
        </p:nvCxnSpPr>
        <p:spPr bwMode="auto">
          <a:xfrm>
            <a:off x="5721919" y="2852690"/>
            <a:ext cx="890727" cy="3150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3"/>
          <p:cNvCxnSpPr>
            <a:cxnSpLocks noChangeShapeType="1"/>
            <a:stCxn id="7" idx="0"/>
          </p:cNvCxnSpPr>
          <p:nvPr/>
        </p:nvCxnSpPr>
        <p:spPr bwMode="auto">
          <a:xfrm flipV="1">
            <a:off x="5721919" y="2107611"/>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
          <p:cNvCxnSpPr>
            <a:cxnSpLocks noChangeShapeType="1"/>
          </p:cNvCxnSpPr>
          <p:nvPr/>
        </p:nvCxnSpPr>
        <p:spPr bwMode="auto">
          <a:xfrm flipV="1">
            <a:off x="4797503" y="2847465"/>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3"/>
          <p:cNvCxnSpPr>
            <a:cxnSpLocks noChangeShapeType="1"/>
          </p:cNvCxnSpPr>
          <p:nvPr/>
        </p:nvCxnSpPr>
        <p:spPr bwMode="auto">
          <a:xfrm flipV="1">
            <a:off x="5723396" y="4263260"/>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
          <p:cNvCxnSpPr>
            <a:cxnSpLocks noChangeShapeType="1"/>
            <a:stCxn id="13" idx="4"/>
          </p:cNvCxnSpPr>
          <p:nvPr/>
        </p:nvCxnSpPr>
        <p:spPr bwMode="auto">
          <a:xfrm>
            <a:off x="4729099" y="4273116"/>
            <a:ext cx="1007089" cy="3238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3"/>
          <p:cNvCxnSpPr>
            <a:cxnSpLocks noChangeShapeType="1"/>
            <a:stCxn id="9" idx="4"/>
            <a:endCxn id="13" idx="0"/>
          </p:cNvCxnSpPr>
          <p:nvPr/>
        </p:nvCxnSpPr>
        <p:spPr bwMode="auto">
          <a:xfrm flipH="1">
            <a:off x="4729099" y="3599894"/>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3"/>
          <p:cNvCxnSpPr>
            <a:cxnSpLocks noChangeShapeType="1"/>
          </p:cNvCxnSpPr>
          <p:nvPr/>
        </p:nvCxnSpPr>
        <p:spPr bwMode="auto">
          <a:xfrm flipH="1">
            <a:off x="6608820" y="358394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3"/>
          <p:cNvCxnSpPr>
            <a:cxnSpLocks noChangeShapeType="1"/>
          </p:cNvCxnSpPr>
          <p:nvPr/>
        </p:nvCxnSpPr>
        <p:spPr bwMode="auto">
          <a:xfrm flipH="1">
            <a:off x="5717128" y="5020318"/>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3"/>
          <p:cNvCxnSpPr>
            <a:cxnSpLocks noChangeShapeType="1"/>
          </p:cNvCxnSpPr>
          <p:nvPr/>
        </p:nvCxnSpPr>
        <p:spPr bwMode="auto">
          <a:xfrm flipH="1">
            <a:off x="5714472" y="570977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3"/>
          <p:cNvCxnSpPr>
            <a:cxnSpLocks noChangeShapeType="1"/>
            <a:endCxn id="6" idx="0"/>
          </p:cNvCxnSpPr>
          <p:nvPr/>
        </p:nvCxnSpPr>
        <p:spPr bwMode="auto">
          <a:xfrm>
            <a:off x="5736188" y="1352292"/>
            <a:ext cx="2760004" cy="32100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9" name="AutoShape 3"/>
          <p:cNvCxnSpPr>
            <a:cxnSpLocks noChangeShapeType="1"/>
            <a:stCxn id="3" idx="0"/>
          </p:cNvCxnSpPr>
          <p:nvPr/>
        </p:nvCxnSpPr>
        <p:spPr bwMode="auto">
          <a:xfrm flipV="1">
            <a:off x="2969842" y="1373347"/>
            <a:ext cx="2768085" cy="299954"/>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1" name="AutoShape 3"/>
          <p:cNvCxnSpPr>
            <a:cxnSpLocks noChangeShapeType="1"/>
            <a:stCxn id="4" idx="0"/>
            <a:endCxn id="2" idx="4"/>
          </p:cNvCxnSpPr>
          <p:nvPr/>
        </p:nvCxnSpPr>
        <p:spPr bwMode="auto">
          <a:xfrm flipV="1">
            <a:off x="4729100" y="1358282"/>
            <a:ext cx="992820" cy="31501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4" name="AutoShape 3"/>
          <p:cNvCxnSpPr>
            <a:cxnSpLocks noChangeShapeType="1"/>
            <a:stCxn id="11" idx="0"/>
          </p:cNvCxnSpPr>
          <p:nvPr/>
        </p:nvCxnSpPr>
        <p:spPr bwMode="auto">
          <a:xfrm flipV="1">
            <a:off x="2969842" y="3596843"/>
            <a:ext cx="1803207" cy="244090"/>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6" name="AutoShape 3"/>
          <p:cNvCxnSpPr>
            <a:cxnSpLocks noChangeShapeType="1"/>
            <a:stCxn id="15" idx="0"/>
          </p:cNvCxnSpPr>
          <p:nvPr/>
        </p:nvCxnSpPr>
        <p:spPr bwMode="auto">
          <a:xfrm flipV="1">
            <a:off x="3938988" y="4263261"/>
            <a:ext cx="812651" cy="33375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8" name="AutoShape 3"/>
          <p:cNvCxnSpPr>
            <a:cxnSpLocks noChangeShapeType="1"/>
            <a:stCxn id="12" idx="0"/>
          </p:cNvCxnSpPr>
          <p:nvPr/>
        </p:nvCxnSpPr>
        <p:spPr bwMode="auto">
          <a:xfrm flipH="1" flipV="1">
            <a:off x="6605031" y="3633224"/>
            <a:ext cx="1891160" cy="2077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50" name="AutoShape 3"/>
          <p:cNvCxnSpPr>
            <a:cxnSpLocks noChangeShapeType="1"/>
            <a:stCxn id="17" idx="0"/>
          </p:cNvCxnSpPr>
          <p:nvPr/>
        </p:nvCxnSpPr>
        <p:spPr bwMode="auto">
          <a:xfrm flipH="1" flipV="1">
            <a:off x="6621437" y="4271405"/>
            <a:ext cx="961833" cy="3256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76802" name="AutoShape 2"/>
          <p:cNvCxnSpPr>
            <a:cxnSpLocks noChangeShapeType="1"/>
          </p:cNvCxnSpPr>
          <p:nvPr/>
        </p:nvCxnSpPr>
        <p:spPr bwMode="auto">
          <a:xfrm>
            <a:off x="5688837" y="1443070"/>
            <a:ext cx="503855" cy="20231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2"/>
          <p:cNvCxnSpPr>
            <a:cxnSpLocks noChangeShapeType="1"/>
          </p:cNvCxnSpPr>
          <p:nvPr/>
        </p:nvCxnSpPr>
        <p:spPr bwMode="auto">
          <a:xfrm flipH="1">
            <a:off x="5688837" y="2131000"/>
            <a:ext cx="478445" cy="18728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2"/>
          <p:cNvCxnSpPr>
            <a:cxnSpLocks noChangeShapeType="1"/>
          </p:cNvCxnSpPr>
          <p:nvPr/>
        </p:nvCxnSpPr>
        <p:spPr bwMode="auto">
          <a:xfrm flipH="1">
            <a:off x="4900474" y="2858381"/>
            <a:ext cx="477211" cy="17778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2"/>
          <p:cNvCxnSpPr>
            <a:cxnSpLocks noChangeShapeType="1"/>
          </p:cNvCxnSpPr>
          <p:nvPr/>
        </p:nvCxnSpPr>
        <p:spPr bwMode="auto">
          <a:xfrm flipH="1">
            <a:off x="4621681" y="3660068"/>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2"/>
          <p:cNvCxnSpPr>
            <a:cxnSpLocks noChangeShapeType="1"/>
          </p:cNvCxnSpPr>
          <p:nvPr/>
        </p:nvCxnSpPr>
        <p:spPr bwMode="auto">
          <a:xfrm flipH="1">
            <a:off x="5590827" y="5092190"/>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2"/>
          <p:cNvCxnSpPr>
            <a:cxnSpLocks noChangeShapeType="1"/>
          </p:cNvCxnSpPr>
          <p:nvPr/>
        </p:nvCxnSpPr>
        <p:spPr bwMode="auto">
          <a:xfrm flipH="1">
            <a:off x="5602355" y="5758710"/>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2"/>
          <p:cNvCxnSpPr>
            <a:cxnSpLocks noChangeShapeType="1"/>
          </p:cNvCxnSpPr>
          <p:nvPr/>
        </p:nvCxnSpPr>
        <p:spPr bwMode="auto">
          <a:xfrm>
            <a:off x="4838148" y="4378675"/>
            <a:ext cx="461821" cy="197479"/>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 name="TextBox 30"/>
          <p:cNvSpPr txBox="1"/>
          <p:nvPr/>
        </p:nvSpPr>
        <p:spPr>
          <a:xfrm>
            <a:off x="5466031" y="1529697"/>
            <a:ext cx="384354" cy="369332"/>
          </a:xfrm>
          <a:prstGeom prst="rect">
            <a:avLst/>
          </a:prstGeom>
          <a:noFill/>
        </p:spPr>
        <p:txBody>
          <a:bodyPr wrap="square" rtlCol="0">
            <a:spAutoFit/>
          </a:bodyPr>
          <a:lstStyle/>
          <a:p>
            <a:pPr algn="r"/>
            <a:r>
              <a:rPr lang="en-US" dirty="0"/>
              <a:t>1</a:t>
            </a:r>
          </a:p>
        </p:txBody>
      </p:sp>
      <p:sp>
        <p:nvSpPr>
          <p:cNvPr id="52" name="TextBox 51"/>
          <p:cNvSpPr txBox="1"/>
          <p:nvPr/>
        </p:nvSpPr>
        <p:spPr>
          <a:xfrm>
            <a:off x="5613883" y="1905272"/>
            <a:ext cx="384354" cy="369332"/>
          </a:xfrm>
          <a:prstGeom prst="rect">
            <a:avLst/>
          </a:prstGeom>
          <a:noFill/>
        </p:spPr>
        <p:txBody>
          <a:bodyPr wrap="square" rtlCol="0">
            <a:spAutoFit/>
          </a:bodyPr>
          <a:lstStyle/>
          <a:p>
            <a:pPr algn="r"/>
            <a:r>
              <a:rPr lang="en-US" dirty="0"/>
              <a:t>2</a:t>
            </a:r>
          </a:p>
        </p:txBody>
      </p:sp>
      <p:sp>
        <p:nvSpPr>
          <p:cNvPr id="53" name="TextBox 52"/>
          <p:cNvSpPr txBox="1"/>
          <p:nvPr/>
        </p:nvSpPr>
        <p:spPr>
          <a:xfrm>
            <a:off x="4751639" y="2634580"/>
            <a:ext cx="384354" cy="369332"/>
          </a:xfrm>
          <a:prstGeom prst="rect">
            <a:avLst/>
          </a:prstGeom>
          <a:noFill/>
        </p:spPr>
        <p:txBody>
          <a:bodyPr wrap="square" rtlCol="0">
            <a:spAutoFit/>
          </a:bodyPr>
          <a:lstStyle/>
          <a:p>
            <a:pPr algn="r"/>
            <a:r>
              <a:rPr lang="en-US" dirty="0"/>
              <a:t>3</a:t>
            </a:r>
          </a:p>
        </p:txBody>
      </p:sp>
      <p:sp>
        <p:nvSpPr>
          <p:cNvPr id="54" name="TextBox 53"/>
          <p:cNvSpPr txBox="1"/>
          <p:nvPr/>
        </p:nvSpPr>
        <p:spPr>
          <a:xfrm>
            <a:off x="4669165" y="3515839"/>
            <a:ext cx="384354" cy="369332"/>
          </a:xfrm>
          <a:prstGeom prst="rect">
            <a:avLst/>
          </a:prstGeom>
          <a:noFill/>
        </p:spPr>
        <p:txBody>
          <a:bodyPr wrap="square" rtlCol="0">
            <a:spAutoFit/>
          </a:bodyPr>
          <a:lstStyle/>
          <a:p>
            <a:pPr algn="r"/>
            <a:r>
              <a:rPr lang="en-US" dirty="0"/>
              <a:t>4</a:t>
            </a:r>
          </a:p>
        </p:txBody>
      </p:sp>
      <p:sp>
        <p:nvSpPr>
          <p:cNvPr id="55" name="TextBox 54"/>
          <p:cNvSpPr txBox="1"/>
          <p:nvPr/>
        </p:nvSpPr>
        <p:spPr>
          <a:xfrm>
            <a:off x="4694648" y="4363365"/>
            <a:ext cx="384354" cy="369332"/>
          </a:xfrm>
          <a:prstGeom prst="rect">
            <a:avLst/>
          </a:prstGeom>
          <a:noFill/>
        </p:spPr>
        <p:txBody>
          <a:bodyPr wrap="square" rtlCol="0">
            <a:spAutoFit/>
          </a:bodyPr>
          <a:lstStyle/>
          <a:p>
            <a:pPr algn="r"/>
            <a:r>
              <a:rPr lang="en-US" dirty="0"/>
              <a:t>5</a:t>
            </a:r>
          </a:p>
        </p:txBody>
      </p:sp>
      <p:sp>
        <p:nvSpPr>
          <p:cNvPr id="56" name="TextBox 55"/>
          <p:cNvSpPr txBox="1"/>
          <p:nvPr/>
        </p:nvSpPr>
        <p:spPr>
          <a:xfrm>
            <a:off x="6228885" y="4378675"/>
            <a:ext cx="384354" cy="369332"/>
          </a:xfrm>
          <a:prstGeom prst="rect">
            <a:avLst/>
          </a:prstGeom>
          <a:noFill/>
        </p:spPr>
        <p:txBody>
          <a:bodyPr wrap="square" rtlCol="0">
            <a:spAutoFit/>
          </a:bodyPr>
          <a:lstStyle/>
          <a:p>
            <a:pPr algn="r"/>
            <a:r>
              <a:rPr lang="en-US" dirty="0"/>
              <a:t>6</a:t>
            </a:r>
          </a:p>
        </p:txBody>
      </p:sp>
      <p:sp>
        <p:nvSpPr>
          <p:cNvPr id="57" name="TextBox 56"/>
          <p:cNvSpPr txBox="1"/>
          <p:nvPr/>
        </p:nvSpPr>
        <p:spPr>
          <a:xfrm>
            <a:off x="6657458" y="3573741"/>
            <a:ext cx="361979" cy="369332"/>
          </a:xfrm>
          <a:prstGeom prst="rect">
            <a:avLst/>
          </a:prstGeom>
          <a:noFill/>
        </p:spPr>
        <p:txBody>
          <a:bodyPr wrap="square" rtlCol="0">
            <a:spAutoFit/>
          </a:bodyPr>
          <a:lstStyle/>
          <a:p>
            <a:pPr algn="r"/>
            <a:r>
              <a:rPr lang="en-US" dirty="0"/>
              <a:t>7</a:t>
            </a:r>
          </a:p>
        </p:txBody>
      </p:sp>
      <p:sp>
        <p:nvSpPr>
          <p:cNvPr id="32" name="Rectangle 31"/>
          <p:cNvSpPr/>
          <p:nvPr/>
        </p:nvSpPr>
        <p:spPr>
          <a:xfrm>
            <a:off x="7781800" y="2432642"/>
            <a:ext cx="3230952"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Simple Depth First Search with Backtracking on State Space Graph</a:t>
            </a:r>
          </a:p>
        </p:txBody>
      </p:sp>
      <p:cxnSp>
        <p:nvCxnSpPr>
          <p:cNvPr id="58" name="AutoShape 2"/>
          <p:cNvCxnSpPr>
            <a:cxnSpLocks noChangeShapeType="1"/>
          </p:cNvCxnSpPr>
          <p:nvPr/>
        </p:nvCxnSpPr>
        <p:spPr bwMode="auto">
          <a:xfrm flipV="1">
            <a:off x="6049067" y="4390310"/>
            <a:ext cx="477232" cy="15772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2"/>
          <p:cNvCxnSpPr>
            <a:cxnSpLocks noChangeShapeType="1"/>
          </p:cNvCxnSpPr>
          <p:nvPr/>
        </p:nvCxnSpPr>
        <p:spPr bwMode="auto">
          <a:xfrm flipV="1">
            <a:off x="6725495" y="3615847"/>
            <a:ext cx="1905" cy="20422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0" name="AutoShape 2"/>
          <p:cNvCxnSpPr>
            <a:cxnSpLocks noChangeShapeType="1"/>
          </p:cNvCxnSpPr>
          <p:nvPr/>
        </p:nvCxnSpPr>
        <p:spPr bwMode="auto">
          <a:xfrm>
            <a:off x="6472372" y="3660068"/>
            <a:ext cx="15985" cy="160003"/>
          </a:xfrm>
          <a:prstGeom prst="straightConnector1">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61" name="AutoShape 2"/>
          <p:cNvCxnSpPr>
            <a:cxnSpLocks noChangeShapeType="1"/>
          </p:cNvCxnSpPr>
          <p:nvPr/>
        </p:nvCxnSpPr>
        <p:spPr bwMode="auto">
          <a:xfrm flipH="1">
            <a:off x="5742242" y="4290130"/>
            <a:ext cx="478445" cy="187284"/>
          </a:xfrm>
          <a:prstGeom prst="straightConnector1">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sp>
        <p:nvSpPr>
          <p:cNvPr id="62" name="TextBox 61"/>
          <p:cNvSpPr txBox="1"/>
          <p:nvPr/>
        </p:nvSpPr>
        <p:spPr>
          <a:xfrm>
            <a:off x="5147852" y="4956170"/>
            <a:ext cx="361979" cy="369332"/>
          </a:xfrm>
          <a:prstGeom prst="rect">
            <a:avLst/>
          </a:prstGeom>
          <a:noFill/>
        </p:spPr>
        <p:txBody>
          <a:bodyPr wrap="square" rtlCol="0">
            <a:spAutoFit/>
          </a:bodyPr>
          <a:lstStyle/>
          <a:p>
            <a:pPr algn="r"/>
            <a:r>
              <a:rPr lang="en-US" dirty="0"/>
              <a:t>8</a:t>
            </a:r>
          </a:p>
        </p:txBody>
      </p:sp>
      <p:sp>
        <p:nvSpPr>
          <p:cNvPr id="63" name="TextBox 62"/>
          <p:cNvSpPr txBox="1"/>
          <p:nvPr/>
        </p:nvSpPr>
        <p:spPr>
          <a:xfrm>
            <a:off x="5190081" y="5624953"/>
            <a:ext cx="361979" cy="369332"/>
          </a:xfrm>
          <a:prstGeom prst="rect">
            <a:avLst/>
          </a:prstGeom>
          <a:noFill/>
        </p:spPr>
        <p:txBody>
          <a:bodyPr wrap="square" rtlCol="0">
            <a:spAutoFit/>
          </a:bodyPr>
          <a:lstStyle/>
          <a:p>
            <a:pPr algn="r"/>
            <a:r>
              <a:rPr lang="en-US" dirty="0"/>
              <a:t>9</a:t>
            </a:r>
          </a:p>
        </p:txBody>
      </p:sp>
    </p:spTree>
    <p:extLst>
      <p:ext uri="{BB962C8B-B14F-4D97-AF65-F5344CB8AC3E}">
        <p14:creationId xmlns:p14="http://schemas.microsoft.com/office/powerpoint/2010/main" val="3254895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5007529" y="9260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Oval 2"/>
          <p:cNvSpPr>
            <a:spLocks noChangeArrowheads="1"/>
          </p:cNvSpPr>
          <p:nvPr/>
        </p:nvSpPr>
        <p:spPr bwMode="auto">
          <a:xfrm>
            <a:off x="225545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cgw|f</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Oval 3"/>
          <p:cNvSpPr>
            <a:spLocks noChangeArrowheads="1"/>
          </p:cNvSpPr>
          <p:nvPr/>
        </p:nvSpPr>
        <p:spPr bwMode="auto">
          <a:xfrm>
            <a:off x="4014709"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gw|fc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Oval 4"/>
          <p:cNvSpPr>
            <a:spLocks noChangeArrowheads="1"/>
          </p:cNvSpPr>
          <p:nvPr/>
        </p:nvSpPr>
        <p:spPr bwMode="auto">
          <a:xfrm>
            <a:off x="5898255"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a:t>
            </a:r>
            <a:r>
              <a:rPr kumimoji="0" lang="en-US" altLang="en-US" sz="2000" b="0" i="0" u="none" strike="noStrike" cap="none" normalizeH="0" baseline="0" dirty="0" err="1">
                <a:ln>
                  <a:noFill/>
                </a:ln>
                <a:solidFill>
                  <a:schemeClr val="tx1"/>
                </a:solidFill>
                <a:effectLst/>
                <a:latin typeface="Calibri" panose="020F0502020204030204" pitchFamily="34" charset="0"/>
              </a:rPr>
              <a:t>w|fg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Oval 5"/>
          <p:cNvSpPr>
            <a:spLocks noChangeArrowheads="1"/>
          </p:cNvSpPr>
          <p:nvPr/>
        </p:nvSpPr>
        <p:spPr bwMode="auto">
          <a:xfrm>
            <a:off x="778180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Oval 2"/>
          <p:cNvSpPr>
            <a:spLocks noChangeArrowheads="1"/>
          </p:cNvSpPr>
          <p:nvPr/>
        </p:nvSpPr>
        <p:spPr bwMode="auto">
          <a:xfrm>
            <a:off x="5007528" y="242050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fcw</a:t>
            </a:r>
            <a:r>
              <a:rPr kumimoji="0" lang="en-US" altLang="en-US" sz="2000" b="0" i="0" u="none" strike="noStrike" cap="none" normalizeH="0" baseline="0" dirty="0">
                <a:ln>
                  <a:noFill/>
                </a:ln>
                <a:solidFill>
                  <a:schemeClr val="tx1"/>
                </a:solidFill>
                <a:effectLst/>
                <a:latin typeface="Calibri" panose="020F0502020204030204" pitchFamily="34" charset="0"/>
              </a:rPr>
              <a:t> |g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Oval 2"/>
          <p:cNvSpPr>
            <a:spLocks noChangeArrowheads="1"/>
          </p:cNvSpPr>
          <p:nvPr/>
        </p:nvSpPr>
        <p:spPr bwMode="auto">
          <a:xfrm>
            <a:off x="4014709" y="3167709"/>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w |</a:t>
            </a:r>
            <a:r>
              <a:rPr kumimoji="0" lang="en-US" altLang="en-US" sz="2000" b="0" i="0" u="none" strike="noStrike" cap="none" normalizeH="0" baseline="0" dirty="0" err="1">
                <a:ln>
                  <a:noFill/>
                </a:ln>
                <a:solidFill>
                  <a:schemeClr val="tx1"/>
                </a:solidFill>
                <a:effectLst/>
                <a:latin typeface="Calibri" panose="020F0502020204030204" pitchFamily="34" charset="0"/>
              </a:rPr>
              <a:t>fcg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Oval 2"/>
          <p:cNvSpPr>
            <a:spLocks noChangeArrowheads="1"/>
          </p:cNvSpPr>
          <p:nvPr/>
        </p:nvSpPr>
        <p:spPr bwMode="auto">
          <a:xfrm>
            <a:off x="5898255" y="3167708"/>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a:latin typeface="Calibri" panose="020F0502020204030204" pitchFamily="34" charset="0"/>
              </a:rPr>
              <a:t>c</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Oval 10"/>
          <p:cNvSpPr>
            <a:spLocks noChangeArrowheads="1"/>
          </p:cNvSpPr>
          <p:nvPr/>
        </p:nvSpPr>
        <p:spPr bwMode="auto">
          <a:xfrm>
            <a:off x="2255451" y="384093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a:t>
            </a:r>
            <a:r>
              <a:rPr kumimoji="0" lang="en-US" altLang="en-US" sz="2000" b="0" i="0" u="none" strike="noStrike" cap="none" normalizeH="0" baseline="0" dirty="0" err="1">
                <a:ln>
                  <a:noFill/>
                </a:ln>
                <a:solidFill>
                  <a:schemeClr val="tx1"/>
                </a:solidFill>
                <a:effectLst/>
                <a:latin typeface="Calibri" panose="020F0502020204030204" pitchFamily="34" charset="0"/>
              </a:rPr>
              <a:t>w|cg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Oval 11"/>
          <p:cNvSpPr>
            <a:spLocks noChangeArrowheads="1"/>
          </p:cNvSpPr>
          <p:nvPr/>
        </p:nvSpPr>
        <p:spPr bwMode="auto">
          <a:xfrm>
            <a:off x="7781800" y="3840932"/>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fc</a:t>
            </a:r>
            <a:r>
              <a:rPr kumimoji="0" lang="en-US" altLang="en-US" sz="2000" b="0" i="0" u="none" strike="noStrike" cap="none" normalizeH="0" baseline="0" dirty="0" err="1">
                <a:ln>
                  <a:noFill/>
                </a:ln>
                <a:solidFill>
                  <a:schemeClr val="tx1"/>
                </a:solidFill>
                <a:effectLst/>
                <a:latin typeface="Calibri" panose="020F0502020204030204" pitchFamily="34" charset="0"/>
              </a:rPr>
              <a:t>|gw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3" name="Oval 2"/>
          <p:cNvSpPr>
            <a:spLocks noChangeArrowheads="1"/>
          </p:cNvSpPr>
          <p:nvPr/>
        </p:nvSpPr>
        <p:spPr bwMode="auto">
          <a:xfrm>
            <a:off x="4014708" y="3840931"/>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fgw</a:t>
            </a:r>
            <a:r>
              <a:rPr kumimoji="0" lang="en-US" altLang="en-US" sz="2000" b="0" i="0" u="none" strike="noStrike" cap="none" normalizeH="0" baseline="0" dirty="0">
                <a:ln>
                  <a:noFill/>
                </a:ln>
                <a:solidFill>
                  <a:schemeClr val="tx1"/>
                </a:solidFill>
                <a:effectLst/>
                <a:latin typeface="Calibri" panose="020F0502020204030204" pitchFamily="34" charset="0"/>
              </a:rPr>
              <a:t> |c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 name="Oval 2"/>
          <p:cNvSpPr>
            <a:spLocks noChangeArrowheads="1"/>
          </p:cNvSpPr>
          <p:nvPr/>
        </p:nvSpPr>
        <p:spPr bwMode="auto">
          <a:xfrm>
            <a:off x="5892118" y="3840930"/>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a:t>
            </a:r>
            <a:r>
              <a:rPr kumimoji="0" lang="en-US" altLang="en-US" sz="2000" b="0" i="0" u="none" strike="noStrike" cap="none" normalizeH="0" baseline="0" dirty="0">
                <a:ln>
                  <a:noFill/>
                </a:ln>
                <a:solidFill>
                  <a:schemeClr val="tx1"/>
                </a:solidFill>
                <a:effectLst/>
                <a:latin typeface="Calibri" panose="020F0502020204030204" pitchFamily="34" charset="0"/>
              </a:rPr>
              <a:t> |w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Oval 14"/>
          <p:cNvSpPr>
            <a:spLocks noChangeArrowheads="1"/>
          </p:cNvSpPr>
          <p:nvPr/>
        </p:nvSpPr>
        <p:spPr bwMode="auto">
          <a:xfrm>
            <a:off x="3224597" y="4597014"/>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g</a:t>
            </a:r>
            <a:r>
              <a:rPr kumimoji="0" lang="en-US" altLang="en-US" sz="2000" b="0" i="0" u="none" strike="noStrike" cap="none" normalizeH="0" baseline="0" dirty="0" err="1">
                <a:ln>
                  <a:noFill/>
                </a:ln>
                <a:solidFill>
                  <a:schemeClr val="tx1"/>
                </a:solidFill>
                <a:effectLst/>
                <a:latin typeface="Calibri" panose="020F0502020204030204" pitchFamily="34" charset="0"/>
              </a:rPr>
              <a:t>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6" name="Oval 2"/>
          <p:cNvSpPr>
            <a:spLocks noChangeArrowheads="1"/>
          </p:cNvSpPr>
          <p:nvPr/>
        </p:nvSpPr>
        <p:spPr bwMode="auto">
          <a:xfrm>
            <a:off x="5007527" y="4597013"/>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g |</a:t>
            </a:r>
            <a:r>
              <a:rPr kumimoji="0" lang="en-US" altLang="en-US" sz="2000" b="0" i="0" u="none" strike="noStrike" cap="none" normalizeH="0" baseline="0" dirty="0" err="1">
                <a:ln>
                  <a:noFill/>
                </a:ln>
                <a:solidFill>
                  <a:schemeClr val="tx1"/>
                </a:solidFill>
                <a:effectLst/>
                <a:latin typeface="Calibri" panose="020F0502020204030204" pitchFamily="34" charset="0"/>
              </a:rPr>
              <a:t>fcw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7" name="Oval 16"/>
          <p:cNvSpPr>
            <a:spLocks noChangeArrowheads="1"/>
          </p:cNvSpPr>
          <p:nvPr/>
        </p:nvSpPr>
        <p:spPr bwMode="auto">
          <a:xfrm>
            <a:off x="6868879" y="459701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cg</a:t>
            </a:r>
            <a:r>
              <a:rPr kumimoji="0" lang="en-US" altLang="en-US" sz="2000" b="0" i="0" u="none" strike="noStrike" cap="none" normalizeH="0" baseline="0" dirty="0" err="1">
                <a:ln>
                  <a:noFill/>
                </a:ln>
                <a:solidFill>
                  <a:schemeClr val="tx1"/>
                </a:solidFill>
                <a:effectLst/>
                <a:latin typeface="Calibri" panose="020F0502020204030204" pitchFamily="34" charset="0"/>
              </a:rPr>
              <a:t>|fw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8" name="Oval 2"/>
          <p:cNvSpPr>
            <a:spLocks noChangeArrowheads="1"/>
          </p:cNvSpPr>
          <p:nvPr/>
        </p:nvSpPr>
        <p:spPr bwMode="auto">
          <a:xfrm>
            <a:off x="5007527" y="526135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9" name="Oval 2"/>
          <p:cNvSpPr>
            <a:spLocks noChangeArrowheads="1"/>
          </p:cNvSpPr>
          <p:nvPr/>
        </p:nvSpPr>
        <p:spPr bwMode="auto">
          <a:xfrm>
            <a:off x="5007527" y="59256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ts val="800"/>
              </a:spcAft>
            </a:pPr>
            <a:r>
              <a:rPr lang="en-US" altLang="en-US" sz="2000" dirty="0">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75779" name="AutoShape 3"/>
          <p:cNvCxnSpPr>
            <a:cxnSpLocks noChangeShapeType="1"/>
            <a:stCxn id="2" idx="4"/>
            <a:endCxn id="5" idx="0"/>
          </p:cNvCxnSpPr>
          <p:nvPr/>
        </p:nvCxnSpPr>
        <p:spPr bwMode="auto">
          <a:xfrm>
            <a:off x="5721920" y="1358282"/>
            <a:ext cx="890726" cy="3150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3"/>
          <p:cNvCxnSpPr>
            <a:cxnSpLocks noChangeShapeType="1"/>
            <a:stCxn id="7" idx="4"/>
          </p:cNvCxnSpPr>
          <p:nvPr/>
        </p:nvCxnSpPr>
        <p:spPr bwMode="auto">
          <a:xfrm>
            <a:off x="5721919" y="2852690"/>
            <a:ext cx="890727" cy="3150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3"/>
          <p:cNvCxnSpPr>
            <a:cxnSpLocks noChangeShapeType="1"/>
            <a:stCxn id="7" idx="0"/>
          </p:cNvCxnSpPr>
          <p:nvPr/>
        </p:nvCxnSpPr>
        <p:spPr bwMode="auto">
          <a:xfrm flipV="1">
            <a:off x="5721919" y="2107611"/>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
          <p:cNvCxnSpPr>
            <a:cxnSpLocks noChangeShapeType="1"/>
          </p:cNvCxnSpPr>
          <p:nvPr/>
        </p:nvCxnSpPr>
        <p:spPr bwMode="auto">
          <a:xfrm flipV="1">
            <a:off x="4797503" y="2847465"/>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3"/>
          <p:cNvCxnSpPr>
            <a:cxnSpLocks noChangeShapeType="1"/>
          </p:cNvCxnSpPr>
          <p:nvPr/>
        </p:nvCxnSpPr>
        <p:spPr bwMode="auto">
          <a:xfrm flipV="1">
            <a:off x="5723396" y="4263260"/>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
          <p:cNvCxnSpPr>
            <a:cxnSpLocks noChangeShapeType="1"/>
            <a:stCxn id="13" idx="4"/>
          </p:cNvCxnSpPr>
          <p:nvPr/>
        </p:nvCxnSpPr>
        <p:spPr bwMode="auto">
          <a:xfrm>
            <a:off x="4729099" y="4273116"/>
            <a:ext cx="1007089" cy="3238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3"/>
          <p:cNvCxnSpPr>
            <a:cxnSpLocks noChangeShapeType="1"/>
            <a:stCxn id="9" idx="4"/>
            <a:endCxn id="13" idx="0"/>
          </p:cNvCxnSpPr>
          <p:nvPr/>
        </p:nvCxnSpPr>
        <p:spPr bwMode="auto">
          <a:xfrm flipH="1">
            <a:off x="4729099" y="3599894"/>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3"/>
          <p:cNvCxnSpPr>
            <a:cxnSpLocks noChangeShapeType="1"/>
          </p:cNvCxnSpPr>
          <p:nvPr/>
        </p:nvCxnSpPr>
        <p:spPr bwMode="auto">
          <a:xfrm flipH="1">
            <a:off x="6608820" y="358394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3"/>
          <p:cNvCxnSpPr>
            <a:cxnSpLocks noChangeShapeType="1"/>
          </p:cNvCxnSpPr>
          <p:nvPr/>
        </p:nvCxnSpPr>
        <p:spPr bwMode="auto">
          <a:xfrm flipH="1">
            <a:off x="5717128" y="5020318"/>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3"/>
          <p:cNvCxnSpPr>
            <a:cxnSpLocks noChangeShapeType="1"/>
          </p:cNvCxnSpPr>
          <p:nvPr/>
        </p:nvCxnSpPr>
        <p:spPr bwMode="auto">
          <a:xfrm flipH="1">
            <a:off x="5714472" y="570977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3"/>
          <p:cNvCxnSpPr>
            <a:cxnSpLocks noChangeShapeType="1"/>
            <a:endCxn id="6" idx="0"/>
          </p:cNvCxnSpPr>
          <p:nvPr/>
        </p:nvCxnSpPr>
        <p:spPr bwMode="auto">
          <a:xfrm>
            <a:off x="5736188" y="1352292"/>
            <a:ext cx="2760004" cy="32100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9" name="AutoShape 3"/>
          <p:cNvCxnSpPr>
            <a:cxnSpLocks noChangeShapeType="1"/>
            <a:stCxn id="3" idx="0"/>
          </p:cNvCxnSpPr>
          <p:nvPr/>
        </p:nvCxnSpPr>
        <p:spPr bwMode="auto">
          <a:xfrm flipV="1">
            <a:off x="2969842" y="1373347"/>
            <a:ext cx="2768085" cy="299954"/>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1" name="AutoShape 3"/>
          <p:cNvCxnSpPr>
            <a:cxnSpLocks noChangeShapeType="1"/>
            <a:stCxn id="4" idx="0"/>
            <a:endCxn id="2" idx="4"/>
          </p:cNvCxnSpPr>
          <p:nvPr/>
        </p:nvCxnSpPr>
        <p:spPr bwMode="auto">
          <a:xfrm flipV="1">
            <a:off x="4729100" y="1358282"/>
            <a:ext cx="992820" cy="31501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4" name="AutoShape 3"/>
          <p:cNvCxnSpPr>
            <a:cxnSpLocks noChangeShapeType="1"/>
            <a:stCxn id="11" idx="0"/>
          </p:cNvCxnSpPr>
          <p:nvPr/>
        </p:nvCxnSpPr>
        <p:spPr bwMode="auto">
          <a:xfrm flipV="1">
            <a:off x="2969842" y="3596843"/>
            <a:ext cx="1803207" cy="244090"/>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6" name="AutoShape 3"/>
          <p:cNvCxnSpPr>
            <a:cxnSpLocks noChangeShapeType="1"/>
            <a:stCxn id="15" idx="0"/>
          </p:cNvCxnSpPr>
          <p:nvPr/>
        </p:nvCxnSpPr>
        <p:spPr bwMode="auto">
          <a:xfrm flipV="1">
            <a:off x="3938988" y="4263261"/>
            <a:ext cx="812651" cy="33375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8" name="AutoShape 3"/>
          <p:cNvCxnSpPr>
            <a:cxnSpLocks noChangeShapeType="1"/>
            <a:stCxn id="12" idx="0"/>
          </p:cNvCxnSpPr>
          <p:nvPr/>
        </p:nvCxnSpPr>
        <p:spPr bwMode="auto">
          <a:xfrm flipH="1" flipV="1">
            <a:off x="6605031" y="3633224"/>
            <a:ext cx="1891160" cy="2077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50" name="AutoShape 3"/>
          <p:cNvCxnSpPr>
            <a:cxnSpLocks noChangeShapeType="1"/>
            <a:stCxn id="17" idx="0"/>
          </p:cNvCxnSpPr>
          <p:nvPr/>
        </p:nvCxnSpPr>
        <p:spPr bwMode="auto">
          <a:xfrm flipH="1" flipV="1">
            <a:off x="6621437" y="4271405"/>
            <a:ext cx="961833" cy="3256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76802" name="AutoShape 2"/>
          <p:cNvCxnSpPr>
            <a:cxnSpLocks noChangeShapeType="1"/>
          </p:cNvCxnSpPr>
          <p:nvPr/>
        </p:nvCxnSpPr>
        <p:spPr bwMode="auto">
          <a:xfrm>
            <a:off x="5688837" y="1443070"/>
            <a:ext cx="503855" cy="20231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2"/>
          <p:cNvCxnSpPr>
            <a:cxnSpLocks noChangeShapeType="1"/>
          </p:cNvCxnSpPr>
          <p:nvPr/>
        </p:nvCxnSpPr>
        <p:spPr bwMode="auto">
          <a:xfrm flipH="1">
            <a:off x="5688837" y="2131000"/>
            <a:ext cx="478445" cy="18728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2"/>
          <p:cNvCxnSpPr>
            <a:cxnSpLocks noChangeShapeType="1"/>
          </p:cNvCxnSpPr>
          <p:nvPr/>
        </p:nvCxnSpPr>
        <p:spPr bwMode="auto">
          <a:xfrm flipH="1">
            <a:off x="4900474" y="2858381"/>
            <a:ext cx="477211" cy="17778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2"/>
          <p:cNvCxnSpPr>
            <a:cxnSpLocks noChangeShapeType="1"/>
          </p:cNvCxnSpPr>
          <p:nvPr/>
        </p:nvCxnSpPr>
        <p:spPr bwMode="auto">
          <a:xfrm flipH="1">
            <a:off x="4621681" y="3660068"/>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2"/>
          <p:cNvCxnSpPr>
            <a:cxnSpLocks noChangeShapeType="1"/>
          </p:cNvCxnSpPr>
          <p:nvPr/>
        </p:nvCxnSpPr>
        <p:spPr bwMode="auto">
          <a:xfrm flipH="1">
            <a:off x="5590827" y="5092190"/>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2"/>
          <p:cNvCxnSpPr>
            <a:cxnSpLocks noChangeShapeType="1"/>
          </p:cNvCxnSpPr>
          <p:nvPr/>
        </p:nvCxnSpPr>
        <p:spPr bwMode="auto">
          <a:xfrm flipH="1">
            <a:off x="5602355" y="5758710"/>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2"/>
          <p:cNvCxnSpPr>
            <a:cxnSpLocks noChangeShapeType="1"/>
          </p:cNvCxnSpPr>
          <p:nvPr/>
        </p:nvCxnSpPr>
        <p:spPr bwMode="auto">
          <a:xfrm>
            <a:off x="4831710" y="4371731"/>
            <a:ext cx="413965" cy="15652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 name="TextBox 30"/>
          <p:cNvSpPr txBox="1"/>
          <p:nvPr/>
        </p:nvSpPr>
        <p:spPr>
          <a:xfrm>
            <a:off x="5466031" y="1529697"/>
            <a:ext cx="384354" cy="369332"/>
          </a:xfrm>
          <a:prstGeom prst="rect">
            <a:avLst/>
          </a:prstGeom>
          <a:noFill/>
        </p:spPr>
        <p:txBody>
          <a:bodyPr wrap="square" rtlCol="0">
            <a:spAutoFit/>
          </a:bodyPr>
          <a:lstStyle/>
          <a:p>
            <a:pPr algn="r"/>
            <a:r>
              <a:rPr lang="en-US" dirty="0"/>
              <a:t>1</a:t>
            </a:r>
          </a:p>
        </p:txBody>
      </p:sp>
      <p:sp>
        <p:nvSpPr>
          <p:cNvPr id="52" name="TextBox 51"/>
          <p:cNvSpPr txBox="1"/>
          <p:nvPr/>
        </p:nvSpPr>
        <p:spPr>
          <a:xfrm>
            <a:off x="5613883" y="1905272"/>
            <a:ext cx="384354" cy="369332"/>
          </a:xfrm>
          <a:prstGeom prst="rect">
            <a:avLst/>
          </a:prstGeom>
          <a:noFill/>
        </p:spPr>
        <p:txBody>
          <a:bodyPr wrap="square" rtlCol="0">
            <a:spAutoFit/>
          </a:bodyPr>
          <a:lstStyle/>
          <a:p>
            <a:pPr algn="r"/>
            <a:r>
              <a:rPr lang="en-US" dirty="0"/>
              <a:t>2</a:t>
            </a:r>
          </a:p>
        </p:txBody>
      </p:sp>
      <p:sp>
        <p:nvSpPr>
          <p:cNvPr id="53" name="TextBox 52"/>
          <p:cNvSpPr txBox="1"/>
          <p:nvPr/>
        </p:nvSpPr>
        <p:spPr>
          <a:xfrm>
            <a:off x="4751639" y="2634580"/>
            <a:ext cx="384354" cy="369332"/>
          </a:xfrm>
          <a:prstGeom prst="rect">
            <a:avLst/>
          </a:prstGeom>
          <a:noFill/>
        </p:spPr>
        <p:txBody>
          <a:bodyPr wrap="square" rtlCol="0">
            <a:spAutoFit/>
          </a:bodyPr>
          <a:lstStyle/>
          <a:p>
            <a:pPr algn="r"/>
            <a:r>
              <a:rPr lang="en-US" dirty="0"/>
              <a:t>3</a:t>
            </a:r>
          </a:p>
        </p:txBody>
      </p:sp>
      <p:sp>
        <p:nvSpPr>
          <p:cNvPr id="54" name="TextBox 53"/>
          <p:cNvSpPr txBox="1"/>
          <p:nvPr/>
        </p:nvSpPr>
        <p:spPr>
          <a:xfrm>
            <a:off x="6181215" y="2645307"/>
            <a:ext cx="384354" cy="369332"/>
          </a:xfrm>
          <a:prstGeom prst="rect">
            <a:avLst/>
          </a:prstGeom>
          <a:noFill/>
        </p:spPr>
        <p:txBody>
          <a:bodyPr wrap="square" rtlCol="0">
            <a:spAutoFit/>
          </a:bodyPr>
          <a:lstStyle/>
          <a:p>
            <a:pPr algn="r"/>
            <a:r>
              <a:rPr lang="en-US" dirty="0"/>
              <a:t>4</a:t>
            </a:r>
          </a:p>
        </p:txBody>
      </p:sp>
      <p:sp>
        <p:nvSpPr>
          <p:cNvPr id="55" name="TextBox 54"/>
          <p:cNvSpPr txBox="1"/>
          <p:nvPr/>
        </p:nvSpPr>
        <p:spPr>
          <a:xfrm>
            <a:off x="4666368" y="3522033"/>
            <a:ext cx="384354" cy="369332"/>
          </a:xfrm>
          <a:prstGeom prst="rect">
            <a:avLst/>
          </a:prstGeom>
          <a:noFill/>
        </p:spPr>
        <p:txBody>
          <a:bodyPr wrap="square" rtlCol="0">
            <a:spAutoFit/>
          </a:bodyPr>
          <a:lstStyle/>
          <a:p>
            <a:pPr algn="r"/>
            <a:r>
              <a:rPr lang="en-US" dirty="0"/>
              <a:t>5</a:t>
            </a:r>
          </a:p>
        </p:txBody>
      </p:sp>
      <p:sp>
        <p:nvSpPr>
          <p:cNvPr id="56" name="TextBox 55"/>
          <p:cNvSpPr txBox="1"/>
          <p:nvPr/>
        </p:nvSpPr>
        <p:spPr>
          <a:xfrm>
            <a:off x="6237083" y="3566747"/>
            <a:ext cx="384354" cy="369332"/>
          </a:xfrm>
          <a:prstGeom prst="rect">
            <a:avLst/>
          </a:prstGeom>
          <a:noFill/>
        </p:spPr>
        <p:txBody>
          <a:bodyPr wrap="square" rtlCol="0">
            <a:spAutoFit/>
          </a:bodyPr>
          <a:lstStyle/>
          <a:p>
            <a:pPr algn="r"/>
            <a:r>
              <a:rPr lang="en-US" dirty="0"/>
              <a:t>6</a:t>
            </a:r>
          </a:p>
        </p:txBody>
      </p:sp>
      <p:sp>
        <p:nvSpPr>
          <p:cNvPr id="57" name="TextBox 56"/>
          <p:cNvSpPr txBox="1"/>
          <p:nvPr/>
        </p:nvSpPr>
        <p:spPr>
          <a:xfrm>
            <a:off x="4700061" y="4355090"/>
            <a:ext cx="384354" cy="369332"/>
          </a:xfrm>
          <a:prstGeom prst="rect">
            <a:avLst/>
          </a:prstGeom>
          <a:noFill/>
        </p:spPr>
        <p:txBody>
          <a:bodyPr wrap="square" rtlCol="0">
            <a:spAutoFit/>
          </a:bodyPr>
          <a:lstStyle/>
          <a:p>
            <a:pPr algn="r"/>
            <a:r>
              <a:rPr lang="en-US" dirty="0"/>
              <a:t>7</a:t>
            </a:r>
          </a:p>
        </p:txBody>
      </p:sp>
      <p:sp>
        <p:nvSpPr>
          <p:cNvPr id="32" name="Rectangle 31"/>
          <p:cNvSpPr/>
          <p:nvPr/>
        </p:nvSpPr>
        <p:spPr>
          <a:xfrm>
            <a:off x="7781800" y="2432642"/>
            <a:ext cx="3230952" cy="70788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Breadth First Search on State Space Graph</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p:txBody>
      </p:sp>
      <p:cxnSp>
        <p:nvCxnSpPr>
          <p:cNvPr id="58" name="AutoShape 2"/>
          <p:cNvCxnSpPr>
            <a:cxnSpLocks noChangeShapeType="1"/>
          </p:cNvCxnSpPr>
          <p:nvPr/>
        </p:nvCxnSpPr>
        <p:spPr bwMode="auto">
          <a:xfrm>
            <a:off x="6097254" y="2884525"/>
            <a:ext cx="503855" cy="20231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2"/>
          <p:cNvCxnSpPr>
            <a:cxnSpLocks noChangeShapeType="1"/>
          </p:cNvCxnSpPr>
          <p:nvPr/>
        </p:nvCxnSpPr>
        <p:spPr bwMode="auto">
          <a:xfrm flipH="1">
            <a:off x="6738177" y="3667901"/>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0" name="AutoShape 2"/>
          <p:cNvCxnSpPr>
            <a:cxnSpLocks noChangeShapeType="1"/>
          </p:cNvCxnSpPr>
          <p:nvPr/>
        </p:nvCxnSpPr>
        <p:spPr bwMode="auto">
          <a:xfrm flipH="1">
            <a:off x="6060018" y="4360747"/>
            <a:ext cx="478445" cy="18728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1" name="TextBox 60"/>
          <p:cNvSpPr txBox="1"/>
          <p:nvPr/>
        </p:nvSpPr>
        <p:spPr>
          <a:xfrm>
            <a:off x="6244131" y="4384224"/>
            <a:ext cx="384354" cy="369332"/>
          </a:xfrm>
          <a:prstGeom prst="rect">
            <a:avLst/>
          </a:prstGeom>
          <a:noFill/>
        </p:spPr>
        <p:txBody>
          <a:bodyPr wrap="square" rtlCol="0">
            <a:spAutoFit/>
          </a:bodyPr>
          <a:lstStyle/>
          <a:p>
            <a:pPr algn="r"/>
            <a:r>
              <a:rPr lang="en-US" dirty="0"/>
              <a:t>8</a:t>
            </a:r>
          </a:p>
        </p:txBody>
      </p:sp>
      <p:sp>
        <p:nvSpPr>
          <p:cNvPr id="62" name="TextBox 61"/>
          <p:cNvSpPr txBox="1"/>
          <p:nvPr/>
        </p:nvSpPr>
        <p:spPr>
          <a:xfrm>
            <a:off x="5170802" y="4968726"/>
            <a:ext cx="384354" cy="369332"/>
          </a:xfrm>
          <a:prstGeom prst="rect">
            <a:avLst/>
          </a:prstGeom>
          <a:noFill/>
        </p:spPr>
        <p:txBody>
          <a:bodyPr wrap="square" rtlCol="0">
            <a:spAutoFit/>
          </a:bodyPr>
          <a:lstStyle/>
          <a:p>
            <a:pPr algn="r"/>
            <a:r>
              <a:rPr lang="en-US" dirty="0"/>
              <a:t>9</a:t>
            </a:r>
          </a:p>
        </p:txBody>
      </p:sp>
      <p:sp>
        <p:nvSpPr>
          <p:cNvPr id="63" name="TextBox 62"/>
          <p:cNvSpPr txBox="1"/>
          <p:nvPr/>
        </p:nvSpPr>
        <p:spPr>
          <a:xfrm>
            <a:off x="5135993" y="5607603"/>
            <a:ext cx="415411" cy="369332"/>
          </a:xfrm>
          <a:prstGeom prst="rect">
            <a:avLst/>
          </a:prstGeom>
          <a:noFill/>
        </p:spPr>
        <p:txBody>
          <a:bodyPr wrap="square" rtlCol="0">
            <a:spAutoFit/>
          </a:bodyPr>
          <a:lstStyle/>
          <a:p>
            <a:pPr algn="r"/>
            <a:r>
              <a:rPr lang="en-US" dirty="0"/>
              <a:t>10</a:t>
            </a:r>
          </a:p>
        </p:txBody>
      </p:sp>
    </p:spTree>
    <p:extLst>
      <p:ext uri="{BB962C8B-B14F-4D97-AF65-F5344CB8AC3E}">
        <p14:creationId xmlns:p14="http://schemas.microsoft.com/office/powerpoint/2010/main" val="3643034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9184" y="1880502"/>
            <a:ext cx="8060840" cy="3693319"/>
          </a:xfrm>
          <a:prstGeom prst="rect">
            <a:avLst/>
          </a:prstGeom>
        </p:spPr>
        <p:txBody>
          <a:bodyPr wrap="square">
            <a:spAutoFit/>
          </a:bodyPr>
          <a:lstStyle/>
          <a:p>
            <a:pPr>
              <a:spcAft>
                <a:spcPts val="1800"/>
              </a:spcAft>
            </a:pPr>
            <a:r>
              <a:rPr lang="en-US" sz="2600" dirty="0">
                <a:ea typeface="Times New Roman" panose="02020603050405020304" pitchFamily="18" charset="0"/>
              </a:rPr>
              <a:t>Problem Reduction and Performance</a:t>
            </a:r>
            <a:endParaRPr lang="en-US" sz="2600" dirty="0">
              <a:ea typeface="SimSun" panose="02010600030101010101" pitchFamily="2" charset="-122"/>
            </a:endParaRPr>
          </a:p>
          <a:p>
            <a:pPr marL="342900" marR="0" lvl="0" indent="-342900">
              <a:spcBef>
                <a:spcPts val="0"/>
              </a:spcBef>
              <a:spcAft>
                <a:spcPts val="600"/>
              </a:spcAft>
              <a:buSzPts val="1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If A reduces to B then </a:t>
            </a:r>
            <a:endParaRPr lang="en-US" sz="2400" dirty="0">
              <a:latin typeface="Times New Roman" panose="02020603050405020304" pitchFamily="18" charset="0"/>
              <a:ea typeface="SimSun" panose="02010600030101010101" pitchFamily="2" charset="-122"/>
            </a:endParaRPr>
          </a:p>
          <a:p>
            <a:pPr marL="742950" marR="0" lvl="1" indent="-285750">
              <a:spcBef>
                <a:spcPts val="0"/>
              </a:spcBef>
              <a:spcAft>
                <a:spcPts val="600"/>
              </a:spcAft>
              <a:buSzPts val="1000"/>
              <a:buFont typeface="Courier New" panose="02070309020205020404" pitchFamily="49" charset="0"/>
              <a:buChar char="o"/>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A = Ω(f(n)) then B = Ω(f(n))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742950" marR="0" lvl="1" indent="-285750">
              <a:spcBef>
                <a:spcPts val="0"/>
              </a:spcBef>
              <a:spcAft>
                <a:spcPts val="600"/>
              </a:spcAft>
              <a:buSzPts val="1000"/>
              <a:buFont typeface="Courier New" panose="02070309020205020404" pitchFamily="49" charset="0"/>
              <a:buChar char="o"/>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 other words, B can have a higher lower bound than A, but not a lower one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spcBef>
                <a:spcPts val="0"/>
              </a:spcBef>
              <a:spcAft>
                <a:spcPts val="60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rPr>
              <a:t>For example: </a:t>
            </a:r>
            <a:endParaRPr lang="en-US" sz="2400" dirty="0">
              <a:latin typeface="Times New Roman" panose="02020603050405020304" pitchFamily="18" charset="0"/>
              <a:ea typeface="SimSun" panose="02010600030101010101" pitchFamily="2" charset="-122"/>
            </a:endParaRPr>
          </a:p>
          <a:p>
            <a:pPr marL="742950" marR="0" lvl="1" indent="-285750">
              <a:spcBef>
                <a:spcPts val="0"/>
              </a:spcBef>
              <a:spcAft>
                <a:spcPts val="600"/>
              </a:spcAft>
              <a:buSzPts val="1000"/>
              <a:buFont typeface="Courier New" panose="02070309020205020404" pitchFamily="49" charset="0"/>
              <a:buChar char="o"/>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Element Uniqueness is known to be Ω(n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n).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742950" marR="0" lvl="1" indent="-285750">
              <a:spcBef>
                <a:spcPts val="0"/>
              </a:spcBef>
              <a:spcAft>
                <a:spcPts val="600"/>
              </a:spcAft>
              <a:buSzPts val="1000"/>
              <a:buFont typeface="Courier New" panose="02070309020205020404" pitchFamily="49" charset="0"/>
              <a:buChar char="o"/>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Therefore, Closest Pair is also Ω(n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n) </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57534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4714" y="1810833"/>
            <a:ext cx="9135123" cy="4678204"/>
          </a:xfrm>
          <a:prstGeom prst="rect">
            <a:avLst/>
          </a:prstGeom>
        </p:spPr>
        <p:txBody>
          <a:bodyPr wrap="square">
            <a:spAutoFit/>
          </a:bodyPr>
          <a:lstStyle/>
          <a:p>
            <a:pPr>
              <a:spcAft>
                <a:spcPts val="600"/>
              </a:spcAft>
            </a:pPr>
            <a:r>
              <a:rPr lang="en-US" sz="2600" dirty="0">
                <a:ea typeface="Times New Roman" panose="02020603050405020304" pitchFamily="18" charset="0"/>
              </a:rPr>
              <a:t>Problem Reduction and Performance</a:t>
            </a:r>
            <a:endParaRPr lang="en-US" sz="2600" dirty="0">
              <a:ea typeface="SimSun" panose="02010600030101010101" pitchFamily="2" charset="-122"/>
            </a:endParaRPr>
          </a:p>
          <a:p>
            <a:pPr marL="342900" marR="0" lvl="0" indent="-342900">
              <a:spcBef>
                <a:spcPts val="0"/>
              </a:spcBef>
              <a:spcAft>
                <a:spcPts val="600"/>
              </a:spcAft>
              <a:buSzPts val="1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a:t>
            </a: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detail on Closest Pair: </a:t>
            </a:r>
          </a:p>
          <a:p>
            <a:pPr marL="800100" lvl="1"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Closest Pair = Ω(n </a:t>
            </a:r>
            <a:r>
              <a:rPr lang="en-US" sz="2400" dirty="0" err="1">
                <a:latin typeface="Times New Roman" panose="02020603050405020304" pitchFamily="18" charset="0"/>
                <a:cs typeface="Times New Roman" panose="02020603050405020304" pitchFamily="18" charset="0"/>
              </a:rPr>
              <a:t>lg</a:t>
            </a:r>
            <a:r>
              <a:rPr lang="en-US" sz="2400" dirty="0">
                <a:latin typeface="Times New Roman" panose="02020603050405020304" pitchFamily="18" charset="0"/>
                <a:cs typeface="Times New Roman" panose="02020603050405020304" pitchFamily="18" charset="0"/>
              </a:rPr>
              <a:t> n) is still true if Closest Pair's lowest bound is actually higher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Ω(n^2)) </a:t>
            </a:r>
          </a:p>
          <a:p>
            <a:pPr marL="800100" lvl="1"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But the lower bound for Closest Pair can not be lower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it can't be Ω(n)) </a:t>
            </a:r>
          </a:p>
          <a:p>
            <a:pPr marL="800100" lvl="1"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Actually, the lower bound for Closest Pair can be proved using decision trees, to be Ω(n </a:t>
            </a:r>
            <a:r>
              <a:rPr lang="en-US" sz="2400" dirty="0" err="1">
                <a:latin typeface="Times New Roman" panose="02020603050405020304" pitchFamily="18" charset="0"/>
                <a:cs typeface="Times New Roman" panose="02020603050405020304" pitchFamily="18" charset="0"/>
              </a:rPr>
              <a:t>lg</a:t>
            </a:r>
            <a:r>
              <a:rPr lang="en-US" sz="2400" dirty="0">
                <a:latin typeface="Times New Roman" panose="02020603050405020304" pitchFamily="18" charset="0"/>
                <a:cs typeface="Times New Roman" panose="02020603050405020304" pitchFamily="18" charset="0"/>
              </a:rPr>
              <a:t> n), which is also the upper and tight bound. </a:t>
            </a: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Truth in advertising: Some fine points about the performance of the reduction should be considered </a:t>
            </a:r>
          </a:p>
        </p:txBody>
      </p:sp>
    </p:spTree>
    <p:extLst>
      <p:ext uri="{BB962C8B-B14F-4D97-AF65-F5344CB8AC3E}">
        <p14:creationId xmlns:p14="http://schemas.microsoft.com/office/powerpoint/2010/main" val="910148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7618" y="2216259"/>
            <a:ext cx="8356763" cy="3108543"/>
          </a:xfrm>
          <a:prstGeom prst="rect">
            <a:avLst/>
          </a:prstGeom>
        </p:spPr>
        <p:txBody>
          <a:bodyPr wrap="square">
            <a:spAutoFit/>
          </a:bodyPr>
          <a:lstStyle/>
          <a:p>
            <a:r>
              <a:rPr lang="en-US" sz="2600" dirty="0">
                <a:ea typeface="Times New Roman" panose="02020603050405020304" pitchFamily="18" charset="0"/>
              </a:rPr>
              <a:t>Careful!</a:t>
            </a:r>
            <a:endParaRPr lang="en-US" sz="2600" dirty="0">
              <a:ea typeface="SimSun" panose="02010600030101010101" pitchFamily="2" charset="-122"/>
            </a:endParaRPr>
          </a:p>
          <a:p>
            <a:pPr marL="342900" marR="0" lvl="0" indent="-342900">
              <a:spcBef>
                <a:spcPts val="0"/>
              </a:spcBef>
              <a:spcAft>
                <a:spcPts val="0"/>
              </a:spcAft>
              <a:buSzPts val="1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This is NOT CORRECT: </a:t>
            </a:r>
            <a:endParaRPr lang="en-US" sz="2400" dirty="0">
              <a:latin typeface="Times New Roman" panose="02020603050405020304" pitchFamily="18" charset="0"/>
              <a:ea typeface="SimSun" panose="02010600030101010101" pitchFamily="2" charset="-122"/>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A reduces to B and B=Ω(f(n)), then A=Ω(f(n))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 </a:t>
            </a:r>
            <a:endParaRPr lang="en-US" sz="2400" dirty="0">
              <a:latin typeface="Times New Roman" panose="02020603050405020304" pitchFamily="18" charset="0"/>
              <a:ea typeface="SimSun" panose="02010600030101010101" pitchFamily="2" charset="-122"/>
            </a:endParaRPr>
          </a:p>
          <a:p>
            <a:r>
              <a:rPr lang="en-US" sz="2600" dirty="0">
                <a:ea typeface="Times New Roman" panose="02020603050405020304" pitchFamily="18" charset="0"/>
                <a:cs typeface="Times New Roman" panose="02020603050405020304" pitchFamily="18" charset="0"/>
              </a:rPr>
              <a:t>Remember</a:t>
            </a:r>
            <a:endParaRPr lang="en-US" sz="2600" dirty="0">
              <a:ea typeface="SimSu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rPr>
              <a:t>Remember this: If A reduces to B, then the lower bound for B can't be less than the lower bound for A </a:t>
            </a:r>
            <a:endParaRPr lang="en-US" sz="2400" dirty="0">
              <a:latin typeface="Times New Roman" panose="02020603050405020304" pitchFamily="18" charset="0"/>
              <a:ea typeface="SimSun" panose="02010600030101010101" pitchFamily="2" charset="-122"/>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rPr>
              <a:t>B's lower bound can be higher, but not lower. </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412495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F71626-6DFC-4A2A-B1B7-8461CC9D2546}"/>
                  </a:ext>
                </a:extLst>
              </p:cNvPr>
              <p:cNvSpPr txBox="1"/>
              <p:nvPr/>
            </p:nvSpPr>
            <p:spPr>
              <a:xfrm>
                <a:off x="1454333" y="1254035"/>
                <a:ext cx="9431382" cy="493077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Let p(n) =  </a:t>
                </a:r>
                <a14:m>
                  <m:oMath xmlns:m="http://schemas.openxmlformats.org/officeDocument/2006/math">
                    <m:nary>
                      <m:naryPr>
                        <m:chr m:val="∑"/>
                        <m:limLoc m:val="subSup"/>
                        <m:ctrlPr>
                          <a:rPr lang="en-US" sz="2400" i="1" smtClean="0">
                            <a:latin typeface="Cambria Math" panose="02040503050406030204" pitchFamily="18" charset="0"/>
                            <a:cs typeface="Times New Roman" panose="02020603050405020304" pitchFamily="18" charset="0"/>
                          </a:rPr>
                        </m:ctrlPr>
                      </m:naryPr>
                      <m:sub>
                        <m:r>
                          <m:rPr>
                            <m:brk m:alnAt="25"/>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𝑖</m:t>
                            </m:r>
                          </m:sub>
                        </m:sSub>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𝑖</m:t>
                            </m:r>
                          </m:sup>
                        </m:sSup>
                      </m:e>
                    </m:nary>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𝑤h𝑒𝑟𝑒</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0.</a:t>
                </a:r>
              </a:p>
              <a:p>
                <a:endParaRPr lang="en-US" sz="2400" dirty="0">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say that an algorithm solves a problem in </a:t>
                </a:r>
                <a:r>
                  <a:rPr lang="en-US" sz="2400" dirty="0">
                    <a:solidFill>
                      <a:srgbClr val="0000FF"/>
                    </a:solidFill>
                    <a:latin typeface="Times New Roman" panose="02020603050405020304" pitchFamily="18" charset="0"/>
                    <a:cs typeface="Times New Roman" panose="02020603050405020304" pitchFamily="18" charset="0"/>
                  </a:rPr>
                  <a:t>polynomial time </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its worst-case efficiency belongs to O(p(n)) where p(n) is a polynomial of the problem’s input size n.</a:t>
                </a:r>
              </a:p>
              <a:p>
                <a:pPr marL="461963"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that can be solved in polynomial time are called</a:t>
                </a:r>
                <a:r>
                  <a:rPr lang="en-US" sz="2400" dirty="0">
                    <a:solidFill>
                      <a:srgbClr val="0000FF"/>
                    </a:solidFill>
                    <a:latin typeface="Times New Roman" panose="02020603050405020304" pitchFamily="18" charset="0"/>
                    <a:cs typeface="Times New Roman" panose="02020603050405020304" pitchFamily="18" charset="0"/>
                  </a:rPr>
                  <a:t> tractable</a:t>
                </a:r>
                <a:r>
                  <a:rPr lang="en-US" sz="2400" dirty="0">
                    <a:latin typeface="Times New Roman" panose="02020603050405020304" pitchFamily="18" charset="0"/>
                    <a:cs typeface="Times New Roman" panose="02020603050405020304" pitchFamily="18" charset="0"/>
                  </a:rPr>
                  <a:t>.</a:t>
                </a:r>
              </a:p>
              <a:p>
                <a:pPr marL="461963"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Problems that cannot be solved in polynomial time are called </a:t>
                </a:r>
                <a:r>
                  <a:rPr lang="en-US" sz="2400" dirty="0">
                    <a:solidFill>
                      <a:srgbClr val="0000FF"/>
                    </a:solidFill>
                    <a:latin typeface="Times New Roman" panose="02020603050405020304" pitchFamily="18" charset="0"/>
                    <a:cs typeface="Times New Roman" panose="02020603050405020304" pitchFamily="18" charset="0"/>
                  </a:rPr>
                  <a:t>intractable</a:t>
                </a:r>
                <a:r>
                  <a:rPr lang="en-US" sz="2400" dirty="0">
                    <a:latin typeface="Times New Roman" panose="02020603050405020304" pitchFamily="18" charset="0"/>
                    <a:cs typeface="Times New Roman" panose="02020603050405020304" pitchFamily="18" charset="0"/>
                  </a:rPr>
                  <a:t>.</a:t>
                </a:r>
              </a:p>
              <a:p>
                <a:pPr marL="461963"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  P is a class of decision problems that can be solved in polynomial time by (deterministic) algorithms. </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class of problems is called </a:t>
                </a:r>
                <a:r>
                  <a:rPr lang="en-US" sz="2400" dirty="0">
                    <a:solidFill>
                      <a:srgbClr val="0000FF"/>
                    </a:solidFill>
                    <a:latin typeface="Times New Roman" panose="02020603050405020304" pitchFamily="18" charset="0"/>
                    <a:cs typeface="Times New Roman" panose="02020603050405020304" pitchFamily="18" charset="0"/>
                  </a:rPr>
                  <a:t>polynomial.</a:t>
                </a:r>
              </a:p>
              <a:p>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39F71626-6DFC-4A2A-B1B7-8461CC9D2546}"/>
                  </a:ext>
                </a:extLst>
              </p:cNvPr>
              <p:cNvSpPr txBox="1">
                <a:spLocks noRot="1" noChangeAspect="1" noMove="1" noResize="1" noEditPoints="1" noAdjustHandles="1" noChangeArrowheads="1" noChangeShapeType="1" noTextEdit="1"/>
              </p:cNvSpPr>
              <p:nvPr/>
            </p:nvSpPr>
            <p:spPr>
              <a:xfrm>
                <a:off x="1454333" y="1254035"/>
                <a:ext cx="9431382" cy="4930773"/>
              </a:xfrm>
              <a:prstGeom prst="rect">
                <a:avLst/>
              </a:prstGeom>
              <a:blipFill>
                <a:blip r:embed="rId2"/>
                <a:stretch>
                  <a:fillRect l="-1034" t="-618"/>
                </a:stretch>
              </a:blipFill>
            </p:spPr>
            <p:txBody>
              <a:bodyPr/>
              <a:lstStyle/>
              <a:p>
                <a:r>
                  <a:rPr lang="en-US">
                    <a:noFill/>
                  </a:rPr>
                  <a:t> </a:t>
                </a:r>
              </a:p>
            </p:txBody>
          </p:sp>
        </mc:Fallback>
      </mc:AlternateContent>
      <p:pic>
        <p:nvPicPr>
          <p:cNvPr id="3" name="Picture 2" descr="Emoticon making a point Stock Vector - 14709057">
            <a:extLst>
              <a:ext uri="{FF2B5EF4-FFF2-40B4-BE49-F238E27FC236}">
                <a16:creationId xmlns:a16="http://schemas.microsoft.com/office/drawing/2014/main" id="{A9FB62F4-15DB-4598-8F5F-033D6DF7CF3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005" y="1870710"/>
            <a:ext cx="417830" cy="281940"/>
          </a:xfrm>
          <a:prstGeom prst="rect">
            <a:avLst/>
          </a:prstGeom>
          <a:noFill/>
          <a:ln>
            <a:noFill/>
          </a:ln>
        </p:spPr>
      </p:pic>
    </p:spTree>
    <p:extLst>
      <p:ext uri="{BB962C8B-B14F-4D97-AF65-F5344CB8AC3E}">
        <p14:creationId xmlns:p14="http://schemas.microsoft.com/office/powerpoint/2010/main" val="1677435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9821" y="1699542"/>
            <a:ext cx="8726750" cy="4370427"/>
          </a:xfrm>
          <a:prstGeom prst="rect">
            <a:avLst/>
          </a:prstGeom>
        </p:spPr>
        <p:txBody>
          <a:bodyPr wrap="square">
            <a:spAutoFit/>
          </a:bodyPr>
          <a:lstStyle/>
          <a:p>
            <a:pPr>
              <a:spcAft>
                <a:spcPts val="1200"/>
              </a:spcAft>
            </a:pPr>
            <a:r>
              <a:rPr lang="en-US" sz="2600" dirty="0">
                <a:ea typeface="SimSun" panose="02010600030101010101" pitchFamily="2" charset="-122"/>
              </a:rPr>
              <a:t>Representation Changes</a:t>
            </a:r>
          </a:p>
          <a:p>
            <a:pPr marL="457200" indent="-4572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Examples of the representation change.</a:t>
            </a: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Gaussian elimination </a:t>
            </a:r>
            <a:r>
              <a:rPr lang="en-US" sz="2400" dirty="0">
                <a:latin typeface="Times New Roman" panose="02020603050405020304" pitchFamily="18" charset="0"/>
                <a:ea typeface="SimSun" panose="02010600030101010101" pitchFamily="2" charset="-122"/>
              </a:rPr>
              <a:t>solves a system of linear equations: </a:t>
            </a:r>
          </a:p>
          <a:p>
            <a:pPr marL="1371600" lvl="2" indent="-4572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transform it to another system that makes finding a solution easier.</a:t>
            </a: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Balanced Search Trees</a:t>
            </a:r>
            <a:r>
              <a:rPr lang="en-US" sz="2400" dirty="0">
                <a:latin typeface="Times New Roman" panose="02020603050405020304" pitchFamily="18" charset="0"/>
                <a:ea typeface="SimSun" panose="02010600030101010101" pitchFamily="2" charset="-122"/>
              </a:rPr>
              <a:t>, including AVL trees: </a:t>
            </a:r>
          </a:p>
          <a:p>
            <a:pPr marL="1371600" lvl="2" indent="-4572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transform an unbalanced binary tree to a binary search tree (also considered to be an instance simplification) </a:t>
            </a: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Heaps and heapsort, Horner’s rule and Binary Exponentiation</a:t>
            </a:r>
          </a:p>
        </p:txBody>
      </p:sp>
      <p:sp>
        <p:nvSpPr>
          <p:cNvPr id="3" name="Thought Bubble: Cloud 2">
            <a:extLst>
              <a:ext uri="{FF2B5EF4-FFF2-40B4-BE49-F238E27FC236}">
                <a16:creationId xmlns:a16="http://schemas.microsoft.com/office/drawing/2014/main" id="{54765848-B487-4EFF-BFCF-F49665138126}"/>
              </a:ext>
            </a:extLst>
          </p:cNvPr>
          <p:cNvSpPr/>
          <p:nvPr/>
        </p:nvSpPr>
        <p:spPr>
          <a:xfrm flipH="1">
            <a:off x="652765" y="1876506"/>
            <a:ext cx="500932" cy="270345"/>
          </a:xfrm>
          <a:prstGeom prst="cloudCallout">
            <a:avLst>
              <a:gd name="adj1" fmla="val -47304"/>
              <a:gd name="adj2" fmla="val 1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Image result for smiley face images">
            <a:extLst>
              <a:ext uri="{FF2B5EF4-FFF2-40B4-BE49-F238E27FC236}">
                <a16:creationId xmlns:a16="http://schemas.microsoft.com/office/drawing/2014/main" id="{C81F94C7-D0E8-45AE-B2E0-41103E63B77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765" y="1721401"/>
            <a:ext cx="586105" cy="425450"/>
          </a:xfrm>
          <a:prstGeom prst="rect">
            <a:avLst/>
          </a:prstGeom>
          <a:noFill/>
        </p:spPr>
      </p:pic>
      <p:sp>
        <p:nvSpPr>
          <p:cNvPr id="6" name="Rectangle 5">
            <a:extLst>
              <a:ext uri="{FF2B5EF4-FFF2-40B4-BE49-F238E27FC236}">
                <a16:creationId xmlns:a16="http://schemas.microsoft.com/office/drawing/2014/main" id="{F7C11553-679F-44CB-9B94-1BA18F7B6E8C}"/>
              </a:ext>
            </a:extLst>
          </p:cNvPr>
          <p:cNvSpPr/>
          <p:nvPr/>
        </p:nvSpPr>
        <p:spPr>
          <a:xfrm>
            <a:off x="1829241" y="849586"/>
            <a:ext cx="4397614" cy="584775"/>
          </a:xfrm>
          <a:prstGeom prst="rect">
            <a:avLst/>
          </a:prstGeom>
        </p:spPr>
        <p:txBody>
          <a:bodyPr wrap="none">
            <a:spAutoFit/>
          </a:bodyPr>
          <a:lstStyle/>
          <a:p>
            <a:r>
              <a:rPr lang="en-US" sz="3200" dirty="0">
                <a:ea typeface="SimSun" panose="02010600030101010101" pitchFamily="2" charset="-122"/>
              </a:rPr>
              <a:t>Transform-and-Conquer </a:t>
            </a:r>
            <a:endParaRPr lang="en-US" sz="2800" dirty="0">
              <a:ea typeface="SimSun" panose="02010600030101010101" pitchFamily="2" charset="-122"/>
            </a:endParaRPr>
          </a:p>
        </p:txBody>
      </p:sp>
    </p:spTree>
    <p:extLst>
      <p:ext uri="{BB962C8B-B14F-4D97-AF65-F5344CB8AC3E}">
        <p14:creationId xmlns:p14="http://schemas.microsoft.com/office/powerpoint/2010/main" val="3591678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71626-6DFC-4A2A-B1B7-8461CC9D2546}"/>
              </a:ext>
            </a:extLst>
          </p:cNvPr>
          <p:cNvSpPr txBox="1"/>
          <p:nvPr/>
        </p:nvSpPr>
        <p:spPr>
          <a:xfrm>
            <a:off x="1528355" y="870858"/>
            <a:ext cx="9135290" cy="5262979"/>
          </a:xfrm>
          <a:prstGeom prst="rect">
            <a:avLst/>
          </a:prstGeom>
          <a:noFill/>
        </p:spPr>
        <p:txBody>
          <a:bodyPr wrap="square" rtlCol="0">
            <a:spAutoFit/>
          </a:bodyPr>
          <a:lstStyle/>
          <a:p>
            <a:r>
              <a:rPr lang="en-US" sz="2400" dirty="0">
                <a:solidFill>
                  <a:srgbClr val="0000FF"/>
                </a:solidFill>
                <a:latin typeface="Times New Roman" panose="02020603050405020304" pitchFamily="18" charset="0"/>
                <a:cs typeface="Times New Roman" panose="02020603050405020304" pitchFamily="18" charset="0"/>
              </a:rPr>
              <a:t>A nondeterministic algorithm </a:t>
            </a:r>
            <a:r>
              <a:rPr lang="en-US" sz="2400" dirty="0">
                <a:latin typeface="Times New Roman" panose="02020603050405020304" pitchFamily="18" charset="0"/>
                <a:cs typeface="Times New Roman" panose="02020603050405020304" pitchFamily="18" charset="0"/>
              </a:rPr>
              <a:t>is a two-stage procedure that takes as its input an instance I of a decision problem and does the following:</a:t>
            </a:r>
          </a:p>
          <a:p>
            <a:pPr marL="914400"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Nondeterministic (“guessing”) stage: </a:t>
            </a:r>
          </a:p>
          <a:p>
            <a:pPr marL="13716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Generate an arbitrary string S as </a:t>
            </a:r>
          </a:p>
          <a:p>
            <a:pPr marL="1828800" lvl="2"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candidate solution to the given instance I </a:t>
            </a:r>
          </a:p>
          <a:p>
            <a:pPr marL="1828800" lvl="2"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may be complete gibberish as well).</a:t>
            </a:r>
          </a:p>
          <a:p>
            <a:pPr marL="914400"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Deterministic (“verification”) stage: </a:t>
            </a:r>
          </a:p>
          <a:p>
            <a:pPr marL="13716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determine algorithm take both I and S as its input and </a:t>
            </a:r>
          </a:p>
          <a:p>
            <a:pPr marL="1828800" lvl="2"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outputs yes if S represents a solution to instance I. </a:t>
            </a:r>
          </a:p>
          <a:p>
            <a:pPr marL="1828800" lvl="2"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S is not a solution to instance I, the algorithm either returns no or is allowed not to halt at all).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nondeterministic algorithm is said to be </a:t>
            </a:r>
            <a:r>
              <a:rPr lang="en-US" sz="2400" dirty="0">
                <a:solidFill>
                  <a:srgbClr val="0000FF"/>
                </a:solidFill>
                <a:latin typeface="Times New Roman" panose="02020603050405020304" pitchFamily="18" charset="0"/>
                <a:cs typeface="Times New Roman" panose="02020603050405020304" pitchFamily="18" charset="0"/>
              </a:rPr>
              <a:t>nondeterministic polynomial (NP) </a:t>
            </a:r>
            <a:r>
              <a:rPr lang="en-US" sz="2400" dirty="0">
                <a:latin typeface="Times New Roman" panose="02020603050405020304" pitchFamily="18" charset="0"/>
                <a:cs typeface="Times New Roman" panose="02020603050405020304" pitchFamily="18" charset="0"/>
              </a:rPr>
              <a:t>if the time efficiency of its verification stage is polynomial.</a:t>
            </a:r>
          </a:p>
        </p:txBody>
      </p:sp>
      <p:pic>
        <p:nvPicPr>
          <p:cNvPr id="3" name="Picture 2" descr="Emoticon making a point Stock Vector - 14709057">
            <a:extLst>
              <a:ext uri="{FF2B5EF4-FFF2-40B4-BE49-F238E27FC236}">
                <a16:creationId xmlns:a16="http://schemas.microsoft.com/office/drawing/2014/main" id="{5139BE93-CFA4-404B-B44B-078EE4D811E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365" y="4707527"/>
            <a:ext cx="417830" cy="281940"/>
          </a:xfrm>
          <a:prstGeom prst="rect">
            <a:avLst/>
          </a:prstGeom>
          <a:noFill/>
          <a:ln>
            <a:noFill/>
          </a:ln>
        </p:spPr>
      </p:pic>
    </p:spTree>
    <p:extLst>
      <p:ext uri="{BB962C8B-B14F-4D97-AF65-F5344CB8AC3E}">
        <p14:creationId xmlns:p14="http://schemas.microsoft.com/office/powerpoint/2010/main" val="3633715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F71626-6DFC-4A2A-B1B7-8461CC9D2546}"/>
                  </a:ext>
                </a:extLst>
              </p:cNvPr>
              <p:cNvSpPr txBox="1"/>
              <p:nvPr/>
            </p:nvSpPr>
            <p:spPr>
              <a:xfrm>
                <a:off x="1881053" y="1748245"/>
                <a:ext cx="8029301" cy="393954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Class NP is the class of decision problem that can be solved by nondeterministic polynomial algorithms.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class of problems is called </a:t>
                </a:r>
                <a:r>
                  <a:rPr lang="en-US" sz="2400" dirty="0">
                    <a:solidFill>
                      <a:srgbClr val="0000FF"/>
                    </a:solidFill>
                    <a:latin typeface="Times New Roman" panose="02020603050405020304" pitchFamily="18" charset="0"/>
                    <a:cs typeface="Times New Roman" panose="02020603050405020304" pitchFamily="18" charset="0"/>
                  </a:rPr>
                  <a:t>nondeterministic polynomial.</a:t>
                </a:r>
              </a:p>
              <a:p>
                <a:endParaRPr lang="en-US" sz="2400" dirty="0">
                  <a:solidFill>
                    <a:srgbClr val="0000FF"/>
                  </a:solidFill>
                  <a:latin typeface="Times New Roman" panose="02020603050405020304" pitchFamily="18" charset="0"/>
                  <a:cs typeface="Times New Roman" panose="02020603050405020304" pitchFamily="18" charset="0"/>
                </a:endParaRPr>
              </a:p>
              <a:p>
                <a:r>
                  <a:rPr lang="en-US" sz="2400" dirty="0">
                    <a:solidFill>
                      <a:srgbClr val="0000FF"/>
                    </a:solidFill>
                    <a:latin typeface="Times New Roman" panose="02020603050405020304" pitchFamily="18" charset="0"/>
                    <a:cs typeface="Times New Roman" panose="02020603050405020304" pitchFamily="18" charset="0"/>
                  </a:rPr>
                  <a:t>P </a:t>
                </a:r>
                <a14:m>
                  <m:oMath xmlns:m="http://schemas.openxmlformats.org/officeDocument/2006/math">
                    <m:r>
                      <a:rPr lang="en-US" sz="2400" i="1" dirty="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NP</a:t>
                </a:r>
              </a:p>
              <a:p>
                <a:endParaRPr lang="en-US" sz="2400" dirty="0">
                  <a:solidFill>
                    <a:srgbClr val="0000FF"/>
                  </a:solidFill>
                  <a:latin typeface="Times New Roman" panose="02020603050405020304" pitchFamily="18" charset="0"/>
                  <a:cs typeface="Times New Roman" panose="02020603050405020304" pitchFamily="18" charset="0"/>
                </a:endParaRPr>
              </a:p>
              <a:p>
                <a:pPr>
                  <a:spcAft>
                    <a:spcPts val="600"/>
                  </a:spcAft>
                </a:pPr>
                <a:r>
                  <a:rPr lang="en-US" sz="2400" dirty="0">
                    <a:latin typeface="Times New Roman" panose="02020603050405020304" pitchFamily="18" charset="0"/>
                    <a:cs typeface="Times New Roman" panose="02020603050405020304" pitchFamily="18" charset="0"/>
                  </a:rPr>
                  <a:t>A decision problem D is said to be </a:t>
                </a:r>
                <a:r>
                  <a:rPr lang="en-US" sz="2400" dirty="0">
                    <a:solidFill>
                      <a:srgbClr val="0000FF"/>
                    </a:solidFill>
                    <a:latin typeface="Times New Roman" panose="02020603050405020304" pitchFamily="18" charset="0"/>
                    <a:cs typeface="Times New Roman" panose="02020603050405020304" pitchFamily="18" charset="0"/>
                  </a:rPr>
                  <a:t>NP-complete </a:t>
                </a:r>
                <a:r>
                  <a:rPr lang="en-US" sz="2400" dirty="0">
                    <a:latin typeface="Times New Roman" panose="02020603050405020304" pitchFamily="18" charset="0"/>
                    <a:cs typeface="Times New Roman" panose="02020603050405020304" pitchFamily="18" charset="0"/>
                  </a:rPr>
                  <a:t>if :</a:t>
                </a:r>
              </a:p>
              <a:p>
                <a:pPr marL="914400" lvl="1" indent="-457200">
                  <a:spcAft>
                    <a:spcPts val="600"/>
                  </a:spcAft>
                  <a:buAutoNum type="arabicPeriod"/>
                </a:pPr>
                <a:r>
                  <a:rPr lang="en-US" sz="2400" dirty="0">
                    <a:latin typeface="Times New Roman" panose="02020603050405020304" pitchFamily="18" charset="0"/>
                    <a:cs typeface="Times New Roman" panose="02020603050405020304" pitchFamily="18" charset="0"/>
                  </a:rPr>
                  <a:t>It belongs to class NP.</a:t>
                </a:r>
              </a:p>
              <a:p>
                <a:pPr marL="914400" lvl="1" indent="-457200">
                  <a:spcAft>
                    <a:spcPts val="600"/>
                  </a:spcAft>
                  <a:buAutoNum type="arabicPeriod"/>
                </a:pPr>
                <a:r>
                  <a:rPr lang="en-US" sz="2400" dirty="0">
                    <a:latin typeface="Times New Roman" panose="02020603050405020304" pitchFamily="18" charset="0"/>
                    <a:cs typeface="Times New Roman" panose="02020603050405020304" pitchFamily="18" charset="0"/>
                  </a:rPr>
                  <a:t>Every problem in NP is </a:t>
                </a:r>
                <a:r>
                  <a:rPr lang="en-US" sz="2400" dirty="0" err="1">
                    <a:latin typeface="Times New Roman" panose="02020603050405020304" pitchFamily="18" charset="0"/>
                    <a:cs typeface="Times New Roman" panose="02020603050405020304" pitchFamily="18" charset="0"/>
                  </a:rPr>
                  <a:t>polynomially</a:t>
                </a:r>
                <a:r>
                  <a:rPr lang="en-US" sz="2400" dirty="0">
                    <a:latin typeface="Times New Roman" panose="02020603050405020304" pitchFamily="18" charset="0"/>
                    <a:cs typeface="Times New Roman" panose="02020603050405020304" pitchFamily="18" charset="0"/>
                  </a:rPr>
                  <a:t> reducible to D.</a:t>
                </a:r>
              </a:p>
            </p:txBody>
          </p:sp>
        </mc:Choice>
        <mc:Fallback xmlns="">
          <p:sp>
            <p:nvSpPr>
              <p:cNvPr id="2" name="TextBox 1">
                <a:extLst>
                  <a:ext uri="{FF2B5EF4-FFF2-40B4-BE49-F238E27FC236}">
                    <a16:creationId xmlns:a16="http://schemas.microsoft.com/office/drawing/2014/main" id="{39F71626-6DFC-4A2A-B1B7-8461CC9D2546}"/>
                  </a:ext>
                </a:extLst>
              </p:cNvPr>
              <p:cNvSpPr txBox="1">
                <a:spLocks noRot="1" noChangeAspect="1" noMove="1" noResize="1" noEditPoints="1" noAdjustHandles="1" noChangeArrowheads="1" noChangeShapeType="1" noTextEdit="1"/>
              </p:cNvSpPr>
              <p:nvPr/>
            </p:nvSpPr>
            <p:spPr>
              <a:xfrm>
                <a:off x="1881053" y="1748245"/>
                <a:ext cx="8029301" cy="3939540"/>
              </a:xfrm>
              <a:prstGeom prst="rect">
                <a:avLst/>
              </a:prstGeom>
              <a:blipFill>
                <a:blip r:embed="rId2"/>
                <a:stretch>
                  <a:fillRect l="-1215" t="-1238" b="-2632"/>
                </a:stretch>
              </a:blipFill>
            </p:spPr>
            <p:txBody>
              <a:bodyPr/>
              <a:lstStyle/>
              <a:p>
                <a:r>
                  <a:rPr lang="en-US">
                    <a:noFill/>
                  </a:rPr>
                  <a:t> </a:t>
                </a:r>
              </a:p>
            </p:txBody>
          </p:sp>
        </mc:Fallback>
      </mc:AlternateContent>
      <p:pic>
        <p:nvPicPr>
          <p:cNvPr id="3" name="Picture 2" descr="Emoticon making a point Stock Vector - 14709057">
            <a:extLst>
              <a:ext uri="{FF2B5EF4-FFF2-40B4-BE49-F238E27FC236}">
                <a16:creationId xmlns:a16="http://schemas.microsoft.com/office/drawing/2014/main" id="{3136F77E-3F2C-4081-90E1-60C23E9920D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27" y="1607275"/>
            <a:ext cx="417830" cy="281940"/>
          </a:xfrm>
          <a:prstGeom prst="rect">
            <a:avLst/>
          </a:prstGeom>
          <a:noFill/>
          <a:ln>
            <a:noFill/>
          </a:ln>
        </p:spPr>
      </p:pic>
    </p:spTree>
    <p:extLst>
      <p:ext uri="{BB962C8B-B14F-4D97-AF65-F5344CB8AC3E}">
        <p14:creationId xmlns:p14="http://schemas.microsoft.com/office/powerpoint/2010/main" val="3264065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438" y="935596"/>
            <a:ext cx="9135123" cy="5109091"/>
          </a:xfrm>
          <a:prstGeom prst="rect">
            <a:avLst/>
          </a:prstGeom>
        </p:spPr>
        <p:txBody>
          <a:bodyPr wrap="square">
            <a:spAutoFit/>
          </a:bodyPr>
          <a:lstStyle/>
          <a:p>
            <a:pPr>
              <a:lnSpc>
                <a:spcPct val="150000"/>
              </a:lnSpc>
            </a:pPr>
            <a:r>
              <a:rPr lang="en-US" sz="2400" dirty="0">
                <a:latin typeface="Times New Roman" panose="02020603050405020304" pitchFamily="18" charset="0"/>
                <a:ea typeface="Times New Roman" panose="02020603050405020304" pitchFamily="18" charset="0"/>
              </a:rPr>
              <a:t>Solving Complexity Problem</a:t>
            </a:r>
            <a:endParaRPr lang="en-US" sz="2400" dirty="0">
              <a:latin typeface="Times New Roman" panose="02020603050405020304" pitchFamily="18" charset="0"/>
              <a:ea typeface="SimSun" panose="02010600030101010101" pitchFamily="2" charset="-122"/>
            </a:endParaRPr>
          </a:p>
          <a:p>
            <a:pPr marL="342900" marR="0" lvl="0" indent="-342900">
              <a:spcBef>
                <a:spcPts val="0"/>
              </a:spcBef>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To show that a </a:t>
            </a:r>
            <a:r>
              <a:rPr lang="en-US" sz="2400" dirty="0">
                <a:solidFill>
                  <a:srgbClr val="0000FF"/>
                </a:solidFill>
                <a:latin typeface="Times New Roman" panose="02020603050405020304" pitchFamily="18" charset="0"/>
                <a:ea typeface="Times New Roman" panose="02020603050405020304" pitchFamily="18" charset="0"/>
              </a:rPr>
              <a:t>decision problem </a:t>
            </a:r>
            <a:r>
              <a:rPr lang="en-US" sz="2400" dirty="0">
                <a:latin typeface="Times New Roman" panose="02020603050405020304" pitchFamily="18" charset="0"/>
                <a:ea typeface="Times New Roman" panose="02020603050405020304" pitchFamily="18" charset="0"/>
              </a:rPr>
              <a:t>P is </a:t>
            </a:r>
            <a:r>
              <a:rPr lang="en-US" sz="2400" dirty="0">
                <a:solidFill>
                  <a:srgbClr val="0000FF"/>
                </a:solidFill>
                <a:latin typeface="Times New Roman" panose="02020603050405020304" pitchFamily="18" charset="0"/>
                <a:ea typeface="Times New Roman" panose="02020603050405020304" pitchFamily="18" charset="0"/>
              </a:rPr>
              <a:t>undecidable</a:t>
            </a:r>
            <a:r>
              <a:rPr lang="en-US" sz="2400" dirty="0">
                <a:latin typeface="Times New Roman" panose="02020603050405020304" pitchFamily="18" charset="0"/>
                <a:ea typeface="Times New Roman" panose="02020603050405020304" pitchFamily="18" charset="0"/>
              </a:rPr>
              <a:t> </a:t>
            </a:r>
          </a:p>
          <a:p>
            <a:pPr marL="800100" lvl="1" indent="-342900">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must find a reduction from a decision problem which is already known to be undecidable to P. </a:t>
            </a:r>
          </a:p>
          <a:p>
            <a:pPr marL="800100" lvl="1" indent="-342900">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That reduction function must be a </a:t>
            </a:r>
            <a:r>
              <a:rPr lang="en-US" sz="2400" dirty="0">
                <a:solidFill>
                  <a:srgbClr val="0000FF"/>
                </a:solidFill>
                <a:latin typeface="Times New Roman" panose="02020603050405020304" pitchFamily="18" charset="0"/>
                <a:ea typeface="Times New Roman" panose="02020603050405020304" pitchFamily="18" charset="0"/>
              </a:rPr>
              <a:t>computable function</a:t>
            </a:r>
            <a:r>
              <a:rPr lang="en-US" sz="2400" dirty="0">
                <a:latin typeface="Times New Roman" panose="02020603050405020304" pitchFamily="18" charset="0"/>
                <a:ea typeface="Times New Roman" panose="02020603050405020304" pitchFamily="18" charset="0"/>
              </a:rPr>
              <a:t>. </a:t>
            </a:r>
          </a:p>
          <a:p>
            <a:pPr marL="342900" marR="0" lvl="0" indent="-342900">
              <a:spcBef>
                <a:spcPts val="0"/>
              </a:spcBef>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In particular, we often show that a problem P is undecidable by showing that the </a:t>
            </a:r>
            <a:r>
              <a:rPr lang="en-US" sz="2400" dirty="0">
                <a:solidFill>
                  <a:srgbClr val="0000FF"/>
                </a:solidFill>
                <a:latin typeface="Times New Roman" panose="02020603050405020304" pitchFamily="18" charset="0"/>
                <a:ea typeface="Times New Roman" panose="02020603050405020304" pitchFamily="18" charset="0"/>
              </a:rPr>
              <a:t>halting problem </a:t>
            </a:r>
            <a:r>
              <a:rPr lang="en-US" sz="2400" dirty="0">
                <a:latin typeface="Times New Roman" panose="02020603050405020304" pitchFamily="18" charset="0"/>
                <a:ea typeface="Times New Roman" panose="02020603050405020304" pitchFamily="18" charset="0"/>
              </a:rPr>
              <a:t>reduces to P.</a:t>
            </a:r>
            <a:endParaRPr lang="en-US" sz="2400" dirty="0">
              <a:latin typeface="Times New Roman" panose="02020603050405020304" pitchFamily="18" charset="0"/>
              <a:ea typeface="SimSun" panose="02010600030101010101" pitchFamily="2" charset="-122"/>
            </a:endParaRPr>
          </a:p>
          <a:p>
            <a:pPr marL="342900" marR="0" lvl="0" indent="-342900">
              <a:spcBef>
                <a:spcPts val="0"/>
              </a:spcBef>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The complexity classes </a:t>
            </a:r>
            <a:r>
              <a:rPr lang="en-US" sz="2400" dirty="0">
                <a:solidFill>
                  <a:srgbClr val="0000FF"/>
                </a:solidFill>
                <a:latin typeface="Times New Roman" panose="02020603050405020304" pitchFamily="18" charset="0"/>
                <a:ea typeface="Times New Roman" panose="02020603050405020304" pitchFamily="18" charset="0"/>
              </a:rPr>
              <a:t>P, NP, PSPACE</a:t>
            </a:r>
            <a:r>
              <a:rPr lang="en-US" sz="2400" dirty="0">
                <a:latin typeface="Times New Roman" panose="02020603050405020304" pitchFamily="18" charset="0"/>
                <a:ea typeface="Times New Roman" panose="02020603050405020304" pitchFamily="18" charset="0"/>
              </a:rPr>
              <a:t> are closed under (many-one, "Karp") polynomial-time reductions. </a:t>
            </a:r>
          </a:p>
          <a:p>
            <a:pPr marL="342900" marR="0" lvl="0" indent="-342900">
              <a:spcBef>
                <a:spcPts val="0"/>
              </a:spcBef>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The complexity classes L, NL, P, NP and PSPACE are closed under log-space reduction. </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685570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18740" y="2947386"/>
            <a:ext cx="1572678" cy="523220"/>
          </a:xfrm>
          <a:prstGeom prst="rect">
            <a:avLst/>
          </a:prstGeom>
          <a:noFill/>
        </p:spPr>
        <p:txBody>
          <a:bodyPr wrap="square" rtlCol="0">
            <a:spAutoFit/>
          </a:bodyPr>
          <a:lstStyle/>
          <a:p>
            <a:r>
              <a:rPr lang="en-US" sz="2800" dirty="0"/>
              <a:t>The End</a:t>
            </a:r>
          </a:p>
        </p:txBody>
      </p:sp>
    </p:spTree>
    <p:extLst>
      <p:ext uri="{BB962C8B-B14F-4D97-AF65-F5344CB8AC3E}">
        <p14:creationId xmlns:p14="http://schemas.microsoft.com/office/powerpoint/2010/main" val="307869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A5AFAD-F594-4CE4-BCBC-2D81DA02AE86}"/>
              </a:ext>
            </a:extLst>
          </p:cNvPr>
          <p:cNvSpPr/>
          <p:nvPr/>
        </p:nvSpPr>
        <p:spPr>
          <a:xfrm>
            <a:off x="3317162" y="3103211"/>
            <a:ext cx="5557675" cy="1200329"/>
          </a:xfrm>
          <a:prstGeom prst="rect">
            <a:avLst/>
          </a:prstGeom>
        </p:spPr>
        <p:txBody>
          <a:bodyPr wrap="none">
            <a:spAutoFit/>
          </a:bodyPr>
          <a:lstStyle/>
          <a:p>
            <a:pPr algn="ctr"/>
            <a:r>
              <a:rPr lang="en-US" sz="3600" dirty="0">
                <a:ea typeface="Times New Roman" panose="02020603050405020304" pitchFamily="18" charset="0"/>
              </a:rPr>
              <a:t>Transformation and Conquer</a:t>
            </a:r>
          </a:p>
          <a:p>
            <a:pPr algn="ctr"/>
            <a:r>
              <a:rPr lang="en-US" sz="3600" dirty="0">
                <a:ea typeface="SimSun" panose="02010600030101010101" pitchFamily="2" charset="-122"/>
              </a:rPr>
              <a:t>Problem Reduction</a:t>
            </a:r>
          </a:p>
        </p:txBody>
      </p:sp>
    </p:spTree>
    <p:extLst>
      <p:ext uri="{BB962C8B-B14F-4D97-AF65-F5344CB8AC3E}">
        <p14:creationId xmlns:p14="http://schemas.microsoft.com/office/powerpoint/2010/main" val="265609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9431" y="1729026"/>
            <a:ext cx="9117367" cy="4401205"/>
          </a:xfrm>
          <a:prstGeom prst="rect">
            <a:avLst/>
          </a:prstGeom>
        </p:spPr>
        <p:txBody>
          <a:bodyPr wrap="square">
            <a:spAutoFit/>
          </a:bodyPr>
          <a:lstStyle/>
          <a:p>
            <a:pPr>
              <a:spcAft>
                <a:spcPts val="1800"/>
              </a:spcAft>
            </a:pPr>
            <a:r>
              <a:rPr lang="en-US" sz="2800" dirty="0">
                <a:ea typeface="SimSun" panose="02010600030101010101" pitchFamily="2" charset="-122"/>
              </a:rPr>
              <a:t>Problem Reduction</a:t>
            </a:r>
          </a:p>
          <a:p>
            <a:pPr marL="461963" indent="-461963">
              <a:spcAft>
                <a:spcPts val="18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A transformation and conquer technique (chapter 6)</a:t>
            </a:r>
          </a:p>
          <a:p>
            <a:pPr marL="461963"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Examples are </a:t>
            </a:r>
          </a:p>
          <a:p>
            <a:pPr marL="914400" lvl="1" indent="-4572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Computing the Least Common Multiple, </a:t>
            </a:r>
          </a:p>
          <a:p>
            <a:pPr marL="914400" lvl="1" indent="-4572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Counting paths between two vertices in a graph, </a:t>
            </a:r>
          </a:p>
          <a:p>
            <a:pPr marL="914400" lvl="1" indent="-4572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Finding functions’ Maximization and Minimization problems, </a:t>
            </a:r>
          </a:p>
          <a:p>
            <a:pPr marL="914400" lvl="1" indent="-4572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Linear Programming (Investment and Knapsack problems).</a:t>
            </a:r>
          </a:p>
          <a:p>
            <a:pPr marL="914400" lvl="1" indent="-4572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Reduction to Graph Problems</a:t>
            </a:r>
          </a:p>
          <a:p>
            <a:pPr marL="457200" indent="-457200">
              <a:spcAft>
                <a:spcPts val="6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An important part of P and NP analysis (chapter 11) </a:t>
            </a:r>
            <a:endParaRPr lang="en-US" sz="2400" dirty="0">
              <a:effectLst/>
              <a:latin typeface="Times New Roman" panose="02020603050405020304" pitchFamily="18" charset="0"/>
              <a:ea typeface="SimSun" panose="02010600030101010101" pitchFamily="2" charset="-122"/>
            </a:endParaRPr>
          </a:p>
        </p:txBody>
      </p:sp>
      <p:sp>
        <p:nvSpPr>
          <p:cNvPr id="3" name="Rectangle 2">
            <a:extLst>
              <a:ext uri="{FF2B5EF4-FFF2-40B4-BE49-F238E27FC236}">
                <a16:creationId xmlns:a16="http://schemas.microsoft.com/office/drawing/2014/main" id="{DAD6567B-1EAE-4BB7-B380-7196146508BF}"/>
              </a:ext>
            </a:extLst>
          </p:cNvPr>
          <p:cNvSpPr/>
          <p:nvPr/>
        </p:nvSpPr>
        <p:spPr>
          <a:xfrm>
            <a:off x="2249431" y="727769"/>
            <a:ext cx="5067093" cy="584775"/>
          </a:xfrm>
          <a:prstGeom prst="rect">
            <a:avLst/>
          </a:prstGeom>
        </p:spPr>
        <p:txBody>
          <a:bodyPr wrap="none">
            <a:spAutoFit/>
          </a:bodyPr>
          <a:lstStyle/>
          <a:p>
            <a:r>
              <a:rPr lang="en-US" sz="3200" dirty="0">
                <a:ea typeface="Times New Roman" panose="02020603050405020304" pitchFamily="18" charset="0"/>
              </a:rPr>
              <a:t>Transformation and Conquer </a:t>
            </a:r>
            <a:endParaRPr lang="en-US" sz="3200" dirty="0"/>
          </a:p>
        </p:txBody>
      </p:sp>
    </p:spTree>
    <p:extLst>
      <p:ext uri="{BB962C8B-B14F-4D97-AF65-F5344CB8AC3E}">
        <p14:creationId xmlns:p14="http://schemas.microsoft.com/office/powerpoint/2010/main" val="163005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6911" y="1056074"/>
            <a:ext cx="9277165" cy="5663089"/>
          </a:xfrm>
          <a:prstGeom prst="rect">
            <a:avLst/>
          </a:prstGeom>
        </p:spPr>
        <p:txBody>
          <a:bodyPr wrap="square">
            <a:spAutoFit/>
          </a:bodyPr>
          <a:lstStyle/>
          <a:p>
            <a:r>
              <a:rPr lang="en-US" sz="2600" dirty="0">
                <a:ea typeface="SimSun" panose="02010600030101010101" pitchFamily="2" charset="-122"/>
              </a:rPr>
              <a:t>Problem Reduction: </a:t>
            </a:r>
            <a:r>
              <a:rPr lang="en-US" sz="2400" dirty="0">
                <a:latin typeface="Times New Roman" panose="02020603050405020304" pitchFamily="18" charset="0"/>
                <a:ea typeface="SimSun" panose="02010600030101010101" pitchFamily="2" charset="-122"/>
              </a:rPr>
              <a:t>Definition</a:t>
            </a:r>
          </a:p>
          <a:p>
            <a:pPr marL="457200" indent="-457200">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To solve an instance of problem A: </a:t>
            </a:r>
            <a:endParaRPr lang="en-US" sz="2400" dirty="0">
              <a:latin typeface="Times New Roman" panose="02020603050405020304" pitchFamily="18" charset="0"/>
              <a:ea typeface="SimSun" panose="02010600030101010101" pitchFamily="2" charset="-122"/>
            </a:endParaRPr>
          </a:p>
          <a:p>
            <a:pPr lvl="2" indent="-457200">
              <a:buSzPct val="100000"/>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Transform the instance of problem A into                                      an instance of problem B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lvl="2" indent="-457200">
              <a:buSzPct val="100000"/>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Solve the instance of problem B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lvl="2" indent="-457200">
              <a:buSzPct val="100000"/>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Transform the solution to problem B into                                        a solution of problem A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We say that </a:t>
            </a:r>
            <a:r>
              <a:rPr lang="en-US" sz="2400" dirty="0">
                <a:solidFill>
                  <a:srgbClr val="0000FF"/>
                </a:solidFill>
                <a:latin typeface="Times New Roman" panose="02020603050405020304" pitchFamily="18" charset="0"/>
                <a:ea typeface="Times New Roman" panose="02020603050405020304" pitchFamily="18" charset="0"/>
              </a:rPr>
              <a:t>problem A </a:t>
            </a:r>
            <a:r>
              <a:rPr lang="en-US" sz="2400" b="1" dirty="0">
                <a:solidFill>
                  <a:srgbClr val="0000FF"/>
                </a:solidFill>
                <a:latin typeface="Times New Roman" panose="02020603050405020304" pitchFamily="18" charset="0"/>
                <a:ea typeface="Times New Roman" panose="02020603050405020304" pitchFamily="18" charset="0"/>
              </a:rPr>
              <a:t>reduces to</a:t>
            </a:r>
            <a:r>
              <a:rPr lang="en-US" sz="2400" dirty="0">
                <a:solidFill>
                  <a:srgbClr val="0000FF"/>
                </a:solidFill>
                <a:latin typeface="Times New Roman" panose="02020603050405020304" pitchFamily="18" charset="0"/>
                <a:ea typeface="Times New Roman" panose="02020603050405020304" pitchFamily="18" charset="0"/>
              </a:rPr>
              <a:t> problem B </a:t>
            </a:r>
            <a:endParaRPr lang="en-US" sz="2400" dirty="0">
              <a:solidFill>
                <a:srgbClr val="0000FF"/>
              </a:solidFill>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 </a:t>
            </a:r>
          </a:p>
          <a:p>
            <a:pPr marL="914400" marR="0">
              <a:spcBef>
                <a:spcPts val="0"/>
              </a:spcBef>
              <a:spcAft>
                <a:spcPts val="0"/>
              </a:spcAft>
            </a:pPr>
            <a:r>
              <a:rPr lang="en-US" sz="2400" dirty="0">
                <a:latin typeface="Times New Roman" panose="02020603050405020304" pitchFamily="18" charset="0"/>
                <a:cs typeface="Times New Roman" panose="02020603050405020304" pitchFamily="18" charset="0"/>
              </a:rPr>
              <a:t>        Reduction			Alg. X</a:t>
            </a:r>
          </a:p>
          <a:p>
            <a:r>
              <a:rPr lang="en-US" sz="2400" dirty="0">
                <a:latin typeface="Times New Roman" panose="02020603050405020304" pitchFamily="18" charset="0"/>
                <a:cs typeface="Times New Roman" panose="02020603050405020304" pitchFamily="18" charset="0"/>
              </a:rPr>
              <a:t>  Problem A		      Problem B		                  solution</a:t>
            </a:r>
          </a:p>
          <a:p>
            <a:r>
              <a:rPr lang="en-US" sz="2400" dirty="0">
                <a:latin typeface="Times New Roman" panose="02020603050405020304" pitchFamily="18" charset="0"/>
                <a:cs typeface="Times New Roman" panose="02020603050405020304" pitchFamily="18" charset="0"/>
              </a:rPr>
              <a:t>(to be solved)		(solvable by Alg. X)		  to Problem B</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Figure 6.16.  Problem reduction strategy</a:t>
            </a:r>
          </a:p>
          <a:p>
            <a:pPr marL="914400" marR="0">
              <a:spcBef>
                <a:spcPts val="0"/>
              </a:spcBef>
              <a:spcAft>
                <a:spcPts val="0"/>
              </a:spcAft>
            </a:pPr>
            <a:endParaRPr lang="en-US" sz="2400" dirty="0">
              <a:effectLst/>
              <a:latin typeface="Times New Roman" panose="02020603050405020304" pitchFamily="18" charset="0"/>
              <a:ea typeface="SimSun" panose="02010600030101010101" pitchFamily="2" charset="-122"/>
            </a:endParaRPr>
          </a:p>
        </p:txBody>
      </p:sp>
      <p:sp>
        <p:nvSpPr>
          <p:cNvPr id="3" name="AutoShape 2"/>
          <p:cNvSpPr>
            <a:spLocks noChangeArrowheads="1"/>
          </p:cNvSpPr>
          <p:nvPr/>
        </p:nvSpPr>
        <p:spPr bwMode="auto">
          <a:xfrm>
            <a:off x="3634750" y="5078375"/>
            <a:ext cx="525663" cy="236814"/>
          </a:xfrm>
          <a:prstGeom prst="rightArrow">
            <a:avLst>
              <a:gd name="adj1" fmla="val 50000"/>
              <a:gd name="adj2" fmla="val 82895"/>
            </a:avLst>
          </a:prstGeom>
          <a:solidFill>
            <a:srgbClr val="5B9BD5"/>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 name="AutoShape 2"/>
          <p:cNvSpPr>
            <a:spLocks noChangeArrowheads="1"/>
          </p:cNvSpPr>
          <p:nvPr/>
        </p:nvSpPr>
        <p:spPr bwMode="auto">
          <a:xfrm>
            <a:off x="7436257" y="5078375"/>
            <a:ext cx="525663" cy="236814"/>
          </a:xfrm>
          <a:prstGeom prst="rightArrow">
            <a:avLst>
              <a:gd name="adj1" fmla="val 50000"/>
              <a:gd name="adj2" fmla="val 82895"/>
            </a:avLst>
          </a:prstGeom>
          <a:solidFill>
            <a:srgbClr val="5B9BD5"/>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7330C7DE-AADD-4D07-9F82-8E9DEFA89BAE}"/>
              </a:ext>
            </a:extLst>
          </p:cNvPr>
          <p:cNvSpPr/>
          <p:nvPr/>
        </p:nvSpPr>
        <p:spPr>
          <a:xfrm>
            <a:off x="1300198" y="356239"/>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Tree>
    <p:extLst>
      <p:ext uri="{BB962C8B-B14F-4D97-AF65-F5344CB8AC3E}">
        <p14:creationId xmlns:p14="http://schemas.microsoft.com/office/powerpoint/2010/main" val="211276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735627" y="2755968"/>
                <a:ext cx="8514362" cy="3848233"/>
              </a:xfrm>
              <a:prstGeom prst="rect">
                <a:avLst/>
              </a:prstGeom>
            </p:spPr>
            <p:txBody>
              <a:bodyPr wrap="square">
                <a:spAutoFit/>
              </a:bodyPr>
              <a:lstStyle/>
              <a:p>
                <a:pPr>
                  <a:spcAft>
                    <a:spcPts val="1200"/>
                  </a:spcAft>
                </a:pPr>
                <a:r>
                  <a:rPr lang="en-US" sz="2400" dirty="0">
                    <a:solidFill>
                      <a:srgbClr val="0000FF"/>
                    </a:solidFill>
                    <a:latin typeface="Times New Roman" panose="02020603050405020304" pitchFamily="18" charset="0"/>
                    <a:ea typeface="SimSun" panose="02010600030101010101" pitchFamily="2" charset="-122"/>
                  </a:rPr>
                  <a:t>An efficient algorithm for computing the least common multiple (LCM) can be designed by using problem reduction. </a:t>
                </a:r>
              </a:p>
              <a:p>
                <a:pPr marL="342900"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Use an efficient algorithm (such as, Euclid’s algorithm) for finding the greatest common divisor of m and n. </a:t>
                </a:r>
              </a:p>
              <a:p>
                <a:pPr marL="342900"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LCM(m, n) can be found by using the obtained GCD(m, n) and is as follows:</a:t>
                </a:r>
              </a:p>
              <a:p>
                <a:pPr>
                  <a:spcAft>
                    <a:spcPts val="1200"/>
                  </a:spcAft>
                </a:pPr>
                <a:r>
                  <a:rPr lang="en-US" sz="2400" dirty="0">
                    <a:effectLst/>
                    <a:latin typeface="Times New Roman" panose="02020603050405020304" pitchFamily="18" charset="0"/>
                    <a:ea typeface="SimSun" panose="02010600030101010101" pitchFamily="2" charset="-122"/>
                  </a:rPr>
                  <a:t>                             </a:t>
                </a:r>
                <a:r>
                  <a:rPr lang="en-US" sz="2400" dirty="0">
                    <a:effectLst/>
                    <a:latin typeface="Cambria Math" panose="02040503050406030204" pitchFamily="18" charset="0"/>
                    <a:ea typeface="Cambria Math" panose="02040503050406030204" pitchFamily="18" charset="0"/>
                  </a:rPr>
                  <a:t>LCM(m, n)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f>
                      <m:fPr>
                        <m:ctrlPr>
                          <a:rPr lang="en-US" sz="2400" i="1" smtClean="0">
                            <a:effectLst/>
                            <a:latin typeface="Cambria Math" panose="02040503050406030204" pitchFamily="18" charset="0"/>
                            <a:ea typeface="SimSun" panose="02010600030101010101" pitchFamily="2" charset="-122"/>
                          </a:rPr>
                        </m:ctrlPr>
                      </m:fPr>
                      <m:num>
                        <m:r>
                          <a:rPr lang="en-US" sz="2400" b="0" i="1" smtClean="0">
                            <a:effectLst/>
                            <a:latin typeface="Cambria Math" panose="02040503050406030204" pitchFamily="18" charset="0"/>
                            <a:ea typeface="SimSun" panose="02010600030101010101" pitchFamily="2" charset="-122"/>
                          </a:rPr>
                          <m:t>𝑚</m:t>
                        </m:r>
                        <m:r>
                          <a:rPr lang="en-US" sz="2400" b="0" i="1" smtClean="0">
                            <a:effectLst/>
                            <a:latin typeface="Cambria Math" panose="02040503050406030204" pitchFamily="18" charset="0"/>
                            <a:ea typeface="SimSun" panose="02010600030101010101" pitchFamily="2" charset="-122"/>
                          </a:rPr>
                          <m:t> ∗</m:t>
                        </m:r>
                        <m:r>
                          <a:rPr lang="en-US" sz="2400" b="0" i="1" smtClean="0">
                            <a:effectLst/>
                            <a:latin typeface="Cambria Math" panose="02040503050406030204" pitchFamily="18" charset="0"/>
                            <a:ea typeface="SimSun" panose="02010600030101010101" pitchFamily="2" charset="-122"/>
                          </a:rPr>
                          <m:t>𝑛</m:t>
                        </m:r>
                      </m:num>
                      <m:den>
                        <m:r>
                          <a:rPr lang="en-US" sz="2400" b="0" i="1" smtClean="0">
                            <a:effectLst/>
                            <a:latin typeface="Cambria Math" panose="02040503050406030204" pitchFamily="18" charset="0"/>
                            <a:ea typeface="SimSun" panose="02010600030101010101" pitchFamily="2" charset="-122"/>
                          </a:rPr>
                          <m:t>𝐺𝐶𝐷</m:t>
                        </m:r>
                        <m:r>
                          <a:rPr lang="en-US" sz="2400" b="0" i="1" smtClean="0">
                            <a:effectLst/>
                            <a:latin typeface="Cambria Math" panose="02040503050406030204" pitchFamily="18" charset="0"/>
                            <a:ea typeface="SimSun" panose="02010600030101010101" pitchFamily="2" charset="-122"/>
                          </a:rPr>
                          <m:t>(</m:t>
                        </m:r>
                        <m:r>
                          <a:rPr lang="en-US" sz="2400" b="0" i="1" smtClean="0">
                            <a:effectLst/>
                            <a:latin typeface="Cambria Math" panose="02040503050406030204" pitchFamily="18" charset="0"/>
                            <a:ea typeface="SimSun" panose="02010600030101010101" pitchFamily="2" charset="-122"/>
                          </a:rPr>
                          <m:t>𝑚</m:t>
                        </m:r>
                        <m:r>
                          <a:rPr lang="en-US" sz="2400" b="0" i="1" smtClean="0">
                            <a:effectLst/>
                            <a:latin typeface="Cambria Math" panose="02040503050406030204" pitchFamily="18" charset="0"/>
                            <a:ea typeface="SimSun" panose="02010600030101010101" pitchFamily="2" charset="-122"/>
                          </a:rPr>
                          <m:t>, </m:t>
                        </m:r>
                        <m:r>
                          <a:rPr lang="en-US" sz="2400" b="0" i="1" smtClean="0">
                            <a:effectLst/>
                            <a:latin typeface="Cambria Math" panose="02040503050406030204" pitchFamily="18" charset="0"/>
                            <a:ea typeface="SimSun" panose="02010600030101010101" pitchFamily="2" charset="-122"/>
                          </a:rPr>
                          <m:t>𝑛</m:t>
                        </m:r>
                        <m:r>
                          <a:rPr lang="en-US" sz="2400" b="0" i="1" smtClean="0">
                            <a:effectLst/>
                            <a:latin typeface="Cambria Math" panose="02040503050406030204" pitchFamily="18" charset="0"/>
                            <a:ea typeface="SimSun" panose="02010600030101010101" pitchFamily="2" charset="-122"/>
                          </a:rPr>
                          <m:t>)</m:t>
                        </m:r>
                      </m:den>
                    </m:f>
                    <m:r>
                      <a:rPr lang="en-US" sz="2400" b="0" i="1" smtClean="0">
                        <a:effectLst/>
                        <a:latin typeface="Cambria Math" panose="02040503050406030204" pitchFamily="18" charset="0"/>
                        <a:ea typeface="SimSun" panose="02010600030101010101" pitchFamily="2" charset="-122"/>
                      </a:rPr>
                      <m:t>.</m:t>
                    </m:r>
                  </m:oMath>
                </a14:m>
                <a:endParaRPr lang="en-US" sz="2400" dirty="0">
                  <a:effectLst/>
                  <a:latin typeface="Times New Roman" panose="02020603050405020304" pitchFamily="18" charset="0"/>
                  <a:ea typeface="SimSun" panose="02010600030101010101" pitchFamily="2" charset="-122"/>
                </a:endParaRPr>
              </a:p>
              <a:p>
                <a:pPr>
                  <a:spcAft>
                    <a:spcPts val="1200"/>
                  </a:spcAft>
                </a:pPr>
                <a:endParaRPr lang="en-US" sz="2400" dirty="0">
                  <a:latin typeface="Times New Roman" panose="02020603050405020304" pitchFamily="18" charset="0"/>
                  <a:ea typeface="SimSun" panose="02010600030101010101" pitchFamily="2" charset="-122"/>
                </a:endParaRPr>
              </a:p>
            </p:txBody>
          </p:sp>
        </mc:Choice>
        <mc:Fallback xmlns="">
          <p:sp>
            <p:nvSpPr>
              <p:cNvPr id="4" name="Rectangle 3"/>
              <p:cNvSpPr>
                <a:spLocks noRot="1" noChangeAspect="1" noMove="1" noResize="1" noEditPoints="1" noAdjustHandles="1" noChangeArrowheads="1" noChangeShapeType="1" noTextEdit="1"/>
              </p:cNvSpPr>
              <p:nvPr/>
            </p:nvSpPr>
            <p:spPr>
              <a:xfrm>
                <a:off x="1735627" y="2755968"/>
                <a:ext cx="8514362" cy="3848233"/>
              </a:xfrm>
              <a:prstGeom prst="rect">
                <a:avLst/>
              </a:prstGeom>
              <a:blipFill>
                <a:blip r:embed="rId2"/>
                <a:stretch>
                  <a:fillRect l="-1146" t="-1268"/>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6460AAE6-5A08-4316-9903-11F713ADB45B}"/>
              </a:ext>
            </a:extLst>
          </p:cNvPr>
          <p:cNvSpPr/>
          <p:nvPr/>
        </p:nvSpPr>
        <p:spPr>
          <a:xfrm>
            <a:off x="1674667" y="1817770"/>
            <a:ext cx="5512535" cy="492443"/>
          </a:xfrm>
          <a:prstGeom prst="rect">
            <a:avLst/>
          </a:prstGeom>
        </p:spPr>
        <p:txBody>
          <a:bodyPr wrap="none">
            <a:spAutoFit/>
          </a:bodyPr>
          <a:lstStyle/>
          <a:p>
            <a:pPr>
              <a:spcAft>
                <a:spcPts val="1200"/>
              </a:spcAft>
            </a:pPr>
            <a:r>
              <a:rPr lang="en-US" sz="2600" dirty="0">
                <a:ea typeface="Times New Roman" panose="02020603050405020304" pitchFamily="18" charset="0"/>
                <a:cs typeface="Times New Roman" panose="02020603050405020304" pitchFamily="18" charset="0"/>
              </a:rPr>
              <a:t>Computing the Least Common Multiple</a:t>
            </a:r>
            <a:endParaRPr lang="en-US" sz="2600" dirty="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EA763D2F-F3A7-49C4-8A26-3A7A1DBDF99F}"/>
              </a:ext>
            </a:extLst>
          </p:cNvPr>
          <p:cNvSpPr/>
          <p:nvPr/>
        </p:nvSpPr>
        <p:spPr>
          <a:xfrm>
            <a:off x="1526620" y="787240"/>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Tree>
    <p:extLst>
      <p:ext uri="{BB962C8B-B14F-4D97-AF65-F5344CB8AC3E}">
        <p14:creationId xmlns:p14="http://schemas.microsoft.com/office/powerpoint/2010/main" val="1625386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13850</TotalTime>
  <Words>4180</Words>
  <Application>Microsoft Office PowerPoint</Application>
  <PresentationFormat>Widescreen</PresentationFormat>
  <Paragraphs>470</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Calibri Light</vt:lpstr>
      <vt:lpstr>Cambria Math</vt:lpstr>
      <vt:lpstr>Courier New</vt:lpstr>
      <vt:lpstr>Symbol</vt:lpstr>
      <vt:lpstr>Times New Roman</vt:lpstr>
      <vt:lpstr>Verdana</vt:lpstr>
      <vt:lpstr>Office Theme</vt:lpstr>
      <vt:lpstr>4  Transform-and-Conquer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497</cp:revision>
  <dcterms:created xsi:type="dcterms:W3CDTF">2016-10-13T00:10:31Z</dcterms:created>
  <dcterms:modified xsi:type="dcterms:W3CDTF">2021-04-21T01:06:18Z</dcterms:modified>
</cp:coreProperties>
</file>