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6" r:id="rId3"/>
    <p:sldId id="285" r:id="rId4"/>
    <p:sldId id="287" r:id="rId5"/>
    <p:sldId id="288" r:id="rId6"/>
    <p:sldId id="289" r:id="rId7"/>
    <p:sldId id="290" r:id="rId8"/>
    <p:sldId id="292" r:id="rId9"/>
    <p:sldId id="293" r:id="rId10"/>
    <p:sldId id="485" r:id="rId11"/>
    <p:sldId id="294" r:id="rId12"/>
    <p:sldId id="463" r:id="rId13"/>
    <p:sldId id="295" r:id="rId14"/>
    <p:sldId id="296" r:id="rId15"/>
    <p:sldId id="297" r:id="rId16"/>
    <p:sldId id="298" r:id="rId17"/>
    <p:sldId id="299" r:id="rId18"/>
    <p:sldId id="300" r:id="rId19"/>
    <p:sldId id="301" r:id="rId20"/>
    <p:sldId id="302" r:id="rId21"/>
    <p:sldId id="303" r:id="rId22"/>
    <p:sldId id="486" r:id="rId23"/>
    <p:sldId id="304" r:id="rId24"/>
    <p:sldId id="487" r:id="rId25"/>
    <p:sldId id="305" r:id="rId26"/>
    <p:sldId id="307" r:id="rId27"/>
    <p:sldId id="310" r:id="rId28"/>
    <p:sldId id="311" r:id="rId29"/>
    <p:sldId id="312" r:id="rId30"/>
    <p:sldId id="315" r:id="rId31"/>
    <p:sldId id="318" r:id="rId32"/>
    <p:sldId id="465" r:id="rId33"/>
    <p:sldId id="488" r:id="rId34"/>
    <p:sldId id="319" r:id="rId35"/>
    <p:sldId id="320" r:id="rId36"/>
    <p:sldId id="324" r:id="rId37"/>
    <p:sldId id="325" r:id="rId38"/>
    <p:sldId id="326" r:id="rId39"/>
    <p:sldId id="327" r:id="rId40"/>
    <p:sldId id="489" r:id="rId41"/>
    <p:sldId id="466" r:id="rId42"/>
    <p:sldId id="490" r:id="rId43"/>
    <p:sldId id="491" r:id="rId44"/>
    <p:sldId id="330" r:id="rId45"/>
    <p:sldId id="331" r:id="rId46"/>
    <p:sldId id="493" r:id="rId47"/>
    <p:sldId id="494" r:id="rId48"/>
    <p:sldId id="334" r:id="rId49"/>
    <p:sldId id="335" r:id="rId50"/>
    <p:sldId id="336" r:id="rId51"/>
    <p:sldId id="495" r:id="rId52"/>
    <p:sldId id="337" r:id="rId53"/>
    <p:sldId id="338" r:id="rId54"/>
    <p:sldId id="339" r:id="rId55"/>
    <p:sldId id="340" r:id="rId56"/>
    <p:sldId id="341" r:id="rId57"/>
    <p:sldId id="484" r:id="rId58"/>
    <p:sldId id="342" r:id="rId59"/>
    <p:sldId id="343" r:id="rId60"/>
    <p:sldId id="471" r:id="rId61"/>
    <p:sldId id="354" r:id="rId62"/>
    <p:sldId id="496" r:id="rId63"/>
    <p:sldId id="499" r:id="rId64"/>
    <p:sldId id="362" r:id="rId65"/>
    <p:sldId id="500" r:id="rId66"/>
    <p:sldId id="501" r:id="rId67"/>
    <p:sldId id="498" r:id="rId68"/>
    <p:sldId id="366" r:id="rId69"/>
    <p:sldId id="367" r:id="rId70"/>
    <p:sldId id="476" r:id="rId71"/>
    <p:sldId id="477" r:id="rId72"/>
    <p:sldId id="371" r:id="rId73"/>
    <p:sldId id="478" r:id="rId74"/>
    <p:sldId id="479" r:id="rId75"/>
    <p:sldId id="373" r:id="rId76"/>
    <p:sldId id="374" r:id="rId77"/>
    <p:sldId id="376" r:id="rId78"/>
    <p:sldId id="377" r:id="rId79"/>
    <p:sldId id="378"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13FBE"/>
    <a:srgbClr val="E54B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1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4/25/2022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3.svg"/></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0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21.png"/><Relationship Id="rId4" Type="http://schemas.openxmlformats.org/officeDocument/2006/relationships/image" Target="../media/image1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9280" y="2144375"/>
            <a:ext cx="8371840" cy="2554545"/>
          </a:xfrm>
          <a:prstGeom prst="rect">
            <a:avLst/>
          </a:prstGeom>
        </p:spPr>
        <p:txBody>
          <a:bodyPr wrap="square">
            <a:spAutoFit/>
          </a:bodyPr>
          <a:lstStyle/>
          <a:p>
            <a:pPr algn="ctr"/>
            <a:r>
              <a:rPr lang="en-US" sz="3200" b="1" dirty="0">
                <a:latin typeface="Times New Roman" panose="02020603050405020304" pitchFamily="18" charset="0"/>
                <a:ea typeface="SimSun" panose="02010600030101010101" pitchFamily="2" charset="-122"/>
              </a:rPr>
              <a:t>Chapter 05 </a:t>
            </a:r>
          </a:p>
          <a:p>
            <a:pPr algn="ctr"/>
            <a:r>
              <a:rPr lang="en-US" sz="3200" b="1" dirty="0">
                <a:latin typeface="Times New Roman" panose="02020603050405020304" pitchFamily="18" charset="0"/>
                <a:ea typeface="SimSun" panose="02010600030101010101" pitchFamily="2" charset="-122"/>
              </a:rPr>
              <a:t> 	</a:t>
            </a:r>
          </a:p>
          <a:p>
            <a:pPr algn="ctr"/>
            <a:r>
              <a:rPr lang="en-US" sz="3200" b="1" dirty="0">
                <a:latin typeface="Times New Roman" panose="02020603050405020304" pitchFamily="18" charset="0"/>
                <a:ea typeface="SimSun" panose="02010600030101010101" pitchFamily="2" charset="-122"/>
              </a:rPr>
              <a:t>Brute Force and Exhaustive Search</a:t>
            </a:r>
            <a:endParaRPr lang="en-US" sz="3200" dirty="0">
              <a:latin typeface="Times New Roman" panose="02020603050405020304" pitchFamily="18" charset="0"/>
              <a:ea typeface="SimSun" panose="02010600030101010101" pitchFamily="2" charset="-122"/>
            </a:endParaRPr>
          </a:p>
          <a:p>
            <a:pPr algn="ctr"/>
            <a:r>
              <a:rPr lang="en-US" sz="3200" b="1" dirty="0">
                <a:latin typeface="Times New Roman" panose="02020603050405020304" pitchFamily="18" charset="0"/>
                <a:ea typeface="SimSun" panose="02010600030101010101" pitchFamily="2" charset="-122"/>
              </a:rPr>
              <a:t>and</a:t>
            </a:r>
            <a:endParaRPr lang="en-US" sz="3200" dirty="0">
              <a:latin typeface="Times New Roman" panose="02020603050405020304" pitchFamily="18" charset="0"/>
              <a:ea typeface="SimSun" panose="02010600030101010101" pitchFamily="2" charset="-122"/>
            </a:endParaRPr>
          </a:p>
          <a:p>
            <a:pPr algn="ctr"/>
            <a:r>
              <a:rPr lang="en-US" sz="3200" b="1" dirty="0">
                <a:latin typeface="Times New Roman" panose="02020603050405020304" pitchFamily="18" charset="0"/>
                <a:ea typeface="SimSun" panose="02010600030101010101" pitchFamily="2" charset="-122"/>
              </a:rPr>
              <a:t>String Matching</a:t>
            </a:r>
            <a:endParaRPr lang="en-US" sz="32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011034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588" y="574372"/>
            <a:ext cx="9936480" cy="5893921"/>
          </a:xfrm>
          <a:prstGeom prst="rect">
            <a:avLst/>
          </a:prstGeom>
        </p:spPr>
        <p:txBody>
          <a:bodyPr wrap="square">
            <a:spAutoFit/>
          </a:bodyPr>
          <a:lstStyle/>
          <a:p>
            <a:pPr>
              <a:spcAft>
                <a:spcPts val="600"/>
              </a:spcAft>
            </a:pPr>
            <a:r>
              <a:rPr lang="en-US" sz="2200" dirty="0">
                <a:latin typeface="Consolas" panose="020B0609020204030204" pitchFamily="49" charset="0"/>
                <a:ea typeface="SimSun" panose="02010600030101010101" pitchFamily="2" charset="-122"/>
              </a:rPr>
              <a:t>for (</a:t>
            </a:r>
            <a:r>
              <a:rPr lang="en-US" sz="2200" dirty="0" err="1">
                <a:solidFill>
                  <a:srgbClr val="0000FF"/>
                </a:solidFill>
                <a:latin typeface="Consolas" panose="020B0609020204030204" pitchFamily="49" charset="0"/>
                <a:ea typeface="SimSun" panose="02010600030101010101" pitchFamily="2" charset="-122"/>
              </a:rPr>
              <a:t>i</a:t>
            </a:r>
            <a:r>
              <a:rPr lang="en-US" sz="2200" dirty="0">
                <a:latin typeface="Consolas" panose="020B0609020204030204" pitchFamily="49" charset="0"/>
                <a:ea typeface="SimSun" panose="02010600030101010101" pitchFamily="2" charset="-122"/>
              </a:rPr>
              <a:t> ← 0 to n-2) do {</a:t>
            </a:r>
          </a:p>
          <a:p>
            <a:pPr>
              <a:spcAft>
                <a:spcPts val="600"/>
              </a:spcAft>
            </a:pPr>
            <a:r>
              <a:rPr lang="en-US" sz="2200" dirty="0">
                <a:latin typeface="Times New Roman" panose="02020603050405020304" pitchFamily="18" charset="0"/>
                <a:ea typeface="SimSun" panose="02010600030101010101" pitchFamily="2" charset="-122"/>
              </a:rPr>
              <a:t>         //allow j moves from 0 to next largest elements placing orderly in the right.</a:t>
            </a:r>
          </a:p>
          <a:p>
            <a:pPr indent="457200"/>
            <a:r>
              <a:rPr lang="en-US" sz="2200" dirty="0">
                <a:latin typeface="Consolas" panose="020B0609020204030204" pitchFamily="49" charset="0"/>
                <a:ea typeface="SimSun" panose="02010600030101010101" pitchFamily="2" charset="-122"/>
              </a:rPr>
              <a:t> for (j ← 0 to n-2-</a:t>
            </a:r>
            <a:r>
              <a:rPr lang="en-US" sz="2200" dirty="0">
                <a:solidFill>
                  <a:srgbClr val="0000FF"/>
                </a:solidFill>
                <a:latin typeface="Consolas" panose="020B0609020204030204" pitchFamily="49" charset="0"/>
                <a:ea typeface="SimSun" panose="02010600030101010101" pitchFamily="2" charset="-122"/>
              </a:rPr>
              <a:t>i) </a:t>
            </a:r>
            <a:r>
              <a:rPr lang="en-US" sz="2200" dirty="0">
                <a:latin typeface="Consolas" panose="020B0609020204030204" pitchFamily="49" charset="0"/>
                <a:ea typeface="SimSun" panose="02010600030101010101" pitchFamily="2" charset="-122"/>
              </a:rPr>
              <a:t>do { </a:t>
            </a:r>
          </a:p>
          <a:p>
            <a:pPr indent="457200"/>
            <a:r>
              <a:rPr lang="en-US" sz="2200" dirty="0">
                <a:latin typeface="Consolas" panose="020B0609020204030204" pitchFamily="49"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 compare every two elements from left to the right within j range.</a:t>
            </a:r>
            <a:r>
              <a:rPr lang="en-US" sz="2200" dirty="0">
                <a:latin typeface="Consolas" panose="020B0609020204030204" pitchFamily="49" charset="0"/>
                <a:ea typeface="SimSun" panose="02010600030101010101" pitchFamily="2" charset="-122"/>
              </a:rPr>
              <a:t>	</a:t>
            </a:r>
          </a:p>
          <a:p>
            <a:pPr indent="457200"/>
            <a:r>
              <a:rPr lang="en-US" sz="2200" dirty="0">
                <a:latin typeface="Times New Roman" panose="02020603050405020304" pitchFamily="18" charset="0"/>
                <a:ea typeface="SimSun" panose="02010600030101010101" pitchFamily="2" charset="-122"/>
              </a:rPr>
              <a:t>	    </a:t>
            </a:r>
            <a:r>
              <a:rPr lang="en-US" sz="2200" dirty="0">
                <a:solidFill>
                  <a:srgbClr val="0000FF"/>
                </a:solidFill>
                <a:latin typeface="Consolas" panose="020B0609020204030204" pitchFamily="49" charset="0"/>
                <a:ea typeface="SimSun" panose="02010600030101010101" pitchFamily="2" charset="-122"/>
              </a:rPr>
              <a:t>if (A[j+1] &lt; A[j]) then swap(A[j], A[j+1]) </a:t>
            </a:r>
            <a:r>
              <a:rPr lang="en-US" sz="2200" b="1" dirty="0">
                <a:latin typeface="Consolas" panose="020B0609020204030204" pitchFamily="49" charset="0"/>
                <a:ea typeface="SimSun" panose="02010600030101010101" pitchFamily="2" charset="-122"/>
              </a:rPr>
              <a:t>; </a:t>
            </a:r>
            <a:endParaRPr lang="en-US" sz="2200" b="1" dirty="0">
              <a:latin typeface="Times New Roman" panose="02020603050405020304" pitchFamily="18" charset="0"/>
              <a:ea typeface="SimSun" panose="02010600030101010101" pitchFamily="2" charset="-122"/>
            </a:endParaRPr>
          </a:p>
          <a:p>
            <a:r>
              <a:rPr lang="en-US" sz="2200" dirty="0">
                <a:latin typeface="Times New Roman" panose="02020603050405020304" pitchFamily="18" charset="0"/>
                <a:ea typeface="SimSun" panose="02010600030101010101" pitchFamily="2" charset="-122"/>
              </a:rPr>
              <a:t>        </a:t>
            </a:r>
            <a:r>
              <a:rPr lang="en-US" sz="2200" dirty="0">
                <a:latin typeface="Consolas" panose="020B0609020204030204" pitchFamily="49" charset="0"/>
                <a:ea typeface="SimSun" panose="02010600030101010101" pitchFamily="2" charset="-122"/>
              </a:rPr>
              <a:t>}</a:t>
            </a:r>
          </a:p>
          <a:p>
            <a:r>
              <a:rPr lang="en-US" sz="2200" dirty="0">
                <a:latin typeface="Consolas" panose="020B0609020204030204" pitchFamily="49" charset="0"/>
                <a:ea typeface="SimSun" panose="02010600030101010101" pitchFamily="2" charset="-122"/>
              </a:rPr>
              <a:t>}</a:t>
            </a:r>
          </a:p>
          <a:p>
            <a:endParaRPr lang="en-US" sz="2200" dirty="0">
              <a:latin typeface="Consolas" panose="020B0609020204030204" pitchFamily="49" charset="0"/>
              <a:ea typeface="SimSun" panose="02010600030101010101" pitchFamily="2" charset="-122"/>
            </a:endParaRPr>
          </a:p>
          <a:p>
            <a:r>
              <a:rPr lang="en-US" sz="2200" dirty="0">
                <a:latin typeface="Times New Roman" panose="02020603050405020304" pitchFamily="18" charset="0"/>
                <a:ea typeface="SimSun" panose="02010600030101010101" pitchFamily="2" charset="-122"/>
                <a:cs typeface="Times New Roman" panose="02020603050405020304" pitchFamily="18" charset="0"/>
              </a:rPr>
              <a:t>When </a:t>
            </a:r>
            <a:r>
              <a:rPr lang="en-US" sz="22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 0, j will go from 0 to n-2. Then,</a:t>
            </a:r>
          </a:p>
          <a:p>
            <a:pPr>
              <a:spcAft>
                <a:spcPts val="600"/>
              </a:spcAft>
            </a:pPr>
            <a:r>
              <a:rPr lang="en-US" sz="2200" dirty="0">
                <a:latin typeface="Times New Roman" panose="02020603050405020304" pitchFamily="18" charset="0"/>
                <a:ea typeface="SimSun" panose="02010600030101010101" pitchFamily="2" charset="-122"/>
                <a:cs typeface="Times New Roman" panose="02020603050405020304" pitchFamily="18" charset="0"/>
              </a:rPr>
              <a:t>A[1] &lt; A[0]; A[2] &lt; A[1]; …; A[n-2+1] &lt; A[n-2]; This set A[n-1] is the largest.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When </a:t>
            </a:r>
            <a:r>
              <a:rPr lang="en-US" sz="22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 1, j will go from 0 to n-3. Then, </a:t>
            </a:r>
          </a:p>
          <a:p>
            <a:pPr>
              <a:spcAft>
                <a:spcPts val="600"/>
              </a:spcAft>
            </a:pPr>
            <a:r>
              <a:rPr lang="en-US" sz="2200" dirty="0">
                <a:latin typeface="Times New Roman" panose="02020603050405020304" pitchFamily="18" charset="0"/>
                <a:ea typeface="SimSun" panose="02010600030101010101" pitchFamily="2" charset="-122"/>
                <a:cs typeface="Times New Roman" panose="02020603050405020304" pitchFamily="18" charset="0"/>
              </a:rPr>
              <a:t>A[1] &lt; A[0]; A[2] &lt; A[1]; …; A[n-3+1] &lt; A[n-3]; This set A[n-2] is the second largest.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When </a:t>
            </a:r>
            <a:r>
              <a:rPr lang="en-US" sz="22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 n-i-1, j will go from 0 to </a:t>
            </a:r>
            <a:r>
              <a:rPr lang="en-US" sz="22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-1. Then,</a:t>
            </a:r>
          </a:p>
          <a:p>
            <a:pPr>
              <a:spcAft>
                <a:spcPts val="600"/>
              </a:spcAft>
            </a:pPr>
            <a:r>
              <a:rPr lang="en-US" sz="2200" dirty="0">
                <a:latin typeface="Times New Roman" panose="02020603050405020304" pitchFamily="18" charset="0"/>
                <a:ea typeface="SimSun" panose="02010600030101010101" pitchFamily="2" charset="-122"/>
                <a:cs typeface="Times New Roman" panose="02020603050405020304" pitchFamily="18" charset="0"/>
              </a:rPr>
              <a:t>A[1] &lt; A[0]; A[2] &lt; A[1]; …; A[</a:t>
            </a:r>
            <a:r>
              <a:rPr lang="en-US" sz="22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&lt; A[i-1]; This set A[</a:t>
            </a:r>
            <a:r>
              <a:rPr lang="en-US" sz="22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is the i-1</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th</a:t>
            </a:r>
            <a:r>
              <a:rPr lang="en-US" sz="2200" dirty="0">
                <a:latin typeface="Times New Roman" panose="02020603050405020304" pitchFamily="18" charset="0"/>
                <a:ea typeface="SimSun" panose="02010600030101010101" pitchFamily="2" charset="-122"/>
                <a:cs typeface="Times New Roman" panose="02020603050405020304" pitchFamily="18" charset="0"/>
              </a:rPr>
              <a:t> largest.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When </a:t>
            </a:r>
            <a:r>
              <a:rPr lang="en-US" sz="22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 n-2, j will go from 0 to 0. Then, </a:t>
            </a:r>
          </a:p>
          <a:p>
            <a:r>
              <a:rPr lang="en-US" sz="2200" dirty="0">
                <a:latin typeface="Times New Roman" panose="02020603050405020304" pitchFamily="18" charset="0"/>
                <a:ea typeface="SimSun" panose="02010600030101010101" pitchFamily="2" charset="-122"/>
                <a:cs typeface="Times New Roman" panose="02020603050405020304" pitchFamily="18" charset="0"/>
              </a:rPr>
              <a:t>A[1] &lt; A[0]; This set A[1] is the least second largest and A[0] is the smallest.</a:t>
            </a:r>
          </a:p>
        </p:txBody>
      </p:sp>
      <p:pic>
        <p:nvPicPr>
          <p:cNvPr id="5" name="Picture 4" descr="Image result for sad face">
            <a:extLst>
              <a:ext uri="{FF2B5EF4-FFF2-40B4-BE49-F238E27FC236}">
                <a16:creationId xmlns:a16="http://schemas.microsoft.com/office/drawing/2014/main" id="{AA86C99A-43E5-434B-B09C-DDEA3552299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97280" y="977037"/>
            <a:ext cx="434340" cy="409202"/>
          </a:xfrm>
          <a:prstGeom prst="rect">
            <a:avLst/>
          </a:prstGeom>
          <a:noFill/>
        </p:spPr>
      </p:pic>
    </p:spTree>
    <p:extLst>
      <p:ext uri="{BB962C8B-B14F-4D97-AF65-F5344CB8AC3E}">
        <p14:creationId xmlns:p14="http://schemas.microsoft.com/office/powerpoint/2010/main" val="495878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45920" y="1283138"/>
                <a:ext cx="8778240" cy="5078313"/>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cs typeface="Times New Roman" panose="02020603050405020304" pitchFamily="18" charset="0"/>
                  </a:rPr>
                  <a:t>The time complexity of </a:t>
                </a:r>
              </a:p>
              <a:p>
                <a:r>
                  <a:rPr lang="en-US" sz="2400" dirty="0">
                    <a:latin typeface="Times New Roman" panose="02020603050405020304" pitchFamily="18" charset="0"/>
                    <a:ea typeface="SimSun" panose="02010600030101010101" pitchFamily="2" charset="-122"/>
                  </a:rPr>
                  <a:t>      Algorithm </a:t>
                </a:r>
                <a:r>
                  <a:rPr lang="en-US" sz="2400" dirty="0" err="1">
                    <a:latin typeface="Times New Roman" panose="02020603050405020304" pitchFamily="18" charset="0"/>
                    <a:ea typeface="SimSun" panose="02010600030101010101" pitchFamily="2" charset="-122"/>
                  </a:rPr>
                  <a:t>BubbleSort</a:t>
                </a:r>
                <a:r>
                  <a:rPr lang="en-US" sz="2400" dirty="0">
                    <a:latin typeface="Times New Roman" panose="02020603050405020304" pitchFamily="18" charset="0"/>
                    <a:ea typeface="SimSun" panose="02010600030101010101" pitchFamily="2" charset="-122"/>
                  </a:rPr>
                  <a:t>(A[0..n-1]):</a:t>
                </a:r>
              </a:p>
              <a:p>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spcBef>
                    <a:spcPts val="0"/>
                  </a:spcBef>
                  <a:spcAft>
                    <a:spcPts val="12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n</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umber of “</a:t>
                </a:r>
                <a:r>
                  <a:rPr lang="en-US" sz="2400" dirty="0">
                    <a:solidFill>
                      <a:srgbClr val="0000FF"/>
                    </a:solidFill>
                    <a:latin typeface="Consolas" panose="020B0609020204030204" pitchFamily="49" charset="0"/>
                    <a:ea typeface="SimSun" panose="02010600030101010101" pitchFamily="2" charset="-122"/>
                  </a:rPr>
                  <a:t>&lt;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number of “</a:t>
                </a:r>
                <a:r>
                  <a:rPr lang="en-US" sz="2400" dirty="0">
                    <a:effectLst/>
                    <a:latin typeface="Consolas" panose="020B0609020204030204" pitchFamily="49" charset="0"/>
                    <a:ea typeface="SimSun" panose="02010600030101010101" pitchFamily="2" charset="-122"/>
                    <a:cs typeface="Times New Roman" panose="02020603050405020304" pitchFamily="18" charset="0"/>
                  </a:rPr>
                  <a:t>swap</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nary>
                      <m:naryPr>
                        <m:chr m:val="∑"/>
                        <m:limLoc m:val="subSup"/>
                        <m:ctrlPr>
                          <a:rPr lang="en-US" sz="2400" i="1">
                            <a:effectLst/>
                            <a:latin typeface="Cambria Math" panose="02040503050406030204" pitchFamily="18" charset="0"/>
                            <a:ea typeface="SimSun" panose="02010600030101010101" pitchFamily="2" charset="-122"/>
                          </a:rPr>
                        </m:ctrlPr>
                      </m:naryPr>
                      <m:sub>
                        <m:r>
                          <a:rPr lang="en-US" sz="2400" b="0" i="1">
                            <a:effectLst/>
                            <a:latin typeface="Cambria Math" panose="02040503050406030204" pitchFamily="18" charset="0"/>
                            <a:ea typeface="SimSun" panose="02010600030101010101" pitchFamily="2" charset="-122"/>
                          </a:rPr>
                          <m:t>𝑖</m:t>
                        </m:r>
                        <m:r>
                          <a:rPr lang="en-US" sz="2400" b="0" i="1">
                            <a:effectLst/>
                            <a:latin typeface="Cambria Math" panose="02040503050406030204" pitchFamily="18" charset="0"/>
                            <a:ea typeface="SimSun" panose="02010600030101010101" pitchFamily="2" charset="-122"/>
                          </a:rPr>
                          <m:t>=0</m:t>
                        </m:r>
                      </m:sub>
                      <m:sup>
                        <m:r>
                          <a:rPr lang="en-US" sz="2400" b="0" i="1">
                            <a:effectLst/>
                            <a:latin typeface="Cambria Math" panose="02040503050406030204" pitchFamily="18" charset="0"/>
                            <a:ea typeface="SimSun" panose="02010600030101010101" pitchFamily="2" charset="-122"/>
                          </a:rPr>
                          <m:t>𝑛</m:t>
                        </m:r>
                        <m:r>
                          <a:rPr lang="en-US" sz="2400" b="0" i="1">
                            <a:effectLst/>
                            <a:latin typeface="Cambria Math" panose="02040503050406030204" pitchFamily="18" charset="0"/>
                            <a:ea typeface="SimSun" panose="02010600030101010101" pitchFamily="2" charset="-122"/>
                          </a:rPr>
                          <m:t>−2</m:t>
                        </m:r>
                      </m:sup>
                      <m:e>
                        <m:nary>
                          <m:naryPr>
                            <m:chr m:val="∑"/>
                            <m:limLoc m:val="subSup"/>
                            <m:ctrlPr>
                              <a:rPr lang="en-US" sz="2400" i="1">
                                <a:effectLst/>
                                <a:latin typeface="Cambria Math" panose="02040503050406030204" pitchFamily="18" charset="0"/>
                                <a:ea typeface="SimSun" panose="02010600030101010101" pitchFamily="2" charset="-122"/>
                              </a:rPr>
                            </m:ctrlPr>
                          </m:naryPr>
                          <m:sub>
                            <m:r>
                              <a:rPr lang="en-US" sz="2400" b="0" i="1">
                                <a:effectLst/>
                                <a:latin typeface="Cambria Math" panose="02040503050406030204" pitchFamily="18" charset="0"/>
                                <a:ea typeface="SimSun" panose="02010600030101010101" pitchFamily="2" charset="-122"/>
                              </a:rPr>
                              <m:t>𝑗</m:t>
                            </m:r>
                            <m:r>
                              <a:rPr lang="en-US" sz="2400" b="0" i="1">
                                <a:effectLst/>
                                <a:latin typeface="Cambria Math" panose="02040503050406030204" pitchFamily="18" charset="0"/>
                                <a:ea typeface="SimSun" panose="02010600030101010101" pitchFamily="2" charset="-122"/>
                              </a:rPr>
                              <m:t>=0</m:t>
                            </m:r>
                          </m:sub>
                          <m:sup>
                            <m:r>
                              <a:rPr lang="en-US" sz="2400" b="0" i="1">
                                <a:effectLst/>
                                <a:latin typeface="Cambria Math" panose="02040503050406030204" pitchFamily="18" charset="0"/>
                                <a:ea typeface="SimSun" panose="02010600030101010101" pitchFamily="2" charset="-122"/>
                              </a:rPr>
                              <m:t>𝑛</m:t>
                            </m:r>
                            <m:r>
                              <a:rPr lang="en-US" sz="2400" b="0" i="1">
                                <a:effectLst/>
                                <a:latin typeface="Cambria Math" panose="02040503050406030204" pitchFamily="18" charset="0"/>
                                <a:ea typeface="SimSun" panose="02010600030101010101" pitchFamily="2" charset="-122"/>
                              </a:rPr>
                              <m:t>−2−</m:t>
                            </m:r>
                            <m:r>
                              <a:rPr lang="en-US" sz="2400" b="0" i="1">
                                <a:effectLst/>
                                <a:latin typeface="Cambria Math" panose="02040503050406030204" pitchFamily="18" charset="0"/>
                                <a:ea typeface="SimSun" panose="02010600030101010101" pitchFamily="2" charset="-122"/>
                              </a:rPr>
                              <m:t>𝑖</m:t>
                            </m:r>
                          </m:sup>
                          <m:e>
                            <m:r>
                              <a:rPr lang="en-US" sz="2400" b="0" i="1">
                                <a:effectLst/>
                                <a:latin typeface="Cambria Math" panose="02040503050406030204" pitchFamily="18" charset="0"/>
                                <a:ea typeface="SimSun" panose="02010600030101010101" pitchFamily="2" charset="-122"/>
                              </a:rPr>
                              <m:t>1</m:t>
                            </m:r>
                          </m:e>
                        </m:nary>
                      </m:e>
                    </m:nary>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p>
              <a:p>
                <a:pPr marL="2743200" marR="0" indent="457200">
                  <a:spcBef>
                    <a:spcPts val="0"/>
                  </a:spcBef>
                  <a:spcAft>
                    <a:spcPts val="12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f>
                      <m:fPr>
                        <m:ctrlPr>
                          <a:rPr lang="en-US" sz="2400" i="1" smtClean="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−1)</m:t>
                        </m:r>
                      </m:num>
                      <m:den>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2</m:t>
                        </m:r>
                      </m:den>
                    </m:f>
                  </m:oMath>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2743200" marR="0" indent="457200">
                  <a:spcBef>
                    <a:spcPts val="0"/>
                  </a:spcBef>
                  <a:spcAft>
                    <a:spcPts val="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dirty="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sz="2400" b="0" i="1" dirty="0" smtClean="0">
                        <a:effectLst/>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What Bubble Sort would gain from:</a:t>
                </a:r>
              </a:p>
              <a:p>
                <a:r>
                  <a:rPr lang="en-US" sz="2400" dirty="0">
                    <a:solidFill>
                      <a:srgbClr val="0000FF"/>
                    </a:solidFill>
                    <a:latin typeface="Times New Roman" panose="02020603050405020304" pitchFamily="18" charset="0"/>
                    <a:cs typeface="Times New Roman" panose="02020603050405020304" pitchFamily="18" charset="0"/>
                  </a:rPr>
                  <a:t>Best case: </a:t>
                </a:r>
                <a:r>
                  <a:rPr lang="en-US" sz="2400" dirty="0">
                    <a:latin typeface="Times New Roman" panose="02020603050405020304" pitchFamily="18" charset="0"/>
                    <a:cs typeface="Times New Roman" panose="02020603050405020304" pitchFamily="18" charset="0"/>
                  </a:rPr>
                  <a:t>given  1, 3, 7, 17, 21 … Sort this in ascending order. (save swap only)</a:t>
                </a:r>
              </a:p>
              <a:p>
                <a:r>
                  <a:rPr lang="en-US" sz="2400" dirty="0">
                    <a:solidFill>
                      <a:srgbClr val="0000FF"/>
                    </a:solidFill>
                    <a:latin typeface="Times New Roman" panose="02020603050405020304" pitchFamily="18" charset="0"/>
                    <a:cs typeface="Times New Roman" panose="02020603050405020304" pitchFamily="18" charset="0"/>
                  </a:rPr>
                  <a:t>Worst case: </a:t>
                </a:r>
                <a:r>
                  <a:rPr lang="en-US" sz="2400" dirty="0">
                    <a:latin typeface="Times New Roman" panose="02020603050405020304" pitchFamily="18" charset="0"/>
                    <a:cs typeface="Times New Roman" panose="02020603050405020304" pitchFamily="18" charset="0"/>
                  </a:rPr>
                  <a:t>given … 21, 17, 7, 3, 1 sort this in ascending order (costly swap all the way)</a:t>
                </a:r>
              </a:p>
              <a:p>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45920" y="1283138"/>
                <a:ext cx="8778240" cy="5078313"/>
              </a:xfrm>
              <a:prstGeom prst="rect">
                <a:avLst/>
              </a:prstGeom>
              <a:blipFill>
                <a:blip r:embed="rId2"/>
                <a:stretch>
                  <a:fillRect l="-1042" t="-959" r="-1597"/>
                </a:stretch>
              </a:blipFill>
            </p:spPr>
            <p:txBody>
              <a:bodyPr/>
              <a:lstStyle/>
              <a:p>
                <a:r>
                  <a:rPr lang="en-US">
                    <a:noFill/>
                  </a:rPr>
                  <a:t> </a:t>
                </a:r>
              </a:p>
            </p:txBody>
          </p:sp>
        </mc:Fallback>
      </mc:AlternateContent>
      <p:pic>
        <p:nvPicPr>
          <p:cNvPr id="3" name="Graphic 2" descr="Shooting star">
            <a:extLst>
              <a:ext uri="{FF2B5EF4-FFF2-40B4-BE49-F238E27FC236}">
                <a16:creationId xmlns:a16="http://schemas.microsoft.com/office/drawing/2014/main" id="{83CA65F7-CD97-489F-9CFD-0849DCF5484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802662" y="1633330"/>
            <a:ext cx="618877" cy="618877"/>
          </a:xfrm>
          <a:prstGeom prst="rect">
            <a:avLst/>
          </a:prstGeom>
        </p:spPr>
      </p:pic>
      <p:sp>
        <p:nvSpPr>
          <p:cNvPr id="4" name="Thought Bubble: Cloud 3">
            <a:extLst>
              <a:ext uri="{FF2B5EF4-FFF2-40B4-BE49-F238E27FC236}">
                <a16:creationId xmlns:a16="http://schemas.microsoft.com/office/drawing/2014/main" id="{1AEB2DF1-39D9-4B87-B175-37B4D3F0887A}"/>
              </a:ext>
            </a:extLst>
          </p:cNvPr>
          <p:cNvSpPr/>
          <p:nvPr/>
        </p:nvSpPr>
        <p:spPr>
          <a:xfrm flipH="1">
            <a:off x="1022403" y="3273240"/>
            <a:ext cx="618878" cy="311520"/>
          </a:xfrm>
          <a:prstGeom prst="cloudCallout">
            <a:avLst>
              <a:gd name="adj1" fmla="val -25054"/>
              <a:gd name="adj2" fmla="val 1157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2" descr="Shooting star">
            <a:extLst>
              <a:ext uri="{FF2B5EF4-FFF2-40B4-BE49-F238E27FC236}">
                <a16:creationId xmlns:a16="http://schemas.microsoft.com/office/drawing/2014/main" id="{D9B1701B-2485-4E4A-94D0-7AD448C699C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39524" y="3822295"/>
            <a:ext cx="618877" cy="618877"/>
          </a:xfrm>
          <a:prstGeom prst="rect">
            <a:avLst/>
          </a:prstGeom>
        </p:spPr>
      </p:pic>
      <p:sp>
        <p:nvSpPr>
          <p:cNvPr id="6" name="TextBox 5">
            <a:extLst>
              <a:ext uri="{FF2B5EF4-FFF2-40B4-BE49-F238E27FC236}">
                <a16:creationId xmlns:a16="http://schemas.microsoft.com/office/drawing/2014/main" id="{998BFE4C-5E47-4E2B-BBD6-0D41D3AD8651}"/>
              </a:ext>
            </a:extLst>
          </p:cNvPr>
          <p:cNvSpPr txBox="1"/>
          <p:nvPr/>
        </p:nvSpPr>
        <p:spPr>
          <a:xfrm>
            <a:off x="1645920" y="670323"/>
            <a:ext cx="3587931" cy="523220"/>
          </a:xfrm>
          <a:prstGeom prst="rect">
            <a:avLst/>
          </a:prstGeom>
          <a:noFill/>
        </p:spPr>
        <p:txBody>
          <a:bodyPr wrap="square" rtlCol="0">
            <a:spAutoFit/>
          </a:bodyPr>
          <a:lstStyle/>
          <a:p>
            <a:r>
              <a:rPr lang="en-US" sz="2800" dirty="0"/>
              <a:t>A Quick Look</a:t>
            </a:r>
          </a:p>
        </p:txBody>
      </p:sp>
    </p:spTree>
    <p:extLst>
      <p:ext uri="{BB962C8B-B14F-4D97-AF65-F5344CB8AC3E}">
        <p14:creationId xmlns:p14="http://schemas.microsoft.com/office/powerpoint/2010/main" val="40795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13840" y="665690"/>
                <a:ext cx="9174480" cy="5940088"/>
              </a:xfrm>
              <a:prstGeom prst="rect">
                <a:avLst/>
              </a:prstGeom>
            </p:spPr>
            <p:txBody>
              <a:bodyPr wrap="square">
                <a:spAutoFit/>
              </a:bodyPr>
              <a:lstStyle/>
              <a:p>
                <a:r>
                  <a:rPr lang="en-US" sz="3200" dirty="0">
                    <a:ea typeface="SimSun" panose="02010600030101010101" pitchFamily="2" charset="-122"/>
                  </a:rPr>
                  <a:t>Analysis of Algorithm</a:t>
                </a:r>
              </a:p>
              <a:p>
                <a:pPr marL="342900" marR="0" lvl="0" indent="-342900">
                  <a:spcBef>
                    <a:spcPts val="0"/>
                  </a:spcBef>
                  <a:spcAft>
                    <a:spcPts val="600"/>
                  </a:spcAft>
                  <a:buFont typeface="+mj-lt"/>
                  <a:buAutoNum type="arabicPeriod"/>
                </a:pPr>
                <a:r>
                  <a:rPr lang="en-US" sz="2400" dirty="0">
                    <a:latin typeface="Times New Roman" panose="02020603050405020304" pitchFamily="18" charset="0"/>
                    <a:ea typeface="SimSun" panose="02010600030101010101" pitchFamily="2" charset="-122"/>
                    <a:cs typeface="Times New Roman" panose="02020603050405020304" pitchFamily="18" charset="0"/>
                  </a:rPr>
                  <a:t>Inputs size: the number of elements of an array, n.</a:t>
                </a:r>
              </a:p>
              <a:p>
                <a:pPr marL="342900" marR="0" lvl="0" indent="-342900">
                  <a:spcBef>
                    <a:spcPts val="0"/>
                  </a:spcBef>
                  <a:spcAft>
                    <a:spcPts val="600"/>
                  </a:spcAft>
                  <a:buFont typeface="+mj-lt"/>
                  <a:buAutoNum type="arabicPeriod"/>
                </a:pPr>
                <a:r>
                  <a:rPr lang="en-US" sz="2400" dirty="0">
                    <a:latin typeface="Times New Roman" panose="02020603050405020304" pitchFamily="18" charset="0"/>
                    <a:ea typeface="SimSun" panose="02010600030101010101" pitchFamily="2" charset="-122"/>
                    <a:cs typeface="Times New Roman" panose="02020603050405020304" pitchFamily="18" charset="0"/>
                  </a:rPr>
                  <a:t>Basic operation is </a:t>
                </a:r>
                <a:r>
                  <a:rPr lang="en-US" sz="2400" dirty="0">
                    <a:solidFill>
                      <a:srgbClr val="0000FF"/>
                    </a:solidFill>
                    <a:latin typeface="Consolas" panose="020B0609020204030204" pitchFamily="49" charset="0"/>
                    <a:ea typeface="SimSun" panose="02010600030101010101" pitchFamily="2" charset="-122"/>
                  </a:rPr>
                  <a:t>&lt; </a:t>
                </a:r>
                <a:r>
                  <a:rPr lang="en-US" sz="2400" dirty="0">
                    <a:latin typeface="Times New Roman" panose="02020603050405020304" pitchFamily="18" charset="0"/>
                    <a:ea typeface="SimSun" panose="02010600030101010101" pitchFamily="2" charset="-122"/>
                    <a:cs typeface="Times New Roman" panose="02020603050405020304" pitchFamily="18" charset="0"/>
                  </a:rPr>
                  <a:t>of</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A[j+1] &lt; A[j].</a:t>
                </a:r>
              </a:p>
              <a:p>
                <a:pPr marL="342900" marR="0" lvl="0" indent="-342900">
                  <a:spcBef>
                    <a:spcPts val="0"/>
                  </a:spcBef>
                  <a:spcAft>
                    <a:spcPts val="600"/>
                  </a:spcAft>
                  <a:buFont typeface="+mj-lt"/>
                  <a:buAutoNum type="arabicPeriod"/>
                </a:pPr>
                <a:r>
                  <a:rPr lang="en-US" sz="2400" dirty="0">
                    <a:latin typeface="Times New Roman" panose="02020603050405020304" pitchFamily="18" charset="0"/>
                    <a:ea typeface="SimSun" panose="02010600030101010101" pitchFamily="2" charset="-122"/>
                    <a:cs typeface="Times New Roman" panose="02020603050405020304" pitchFamily="18" charset="0"/>
                  </a:rPr>
                  <a:t>C(n), the number of times for executing the basic operation depends on the array’s size and is given by the following sum:</a:t>
                </a:r>
              </a:p>
              <a:p>
                <a:pPr marL="457200" marR="0">
                  <a:spcBef>
                    <a:spcPts val="0"/>
                  </a:spcBef>
                  <a:spcAft>
                    <a:spcPts val="0"/>
                  </a:spcAft>
                </a:pPr>
                <a:r>
                  <a:rPr lang="en-US" sz="2000" dirty="0">
                    <a:latin typeface="Times New Roman" panose="02020603050405020304" pitchFamily="18" charset="0"/>
                    <a:ea typeface="SimSun" panose="02010600030101010101" pitchFamily="2" charset="-122"/>
                  </a:rPr>
                  <a:t> </a:t>
                </a:r>
              </a:p>
              <a:p>
                <a:pPr marL="457200" marR="0">
                  <a:spcBef>
                    <a:spcPts val="0"/>
                  </a:spcBef>
                  <a:spcAft>
                    <a:spcPts val="1200"/>
                  </a:spcAft>
                </a:pPr>
                <a:r>
                  <a:rPr lang="en-US" sz="2400" dirty="0">
                    <a:latin typeface="Times New Roman" panose="02020603050405020304" pitchFamily="18" charset="0"/>
                    <a:ea typeface="SimSun" panose="02010600030101010101" pitchFamily="2" charset="-122"/>
                  </a:rPr>
                  <a:t>C(n)   =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rPr>
                        </m:ctrlPr>
                      </m:naryPr>
                      <m:sub>
                        <m:r>
                          <a:rPr lang="en-US" sz="2400" b="0" i="1" smtClean="0">
                            <a:latin typeface="Cambria Math" panose="02040503050406030204" pitchFamily="18" charset="0"/>
                            <a:ea typeface="SimSun" panose="02010600030101010101" pitchFamily="2" charset="-122"/>
                          </a:rPr>
                          <m:t>𝑖</m:t>
                        </m:r>
                        <m:r>
                          <a:rPr lang="en-US" sz="2400" b="0" i="1" smtClean="0">
                            <a:latin typeface="Cambria Math" panose="02040503050406030204" pitchFamily="18" charset="0"/>
                            <a:ea typeface="SimSun" panose="02010600030101010101" pitchFamily="2" charset="-122"/>
                          </a:rPr>
                          <m:t>=0</m:t>
                        </m:r>
                      </m:sub>
                      <m:sup>
                        <m:r>
                          <a:rPr lang="en-US" sz="2400" b="0" i="1" smtClean="0">
                            <a:latin typeface="Cambria Math" panose="02040503050406030204" pitchFamily="18" charset="0"/>
                            <a:ea typeface="SimSun" panose="02010600030101010101" pitchFamily="2" charset="-122"/>
                          </a:rPr>
                          <m:t>𝑛</m:t>
                        </m:r>
                        <m:r>
                          <a:rPr lang="en-US" sz="2400" b="0" i="1" smtClean="0">
                            <a:latin typeface="Cambria Math" panose="02040503050406030204" pitchFamily="18" charset="0"/>
                            <a:ea typeface="SimSun" panose="02010600030101010101" pitchFamily="2" charset="-122"/>
                          </a:rPr>
                          <m:t>−2</m:t>
                        </m:r>
                      </m:sup>
                      <m:e>
                        <m:nary>
                          <m:naryPr>
                            <m:chr m:val="∑"/>
                            <m:limLoc m:val="subSup"/>
                            <m:ctrlPr>
                              <a:rPr lang="en-US" sz="2400" i="1">
                                <a:latin typeface="Cambria Math" panose="02040503050406030204" pitchFamily="18" charset="0"/>
                                <a:ea typeface="SimSun" panose="02010600030101010101" pitchFamily="2" charset="-122"/>
                              </a:rPr>
                            </m:ctrlPr>
                          </m:naryPr>
                          <m:sub>
                            <m:r>
                              <a:rPr lang="en-US" sz="2400" b="0" i="1" smtClean="0">
                                <a:latin typeface="Cambria Math" panose="02040503050406030204" pitchFamily="18" charset="0"/>
                                <a:ea typeface="SimSun" panose="02010600030101010101" pitchFamily="2" charset="-122"/>
                              </a:rPr>
                              <m:t>𝑗</m:t>
                            </m:r>
                            <m:r>
                              <a:rPr lang="en-US" sz="2400" b="0" i="1" smtClean="0">
                                <a:latin typeface="Cambria Math" panose="02040503050406030204" pitchFamily="18" charset="0"/>
                                <a:ea typeface="SimSun" panose="02010600030101010101" pitchFamily="2" charset="-122"/>
                              </a:rPr>
                              <m:t>=0</m:t>
                            </m:r>
                          </m:sub>
                          <m:sup>
                            <m:r>
                              <a:rPr lang="en-US" sz="2400" b="0" i="1" smtClean="0">
                                <a:latin typeface="Cambria Math" panose="02040503050406030204" pitchFamily="18" charset="0"/>
                                <a:ea typeface="SimSun" panose="02010600030101010101" pitchFamily="2" charset="-122"/>
                              </a:rPr>
                              <m:t>𝑛</m:t>
                            </m:r>
                            <m:r>
                              <a:rPr lang="en-US" sz="2400" b="0" i="1" smtClean="0">
                                <a:latin typeface="Cambria Math" panose="02040503050406030204" pitchFamily="18" charset="0"/>
                                <a:ea typeface="SimSun" panose="02010600030101010101" pitchFamily="2" charset="-122"/>
                              </a:rPr>
                              <m:t>−2−</m:t>
                            </m:r>
                            <m:r>
                              <a:rPr lang="en-US" sz="2400" b="0" i="1" smtClean="0">
                                <a:latin typeface="Cambria Math" panose="02040503050406030204" pitchFamily="18" charset="0"/>
                                <a:ea typeface="SimSun" panose="02010600030101010101" pitchFamily="2" charset="-122"/>
                              </a:rPr>
                              <m:t>𝑖</m:t>
                            </m:r>
                          </m:sup>
                          <m:e>
                            <m:r>
                              <a:rPr lang="en-US" sz="2400" b="0" i="1" smtClean="0">
                                <a:latin typeface="Cambria Math" panose="02040503050406030204" pitchFamily="18" charset="0"/>
                                <a:ea typeface="SimSun" panose="02010600030101010101" pitchFamily="2" charset="-122"/>
                              </a:rPr>
                              <m:t>1</m:t>
                            </m:r>
                          </m:e>
                        </m:nary>
                      </m:e>
                    </m:nary>
                  </m:oMath>
                </a14:m>
                <a:r>
                  <a:rPr lang="en-US" sz="2400" dirty="0">
                    <a:latin typeface="Times New Roman" panose="02020603050405020304" pitchFamily="18" charset="0"/>
                    <a:ea typeface="SimSun" panose="02010600030101010101" pitchFamily="2" charset="-122"/>
                  </a:rPr>
                  <a:t>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r>
                      <a:rPr lang="en-US" sz="2400" b="0" i="0" dirty="0" smtClean="0">
                        <a:latin typeface="Cambria Math" panose="02040503050406030204" pitchFamily="18" charset="0"/>
                        <a:ea typeface="Cambria Math" panose="02040503050406030204" pitchFamily="18" charset="0"/>
                      </a:rPr>
                      <m:t> </m:t>
                    </m:r>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ea typeface="SimSun" panose="02010600030101010101" pitchFamily="2" charset="-122"/>
                  </a:rPr>
                  <a:t>(n</a:t>
                </a:r>
                <a:r>
                  <a:rPr lang="en-US" sz="2400" baseline="30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a:t>
                </a:r>
              </a:p>
              <a:p>
                <a:pPr marL="457200" marR="0" lvl="0" indent="-457200">
                  <a:spcBef>
                    <a:spcPts val="0"/>
                  </a:spcBef>
                  <a:spcAft>
                    <a:spcPts val="0"/>
                  </a:spcAft>
                  <a:buAutoNum type="arabicPeriod" startAt="4"/>
                </a:pPr>
                <a:r>
                  <a:rPr lang="en-US" sz="2400" dirty="0">
                    <a:latin typeface="Times New Roman" panose="02020603050405020304" pitchFamily="18" charset="0"/>
                    <a:ea typeface="SimSun" panose="02010600030101010101" pitchFamily="2" charset="-122"/>
                    <a:cs typeface="Times New Roman" panose="02020603050405020304" pitchFamily="18" charset="0"/>
                  </a:rPr>
                  <a:t>The number of key swaps depends on the input. For the worst case of </a:t>
                </a:r>
              </a:p>
              <a:p>
                <a:pPr marR="0" lvl="0">
                  <a:spcBef>
                    <a:spcPts val="0"/>
                  </a:spcBef>
                  <a:spcAft>
                    <a:spcPts val="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decreasing arrays, it is the same as the number of key comparisons:</a:t>
                </a:r>
              </a:p>
              <a:p>
                <a:pPr marL="457200" marR="0">
                  <a:spcBef>
                    <a:spcPts val="0"/>
                  </a:spcBef>
                  <a:spcAft>
                    <a:spcPts val="0"/>
                  </a:spcAft>
                </a:pPr>
                <a:r>
                  <a:rPr lang="en-US" sz="1400" dirty="0">
                    <a:latin typeface="Times New Roman" panose="02020603050405020304" pitchFamily="18" charset="0"/>
                    <a:ea typeface="SimSun" panose="02010600030101010101" pitchFamily="2" charset="-122"/>
                  </a:rPr>
                  <a:t> </a:t>
                </a:r>
              </a:p>
              <a:p>
                <a:pPr marL="457200" marR="0">
                  <a:spcBef>
                    <a:spcPts val="0"/>
                  </a:spcBef>
                  <a:spcAft>
                    <a:spcPts val="600"/>
                  </a:spcAft>
                </a:pPr>
                <a:r>
                  <a:rPr lang="en-US" sz="2400" dirty="0" err="1">
                    <a:latin typeface="Times New Roman" panose="02020603050405020304" pitchFamily="18" charset="0"/>
                    <a:ea typeface="SimSun" panose="02010600030101010101" pitchFamily="2" charset="-122"/>
                  </a:rPr>
                  <a:t>S</a:t>
                </a:r>
                <a:r>
                  <a:rPr lang="en-US" sz="2400" baseline="-25000" dirty="0" err="1">
                    <a:latin typeface="Times New Roman" panose="02020603050405020304" pitchFamily="18" charset="0"/>
                    <a:ea typeface="SimSun" panose="02010600030101010101" pitchFamily="2" charset="-122"/>
                  </a:rPr>
                  <a:t>worst</a:t>
                </a:r>
                <a:r>
                  <a:rPr lang="en-US" sz="2400" dirty="0">
                    <a:latin typeface="Times New Roman" panose="02020603050405020304" pitchFamily="18" charset="0"/>
                    <a:ea typeface="SimSun" panose="02010600030101010101" pitchFamily="2" charset="-122"/>
                  </a:rPr>
                  <a:t> (n)  =  C(n)  =  </a:t>
                </a:r>
                <a14:m>
                  <m:oMath xmlns:m="http://schemas.openxmlformats.org/officeDocument/2006/math">
                    <m:f>
                      <m:fPr>
                        <m:ctrlPr>
                          <a:rPr lang="en-US" sz="2400" i="1">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smtClean="0">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latin typeface="Cambria Math" panose="02040503050406030204" pitchFamily="18" charset="0"/>
                            <a:ea typeface="SimSun" panose="02010600030101010101" pitchFamily="2" charset="-122"/>
                            <a:cs typeface="Times New Roman" panose="02020603050405020304" pitchFamily="18" charset="0"/>
                          </a:rPr>
                          <m:t>(</m:t>
                        </m:r>
                        <m:r>
                          <a:rPr lang="en-US" sz="2400" b="0" i="1" smtClean="0">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latin typeface="Cambria Math" panose="02040503050406030204" pitchFamily="18" charset="0"/>
                            <a:ea typeface="SimSun" panose="02010600030101010101" pitchFamily="2" charset="-122"/>
                            <a:cs typeface="Times New Roman" panose="02020603050405020304" pitchFamily="18" charset="0"/>
                          </a:rPr>
                          <m:t> −1)</m:t>
                        </m:r>
                      </m:num>
                      <m:den>
                        <m:r>
                          <a:rPr lang="en-US" sz="2400" b="0" i="1" smtClean="0">
                            <a:latin typeface="Cambria Math" panose="02040503050406030204" pitchFamily="18" charset="0"/>
                            <a:ea typeface="SimSun" panose="02010600030101010101" pitchFamily="2" charset="-122"/>
                            <a:cs typeface="Times New Roman" panose="02020603050405020304" pitchFamily="18" charset="0"/>
                          </a:rPr>
                          <m:t>2</m:t>
                        </m:r>
                      </m:den>
                    </m:f>
                  </m:oMath>
                </a14:m>
                <a:endParaRPr lang="en-US" sz="2400" dirty="0">
                  <a:latin typeface="Times New Roman" panose="02020603050405020304" pitchFamily="18" charset="0"/>
                  <a:ea typeface="SimSun" panose="02010600030101010101" pitchFamily="2" charset="-122"/>
                </a:endParaRPr>
              </a:p>
              <a:p>
                <a:pPr marL="914400" marR="0" indent="457200">
                  <a:spcBef>
                    <a:spcPts val="0"/>
                  </a:spcBef>
                  <a:spcAft>
                    <a:spcPts val="0"/>
                  </a:spcAft>
                </a:pP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dirty="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ea typeface="SimSun" panose="02010600030101010101" pitchFamily="2" charset="-122"/>
                  </a:rPr>
                  <a:t>(n</a:t>
                </a:r>
                <a:r>
                  <a:rPr lang="en-US" sz="2400" baseline="30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a:t>
                </a:r>
              </a:p>
            </p:txBody>
          </p:sp>
        </mc:Choice>
        <mc:Fallback xmlns="">
          <p:sp>
            <p:nvSpPr>
              <p:cNvPr id="2" name="Rectangle 1"/>
              <p:cNvSpPr>
                <a:spLocks noRot="1" noChangeAspect="1" noMove="1" noResize="1" noEditPoints="1" noAdjustHandles="1" noChangeArrowheads="1" noChangeShapeType="1" noTextEdit="1"/>
              </p:cNvSpPr>
              <p:nvPr/>
            </p:nvSpPr>
            <p:spPr>
              <a:xfrm>
                <a:off x="1513840" y="665690"/>
                <a:ext cx="9174480" cy="5940088"/>
              </a:xfrm>
              <a:prstGeom prst="rect">
                <a:avLst/>
              </a:prstGeom>
              <a:blipFill>
                <a:blip r:embed="rId2"/>
                <a:stretch>
                  <a:fillRect l="-1661" t="-1333" r="-1130" b="-308"/>
                </a:stretch>
              </a:blipFill>
            </p:spPr>
            <p:txBody>
              <a:bodyPr/>
              <a:lstStyle/>
              <a:p>
                <a:r>
                  <a:rPr lang="en-US">
                    <a:noFill/>
                  </a:rPr>
                  <a:t> </a:t>
                </a:r>
              </a:p>
            </p:txBody>
          </p:sp>
        </mc:Fallback>
      </mc:AlternateContent>
      <p:pic>
        <p:nvPicPr>
          <p:cNvPr id="3" name="Graphic 2" descr="Shooting star">
            <a:extLst>
              <a:ext uri="{FF2B5EF4-FFF2-40B4-BE49-F238E27FC236}">
                <a16:creationId xmlns:a16="http://schemas.microsoft.com/office/drawing/2014/main" id="{85801BAD-30B5-4167-BE8E-E326DB94D30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94963" y="3016857"/>
            <a:ext cx="618877" cy="618877"/>
          </a:xfrm>
          <a:prstGeom prst="rect">
            <a:avLst/>
          </a:prstGeom>
        </p:spPr>
      </p:pic>
    </p:spTree>
    <p:extLst>
      <p:ext uri="{BB962C8B-B14F-4D97-AF65-F5344CB8AC3E}">
        <p14:creationId xmlns:p14="http://schemas.microsoft.com/office/powerpoint/2010/main" val="161392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920240" y="1128787"/>
                <a:ext cx="9174480" cy="5084084"/>
              </a:xfrm>
              <a:prstGeom prst="rect">
                <a:avLst/>
              </a:prstGeom>
            </p:spPr>
            <p:txBody>
              <a:bodyPr wrap="square">
                <a:spAutoFit/>
              </a:bodyPr>
              <a:lstStyle/>
              <a:p>
                <a:r>
                  <a:rPr lang="en-US" sz="2800" dirty="0">
                    <a:ea typeface="SimSun" panose="02010600030101010101" pitchFamily="2" charset="-122"/>
                  </a:rPr>
                  <a:t>Analysis of Algorithm</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C(n)   =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rPr>
                        </m:ctrlPr>
                      </m:naryPr>
                      <m:sub>
                        <m:r>
                          <a:rPr lang="en-US" sz="2400" b="0" i="1" smtClean="0">
                            <a:latin typeface="Cambria Math" panose="02040503050406030204" pitchFamily="18" charset="0"/>
                            <a:ea typeface="SimSun" panose="02010600030101010101" pitchFamily="2" charset="-122"/>
                          </a:rPr>
                          <m:t>𝑖</m:t>
                        </m:r>
                        <m:r>
                          <a:rPr lang="en-US" sz="2400" b="0" i="1" smtClean="0">
                            <a:latin typeface="Cambria Math" panose="02040503050406030204" pitchFamily="18" charset="0"/>
                            <a:ea typeface="SimSun" panose="02010600030101010101" pitchFamily="2" charset="-122"/>
                          </a:rPr>
                          <m:t>=0</m:t>
                        </m:r>
                      </m:sub>
                      <m:sup>
                        <m:r>
                          <a:rPr lang="en-US" sz="2400" b="0" i="1" smtClean="0">
                            <a:latin typeface="Cambria Math" panose="02040503050406030204" pitchFamily="18" charset="0"/>
                            <a:ea typeface="SimSun" panose="02010600030101010101" pitchFamily="2" charset="-122"/>
                          </a:rPr>
                          <m:t>𝑛</m:t>
                        </m:r>
                        <m:r>
                          <a:rPr lang="en-US" sz="2400" b="0" i="1" smtClean="0">
                            <a:latin typeface="Cambria Math" panose="02040503050406030204" pitchFamily="18" charset="0"/>
                            <a:ea typeface="SimSun" panose="02010600030101010101" pitchFamily="2" charset="-122"/>
                          </a:rPr>
                          <m:t>−2</m:t>
                        </m:r>
                      </m:sup>
                      <m:e>
                        <m:nary>
                          <m:naryPr>
                            <m:chr m:val="∑"/>
                            <m:limLoc m:val="subSup"/>
                            <m:ctrlPr>
                              <a:rPr lang="en-US" sz="2400" i="1">
                                <a:latin typeface="Cambria Math" panose="02040503050406030204" pitchFamily="18" charset="0"/>
                                <a:ea typeface="SimSun" panose="02010600030101010101" pitchFamily="2" charset="-122"/>
                              </a:rPr>
                            </m:ctrlPr>
                          </m:naryPr>
                          <m:sub>
                            <m:r>
                              <a:rPr lang="en-US" sz="2400" b="0" i="1" smtClean="0">
                                <a:latin typeface="Cambria Math" panose="02040503050406030204" pitchFamily="18" charset="0"/>
                                <a:ea typeface="SimSun" panose="02010600030101010101" pitchFamily="2" charset="-122"/>
                              </a:rPr>
                              <m:t>𝑗</m:t>
                            </m:r>
                            <m:r>
                              <a:rPr lang="en-US" sz="2400" b="0" i="1" smtClean="0">
                                <a:latin typeface="Cambria Math" panose="02040503050406030204" pitchFamily="18" charset="0"/>
                                <a:ea typeface="SimSun" panose="02010600030101010101" pitchFamily="2" charset="-122"/>
                              </a:rPr>
                              <m:t>=0</m:t>
                            </m:r>
                          </m:sub>
                          <m:sup>
                            <m:r>
                              <a:rPr lang="en-US" sz="2400" b="0" i="1" smtClean="0">
                                <a:latin typeface="Cambria Math" panose="02040503050406030204" pitchFamily="18" charset="0"/>
                                <a:ea typeface="SimSun" panose="02010600030101010101" pitchFamily="2" charset="-122"/>
                              </a:rPr>
                              <m:t>𝑛</m:t>
                            </m:r>
                            <m:r>
                              <a:rPr lang="en-US" sz="2400" b="0" i="1" smtClean="0">
                                <a:latin typeface="Cambria Math" panose="02040503050406030204" pitchFamily="18" charset="0"/>
                                <a:ea typeface="SimSun" panose="02010600030101010101" pitchFamily="2" charset="-122"/>
                              </a:rPr>
                              <m:t>−2−</m:t>
                            </m:r>
                            <m:r>
                              <a:rPr lang="en-US" sz="2400" b="0" i="1" smtClean="0">
                                <a:latin typeface="Cambria Math" panose="02040503050406030204" pitchFamily="18" charset="0"/>
                                <a:ea typeface="SimSun" panose="02010600030101010101" pitchFamily="2" charset="-122"/>
                              </a:rPr>
                              <m:t>𝑖</m:t>
                            </m:r>
                          </m:sup>
                          <m:e>
                            <m:r>
                              <a:rPr lang="en-US" sz="2400" b="0" i="1" smtClean="0">
                                <a:latin typeface="Cambria Math" panose="02040503050406030204" pitchFamily="18" charset="0"/>
                                <a:ea typeface="SimSun" panose="02010600030101010101" pitchFamily="2" charset="-122"/>
                              </a:rPr>
                              <m:t>1</m:t>
                            </m:r>
                          </m:e>
                        </m:nary>
                      </m:e>
                    </m:nary>
                  </m:oMath>
                </a14:m>
                <a:r>
                  <a:rPr lang="en-US" sz="2400" dirty="0">
                    <a:latin typeface="Times New Roman" panose="02020603050405020304" pitchFamily="18" charset="0"/>
                    <a:ea typeface="SimSun" panose="02010600030101010101" pitchFamily="2" charset="-122"/>
                  </a:rPr>
                  <a:t>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a:t>
                </a:r>
                <a14:m>
                  <m:oMath xmlns:m="http://schemas.openxmlformats.org/officeDocument/2006/math">
                    <m:nary>
                      <m:naryPr>
                        <m:chr m:val="∑"/>
                        <m:limLoc m:val="subSup"/>
                        <m:ctrlPr>
                          <a:rPr lang="en-US" sz="2400" i="1" smtClean="0">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𝑖</m:t>
                        </m:r>
                        <m:r>
                          <a:rPr lang="en-US" sz="2400" b="0" i="1" smtClean="0">
                            <a:latin typeface="Cambria Math" panose="02040503050406030204" pitchFamily="18" charset="0"/>
                            <a:ea typeface="SimSun" panose="02010600030101010101" pitchFamily="2" charset="-122"/>
                          </a:rPr>
                          <m:t>=0</m:t>
                        </m:r>
                      </m:sub>
                      <m:sup>
                        <m:r>
                          <a:rPr lang="en-US" sz="2400" b="0" i="1" smtClean="0">
                            <a:latin typeface="Cambria Math" panose="02040503050406030204" pitchFamily="18" charset="0"/>
                            <a:ea typeface="SimSun" panose="02010600030101010101" pitchFamily="2" charset="-122"/>
                          </a:rPr>
                          <m:t>𝑛</m:t>
                        </m:r>
                        <m:r>
                          <a:rPr lang="en-US" sz="2400" b="0" i="1" smtClean="0">
                            <a:latin typeface="Cambria Math" panose="02040503050406030204" pitchFamily="18" charset="0"/>
                            <a:ea typeface="SimSun" panose="02010600030101010101" pitchFamily="2" charset="-122"/>
                          </a:rPr>
                          <m:t>−2</m:t>
                        </m:r>
                      </m:sup>
                      <m:e>
                        <m:r>
                          <m:rPr>
                            <m:nor/>
                          </m:rPr>
                          <a:rPr lang="en-US" sz="2400" dirty="0">
                            <a:latin typeface="Times New Roman" panose="02020603050405020304" pitchFamily="18" charset="0"/>
                            <a:ea typeface="SimSun" panose="02010600030101010101" pitchFamily="2" charset="-122"/>
                          </a:rPr>
                          <m:t>[( </m:t>
                        </m:r>
                        <m:r>
                          <m:rPr>
                            <m:nor/>
                          </m:rPr>
                          <a:rPr lang="en-US" sz="2400" dirty="0">
                            <a:latin typeface="Times New Roman" panose="02020603050405020304" pitchFamily="18" charset="0"/>
                            <a:ea typeface="SimSun" panose="02010600030101010101" pitchFamily="2" charset="-122"/>
                          </a:rPr>
                          <m:t>n</m:t>
                        </m:r>
                        <m:r>
                          <m:rPr>
                            <m:nor/>
                          </m:rPr>
                          <a:rPr lang="en-US" sz="2400" dirty="0">
                            <a:latin typeface="Times New Roman" panose="02020603050405020304" pitchFamily="18" charset="0"/>
                            <a:ea typeface="SimSun" panose="02010600030101010101" pitchFamily="2" charset="-122"/>
                          </a:rPr>
                          <m:t> – 2 − </m:t>
                        </m:r>
                        <m:r>
                          <m:rPr>
                            <m:nor/>
                          </m:rPr>
                          <a:rPr lang="en-US" sz="2400" dirty="0">
                            <a:latin typeface="Times New Roman" panose="02020603050405020304" pitchFamily="18" charset="0"/>
                            <a:ea typeface="SimSun" panose="02010600030101010101" pitchFamily="2" charset="-122"/>
                          </a:rPr>
                          <m:t>i</m:t>
                        </m:r>
                        <m:r>
                          <m:rPr>
                            <m:nor/>
                          </m:rPr>
                          <a:rPr lang="en-US" sz="2400" dirty="0">
                            <a:latin typeface="Times New Roman" panose="02020603050405020304" pitchFamily="18" charset="0"/>
                            <a:ea typeface="SimSun" panose="02010600030101010101" pitchFamily="2" charset="-122"/>
                          </a:rPr>
                          <m:t>) – 0 + 1]</m:t>
                        </m:r>
                      </m:e>
                    </m:nary>
                  </m:oMath>
                </a14:m>
                <a:endParaRPr lang="en-US" sz="2400" dirty="0">
                  <a:latin typeface="Times New Roman" panose="02020603050405020304" pitchFamily="18" charset="0"/>
                  <a:ea typeface="SimSun" panose="02010600030101010101" pitchFamily="2" charset="-122"/>
                </a:endParaRP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𝑖</m:t>
                        </m:r>
                        <m:r>
                          <a:rPr lang="en-US" sz="2400" b="0" i="1" smtClean="0">
                            <a:latin typeface="Cambria Math" panose="02040503050406030204" pitchFamily="18" charset="0"/>
                            <a:ea typeface="SimSun" panose="02010600030101010101" pitchFamily="2" charset="-122"/>
                          </a:rPr>
                          <m:t>=0</m:t>
                        </m:r>
                      </m:sub>
                      <m:sup>
                        <m:r>
                          <a:rPr lang="en-US" sz="2400" b="0" i="1" smtClean="0">
                            <a:latin typeface="Cambria Math" panose="02040503050406030204" pitchFamily="18" charset="0"/>
                            <a:ea typeface="SimSun" panose="02010600030101010101" pitchFamily="2" charset="-122"/>
                          </a:rPr>
                          <m:t>𝑛</m:t>
                        </m:r>
                        <m:r>
                          <a:rPr lang="en-US" sz="2400" b="0" i="1" smtClean="0">
                            <a:latin typeface="Cambria Math" panose="02040503050406030204" pitchFamily="18" charset="0"/>
                            <a:ea typeface="SimSun" panose="02010600030101010101" pitchFamily="2" charset="-122"/>
                          </a:rPr>
                          <m:t>−2</m:t>
                        </m:r>
                      </m:sup>
                      <m:e>
                        <m:r>
                          <m:rPr>
                            <m:nor/>
                          </m:rPr>
                          <a:rPr lang="en-US" sz="2400" dirty="0">
                            <a:latin typeface="Times New Roman" panose="02020603050405020304" pitchFamily="18" charset="0"/>
                            <a:ea typeface="SimSun" panose="02010600030101010101" pitchFamily="2" charset="-122"/>
                          </a:rPr>
                          <m:t>( </m:t>
                        </m:r>
                        <m:r>
                          <m:rPr>
                            <m:nor/>
                          </m:rPr>
                          <a:rPr lang="en-US" sz="2400" dirty="0">
                            <a:latin typeface="Times New Roman" panose="02020603050405020304" pitchFamily="18" charset="0"/>
                            <a:ea typeface="SimSun" panose="02010600030101010101" pitchFamily="2" charset="-122"/>
                          </a:rPr>
                          <m:t>n</m:t>
                        </m:r>
                        <m:r>
                          <m:rPr>
                            <m:nor/>
                          </m:rPr>
                          <a:rPr lang="en-US" sz="2400" dirty="0">
                            <a:latin typeface="Times New Roman" panose="02020603050405020304" pitchFamily="18" charset="0"/>
                            <a:ea typeface="SimSun" panose="02010600030101010101" pitchFamily="2" charset="-122"/>
                          </a:rPr>
                          <m:t> – 1 − </m:t>
                        </m:r>
                        <m:r>
                          <m:rPr>
                            <m:nor/>
                          </m:rPr>
                          <a:rPr lang="en-US" sz="2400" dirty="0">
                            <a:latin typeface="Times New Roman" panose="02020603050405020304" pitchFamily="18" charset="0"/>
                            <a:ea typeface="SimSun" panose="02010600030101010101" pitchFamily="2" charset="-122"/>
                          </a:rPr>
                          <m:t>i</m:t>
                        </m:r>
                        <m:r>
                          <m:rPr>
                            <m:nor/>
                          </m:rPr>
                          <a:rPr lang="en-US" sz="2400" dirty="0">
                            <a:latin typeface="Times New Roman" panose="02020603050405020304" pitchFamily="18" charset="0"/>
                            <a:ea typeface="SimSun" panose="02010600030101010101" pitchFamily="2" charset="-122"/>
                          </a:rPr>
                          <m:t>) </m:t>
                        </m:r>
                      </m:e>
                    </m:nary>
                  </m:oMath>
                </a14:m>
                <a:r>
                  <a:rPr lang="en-US" sz="2400" dirty="0">
                    <a:latin typeface="Times New Roman" panose="02020603050405020304" pitchFamily="18" charset="0"/>
                    <a:ea typeface="SimSun" panose="02010600030101010101" pitchFamily="2" charset="-122"/>
                  </a:rPr>
                  <a:t>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𝑖</m:t>
                        </m:r>
                        <m:r>
                          <a:rPr lang="en-US" sz="2400" b="0" i="1" smtClean="0">
                            <a:latin typeface="Cambria Math" panose="02040503050406030204" pitchFamily="18" charset="0"/>
                            <a:ea typeface="SimSun" panose="02010600030101010101" pitchFamily="2" charset="-122"/>
                          </a:rPr>
                          <m:t>=0</m:t>
                        </m:r>
                      </m:sub>
                      <m:sup>
                        <m:r>
                          <a:rPr lang="en-US" sz="2400" b="0" i="1" smtClean="0">
                            <a:latin typeface="Cambria Math" panose="02040503050406030204" pitchFamily="18" charset="0"/>
                            <a:ea typeface="SimSun" panose="02010600030101010101" pitchFamily="2" charset="-122"/>
                          </a:rPr>
                          <m:t>𝑛</m:t>
                        </m:r>
                        <m:r>
                          <a:rPr lang="en-US" sz="2400" b="0" i="1" smtClean="0">
                            <a:latin typeface="Cambria Math" panose="02040503050406030204" pitchFamily="18" charset="0"/>
                            <a:ea typeface="SimSun" panose="02010600030101010101" pitchFamily="2" charset="-122"/>
                          </a:rPr>
                          <m:t>−2</m:t>
                        </m:r>
                      </m:sup>
                      <m:e>
                        <m:r>
                          <m:rPr>
                            <m:nor/>
                          </m:rPr>
                          <a:rPr lang="en-US" sz="2400" dirty="0">
                            <a:latin typeface="Times New Roman" panose="02020603050405020304" pitchFamily="18" charset="0"/>
                            <a:ea typeface="SimSun" panose="02010600030101010101" pitchFamily="2" charset="-122"/>
                          </a:rPr>
                          <m:t>( </m:t>
                        </m:r>
                        <m:r>
                          <m:rPr>
                            <m:nor/>
                          </m:rPr>
                          <a:rPr lang="en-US" sz="2400" dirty="0">
                            <a:latin typeface="Times New Roman" panose="02020603050405020304" pitchFamily="18" charset="0"/>
                            <a:ea typeface="SimSun" panose="02010600030101010101" pitchFamily="2" charset="-122"/>
                          </a:rPr>
                          <m:t>n</m:t>
                        </m:r>
                        <m:r>
                          <m:rPr>
                            <m:nor/>
                          </m:rPr>
                          <a:rPr lang="en-US" sz="2400" dirty="0">
                            <a:latin typeface="Times New Roman" panose="02020603050405020304" pitchFamily="18" charset="0"/>
                            <a:ea typeface="SimSun" panose="02010600030101010101" pitchFamily="2" charset="-122"/>
                          </a:rPr>
                          <m:t> – 1) </m:t>
                        </m:r>
                      </m:e>
                    </m:nary>
                  </m:oMath>
                </a14:m>
                <a:r>
                  <a:rPr lang="en-US" sz="2400" dirty="0">
                    <a:latin typeface="Times New Roman" panose="02020603050405020304" pitchFamily="18" charset="0"/>
                    <a:ea typeface="SimSun" panose="02010600030101010101" pitchFamily="2" charset="-122"/>
                  </a:rPr>
                  <a:t>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(n – 1)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𝑖</m:t>
                        </m:r>
                        <m:r>
                          <a:rPr lang="en-US" sz="2400" b="0" i="1" smtClean="0">
                            <a:latin typeface="Cambria Math" panose="02040503050406030204" pitchFamily="18" charset="0"/>
                            <a:ea typeface="SimSun" panose="02010600030101010101" pitchFamily="2" charset="-122"/>
                          </a:rPr>
                          <m:t>=0</m:t>
                        </m:r>
                      </m:sub>
                      <m:sup>
                        <m:r>
                          <a:rPr lang="en-US" sz="2400" b="0" i="1" smtClean="0">
                            <a:latin typeface="Cambria Math" panose="02040503050406030204" pitchFamily="18" charset="0"/>
                            <a:ea typeface="SimSun" panose="02010600030101010101" pitchFamily="2" charset="-122"/>
                          </a:rPr>
                          <m:t>𝑛</m:t>
                        </m:r>
                        <m:r>
                          <a:rPr lang="en-US" sz="2400" b="0" i="1" smtClean="0">
                            <a:latin typeface="Cambria Math" panose="02040503050406030204" pitchFamily="18" charset="0"/>
                            <a:ea typeface="SimSun" panose="02010600030101010101" pitchFamily="2" charset="-122"/>
                          </a:rPr>
                          <m:t>−2</m:t>
                        </m:r>
                      </m:sup>
                      <m:e>
                        <m:r>
                          <m:rPr>
                            <m:nor/>
                          </m:rPr>
                          <a:rPr lang="en-US" sz="2400" dirty="0">
                            <a:latin typeface="Times New Roman" panose="02020603050405020304" pitchFamily="18" charset="0"/>
                            <a:ea typeface="SimSun" panose="02010600030101010101" pitchFamily="2" charset="-122"/>
                          </a:rPr>
                          <m:t> </m:t>
                        </m:r>
                        <m:r>
                          <m:rPr>
                            <m:nor/>
                          </m:rPr>
                          <a:rPr lang="en-US" sz="2400" i="0" dirty="0" smtClean="0">
                            <a:latin typeface="Times New Roman" panose="02020603050405020304" pitchFamily="18" charset="0"/>
                            <a:ea typeface="SimSun" panose="02010600030101010101" pitchFamily="2" charset="-122"/>
                          </a:rPr>
                          <m:t>1</m:t>
                        </m:r>
                        <m:r>
                          <m:rPr>
                            <m:nor/>
                          </m:rPr>
                          <a:rPr lang="en-US" sz="2400" dirty="0">
                            <a:latin typeface="Times New Roman" panose="02020603050405020304" pitchFamily="18" charset="0"/>
                            <a:ea typeface="SimSun" panose="02010600030101010101" pitchFamily="2" charset="-122"/>
                          </a:rPr>
                          <m:t> </m:t>
                        </m:r>
                      </m:e>
                    </m:nary>
                  </m:oMath>
                </a14:m>
                <a:r>
                  <a:rPr lang="en-US" sz="2400" dirty="0">
                    <a:latin typeface="Times New Roman" panose="02020603050405020304" pitchFamily="18" charset="0"/>
                    <a:ea typeface="SimSun" panose="02010600030101010101" pitchFamily="2" charset="-122"/>
                  </a:rPr>
                  <a:t> – [1 + 2 + … + (n – 2)]</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(n – 1) ( (n – 2) – 0 + 1)  - (n – 2) ( 1 + (n – 2))/2</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(n – 1) (n – 1)  - (n – 2)(n – 1)/2</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(n – 1) (2(n – 1) – (n - 2))/2</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(n – 1) (2n – 2 – n + 2)/2</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(n – 1)n/2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ε	</a:t>
                </a:r>
                <a:r>
                  <a:rPr lang="en-US" sz="2400" dirty="0">
                    <a:latin typeface="Lucida Sans Unicode" panose="020B0602030504020204" pitchFamily="34" charset="0"/>
                    <a:ea typeface="SimSun" panose="02010600030101010101" pitchFamily="2" charset="-122"/>
                    <a:cs typeface="Times New Roman" panose="02020603050405020304" pitchFamily="18" charset="0"/>
                  </a:rPr>
                  <a:t>Ɵ</a:t>
                </a:r>
                <a:r>
                  <a:rPr lang="en-US" sz="2400" dirty="0">
                    <a:latin typeface="Times New Roman" panose="02020603050405020304" pitchFamily="18" charset="0"/>
                    <a:ea typeface="SimSun" panose="02010600030101010101" pitchFamily="2" charset="-122"/>
                  </a:rPr>
                  <a:t>(n</a:t>
                </a:r>
                <a:r>
                  <a:rPr lang="en-US" sz="2400" baseline="30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920240" y="1128787"/>
                <a:ext cx="9174480" cy="5084084"/>
              </a:xfrm>
              <a:prstGeom prst="rect">
                <a:avLst/>
              </a:prstGeom>
              <a:blipFill>
                <a:blip r:embed="rId2"/>
                <a:stretch>
                  <a:fillRect l="-1329" t="-1079" b="-2638"/>
                </a:stretch>
              </a:blipFill>
            </p:spPr>
            <p:txBody>
              <a:bodyPr/>
              <a:lstStyle/>
              <a:p>
                <a:r>
                  <a:rPr lang="en-US">
                    <a:noFill/>
                  </a:rPr>
                  <a:t> </a:t>
                </a:r>
              </a:p>
            </p:txBody>
          </p:sp>
        </mc:Fallback>
      </mc:AlternateContent>
      <p:pic>
        <p:nvPicPr>
          <p:cNvPr id="3" name="Picture 2" descr="Image result for sad face">
            <a:extLst>
              <a:ext uri="{FF2B5EF4-FFF2-40B4-BE49-F238E27FC236}">
                <a16:creationId xmlns:a16="http://schemas.microsoft.com/office/drawing/2014/main" id="{9CAB0A94-CFA6-453C-A990-3606F754E72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7280" y="977037"/>
            <a:ext cx="434340" cy="409202"/>
          </a:xfrm>
          <a:prstGeom prst="rect">
            <a:avLst/>
          </a:prstGeom>
          <a:noFill/>
        </p:spPr>
      </p:pic>
    </p:spTree>
    <p:extLst>
      <p:ext uri="{BB962C8B-B14F-4D97-AF65-F5344CB8AC3E}">
        <p14:creationId xmlns:p14="http://schemas.microsoft.com/office/powerpoint/2010/main" val="3177423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680" y="977037"/>
            <a:ext cx="9022080" cy="3785652"/>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A sorting algorithm is called </a:t>
            </a:r>
            <a:r>
              <a:rPr lang="en-US" sz="2400" dirty="0">
                <a:solidFill>
                  <a:srgbClr val="0000FF"/>
                </a:solidFill>
                <a:latin typeface="Times New Roman" panose="02020603050405020304" pitchFamily="18" charset="0"/>
                <a:ea typeface="SimSun" panose="02010600030101010101" pitchFamily="2" charset="-122"/>
              </a:rPr>
              <a:t>STABLE</a:t>
            </a:r>
            <a:r>
              <a:rPr lang="en-US" sz="2400" dirty="0">
                <a:latin typeface="Times New Roman" panose="02020603050405020304" pitchFamily="18" charset="0"/>
                <a:ea typeface="SimSun" panose="02010600030101010101" pitchFamily="2" charset="-122"/>
              </a:rPr>
              <a:t> if it preserves the relative order of any two equal elements in its input.</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That is, if an input list contains two equal elements in positions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and j where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&lt; j, then in the sorted list they have to be in positions </a:t>
            </a:r>
            <a:r>
              <a:rPr lang="en-US" sz="2400" dirty="0" err="1">
                <a:latin typeface="Times New Roman" panose="02020603050405020304" pitchFamily="18" charset="0"/>
                <a:ea typeface="SimSun" panose="02010600030101010101" pitchFamily="2" charset="-122"/>
              </a:rPr>
              <a:t>i</a:t>
            </a:r>
            <a:r>
              <a:rPr lang="en-US" sz="2400" dirty="0"/>
              <a:t> ’</a:t>
            </a:r>
            <a:r>
              <a:rPr lang="en-US" sz="2400" dirty="0">
                <a:latin typeface="Times New Roman" panose="02020603050405020304" pitchFamily="18" charset="0"/>
                <a:ea typeface="SimSun" panose="02010600030101010101" pitchFamily="2" charset="-122"/>
              </a:rPr>
              <a:t> and j</a:t>
            </a:r>
            <a:r>
              <a:rPr lang="en-US" sz="2400" dirty="0"/>
              <a:t> ’</a:t>
            </a:r>
            <a:r>
              <a:rPr lang="en-US" sz="2400" dirty="0">
                <a:latin typeface="Times New Roman" panose="02020603050405020304" pitchFamily="18" charset="0"/>
                <a:ea typeface="SimSun" panose="02010600030101010101" pitchFamily="2" charset="-122"/>
              </a:rPr>
              <a:t>, respectively, such that </a:t>
            </a:r>
            <a:r>
              <a:rPr lang="en-US" sz="2400" dirty="0" err="1">
                <a:latin typeface="Times New Roman" panose="02020603050405020304" pitchFamily="18" charset="0"/>
                <a:ea typeface="SimSun" panose="02010600030101010101" pitchFamily="2" charset="-122"/>
              </a:rPr>
              <a:t>i</a:t>
            </a:r>
            <a:r>
              <a:rPr lang="en-US" sz="2400" dirty="0"/>
              <a:t> ’</a:t>
            </a:r>
            <a:r>
              <a:rPr lang="en-US" sz="2400" dirty="0">
                <a:latin typeface="Times New Roman" panose="02020603050405020304" pitchFamily="18" charset="0"/>
                <a:ea typeface="SimSun" panose="02010600030101010101" pitchFamily="2" charset="-122"/>
              </a:rPr>
              <a:t> &lt; j</a:t>
            </a:r>
            <a:r>
              <a:rPr lang="en-US" sz="2400" dirty="0"/>
              <a:t> ’</a:t>
            </a:r>
            <a:r>
              <a:rPr lang="en-US" sz="2400" dirty="0">
                <a:latin typeface="Times New Roman" panose="02020603050405020304" pitchFamily="18" charset="0"/>
                <a:ea typeface="SimSun" panose="02010600030101010101" pitchFamily="2" charset="-122"/>
              </a:rPr>
              <a:t>.</a:t>
            </a:r>
          </a:p>
          <a:p>
            <a:endParaRPr lang="en-US" sz="2400" dirty="0">
              <a:effectLst/>
              <a:latin typeface="Times New Roman" panose="02020603050405020304" pitchFamily="18" charset="0"/>
              <a:ea typeface="SimSun" panose="02010600030101010101" pitchFamily="2" charset="-122"/>
            </a:endParaRPr>
          </a:p>
          <a:p>
            <a:endParaRPr lang="en-US" sz="2400" dirty="0">
              <a:effectLst/>
              <a:latin typeface="Times New Roman" panose="02020603050405020304" pitchFamily="18" charset="0"/>
              <a:ea typeface="SimSun" panose="02010600030101010101" pitchFamily="2" charset="-122"/>
            </a:endParaRPr>
          </a:p>
          <a:p>
            <a:endParaRPr lang="en-US" sz="2400" dirty="0">
              <a:effectLst/>
              <a:latin typeface="Times New Roman" panose="02020603050405020304" pitchFamily="18" charset="0"/>
              <a:ea typeface="SimSun" panose="02010600030101010101" pitchFamily="2" charset="-122"/>
            </a:endParaRPr>
          </a:p>
          <a:p>
            <a:endParaRPr lang="en-US" sz="2400" dirty="0">
              <a:effectLst/>
              <a:latin typeface="Times New Roman" panose="02020603050405020304" pitchFamily="18" charset="0"/>
              <a:ea typeface="SimSun" panose="02010600030101010101" pitchFamily="2" charset="-122"/>
            </a:endParaRPr>
          </a:p>
        </p:txBody>
      </p:sp>
      <p:sp>
        <p:nvSpPr>
          <p:cNvPr id="4" name="Rectangle 1"/>
          <p:cNvSpPr>
            <a:spLocks noChangeArrowheads="1"/>
          </p:cNvSpPr>
          <p:nvPr/>
        </p:nvSpPr>
        <p:spPr bwMode="auto">
          <a:xfrm>
            <a:off x="2082800" y="3576901"/>
            <a:ext cx="81788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Before sorted, A[</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=x = A[j] = y 	</a:t>
            </a:r>
            <a:r>
              <a:rPr lang="en-US" altLang="zh-CN" sz="2000" b="1" dirty="0">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After sorted, A[</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=x = A[j</a:t>
            </a:r>
            <a:r>
              <a:rPr lang="en-US" sz="2000" dirty="0"/>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y</a:t>
            </a:r>
            <a:endParaRPr kumimoji="0" lang="en-US"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0" name="Graphic 29" descr="Shooting star">
            <a:extLst>
              <a:ext uri="{FF2B5EF4-FFF2-40B4-BE49-F238E27FC236}">
                <a16:creationId xmlns:a16="http://schemas.microsoft.com/office/drawing/2014/main" id="{F845AF13-7908-432A-B30F-EE1A4555D47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5334000" y="478464"/>
            <a:ext cx="618877" cy="618877"/>
          </a:xfrm>
          <a:prstGeom prst="rect">
            <a:avLst/>
          </a:prstGeom>
        </p:spPr>
      </p:pic>
      <p:pic>
        <p:nvPicPr>
          <p:cNvPr id="31" name="Picture 30" descr="Image result for sad face">
            <a:extLst>
              <a:ext uri="{FF2B5EF4-FFF2-40B4-BE49-F238E27FC236}">
                <a16:creationId xmlns:a16="http://schemas.microsoft.com/office/drawing/2014/main" id="{20B2F5DA-73B3-4BFA-9D09-31A3620CFBA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97280" y="977037"/>
            <a:ext cx="434340" cy="409202"/>
          </a:xfrm>
          <a:prstGeom prst="rect">
            <a:avLst/>
          </a:prstGeom>
          <a:noFill/>
        </p:spPr>
      </p:pic>
      <p:graphicFrame>
        <p:nvGraphicFramePr>
          <p:cNvPr id="5" name="Table 10">
            <a:extLst>
              <a:ext uri="{FF2B5EF4-FFF2-40B4-BE49-F238E27FC236}">
                <a16:creationId xmlns:a16="http://schemas.microsoft.com/office/drawing/2014/main" id="{AA23FC59-A249-4CA5-A482-AE4045AA16DC}"/>
              </a:ext>
            </a:extLst>
          </p:cNvPr>
          <p:cNvGraphicFramePr>
            <a:graphicFrameLocks noGrp="1"/>
          </p:cNvGraphicFramePr>
          <p:nvPr>
            <p:extLst>
              <p:ext uri="{D42A27DB-BD31-4B8C-83A1-F6EECF244321}">
                <p14:modId xmlns:p14="http://schemas.microsoft.com/office/powerpoint/2010/main" val="1253412993"/>
              </p:ext>
            </p:extLst>
          </p:nvPr>
        </p:nvGraphicFramePr>
        <p:xfrm>
          <a:off x="2032003" y="4257184"/>
          <a:ext cx="8127994" cy="128016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2966392381"/>
                    </a:ext>
                  </a:extLst>
                </a:gridCol>
                <a:gridCol w="580571">
                  <a:extLst>
                    <a:ext uri="{9D8B030D-6E8A-4147-A177-3AD203B41FA5}">
                      <a16:colId xmlns:a16="http://schemas.microsoft.com/office/drawing/2014/main" val="201593685"/>
                    </a:ext>
                  </a:extLst>
                </a:gridCol>
                <a:gridCol w="580571">
                  <a:extLst>
                    <a:ext uri="{9D8B030D-6E8A-4147-A177-3AD203B41FA5}">
                      <a16:colId xmlns:a16="http://schemas.microsoft.com/office/drawing/2014/main" val="2687446307"/>
                    </a:ext>
                  </a:extLst>
                </a:gridCol>
                <a:gridCol w="580571">
                  <a:extLst>
                    <a:ext uri="{9D8B030D-6E8A-4147-A177-3AD203B41FA5}">
                      <a16:colId xmlns:a16="http://schemas.microsoft.com/office/drawing/2014/main" val="2521808523"/>
                    </a:ext>
                  </a:extLst>
                </a:gridCol>
                <a:gridCol w="580571">
                  <a:extLst>
                    <a:ext uri="{9D8B030D-6E8A-4147-A177-3AD203B41FA5}">
                      <a16:colId xmlns:a16="http://schemas.microsoft.com/office/drawing/2014/main" val="2580267706"/>
                    </a:ext>
                  </a:extLst>
                </a:gridCol>
                <a:gridCol w="580571">
                  <a:extLst>
                    <a:ext uri="{9D8B030D-6E8A-4147-A177-3AD203B41FA5}">
                      <a16:colId xmlns:a16="http://schemas.microsoft.com/office/drawing/2014/main" val="83096868"/>
                    </a:ext>
                  </a:extLst>
                </a:gridCol>
                <a:gridCol w="580571">
                  <a:extLst>
                    <a:ext uri="{9D8B030D-6E8A-4147-A177-3AD203B41FA5}">
                      <a16:colId xmlns:a16="http://schemas.microsoft.com/office/drawing/2014/main" val="4150832240"/>
                    </a:ext>
                  </a:extLst>
                </a:gridCol>
                <a:gridCol w="580571">
                  <a:extLst>
                    <a:ext uri="{9D8B030D-6E8A-4147-A177-3AD203B41FA5}">
                      <a16:colId xmlns:a16="http://schemas.microsoft.com/office/drawing/2014/main" val="4085706302"/>
                    </a:ext>
                  </a:extLst>
                </a:gridCol>
                <a:gridCol w="580571">
                  <a:extLst>
                    <a:ext uri="{9D8B030D-6E8A-4147-A177-3AD203B41FA5}">
                      <a16:colId xmlns:a16="http://schemas.microsoft.com/office/drawing/2014/main" val="2657028495"/>
                    </a:ext>
                  </a:extLst>
                </a:gridCol>
                <a:gridCol w="580571">
                  <a:extLst>
                    <a:ext uri="{9D8B030D-6E8A-4147-A177-3AD203B41FA5}">
                      <a16:colId xmlns:a16="http://schemas.microsoft.com/office/drawing/2014/main" val="1276364579"/>
                    </a:ext>
                  </a:extLst>
                </a:gridCol>
                <a:gridCol w="580571">
                  <a:extLst>
                    <a:ext uri="{9D8B030D-6E8A-4147-A177-3AD203B41FA5}">
                      <a16:colId xmlns:a16="http://schemas.microsoft.com/office/drawing/2014/main" val="3529104279"/>
                    </a:ext>
                  </a:extLst>
                </a:gridCol>
                <a:gridCol w="580571">
                  <a:extLst>
                    <a:ext uri="{9D8B030D-6E8A-4147-A177-3AD203B41FA5}">
                      <a16:colId xmlns:a16="http://schemas.microsoft.com/office/drawing/2014/main" val="1519351730"/>
                    </a:ext>
                  </a:extLst>
                </a:gridCol>
                <a:gridCol w="580571">
                  <a:extLst>
                    <a:ext uri="{9D8B030D-6E8A-4147-A177-3AD203B41FA5}">
                      <a16:colId xmlns:a16="http://schemas.microsoft.com/office/drawing/2014/main" val="1110933134"/>
                    </a:ext>
                  </a:extLst>
                </a:gridCol>
                <a:gridCol w="580571">
                  <a:extLst>
                    <a:ext uri="{9D8B030D-6E8A-4147-A177-3AD203B41FA5}">
                      <a16:colId xmlns:a16="http://schemas.microsoft.com/office/drawing/2014/main" val="2961312809"/>
                    </a:ext>
                  </a:extLst>
                </a:gridCol>
              </a:tblGrid>
              <a:tr h="370840">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22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246142"/>
                  </a:ext>
                </a:extLst>
              </a:tr>
              <a:tr h="370840">
                <a:tc>
                  <a:txBody>
                    <a:bodyPr/>
                    <a:lstStyle/>
                    <a:p>
                      <a:pPr algn="ctr"/>
                      <a:r>
                        <a:rPr lang="en-US" sz="2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err="1">
                          <a:solidFill>
                            <a:schemeClr val="tx1"/>
                          </a:solidFill>
                        </a:rPr>
                        <a:t>i</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err="1">
                          <a:solidFill>
                            <a:schemeClr val="tx1"/>
                          </a:solidFill>
                        </a:rPr>
                        <a:t>i</a:t>
                      </a:r>
                      <a:r>
                        <a:rPr lang="en-US" sz="2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8886792"/>
                  </a:ext>
                </a:extLst>
              </a:tr>
              <a:tr h="370840">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6648636"/>
                  </a:ext>
                </a:extLst>
              </a:tr>
            </a:tbl>
          </a:graphicData>
        </a:graphic>
      </p:graphicFrame>
    </p:spTree>
    <p:extLst>
      <p:ext uri="{BB962C8B-B14F-4D97-AF65-F5344CB8AC3E}">
        <p14:creationId xmlns:p14="http://schemas.microsoft.com/office/powerpoint/2010/main" val="753470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4480" y="1351340"/>
            <a:ext cx="8656320" cy="4801314"/>
          </a:xfrm>
          <a:prstGeom prst="rect">
            <a:avLst/>
          </a:prstGeom>
        </p:spPr>
        <p:txBody>
          <a:bodyPr wrap="square">
            <a:spAutoFit/>
          </a:bodyPr>
          <a:lstStyle/>
          <a:p>
            <a:r>
              <a:rPr lang="en-US" sz="3200" dirty="0">
                <a:ea typeface="SimSun" panose="02010600030101010101" pitchFamily="2" charset="-122"/>
              </a:rPr>
              <a:t>Sequential Search </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To repeat, the algorithm compares successive elements of a given list with a given search key until either a match is encountered (successful search) or the list is exhausted without finding a match (unsuccessful search).</a:t>
            </a:r>
          </a:p>
          <a:p>
            <a:r>
              <a:rPr lang="en-US" sz="2400" b="1" dirty="0">
                <a:latin typeface="Courier New" panose="02070309020205020404" pitchFamily="49"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A simple trick: </a:t>
            </a:r>
          </a:p>
          <a:p>
            <a:pPr marL="342900"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if we </a:t>
            </a:r>
            <a:r>
              <a:rPr lang="en-US" sz="2400" dirty="0">
                <a:solidFill>
                  <a:srgbClr val="0000CC"/>
                </a:solidFill>
                <a:latin typeface="Times New Roman" panose="02020603050405020304" pitchFamily="18" charset="0"/>
                <a:ea typeface="SimSun" panose="02010600030101010101" pitchFamily="2" charset="-122"/>
              </a:rPr>
              <a:t>append the search key to the end of the list</a:t>
            </a:r>
            <a:r>
              <a:rPr lang="en-US" sz="2400" dirty="0">
                <a:latin typeface="Times New Roman" panose="02020603050405020304" pitchFamily="18" charset="0"/>
                <a:ea typeface="SimSun" panose="02010600030101010101" pitchFamily="2" charset="-122"/>
              </a:rPr>
              <a:t>, the search for the key will have to be successful, and </a:t>
            </a: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therefore we can </a:t>
            </a:r>
            <a:r>
              <a:rPr lang="en-US" sz="2400" dirty="0">
                <a:solidFill>
                  <a:srgbClr val="0000FF"/>
                </a:solidFill>
                <a:latin typeface="Times New Roman" panose="02020603050405020304" pitchFamily="18" charset="0"/>
                <a:ea typeface="SimSun" panose="02010600030101010101" pitchFamily="2" charset="-122"/>
              </a:rPr>
              <a:t>eliminate a check for the list’s end on each </a:t>
            </a:r>
            <a:r>
              <a:rPr lang="en-US" sz="2400" dirty="0">
                <a:latin typeface="Times New Roman" panose="02020603050405020304" pitchFamily="18" charset="0"/>
                <a:ea typeface="SimSun" panose="02010600030101010101" pitchFamily="2" charset="-122"/>
              </a:rPr>
              <a:t>iteration of the algorithm.</a:t>
            </a:r>
            <a:endParaRPr lang="en-US" sz="2400" dirty="0">
              <a:effectLst/>
              <a:latin typeface="Times New Roman" panose="02020603050405020304" pitchFamily="18" charset="0"/>
              <a:ea typeface="SimSun" panose="02010600030101010101" pitchFamily="2" charset="-122"/>
            </a:endParaRPr>
          </a:p>
        </p:txBody>
      </p:sp>
      <p:pic>
        <p:nvPicPr>
          <p:cNvPr id="3" name="Picture 2" descr="Image result for sad face">
            <a:extLst>
              <a:ext uri="{FF2B5EF4-FFF2-40B4-BE49-F238E27FC236}">
                <a16:creationId xmlns:a16="http://schemas.microsoft.com/office/drawing/2014/main" id="{363F27F4-604B-4D92-8652-9C673404A70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74370" y="1707112"/>
            <a:ext cx="502920" cy="409202"/>
          </a:xfrm>
          <a:prstGeom prst="rect">
            <a:avLst/>
          </a:prstGeom>
          <a:noFill/>
        </p:spPr>
      </p:pic>
    </p:spTree>
    <p:extLst>
      <p:ext uri="{BB962C8B-B14F-4D97-AF65-F5344CB8AC3E}">
        <p14:creationId xmlns:p14="http://schemas.microsoft.com/office/powerpoint/2010/main" val="2560101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4799" y="711215"/>
            <a:ext cx="9354458" cy="4755148"/>
          </a:xfrm>
          <a:prstGeom prst="rect">
            <a:avLst/>
          </a:prstGeom>
        </p:spPr>
        <p:txBody>
          <a:bodyPr wrap="square">
            <a:spAutoFit/>
          </a:bodyPr>
          <a:lstStyle/>
          <a:p>
            <a:r>
              <a:rPr lang="en-US" sz="2400" dirty="0">
                <a:latin typeface="Consolas" panose="020B0609020204030204" pitchFamily="49" charset="0"/>
                <a:ea typeface="SimSun" panose="02010600030101010101" pitchFamily="2" charset="-122"/>
              </a:rPr>
              <a:t>Algorithm </a:t>
            </a:r>
            <a:r>
              <a:rPr lang="en-US" sz="2400" dirty="0" err="1">
                <a:latin typeface="Consolas" panose="020B0609020204030204" pitchFamily="49" charset="0"/>
                <a:ea typeface="SimSun" panose="02010600030101010101" pitchFamily="2" charset="-122"/>
              </a:rPr>
              <a:t>SequentialSearch</a:t>
            </a:r>
            <a:r>
              <a:rPr lang="en-US" sz="2400" dirty="0">
                <a:latin typeface="Consolas" panose="020B0609020204030204" pitchFamily="49" charset="0"/>
                <a:ea typeface="SimSun" panose="02010600030101010101" pitchFamily="2" charset="-122"/>
              </a:rPr>
              <a:t>(A[0..n], K)  </a:t>
            </a:r>
          </a:p>
          <a:p>
            <a:r>
              <a:rPr lang="en-US" sz="2400" dirty="0">
                <a:latin typeface="Times New Roman" panose="02020603050405020304" pitchFamily="18" charset="0"/>
                <a:ea typeface="SimSun" panose="02010600030101010101" pitchFamily="2" charset="-122"/>
              </a:rPr>
              <a:t>// Implements sequential search with a search key as a sentinel</a:t>
            </a:r>
          </a:p>
          <a:p>
            <a:r>
              <a:rPr lang="en-US" sz="2400" dirty="0">
                <a:latin typeface="Times New Roman" panose="02020603050405020304" pitchFamily="18" charset="0"/>
                <a:ea typeface="SimSun" panose="02010600030101010101" pitchFamily="2" charset="-122"/>
              </a:rPr>
              <a:t>// Input:    An array A of n elements and a search key K</a:t>
            </a:r>
          </a:p>
          <a:p>
            <a:r>
              <a:rPr lang="en-US" sz="2400" dirty="0">
                <a:latin typeface="Times New Roman" panose="02020603050405020304" pitchFamily="18" charset="0"/>
                <a:ea typeface="SimSun" panose="02010600030101010101" pitchFamily="2" charset="-122"/>
              </a:rPr>
              <a:t>// Output: The index of the first element in A[0..n-1] whose </a:t>
            </a:r>
          </a:p>
          <a:p>
            <a:r>
              <a:rPr lang="en-US" sz="2400" dirty="0">
                <a:latin typeface="Times New Roman" panose="02020603050405020304" pitchFamily="18" charset="0"/>
                <a:ea typeface="SimSun" panose="02010600030101010101" pitchFamily="2" charset="-122"/>
              </a:rPr>
              <a:t>//              value is equal to K  or  -1  if no such element is found.</a:t>
            </a: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pPr>
              <a:spcAft>
                <a:spcPts val="600"/>
              </a:spcAft>
            </a:pPr>
            <a:r>
              <a:rPr lang="en-US" sz="2400" dirty="0">
                <a:solidFill>
                  <a:srgbClr val="FF0000"/>
                </a:solidFill>
                <a:latin typeface="Consolas" panose="020B0609020204030204" pitchFamily="49" charset="0"/>
                <a:ea typeface="SimSun" panose="02010600030101010101" pitchFamily="2" charset="-122"/>
              </a:rPr>
              <a:t>A[n] ← K</a:t>
            </a:r>
            <a:r>
              <a:rPr lang="en-US" sz="2400" dirty="0">
                <a:latin typeface="Consolas" panose="020B0609020204030204" pitchFamily="49" charset="0"/>
                <a:ea typeface="SimSun" panose="02010600030101010101" pitchFamily="2" charset="-122"/>
              </a:rPr>
              <a:t>;</a:t>
            </a:r>
          </a:p>
          <a:p>
            <a:pPr>
              <a:spcAft>
                <a:spcPts val="600"/>
              </a:spcAft>
            </a:pP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 0;</a:t>
            </a:r>
          </a:p>
          <a:p>
            <a:r>
              <a:rPr lang="en-US" sz="2400" dirty="0">
                <a:latin typeface="Consolas" panose="020B0609020204030204" pitchFamily="49" charset="0"/>
                <a:ea typeface="SimSun" panose="02010600030101010101" pitchFamily="2" charset="-122"/>
              </a:rPr>
              <a:t>while (A[</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 K) do {</a:t>
            </a:r>
            <a:r>
              <a:rPr lang="en-US" sz="2400" b="1" dirty="0">
                <a:latin typeface="Times New Roman" panose="02020603050405020304" pitchFamily="18" charset="0"/>
                <a:ea typeface="SimSun" panose="02010600030101010101" pitchFamily="2" charset="-122"/>
              </a:rPr>
              <a:t>    </a:t>
            </a:r>
            <a:r>
              <a:rPr lang="en-US" sz="2400" b="1" dirty="0">
                <a:solidFill>
                  <a:srgbClr val="FF0000"/>
                </a:solidFill>
                <a:latin typeface="Times New Roman" panose="02020603050405020304" pitchFamily="18" charset="0"/>
                <a:ea typeface="SimSun" panose="02010600030101010101" pitchFamily="2" charset="-122"/>
              </a:rPr>
              <a:t>|    </a:t>
            </a:r>
            <a:r>
              <a:rPr lang="en-US" sz="2400" dirty="0">
                <a:solidFill>
                  <a:srgbClr val="FF0000"/>
                </a:solidFill>
                <a:latin typeface="Consolas" panose="020B0609020204030204" pitchFamily="49" charset="0"/>
                <a:ea typeface="SimSun" panose="02010600030101010101" pitchFamily="2" charset="-122"/>
              </a:rPr>
              <a:t>while (</a:t>
            </a:r>
            <a:r>
              <a:rPr lang="en-US" sz="2400" dirty="0" err="1">
                <a:solidFill>
                  <a:srgbClr val="FF0000"/>
                </a:solidFill>
                <a:latin typeface="Consolas" panose="020B0609020204030204" pitchFamily="49" charset="0"/>
                <a:ea typeface="SimSun" panose="02010600030101010101" pitchFamily="2" charset="-122"/>
              </a:rPr>
              <a:t>i</a:t>
            </a:r>
            <a:r>
              <a:rPr lang="en-US" sz="2400" dirty="0">
                <a:solidFill>
                  <a:srgbClr val="FF0000"/>
                </a:solidFill>
                <a:latin typeface="Consolas" panose="020B0609020204030204" pitchFamily="49" charset="0"/>
                <a:ea typeface="SimSun" panose="02010600030101010101" pitchFamily="2" charset="-122"/>
              </a:rPr>
              <a:t> &lt; n &amp;&amp; A[</a:t>
            </a:r>
            <a:r>
              <a:rPr lang="en-US" sz="2400" dirty="0" err="1">
                <a:solidFill>
                  <a:srgbClr val="FF0000"/>
                </a:solidFill>
                <a:latin typeface="Consolas" panose="020B0609020204030204" pitchFamily="49" charset="0"/>
                <a:ea typeface="SimSun" panose="02010600030101010101" pitchFamily="2" charset="-122"/>
              </a:rPr>
              <a:t>i</a:t>
            </a:r>
            <a:r>
              <a:rPr lang="en-US" sz="2400" dirty="0">
                <a:solidFill>
                  <a:srgbClr val="FF0000"/>
                </a:solidFill>
                <a:latin typeface="Consolas" panose="020B0609020204030204" pitchFamily="49" charset="0"/>
                <a:ea typeface="SimSun" panose="02010600030101010101" pitchFamily="2" charset="-122"/>
              </a:rPr>
              <a:t>] ≠ K) do</a:t>
            </a:r>
            <a:endParaRPr lang="en-US" sz="2400" dirty="0">
              <a:latin typeface="Consolas" panose="020B0609020204030204" pitchFamily="49" charset="0"/>
              <a:ea typeface="SimSun" panose="02010600030101010101" pitchFamily="2" charset="-122"/>
            </a:endParaRPr>
          </a:p>
          <a:p>
            <a:r>
              <a:rPr lang="en-US" sz="2400" b="1" dirty="0">
                <a:latin typeface="Times New Roman" panose="02020603050405020304" pitchFamily="18" charset="0"/>
                <a:ea typeface="SimSun" panose="02010600030101010101" pitchFamily="2" charset="-122"/>
              </a:rPr>
              <a:t>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a:t>
            </a:r>
            <a:r>
              <a:rPr lang="en-US" sz="2400" dirty="0">
                <a:solidFill>
                  <a:srgbClr val="0000FF"/>
                </a:solidFill>
                <a:latin typeface="Consolas" panose="020B0609020204030204" pitchFamily="49" charset="0"/>
                <a:ea typeface="SimSun" panose="02010600030101010101" pitchFamily="2" charset="-122"/>
              </a:rPr>
              <a:t>+</a:t>
            </a:r>
            <a:r>
              <a:rPr lang="en-US" sz="2400" dirty="0">
                <a:latin typeface="Consolas" panose="020B0609020204030204" pitchFamily="49" charset="0"/>
                <a:ea typeface="SimSun" panose="02010600030101010101" pitchFamily="2" charset="-122"/>
              </a:rPr>
              <a:t> 1; }</a:t>
            </a:r>
          </a:p>
          <a:p>
            <a:pPr>
              <a:spcAft>
                <a:spcPts val="600"/>
              </a:spcAft>
            </a:pPr>
            <a:r>
              <a:rPr lang="en-US" sz="2400" dirty="0">
                <a:latin typeface="Consolas" panose="020B0609020204030204" pitchFamily="49" charset="0"/>
                <a:ea typeface="SimSun" panose="02010600030101010101" pitchFamily="2" charset="-122"/>
              </a:rPr>
              <a:t>if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&lt; n) then return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a:t>
            </a:r>
          </a:p>
          <a:p>
            <a:r>
              <a:rPr lang="en-US" sz="2400" b="1" dirty="0">
                <a:latin typeface="Times New Roman" panose="02020603050405020304" pitchFamily="18" charset="0"/>
                <a:ea typeface="SimSun" panose="02010600030101010101" pitchFamily="2" charset="-122"/>
              </a:rPr>
              <a:t>                        </a:t>
            </a:r>
            <a:r>
              <a:rPr lang="en-US" sz="2400" dirty="0">
                <a:latin typeface="Consolas" panose="020B0609020204030204" pitchFamily="49" charset="0"/>
                <a:ea typeface="SimSun" panose="02010600030101010101" pitchFamily="2" charset="-122"/>
              </a:rPr>
              <a:t>else  return -1;</a:t>
            </a:r>
            <a:endParaRPr lang="en-US" sz="2400" dirty="0">
              <a:effectLst/>
              <a:latin typeface="Consolas" panose="020B0609020204030204" pitchFamily="49" charset="0"/>
              <a:ea typeface="SimSun" panose="02010600030101010101" pitchFamily="2" charset="-122"/>
            </a:endParaRPr>
          </a:p>
        </p:txBody>
      </p:sp>
      <p:sp>
        <p:nvSpPr>
          <p:cNvPr id="3" name="Thought Bubble: Cloud 2">
            <a:extLst>
              <a:ext uri="{FF2B5EF4-FFF2-40B4-BE49-F238E27FC236}">
                <a16:creationId xmlns:a16="http://schemas.microsoft.com/office/drawing/2014/main" id="{E78A9C90-494E-4DDC-A0AF-2F9EC76F0437}"/>
              </a:ext>
            </a:extLst>
          </p:cNvPr>
          <p:cNvSpPr/>
          <p:nvPr/>
        </p:nvSpPr>
        <p:spPr>
          <a:xfrm flipH="1">
            <a:off x="737978" y="3117480"/>
            <a:ext cx="618878" cy="311520"/>
          </a:xfrm>
          <a:prstGeom prst="cloudCallout">
            <a:avLst>
              <a:gd name="adj1" fmla="val -25054"/>
              <a:gd name="adj2" fmla="val 1157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ad face">
            <a:extLst>
              <a:ext uri="{FF2B5EF4-FFF2-40B4-BE49-F238E27FC236}">
                <a16:creationId xmlns:a16="http://schemas.microsoft.com/office/drawing/2014/main" id="{795EBC43-012E-4C6D-BF69-0476F56DEA4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06449" y="3045350"/>
            <a:ext cx="392428" cy="383650"/>
          </a:xfrm>
          <a:prstGeom prst="rect">
            <a:avLst/>
          </a:prstGeom>
          <a:noFill/>
        </p:spPr>
      </p:pic>
    </p:spTree>
    <p:extLst>
      <p:ext uri="{BB962C8B-B14F-4D97-AF65-F5344CB8AC3E}">
        <p14:creationId xmlns:p14="http://schemas.microsoft.com/office/powerpoint/2010/main" val="3597144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3560" y="1573221"/>
            <a:ext cx="8564880" cy="3647152"/>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Another  improvement for the sequential search is: </a:t>
            </a:r>
          </a:p>
          <a:p>
            <a:pPr marL="461963" indent="-461963">
              <a:spcAft>
                <a:spcPts val="1800"/>
              </a:spcAft>
              <a:buFont typeface="Arial" panose="020B0604020202020204" pitchFamily="34" charset="0"/>
              <a:buChar char="•"/>
            </a:pPr>
            <a:r>
              <a:rPr lang="en-US" sz="2400" i="1" dirty="0">
                <a:latin typeface="Times New Roman" panose="02020603050405020304" pitchFamily="18" charset="0"/>
                <a:ea typeface="SimSun" panose="02010600030101010101" pitchFamily="2" charset="-122"/>
              </a:rPr>
              <a:t>if a given list is known to be sorted</a:t>
            </a:r>
            <a:r>
              <a:rPr lang="en-US" sz="2400" dirty="0">
                <a:latin typeface="Times New Roman" panose="02020603050405020304" pitchFamily="18" charset="0"/>
                <a:ea typeface="SimSun" panose="02010600030101010101" pitchFamily="2" charset="-122"/>
              </a:rPr>
              <a:t>: search in such a list can be stopped as soon as an element greater than or equal to the search key is encountered.</a:t>
            </a:r>
          </a:p>
          <a:p>
            <a:r>
              <a:rPr lang="en-US" sz="2400" b="1" dirty="0">
                <a:latin typeface="Times New Roman" panose="02020603050405020304" pitchFamily="18" charset="0"/>
                <a:ea typeface="SimSun" panose="02010600030101010101" pitchFamily="2" charset="-122"/>
              </a:rPr>
              <a:t>  </a:t>
            </a:r>
            <a:r>
              <a:rPr lang="en-US" sz="2400" dirty="0">
                <a:latin typeface="Consolas" panose="020B0609020204030204" pitchFamily="49" charset="0"/>
                <a:ea typeface="SimSun" panose="02010600030101010101" pitchFamily="2" charset="-122"/>
              </a:rPr>
              <a:t>while (K &lt; A[</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do {</a:t>
            </a:r>
          </a:p>
          <a:p>
            <a:r>
              <a:rPr lang="en-US" sz="2400" dirty="0">
                <a:latin typeface="Consolas" panose="020B0609020204030204" pitchFamily="49" charset="0"/>
                <a:ea typeface="SimSun" panose="02010600030101010101" pitchFamily="2" charset="-122"/>
              </a:rPr>
              <a:t>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a:t>
            </a:r>
            <a:r>
              <a:rPr lang="en-US" sz="2400" dirty="0">
                <a:solidFill>
                  <a:srgbClr val="0000FF"/>
                </a:solidFill>
                <a:latin typeface="Consolas" panose="020B0609020204030204" pitchFamily="49" charset="0"/>
                <a:ea typeface="SimSun" panose="02010600030101010101" pitchFamily="2" charset="-122"/>
              </a:rPr>
              <a:t>+ </a:t>
            </a:r>
            <a:r>
              <a:rPr lang="en-US" sz="2400" dirty="0">
                <a:latin typeface="Consolas" panose="020B0609020204030204" pitchFamily="49" charset="0"/>
                <a:ea typeface="SimSun" panose="02010600030101010101" pitchFamily="2" charset="-122"/>
              </a:rPr>
              <a:t>1; }</a:t>
            </a:r>
          </a:p>
          <a:p>
            <a:r>
              <a:rPr lang="en-US" sz="2400" dirty="0">
                <a:latin typeface="Consolas" panose="020B0609020204030204" pitchFamily="49" charset="0"/>
                <a:ea typeface="SimSun" panose="02010600030101010101" pitchFamily="2" charset="-122"/>
              </a:rPr>
              <a:t>  if (K = A[</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then {if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&lt; n} then return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a:t>
            </a:r>
          </a:p>
          <a:p>
            <a:r>
              <a:rPr lang="en-US" sz="2400" dirty="0">
                <a:latin typeface="Consolas" panose="020B0609020204030204" pitchFamily="49" charset="0"/>
                <a:ea typeface="SimSun" panose="02010600030101010101" pitchFamily="2" charset="-122"/>
              </a:rPr>
              <a:t>			                 else return -1;} </a:t>
            </a:r>
          </a:p>
          <a:p>
            <a:r>
              <a:rPr lang="en-US" sz="2400" dirty="0">
                <a:latin typeface="Consolas" panose="020B0609020204030204" pitchFamily="49" charset="0"/>
                <a:ea typeface="SimSun" panose="02010600030101010101" pitchFamily="2" charset="-122"/>
              </a:rPr>
              <a:t>                else  return -1; </a:t>
            </a:r>
            <a:endParaRPr lang="en-US" sz="2400" dirty="0">
              <a:effectLst/>
              <a:latin typeface="Consolas" panose="020B0609020204030204" pitchFamily="49" charset="0"/>
              <a:ea typeface="SimSun" panose="02010600030101010101" pitchFamily="2" charset="-122"/>
            </a:endParaRPr>
          </a:p>
        </p:txBody>
      </p:sp>
      <p:pic>
        <p:nvPicPr>
          <p:cNvPr id="3" name="Picture 2" descr="Image result for sad face">
            <a:extLst>
              <a:ext uri="{FF2B5EF4-FFF2-40B4-BE49-F238E27FC236}">
                <a16:creationId xmlns:a16="http://schemas.microsoft.com/office/drawing/2014/main" id="{F8265BA1-EBB8-44E5-9543-4D708AD4170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38254" y="2305878"/>
            <a:ext cx="364766" cy="347646"/>
          </a:xfrm>
          <a:prstGeom prst="rect">
            <a:avLst/>
          </a:prstGeom>
          <a:noFill/>
        </p:spPr>
      </p:pic>
    </p:spTree>
    <p:extLst>
      <p:ext uri="{BB962C8B-B14F-4D97-AF65-F5344CB8AC3E}">
        <p14:creationId xmlns:p14="http://schemas.microsoft.com/office/powerpoint/2010/main" val="2698470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760" y="828288"/>
            <a:ext cx="8213634" cy="5355312"/>
          </a:xfrm>
          <a:prstGeom prst="rect">
            <a:avLst/>
          </a:prstGeom>
        </p:spPr>
        <p:txBody>
          <a:bodyPr wrap="square">
            <a:spAutoFit/>
          </a:bodyPr>
          <a:lstStyle/>
          <a:p>
            <a:pPr>
              <a:spcAft>
                <a:spcPts val="1800"/>
              </a:spcAft>
            </a:pPr>
            <a:r>
              <a:rPr lang="en-US" sz="2800" dirty="0">
                <a:ea typeface="SimSun" panose="02010600030101010101" pitchFamily="2" charset="-122"/>
              </a:rPr>
              <a:t>Analysis of Algorithm: </a:t>
            </a:r>
          </a:p>
          <a:p>
            <a:pPr marL="457200" indent="-457200">
              <a:spcAft>
                <a:spcPts val="600"/>
              </a:spcAft>
              <a:buFont typeface="+mj-lt"/>
              <a:buAutoNum type="arabicPeriod"/>
            </a:pPr>
            <a:r>
              <a:rPr lang="en-US" sz="2400" dirty="0">
                <a:latin typeface="Times New Roman" panose="02020603050405020304" pitchFamily="18" charset="0"/>
                <a:ea typeface="SimSun" panose="02010600030101010101" pitchFamily="2" charset="-122"/>
                <a:cs typeface="Times New Roman" panose="02020603050405020304" pitchFamily="18" charset="0"/>
              </a:rPr>
              <a:t>Input size:   the number of elements, n.</a:t>
            </a:r>
          </a:p>
          <a:p>
            <a:pPr marL="457200" marR="0" lvl="0" indent="-457200">
              <a:spcBef>
                <a:spcPts val="0"/>
              </a:spcBef>
              <a:spcAft>
                <a:spcPts val="600"/>
              </a:spcAft>
              <a:buFont typeface="+mj-lt"/>
              <a:buAutoNum type="arabicPeriod"/>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The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basic operation:  </a:t>
            </a:r>
            <a:r>
              <a:rPr lang="en-US" sz="2400" dirty="0">
                <a:latin typeface="Times New Roman" panose="02020603050405020304" pitchFamily="18" charset="0"/>
                <a:ea typeface="SimSun" panose="02010600030101010101" pitchFamily="2" charset="-122"/>
                <a:cs typeface="Times New Roman" panose="02020603050405020304" pitchFamily="18" charset="0"/>
              </a:rPr>
              <a:t>key comparison ≠  of  A[</a:t>
            </a:r>
            <a:r>
              <a:rPr lang="en-US" sz="2400" dirty="0" err="1">
                <a:latin typeface="Times New Roman" panose="02020603050405020304" pitchFamily="18" charset="0"/>
                <a:ea typeface="SimSun" panose="02010600030101010101" pitchFamily="2" charset="-122"/>
                <a:cs typeface="Times New Roman" panose="02020603050405020304" pitchFamily="18" charset="0"/>
              </a:rPr>
              <a:t>i</a:t>
            </a:r>
            <a:r>
              <a:rPr lang="en-US" sz="2400" dirty="0">
                <a:latin typeface="Times New Roman" panose="02020603050405020304" pitchFamily="18" charset="0"/>
                <a:ea typeface="SimSun" panose="02010600030101010101" pitchFamily="2" charset="-122"/>
                <a:cs typeface="Times New Roman" panose="02020603050405020304" pitchFamily="18" charset="0"/>
              </a:rPr>
              <a:t>] ≠ K  or         addition +  in </a:t>
            </a:r>
            <a:r>
              <a:rPr lang="en-US" sz="2400" dirty="0" err="1">
                <a:latin typeface="Times New Roman" panose="02020603050405020304" pitchFamily="18" charset="0"/>
                <a:ea typeface="SimSun" panose="02010600030101010101" pitchFamily="2" charset="-122"/>
                <a:cs typeface="Times New Roman" panose="02020603050405020304" pitchFamily="18" charset="0"/>
              </a:rPr>
              <a:t>i</a:t>
            </a:r>
            <a:r>
              <a:rPr lang="en-US" sz="2400" dirty="0">
                <a:latin typeface="Times New Roman" panose="02020603050405020304" pitchFamily="18" charset="0"/>
                <a:ea typeface="SimSun" panose="02010600030101010101" pitchFamily="2" charset="-122"/>
                <a:cs typeface="Times New Roman" panose="02020603050405020304" pitchFamily="18" charset="0"/>
              </a:rPr>
              <a:t>  ←  </a:t>
            </a:r>
            <a:r>
              <a:rPr lang="en-US" sz="2400" dirty="0" err="1">
                <a:latin typeface="Times New Roman" panose="02020603050405020304" pitchFamily="18" charset="0"/>
                <a:ea typeface="SimSun" panose="02010600030101010101" pitchFamily="2" charset="-122"/>
                <a:cs typeface="Times New Roman" panose="02020603050405020304" pitchFamily="18" charset="0"/>
              </a:rPr>
              <a:t>i</a:t>
            </a:r>
            <a:r>
              <a:rPr lang="en-US" sz="2400" dirty="0">
                <a:latin typeface="Times New Roman" panose="02020603050405020304" pitchFamily="18" charset="0"/>
                <a:ea typeface="SimSun" panose="02010600030101010101" pitchFamily="2" charset="-122"/>
                <a:cs typeface="Times New Roman" panose="02020603050405020304" pitchFamily="18" charset="0"/>
              </a:rPr>
              <a:t> + 1.</a:t>
            </a:r>
          </a:p>
          <a:p>
            <a:pPr marL="457200" marR="0" lvl="0" indent="-457200">
              <a:spcBef>
                <a:spcPts val="0"/>
              </a:spcBef>
              <a:spcAft>
                <a:spcPts val="1200"/>
              </a:spcAft>
              <a:buFont typeface="+mj-lt"/>
              <a:buAutoNum type="arabicPeriod"/>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The running time of this algorithm can be quite different for the same list size  n.</a:t>
            </a:r>
            <a:r>
              <a:rPr lang="en-US" sz="2400" dirty="0">
                <a:latin typeface="Times New Roman" panose="02020603050405020304" pitchFamily="18" charset="0"/>
                <a:ea typeface="SimSun" panose="02010600030101010101" pitchFamily="2" charset="-122"/>
              </a:rPr>
              <a:t> </a:t>
            </a:r>
          </a:p>
          <a:p>
            <a:pPr marL="457200" marR="0" lvl="0" indent="-457200">
              <a:spcBef>
                <a:spcPts val="0"/>
              </a:spcBef>
              <a:spcAft>
                <a:spcPts val="1200"/>
              </a:spcAft>
              <a:buFont typeface="+mj-lt"/>
              <a:buAutoNum type="arabicPeriod"/>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In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the worst case</a:t>
            </a:r>
            <a:r>
              <a:rPr lang="en-US" sz="2400" dirty="0">
                <a:latin typeface="Times New Roman" panose="02020603050405020304" pitchFamily="18" charset="0"/>
                <a:ea typeface="SimSun" panose="02010600030101010101" pitchFamily="2" charset="-122"/>
                <a:cs typeface="Times New Roman" panose="02020603050405020304" pitchFamily="18" charset="0"/>
              </a:rPr>
              <a:t>, when there are </a:t>
            </a:r>
            <a:r>
              <a:rPr lang="en-US" sz="2400" i="1" dirty="0">
                <a:latin typeface="Times New Roman" panose="02020603050405020304" pitchFamily="18" charset="0"/>
                <a:ea typeface="SimSun" panose="02010600030101010101" pitchFamily="2" charset="-122"/>
                <a:cs typeface="Times New Roman" panose="02020603050405020304" pitchFamily="18" charset="0"/>
              </a:rPr>
              <a:t>no matching elements</a:t>
            </a:r>
            <a:r>
              <a:rPr lang="en-US" sz="2400" dirty="0">
                <a:latin typeface="Times New Roman" panose="02020603050405020304" pitchFamily="18" charset="0"/>
                <a:ea typeface="SimSun" panose="02010600030101010101" pitchFamily="2" charset="-122"/>
                <a:cs typeface="Times New Roman" panose="02020603050405020304" pitchFamily="18" charset="0"/>
              </a:rPr>
              <a:t> or the </a:t>
            </a:r>
            <a:r>
              <a:rPr lang="en-US" sz="2400" i="1" dirty="0">
                <a:latin typeface="Times New Roman" panose="02020603050405020304" pitchFamily="18" charset="0"/>
                <a:ea typeface="SimSun" panose="02010600030101010101" pitchFamily="2" charset="-122"/>
                <a:cs typeface="Times New Roman" panose="02020603050405020304" pitchFamily="18" charset="0"/>
              </a:rPr>
              <a:t>first matching element happens to be the last one on the list</a:t>
            </a:r>
            <a:r>
              <a:rPr lang="en-US" sz="2400" dirty="0">
                <a:latin typeface="Times New Roman" panose="02020603050405020304" pitchFamily="18" charset="0"/>
                <a:ea typeface="SimSun" panose="02010600030101010101" pitchFamily="2" charset="-122"/>
                <a:cs typeface="Times New Roman" panose="02020603050405020304" pitchFamily="18" charset="0"/>
              </a:rPr>
              <a:t>, the algorithm makes the largest number of key comparisons among all possible inputs of size n:</a:t>
            </a:r>
          </a:p>
          <a:p>
            <a:pPr marL="457200" marR="0">
              <a:spcBef>
                <a:spcPts val="600"/>
              </a:spcBef>
              <a:spcAft>
                <a:spcPts val="0"/>
              </a:spcAft>
            </a:pP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S</a:t>
            </a:r>
            <a:r>
              <a:rPr lang="en-US" sz="2400" baseline="-25000" dirty="0" err="1">
                <a:latin typeface="Times New Roman" panose="02020603050405020304" pitchFamily="18" charset="0"/>
                <a:ea typeface="SimSun" panose="02010600030101010101" pitchFamily="2" charset="-122"/>
              </a:rPr>
              <a:t>worst</a:t>
            </a:r>
            <a:r>
              <a:rPr lang="en-US" sz="2400" dirty="0">
                <a:latin typeface="Times New Roman" panose="02020603050405020304" pitchFamily="18" charset="0"/>
                <a:ea typeface="SimSun" panose="02010600030101010101" pitchFamily="2" charset="-122"/>
              </a:rPr>
              <a:t> (n)  =  n.</a:t>
            </a:r>
          </a:p>
          <a:p>
            <a:pPr marL="457200" marR="0">
              <a:spcBef>
                <a:spcPts val="0"/>
              </a:spcBef>
              <a:spcAft>
                <a:spcPts val="0"/>
              </a:spcAft>
            </a:pPr>
            <a:r>
              <a:rPr lang="en-US" sz="2400" b="1"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pic>
        <p:nvPicPr>
          <p:cNvPr id="3" name="Graphic 2" descr="Shooting star">
            <a:extLst>
              <a:ext uri="{FF2B5EF4-FFF2-40B4-BE49-F238E27FC236}">
                <a16:creationId xmlns:a16="http://schemas.microsoft.com/office/drawing/2014/main" id="{B71C1B68-323E-4F42-A91E-7A856BA93B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945763" y="5217855"/>
            <a:ext cx="618877" cy="618877"/>
          </a:xfrm>
          <a:prstGeom prst="rect">
            <a:avLst/>
          </a:prstGeom>
        </p:spPr>
      </p:pic>
      <p:sp>
        <p:nvSpPr>
          <p:cNvPr id="4" name="Thought Bubble: Cloud 3">
            <a:extLst>
              <a:ext uri="{FF2B5EF4-FFF2-40B4-BE49-F238E27FC236}">
                <a16:creationId xmlns:a16="http://schemas.microsoft.com/office/drawing/2014/main" id="{48F6EC4A-D4EC-443D-96BB-A7480025B642}"/>
              </a:ext>
            </a:extLst>
          </p:cNvPr>
          <p:cNvSpPr/>
          <p:nvPr/>
        </p:nvSpPr>
        <p:spPr>
          <a:xfrm flipH="1">
            <a:off x="671883" y="3938263"/>
            <a:ext cx="618878" cy="311520"/>
          </a:xfrm>
          <a:prstGeom prst="cloudCallout">
            <a:avLst>
              <a:gd name="adj1" fmla="val -25054"/>
              <a:gd name="adj2" fmla="val 1157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ad face">
            <a:extLst>
              <a:ext uri="{FF2B5EF4-FFF2-40B4-BE49-F238E27FC236}">
                <a16:creationId xmlns:a16="http://schemas.microsoft.com/office/drawing/2014/main" id="{B19863C8-0CA7-4AAC-9508-28BFB143D15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71883" y="3840581"/>
            <a:ext cx="502920" cy="409202"/>
          </a:xfrm>
          <a:prstGeom prst="rect">
            <a:avLst/>
          </a:prstGeom>
          <a:noFill/>
        </p:spPr>
      </p:pic>
    </p:spTree>
    <p:extLst>
      <p:ext uri="{BB962C8B-B14F-4D97-AF65-F5344CB8AC3E}">
        <p14:creationId xmlns:p14="http://schemas.microsoft.com/office/powerpoint/2010/main" val="4054796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7040" y="702469"/>
            <a:ext cx="8890000" cy="6155531"/>
          </a:xfrm>
          <a:prstGeom prst="rect">
            <a:avLst/>
          </a:prstGeom>
        </p:spPr>
        <p:txBody>
          <a:bodyPr wrap="square">
            <a:spAutoFit/>
          </a:bodyPr>
          <a:lstStyle/>
          <a:p>
            <a:pPr marL="457200" marR="0" lvl="0" indent="-457200">
              <a:spcBef>
                <a:spcPts val="0"/>
              </a:spcBef>
              <a:spcAft>
                <a:spcPts val="0"/>
              </a:spcAft>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5.  The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best-case</a:t>
            </a:r>
            <a:r>
              <a:rPr lang="en-US" sz="2400" dirty="0">
                <a:latin typeface="Times New Roman" panose="02020603050405020304" pitchFamily="18" charset="0"/>
                <a:ea typeface="SimSun" panose="02010600030101010101" pitchFamily="2" charset="-122"/>
                <a:cs typeface="Times New Roman" panose="02020603050405020304" pitchFamily="18" charset="0"/>
              </a:rPr>
              <a:t> efficiency of the algorithm is its efficiency for the best-case inputs which are lists of size n with </a:t>
            </a:r>
            <a:r>
              <a:rPr lang="en-US" sz="2400" i="1" dirty="0">
                <a:latin typeface="Times New Roman" panose="02020603050405020304" pitchFamily="18" charset="0"/>
                <a:ea typeface="SimSun" panose="02010600030101010101" pitchFamily="2" charset="-122"/>
                <a:cs typeface="Times New Roman" panose="02020603050405020304" pitchFamily="18" charset="0"/>
              </a:rPr>
              <a:t>their first elements equal to a search key</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pPr marL="457200" marR="0" indent="457200">
              <a:spcBef>
                <a:spcPts val="1200"/>
              </a:spcBef>
              <a:spcAft>
                <a:spcPts val="0"/>
              </a:spcAft>
            </a:pPr>
            <a:r>
              <a:rPr lang="en-US" sz="2400" dirty="0" err="1">
                <a:latin typeface="Times New Roman" panose="02020603050405020304" pitchFamily="18" charset="0"/>
                <a:ea typeface="SimSun" panose="02010600030101010101" pitchFamily="2" charset="-122"/>
              </a:rPr>
              <a:t>S</a:t>
            </a:r>
            <a:r>
              <a:rPr lang="en-US" sz="2400" baseline="-25000" dirty="0" err="1">
                <a:latin typeface="Times New Roman" panose="02020603050405020304" pitchFamily="18" charset="0"/>
                <a:ea typeface="SimSun" panose="02010600030101010101" pitchFamily="2" charset="-122"/>
              </a:rPr>
              <a:t>best</a:t>
            </a:r>
            <a:r>
              <a:rPr lang="en-US" sz="2400" dirty="0">
                <a:latin typeface="Times New Roman" panose="02020603050405020304" pitchFamily="18" charset="0"/>
                <a:ea typeface="SimSun" panose="02010600030101010101" pitchFamily="2" charset="-122"/>
              </a:rPr>
              <a:t> (n)  =  1.</a:t>
            </a: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pPr marR="0" lvl="0">
              <a:spcBef>
                <a:spcPts val="0"/>
              </a:spcBef>
              <a:spcAft>
                <a:spcPts val="0"/>
              </a:spcAft>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6.  The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average-case</a:t>
            </a:r>
            <a:r>
              <a:rPr lang="en-US" sz="2400" dirty="0">
                <a:latin typeface="Times New Roman" panose="02020603050405020304" pitchFamily="18" charset="0"/>
                <a:ea typeface="SimSun" panose="02010600030101010101" pitchFamily="2" charset="-122"/>
                <a:cs typeface="Times New Roman" panose="02020603050405020304" pitchFamily="18" charset="0"/>
              </a:rPr>
              <a:t> efficiency of the algorithm: </a:t>
            </a:r>
          </a:p>
          <a:p>
            <a:pPr marR="0" lvl="0">
              <a:spcBef>
                <a:spcPts val="0"/>
              </a:spcBef>
              <a:spcAft>
                <a:spcPts val="0"/>
              </a:spcAft>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rPr>
              <a:t>We must make some assumptions about possible inputs of size n:</a:t>
            </a:r>
          </a:p>
          <a:p>
            <a:pPr marL="457200" marR="0">
              <a:spcBef>
                <a:spcPts val="0"/>
              </a:spcBef>
              <a:spcAft>
                <a:spcPts val="0"/>
              </a:spcAft>
            </a:pPr>
            <a:r>
              <a:rPr lang="en-US" sz="2400" dirty="0">
                <a:solidFill>
                  <a:srgbClr val="C00000"/>
                </a:solidFill>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pPr marL="1143000" marR="0" indent="-457200">
              <a:spcBef>
                <a:spcPts val="0"/>
              </a:spcBef>
              <a:spcAft>
                <a:spcPts val="0"/>
              </a:spcAft>
              <a:buAutoNum type="alphaLcParenBoth"/>
            </a:pPr>
            <a:r>
              <a:rPr lang="en-US" sz="2400" dirty="0">
                <a:solidFill>
                  <a:srgbClr val="0000FF"/>
                </a:solidFill>
                <a:latin typeface="Times New Roman" panose="02020603050405020304" pitchFamily="18" charset="0"/>
                <a:ea typeface="SimSun" panose="02010600030101010101" pitchFamily="2" charset="-122"/>
              </a:rPr>
              <a:t> the probability of a </a:t>
            </a:r>
            <a:r>
              <a:rPr lang="en-US" sz="2400" i="1" dirty="0">
                <a:solidFill>
                  <a:srgbClr val="0000FF"/>
                </a:solidFill>
                <a:latin typeface="Times New Roman" panose="02020603050405020304" pitchFamily="18" charset="0"/>
                <a:ea typeface="SimSun" panose="02010600030101010101" pitchFamily="2" charset="-122"/>
              </a:rPr>
              <a:t>successful search</a:t>
            </a:r>
            <a:r>
              <a:rPr lang="en-US" sz="2400" dirty="0">
                <a:solidFill>
                  <a:srgbClr val="0000FF"/>
                </a:solidFill>
                <a:latin typeface="Times New Roman" panose="02020603050405020304" pitchFamily="18" charset="0"/>
                <a:ea typeface="SimSun" panose="02010600030101010101" pitchFamily="2" charset="-122"/>
              </a:rPr>
              <a:t> is equal to p                 </a:t>
            </a:r>
          </a:p>
          <a:p>
            <a:pPr marL="685800" marR="0">
              <a:spcBef>
                <a:spcPts val="0"/>
              </a:spcBef>
              <a:spcAft>
                <a:spcPts val="0"/>
              </a:spcAft>
            </a:pPr>
            <a:r>
              <a:rPr lang="en-US" sz="2400" dirty="0">
                <a:solidFill>
                  <a:srgbClr val="0000FF"/>
                </a:solidFill>
                <a:latin typeface="Times New Roman" panose="02020603050405020304" pitchFamily="18" charset="0"/>
                <a:ea typeface="SimSun" panose="02010600030101010101" pitchFamily="2" charset="-122"/>
              </a:rPr>
              <a:t>       (0  ≤  p  ≤ 1)  and</a:t>
            </a:r>
          </a:p>
          <a:p>
            <a:pPr marL="1143000" marR="0" indent="-457200">
              <a:spcBef>
                <a:spcPts val="0"/>
              </a:spcBef>
              <a:spcAft>
                <a:spcPts val="0"/>
              </a:spcAft>
              <a:buAutoNum type="alphaLcParenBoth" startAt="2"/>
            </a:pPr>
            <a:r>
              <a:rPr lang="en-US" sz="2400" dirty="0">
                <a:solidFill>
                  <a:srgbClr val="0000FF"/>
                </a:solidFill>
                <a:latin typeface="Times New Roman" panose="02020603050405020304" pitchFamily="18" charset="0"/>
                <a:ea typeface="SimSun" panose="02010600030101010101" pitchFamily="2" charset="-122"/>
              </a:rPr>
              <a:t> the probability of the </a:t>
            </a:r>
            <a:r>
              <a:rPr lang="en-US" sz="2400" i="1" dirty="0">
                <a:solidFill>
                  <a:srgbClr val="0000FF"/>
                </a:solidFill>
                <a:latin typeface="Times New Roman" panose="02020603050405020304" pitchFamily="18" charset="0"/>
                <a:ea typeface="SimSun" panose="02010600030101010101" pitchFamily="2" charset="-122"/>
              </a:rPr>
              <a:t>first match</a:t>
            </a:r>
            <a:r>
              <a:rPr lang="en-US" sz="2400" dirty="0">
                <a:solidFill>
                  <a:srgbClr val="0000FF"/>
                </a:solidFill>
                <a:latin typeface="Times New Roman" panose="02020603050405020304" pitchFamily="18" charset="0"/>
                <a:ea typeface="SimSun" panose="02010600030101010101" pitchFamily="2" charset="-122"/>
              </a:rPr>
              <a:t> occurring in the </a:t>
            </a:r>
            <a:r>
              <a:rPr lang="en-US" sz="2400" dirty="0" err="1">
                <a:solidFill>
                  <a:srgbClr val="0000FF"/>
                </a:solidFill>
                <a:latin typeface="Times New Roman" panose="02020603050405020304" pitchFamily="18" charset="0"/>
                <a:ea typeface="SimSun" panose="02010600030101010101" pitchFamily="2" charset="-122"/>
              </a:rPr>
              <a:t>i</a:t>
            </a:r>
            <a:r>
              <a:rPr lang="en-US" sz="2400" baseline="30000" dirty="0" err="1">
                <a:solidFill>
                  <a:srgbClr val="0000FF"/>
                </a:solidFill>
                <a:latin typeface="Times New Roman" panose="02020603050405020304" pitchFamily="18" charset="0"/>
                <a:ea typeface="SimSun" panose="02010600030101010101" pitchFamily="2" charset="-122"/>
              </a:rPr>
              <a:t>th</a:t>
            </a:r>
            <a:r>
              <a:rPr lang="en-US" sz="2400" dirty="0">
                <a:solidFill>
                  <a:srgbClr val="0000FF"/>
                </a:solidFill>
                <a:latin typeface="Times New Roman" panose="02020603050405020304" pitchFamily="18" charset="0"/>
                <a:ea typeface="SimSun" panose="02010600030101010101" pitchFamily="2" charset="-122"/>
              </a:rPr>
              <a:t> position </a:t>
            </a:r>
          </a:p>
          <a:p>
            <a:pPr marL="685800" marR="0">
              <a:spcBef>
                <a:spcPts val="0"/>
              </a:spcBef>
              <a:spcAft>
                <a:spcPts val="0"/>
              </a:spcAft>
            </a:pPr>
            <a:r>
              <a:rPr lang="en-US" sz="2400" dirty="0">
                <a:solidFill>
                  <a:srgbClr val="0000FF"/>
                </a:solidFill>
                <a:latin typeface="Times New Roman" panose="02020603050405020304" pitchFamily="18" charset="0"/>
                <a:ea typeface="SimSun" panose="02010600030101010101" pitchFamily="2" charset="-122"/>
              </a:rPr>
              <a:t>       of the list is the same for every </a:t>
            </a:r>
            <a:r>
              <a:rPr lang="en-US" sz="2400" dirty="0" err="1">
                <a:solidFill>
                  <a:srgbClr val="0000FF"/>
                </a:solidFill>
                <a:latin typeface="Times New Roman" panose="02020603050405020304" pitchFamily="18" charset="0"/>
                <a:ea typeface="SimSun" panose="02010600030101010101" pitchFamily="2" charset="-122"/>
              </a:rPr>
              <a:t>i</a:t>
            </a:r>
            <a:r>
              <a:rPr lang="en-US" sz="2400" dirty="0">
                <a:solidFill>
                  <a:srgbClr val="0000FF"/>
                </a:solidFill>
                <a:latin typeface="Times New Roman" panose="02020603050405020304" pitchFamily="18" charset="0"/>
                <a:ea typeface="SimSun" panose="02010600030101010101" pitchFamily="2" charset="-122"/>
              </a:rPr>
              <a:t>.</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Under these assumptions, we can find the </a:t>
            </a:r>
            <a:r>
              <a:rPr lang="en-US" sz="2400" dirty="0">
                <a:solidFill>
                  <a:srgbClr val="0000FF"/>
                </a:solidFill>
                <a:latin typeface="Times New Roman" panose="02020603050405020304" pitchFamily="18" charset="0"/>
                <a:ea typeface="SimSun" panose="02010600030101010101" pitchFamily="2" charset="-122"/>
              </a:rPr>
              <a:t>average number of key comparisons </a:t>
            </a:r>
            <a:r>
              <a:rPr lang="en-US" sz="2400" dirty="0" err="1">
                <a:solidFill>
                  <a:srgbClr val="0000FF"/>
                </a:solidFill>
                <a:latin typeface="Times New Roman" panose="02020603050405020304" pitchFamily="18" charset="0"/>
                <a:ea typeface="SimSun" panose="02010600030101010101" pitchFamily="2" charset="-122"/>
              </a:rPr>
              <a:t>S</a:t>
            </a:r>
            <a:r>
              <a:rPr lang="en-US" sz="2400" baseline="-25000" dirty="0" err="1">
                <a:solidFill>
                  <a:srgbClr val="0000FF"/>
                </a:solidFill>
                <a:latin typeface="Times New Roman" panose="02020603050405020304" pitchFamily="18" charset="0"/>
                <a:ea typeface="SimSun" panose="02010600030101010101" pitchFamily="2" charset="-122"/>
              </a:rPr>
              <a:t>avg</a:t>
            </a:r>
            <a:r>
              <a:rPr lang="en-US" sz="2400" dirty="0">
                <a:solidFill>
                  <a:srgbClr val="0000FF"/>
                </a:solidFill>
                <a:latin typeface="Times New Roman" panose="02020603050405020304" pitchFamily="18" charset="0"/>
                <a:ea typeface="SimSun" panose="02010600030101010101" pitchFamily="2" charset="-122"/>
              </a:rPr>
              <a:t> (n)  as follows:</a:t>
            </a:r>
            <a:endParaRPr lang="en-US" sz="2400" dirty="0">
              <a:latin typeface="Times New Roman" panose="02020603050405020304" pitchFamily="18" charset="0"/>
              <a:ea typeface="SimSun" panose="02010600030101010101" pitchFamily="2" charset="-122"/>
            </a:endParaRP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pic>
        <p:nvPicPr>
          <p:cNvPr id="3" name="Graphic 2" descr="Shooting star">
            <a:extLst>
              <a:ext uri="{FF2B5EF4-FFF2-40B4-BE49-F238E27FC236}">
                <a16:creationId xmlns:a16="http://schemas.microsoft.com/office/drawing/2014/main" id="{0DEA7E6F-C24A-4805-BD6B-B67D7A1F138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3978154">
            <a:off x="1360744" y="1602274"/>
            <a:ext cx="618877" cy="618877"/>
          </a:xfrm>
          <a:prstGeom prst="rect">
            <a:avLst/>
          </a:prstGeom>
        </p:spPr>
      </p:pic>
      <p:sp>
        <p:nvSpPr>
          <p:cNvPr id="4" name="Thought Bubble: Cloud 3">
            <a:extLst>
              <a:ext uri="{FF2B5EF4-FFF2-40B4-BE49-F238E27FC236}">
                <a16:creationId xmlns:a16="http://schemas.microsoft.com/office/drawing/2014/main" id="{B723A238-BEA7-4E20-8B8F-D03401F97D3F}"/>
              </a:ext>
            </a:extLst>
          </p:cNvPr>
          <p:cNvSpPr/>
          <p:nvPr/>
        </p:nvSpPr>
        <p:spPr>
          <a:xfrm flipH="1">
            <a:off x="674370" y="3131521"/>
            <a:ext cx="618878" cy="311520"/>
          </a:xfrm>
          <a:prstGeom prst="cloudCallout">
            <a:avLst>
              <a:gd name="adj1" fmla="val -25054"/>
              <a:gd name="adj2" fmla="val 1157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ad face">
            <a:extLst>
              <a:ext uri="{FF2B5EF4-FFF2-40B4-BE49-F238E27FC236}">
                <a16:creationId xmlns:a16="http://schemas.microsoft.com/office/drawing/2014/main" id="{ED8923E3-8586-47EC-91B3-A5BC4179782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46805" y="3019798"/>
            <a:ext cx="502920" cy="409202"/>
          </a:xfrm>
          <a:prstGeom prst="rect">
            <a:avLst/>
          </a:prstGeom>
          <a:noFill/>
        </p:spPr>
      </p:pic>
    </p:spTree>
    <p:extLst>
      <p:ext uri="{BB962C8B-B14F-4D97-AF65-F5344CB8AC3E}">
        <p14:creationId xmlns:p14="http://schemas.microsoft.com/office/powerpoint/2010/main" val="68425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30104" y="1349068"/>
            <a:ext cx="8554720" cy="4893647"/>
          </a:xfrm>
          <a:prstGeom prst="rect">
            <a:avLst/>
          </a:prstGeom>
        </p:spPr>
        <p:txBody>
          <a:bodyPr wrap="square">
            <a:spAutoFit/>
          </a:bodyPr>
          <a:lstStyle/>
          <a:p>
            <a:r>
              <a:rPr lang="en-US" sz="2400" b="1" dirty="0">
                <a:latin typeface="Times New Roman" panose="02020603050405020304" pitchFamily="18" charset="0"/>
                <a:ea typeface="SimSun" panose="02010600030101010101" pitchFamily="2" charset="-122"/>
              </a:rPr>
              <a:t>Brute Force and Exhaustive Search</a:t>
            </a:r>
            <a:endParaRPr lang="en-US" sz="2400" dirty="0">
              <a:latin typeface="Times New Roman" panose="02020603050405020304" pitchFamily="18" charset="0"/>
              <a:ea typeface="SimSun" panose="02010600030101010101" pitchFamily="2" charset="-122"/>
            </a:endParaRP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The brute-force approach – another way of saying, </a:t>
            </a: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“Just do it!” </a:t>
            </a:r>
            <a:endParaRPr lang="en-US" sz="2400" dirty="0">
              <a:latin typeface="Times New Roman" panose="02020603050405020304" pitchFamily="18" charset="0"/>
              <a:ea typeface="SimSun" panose="02010600030101010101" pitchFamily="2" charset="-122"/>
            </a:endParaRP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Brute force is a straightforward approach to </a:t>
            </a:r>
            <a:r>
              <a:rPr lang="en-US" sz="2400" dirty="0">
                <a:solidFill>
                  <a:srgbClr val="0000FF"/>
                </a:solidFill>
                <a:latin typeface="Times New Roman" panose="02020603050405020304" pitchFamily="18" charset="0"/>
                <a:ea typeface="SimSun" panose="02010600030101010101" pitchFamily="2" charset="-122"/>
              </a:rPr>
              <a:t>solving a problem, usually directly based on </a:t>
            </a: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the problem statement and definitions of the concepts involved.</a:t>
            </a:r>
            <a:endParaRPr lang="en-US" sz="2400" dirty="0">
              <a:latin typeface="Times New Roman" panose="02020603050405020304" pitchFamily="18" charset="0"/>
              <a:ea typeface="SimSun" panose="02010600030101010101" pitchFamily="2" charset="-122"/>
            </a:endParaRP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The </a:t>
            </a:r>
            <a:r>
              <a:rPr lang="en-US" sz="2400" dirty="0">
                <a:solidFill>
                  <a:srgbClr val="0000FF"/>
                </a:solidFill>
                <a:latin typeface="Times New Roman" panose="02020603050405020304" pitchFamily="18" charset="0"/>
                <a:ea typeface="SimSun" panose="02010600030101010101" pitchFamily="2" charset="-122"/>
              </a:rPr>
              <a:t>“force” is, i</a:t>
            </a:r>
            <a:r>
              <a:rPr lang="en-US" sz="2400" dirty="0">
                <a:latin typeface="Times New Roman" panose="02020603050405020304" pitchFamily="18" charset="0"/>
                <a:ea typeface="SimSun" panose="02010600030101010101" pitchFamily="2" charset="-122"/>
              </a:rPr>
              <a:t>mplied by the strategy’s definition,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that of a </a:t>
            </a:r>
            <a:r>
              <a:rPr lang="en-US" sz="2400" dirty="0">
                <a:solidFill>
                  <a:srgbClr val="0000FF"/>
                </a:solidFill>
                <a:latin typeface="Times New Roman" panose="02020603050405020304" pitchFamily="18" charset="0"/>
                <a:ea typeface="SimSun" panose="02010600030101010101" pitchFamily="2" charset="-122"/>
              </a:rPr>
              <a:t>computer</a:t>
            </a:r>
            <a:r>
              <a:rPr lang="en-US" sz="2400" dirty="0">
                <a:latin typeface="Times New Roman" panose="02020603050405020304" pitchFamily="18" charset="0"/>
                <a:ea typeface="SimSun" panose="02010600030101010101" pitchFamily="2" charset="-122"/>
              </a:rPr>
              <a:t> and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not that of </a:t>
            </a:r>
            <a:r>
              <a:rPr lang="en-US" sz="2400" dirty="0">
                <a:solidFill>
                  <a:srgbClr val="0000FF"/>
                </a:solidFill>
                <a:latin typeface="Times New Roman" panose="02020603050405020304" pitchFamily="18" charset="0"/>
                <a:ea typeface="SimSun" panose="02010600030101010101" pitchFamily="2" charset="-122"/>
              </a:rPr>
              <a:t>one’s intellect</a:t>
            </a:r>
            <a:r>
              <a:rPr lang="en-US" sz="2400" dirty="0">
                <a:latin typeface="Times New Roman" panose="02020603050405020304" pitchFamily="18" charset="0"/>
                <a:ea typeface="SimSun" panose="02010600030101010101" pitchFamily="2" charset="-122"/>
              </a:rPr>
              <a:t>.</a:t>
            </a:r>
            <a:endParaRPr lang="en-US" sz="2400" dirty="0">
              <a:effectLst/>
              <a:latin typeface="Times New Roman" panose="02020603050405020304" pitchFamily="18" charset="0"/>
              <a:ea typeface="SimSun" panose="02010600030101010101" pitchFamily="2" charset="-122"/>
            </a:endParaRPr>
          </a:p>
        </p:txBody>
      </p:sp>
      <p:sp>
        <p:nvSpPr>
          <p:cNvPr id="2" name="Thought Bubble: Cloud 1">
            <a:extLst>
              <a:ext uri="{FF2B5EF4-FFF2-40B4-BE49-F238E27FC236}">
                <a16:creationId xmlns:a16="http://schemas.microsoft.com/office/drawing/2014/main" id="{B88F3BE6-3518-4D66-BF35-F3F4A3BF957B}"/>
              </a:ext>
            </a:extLst>
          </p:cNvPr>
          <p:cNvSpPr/>
          <p:nvPr/>
        </p:nvSpPr>
        <p:spPr>
          <a:xfrm flipH="1">
            <a:off x="725333" y="2135589"/>
            <a:ext cx="618878" cy="311520"/>
          </a:xfrm>
          <a:prstGeom prst="cloudCallout">
            <a:avLst>
              <a:gd name="adj1" fmla="val -25054"/>
              <a:gd name="adj2" fmla="val 1157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 result for sad face">
            <a:extLst>
              <a:ext uri="{FF2B5EF4-FFF2-40B4-BE49-F238E27FC236}">
                <a16:creationId xmlns:a16="http://schemas.microsoft.com/office/drawing/2014/main" id="{1206C94D-7DEA-4788-B22A-D7E9058A17D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30138" y="2075077"/>
            <a:ext cx="434340" cy="372032"/>
          </a:xfrm>
          <a:prstGeom prst="rect">
            <a:avLst/>
          </a:prstGeom>
          <a:noFill/>
        </p:spPr>
      </p:pic>
    </p:spTree>
    <p:extLst>
      <p:ext uri="{BB962C8B-B14F-4D97-AF65-F5344CB8AC3E}">
        <p14:creationId xmlns:p14="http://schemas.microsoft.com/office/powerpoint/2010/main" val="3132188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67840" y="1190352"/>
                <a:ext cx="8798560" cy="5136855"/>
              </a:xfrm>
              <a:prstGeom prst="rect">
                <a:avLst/>
              </a:prstGeom>
            </p:spPr>
            <p:txBody>
              <a:bodyPr wrap="square">
                <a:spAutoFit/>
              </a:bodyPr>
              <a:lstStyle/>
              <a:p>
                <a:pPr marL="457200" marR="0" indent="-457200">
                  <a:spcBef>
                    <a:spcPts val="0"/>
                  </a:spcBef>
                  <a:spcAft>
                    <a:spcPts val="0"/>
                  </a:spcAft>
                </a:pPr>
                <a:r>
                  <a:rPr lang="en-US" sz="2400" dirty="0">
                    <a:latin typeface="Times New Roman" panose="02020603050405020304" pitchFamily="18" charset="0"/>
                    <a:ea typeface="SimSun" panose="02010600030101010101" pitchFamily="2" charset="-122"/>
                  </a:rPr>
                  <a:t>In the case of a </a:t>
                </a:r>
                <a:r>
                  <a:rPr lang="en-US" sz="2400" dirty="0">
                    <a:solidFill>
                      <a:srgbClr val="0000FF"/>
                    </a:solidFill>
                    <a:latin typeface="Times New Roman" panose="02020603050405020304" pitchFamily="18" charset="0"/>
                    <a:ea typeface="SimSun" panose="02010600030101010101" pitchFamily="2" charset="-122"/>
                  </a:rPr>
                  <a:t>successful search</a:t>
                </a:r>
                <a:r>
                  <a:rPr lang="en-US" sz="2400" dirty="0">
                    <a:latin typeface="Times New Roman" panose="02020603050405020304" pitchFamily="18" charset="0"/>
                    <a:ea typeface="SimSun" panose="02010600030101010101" pitchFamily="2" charset="-122"/>
                  </a:rPr>
                  <a:t>,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a:t>
                </a:r>
              </a:p>
              <a:p>
                <a:pPr marL="800100" lvl="1" indent="-342900">
                  <a:buFont typeface="Symbol" panose="05050102010706020507" pitchFamily="18" charset="2"/>
                  <a:buChar char=""/>
                  <a:tabLst>
                    <a:tab pos="685800" algn="l"/>
                  </a:tabLst>
                </a:pPr>
                <a:r>
                  <a:rPr lang="en-US" sz="2400" dirty="0">
                    <a:latin typeface="Times New Roman" panose="02020603050405020304" pitchFamily="18" charset="0"/>
                    <a:ea typeface="SimSun" panose="02010600030101010101" pitchFamily="2" charset="-122"/>
                  </a:rPr>
                  <a:t>the probability of the </a:t>
                </a:r>
                <a:r>
                  <a:rPr lang="en-US" sz="2400" i="1" dirty="0">
                    <a:latin typeface="Times New Roman" panose="02020603050405020304" pitchFamily="18" charset="0"/>
                    <a:ea typeface="SimSun" panose="02010600030101010101" pitchFamily="2" charset="-122"/>
                  </a:rPr>
                  <a:t>first match occurring in the </a:t>
                </a:r>
                <a:r>
                  <a:rPr lang="en-US" sz="2400" i="1" dirty="0" err="1">
                    <a:latin typeface="Times New Roman" panose="02020603050405020304" pitchFamily="18" charset="0"/>
                    <a:ea typeface="SimSun" panose="02010600030101010101" pitchFamily="2" charset="-122"/>
                  </a:rPr>
                  <a:t>i</a:t>
                </a:r>
                <a:r>
                  <a:rPr lang="en-US" sz="2400" i="1" baseline="30000" dirty="0" err="1">
                    <a:latin typeface="Times New Roman" panose="02020603050405020304" pitchFamily="18" charset="0"/>
                    <a:ea typeface="SimSun" panose="02010600030101010101" pitchFamily="2" charset="-122"/>
                  </a:rPr>
                  <a:t>th</a:t>
                </a:r>
                <a:r>
                  <a:rPr lang="en-US" sz="2400" i="1" dirty="0">
                    <a:latin typeface="Times New Roman" panose="02020603050405020304" pitchFamily="18" charset="0"/>
                    <a:ea typeface="SimSun" panose="02010600030101010101" pitchFamily="2" charset="-122"/>
                  </a:rPr>
                  <a:t> position</a:t>
                </a:r>
                <a:r>
                  <a:rPr lang="en-US" sz="2400" dirty="0">
                    <a:latin typeface="Times New Roman" panose="02020603050405020304" pitchFamily="18" charset="0"/>
                    <a:ea typeface="SimSun" panose="02010600030101010101" pitchFamily="2" charset="-122"/>
                  </a:rPr>
                  <a:t> of the list is  </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𝑝</m:t>
                        </m:r>
                      </m:num>
                      <m:den>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den>
                    </m:f>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solidFill>
                      <a:srgbClr val="0000FF"/>
                    </a:solidFill>
                    <a:latin typeface="Times New Roman" panose="02020603050405020304" pitchFamily="18" charset="0"/>
                    <a:ea typeface="SimSun" panose="02010600030101010101" pitchFamily="2" charset="-122"/>
                  </a:rPr>
                  <a:t> for every  </a:t>
                </a:r>
                <a:r>
                  <a:rPr lang="en-US" sz="2400" dirty="0" err="1">
                    <a:solidFill>
                      <a:srgbClr val="0000FF"/>
                    </a:solidFill>
                    <a:latin typeface="Times New Roman" panose="02020603050405020304" pitchFamily="18" charset="0"/>
                    <a:ea typeface="SimSun" panose="02010600030101010101" pitchFamily="2" charset="-122"/>
                  </a:rPr>
                  <a:t>i</a:t>
                </a:r>
                <a:r>
                  <a:rPr lang="en-US" sz="2400" dirty="0">
                    <a:solidFill>
                      <a:srgbClr val="0000FF"/>
                    </a:solidFill>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and </a:t>
                </a:r>
              </a:p>
              <a:p>
                <a:pPr marL="800100" lvl="1" indent="-342900">
                  <a:buFont typeface="Symbol" panose="05050102010706020507" pitchFamily="18" charset="2"/>
                  <a:buChar char=""/>
                  <a:tabLst>
                    <a:tab pos="685800" algn="l"/>
                  </a:tabLst>
                </a:pPr>
                <a:r>
                  <a:rPr lang="en-US" sz="2400" dirty="0">
                    <a:latin typeface="Times New Roman" panose="02020603050405020304" pitchFamily="18" charset="0"/>
                    <a:ea typeface="SimSun" panose="02010600030101010101" pitchFamily="2" charset="-122"/>
                  </a:rPr>
                  <a:t>the number of comparisons made by the algorithm in such a situation is obviously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a:t>
                </a:r>
              </a:p>
              <a:p>
                <a:pPr marL="457200" marR="0" indent="-457200">
                  <a:spcBef>
                    <a:spcPts val="0"/>
                  </a:spcBef>
                  <a:spcAft>
                    <a:spcPts val="0"/>
                  </a:spcAft>
                </a:pPr>
                <a:r>
                  <a:rPr lang="en-US" sz="2400" dirty="0">
                    <a:latin typeface="Times New Roman" panose="02020603050405020304" pitchFamily="18" charset="0"/>
                    <a:ea typeface="SimSun" panose="02010600030101010101" pitchFamily="2" charset="-122"/>
                  </a:rPr>
                  <a:t>In the case of an </a:t>
                </a:r>
                <a:r>
                  <a:rPr lang="en-US" sz="2400" dirty="0">
                    <a:solidFill>
                      <a:srgbClr val="0000FF"/>
                    </a:solidFill>
                    <a:latin typeface="Times New Roman" panose="02020603050405020304" pitchFamily="18" charset="0"/>
                    <a:ea typeface="SimSun" panose="02010600030101010101" pitchFamily="2" charset="-122"/>
                  </a:rPr>
                  <a:t>unsuccessful search</a:t>
                </a:r>
                <a:r>
                  <a:rPr lang="en-US" sz="2400" dirty="0">
                    <a:latin typeface="Times New Roman" panose="02020603050405020304" pitchFamily="18" charset="0"/>
                    <a:ea typeface="SimSun" panose="02010600030101010101" pitchFamily="2" charset="-122"/>
                  </a:rPr>
                  <a:t>,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a:t>
                </a:r>
              </a:p>
              <a:p>
                <a:pPr marL="800100" lvl="1" indent="-342900">
                  <a:buFont typeface="Symbol" panose="05050102010706020507" pitchFamily="18" charset="2"/>
                  <a:buChar char=""/>
                  <a:tabLst>
                    <a:tab pos="685800" algn="l"/>
                  </a:tabLst>
                </a:pPr>
                <a:r>
                  <a:rPr lang="en-US" sz="2400" dirty="0">
                    <a:latin typeface="Times New Roman" panose="02020603050405020304" pitchFamily="18" charset="0"/>
                    <a:ea typeface="SimSun" panose="02010600030101010101" pitchFamily="2" charset="-122"/>
                  </a:rPr>
                  <a:t>the number of comparisons is  n  with the probability of such a search being  </a:t>
                </a:r>
                <a:r>
                  <a:rPr lang="en-US" sz="2400" dirty="0">
                    <a:solidFill>
                      <a:srgbClr val="0000FF"/>
                    </a:solidFill>
                    <a:latin typeface="Times New Roman" panose="02020603050405020304" pitchFamily="18" charset="0"/>
                    <a:ea typeface="SimSun" panose="02010600030101010101" pitchFamily="2" charset="-122"/>
                  </a:rPr>
                  <a:t>(1 – p). </a:t>
                </a:r>
              </a:p>
              <a:p>
                <a:pPr marL="457200" marR="0">
                  <a:spcBef>
                    <a:spcPts val="0"/>
                  </a:spcBef>
                  <a:spcAft>
                    <a:spcPts val="0"/>
                  </a:spcAft>
                </a:pPr>
                <a:r>
                  <a:rPr lang="en-US" sz="2400" b="1" dirty="0">
                    <a:latin typeface="Times New Roman" panose="02020603050405020304" pitchFamily="18" charset="0"/>
                    <a:ea typeface="SimSun" panose="02010600030101010101" pitchFamily="2" charset="-122"/>
                  </a:rPr>
                  <a:t> </a:t>
                </a:r>
              </a:p>
              <a:p>
                <a:pPr marL="457200" marR="0" indent="-457200">
                  <a:lnSpc>
                    <a:spcPct val="150000"/>
                  </a:lnSpc>
                  <a:spcBef>
                    <a:spcPts val="0"/>
                  </a:spcBef>
                  <a:spcAft>
                    <a:spcPts val="600"/>
                  </a:spcAft>
                </a:pPr>
                <a:r>
                  <a:rPr lang="en-US" sz="2400" dirty="0">
                    <a:latin typeface="Times New Roman" panose="02020603050405020304" pitchFamily="18" charset="0"/>
                    <a:ea typeface="SimSun" panose="02010600030101010101" pitchFamily="2" charset="-122"/>
                  </a:rPr>
                  <a:t>Therefore,</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767840" y="1190352"/>
                <a:ext cx="8798560" cy="5136855"/>
              </a:xfrm>
              <a:prstGeom prst="rect">
                <a:avLst/>
              </a:prstGeom>
              <a:blipFill>
                <a:blip r:embed="rId2"/>
                <a:stretch>
                  <a:fillRect l="-1040" t="-949" r="-485" b="-1779"/>
                </a:stretch>
              </a:blipFill>
            </p:spPr>
            <p:txBody>
              <a:bodyPr/>
              <a:lstStyle/>
              <a:p>
                <a:r>
                  <a:rPr lang="en-US">
                    <a:noFill/>
                  </a:rPr>
                  <a:t> </a:t>
                </a:r>
              </a:p>
            </p:txBody>
          </p:sp>
        </mc:Fallback>
      </mc:AlternateContent>
      <p:pic>
        <p:nvPicPr>
          <p:cNvPr id="4" name="Picture 3" descr="Image result for sad face">
            <a:extLst>
              <a:ext uri="{FF2B5EF4-FFF2-40B4-BE49-F238E27FC236}">
                <a16:creationId xmlns:a16="http://schemas.microsoft.com/office/drawing/2014/main" id="{BEFD9462-0D3A-46B6-9F0C-9A684D919B3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22680" y="1157745"/>
            <a:ext cx="502920" cy="409202"/>
          </a:xfrm>
          <a:prstGeom prst="rect">
            <a:avLst/>
          </a:prstGeom>
          <a:noFill/>
        </p:spPr>
      </p:pic>
    </p:spTree>
    <p:extLst>
      <p:ext uri="{BB962C8B-B14F-4D97-AF65-F5344CB8AC3E}">
        <p14:creationId xmlns:p14="http://schemas.microsoft.com/office/powerpoint/2010/main" val="1050838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45623" y="264160"/>
                <a:ext cx="9615715" cy="6360972"/>
              </a:xfrm>
              <a:prstGeom prst="rect">
                <a:avLst/>
              </a:prstGeom>
            </p:spPr>
            <p:txBody>
              <a:bodyPr wrap="square">
                <a:spAutoFit/>
              </a:bodyPr>
              <a:lstStyle/>
              <a:p>
                <a:pPr marL="457200" marR="0">
                  <a:spcBef>
                    <a:spcPts val="0"/>
                  </a:spcBef>
                  <a:spcAft>
                    <a:spcPts val="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S</a:t>
                </a:r>
                <a:r>
                  <a:rPr lang="en-US" sz="2400" baseline="-25000" dirty="0" err="1">
                    <a:latin typeface="Times New Roman" panose="02020603050405020304" pitchFamily="18" charset="0"/>
                    <a:ea typeface="SimSun" panose="02010600030101010101" pitchFamily="2" charset="-122"/>
                    <a:cs typeface="Times New Roman" panose="02020603050405020304" pitchFamily="18" charset="0"/>
                  </a:rPr>
                  <a:t>avg</a:t>
                </a:r>
                <a:r>
                  <a:rPr lang="en-US" sz="2400" dirty="0">
                    <a:latin typeface="Times New Roman" panose="02020603050405020304" pitchFamily="18" charset="0"/>
                    <a:ea typeface="SimSun" panose="02010600030101010101" pitchFamily="2" charset="-122"/>
                    <a:cs typeface="Times New Roman" panose="02020603050405020304" pitchFamily="18" charset="0"/>
                  </a:rPr>
                  <a:t> (n)  =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[1*</a:t>
                </a:r>
                <a14:m>
                  <m:oMath xmlns:m="http://schemas.openxmlformats.org/officeDocument/2006/math">
                    <m:f>
                      <m:fPr>
                        <m:ctrlPr>
                          <a:rPr lang="en-US" sz="240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𝑝</m:t>
                        </m:r>
                      </m:num>
                      <m:den>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den>
                    </m:f>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2*</a:t>
                </a:r>
                <a:r>
                  <a:rPr lang="en-US" sz="2400" dirty="0">
                    <a:solidFill>
                      <a:srgbClr val="0000FF"/>
                    </a:solidFill>
                    <a:ea typeface="SimSun" panose="02010600030101010101" pitchFamily="2" charset="-122"/>
                    <a:cs typeface="Times New Roman" panose="02020603050405020304" pitchFamily="18" charset="0"/>
                  </a:rPr>
                  <a:t> </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𝑝</m:t>
                        </m:r>
                      </m:num>
                      <m:den>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den>
                    </m:f>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  +  </a:t>
                </a:r>
                <a:r>
                  <a:rPr lang="en-US" sz="2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i</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t>
                </a:r>
                <a:r>
                  <a:rPr lang="en-US" sz="2400" dirty="0">
                    <a:solidFill>
                      <a:srgbClr val="0000FF"/>
                    </a:solidFill>
                    <a:ea typeface="SimSun" panose="02010600030101010101" pitchFamily="2" charset="-122"/>
                    <a:cs typeface="Times New Roman" panose="02020603050405020304" pitchFamily="18" charset="0"/>
                  </a:rPr>
                  <a:t> </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𝑝</m:t>
                        </m:r>
                      </m:num>
                      <m:den>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den>
                    </m:f>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  +  n*</a:t>
                </a:r>
                <a:r>
                  <a:rPr lang="en-US" sz="2400" dirty="0">
                    <a:solidFill>
                      <a:srgbClr val="0000FF"/>
                    </a:solidFill>
                    <a:ea typeface="SimSun" panose="02010600030101010101" pitchFamily="2" charset="-122"/>
                    <a:cs typeface="Times New Roman" panose="02020603050405020304" pitchFamily="18" charset="0"/>
                  </a:rPr>
                  <a:t> </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𝑝</m:t>
                        </m:r>
                      </m:num>
                      <m:den>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den>
                    </m:f>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t>
                </a:r>
                <a:r>
                  <a:rPr lang="en-US" sz="2400" dirty="0">
                    <a:latin typeface="Times New Roman" panose="02020603050405020304" pitchFamily="18" charset="0"/>
                    <a:ea typeface="SimSun" panose="02010600030101010101" pitchFamily="2" charset="-122"/>
                    <a:cs typeface="Times New Roman" panose="02020603050405020304" pitchFamily="18" charset="0"/>
                  </a:rPr>
                  <a:t> + n*(1 – p)</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𝑝</m:t>
                        </m:r>
                      </m:num>
                      <m:den>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den>
                    </m:f>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[ 1 + 2 + …. + </a:t>
                </a:r>
                <a:r>
                  <a:rPr lang="en-US" sz="2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i</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 … + n]</a:t>
                </a:r>
                <a:r>
                  <a:rPr lang="en-US" sz="2400" dirty="0">
                    <a:latin typeface="Times New Roman" panose="02020603050405020304" pitchFamily="18" charset="0"/>
                    <a:ea typeface="SimSun" panose="02010600030101010101" pitchFamily="2" charset="-122"/>
                    <a:cs typeface="Times New Roman" panose="02020603050405020304" pitchFamily="18" charset="0"/>
                  </a:rPr>
                  <a:t>  +  n*(1-p)</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𝑝</m:t>
                        </m:r>
                      </m:num>
                      <m:den>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den>
                    </m:f>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+1)</m:t>
                        </m:r>
                      </m:num>
                      <m:den>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den>
                    </m:f>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t>
                </a:r>
                <a:r>
                  <a:rPr lang="en-US" sz="2400" dirty="0">
                    <a:latin typeface="Times New Roman" panose="02020603050405020304" pitchFamily="18" charset="0"/>
                    <a:ea typeface="SimSun" panose="02010600030101010101" pitchFamily="2" charset="-122"/>
                    <a:cs typeface="Times New Roman" panose="02020603050405020304" pitchFamily="18" charset="0"/>
                  </a:rPr>
                  <a:t>  +  n*(1 – p)</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       =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p</a:t>
                </a:r>
                <a:r>
                  <a:rPr lang="en-US" sz="2400" dirty="0">
                    <a:solidFill>
                      <a:srgbClr val="0000FF"/>
                    </a:solidFill>
                    <a:ea typeface="SimSun" panose="02010600030101010101" pitchFamily="2" charset="-122"/>
                    <a:cs typeface="Times New Roman" panose="02020603050405020304" pitchFamily="18" charset="0"/>
                  </a:rPr>
                  <a:t> </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+1)</m:t>
                        </m:r>
                      </m:num>
                      <m:den>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den>
                    </m:f>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n(1 – p).</a:t>
                </a:r>
              </a:p>
              <a:p>
                <a:pPr marL="457200" marR="0">
                  <a:spcBef>
                    <a:spcPts val="0"/>
                  </a:spcBef>
                  <a:spcAft>
                    <a:spcPts val="0"/>
                  </a:spcAft>
                </a:pP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This general formula yields some quite reasonable answer:</a:t>
                </a:r>
              </a:p>
              <a:p>
                <a:r>
                  <a:rPr lang="en-US" sz="2200" i="1" dirty="0">
                    <a:latin typeface="Times New Roman" panose="02020603050405020304" pitchFamily="18" charset="0"/>
                    <a:cs typeface="Times New Roman" panose="02020603050405020304" pitchFamily="18" charset="0"/>
                  </a:rPr>
                  <a:t>If  the search must be successful </a:t>
                </a:r>
                <a:r>
                  <a:rPr lang="en-US" sz="2200" i="1" dirty="0">
                    <a:solidFill>
                      <a:srgbClr val="0000FF"/>
                    </a:solidFill>
                    <a:latin typeface="Times New Roman" panose="02020603050405020304" pitchFamily="18" charset="0"/>
                    <a:cs typeface="Times New Roman" panose="02020603050405020304" pitchFamily="18" charset="0"/>
                  </a:rPr>
                  <a:t>p = 1 </a:t>
                </a:r>
                <a:r>
                  <a:rPr lang="en-US" sz="2200" i="1" dirty="0">
                    <a:latin typeface="Times New Roman" panose="02020603050405020304" pitchFamily="18" charset="0"/>
                    <a:cs typeface="Times New Roman" panose="02020603050405020304" pitchFamily="18" charset="0"/>
                  </a:rPr>
                  <a:t>, the average number of key comparisons made by sequential search is </a:t>
                </a:r>
                <a14:m>
                  <m:oMath xmlns:m="http://schemas.openxmlformats.org/officeDocument/2006/math">
                    <m:f>
                      <m:fPr>
                        <m:ctrlPr>
                          <a:rPr lang="en-US" sz="22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2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2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r>
                          <a:rPr lang="en-US" sz="22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+1)</m:t>
                        </m:r>
                      </m:num>
                      <m:den>
                        <m:r>
                          <a:rPr lang="en-US" sz="22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den>
                    </m:f>
                    <m:r>
                      <a:rPr lang="en-US" sz="22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(i.e., the algorithm will inspect, on average, about half of the list’s elements.</a:t>
                </a:r>
                <a:endParaRPr lang="en-US" sz="2200" dirty="0">
                  <a:latin typeface="Times New Roman" panose="02020603050405020304" pitchFamily="18" charset="0"/>
                  <a:ea typeface="SimSun" panose="02010600030101010101" pitchFamily="2" charset="-122"/>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If  </a:t>
                </a:r>
                <a:r>
                  <a:rPr lang="en-US" sz="2200" i="1" dirty="0">
                    <a:latin typeface="Times New Roman" panose="02020603050405020304" pitchFamily="18" charset="0"/>
                    <a:cs typeface="Times New Roman" panose="02020603050405020304" pitchFamily="18" charset="0"/>
                  </a:rPr>
                  <a:t>the search must be unsuccessful</a:t>
                </a:r>
                <a:r>
                  <a:rPr lang="en-US" sz="2200" i="1" dirty="0">
                    <a:solidFill>
                      <a:srgbClr val="0000FF"/>
                    </a:solidFill>
                    <a:latin typeface="Times New Roman" panose="02020603050405020304" pitchFamily="18" charset="0"/>
                    <a:cs typeface="Times New Roman" panose="02020603050405020304" pitchFamily="18" charset="0"/>
                  </a:rPr>
                  <a:t> p = 0</a:t>
                </a:r>
                <a:r>
                  <a:rPr lang="en-US" sz="2200" i="1" dirty="0">
                    <a:latin typeface="Times New Roman" panose="02020603050405020304" pitchFamily="18" charset="0"/>
                    <a:cs typeface="Times New Roman" panose="02020603050405020304" pitchFamily="18" charset="0"/>
                  </a:rPr>
                  <a:t>, the average number of key comparisons will be</a:t>
                </a:r>
                <a:r>
                  <a:rPr lang="en-US" sz="2200" dirty="0">
                    <a:latin typeface="Times New Roman" panose="02020603050405020304" pitchFamily="18" charset="0"/>
                    <a:cs typeface="Times New Roman" panose="02020603050405020304" pitchFamily="18" charset="0"/>
                  </a:rPr>
                  <a:t>  n  because the algorithm will inspect all  n elements on all such inputs.</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+1)</m:t>
                        </m:r>
                      </m:num>
                      <m:den>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den>
                    </m:f>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if the search is successful (p = 1).</a:t>
                </a:r>
              </a:p>
              <a:p>
                <a:r>
                  <a:rPr lang="en-US" sz="2200" dirty="0" err="1">
                    <a:solidFill>
                      <a:srgbClr val="0000FF"/>
                    </a:solidFill>
                    <a:latin typeface="Times New Roman" panose="02020603050405020304" pitchFamily="18" charset="0"/>
                    <a:cs typeface="Times New Roman" panose="02020603050405020304" pitchFamily="18" charset="0"/>
                  </a:rPr>
                  <a:t>S</a:t>
                </a:r>
                <a:r>
                  <a:rPr lang="en-US" sz="2200" baseline="-25000" dirty="0" err="1">
                    <a:solidFill>
                      <a:srgbClr val="0000FF"/>
                    </a:solidFill>
                    <a:latin typeface="Times New Roman" panose="02020603050405020304" pitchFamily="18" charset="0"/>
                    <a:cs typeface="Times New Roman" panose="02020603050405020304" pitchFamily="18" charset="0"/>
                  </a:rPr>
                  <a:t>avg</a:t>
                </a:r>
                <a:r>
                  <a:rPr lang="en-US" sz="2200" dirty="0">
                    <a:solidFill>
                      <a:srgbClr val="0000FF"/>
                    </a:solidFill>
                    <a:latin typeface="Times New Roman" panose="02020603050405020304" pitchFamily="18" charset="0"/>
                    <a:cs typeface="Times New Roman" panose="02020603050405020304" pitchFamily="18" charset="0"/>
                  </a:rPr>
                  <a:t> (n)  </a:t>
                </a:r>
                <a:r>
                  <a:rPr lang="en-US" sz="22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n, 		  </a:t>
                </a:r>
                <a:r>
                  <a:rPr lang="en-US" sz="2200" dirty="0">
                    <a:latin typeface="Times New Roman" panose="02020603050405020304" pitchFamily="18" charset="0"/>
                    <a:cs typeface="Times New Roman" panose="02020603050405020304" pitchFamily="18" charset="0"/>
                  </a:rPr>
                  <a:t>if search is unsuccessful (p = 0).</a:t>
                </a:r>
              </a:p>
            </p:txBody>
          </p:sp>
        </mc:Choice>
        <mc:Fallback xmlns="">
          <p:sp>
            <p:nvSpPr>
              <p:cNvPr id="2" name="Rectangle 1"/>
              <p:cNvSpPr>
                <a:spLocks noRot="1" noChangeAspect="1" noMove="1" noResize="1" noEditPoints="1" noAdjustHandles="1" noChangeArrowheads="1" noChangeShapeType="1" noTextEdit="1"/>
              </p:cNvSpPr>
              <p:nvPr/>
            </p:nvSpPr>
            <p:spPr>
              <a:xfrm>
                <a:off x="1445623" y="264160"/>
                <a:ext cx="9615715" cy="6360972"/>
              </a:xfrm>
              <a:prstGeom prst="rect">
                <a:avLst/>
              </a:prstGeom>
              <a:blipFill>
                <a:blip r:embed="rId2"/>
                <a:stretch>
                  <a:fillRect l="-824" t="-96" b="-766"/>
                </a:stretch>
              </a:blipFill>
            </p:spPr>
            <p:txBody>
              <a:bodyPr/>
              <a:lstStyle/>
              <a:p>
                <a:r>
                  <a:rPr lang="en-US">
                    <a:noFill/>
                  </a:rPr>
                  <a:t> </a:t>
                </a:r>
              </a:p>
            </p:txBody>
          </p:sp>
        </mc:Fallback>
      </mc:AlternateContent>
      <p:sp>
        <p:nvSpPr>
          <p:cNvPr id="3" name="AutoShape 325"/>
          <p:cNvSpPr>
            <a:spLocks/>
          </p:cNvSpPr>
          <p:nvPr/>
        </p:nvSpPr>
        <p:spPr bwMode="auto">
          <a:xfrm>
            <a:off x="3076620" y="5394960"/>
            <a:ext cx="136843" cy="955040"/>
          </a:xfrm>
          <a:prstGeom prst="leftBrace">
            <a:avLst>
              <a:gd name="adj1" fmla="val 53263"/>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4" name="Graphic 3" descr="Shooting star">
            <a:extLst>
              <a:ext uri="{FF2B5EF4-FFF2-40B4-BE49-F238E27FC236}">
                <a16:creationId xmlns:a16="http://schemas.microsoft.com/office/drawing/2014/main" id="{F9DECF4A-9EC2-4DB3-AD82-F02C16931B2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339445" y="5174312"/>
            <a:ext cx="618877" cy="618877"/>
          </a:xfrm>
          <a:prstGeom prst="rect">
            <a:avLst/>
          </a:prstGeom>
        </p:spPr>
      </p:pic>
      <p:pic>
        <p:nvPicPr>
          <p:cNvPr id="5" name="Picture 4" descr="Image result for sad face">
            <a:extLst>
              <a:ext uri="{FF2B5EF4-FFF2-40B4-BE49-F238E27FC236}">
                <a16:creationId xmlns:a16="http://schemas.microsoft.com/office/drawing/2014/main" id="{0595EDA1-1B06-40DC-A9D0-8B83D0B78A7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706862" y="1661261"/>
            <a:ext cx="502920" cy="409202"/>
          </a:xfrm>
          <a:prstGeom prst="rect">
            <a:avLst/>
          </a:prstGeom>
          <a:noFill/>
        </p:spPr>
      </p:pic>
    </p:spTree>
    <p:extLst>
      <p:ext uri="{BB962C8B-B14F-4D97-AF65-F5344CB8AC3E}">
        <p14:creationId xmlns:p14="http://schemas.microsoft.com/office/powerpoint/2010/main" val="766276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150D43-798B-49D0-B28B-C66F97A4F7B6}"/>
              </a:ext>
            </a:extLst>
          </p:cNvPr>
          <p:cNvSpPr/>
          <p:nvPr/>
        </p:nvSpPr>
        <p:spPr>
          <a:xfrm>
            <a:off x="4071869" y="2956951"/>
            <a:ext cx="3313728" cy="646331"/>
          </a:xfrm>
          <a:prstGeom prst="rect">
            <a:avLst/>
          </a:prstGeom>
        </p:spPr>
        <p:txBody>
          <a:bodyPr wrap="none">
            <a:spAutoFit/>
          </a:bodyPr>
          <a:lstStyle/>
          <a:p>
            <a:r>
              <a:rPr lang="en-US" sz="3600" dirty="0">
                <a:ea typeface="SimSun" panose="02010600030101010101" pitchFamily="2" charset="-122"/>
              </a:rPr>
              <a:t>String Matching </a:t>
            </a:r>
          </a:p>
        </p:txBody>
      </p:sp>
      <p:pic>
        <p:nvPicPr>
          <p:cNvPr id="3" name="Graphic 2" descr="Shooting star">
            <a:extLst>
              <a:ext uri="{FF2B5EF4-FFF2-40B4-BE49-F238E27FC236}">
                <a16:creationId xmlns:a16="http://schemas.microsoft.com/office/drawing/2014/main" id="{074DC961-6B20-4D1F-9ECF-27C48397CE4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544200" y="2338074"/>
            <a:ext cx="618877" cy="618877"/>
          </a:xfrm>
          <a:prstGeom prst="rect">
            <a:avLst/>
          </a:prstGeom>
        </p:spPr>
      </p:pic>
    </p:spTree>
    <p:extLst>
      <p:ext uri="{BB962C8B-B14F-4D97-AF65-F5344CB8AC3E}">
        <p14:creationId xmlns:p14="http://schemas.microsoft.com/office/powerpoint/2010/main" val="3078907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1865" y="673285"/>
            <a:ext cx="8668269" cy="5309146"/>
          </a:xfrm>
          <a:prstGeom prst="rect">
            <a:avLst/>
          </a:prstGeom>
        </p:spPr>
        <p:txBody>
          <a:bodyPr wrap="square">
            <a:spAutoFit/>
          </a:bodyPr>
          <a:lstStyle/>
          <a:p>
            <a:r>
              <a:rPr lang="en-US" sz="3200" dirty="0">
                <a:ea typeface="SimSun" panose="02010600030101010101" pitchFamily="2" charset="-122"/>
              </a:rPr>
              <a:t>Brute-force String Matching </a:t>
            </a:r>
          </a:p>
          <a:p>
            <a:r>
              <a:rPr lang="en-US" sz="2000" dirty="0">
                <a:latin typeface="Times New Roman" panose="02020603050405020304" pitchFamily="18" charset="0"/>
                <a:ea typeface="SimSun" panose="02010600030101010101" pitchFamily="2" charset="-122"/>
              </a:rPr>
              <a:t> </a:t>
            </a:r>
          </a:p>
          <a:p>
            <a:pPr>
              <a:spcAft>
                <a:spcPts val="1800"/>
              </a:spcAft>
            </a:pPr>
            <a:r>
              <a:rPr lang="en-US" sz="2400" dirty="0">
                <a:latin typeface="Times New Roman" panose="02020603050405020304" pitchFamily="18" charset="0"/>
                <a:ea typeface="SimSun" panose="02010600030101010101" pitchFamily="2" charset="-122"/>
              </a:rPr>
              <a:t>Given a </a:t>
            </a:r>
            <a:r>
              <a:rPr lang="en-US" sz="2400" dirty="0">
                <a:solidFill>
                  <a:srgbClr val="0000FF"/>
                </a:solidFill>
                <a:latin typeface="Times New Roman" panose="02020603050405020304" pitchFamily="18" charset="0"/>
                <a:ea typeface="SimSun" panose="02010600030101010101" pitchFamily="2" charset="-122"/>
              </a:rPr>
              <a:t>text</a:t>
            </a:r>
            <a:r>
              <a:rPr lang="en-US" sz="2400" dirty="0">
                <a:latin typeface="Times New Roman" panose="02020603050405020304" pitchFamily="18" charset="0"/>
                <a:ea typeface="SimSun" panose="02010600030101010101" pitchFamily="2" charset="-122"/>
              </a:rPr>
              <a:t> string of n characters</a:t>
            </a:r>
            <a:r>
              <a:rPr lang="en-US" sz="2400" dirty="0">
                <a:solidFill>
                  <a:srgbClr val="FF0000"/>
                </a:solidFill>
                <a:latin typeface="Times New Roman" panose="02020603050405020304" pitchFamily="18" charset="0"/>
                <a:ea typeface="SimSun" panose="02010600030101010101" pitchFamily="2" charset="-122"/>
              </a:rPr>
              <a:t>, </a:t>
            </a:r>
          </a:p>
          <a:p>
            <a:pPr>
              <a:spcAft>
                <a:spcPts val="1800"/>
              </a:spcAft>
            </a:pPr>
            <a:r>
              <a:rPr lang="de-DE" sz="2400" dirty="0">
                <a:latin typeface="Times New Roman" panose="02020603050405020304" pitchFamily="18" charset="0"/>
                <a:ea typeface="SimSun" panose="02010600030101010101" pitchFamily="2" charset="-122"/>
              </a:rPr>
              <a:t>	t</a:t>
            </a:r>
            <a:r>
              <a:rPr lang="de-DE" sz="2400" baseline="-25000" dirty="0">
                <a:latin typeface="Times New Roman" panose="02020603050405020304" pitchFamily="18" charset="0"/>
                <a:ea typeface="SimSun" panose="02010600030101010101" pitchFamily="2" charset="-122"/>
              </a:rPr>
              <a:t>0,</a:t>
            </a:r>
            <a:r>
              <a:rPr lang="de-DE" sz="2400" dirty="0">
                <a:latin typeface="Times New Roman" panose="02020603050405020304" pitchFamily="18" charset="0"/>
                <a:ea typeface="SimSun" panose="02010600030101010101" pitchFamily="2" charset="-122"/>
              </a:rPr>
              <a:t>   … t</a:t>
            </a:r>
            <a:r>
              <a:rPr lang="de-DE" sz="2400" baseline="-25000" dirty="0">
                <a:latin typeface="Times New Roman" panose="02020603050405020304" pitchFamily="18" charset="0"/>
                <a:ea typeface="SimSun" panose="02010600030101010101" pitchFamily="2" charset="-122"/>
              </a:rPr>
              <a:t>i-1</a:t>
            </a:r>
            <a:r>
              <a:rPr lang="de-DE" sz="2400" dirty="0">
                <a:latin typeface="Times New Roman" panose="02020603050405020304" pitchFamily="18" charset="0"/>
                <a:ea typeface="SimSun" panose="02010600030101010101" pitchFamily="2" charset="-122"/>
              </a:rPr>
              <a:t>,   t</a:t>
            </a:r>
            <a:r>
              <a:rPr lang="de-DE" sz="2400" baseline="-25000" dirty="0">
                <a:latin typeface="Times New Roman" panose="02020603050405020304" pitchFamily="18" charset="0"/>
                <a:ea typeface="SimSun" panose="02010600030101010101" pitchFamily="2" charset="-122"/>
              </a:rPr>
              <a:t>i</a:t>
            </a:r>
            <a:r>
              <a:rPr lang="de-DE" sz="2400" dirty="0">
                <a:latin typeface="Times New Roman" panose="02020603050405020304" pitchFamily="18" charset="0"/>
                <a:ea typeface="SimSun" panose="02010600030101010101" pitchFamily="2" charset="-122"/>
              </a:rPr>
              <a:t>,    t</a:t>
            </a:r>
            <a:r>
              <a:rPr lang="de-DE" sz="2400" baseline="-25000" dirty="0">
                <a:latin typeface="Times New Roman" panose="02020603050405020304" pitchFamily="18" charset="0"/>
                <a:ea typeface="SimSun" panose="02010600030101010101" pitchFamily="2" charset="-122"/>
              </a:rPr>
              <a:t>i+1</a:t>
            </a:r>
            <a:r>
              <a:rPr lang="de-DE" sz="2400" dirty="0">
                <a:latin typeface="Times New Roman" panose="02020603050405020304" pitchFamily="18" charset="0"/>
                <a:ea typeface="SimSun" panose="02010600030101010101" pitchFamily="2" charset="-122"/>
              </a:rPr>
              <a:t>,   …,  t</a:t>
            </a:r>
            <a:r>
              <a:rPr lang="de-DE" sz="2400" baseline="-25000" dirty="0">
                <a:latin typeface="Times New Roman" panose="02020603050405020304" pitchFamily="18" charset="0"/>
                <a:ea typeface="SimSun" panose="02010600030101010101" pitchFamily="2" charset="-122"/>
              </a:rPr>
              <a:t>i+j </a:t>
            </a:r>
            <a:r>
              <a:rPr lang="de-DE" sz="2400" dirty="0">
                <a:latin typeface="Times New Roman" panose="02020603050405020304" pitchFamily="18" charset="0"/>
                <a:ea typeface="SimSun" panose="02010600030101010101" pitchFamily="2" charset="-122"/>
              </a:rPr>
              <a:t>, …,   t</a:t>
            </a:r>
            <a:r>
              <a:rPr lang="de-DE" sz="2400" baseline="-25000" dirty="0">
                <a:latin typeface="Times New Roman" panose="02020603050405020304" pitchFamily="18" charset="0"/>
                <a:ea typeface="SimSun" panose="02010600030101010101" pitchFamily="2" charset="-122"/>
              </a:rPr>
              <a:t>i+m-1 </a:t>
            </a:r>
            <a:r>
              <a:rPr lang="de-DE" sz="2400" dirty="0">
                <a:latin typeface="Times New Roman" panose="02020603050405020304" pitchFamily="18" charset="0"/>
                <a:ea typeface="SimSun" panose="02010600030101010101" pitchFamily="2" charset="-122"/>
              </a:rPr>
              <a:t>,  ….,  t</a:t>
            </a:r>
            <a:r>
              <a:rPr lang="de-DE" sz="2400" baseline="-25000" dirty="0">
                <a:latin typeface="Times New Roman" panose="02020603050405020304" pitchFamily="18" charset="0"/>
                <a:ea typeface="SimSun" panose="02010600030101010101" pitchFamily="2" charset="-122"/>
              </a:rPr>
              <a:t>n-1</a:t>
            </a:r>
            <a:r>
              <a:rPr lang="de-DE" sz="2400" dirty="0">
                <a:latin typeface="Times New Roman" panose="02020603050405020304" pitchFamily="18" charset="0"/>
                <a:ea typeface="SimSun" panose="02010600030101010101" pitchFamily="2" charset="-122"/>
              </a:rPr>
              <a:t>      (</a:t>
            </a:r>
            <a:r>
              <a:rPr lang="de-DE" sz="2400" dirty="0">
                <a:solidFill>
                  <a:srgbClr val="0000CC"/>
                </a:solidFill>
                <a:latin typeface="Times New Roman" panose="02020603050405020304" pitchFamily="18" charset="0"/>
                <a:ea typeface="SimSun" panose="02010600030101010101" pitchFamily="2" charset="-122"/>
              </a:rPr>
              <a:t>text T)</a:t>
            </a:r>
            <a:endParaRPr lang="en-US" sz="2400" dirty="0">
              <a:solidFill>
                <a:srgbClr val="FF0000"/>
              </a:solidFill>
              <a:latin typeface="Times New Roman" panose="02020603050405020304" pitchFamily="18" charset="0"/>
              <a:ea typeface="SimSun" panose="02010600030101010101" pitchFamily="2" charset="-122"/>
            </a:endParaRPr>
          </a:p>
          <a:p>
            <a:pPr>
              <a:spcAft>
                <a:spcPts val="1800"/>
              </a:spcAft>
            </a:pPr>
            <a:r>
              <a:rPr lang="en-US" sz="2400" dirty="0">
                <a:latin typeface="Times New Roman" panose="02020603050405020304" pitchFamily="18" charset="0"/>
                <a:ea typeface="SimSun" panose="02010600030101010101" pitchFamily="2" charset="-122"/>
              </a:rPr>
              <a:t>and a </a:t>
            </a:r>
            <a:r>
              <a:rPr lang="en-US" sz="2400" dirty="0">
                <a:solidFill>
                  <a:srgbClr val="0000FF"/>
                </a:solidFill>
                <a:latin typeface="Times New Roman" panose="02020603050405020304" pitchFamily="18" charset="0"/>
                <a:ea typeface="SimSun" panose="02010600030101010101" pitchFamily="2" charset="-122"/>
              </a:rPr>
              <a:t>pattern</a:t>
            </a:r>
            <a:r>
              <a:rPr lang="en-US" sz="2400" dirty="0">
                <a:latin typeface="Times New Roman" panose="02020603050405020304" pitchFamily="18" charset="0"/>
                <a:ea typeface="SimSun" panose="02010600030101010101" pitchFamily="2" charset="-122"/>
              </a:rPr>
              <a:t> string of m characters (m ≤ n), </a:t>
            </a:r>
          </a:p>
          <a:p>
            <a:pPr>
              <a:spcAft>
                <a:spcPts val="1800"/>
              </a:spcAft>
            </a:pPr>
            <a:r>
              <a:rPr lang="en-US" sz="2400" dirty="0">
                <a:latin typeface="Times New Roman" panose="02020603050405020304" pitchFamily="18" charset="0"/>
                <a:ea typeface="SimSun" panose="02010600030101010101" pitchFamily="2" charset="-122"/>
              </a:rPr>
              <a:t>	p</a:t>
            </a:r>
            <a:r>
              <a:rPr lang="en-US" sz="2400" baseline="-25000" dirty="0">
                <a:latin typeface="Times New Roman" panose="02020603050405020304" pitchFamily="18" charset="0"/>
                <a:ea typeface="SimSun" panose="02010600030101010101" pitchFamily="2" charset="-122"/>
              </a:rPr>
              <a:t>0</a:t>
            </a:r>
            <a:r>
              <a:rPr lang="en-US" sz="2400" dirty="0">
                <a:latin typeface="Times New Roman" panose="02020603050405020304" pitchFamily="18" charset="0"/>
                <a:ea typeface="SimSun" panose="02010600030101010101" pitchFamily="2" charset="-122"/>
              </a:rPr>
              <a:t>,  p</a:t>
            </a:r>
            <a:r>
              <a:rPr lang="en-US" sz="2400"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   </a:t>
            </a:r>
            <a:r>
              <a:rPr lang="en-US" sz="2400" dirty="0" err="1">
                <a:latin typeface="Times New Roman" panose="02020603050405020304" pitchFamily="18" charset="0"/>
                <a:ea typeface="SimSun" panose="02010600030101010101" pitchFamily="2" charset="-122"/>
              </a:rPr>
              <a:t>p</a:t>
            </a:r>
            <a:r>
              <a:rPr lang="en-US" sz="2400" baseline="-25000" dirty="0" err="1">
                <a:latin typeface="Times New Roman" panose="02020603050405020304" pitchFamily="18" charset="0"/>
                <a:ea typeface="SimSun" panose="02010600030101010101" pitchFamily="2" charset="-122"/>
              </a:rPr>
              <a:t>j</a:t>
            </a:r>
            <a:r>
              <a:rPr lang="en-US" sz="2400" dirty="0">
                <a:latin typeface="Times New Roman" panose="02020603050405020304" pitchFamily="18" charset="0"/>
                <a:ea typeface="SimSun" panose="02010600030101010101" pitchFamily="2" charset="-122"/>
              </a:rPr>
              <a:t>,  …,   p</a:t>
            </a:r>
            <a:r>
              <a:rPr lang="en-US" sz="2400" baseline="-25000" dirty="0">
                <a:latin typeface="Times New Roman" panose="02020603050405020304" pitchFamily="18" charset="0"/>
                <a:ea typeface="SimSun" panose="02010600030101010101" pitchFamily="2" charset="-122"/>
              </a:rPr>
              <a:t>m-1</a:t>
            </a:r>
            <a:r>
              <a:rPr lang="en-US" sz="2400" dirty="0">
                <a:latin typeface="Times New Roman" panose="02020603050405020304" pitchFamily="18" charset="0"/>
                <a:ea typeface="SimSun" panose="02010600030101010101" pitchFamily="2" charset="-122"/>
              </a:rPr>
              <a:t>       (</a:t>
            </a:r>
            <a:r>
              <a:rPr lang="en-US" sz="2400" dirty="0">
                <a:solidFill>
                  <a:srgbClr val="0000CC"/>
                </a:solidFill>
                <a:latin typeface="Times New Roman" panose="02020603050405020304" pitchFamily="18" charset="0"/>
                <a:ea typeface="SimSun" panose="02010600030101010101" pitchFamily="2" charset="-122"/>
              </a:rPr>
              <a:t>pattern P)</a:t>
            </a:r>
            <a:endParaRPr lang="en-US" sz="2400" dirty="0">
              <a:solidFill>
                <a:srgbClr val="0000FF"/>
              </a:solidFill>
              <a:latin typeface="Times New Roman" panose="02020603050405020304" pitchFamily="18" charset="0"/>
              <a:ea typeface="SimSun" panose="02010600030101010101" pitchFamily="2" charset="-122"/>
            </a:endParaRPr>
          </a:p>
          <a:p>
            <a:pPr>
              <a:spcAft>
                <a:spcPts val="1800"/>
              </a:spcAft>
            </a:pPr>
            <a:r>
              <a:rPr lang="en-US" sz="2400" dirty="0">
                <a:solidFill>
                  <a:srgbClr val="0000FF"/>
                </a:solidFill>
                <a:latin typeface="Times New Roman" panose="02020603050405020304" pitchFamily="18" charset="0"/>
                <a:ea typeface="SimSun" panose="02010600030101010101" pitchFamily="2" charset="-122"/>
              </a:rPr>
              <a:t>find a substring of the text that matches the pattern. </a:t>
            </a:r>
          </a:p>
          <a:p>
            <a:r>
              <a:rPr lang="en-US" sz="2400" dirty="0">
                <a:latin typeface="Times New Roman" panose="02020603050405020304" pitchFamily="18" charset="0"/>
                <a:ea typeface="SimSun" panose="02010600030101010101" pitchFamily="2" charset="-122"/>
              </a:rPr>
              <a:t> A string-matching algorithm for finding a substring of the text that matches the pattern can simply continue comparing characters of the text by characters of the pattern until the entire text is exhausted.</a:t>
            </a:r>
          </a:p>
          <a:p>
            <a:endParaRPr lang="en-US" sz="2000" dirty="0">
              <a:latin typeface="Times New Roman" panose="02020603050405020304" pitchFamily="18" charset="0"/>
              <a:ea typeface="SimSun" panose="02010600030101010101" pitchFamily="2" charset="-122"/>
            </a:endParaRPr>
          </a:p>
        </p:txBody>
      </p:sp>
      <p:sp>
        <p:nvSpPr>
          <p:cNvPr id="3" name="Cloud Callout 2"/>
          <p:cNvSpPr/>
          <p:nvPr/>
        </p:nvSpPr>
        <p:spPr>
          <a:xfrm flipH="1">
            <a:off x="839830" y="4195714"/>
            <a:ext cx="50888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ad face">
            <a:extLst>
              <a:ext uri="{FF2B5EF4-FFF2-40B4-BE49-F238E27FC236}">
                <a16:creationId xmlns:a16="http://schemas.microsoft.com/office/drawing/2014/main" id="{1AA41336-08FC-4E28-B0B0-447633DFAD5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45795" y="4104110"/>
            <a:ext cx="502920" cy="409202"/>
          </a:xfrm>
          <a:prstGeom prst="rect">
            <a:avLst/>
          </a:prstGeom>
          <a:noFill/>
        </p:spPr>
      </p:pic>
    </p:spTree>
    <p:extLst>
      <p:ext uri="{BB962C8B-B14F-4D97-AF65-F5344CB8AC3E}">
        <p14:creationId xmlns:p14="http://schemas.microsoft.com/office/powerpoint/2010/main" val="3644021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1865" y="673285"/>
            <a:ext cx="8668269" cy="5816977"/>
          </a:xfrm>
          <a:prstGeom prst="rect">
            <a:avLst/>
          </a:prstGeom>
        </p:spPr>
        <p:txBody>
          <a:bodyPr wrap="square">
            <a:spAutoFit/>
          </a:bodyPr>
          <a:lstStyle/>
          <a:p>
            <a:r>
              <a:rPr lang="en-US" sz="2800" dirty="0">
                <a:ea typeface="SimSun" panose="02010600030101010101" pitchFamily="2" charset="-122"/>
              </a:rPr>
              <a:t>Brute-force String Matching </a:t>
            </a:r>
          </a:p>
          <a:p>
            <a:r>
              <a:rPr lang="en-US" sz="20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Problem:  Find  the index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of the leftmost character of the first matching substring in the </a:t>
            </a:r>
            <a:r>
              <a:rPr lang="en-US" sz="2400" dirty="0">
                <a:solidFill>
                  <a:srgbClr val="0000CC"/>
                </a:solidFill>
                <a:latin typeface="Times New Roman" panose="02020603050405020304" pitchFamily="18" charset="0"/>
                <a:ea typeface="SimSun" panose="02010600030101010101" pitchFamily="2" charset="-122"/>
              </a:rPr>
              <a:t>text, </a:t>
            </a:r>
            <a:r>
              <a:rPr lang="en-US" sz="2400" dirty="0">
                <a:latin typeface="Times New Roman" panose="02020603050405020304" pitchFamily="18" charset="0"/>
                <a:ea typeface="SimSun" panose="02010600030101010101" pitchFamily="2" charset="-122"/>
              </a:rPr>
              <a:t>such that </a:t>
            </a:r>
          </a:p>
          <a:p>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t</a:t>
            </a:r>
            <a:r>
              <a:rPr lang="en-US" sz="2400" baseline="-250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 p</a:t>
            </a:r>
            <a:r>
              <a:rPr lang="en-US" sz="2400" baseline="-25000" dirty="0">
                <a:latin typeface="Times New Roman" panose="02020603050405020304" pitchFamily="18" charset="0"/>
                <a:ea typeface="SimSun" panose="02010600030101010101" pitchFamily="2" charset="-122"/>
              </a:rPr>
              <a:t>0</a:t>
            </a:r>
            <a:r>
              <a:rPr lang="en-US" sz="2400" dirty="0">
                <a:latin typeface="Times New Roman" panose="02020603050405020304" pitchFamily="18" charset="0"/>
                <a:ea typeface="SimSun" panose="02010600030101010101" pitchFamily="2" charset="-122"/>
              </a:rPr>
              <a:t>,  t</a:t>
            </a:r>
            <a:r>
              <a:rPr lang="en-US" sz="2400" baseline="-25000" dirty="0">
                <a:latin typeface="Times New Roman" panose="02020603050405020304" pitchFamily="18" charset="0"/>
                <a:ea typeface="SimSun" panose="02010600030101010101" pitchFamily="2" charset="-122"/>
              </a:rPr>
              <a:t>i+1</a:t>
            </a:r>
            <a:r>
              <a:rPr lang="en-US" sz="2400" dirty="0">
                <a:latin typeface="Times New Roman" panose="02020603050405020304" pitchFamily="18" charset="0"/>
                <a:ea typeface="SimSun" panose="02010600030101010101" pitchFamily="2" charset="-122"/>
              </a:rPr>
              <a:t> = p</a:t>
            </a:r>
            <a:r>
              <a:rPr lang="en-US" sz="2400"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   </a:t>
            </a:r>
            <a:r>
              <a:rPr lang="en-US" sz="2400" dirty="0" err="1">
                <a:latin typeface="Times New Roman" panose="02020603050405020304" pitchFamily="18" charset="0"/>
                <a:ea typeface="SimSun" panose="02010600030101010101" pitchFamily="2" charset="-122"/>
              </a:rPr>
              <a:t>t</a:t>
            </a:r>
            <a:r>
              <a:rPr lang="en-US" sz="2400" baseline="-25000" dirty="0" err="1">
                <a:latin typeface="Times New Roman" panose="02020603050405020304" pitchFamily="18" charset="0"/>
                <a:ea typeface="SimSun" panose="02010600030101010101" pitchFamily="2" charset="-122"/>
              </a:rPr>
              <a:t>i+j</a:t>
            </a:r>
            <a:r>
              <a:rPr lang="en-US" sz="2400" baseline="-250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p</a:t>
            </a:r>
            <a:r>
              <a:rPr lang="en-US" sz="2400" baseline="-25000" dirty="0" err="1">
                <a:latin typeface="Times New Roman" panose="02020603050405020304" pitchFamily="18" charset="0"/>
                <a:ea typeface="SimSun" panose="02010600030101010101" pitchFamily="2" charset="-122"/>
              </a:rPr>
              <a:t>j</a:t>
            </a:r>
            <a:r>
              <a:rPr lang="en-US" sz="2400" dirty="0">
                <a:latin typeface="Times New Roman" panose="02020603050405020304" pitchFamily="18" charset="0"/>
                <a:ea typeface="SimSun" panose="02010600030101010101" pitchFamily="2" charset="-122"/>
              </a:rPr>
              <a:t>,  …,  t</a:t>
            </a:r>
            <a:r>
              <a:rPr lang="en-US" sz="2400" baseline="-25000" dirty="0">
                <a:latin typeface="Times New Roman" panose="02020603050405020304" pitchFamily="18" charset="0"/>
                <a:ea typeface="SimSun" panose="02010600030101010101" pitchFamily="2" charset="-122"/>
              </a:rPr>
              <a:t>i+m-1 </a:t>
            </a:r>
            <a:r>
              <a:rPr lang="en-US" sz="2400" dirty="0">
                <a:latin typeface="Times New Roman" panose="02020603050405020304" pitchFamily="18" charset="0"/>
                <a:ea typeface="SimSun" panose="02010600030101010101" pitchFamily="2" charset="-122"/>
              </a:rPr>
              <a:t>= p</a:t>
            </a:r>
            <a:r>
              <a:rPr lang="en-US" sz="2400" baseline="-25000" dirty="0">
                <a:latin typeface="Times New Roman" panose="02020603050405020304" pitchFamily="18" charset="0"/>
                <a:ea typeface="SimSun" panose="02010600030101010101" pitchFamily="2" charset="-122"/>
              </a:rPr>
              <a:t>m-1</a:t>
            </a:r>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a:t>
            </a:r>
            <a:r>
              <a:rPr lang="de-DE" sz="2400" dirty="0">
                <a:latin typeface="Times New Roman" panose="02020603050405020304" pitchFamily="18" charset="0"/>
                <a:ea typeface="SimSun" panose="02010600030101010101" pitchFamily="2" charset="-122"/>
              </a:rPr>
              <a:t>t</a:t>
            </a:r>
            <a:r>
              <a:rPr lang="de-DE" sz="2400" baseline="-25000" dirty="0">
                <a:latin typeface="Times New Roman" panose="02020603050405020304" pitchFamily="18" charset="0"/>
                <a:ea typeface="SimSun" panose="02010600030101010101" pitchFamily="2" charset="-122"/>
              </a:rPr>
              <a:t>0,</a:t>
            </a:r>
            <a:r>
              <a:rPr lang="de-DE" sz="2400" dirty="0">
                <a:latin typeface="Times New Roman" panose="02020603050405020304" pitchFamily="18" charset="0"/>
                <a:ea typeface="SimSun" panose="02010600030101010101" pitchFamily="2" charset="-122"/>
              </a:rPr>
              <a:t>   … t</a:t>
            </a:r>
            <a:r>
              <a:rPr lang="de-DE" sz="2400" baseline="-25000" dirty="0">
                <a:latin typeface="Times New Roman" panose="02020603050405020304" pitchFamily="18" charset="0"/>
                <a:ea typeface="SimSun" panose="02010600030101010101" pitchFamily="2" charset="-122"/>
              </a:rPr>
              <a:t>i-1</a:t>
            </a:r>
            <a:r>
              <a:rPr lang="de-DE" sz="2400" dirty="0">
                <a:latin typeface="Times New Roman" panose="02020603050405020304" pitchFamily="18" charset="0"/>
                <a:ea typeface="SimSun" panose="02010600030101010101" pitchFamily="2" charset="-122"/>
              </a:rPr>
              <a:t>,   t</a:t>
            </a:r>
            <a:r>
              <a:rPr lang="de-DE" sz="2400" baseline="-25000" dirty="0">
                <a:latin typeface="Times New Roman" panose="02020603050405020304" pitchFamily="18" charset="0"/>
                <a:ea typeface="SimSun" panose="02010600030101010101" pitchFamily="2" charset="-122"/>
              </a:rPr>
              <a:t>i</a:t>
            </a:r>
            <a:r>
              <a:rPr lang="de-DE" sz="2400" dirty="0">
                <a:latin typeface="Times New Roman" panose="02020603050405020304" pitchFamily="18" charset="0"/>
                <a:ea typeface="SimSun" panose="02010600030101010101" pitchFamily="2" charset="-122"/>
              </a:rPr>
              <a:t>,    t</a:t>
            </a:r>
            <a:r>
              <a:rPr lang="de-DE" sz="2400" baseline="-25000" dirty="0">
                <a:latin typeface="Times New Roman" panose="02020603050405020304" pitchFamily="18" charset="0"/>
                <a:ea typeface="SimSun" panose="02010600030101010101" pitchFamily="2" charset="-122"/>
              </a:rPr>
              <a:t>i+1</a:t>
            </a:r>
            <a:r>
              <a:rPr lang="de-DE" sz="2400" dirty="0">
                <a:latin typeface="Times New Roman" panose="02020603050405020304" pitchFamily="18" charset="0"/>
                <a:ea typeface="SimSun" panose="02010600030101010101" pitchFamily="2" charset="-122"/>
              </a:rPr>
              <a:t>,   …,  t</a:t>
            </a:r>
            <a:r>
              <a:rPr lang="de-DE" sz="2400" baseline="-25000" dirty="0">
                <a:latin typeface="Times New Roman" panose="02020603050405020304" pitchFamily="18" charset="0"/>
                <a:ea typeface="SimSun" panose="02010600030101010101" pitchFamily="2" charset="-122"/>
              </a:rPr>
              <a:t>i+j </a:t>
            </a:r>
            <a:r>
              <a:rPr lang="de-DE" sz="2400" dirty="0">
                <a:latin typeface="Times New Roman" panose="02020603050405020304" pitchFamily="18" charset="0"/>
                <a:ea typeface="SimSun" panose="02010600030101010101" pitchFamily="2" charset="-122"/>
              </a:rPr>
              <a:t>, …,   t</a:t>
            </a:r>
            <a:r>
              <a:rPr lang="de-DE" sz="2400" baseline="-25000" dirty="0">
                <a:latin typeface="Times New Roman" panose="02020603050405020304" pitchFamily="18" charset="0"/>
                <a:ea typeface="SimSun" panose="02010600030101010101" pitchFamily="2" charset="-122"/>
              </a:rPr>
              <a:t>i+m-1 </a:t>
            </a:r>
            <a:r>
              <a:rPr lang="de-DE" sz="2400" dirty="0">
                <a:latin typeface="Times New Roman" panose="02020603050405020304" pitchFamily="18" charset="0"/>
                <a:ea typeface="SimSun" panose="02010600030101010101" pitchFamily="2" charset="-122"/>
              </a:rPr>
              <a:t>,  ….,  t</a:t>
            </a:r>
            <a:r>
              <a:rPr lang="de-DE" sz="2400" baseline="-25000" dirty="0">
                <a:latin typeface="Times New Roman" panose="02020603050405020304" pitchFamily="18" charset="0"/>
                <a:ea typeface="SimSun" panose="02010600030101010101" pitchFamily="2" charset="-122"/>
              </a:rPr>
              <a:t>n-1</a:t>
            </a:r>
            <a:r>
              <a:rPr lang="de-DE" sz="2400" dirty="0">
                <a:latin typeface="Times New Roman" panose="02020603050405020304" pitchFamily="18" charset="0"/>
                <a:ea typeface="SimSun" panose="02010600030101010101" pitchFamily="2" charset="-122"/>
              </a:rPr>
              <a:t>      </a:t>
            </a:r>
            <a:r>
              <a:rPr lang="de-DE" sz="2400" dirty="0">
                <a:solidFill>
                  <a:srgbClr val="0000CC"/>
                </a:solidFill>
                <a:latin typeface="Times New Roman" panose="02020603050405020304" pitchFamily="18" charset="0"/>
                <a:ea typeface="SimSun" panose="02010600030101010101" pitchFamily="2" charset="-122"/>
              </a:rPr>
              <a:t>text T</a:t>
            </a:r>
            <a:endParaRPr lang="en-US" sz="2400" dirty="0">
              <a:latin typeface="Times New Roman" panose="02020603050405020304" pitchFamily="18" charset="0"/>
              <a:ea typeface="SimSun" panose="02010600030101010101" pitchFamily="2" charset="-122"/>
            </a:endParaRPr>
          </a:p>
          <a:p>
            <a:r>
              <a:rPr lang="de-DE" sz="2400"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r>
              <a:rPr lang="de-DE" sz="2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	      ↕             ↕</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     …      p</a:t>
            </a:r>
            <a:r>
              <a:rPr lang="en-US" sz="2400" baseline="-25000" dirty="0">
                <a:latin typeface="Times New Roman" panose="02020603050405020304" pitchFamily="18" charset="0"/>
                <a:ea typeface="SimSun" panose="02010600030101010101" pitchFamily="2" charset="-122"/>
              </a:rPr>
              <a:t>0</a:t>
            </a:r>
            <a:r>
              <a:rPr lang="en-US" sz="2400" dirty="0">
                <a:latin typeface="Times New Roman" panose="02020603050405020304" pitchFamily="18" charset="0"/>
                <a:ea typeface="SimSun" panose="02010600030101010101" pitchFamily="2" charset="-122"/>
              </a:rPr>
              <a:t>,  p</a:t>
            </a:r>
            <a:r>
              <a:rPr lang="en-US" sz="2400"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   </a:t>
            </a:r>
            <a:r>
              <a:rPr lang="en-US" sz="2400" dirty="0" err="1">
                <a:latin typeface="Times New Roman" panose="02020603050405020304" pitchFamily="18" charset="0"/>
                <a:ea typeface="SimSun" panose="02010600030101010101" pitchFamily="2" charset="-122"/>
              </a:rPr>
              <a:t>p</a:t>
            </a:r>
            <a:r>
              <a:rPr lang="en-US" sz="2400" baseline="-25000" dirty="0" err="1">
                <a:latin typeface="Times New Roman" panose="02020603050405020304" pitchFamily="18" charset="0"/>
                <a:ea typeface="SimSun" panose="02010600030101010101" pitchFamily="2" charset="-122"/>
              </a:rPr>
              <a:t>j</a:t>
            </a:r>
            <a:r>
              <a:rPr lang="en-US" sz="2400" dirty="0">
                <a:latin typeface="Times New Roman" panose="02020603050405020304" pitchFamily="18" charset="0"/>
                <a:ea typeface="SimSun" panose="02010600030101010101" pitchFamily="2" charset="-122"/>
              </a:rPr>
              <a:t>,  …,   p</a:t>
            </a:r>
            <a:r>
              <a:rPr lang="en-US" sz="2400" baseline="-25000" dirty="0">
                <a:latin typeface="Times New Roman" panose="02020603050405020304" pitchFamily="18" charset="0"/>
                <a:ea typeface="SimSun" panose="02010600030101010101" pitchFamily="2" charset="-122"/>
              </a:rPr>
              <a:t>m-1</a:t>
            </a:r>
            <a:r>
              <a:rPr lang="en-US" sz="2400" dirty="0">
                <a:latin typeface="Times New Roman" panose="02020603050405020304" pitchFamily="18" charset="0"/>
                <a:ea typeface="SimSun" panose="02010600030101010101" pitchFamily="2" charset="-122"/>
              </a:rPr>
              <a:t>       </a:t>
            </a:r>
            <a:r>
              <a:rPr lang="en-US" sz="2400" dirty="0">
                <a:solidFill>
                  <a:srgbClr val="0000CC"/>
                </a:solidFill>
                <a:latin typeface="Times New Roman" panose="02020603050405020304" pitchFamily="18" charset="0"/>
                <a:ea typeface="SimSun" panose="02010600030101010101" pitchFamily="2" charset="-122"/>
              </a:rPr>
              <a:t>pattern P</a:t>
            </a:r>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	s =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a:t>
            </a:r>
          </a:p>
          <a:p>
            <a:r>
              <a:rPr lang="en-US" sz="2000" dirty="0">
                <a:latin typeface="Times New Roman" panose="02020603050405020304" pitchFamily="18" charset="0"/>
                <a:ea typeface="SimSun" panose="02010600030101010101" pitchFamily="2" charset="-122"/>
              </a:rPr>
              <a:t> </a:t>
            </a:r>
          </a:p>
          <a:p>
            <a:r>
              <a:rPr lang="en-US" sz="2000" dirty="0">
                <a:latin typeface="Times New Roman" panose="02020603050405020304" pitchFamily="18" charset="0"/>
                <a:ea typeface="SimSun" panose="02010600030101010101" pitchFamily="2" charset="-122"/>
              </a:rPr>
              <a:t>A string-matching algorithm for finding a substring of the text that matches the pattern can simply continue working until the entire text is exhausted.</a:t>
            </a:r>
            <a:endParaRPr lang="en-US" sz="2000" dirty="0">
              <a:effectLst/>
              <a:latin typeface="Times New Roman" panose="02020603050405020304" pitchFamily="18" charset="0"/>
              <a:ea typeface="SimSun" panose="02010600030101010101" pitchFamily="2" charset="-122"/>
            </a:endParaRPr>
          </a:p>
        </p:txBody>
      </p:sp>
      <p:sp>
        <p:nvSpPr>
          <p:cNvPr id="3" name="Cloud Callout 2"/>
          <p:cNvSpPr/>
          <p:nvPr/>
        </p:nvSpPr>
        <p:spPr>
          <a:xfrm flipH="1">
            <a:off x="839830" y="4195714"/>
            <a:ext cx="50888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Shooting star">
            <a:extLst>
              <a:ext uri="{FF2B5EF4-FFF2-40B4-BE49-F238E27FC236}">
                <a16:creationId xmlns:a16="http://schemas.microsoft.com/office/drawing/2014/main" id="{CA3096E1-31EF-447E-9E7F-D63C04BBAAB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74280" y="3266177"/>
            <a:ext cx="618877" cy="618877"/>
          </a:xfrm>
          <a:prstGeom prst="rect">
            <a:avLst/>
          </a:prstGeom>
        </p:spPr>
      </p:pic>
      <p:pic>
        <p:nvPicPr>
          <p:cNvPr id="5" name="Picture 4" descr="Image result for sad face">
            <a:extLst>
              <a:ext uri="{FF2B5EF4-FFF2-40B4-BE49-F238E27FC236}">
                <a16:creationId xmlns:a16="http://schemas.microsoft.com/office/drawing/2014/main" id="{1AA41336-08FC-4E28-B0B0-447633DFAD5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845795" y="4104110"/>
            <a:ext cx="502920" cy="409202"/>
          </a:xfrm>
          <a:prstGeom prst="rect">
            <a:avLst/>
          </a:prstGeom>
          <a:noFill/>
        </p:spPr>
      </p:pic>
    </p:spTree>
    <p:extLst>
      <p:ext uri="{BB962C8B-B14F-4D97-AF65-F5344CB8AC3E}">
        <p14:creationId xmlns:p14="http://schemas.microsoft.com/office/powerpoint/2010/main" val="621763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0446" y="628233"/>
            <a:ext cx="9210766" cy="5601533"/>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800" dirty="0">
                <a:ea typeface="SimSun" panose="02010600030101010101" pitchFamily="2" charset="-122"/>
                <a:cs typeface="Times New Roman" panose="02020603050405020304" pitchFamily="18" charset="0"/>
              </a:rPr>
              <a:t>A </a:t>
            </a:r>
            <a:r>
              <a:rPr lang="en-US" sz="2800" i="1" dirty="0">
                <a:ea typeface="SimSun" panose="02010600030101010101" pitchFamily="2" charset="-122"/>
                <a:cs typeface="Times New Roman" panose="02020603050405020304" pitchFamily="18" charset="0"/>
              </a:rPr>
              <a:t>brute-force algorithm</a:t>
            </a:r>
            <a:r>
              <a:rPr lang="en-US" sz="2800" dirty="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for the string-matching problem is: </a:t>
            </a:r>
          </a:p>
          <a:p>
            <a:r>
              <a:rPr lang="de-DE" sz="2400" dirty="0">
                <a:latin typeface="Times New Roman" panose="02020603050405020304" pitchFamily="18" charset="0"/>
                <a:ea typeface="SimSun" panose="02010600030101010101" pitchFamily="2" charset="-122"/>
                <a:cs typeface="Times New Roman" panose="02020603050405020304" pitchFamily="18" charset="0"/>
              </a:rPr>
              <a:t>Given the </a:t>
            </a:r>
            <a:r>
              <a:rPr lang="de-DE" sz="2400" dirty="0">
                <a:solidFill>
                  <a:srgbClr val="0000CC"/>
                </a:solidFill>
                <a:latin typeface="Times New Roman" panose="02020603050405020304" pitchFamily="18" charset="0"/>
                <a:ea typeface="SimSun" panose="02010600030101010101" pitchFamily="2" charset="-122"/>
                <a:cs typeface="Times New Roman" panose="02020603050405020304" pitchFamily="18" charset="0"/>
              </a:rPr>
              <a:t>text</a:t>
            </a:r>
            <a:r>
              <a:rPr lang="de-DE" sz="2400" dirty="0">
                <a:latin typeface="Times New Roman" panose="02020603050405020304" pitchFamily="18" charset="0"/>
                <a:ea typeface="SimSun" panose="02010600030101010101" pitchFamily="2" charset="-122"/>
                <a:cs typeface="Times New Roman" panose="02020603050405020304" pitchFamily="18" charset="0"/>
              </a:rPr>
              <a:t>: t</a:t>
            </a:r>
            <a:r>
              <a:rPr lang="de-DE" sz="2400" baseline="-25000" dirty="0">
                <a:latin typeface="Times New Roman" panose="02020603050405020304" pitchFamily="18" charset="0"/>
                <a:ea typeface="SimSun" panose="02010600030101010101" pitchFamily="2" charset="-122"/>
                <a:cs typeface="Times New Roman" panose="02020603050405020304" pitchFamily="18" charset="0"/>
              </a:rPr>
              <a:t>0,</a:t>
            </a:r>
            <a:r>
              <a:rPr lang="de-DE" sz="2400" dirty="0">
                <a:latin typeface="Times New Roman" panose="02020603050405020304" pitchFamily="18" charset="0"/>
                <a:ea typeface="SimSun" panose="02010600030101010101" pitchFamily="2" charset="-122"/>
                <a:cs typeface="Times New Roman" panose="02020603050405020304" pitchFamily="18" charset="0"/>
              </a:rPr>
              <a:t> …  t</a:t>
            </a:r>
            <a:r>
              <a:rPr lang="de-DE" sz="2400" baseline="-25000" dirty="0">
                <a:latin typeface="Times New Roman" panose="02020603050405020304" pitchFamily="18" charset="0"/>
                <a:ea typeface="SimSun" panose="02010600030101010101" pitchFamily="2" charset="-122"/>
                <a:cs typeface="Times New Roman" panose="02020603050405020304" pitchFamily="18" charset="0"/>
              </a:rPr>
              <a:t>i</a:t>
            </a:r>
            <a:r>
              <a:rPr lang="de-DE" sz="2400" dirty="0">
                <a:latin typeface="Times New Roman" panose="02020603050405020304" pitchFamily="18" charset="0"/>
                <a:ea typeface="SimSun" panose="02010600030101010101" pitchFamily="2" charset="-122"/>
                <a:cs typeface="Times New Roman" panose="02020603050405020304" pitchFamily="18" charset="0"/>
              </a:rPr>
              <a:t>,   t</a:t>
            </a:r>
            <a:r>
              <a:rPr lang="de-DE" sz="2400" baseline="-25000" dirty="0">
                <a:latin typeface="Times New Roman" panose="02020603050405020304" pitchFamily="18" charset="0"/>
                <a:ea typeface="SimSun" panose="02010600030101010101" pitchFamily="2" charset="-122"/>
                <a:cs typeface="Times New Roman" panose="02020603050405020304" pitchFamily="18" charset="0"/>
              </a:rPr>
              <a:t>i+1</a:t>
            </a:r>
            <a:r>
              <a:rPr lang="de-DE" sz="2400" dirty="0">
                <a:latin typeface="Times New Roman" panose="02020603050405020304" pitchFamily="18" charset="0"/>
                <a:ea typeface="SimSun" panose="02010600030101010101" pitchFamily="2" charset="-122"/>
                <a:cs typeface="Times New Roman" panose="02020603050405020304" pitchFamily="18" charset="0"/>
              </a:rPr>
              <a:t>,  …,  t</a:t>
            </a:r>
            <a:r>
              <a:rPr lang="de-DE" sz="2400" baseline="-25000" dirty="0">
                <a:latin typeface="Times New Roman" panose="02020603050405020304" pitchFamily="18" charset="0"/>
                <a:ea typeface="SimSun" panose="02010600030101010101" pitchFamily="2" charset="-122"/>
                <a:cs typeface="Times New Roman" panose="02020603050405020304" pitchFamily="18" charset="0"/>
              </a:rPr>
              <a:t>i+j </a:t>
            </a:r>
            <a:r>
              <a:rPr lang="de-DE" sz="2400" dirty="0">
                <a:latin typeface="Times New Roman" panose="02020603050405020304" pitchFamily="18" charset="0"/>
                <a:ea typeface="SimSun" panose="02010600030101010101" pitchFamily="2" charset="-122"/>
                <a:cs typeface="Times New Roman" panose="02020603050405020304" pitchFamily="18" charset="0"/>
              </a:rPr>
              <a:t>, …,   t</a:t>
            </a:r>
            <a:r>
              <a:rPr lang="de-DE" sz="2400" baseline="-25000" dirty="0">
                <a:latin typeface="Times New Roman" panose="02020603050405020304" pitchFamily="18" charset="0"/>
                <a:ea typeface="SimSun" panose="02010600030101010101" pitchFamily="2" charset="-122"/>
                <a:cs typeface="Times New Roman" panose="02020603050405020304" pitchFamily="18" charset="0"/>
              </a:rPr>
              <a:t>i+m-1 </a:t>
            </a:r>
            <a:r>
              <a:rPr lang="de-DE" sz="2400" dirty="0">
                <a:latin typeface="Times New Roman" panose="02020603050405020304" pitchFamily="18" charset="0"/>
                <a:ea typeface="SimSun" panose="02010600030101010101" pitchFamily="2" charset="-122"/>
                <a:cs typeface="Times New Roman" panose="02020603050405020304" pitchFamily="18" charset="0"/>
              </a:rPr>
              <a:t>,  ….,  t</a:t>
            </a:r>
            <a:r>
              <a:rPr lang="de-DE" sz="2400" baseline="-25000" dirty="0">
                <a:latin typeface="Times New Roman" panose="02020603050405020304" pitchFamily="18" charset="0"/>
                <a:ea typeface="SimSun" panose="02010600030101010101" pitchFamily="2" charset="-122"/>
                <a:cs typeface="Times New Roman" panose="02020603050405020304" pitchFamily="18" charset="0"/>
              </a:rPr>
              <a:t>n-1</a:t>
            </a:r>
            <a:r>
              <a:rPr lang="de-DE" sz="2400" dirty="0">
                <a:latin typeface="Times New Roman" panose="02020603050405020304" pitchFamily="18" charset="0"/>
                <a:ea typeface="SimSun" panose="02010600030101010101" pitchFamily="2" charset="-122"/>
                <a:cs typeface="Times New Roman" panose="02020603050405020304" pitchFamily="18" charset="0"/>
              </a:rPr>
              <a:t>  and</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r>
              <a:rPr lang="de-DE" sz="2400" dirty="0">
                <a:latin typeface="Times New Roman" panose="02020603050405020304" pitchFamily="18" charset="0"/>
                <a:ea typeface="SimSun" panose="02010600030101010101" pitchFamily="2" charset="-122"/>
                <a:cs typeface="Times New Roman" panose="02020603050405020304" pitchFamily="18" charset="0"/>
              </a:rPr>
              <a:t>         a </a:t>
            </a:r>
            <a:r>
              <a:rPr lang="de-DE" sz="2400" dirty="0">
                <a:solidFill>
                  <a:srgbClr val="0000CC"/>
                </a:solidFill>
                <a:latin typeface="Times New Roman" panose="02020603050405020304" pitchFamily="18" charset="0"/>
                <a:ea typeface="SimSun" panose="02010600030101010101" pitchFamily="2" charset="-122"/>
                <a:cs typeface="Times New Roman" panose="02020603050405020304" pitchFamily="18" charset="0"/>
              </a:rPr>
              <a:t>pattern</a:t>
            </a:r>
            <a:r>
              <a:rPr lang="de-DE"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p</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0</a:t>
            </a:r>
            <a:r>
              <a:rPr lang="en-US" sz="2400" dirty="0">
                <a:latin typeface="Times New Roman" panose="02020603050405020304" pitchFamily="18" charset="0"/>
                <a:ea typeface="SimSun" panose="02010600030101010101" pitchFamily="2" charset="-122"/>
                <a:cs typeface="Times New Roman" panose="02020603050405020304" pitchFamily="18" charset="0"/>
              </a:rPr>
              <a:t>,  p</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1</a:t>
            </a:r>
            <a:r>
              <a:rPr lang="en-US" sz="2400" dirty="0">
                <a:latin typeface="Times New Roman" panose="02020603050405020304" pitchFamily="18" charset="0"/>
                <a:ea typeface="SimSun" panose="02010600030101010101" pitchFamily="2" charset="-122"/>
                <a:cs typeface="Times New Roman" panose="02020603050405020304" pitchFamily="18" charset="0"/>
              </a:rPr>
              <a:t>,    …,   </a:t>
            </a:r>
            <a:r>
              <a:rPr lang="en-US" sz="2400" dirty="0" err="1">
                <a:latin typeface="Times New Roman" panose="02020603050405020304" pitchFamily="18" charset="0"/>
                <a:ea typeface="SimSun" panose="02010600030101010101" pitchFamily="2" charset="-122"/>
                <a:cs typeface="Times New Roman" panose="02020603050405020304" pitchFamily="18" charset="0"/>
              </a:rPr>
              <a:t>p</a:t>
            </a:r>
            <a:r>
              <a:rPr lang="en-US" sz="2400" baseline="-25000" dirty="0" err="1">
                <a:latin typeface="Times New Roman" panose="02020603050405020304" pitchFamily="18" charset="0"/>
                <a:ea typeface="SimSun" panose="02010600030101010101" pitchFamily="2" charset="-122"/>
                <a:cs typeface="Times New Roman" panose="02020603050405020304" pitchFamily="18" charset="0"/>
              </a:rPr>
              <a:t>j</a:t>
            </a:r>
            <a:r>
              <a:rPr lang="en-US" sz="2400" dirty="0">
                <a:latin typeface="Times New Roman" panose="02020603050405020304" pitchFamily="18" charset="0"/>
                <a:ea typeface="SimSun" panose="02010600030101010101" pitchFamily="2" charset="-122"/>
                <a:cs typeface="Times New Roman" panose="02020603050405020304" pitchFamily="18" charset="0"/>
              </a:rPr>
              <a:t>,  …,   p</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m-1 ,  </a:t>
            </a:r>
          </a:p>
          <a:p>
            <a:r>
              <a:rPr lang="en-US" sz="2400" dirty="0">
                <a:latin typeface="Times New Roman" panose="02020603050405020304" pitchFamily="18" charset="0"/>
                <a:ea typeface="SimSun" panose="02010600030101010101" pitchFamily="2" charset="-122"/>
                <a:cs typeface="Times New Roman" panose="02020603050405020304" pitchFamily="18" charset="0"/>
              </a:rPr>
              <a:t>find a substring of the text that matches the pattern</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r>
              <a:rPr lang="de-DE" sz="800" dirty="0">
                <a:latin typeface="Times New Roman" panose="02020603050405020304" pitchFamily="18" charset="0"/>
                <a:ea typeface="SimSun" panose="02010600030101010101" pitchFamily="2" charset="-122"/>
                <a:cs typeface="Times New Roman" panose="02020603050405020304" pitchFamily="18" charset="0"/>
              </a:rPr>
              <a:t>  </a:t>
            </a:r>
            <a:r>
              <a:rPr lang="en-US" sz="800" dirty="0">
                <a:latin typeface="Times New Roman" panose="02020603050405020304" pitchFamily="18" charset="0"/>
                <a:ea typeface="SimSun" panose="02010600030101010101" pitchFamily="2" charset="-122"/>
                <a:cs typeface="Times New Roman" panose="02020603050405020304" pitchFamily="18" charset="0"/>
              </a:rPr>
              <a:t>   </a:t>
            </a:r>
          </a:p>
          <a:p>
            <a:pPr marL="457200" marR="0" lvl="0" indent="-457200">
              <a:spcBef>
                <a:spcPts val="0"/>
              </a:spcBef>
              <a:spcAft>
                <a:spcPts val="0"/>
              </a:spcAft>
              <a:buFont typeface="+mj-lt"/>
              <a:buAutoNum type="arabicPeriod"/>
            </a:pPr>
            <a:r>
              <a:rPr lang="en-US" sz="2400" dirty="0">
                <a:latin typeface="Times New Roman" panose="02020603050405020304" pitchFamily="18" charset="0"/>
                <a:ea typeface="SimSun" panose="02010600030101010101" pitchFamily="2" charset="-122"/>
                <a:cs typeface="Times New Roman" panose="02020603050405020304" pitchFamily="18" charset="0"/>
              </a:rPr>
              <a:t>Starting at the first position (</a:t>
            </a:r>
            <a:r>
              <a:rPr lang="en-US" sz="2400" dirty="0" err="1">
                <a:latin typeface="Times New Roman" panose="02020603050405020304" pitchFamily="18" charset="0"/>
                <a:ea typeface="SimSun" panose="02010600030101010101" pitchFamily="2" charset="-122"/>
                <a:cs typeface="Times New Roman" panose="02020603050405020304" pitchFamily="18" charset="0"/>
              </a:rPr>
              <a:t>i</a:t>
            </a:r>
            <a:r>
              <a:rPr lang="en-US" sz="2400" dirty="0">
                <a:latin typeface="Times New Roman" panose="02020603050405020304" pitchFamily="18" charset="0"/>
                <a:ea typeface="SimSun" panose="02010600030101010101" pitchFamily="2" charset="-122"/>
                <a:cs typeface="Times New Roman" panose="02020603050405020304" pitchFamily="18" charset="0"/>
              </a:rPr>
              <a:t> = 0) in the </a:t>
            </a:r>
            <a:r>
              <a:rPr lang="en-US" sz="2400" dirty="0">
                <a:solidFill>
                  <a:srgbClr val="0000CC"/>
                </a:solidFill>
                <a:latin typeface="Times New Roman" panose="02020603050405020304" pitchFamily="18" charset="0"/>
                <a:ea typeface="SimSun" panose="02010600030101010101" pitchFamily="2" charset="-122"/>
                <a:cs typeface="Times New Roman" panose="02020603050405020304" pitchFamily="18" charset="0"/>
              </a:rPr>
              <a:t>text</a:t>
            </a:r>
            <a:r>
              <a:rPr lang="en-US" sz="2400" dirty="0">
                <a:latin typeface="Times New Roman" panose="02020603050405020304" pitchFamily="18" charset="0"/>
                <a:ea typeface="SimSun" panose="02010600030101010101" pitchFamily="2" charset="-122"/>
                <a:cs typeface="Times New Roman" panose="02020603050405020304" pitchFamily="18" charset="0"/>
              </a:rPr>
              <a:t>, align the </a:t>
            </a:r>
            <a:r>
              <a:rPr lang="en-US" sz="2400" dirty="0">
                <a:solidFill>
                  <a:srgbClr val="0000CC"/>
                </a:solidFill>
                <a:latin typeface="Times New Roman" panose="02020603050405020304" pitchFamily="18" charset="0"/>
                <a:ea typeface="SimSun" panose="02010600030101010101" pitchFamily="2" charset="-122"/>
                <a:cs typeface="Times New Roman" panose="02020603050405020304" pitchFamily="18" charset="0"/>
              </a:rPr>
              <a:t>pattern</a:t>
            </a:r>
            <a:r>
              <a:rPr lang="en-US" sz="2400" dirty="0">
                <a:latin typeface="Times New Roman" panose="02020603050405020304" pitchFamily="18" charset="0"/>
                <a:ea typeface="SimSun" panose="02010600030101010101" pitchFamily="2" charset="-122"/>
                <a:cs typeface="Times New Roman" panose="02020603050405020304" pitchFamily="18" charset="0"/>
              </a:rPr>
              <a:t> against the </a:t>
            </a:r>
            <a:r>
              <a:rPr lang="en-US" sz="2400" i="1" dirty="0">
                <a:latin typeface="Times New Roman" panose="02020603050405020304" pitchFamily="18" charset="0"/>
                <a:ea typeface="SimSun" panose="02010600030101010101" pitchFamily="2" charset="-122"/>
                <a:cs typeface="Times New Roman" panose="02020603050405020304" pitchFamily="18" charset="0"/>
              </a:rPr>
              <a:t>first</a:t>
            </a:r>
            <a:r>
              <a:rPr lang="en-US" sz="2400" dirty="0">
                <a:latin typeface="Times New Roman" panose="02020603050405020304" pitchFamily="18" charset="0"/>
                <a:ea typeface="SimSun" panose="02010600030101010101" pitchFamily="2" charset="-122"/>
                <a:cs typeface="Times New Roman" panose="02020603050405020304" pitchFamily="18" charset="0"/>
              </a:rPr>
              <a:t>  m  characters of the </a:t>
            </a:r>
            <a:r>
              <a:rPr lang="en-US" sz="2400" dirty="0">
                <a:solidFill>
                  <a:srgbClr val="0000CC"/>
                </a:solidFill>
                <a:latin typeface="Times New Roman" panose="02020603050405020304" pitchFamily="18" charset="0"/>
                <a:ea typeface="SimSun" panose="02010600030101010101" pitchFamily="2" charset="-122"/>
                <a:cs typeface="Times New Roman" panose="02020603050405020304" pitchFamily="18" charset="0"/>
              </a:rPr>
              <a:t>text.</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457200" marR="0" lvl="0" indent="-457200">
              <a:spcBef>
                <a:spcPts val="0"/>
              </a:spcBef>
              <a:spcAft>
                <a:spcPts val="0"/>
              </a:spcAft>
              <a:buFont typeface="+mj-lt"/>
              <a:buAutoNum type="arabicPeriod"/>
            </a:pPr>
            <a:r>
              <a:rPr lang="en-US" sz="2400" dirty="0">
                <a:latin typeface="Times New Roman" panose="02020603050405020304" pitchFamily="18" charset="0"/>
                <a:ea typeface="SimSun" panose="02010600030101010101" pitchFamily="2" charset="-122"/>
                <a:cs typeface="Times New Roman" panose="02020603050405020304" pitchFamily="18" charset="0"/>
              </a:rPr>
              <a:t>Start matching the corresponding pairs of characters from left to right </a:t>
            </a:r>
          </a:p>
          <a:p>
            <a:pPr marL="342900" marR="0">
              <a:spcBef>
                <a:spcPts val="0"/>
              </a:spcBef>
              <a:spcAft>
                <a:spcPts val="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until </a:t>
            </a:r>
            <a:r>
              <a:rPr lang="en-US" sz="2400" u="sng" dirty="0">
                <a:latin typeface="Times New Roman" panose="02020603050405020304" pitchFamily="18" charset="0"/>
                <a:ea typeface="SimSun" panose="02010600030101010101" pitchFamily="2" charset="-122"/>
                <a:cs typeface="Times New Roman" panose="02020603050405020304" pitchFamily="18" charset="0"/>
              </a:rPr>
              <a:t>either</a:t>
            </a:r>
            <a:r>
              <a:rPr lang="en-US" sz="2400" dirty="0">
                <a:latin typeface="Times New Roman" panose="02020603050405020304" pitchFamily="18" charset="0"/>
                <a:ea typeface="SimSun" panose="02010600030101010101" pitchFamily="2" charset="-122"/>
                <a:cs typeface="Times New Roman" panose="02020603050405020304" pitchFamily="18" charset="0"/>
              </a:rPr>
              <a:t> all m pairs of the characters match and the algorithm stops   </a:t>
            </a:r>
          </a:p>
          <a:p>
            <a:pPr marL="342900" marR="0">
              <a:spcBef>
                <a:spcPts val="0"/>
              </a:spcBef>
              <a:spcAft>
                <a:spcPts val="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u="sng" dirty="0">
                <a:latin typeface="Times New Roman" panose="02020603050405020304" pitchFamily="18" charset="0"/>
                <a:ea typeface="SimSun" panose="02010600030101010101" pitchFamily="2" charset="-122"/>
                <a:cs typeface="Times New Roman" panose="02020603050405020304" pitchFamily="18" charset="0"/>
              </a:rPr>
              <a:t>or</a:t>
            </a:r>
            <a:r>
              <a:rPr lang="en-US" sz="2400" dirty="0">
                <a:latin typeface="Times New Roman" panose="02020603050405020304" pitchFamily="18" charset="0"/>
                <a:ea typeface="SimSun" panose="02010600030101010101" pitchFamily="2" charset="-122"/>
                <a:cs typeface="Times New Roman" panose="02020603050405020304" pitchFamily="18" charset="0"/>
              </a:rPr>
              <a:t> 	a mismatching pair is encountered. </a:t>
            </a:r>
          </a:p>
          <a:p>
            <a:pPr marR="0" lvl="0">
              <a:spcBef>
                <a:spcPts val="0"/>
              </a:spcBef>
              <a:spcAft>
                <a:spcPts val="600"/>
              </a:spcAft>
            </a:pPr>
            <a:r>
              <a:rPr lang="en-US" sz="2400" dirty="0">
                <a:latin typeface="Times New Roman" panose="02020603050405020304" pitchFamily="18" charset="0"/>
                <a:ea typeface="SimSun" panose="02010600030101010101" pitchFamily="2" charset="-122"/>
              </a:rPr>
              <a:t>3.    If a mismatching pair is encountered, then </a:t>
            </a:r>
          </a:p>
          <a:p>
            <a:pPr marL="914400" marR="0" lvl="1" indent="-457200">
              <a:spcBef>
                <a:spcPts val="0"/>
              </a:spcBef>
              <a:spcAft>
                <a:spcPts val="600"/>
              </a:spcAft>
              <a:buFont typeface="+mj-lt"/>
              <a:buAutoNum type="alphaLcPeriod"/>
            </a:pPr>
            <a:r>
              <a:rPr lang="en-US" sz="2400" dirty="0">
                <a:latin typeface="Times New Roman" panose="02020603050405020304" pitchFamily="18" charset="0"/>
                <a:ea typeface="SimSun" panose="02010600030101010101" pitchFamily="2" charset="-122"/>
              </a:rPr>
              <a:t>shift the entire </a:t>
            </a:r>
            <a:r>
              <a:rPr lang="en-US" sz="2400" dirty="0">
                <a:solidFill>
                  <a:srgbClr val="0000CC"/>
                </a:solidFill>
                <a:latin typeface="Times New Roman" panose="02020603050405020304" pitchFamily="18" charset="0"/>
                <a:ea typeface="SimSun" panose="02010600030101010101" pitchFamily="2" charset="-122"/>
              </a:rPr>
              <a:t>pattern</a:t>
            </a:r>
            <a:r>
              <a:rPr lang="en-US" sz="2400" dirty="0">
                <a:latin typeface="Times New Roman" panose="02020603050405020304" pitchFamily="18" charset="0"/>
                <a:ea typeface="SimSun" panose="02010600030101010101" pitchFamily="2" charset="-122"/>
              </a:rPr>
              <a:t> one position to the right of the </a:t>
            </a:r>
            <a:r>
              <a:rPr lang="en-US" sz="2400" dirty="0">
                <a:solidFill>
                  <a:srgbClr val="0000CC"/>
                </a:solidFill>
                <a:latin typeface="Times New Roman" panose="02020603050405020304" pitchFamily="18" charset="0"/>
                <a:ea typeface="SimSun" panose="02010600030101010101" pitchFamily="2" charset="-122"/>
              </a:rPr>
              <a:t>text</a:t>
            </a:r>
            <a:r>
              <a:rPr lang="en-US" sz="2400" dirty="0">
                <a:latin typeface="Times New Roman" panose="02020603050405020304" pitchFamily="18" charset="0"/>
                <a:ea typeface="SimSun" panose="02010600030101010101" pitchFamily="2" charset="-122"/>
              </a:rPr>
              <a:t>         (i.e.,  s = i-1 </a:t>
            </a:r>
            <a:r>
              <a:rPr lang="zh-CN" altLang="en-US" sz="2400" dirty="0">
                <a:latin typeface="Times New Roman" panose="02020603050405020304" pitchFamily="18" charset="0"/>
                <a:ea typeface="Microsoft YaHei" panose="020B0503020204020204" pitchFamily="34" charset="-122"/>
              </a:rPr>
              <a:t>→</a:t>
            </a:r>
            <a:r>
              <a:rPr lang="en-US" sz="2400" dirty="0">
                <a:latin typeface="Times New Roman" panose="02020603050405020304" pitchFamily="18" charset="0"/>
                <a:ea typeface="SimSun" panose="02010600030101010101" pitchFamily="2" charset="-122"/>
              </a:rPr>
              <a:t> s =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 and </a:t>
            </a:r>
          </a:p>
          <a:p>
            <a:pPr marL="914400" marR="0" lvl="1" indent="-457200">
              <a:spcBef>
                <a:spcPts val="0"/>
              </a:spcBef>
              <a:spcAft>
                <a:spcPts val="600"/>
              </a:spcAft>
              <a:buFont typeface="+mj-lt"/>
              <a:buAutoNum type="alphaLcPeriod"/>
            </a:pPr>
            <a:r>
              <a:rPr lang="en-US" sz="2400" dirty="0">
                <a:latin typeface="Times New Roman" panose="02020603050405020304" pitchFamily="18" charset="0"/>
                <a:ea typeface="SimSun" panose="02010600030101010101" pitchFamily="2" charset="-122"/>
              </a:rPr>
              <a:t>resume character comparisons, starting again with the first character of the </a:t>
            </a:r>
            <a:r>
              <a:rPr lang="en-US" sz="2400" dirty="0">
                <a:solidFill>
                  <a:srgbClr val="0000CC"/>
                </a:solidFill>
                <a:latin typeface="Times New Roman" panose="02020603050405020304" pitchFamily="18" charset="0"/>
                <a:ea typeface="SimSun" panose="02010600030101010101" pitchFamily="2" charset="-122"/>
              </a:rPr>
              <a:t>pattern</a:t>
            </a:r>
            <a:r>
              <a:rPr lang="en-US" sz="2400" dirty="0">
                <a:latin typeface="Times New Roman" panose="02020603050405020304" pitchFamily="18" charset="0"/>
                <a:ea typeface="SimSun" panose="02010600030101010101" pitchFamily="2" charset="-122"/>
              </a:rPr>
              <a:t> and the </a:t>
            </a:r>
            <a:r>
              <a:rPr lang="en-US" sz="2400" dirty="0">
                <a:solidFill>
                  <a:srgbClr val="0000CC"/>
                </a:solidFill>
                <a:latin typeface="Times New Roman" panose="02020603050405020304" pitchFamily="18" charset="0"/>
                <a:ea typeface="SimSun" panose="02010600030101010101" pitchFamily="2" charset="-122"/>
              </a:rPr>
              <a:t>text at position </a:t>
            </a:r>
            <a:r>
              <a:rPr lang="en-US" sz="2400" dirty="0" err="1">
                <a:solidFill>
                  <a:srgbClr val="0000CC"/>
                </a:solidFill>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a:t>
            </a:r>
          </a:p>
        </p:txBody>
      </p:sp>
    </p:spTree>
    <p:extLst>
      <p:ext uri="{BB962C8B-B14F-4D97-AF65-F5344CB8AC3E}">
        <p14:creationId xmlns:p14="http://schemas.microsoft.com/office/powerpoint/2010/main" val="198763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0725" y="1144367"/>
            <a:ext cx="8747760" cy="5201424"/>
          </a:xfrm>
          <a:prstGeom prst="rect">
            <a:avLst/>
          </a:prstGeom>
          <a:solidFill>
            <a:srgbClr val="FFFF00"/>
          </a:solidFill>
        </p:spPr>
        <p:txBody>
          <a:bodyPr wrap="square">
            <a:spAutoFit/>
          </a:bodyPr>
          <a:lstStyle/>
          <a:p>
            <a:pPr marL="914400" marR="0">
              <a:spcBef>
                <a:spcPts val="0"/>
              </a:spcBef>
              <a:spcAft>
                <a:spcPts val="600"/>
              </a:spcAft>
            </a:pPr>
            <a:r>
              <a:rPr lang="en-US" sz="2400" dirty="0">
                <a:latin typeface="Times New Roman" panose="02020603050405020304" pitchFamily="18" charset="0"/>
                <a:ea typeface="SimSun" panose="02010600030101010101" pitchFamily="2" charset="-122"/>
              </a:rPr>
              <a:t> </a:t>
            </a:r>
          </a:p>
          <a:p>
            <a:pPr marL="461963" marR="0" lvl="0" indent="-461963">
              <a:spcBef>
                <a:spcPts val="600"/>
              </a:spcBef>
              <a:spcAft>
                <a:spcPts val="0"/>
              </a:spcAft>
              <a:buAutoNum type="arabicPeriod" startAt="4"/>
            </a:pPr>
            <a:r>
              <a:rPr lang="en-US" sz="2400" dirty="0">
                <a:latin typeface="Times New Roman" panose="02020603050405020304" pitchFamily="18" charset="0"/>
                <a:ea typeface="SimSun" panose="02010600030101010101" pitchFamily="2" charset="-122"/>
              </a:rPr>
              <a:t>The last position in the </a:t>
            </a:r>
            <a:r>
              <a:rPr lang="en-US" sz="2400" dirty="0">
                <a:solidFill>
                  <a:srgbClr val="0000CC"/>
                </a:solidFill>
                <a:latin typeface="Times New Roman" panose="02020603050405020304" pitchFamily="18" charset="0"/>
                <a:ea typeface="SimSun" panose="02010600030101010101" pitchFamily="2" charset="-122"/>
              </a:rPr>
              <a:t>text</a:t>
            </a:r>
            <a:r>
              <a:rPr lang="en-US" sz="2400" dirty="0">
                <a:latin typeface="Times New Roman" panose="02020603050405020304" pitchFamily="18" charset="0"/>
                <a:ea typeface="SimSun" panose="02010600030101010101" pitchFamily="2" charset="-122"/>
              </a:rPr>
              <a:t> which can still be a beginning of a matching substring is n - m (if the </a:t>
            </a:r>
            <a:r>
              <a:rPr lang="en-US" sz="2400" dirty="0">
                <a:solidFill>
                  <a:srgbClr val="0000CC"/>
                </a:solidFill>
                <a:latin typeface="Times New Roman" panose="02020603050405020304" pitchFamily="18" charset="0"/>
                <a:ea typeface="SimSun" panose="02010600030101010101" pitchFamily="2" charset="-122"/>
              </a:rPr>
              <a:t>text</a:t>
            </a:r>
            <a:r>
              <a:rPr lang="en-US" sz="2400" dirty="0">
                <a:latin typeface="Times New Roman" panose="02020603050405020304" pitchFamily="18" charset="0"/>
                <a:ea typeface="SimSun" panose="02010600030101010101" pitchFamily="2" charset="-122"/>
              </a:rPr>
              <a:t>’s positions are indexed from 0 to n – 1;). </a:t>
            </a:r>
          </a:p>
          <a:p>
            <a:pPr marR="0" lvl="0">
              <a:spcBef>
                <a:spcPts val="600"/>
              </a:spcBef>
              <a:spcAft>
                <a:spcPts val="0"/>
              </a:spcAft>
            </a:pPr>
            <a:endParaRPr lang="en-US" sz="2400" dirty="0">
              <a:latin typeface="Times New Roman" panose="02020603050405020304" pitchFamily="18" charset="0"/>
              <a:ea typeface="SimSun" panose="02010600030101010101" pitchFamily="2" charset="-122"/>
            </a:endParaRPr>
          </a:p>
          <a:p>
            <a:pPr marR="0" lvl="0">
              <a:spcBef>
                <a:spcPts val="600"/>
              </a:spcBef>
              <a:spcAft>
                <a:spcPts val="0"/>
              </a:spcAft>
            </a:pPr>
            <a:r>
              <a:rPr lang="en-US" sz="2400" dirty="0">
                <a:latin typeface="Times New Roman" panose="02020603050405020304" pitchFamily="18" charset="0"/>
                <a:ea typeface="SimSun" panose="02010600030101010101" pitchFamily="2" charset="-122"/>
              </a:rPr>
              <a:t>      </a:t>
            </a:r>
            <a:r>
              <a:rPr lang="de-DE" sz="2400" dirty="0">
                <a:latin typeface="Times New Roman" panose="02020603050405020304" pitchFamily="18" charset="0"/>
                <a:ea typeface="SimSun" panose="02010600030101010101" pitchFamily="2" charset="-122"/>
              </a:rPr>
              <a:t>t</a:t>
            </a:r>
            <a:r>
              <a:rPr lang="de-DE" sz="2400" baseline="-25000" dirty="0">
                <a:latin typeface="Times New Roman" panose="02020603050405020304" pitchFamily="18" charset="0"/>
                <a:ea typeface="SimSun" panose="02010600030101010101" pitchFamily="2" charset="-122"/>
              </a:rPr>
              <a:t>0</a:t>
            </a:r>
            <a:r>
              <a:rPr lang="de-DE" sz="2400" dirty="0">
                <a:latin typeface="Times New Roman" panose="02020603050405020304" pitchFamily="18" charset="0"/>
                <a:ea typeface="SimSun" panose="02010600030101010101" pitchFamily="2" charset="-122"/>
              </a:rPr>
              <a:t>,  …,  t</a:t>
            </a:r>
            <a:r>
              <a:rPr lang="de-DE" sz="2400" baseline="-25000" dirty="0">
                <a:latin typeface="Times New Roman" panose="02020603050405020304" pitchFamily="18" charset="0"/>
                <a:ea typeface="SimSun" panose="02010600030101010101" pitchFamily="2" charset="-122"/>
              </a:rPr>
              <a:t>i</a:t>
            </a:r>
            <a:r>
              <a:rPr lang="de-DE" sz="2400" dirty="0">
                <a:latin typeface="Times New Roman" panose="02020603050405020304" pitchFamily="18" charset="0"/>
                <a:ea typeface="SimSun" panose="02010600030101010101" pitchFamily="2" charset="-122"/>
              </a:rPr>
              <a:t>, …, t</a:t>
            </a:r>
            <a:r>
              <a:rPr lang="de-DE" sz="2400" baseline="-25000" dirty="0">
                <a:latin typeface="Times New Roman" panose="02020603050405020304" pitchFamily="18" charset="0"/>
                <a:ea typeface="SimSun" panose="02010600030101010101" pitchFamily="2" charset="-122"/>
              </a:rPr>
              <a:t>n-m-1 </a:t>
            </a:r>
            <a:r>
              <a:rPr lang="de-DE" sz="2400" dirty="0">
                <a:latin typeface="Times New Roman" panose="02020603050405020304" pitchFamily="18" charset="0"/>
                <a:ea typeface="SimSun" panose="02010600030101010101" pitchFamily="2" charset="-122"/>
              </a:rPr>
              <a:t>,  t</a:t>
            </a:r>
            <a:r>
              <a:rPr lang="de-DE" sz="2400" baseline="-25000" dirty="0">
                <a:latin typeface="Times New Roman" panose="02020603050405020304" pitchFamily="18" charset="0"/>
                <a:ea typeface="SimSun" panose="02010600030101010101" pitchFamily="2" charset="-122"/>
              </a:rPr>
              <a:t>n-m </a:t>
            </a:r>
            <a:r>
              <a:rPr lang="de-DE" sz="2400" dirty="0">
                <a:latin typeface="Times New Roman" panose="02020603050405020304" pitchFamily="18" charset="0"/>
                <a:ea typeface="SimSun" panose="02010600030101010101" pitchFamily="2" charset="-122"/>
              </a:rPr>
              <a:t>,   ...,   t</a:t>
            </a:r>
            <a:r>
              <a:rPr lang="de-DE" sz="2400" baseline="-25000" dirty="0">
                <a:latin typeface="Times New Roman" panose="02020603050405020304" pitchFamily="18" charset="0"/>
                <a:ea typeface="SimSun" panose="02010600030101010101" pitchFamily="2" charset="-122"/>
              </a:rPr>
              <a:t>n-m+j </a:t>
            </a:r>
            <a:r>
              <a:rPr lang="de-DE" sz="2400" dirty="0">
                <a:latin typeface="Times New Roman" panose="02020603050405020304" pitchFamily="18" charset="0"/>
                <a:ea typeface="SimSun" panose="02010600030101010101" pitchFamily="2" charset="-122"/>
              </a:rPr>
              <a:t>,  ….,  t</a:t>
            </a:r>
            <a:r>
              <a:rPr lang="de-DE" sz="2400" baseline="-25000" dirty="0">
                <a:latin typeface="Times New Roman" panose="02020603050405020304" pitchFamily="18" charset="0"/>
                <a:ea typeface="SimSun" panose="02010600030101010101" pitchFamily="2" charset="-122"/>
              </a:rPr>
              <a:t>n-1</a:t>
            </a:r>
            <a:r>
              <a:rPr lang="de-DE" sz="2400" dirty="0">
                <a:latin typeface="Times New Roman" panose="02020603050405020304" pitchFamily="18" charset="0"/>
                <a:ea typeface="SimSun" panose="02010600030101010101" pitchFamily="2" charset="-122"/>
              </a:rPr>
              <a:t>     </a:t>
            </a:r>
            <a:r>
              <a:rPr lang="de-DE" sz="2400" dirty="0">
                <a:solidFill>
                  <a:srgbClr val="0000CC"/>
                </a:solidFill>
                <a:latin typeface="Times New Roman" panose="02020603050405020304" pitchFamily="18" charset="0"/>
                <a:ea typeface="SimSun" panose="02010600030101010101" pitchFamily="2" charset="-122"/>
              </a:rPr>
              <a:t>   text</a:t>
            </a:r>
            <a:r>
              <a:rPr lang="de-DE" sz="2400" dirty="0">
                <a:latin typeface="Times New Roman" panose="02020603050405020304" pitchFamily="18" charset="0"/>
                <a:ea typeface="SimSun" panose="02010600030101010101" pitchFamily="2" charset="-122"/>
              </a:rPr>
              <a:t> T</a:t>
            </a:r>
            <a:endParaRPr lang="en-US" sz="2400" dirty="0">
              <a:latin typeface="Times New Roman" panose="02020603050405020304" pitchFamily="18" charset="0"/>
              <a:ea typeface="SimSun" panose="02010600030101010101" pitchFamily="2" charset="-122"/>
            </a:endParaRPr>
          </a:p>
          <a:p>
            <a:pPr marL="228600" marR="0">
              <a:spcBef>
                <a:spcPts val="0"/>
              </a:spcBef>
              <a:spcAft>
                <a:spcPts val="0"/>
              </a:spcAft>
            </a:pPr>
            <a:r>
              <a:rPr lang="de-DE" sz="2400"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pPr marL="228600" marR="0">
              <a:spcBef>
                <a:spcPts val="0"/>
              </a:spcBef>
              <a:spcAft>
                <a:spcPts val="0"/>
              </a:spcAft>
            </a:pPr>
            <a:r>
              <a:rPr lang="de-DE" sz="2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                  ↕</a:t>
            </a:r>
          </a:p>
          <a:p>
            <a:pPr marL="228600" marR="0">
              <a:spcBef>
                <a:spcPts val="0"/>
              </a:spcBef>
              <a:spcAft>
                <a:spcPts val="0"/>
              </a:spcAft>
            </a:pPr>
            <a:r>
              <a:rPr lang="en-US" sz="2400" dirty="0">
                <a:latin typeface="Times New Roman" panose="02020603050405020304" pitchFamily="18" charset="0"/>
                <a:ea typeface="SimSun" panose="02010600030101010101" pitchFamily="2" charset="-122"/>
              </a:rPr>
              <a:t> s =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  n-m  →  …      p</a:t>
            </a:r>
            <a:r>
              <a:rPr lang="en-US" sz="2400" baseline="-25000" dirty="0">
                <a:latin typeface="Times New Roman" panose="02020603050405020304" pitchFamily="18" charset="0"/>
                <a:ea typeface="SimSun" panose="02010600030101010101" pitchFamily="2" charset="-122"/>
              </a:rPr>
              <a:t>0</a:t>
            </a:r>
            <a:r>
              <a:rPr lang="en-US" sz="2400" dirty="0">
                <a:latin typeface="Times New Roman" panose="02020603050405020304" pitchFamily="18" charset="0"/>
                <a:ea typeface="SimSun" panose="02010600030101010101" pitchFamily="2" charset="-122"/>
              </a:rPr>
              <a:t>,    …,   </a:t>
            </a:r>
            <a:r>
              <a:rPr lang="en-US" sz="2400" dirty="0" err="1">
                <a:latin typeface="Times New Roman" panose="02020603050405020304" pitchFamily="18" charset="0"/>
                <a:ea typeface="SimSun" panose="02010600030101010101" pitchFamily="2" charset="-122"/>
              </a:rPr>
              <a:t>p</a:t>
            </a:r>
            <a:r>
              <a:rPr lang="en-US" sz="2400" baseline="-25000" dirty="0" err="1">
                <a:latin typeface="Times New Roman" panose="02020603050405020304" pitchFamily="18" charset="0"/>
                <a:ea typeface="SimSun" panose="02010600030101010101" pitchFamily="2" charset="-122"/>
              </a:rPr>
              <a:t>j</a:t>
            </a:r>
            <a:r>
              <a:rPr lang="en-US" sz="2400" dirty="0">
                <a:latin typeface="Times New Roman" panose="02020603050405020304" pitchFamily="18" charset="0"/>
                <a:ea typeface="SimSun" panose="02010600030101010101" pitchFamily="2" charset="-122"/>
              </a:rPr>
              <a:t>,       …,   p</a:t>
            </a:r>
            <a:r>
              <a:rPr lang="en-US" sz="2400" baseline="-25000" dirty="0">
                <a:latin typeface="Times New Roman" panose="02020603050405020304" pitchFamily="18" charset="0"/>
                <a:ea typeface="SimSun" panose="02010600030101010101" pitchFamily="2" charset="-122"/>
              </a:rPr>
              <a:t>m-1</a:t>
            </a:r>
            <a:r>
              <a:rPr lang="en-US" sz="2400" dirty="0">
                <a:latin typeface="Times New Roman" panose="02020603050405020304" pitchFamily="18" charset="0"/>
                <a:ea typeface="SimSun" panose="02010600030101010101" pitchFamily="2" charset="-122"/>
              </a:rPr>
              <a:t>       </a:t>
            </a:r>
            <a:r>
              <a:rPr lang="en-US" sz="2400" dirty="0">
                <a:solidFill>
                  <a:srgbClr val="0000CC"/>
                </a:solidFill>
                <a:latin typeface="Times New Roman" panose="02020603050405020304" pitchFamily="18" charset="0"/>
                <a:ea typeface="SimSun" panose="02010600030101010101" pitchFamily="2" charset="-122"/>
              </a:rPr>
              <a:t>pattern</a:t>
            </a:r>
            <a:r>
              <a:rPr lang="en-US" sz="2400" dirty="0">
                <a:latin typeface="Times New Roman" panose="02020603050405020304" pitchFamily="18" charset="0"/>
                <a:ea typeface="SimSun" panose="02010600030101010101" pitchFamily="2" charset="-122"/>
              </a:rPr>
              <a:t> P</a:t>
            </a:r>
          </a:p>
          <a:p>
            <a:pPr marL="228600" marR="0">
              <a:spcBef>
                <a:spcPts val="0"/>
              </a:spcBef>
              <a:spcAft>
                <a:spcPts val="0"/>
              </a:spcAft>
            </a:pPr>
            <a:endParaRPr lang="en-US" sz="2400" dirty="0">
              <a:effectLst/>
              <a:latin typeface="Times New Roman" panose="02020603050405020304" pitchFamily="18" charset="0"/>
              <a:ea typeface="SimSun" panose="02010600030101010101" pitchFamily="2" charset="-122"/>
            </a:endParaRPr>
          </a:p>
          <a:p>
            <a:pPr marL="228600" marR="0">
              <a:spcBef>
                <a:spcPts val="0"/>
              </a:spcBef>
              <a:spcAft>
                <a:spcPts val="0"/>
              </a:spcAft>
            </a:pPr>
            <a:endParaRPr lang="en-US" sz="2400" dirty="0">
              <a:latin typeface="Times New Roman" panose="02020603050405020304" pitchFamily="18" charset="0"/>
              <a:ea typeface="SimSun" panose="02010600030101010101" pitchFamily="2" charset="-122"/>
            </a:endParaRPr>
          </a:p>
          <a:p>
            <a:pPr marL="228600" marR="0">
              <a:spcBef>
                <a:spcPts val="0"/>
              </a:spcBef>
              <a:spcAft>
                <a:spcPts val="0"/>
              </a:spcAft>
            </a:pPr>
            <a:endParaRPr lang="en-US" sz="2400" dirty="0">
              <a:effectLst/>
              <a:latin typeface="Times New Roman" panose="02020603050405020304" pitchFamily="18" charset="0"/>
              <a:ea typeface="SimSun" panose="02010600030101010101" pitchFamily="2" charset="-122"/>
            </a:endParaRPr>
          </a:p>
          <a:p>
            <a:pPr marL="228600" marR="0">
              <a:spcBef>
                <a:spcPts val="0"/>
              </a:spcBef>
              <a:spcAft>
                <a:spcPts val="0"/>
              </a:spcAft>
            </a:pPr>
            <a:r>
              <a:rPr lang="en-US" sz="2400" dirty="0">
                <a:latin typeface="Times New Roman" panose="02020603050405020304" pitchFamily="18" charset="0"/>
                <a:ea typeface="SimSun" panose="02010600030101010101" pitchFamily="2" charset="-122"/>
              </a:rPr>
              <a:t>Total of comparisons for the worst case is (n-m+1)m</a:t>
            </a:r>
            <a:endParaRPr lang="en-US" sz="2400" dirty="0">
              <a:effectLst/>
              <a:latin typeface="Times New Roman" panose="02020603050405020304" pitchFamily="18" charset="0"/>
              <a:ea typeface="SimSun" panose="02010600030101010101" pitchFamily="2" charset="-122"/>
            </a:endParaRPr>
          </a:p>
        </p:txBody>
      </p:sp>
      <p:sp>
        <p:nvSpPr>
          <p:cNvPr id="3" name="Left Brace 2"/>
          <p:cNvSpPr/>
          <p:nvPr/>
        </p:nvSpPr>
        <p:spPr>
          <a:xfrm rot="16200000">
            <a:off x="6368844" y="3508446"/>
            <a:ext cx="396211" cy="3089433"/>
          </a:xfrm>
          <a:prstGeom prst="leftBrace">
            <a:avLst>
              <a:gd name="adj1" fmla="val 8333"/>
              <a:gd name="adj2" fmla="val 4480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7C3CA47-F0C0-4034-B87E-6288C17F150E}"/>
              </a:ext>
            </a:extLst>
          </p:cNvPr>
          <p:cNvSpPr txBox="1"/>
          <p:nvPr/>
        </p:nvSpPr>
        <p:spPr>
          <a:xfrm>
            <a:off x="4324864" y="2848406"/>
            <a:ext cx="2397211" cy="369332"/>
          </a:xfrm>
          <a:prstGeom prst="rect">
            <a:avLst/>
          </a:prstGeom>
          <a:noFill/>
        </p:spPr>
        <p:txBody>
          <a:bodyPr wrap="square" rtlCol="0">
            <a:spAutoFit/>
          </a:bodyPr>
          <a:lstStyle/>
          <a:p>
            <a:r>
              <a:rPr lang="en-US" dirty="0"/>
              <a:t>n characters in text T.</a:t>
            </a:r>
          </a:p>
        </p:txBody>
      </p:sp>
      <p:sp>
        <p:nvSpPr>
          <p:cNvPr id="8" name="Right Brace 7">
            <a:extLst>
              <a:ext uri="{FF2B5EF4-FFF2-40B4-BE49-F238E27FC236}">
                <a16:creationId xmlns:a16="http://schemas.microsoft.com/office/drawing/2014/main" id="{436DEE12-FA11-4137-A3AE-58C5588F255F}"/>
              </a:ext>
            </a:extLst>
          </p:cNvPr>
          <p:cNvSpPr/>
          <p:nvPr/>
        </p:nvSpPr>
        <p:spPr>
          <a:xfrm rot="16200000">
            <a:off x="5074774" y="494536"/>
            <a:ext cx="112292" cy="55053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8EC33529-5033-43D3-A044-B13AAFF685ED}"/>
              </a:ext>
            </a:extLst>
          </p:cNvPr>
          <p:cNvSpPr txBox="1"/>
          <p:nvPr/>
        </p:nvSpPr>
        <p:spPr>
          <a:xfrm>
            <a:off x="5795318" y="5336925"/>
            <a:ext cx="1775255" cy="369332"/>
          </a:xfrm>
          <a:prstGeom prst="rect">
            <a:avLst/>
          </a:prstGeom>
          <a:noFill/>
        </p:spPr>
        <p:txBody>
          <a:bodyPr wrap="square" rtlCol="0">
            <a:spAutoFit/>
          </a:bodyPr>
          <a:lstStyle/>
          <a:p>
            <a:r>
              <a:rPr lang="en-US" dirty="0"/>
              <a:t>m characters P.</a:t>
            </a:r>
          </a:p>
        </p:txBody>
      </p:sp>
    </p:spTree>
    <p:extLst>
      <p:ext uri="{BB962C8B-B14F-4D97-AF65-F5344CB8AC3E}">
        <p14:creationId xmlns:p14="http://schemas.microsoft.com/office/powerpoint/2010/main" val="1531319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3360" y="567668"/>
            <a:ext cx="9672320" cy="2939266"/>
          </a:xfrm>
          <a:prstGeom prst="rect">
            <a:avLst/>
          </a:prstGeom>
        </p:spPr>
        <p:txBody>
          <a:bodyPr wrap="square">
            <a:spAutoFit/>
          </a:bodyPr>
          <a:lstStyle/>
          <a:p>
            <a:pPr>
              <a:spcBef>
                <a:spcPts val="600"/>
              </a:spcBef>
            </a:pPr>
            <a:r>
              <a:rPr lang="en-US" sz="2400" dirty="0">
                <a:latin typeface="Times New Roman" panose="02020603050405020304" pitchFamily="18" charset="0"/>
                <a:ea typeface="SimSun" panose="02010600030101010101" pitchFamily="2" charset="-122"/>
              </a:rPr>
              <a:t>If  </a:t>
            </a:r>
            <a:r>
              <a:rPr lang="en-US" sz="2400" dirty="0">
                <a:solidFill>
                  <a:srgbClr val="0000CC"/>
                </a:solidFill>
                <a:latin typeface="Times New Roman" panose="02020603050405020304" pitchFamily="18" charset="0"/>
                <a:ea typeface="SimSun" panose="02010600030101010101" pitchFamily="2" charset="-122"/>
              </a:rPr>
              <a:t>P</a:t>
            </a:r>
            <a:r>
              <a:rPr lang="en-US" sz="2400" dirty="0">
                <a:latin typeface="Times New Roman" panose="02020603050405020304" pitchFamily="18" charset="0"/>
                <a:ea typeface="SimSun" panose="02010600030101010101" pitchFamily="2" charset="-122"/>
              </a:rPr>
              <a:t>  occurs with shift  s  in  </a:t>
            </a:r>
            <a:r>
              <a:rPr lang="en-US" sz="2400" dirty="0">
                <a:solidFill>
                  <a:srgbClr val="0000CC"/>
                </a:solidFill>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 then s  is  </a:t>
            </a:r>
            <a:r>
              <a:rPr lang="en-US" sz="2400" i="1" dirty="0">
                <a:solidFill>
                  <a:srgbClr val="0000FF"/>
                </a:solidFill>
                <a:latin typeface="Times New Roman" panose="02020603050405020304" pitchFamily="18" charset="0"/>
                <a:ea typeface="SimSun" panose="02010600030101010101" pitchFamily="2" charset="-122"/>
              </a:rPr>
              <a:t>a valid shift</a:t>
            </a:r>
            <a:r>
              <a:rPr lang="en-US" sz="2400" dirty="0">
                <a:latin typeface="Times New Roman" panose="02020603050405020304" pitchFamily="18" charset="0"/>
                <a:ea typeface="SimSun" panose="02010600030101010101" pitchFamily="2" charset="-122"/>
              </a:rPr>
              <a:t>;  otherwise, the shift s  is </a:t>
            </a:r>
            <a:r>
              <a:rPr lang="en-US" sz="2400" i="1" dirty="0">
                <a:latin typeface="Times New Roman" panose="02020603050405020304" pitchFamily="18" charset="0"/>
                <a:ea typeface="SimSun" panose="02010600030101010101" pitchFamily="2" charset="-122"/>
              </a:rPr>
              <a:t>an </a:t>
            </a:r>
            <a:r>
              <a:rPr lang="en-US" sz="2400" i="1" dirty="0">
                <a:solidFill>
                  <a:srgbClr val="0000FF"/>
                </a:solidFill>
                <a:latin typeface="Times New Roman" panose="02020603050405020304" pitchFamily="18" charset="0"/>
                <a:ea typeface="SimSun" panose="02010600030101010101" pitchFamily="2" charset="-122"/>
              </a:rPr>
              <a:t>invalid shift</a:t>
            </a:r>
            <a:r>
              <a:rPr lang="en-US" sz="2400" dirty="0">
                <a:latin typeface="Times New Roman" panose="02020603050405020304" pitchFamily="18" charset="0"/>
                <a:ea typeface="SimSun" panose="02010600030101010101" pitchFamily="2" charset="-122"/>
              </a:rPr>
              <a:t>.  </a:t>
            </a:r>
            <a:r>
              <a:rPr lang="en-US" sz="2400" dirty="0">
                <a:solidFill>
                  <a:srgbClr val="FF0000"/>
                </a:solidFill>
                <a:latin typeface="Times New Roman" panose="02020603050405020304" pitchFamily="18" charset="0"/>
                <a:ea typeface="SimSun" panose="02010600030101010101" pitchFamily="2" charset="-122"/>
              </a:rPr>
              <a:t>[“</a:t>
            </a:r>
            <a:r>
              <a:rPr lang="en-US" sz="2400" dirty="0">
                <a:latin typeface="Times New Roman" panose="02020603050405020304" pitchFamily="18" charset="0"/>
                <a:cs typeface="Times New Roman" panose="02020603050405020304" pitchFamily="18" charset="0"/>
              </a:rPr>
              <a:t>P[0]</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solidFill>
                  <a:srgbClr val="FF0000"/>
                </a:solidFill>
                <a:latin typeface="Times New Roman" panose="02020603050405020304" pitchFamily="18" charset="0"/>
                <a:ea typeface="SimSun" panose="02010600030101010101" pitchFamily="2" charset="-122"/>
              </a:rPr>
              <a:t>occurs” means  T[s] = P[0]].</a:t>
            </a:r>
            <a:endParaRPr lang="en-US" sz="2400" dirty="0">
              <a:latin typeface="Times New Roman" panose="02020603050405020304" pitchFamily="18" charset="0"/>
              <a:ea typeface="SimSun" panose="02010600030101010101" pitchFamily="2" charset="-122"/>
            </a:endParaRPr>
          </a:p>
          <a:p>
            <a:pPr>
              <a:spcBef>
                <a:spcPts val="600"/>
              </a:spcBef>
            </a:pPr>
            <a:r>
              <a:rPr lang="en-US" sz="2400" dirty="0">
                <a:latin typeface="Times New Roman" panose="02020603050405020304" pitchFamily="18" charset="0"/>
                <a:ea typeface="SimSun" panose="02010600030101010101" pitchFamily="2" charset="-122"/>
              </a:rPr>
              <a:t>The </a:t>
            </a:r>
            <a:r>
              <a:rPr lang="en-US" sz="2400" i="1" dirty="0">
                <a:latin typeface="Times New Roman" panose="02020603050405020304" pitchFamily="18" charset="0"/>
                <a:ea typeface="SimSun" panose="02010600030101010101" pitchFamily="2" charset="-122"/>
              </a:rPr>
              <a:t>string-matching problem</a:t>
            </a:r>
            <a:r>
              <a:rPr lang="en-US" sz="2400" dirty="0">
                <a:latin typeface="Times New Roman" panose="02020603050405020304" pitchFamily="18" charset="0"/>
                <a:ea typeface="SimSun" panose="02010600030101010101" pitchFamily="2" charset="-122"/>
              </a:rPr>
              <a:t> is the problem of finding all valid shifts with which a given </a:t>
            </a:r>
            <a:r>
              <a:rPr lang="en-US" sz="2400" dirty="0">
                <a:solidFill>
                  <a:srgbClr val="0000CC"/>
                </a:solidFill>
                <a:latin typeface="Times New Roman" panose="02020603050405020304" pitchFamily="18" charset="0"/>
                <a:ea typeface="SimSun" panose="02010600030101010101" pitchFamily="2" charset="-122"/>
              </a:rPr>
              <a:t>pattern P</a:t>
            </a:r>
            <a:r>
              <a:rPr lang="en-US" sz="2400" dirty="0">
                <a:latin typeface="Times New Roman" panose="02020603050405020304" pitchFamily="18" charset="0"/>
                <a:ea typeface="SimSun" panose="02010600030101010101" pitchFamily="2" charset="-122"/>
              </a:rPr>
              <a:t> occurs in a given </a:t>
            </a:r>
            <a:r>
              <a:rPr lang="en-US" sz="2400" dirty="0">
                <a:solidFill>
                  <a:srgbClr val="0000CC"/>
                </a:solidFill>
                <a:latin typeface="Times New Roman" panose="02020603050405020304" pitchFamily="18" charset="0"/>
                <a:ea typeface="SimSun" panose="02010600030101010101" pitchFamily="2" charset="-122"/>
              </a:rPr>
              <a:t>text T</a:t>
            </a:r>
            <a:r>
              <a:rPr lang="en-US" sz="2400" dirty="0">
                <a:latin typeface="Times New Roman" panose="02020603050405020304" pitchFamily="18" charset="0"/>
                <a:ea typeface="SimSun" panose="02010600030101010101" pitchFamily="2" charset="-122"/>
              </a:rPr>
              <a:t>.</a:t>
            </a:r>
          </a:p>
          <a:p>
            <a:r>
              <a:rPr lang="en-US" sz="1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For the worst case for finding out whether P occurs in the given T, </a:t>
            </a:r>
            <a:r>
              <a:rPr lang="en-US" sz="2400" dirty="0">
                <a:solidFill>
                  <a:srgbClr val="0000FF"/>
                </a:solidFill>
                <a:latin typeface="Times New Roman" panose="02020603050405020304" pitchFamily="18" charset="0"/>
                <a:ea typeface="SimSun" panose="02010600030101010101" pitchFamily="2" charset="-122"/>
              </a:rPr>
              <a:t>(n-m+1)m comparisons is required.</a:t>
            </a:r>
            <a:endParaRPr lang="en-US" sz="2400" dirty="0">
              <a:latin typeface="Times New Roman" panose="02020603050405020304" pitchFamily="18" charset="0"/>
              <a:ea typeface="SimSun" panose="02010600030101010101" pitchFamily="2" charset="-122"/>
            </a:endParaRPr>
          </a:p>
          <a:p>
            <a:endParaRPr lang="en-US" sz="12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Example:  </a:t>
            </a:r>
            <a:r>
              <a:rPr lang="en-US" sz="2000" dirty="0">
                <a:latin typeface="Times New Roman" panose="02020603050405020304" pitchFamily="18" charset="0"/>
                <a:ea typeface="SimSun" panose="02010600030101010101" pitchFamily="2" charset="-122"/>
              </a:rPr>
              <a:t>(n-m+1)m = (12-4+1)4 = 9*4 = 36 comparisons.</a:t>
            </a:r>
            <a:endParaRPr lang="en-US" sz="2000" dirty="0">
              <a:effectLst/>
              <a:latin typeface="Times New Roman" panose="02020603050405020304" pitchFamily="18" charset="0"/>
              <a:ea typeface="SimSun" panose="02010600030101010101" pitchFamily="2"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3112419851"/>
              </p:ext>
            </p:extLst>
          </p:nvPr>
        </p:nvGraphicFramePr>
        <p:xfrm>
          <a:off x="1348715" y="3548257"/>
          <a:ext cx="9927768" cy="2981072"/>
        </p:xfrm>
        <a:graphic>
          <a:graphicData uri="http://schemas.openxmlformats.org/drawingml/2006/table">
            <a:tbl>
              <a:tblPr firstRow="1" firstCol="1" bandRow="1">
                <a:tableStyleId>{5C22544A-7EE6-4342-B048-85BDC9FD1C3A}</a:tableStyleId>
              </a:tblPr>
              <a:tblGrid>
                <a:gridCol w="827314">
                  <a:extLst>
                    <a:ext uri="{9D8B030D-6E8A-4147-A177-3AD203B41FA5}">
                      <a16:colId xmlns:a16="http://schemas.microsoft.com/office/drawing/2014/main" val="20000"/>
                    </a:ext>
                  </a:extLst>
                </a:gridCol>
                <a:gridCol w="827314">
                  <a:extLst>
                    <a:ext uri="{9D8B030D-6E8A-4147-A177-3AD203B41FA5}">
                      <a16:colId xmlns:a16="http://schemas.microsoft.com/office/drawing/2014/main" val="20001"/>
                    </a:ext>
                  </a:extLst>
                </a:gridCol>
                <a:gridCol w="827314">
                  <a:extLst>
                    <a:ext uri="{9D8B030D-6E8A-4147-A177-3AD203B41FA5}">
                      <a16:colId xmlns:a16="http://schemas.microsoft.com/office/drawing/2014/main" val="20002"/>
                    </a:ext>
                  </a:extLst>
                </a:gridCol>
                <a:gridCol w="827314">
                  <a:extLst>
                    <a:ext uri="{9D8B030D-6E8A-4147-A177-3AD203B41FA5}">
                      <a16:colId xmlns:a16="http://schemas.microsoft.com/office/drawing/2014/main" val="20003"/>
                    </a:ext>
                  </a:extLst>
                </a:gridCol>
                <a:gridCol w="827314">
                  <a:extLst>
                    <a:ext uri="{9D8B030D-6E8A-4147-A177-3AD203B41FA5}">
                      <a16:colId xmlns:a16="http://schemas.microsoft.com/office/drawing/2014/main" val="20004"/>
                    </a:ext>
                  </a:extLst>
                </a:gridCol>
                <a:gridCol w="827314">
                  <a:extLst>
                    <a:ext uri="{9D8B030D-6E8A-4147-A177-3AD203B41FA5}">
                      <a16:colId xmlns:a16="http://schemas.microsoft.com/office/drawing/2014/main" val="20005"/>
                    </a:ext>
                  </a:extLst>
                </a:gridCol>
                <a:gridCol w="827314">
                  <a:extLst>
                    <a:ext uri="{9D8B030D-6E8A-4147-A177-3AD203B41FA5}">
                      <a16:colId xmlns:a16="http://schemas.microsoft.com/office/drawing/2014/main" val="20006"/>
                    </a:ext>
                  </a:extLst>
                </a:gridCol>
                <a:gridCol w="827314">
                  <a:extLst>
                    <a:ext uri="{9D8B030D-6E8A-4147-A177-3AD203B41FA5}">
                      <a16:colId xmlns:a16="http://schemas.microsoft.com/office/drawing/2014/main" val="20007"/>
                    </a:ext>
                  </a:extLst>
                </a:gridCol>
                <a:gridCol w="827314">
                  <a:extLst>
                    <a:ext uri="{9D8B030D-6E8A-4147-A177-3AD203B41FA5}">
                      <a16:colId xmlns:a16="http://schemas.microsoft.com/office/drawing/2014/main" val="20008"/>
                    </a:ext>
                  </a:extLst>
                </a:gridCol>
                <a:gridCol w="827314">
                  <a:extLst>
                    <a:ext uri="{9D8B030D-6E8A-4147-A177-3AD203B41FA5}">
                      <a16:colId xmlns:a16="http://schemas.microsoft.com/office/drawing/2014/main" val="20009"/>
                    </a:ext>
                  </a:extLst>
                </a:gridCol>
                <a:gridCol w="827314">
                  <a:extLst>
                    <a:ext uri="{9D8B030D-6E8A-4147-A177-3AD203B41FA5}">
                      <a16:colId xmlns:a16="http://schemas.microsoft.com/office/drawing/2014/main" val="20010"/>
                    </a:ext>
                  </a:extLst>
                </a:gridCol>
                <a:gridCol w="827314">
                  <a:extLst>
                    <a:ext uri="{9D8B030D-6E8A-4147-A177-3AD203B41FA5}">
                      <a16:colId xmlns:a16="http://schemas.microsoft.com/office/drawing/2014/main" val="20011"/>
                    </a:ext>
                  </a:extLst>
                </a:gridCol>
              </a:tblGrid>
              <a:tr h="372634">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T[0]</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T[1]</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T[2]</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T[3]</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T[4]</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T[5]</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T[6]</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T[7]</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T[8]</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T[9]</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T[10]</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T[11]</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2634">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0</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dirty="0">
                          <a:solidFill>
                            <a:schemeClr val="tx1"/>
                          </a:solidFill>
                          <a:effectLst/>
                          <a:latin typeface="Times New Roman" panose="02020603050405020304" pitchFamily="18" charset="0"/>
                          <a:cs typeface="Times New Roman" panose="02020603050405020304" pitchFamily="18" charset="0"/>
                        </a:rPr>
                        <a:t>t</a:t>
                      </a:r>
                      <a:r>
                        <a:rPr lang="de-DE" sz="2200" b="0" baseline="-25000" dirty="0">
                          <a:solidFill>
                            <a:schemeClr val="tx1"/>
                          </a:solidFill>
                          <a:effectLst/>
                          <a:latin typeface="Times New Roman" panose="02020603050405020304" pitchFamily="18" charset="0"/>
                          <a:cs typeface="Times New Roman" panose="02020603050405020304" pitchFamily="18" charset="0"/>
                        </a:rPr>
                        <a:t>1</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dirty="0">
                          <a:solidFill>
                            <a:schemeClr val="tx1"/>
                          </a:solidFill>
                          <a:effectLst/>
                          <a:latin typeface="Times New Roman" panose="02020603050405020304" pitchFamily="18" charset="0"/>
                          <a:cs typeface="Times New Roman" panose="02020603050405020304" pitchFamily="18" charset="0"/>
                        </a:rPr>
                        <a:t>t</a:t>
                      </a:r>
                      <a:r>
                        <a:rPr lang="de-DE" sz="2200" b="0" baseline="-25000" dirty="0">
                          <a:solidFill>
                            <a:schemeClr val="tx1"/>
                          </a:solidFill>
                          <a:effectLst/>
                          <a:latin typeface="Times New Roman" panose="02020603050405020304" pitchFamily="18" charset="0"/>
                          <a:cs typeface="Times New Roman" panose="02020603050405020304" pitchFamily="18" charset="0"/>
                        </a:rPr>
                        <a:t>2</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4</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5</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6</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7</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8</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9</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10</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11</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2634">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s=0</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s=1</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s=2</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2634">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p</a:t>
                      </a:r>
                      <a:r>
                        <a:rPr lang="en-US" sz="2200" b="0" baseline="-25000">
                          <a:solidFill>
                            <a:schemeClr val="tx1"/>
                          </a:solidFill>
                          <a:effectLst/>
                          <a:latin typeface="Times New Roman" panose="02020603050405020304" pitchFamily="18" charset="0"/>
                          <a:cs typeface="Times New Roman" panose="02020603050405020304" pitchFamily="18" charset="0"/>
                        </a:rPr>
                        <a:t>0</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a:t>
                      </a:r>
                      <a:r>
                        <a:rPr lang="en-US" sz="2200" b="0" baseline="-25000" dirty="0">
                          <a:solidFill>
                            <a:schemeClr val="tx1"/>
                          </a:solidFill>
                          <a:effectLst/>
                          <a:latin typeface="Times New Roman" panose="02020603050405020304" pitchFamily="18" charset="0"/>
                          <a:cs typeface="Times New Roman" panose="02020603050405020304" pitchFamily="18" charset="0"/>
                        </a:rPr>
                        <a:t>1</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a:t>
                      </a:r>
                      <a:r>
                        <a:rPr lang="en-US" sz="2200" b="0" baseline="-25000" dirty="0">
                          <a:solidFill>
                            <a:schemeClr val="tx1"/>
                          </a:solidFill>
                          <a:effectLst/>
                          <a:latin typeface="Times New Roman" panose="02020603050405020304" pitchFamily="18" charset="0"/>
                          <a:cs typeface="Times New Roman" panose="02020603050405020304" pitchFamily="18" charset="0"/>
                        </a:rPr>
                        <a:t>2</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p</a:t>
                      </a:r>
                      <a:r>
                        <a:rPr lang="en-US" sz="2200" b="0" baseline="-2500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2634">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P[0]</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P[1]</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P[2]</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P[3]</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2634">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s=8</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2634">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a:t>
                      </a:r>
                      <a:r>
                        <a:rPr lang="en-US" sz="2200" b="0" baseline="-25000" dirty="0">
                          <a:solidFill>
                            <a:schemeClr val="tx1"/>
                          </a:solidFill>
                          <a:effectLst/>
                          <a:latin typeface="Times New Roman" panose="02020603050405020304" pitchFamily="18" charset="0"/>
                          <a:cs typeface="Times New Roman" panose="02020603050405020304" pitchFamily="18" charset="0"/>
                        </a:rPr>
                        <a:t>0</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a:t>
                      </a:r>
                      <a:r>
                        <a:rPr lang="en-US" sz="2200" b="0" baseline="-25000" dirty="0">
                          <a:solidFill>
                            <a:schemeClr val="tx1"/>
                          </a:solidFill>
                          <a:effectLst/>
                          <a:latin typeface="Times New Roman" panose="02020603050405020304" pitchFamily="18" charset="0"/>
                          <a:cs typeface="Times New Roman" panose="02020603050405020304" pitchFamily="18" charset="0"/>
                        </a:rPr>
                        <a:t>1</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a:t>
                      </a:r>
                      <a:r>
                        <a:rPr lang="en-US" sz="2200" b="0" baseline="-25000" dirty="0">
                          <a:solidFill>
                            <a:schemeClr val="tx1"/>
                          </a:solidFill>
                          <a:effectLst/>
                          <a:latin typeface="Times New Roman" panose="02020603050405020304" pitchFamily="18" charset="0"/>
                          <a:cs typeface="Times New Roman" panose="02020603050405020304" pitchFamily="18" charset="0"/>
                        </a:rPr>
                        <a:t>2</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p</a:t>
                      </a:r>
                      <a:r>
                        <a:rPr lang="en-US" sz="2200" b="0" baseline="-2500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2634">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P[0]</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P[1]</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P[2]</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P[3]</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4" name="TextBox 3"/>
          <p:cNvSpPr txBox="1"/>
          <p:nvPr/>
        </p:nvSpPr>
        <p:spPr>
          <a:xfrm>
            <a:off x="8649252" y="2753200"/>
            <a:ext cx="2242268" cy="646331"/>
          </a:xfrm>
          <a:prstGeom prst="rect">
            <a:avLst/>
          </a:prstGeom>
          <a:noFill/>
        </p:spPr>
        <p:txBody>
          <a:bodyPr wrap="square" rtlCol="0">
            <a:spAutoFit/>
          </a:bodyPr>
          <a:lstStyle/>
          <a:p>
            <a:r>
              <a:rPr lang="en-US" dirty="0"/>
              <a:t>The last comparison happens at T(n-m)</a:t>
            </a:r>
          </a:p>
        </p:txBody>
      </p:sp>
      <p:sp>
        <p:nvSpPr>
          <p:cNvPr id="5" name="Cloud Callout 4"/>
          <p:cNvSpPr/>
          <p:nvPr/>
        </p:nvSpPr>
        <p:spPr>
          <a:xfrm>
            <a:off x="8246071" y="2976836"/>
            <a:ext cx="48370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mage result for sad face">
            <a:extLst>
              <a:ext uri="{FF2B5EF4-FFF2-40B4-BE49-F238E27FC236}">
                <a16:creationId xmlns:a16="http://schemas.microsoft.com/office/drawing/2014/main" id="{A6D333E0-CC0D-47EF-8BAE-7A71BF4FF60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45795" y="4104110"/>
            <a:ext cx="502920" cy="409202"/>
          </a:xfrm>
          <a:prstGeom prst="rect">
            <a:avLst/>
          </a:prstGeom>
          <a:noFill/>
        </p:spPr>
      </p:pic>
      <p:sp>
        <p:nvSpPr>
          <p:cNvPr id="8" name="TextBox 7">
            <a:extLst>
              <a:ext uri="{FF2B5EF4-FFF2-40B4-BE49-F238E27FC236}">
                <a16:creationId xmlns:a16="http://schemas.microsoft.com/office/drawing/2014/main" id="{76B0115D-5E25-42B8-A0C3-C3C8377CA2AB}"/>
              </a:ext>
            </a:extLst>
          </p:cNvPr>
          <p:cNvSpPr txBox="1"/>
          <p:nvPr/>
        </p:nvSpPr>
        <p:spPr>
          <a:xfrm>
            <a:off x="558001" y="5605999"/>
            <a:ext cx="185071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(n-m+1) sets of m comparisons for the worst case</a:t>
            </a:r>
          </a:p>
        </p:txBody>
      </p:sp>
    </p:spTree>
    <p:extLst>
      <p:ext uri="{BB962C8B-B14F-4D97-AF65-F5344CB8AC3E}">
        <p14:creationId xmlns:p14="http://schemas.microsoft.com/office/powerpoint/2010/main" val="1817030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8160" y="797511"/>
            <a:ext cx="8910320" cy="6001643"/>
          </a:xfrm>
          <a:prstGeom prst="rect">
            <a:avLst/>
          </a:prstGeom>
        </p:spPr>
        <p:txBody>
          <a:bodyPr wrap="square">
            <a:spAutoFit/>
          </a:bodyPr>
          <a:lstStyle/>
          <a:p>
            <a:pPr>
              <a:spcBef>
                <a:spcPts val="600"/>
              </a:spcBef>
            </a:pPr>
            <a:r>
              <a:rPr lang="en-US" sz="3200" dirty="0">
                <a:ea typeface="SimSun" panose="02010600030101010101" pitchFamily="2" charset="-122"/>
              </a:rPr>
              <a:t>An example of brute-force string matching. </a:t>
            </a:r>
          </a:p>
          <a:p>
            <a:r>
              <a:rPr lang="en-US" sz="2200" dirty="0">
                <a:latin typeface="Times New Roman" panose="02020603050405020304" pitchFamily="18" charset="0"/>
                <a:ea typeface="SimSun" panose="02010600030101010101" pitchFamily="2" charset="-122"/>
              </a:rPr>
              <a:t>The pattern’s characters that are compared with their text counterparts are in bold type.</a:t>
            </a:r>
          </a:p>
          <a:p>
            <a:r>
              <a:rPr lang="en-US" sz="2200" dirty="0">
                <a:latin typeface="Times New Roman" panose="02020603050405020304" pitchFamily="18" charset="0"/>
                <a:ea typeface="SimSun" panose="02010600030101010101" pitchFamily="2" charset="-122"/>
              </a:rPr>
              <a:t> </a:t>
            </a:r>
          </a:p>
          <a:p>
            <a:r>
              <a:rPr lang="en-US" sz="2200" dirty="0">
                <a:latin typeface="Times New Roman" panose="02020603050405020304" pitchFamily="18" charset="0"/>
                <a:ea typeface="SimSun" panose="02010600030101010101" pitchFamily="2" charset="-122"/>
              </a:rPr>
              <a:t>Given Text  T</a:t>
            </a:r>
          </a:p>
          <a:p>
            <a:r>
              <a:rPr lang="de-DE" sz="2200" dirty="0">
                <a:latin typeface="Times New Roman" panose="02020603050405020304" pitchFamily="18" charset="0"/>
                <a:ea typeface="SimSun" panose="02010600030101010101" pitchFamily="2" charset="-122"/>
              </a:rPr>
              <a:t>N     O      B     O     D     Y     </a:t>
            </a:r>
            <a:r>
              <a:rPr lang="de-DE" sz="2200" dirty="0">
                <a:solidFill>
                  <a:srgbClr val="0033CC"/>
                </a:solidFill>
                <a:latin typeface="Times New Roman" panose="02020603050405020304" pitchFamily="18" charset="0"/>
                <a:ea typeface="SimSun" panose="02010600030101010101" pitchFamily="2" charset="-122"/>
              </a:rPr>
              <a:t>N     O     T</a:t>
            </a:r>
            <a:r>
              <a:rPr lang="de-DE" sz="2200" dirty="0">
                <a:latin typeface="Times New Roman" panose="02020603050405020304" pitchFamily="18" charset="0"/>
                <a:ea typeface="SimSun" panose="02010600030101010101" pitchFamily="2" charset="-122"/>
              </a:rPr>
              <a:t>     I     C     E     D … H     I     M</a:t>
            </a:r>
            <a:endParaRPr lang="en-US" sz="2200" dirty="0">
              <a:latin typeface="Times New Roman" panose="02020603050405020304" pitchFamily="18" charset="0"/>
              <a:ea typeface="SimSun" panose="02010600030101010101" pitchFamily="2" charset="-122"/>
            </a:endParaRPr>
          </a:p>
          <a:p>
            <a:r>
              <a:rPr lang="de-DE" sz="2200" b="1" dirty="0">
                <a:latin typeface="Times New Roman" panose="02020603050405020304" pitchFamily="18" charset="0"/>
                <a:ea typeface="SimSun" panose="02010600030101010101" pitchFamily="2" charset="-122"/>
              </a:rPr>
              <a:t>N     O     T</a:t>
            </a:r>
            <a:endParaRPr lang="en-US" sz="2200" b="1" dirty="0">
              <a:latin typeface="Times New Roman" panose="02020603050405020304" pitchFamily="18" charset="0"/>
              <a:ea typeface="SimSun" panose="02010600030101010101" pitchFamily="2" charset="-122"/>
            </a:endParaRPr>
          </a:p>
          <a:p>
            <a:r>
              <a:rPr lang="de-DE" sz="2200" b="1" dirty="0">
                <a:latin typeface="Times New Roman" panose="02020603050405020304" pitchFamily="18" charset="0"/>
                <a:ea typeface="SimSun" panose="02010600030101010101" pitchFamily="2" charset="-122"/>
              </a:rPr>
              <a:t>        N     O     T</a:t>
            </a:r>
            <a:endParaRPr lang="en-US" sz="2200" b="1" dirty="0">
              <a:latin typeface="Times New Roman" panose="02020603050405020304" pitchFamily="18" charset="0"/>
              <a:ea typeface="SimSun" panose="02010600030101010101" pitchFamily="2" charset="-122"/>
            </a:endParaRPr>
          </a:p>
          <a:p>
            <a:r>
              <a:rPr lang="de-DE" sz="2200" b="1" dirty="0">
                <a:latin typeface="Times New Roman" panose="02020603050405020304" pitchFamily="18" charset="0"/>
                <a:ea typeface="SimSun" panose="02010600030101010101" pitchFamily="2" charset="-122"/>
              </a:rPr>
              <a:t>                N     O     T</a:t>
            </a:r>
            <a:endParaRPr lang="en-US" sz="2200" b="1" dirty="0">
              <a:latin typeface="Times New Roman" panose="02020603050405020304" pitchFamily="18" charset="0"/>
              <a:ea typeface="SimSun" panose="02010600030101010101" pitchFamily="2" charset="-122"/>
            </a:endParaRPr>
          </a:p>
          <a:p>
            <a:r>
              <a:rPr lang="de-DE" sz="2200" b="1" dirty="0">
                <a:latin typeface="Times New Roman" panose="02020603050405020304" pitchFamily="18" charset="0"/>
                <a:ea typeface="SimSun" panose="02010600030101010101" pitchFamily="2" charset="-122"/>
              </a:rPr>
              <a:t>                        N     O     T</a:t>
            </a:r>
            <a:endParaRPr lang="en-US" sz="2200" b="1" dirty="0">
              <a:latin typeface="Times New Roman" panose="02020603050405020304" pitchFamily="18" charset="0"/>
              <a:ea typeface="SimSun" panose="02010600030101010101" pitchFamily="2" charset="-122"/>
            </a:endParaRPr>
          </a:p>
          <a:p>
            <a:r>
              <a:rPr lang="de-DE" sz="2200" b="1" dirty="0">
                <a:latin typeface="Times New Roman" panose="02020603050405020304" pitchFamily="18" charset="0"/>
                <a:ea typeface="SimSun" panose="02010600030101010101" pitchFamily="2" charset="-122"/>
              </a:rPr>
              <a:t>                                N     O     T</a:t>
            </a:r>
            <a:endParaRPr lang="en-US" sz="2200" b="1" dirty="0">
              <a:latin typeface="Times New Roman" panose="02020603050405020304" pitchFamily="18" charset="0"/>
              <a:ea typeface="SimSun" panose="02010600030101010101" pitchFamily="2" charset="-122"/>
            </a:endParaRPr>
          </a:p>
          <a:p>
            <a:r>
              <a:rPr lang="de-DE" sz="2200" b="1" dirty="0">
                <a:latin typeface="Times New Roman" panose="02020603050405020304" pitchFamily="18" charset="0"/>
                <a:ea typeface="SimSun" panose="02010600030101010101" pitchFamily="2" charset="-122"/>
              </a:rPr>
              <a:t>                                        N     O     T</a:t>
            </a:r>
            <a:endParaRPr lang="en-US" sz="2200" b="1" dirty="0">
              <a:latin typeface="Times New Roman" panose="02020603050405020304" pitchFamily="18" charset="0"/>
              <a:ea typeface="SimSun" panose="02010600030101010101" pitchFamily="2" charset="-122"/>
            </a:endParaRPr>
          </a:p>
          <a:p>
            <a:r>
              <a:rPr lang="de-DE" sz="2200" dirty="0">
                <a:latin typeface="Times New Roman" panose="02020603050405020304" pitchFamily="18" charset="0"/>
                <a:ea typeface="SimSun" panose="02010600030101010101" pitchFamily="2" charset="-122"/>
              </a:rPr>
              <a:t>→    →   →    →    →    →     </a:t>
            </a:r>
            <a:r>
              <a:rPr lang="en-US" sz="2200" b="1" dirty="0">
                <a:solidFill>
                  <a:srgbClr val="0033CC"/>
                </a:solidFill>
                <a:latin typeface="Times New Roman" panose="02020603050405020304" pitchFamily="18" charset="0"/>
                <a:ea typeface="SimSun" panose="02010600030101010101" pitchFamily="2" charset="-122"/>
              </a:rPr>
              <a:t>N     O     T	</a:t>
            </a:r>
            <a:r>
              <a:rPr lang="en-US" sz="2200" dirty="0">
                <a:solidFill>
                  <a:srgbClr val="0033CC"/>
                </a:solidFill>
                <a:latin typeface="Times New Roman" panose="02020603050405020304" pitchFamily="18"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pattern T</a:t>
            </a:r>
          </a:p>
          <a:p>
            <a:r>
              <a:rPr lang="en-US" sz="2200" dirty="0">
                <a:latin typeface="Times New Roman" panose="02020603050405020304" pitchFamily="18" charset="0"/>
                <a:ea typeface="SimSun" panose="02010600030101010101" pitchFamily="2" charset="-122"/>
              </a:rPr>
              <a:t>                 s  =  6  shifts                                     </a:t>
            </a:r>
          </a:p>
          <a:p>
            <a:r>
              <a:rPr lang="en-US" sz="2200" dirty="0">
                <a:latin typeface="Times New Roman" panose="02020603050405020304" pitchFamily="18" charset="0"/>
                <a:ea typeface="SimSun" panose="02010600030101010101" pitchFamily="2" charset="-122"/>
              </a:rPr>
              <a:t> </a:t>
            </a:r>
          </a:p>
          <a:p>
            <a:r>
              <a:rPr lang="en-US" sz="2200" dirty="0">
                <a:latin typeface="Times New Roman" panose="02020603050405020304" pitchFamily="18" charset="0"/>
                <a:ea typeface="SimSun" panose="02010600030101010101" pitchFamily="2" charset="-122"/>
              </a:rPr>
              <a:t>Note that for this example, the algorithm shifts the pattern almost always after a single character comparison. </a:t>
            </a:r>
            <a:endParaRPr lang="en-US" sz="2200" dirty="0">
              <a:effectLst/>
              <a:latin typeface="Times New Roman" panose="02020603050405020304" pitchFamily="18" charset="0"/>
              <a:ea typeface="SimSun" panose="02010600030101010101" pitchFamily="2" charset="-122"/>
            </a:endParaRPr>
          </a:p>
        </p:txBody>
      </p:sp>
      <p:pic>
        <p:nvPicPr>
          <p:cNvPr id="3" name="Graphic 2" descr="Shooting star">
            <a:extLst>
              <a:ext uri="{FF2B5EF4-FFF2-40B4-BE49-F238E27FC236}">
                <a16:creationId xmlns:a16="http://schemas.microsoft.com/office/drawing/2014/main" id="{FF0E366C-5325-42E7-8774-E3633197A0B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811601" y="3411949"/>
            <a:ext cx="618877" cy="618877"/>
          </a:xfrm>
          <a:prstGeom prst="rect">
            <a:avLst/>
          </a:prstGeom>
        </p:spPr>
      </p:pic>
    </p:spTree>
    <p:extLst>
      <p:ext uri="{BB962C8B-B14F-4D97-AF65-F5344CB8AC3E}">
        <p14:creationId xmlns:p14="http://schemas.microsoft.com/office/powerpoint/2010/main" val="2378709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7880445"/>
              </p:ext>
            </p:extLst>
          </p:nvPr>
        </p:nvGraphicFramePr>
        <p:xfrm>
          <a:off x="1524000" y="1801654"/>
          <a:ext cx="9164319" cy="1828800"/>
        </p:xfrm>
        <a:graphic>
          <a:graphicData uri="http://schemas.openxmlformats.org/drawingml/2006/table">
            <a:tbl>
              <a:tblPr firstRow="1" firstCol="1" bandRow="1">
                <a:tableStyleId>{5C22544A-7EE6-4342-B048-85BDC9FD1C3A}</a:tableStyleId>
              </a:tblPr>
              <a:tblGrid>
                <a:gridCol w="3545840">
                  <a:extLst>
                    <a:ext uri="{9D8B030D-6E8A-4147-A177-3AD203B41FA5}">
                      <a16:colId xmlns:a16="http://schemas.microsoft.com/office/drawing/2014/main" val="20000"/>
                    </a:ext>
                  </a:extLst>
                </a:gridCol>
                <a:gridCol w="2804160">
                  <a:extLst>
                    <a:ext uri="{9D8B030D-6E8A-4147-A177-3AD203B41FA5}">
                      <a16:colId xmlns:a16="http://schemas.microsoft.com/office/drawing/2014/main" val="20001"/>
                    </a:ext>
                  </a:extLst>
                </a:gridCol>
                <a:gridCol w="2814319">
                  <a:extLst>
                    <a:ext uri="{9D8B030D-6E8A-4147-A177-3AD203B41FA5}">
                      <a16:colId xmlns:a16="http://schemas.microsoft.com/office/drawing/2014/main" val="20002"/>
                    </a:ext>
                  </a:extLst>
                </a:gridCol>
              </a:tblGrid>
              <a:tr h="0">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Algorithm</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Preprocessing time</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Matching time</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2400" b="0" dirty="0" err="1">
                          <a:solidFill>
                            <a:srgbClr val="0000FF"/>
                          </a:solidFill>
                          <a:effectLst/>
                          <a:latin typeface="Times New Roman" panose="02020603050405020304" pitchFamily="18" charset="0"/>
                          <a:cs typeface="Times New Roman" panose="02020603050405020304" pitchFamily="18" charset="0"/>
                        </a:rPr>
                        <a:t>BruceForceStringMatching</a:t>
                      </a:r>
                      <a:endParaRPr lang="en-US" sz="2400" b="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2400" b="0" dirty="0">
                          <a:solidFill>
                            <a:srgbClr val="0000FF"/>
                          </a:solidFill>
                          <a:effectLst/>
                          <a:latin typeface="Times New Roman" panose="02020603050405020304" pitchFamily="18" charset="0"/>
                          <a:cs typeface="Times New Roman" panose="02020603050405020304" pitchFamily="18" charset="0"/>
                        </a:rPr>
                        <a:t>O((n – m + 1)m)</a:t>
                      </a:r>
                      <a:endParaRPr lang="en-US" sz="2400" b="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Rabin-Karp</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Θ(m)</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O((n – m + 1)m)</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Finite Automaton</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O(m | Σ |)</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Θ (n)</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Knuth-Morris-Pratt (KMP)</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Θ (m)</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Θ (n)</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4" name="TextBox 3"/>
          <p:cNvSpPr txBox="1"/>
          <p:nvPr/>
        </p:nvSpPr>
        <p:spPr>
          <a:xfrm>
            <a:off x="1524000" y="4203969"/>
            <a:ext cx="9164319"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time, it needs m comparisons, for pattern has m characters.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last comparison has to be at T(n-m).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Thus, there have </a:t>
            </a:r>
            <a:r>
              <a:rPr lang="en-US" sz="2400" dirty="0">
                <a:solidFill>
                  <a:srgbClr val="0000FF"/>
                </a:solidFill>
                <a:latin typeface="Times New Roman" panose="02020603050405020304" pitchFamily="18" charset="0"/>
                <a:cs typeface="Times New Roman" panose="02020603050405020304" pitchFamily="18" charset="0"/>
              </a:rPr>
              <a:t>(n – m +1) </a:t>
            </a:r>
            <a:r>
              <a:rPr lang="en-US" sz="2400" dirty="0">
                <a:latin typeface="Times New Roman" panose="02020603050405020304" pitchFamily="18" charset="0"/>
                <a:cs typeface="Times New Roman" panose="02020603050405020304" pitchFamily="18" charset="0"/>
              </a:rPr>
              <a:t>times of </a:t>
            </a:r>
            <a:r>
              <a:rPr lang="en-US" sz="2400" dirty="0">
                <a:solidFill>
                  <a:srgbClr val="0000FF"/>
                </a:solidFill>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comparisons.</a:t>
            </a:r>
          </a:p>
        </p:txBody>
      </p:sp>
    </p:spTree>
    <p:extLst>
      <p:ext uri="{BB962C8B-B14F-4D97-AF65-F5344CB8AC3E}">
        <p14:creationId xmlns:p14="http://schemas.microsoft.com/office/powerpoint/2010/main" val="90786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9360" y="1241495"/>
            <a:ext cx="9733280" cy="4642618"/>
          </a:xfrm>
          <a:prstGeom prst="rect">
            <a:avLst/>
          </a:prstGeom>
        </p:spPr>
        <p:txBody>
          <a:bodyPr wrap="square">
            <a:spAutoFit/>
          </a:bodyPr>
          <a:lstStyle/>
          <a:p>
            <a:r>
              <a:rPr lang="en-US" sz="2400" b="1" dirty="0">
                <a:latin typeface="Times New Roman" panose="02020603050405020304" pitchFamily="18" charset="0"/>
                <a:ea typeface="SimSun" panose="02010600030101010101" pitchFamily="2" charset="-122"/>
                <a:cs typeface="Times New Roman" panose="02020603050405020304" pitchFamily="18" charset="0"/>
              </a:rPr>
              <a:t>For example of Brute Force: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r>
              <a:rPr lang="en-US" sz="2400" b="1"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457200" marR="0" lvl="0" indent="-457200">
              <a:lnSpc>
                <a:spcPct val="150000"/>
              </a:lnSpc>
              <a:spcBef>
                <a:spcPts val="0"/>
              </a:spcBef>
              <a:spcAft>
                <a:spcPts val="0"/>
              </a:spcAft>
              <a:buFont typeface="Times New Roman" panose="02020603050405020304" pitchFamily="18" charset="0"/>
              <a:buAutoNum type="arabicPeriod"/>
              <a:tabLst>
                <a:tab pos="2286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Consider the exponentiation problem: </a:t>
            </a:r>
          </a:p>
          <a:p>
            <a:pPr marL="457200" marR="0" indent="-457200">
              <a:lnSpc>
                <a:spcPct val="150000"/>
              </a:lnSpc>
              <a:spcBef>
                <a:spcPts val="0"/>
              </a:spcBef>
              <a:spcAft>
                <a:spcPts val="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compute  a</a:t>
            </a:r>
            <a:r>
              <a:rPr lang="en-US" sz="2400" baseline="30000" dirty="0">
                <a:latin typeface="Times New Roman" panose="02020603050405020304" pitchFamily="18" charset="0"/>
                <a:ea typeface="SimSun" panose="02010600030101010101" pitchFamily="2" charset="-122"/>
                <a:cs typeface="Times New Roman" panose="02020603050405020304" pitchFamily="18" charset="0"/>
              </a:rPr>
              <a:t>n</a:t>
            </a:r>
            <a:r>
              <a:rPr lang="en-US" sz="2400" dirty="0">
                <a:latin typeface="Times New Roman" panose="02020603050405020304" pitchFamily="18" charset="0"/>
                <a:ea typeface="SimSun" panose="02010600030101010101" pitchFamily="2" charset="-122"/>
                <a:cs typeface="Times New Roman" panose="02020603050405020304" pitchFamily="18" charset="0"/>
              </a:rPr>
              <a:t>  for a given nonzero number a  and a nonnegative integer n.</a:t>
            </a:r>
          </a:p>
          <a:p>
            <a:pPr marL="457200" marR="0" indent="-457200">
              <a:lnSpc>
                <a:spcPct val="150000"/>
              </a:lnSpc>
              <a:spcBef>
                <a:spcPts val="0"/>
              </a:spcBef>
              <a:spcAft>
                <a:spcPts val="0"/>
              </a:spcAft>
              <a:buAutoNum type="arabicPeriod" startAt="2"/>
            </a:pPr>
            <a:r>
              <a:rPr lang="en-US" sz="2400" dirty="0">
                <a:latin typeface="Times New Roman" panose="02020603050405020304" pitchFamily="18" charset="0"/>
                <a:cs typeface="Times New Roman" panose="02020603050405020304" pitchFamily="18" charset="0"/>
              </a:rPr>
              <a:t>A principal component of a leading encryption algorithm: </a:t>
            </a:r>
          </a:p>
          <a:p>
            <a:pPr marR="0">
              <a:lnSpc>
                <a:spcPct val="150000"/>
              </a:lnSpc>
              <a:spcBef>
                <a:spcPts val="0"/>
              </a:spcBef>
              <a:spcAft>
                <a:spcPts val="0"/>
              </a:spcAft>
            </a:pPr>
            <a:r>
              <a:rPr lang="en-US" sz="2400" dirty="0">
                <a:latin typeface="Times New Roman" panose="02020603050405020304" pitchFamily="18" charset="0"/>
                <a:cs typeface="Times New Roman" panose="02020603050405020304" pitchFamily="18" charset="0"/>
              </a:rPr>
              <a:t>      Compute a</a:t>
            </a:r>
            <a:r>
              <a:rPr lang="en-US" sz="2400"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mod m  for some large integers.</a:t>
            </a:r>
          </a:p>
          <a:p>
            <a:pPr marL="457200" indent="-457200">
              <a:lnSpc>
                <a:spcPct val="150000"/>
              </a:lnSpc>
            </a:pPr>
            <a:r>
              <a:rPr lang="en-US" sz="2400" dirty="0">
                <a:latin typeface="Times New Roman" panose="02020603050405020304" pitchFamily="18" charset="0"/>
                <a:cs typeface="Times New Roman" panose="02020603050405020304" pitchFamily="18" charset="0"/>
              </a:rPr>
              <a:t>3. 	An algorithm for computing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(m, n):</a:t>
            </a:r>
          </a:p>
          <a:p>
            <a:pPr lvl="1">
              <a:lnSpc>
                <a:spcPct val="150000"/>
              </a:lnSpc>
            </a:pPr>
            <a:r>
              <a:rPr lang="en-US" sz="2400" dirty="0">
                <a:latin typeface="Times New Roman" panose="02020603050405020304" pitchFamily="18" charset="0"/>
                <a:cs typeface="Times New Roman" panose="02020603050405020304" pitchFamily="18" charset="0"/>
              </a:rPr>
              <a:t>Consecutive integer checking algorithm for computing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(m, n).</a:t>
            </a:r>
          </a:p>
          <a:p>
            <a:pPr marL="457200" indent="-457200">
              <a:lnSpc>
                <a:spcPct val="150000"/>
              </a:lnSpc>
            </a:pPr>
            <a:r>
              <a:rPr lang="en-US" sz="2400" dirty="0">
                <a:latin typeface="Times New Roman" panose="02020603050405020304" pitchFamily="18" charset="0"/>
                <a:cs typeface="Times New Roman" panose="02020603050405020304" pitchFamily="18" charset="0"/>
              </a:rPr>
              <a:t>4. 	Algorithm </a:t>
            </a:r>
            <a:r>
              <a:rPr lang="en-US" sz="2400" dirty="0" err="1">
                <a:latin typeface="Times New Roman" panose="02020603050405020304" pitchFamily="18" charset="0"/>
                <a:cs typeface="Times New Roman" panose="02020603050405020304" pitchFamily="18" charset="0"/>
              </a:rPr>
              <a:t>MatrixMultiplication</a:t>
            </a:r>
            <a:r>
              <a:rPr lang="en-US" sz="2400" dirty="0">
                <a:latin typeface="Times New Roman" panose="02020603050405020304" pitchFamily="18" charset="0"/>
                <a:cs typeface="Times New Roman" panose="02020603050405020304" pitchFamily="18" charset="0"/>
              </a:rPr>
              <a:t>(A[0..n-1, 0..n-1], B [0..n-1, 0..n-1]). </a:t>
            </a:r>
          </a:p>
        </p:txBody>
      </p:sp>
      <p:pic>
        <p:nvPicPr>
          <p:cNvPr id="4" name="Picture 3" descr="Image result for sad face">
            <a:extLst>
              <a:ext uri="{FF2B5EF4-FFF2-40B4-BE49-F238E27FC236}">
                <a16:creationId xmlns:a16="http://schemas.microsoft.com/office/drawing/2014/main" id="{D89950FC-DD5C-429E-BB81-2AD5217EF5E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9600" y="1647597"/>
            <a:ext cx="434340" cy="409202"/>
          </a:xfrm>
          <a:prstGeom prst="rect">
            <a:avLst/>
          </a:prstGeom>
          <a:noFill/>
        </p:spPr>
      </p:pic>
    </p:spTree>
    <p:extLst>
      <p:ext uri="{BB962C8B-B14F-4D97-AF65-F5344CB8AC3E}">
        <p14:creationId xmlns:p14="http://schemas.microsoft.com/office/powerpoint/2010/main" val="3906441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3B19BA-CA15-4C56-912C-CDD3686B3ED4}"/>
              </a:ext>
            </a:extLst>
          </p:cNvPr>
          <p:cNvSpPr txBox="1"/>
          <p:nvPr/>
        </p:nvSpPr>
        <p:spPr>
          <a:xfrm>
            <a:off x="593558" y="3429000"/>
            <a:ext cx="11141242" cy="2129589"/>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81909" y="788258"/>
            <a:ext cx="9717314" cy="5693866"/>
          </a:xfrm>
          <a:prstGeom prst="rect">
            <a:avLst/>
          </a:prstGeom>
        </p:spPr>
        <p:txBody>
          <a:bodyPr wrap="square">
            <a:spAutoFit/>
          </a:bodyPr>
          <a:lstStyle/>
          <a:p>
            <a:r>
              <a:rPr lang="en-US" sz="2400" dirty="0">
                <a:latin typeface="Consolas" panose="020B0609020204030204" pitchFamily="49" charset="0"/>
                <a:ea typeface="SimSun" panose="02010600030101010101" pitchFamily="2" charset="-122"/>
              </a:rPr>
              <a:t>Algorithm </a:t>
            </a:r>
            <a:r>
              <a:rPr lang="en-US" sz="2400" dirty="0" err="1">
                <a:latin typeface="Consolas" panose="020B0609020204030204" pitchFamily="49" charset="0"/>
                <a:ea typeface="SimSun" panose="02010600030101010101" pitchFamily="2" charset="-122"/>
              </a:rPr>
              <a:t>BruteForceStringMatching</a:t>
            </a:r>
            <a:r>
              <a:rPr lang="en-US" sz="2400" dirty="0">
                <a:latin typeface="Consolas" panose="020B0609020204030204" pitchFamily="49" charset="0"/>
                <a:ea typeface="SimSun" panose="02010600030101010101" pitchFamily="2" charset="-122"/>
              </a:rPr>
              <a:t>(T[0..n-1],P[0..m-1])</a:t>
            </a:r>
          </a:p>
          <a:p>
            <a:r>
              <a:rPr lang="en-US" sz="2200" dirty="0">
                <a:latin typeface="Times New Roman" panose="02020603050405020304" pitchFamily="18" charset="0"/>
                <a:ea typeface="SimSun" panose="02010600030101010101" pitchFamily="2" charset="-122"/>
              </a:rPr>
              <a:t>//Implements brute-force string matching</a:t>
            </a:r>
          </a:p>
          <a:p>
            <a:r>
              <a:rPr lang="en-US" sz="2200" dirty="0">
                <a:latin typeface="Times New Roman" panose="02020603050405020304" pitchFamily="18" charset="0"/>
                <a:ea typeface="SimSun" panose="02010600030101010101" pitchFamily="2" charset="-122"/>
              </a:rPr>
              <a:t>//Input:     An array T[0 .. n-1] of  n characters representing a text and </a:t>
            </a:r>
          </a:p>
          <a:p>
            <a:r>
              <a:rPr lang="en-US" sz="2200" dirty="0">
                <a:latin typeface="Times New Roman" panose="02020603050405020304" pitchFamily="18" charset="0"/>
                <a:ea typeface="SimSun" panose="02010600030101010101" pitchFamily="2" charset="-122"/>
              </a:rPr>
              <a:t>//               an array  P[0 ..m-1] of  m characters representing a pattern</a:t>
            </a:r>
          </a:p>
          <a:p>
            <a:r>
              <a:rPr lang="en-US" sz="2200" dirty="0">
                <a:latin typeface="Times New Roman" panose="02020603050405020304" pitchFamily="18" charset="0"/>
                <a:ea typeface="SimSun" panose="02010600030101010101" pitchFamily="2" charset="-122"/>
              </a:rPr>
              <a:t>//Output:  The index of the first character in the text that starts matching </a:t>
            </a:r>
          </a:p>
          <a:p>
            <a:r>
              <a:rPr lang="en-US" sz="2200" dirty="0">
                <a:latin typeface="Times New Roman" panose="02020603050405020304" pitchFamily="18" charset="0"/>
                <a:ea typeface="SimSun" panose="02010600030101010101" pitchFamily="2" charset="-122"/>
              </a:rPr>
              <a:t>//               substring or -1 if the search is unsuccessful.</a:t>
            </a:r>
          </a:p>
          <a:p>
            <a:r>
              <a:rPr lang="en-US" sz="2200" dirty="0">
                <a:latin typeface="Times New Roman" panose="02020603050405020304" pitchFamily="18" charset="0"/>
                <a:ea typeface="SimSun" panose="02010600030101010101" pitchFamily="2" charset="-122"/>
              </a:rPr>
              <a:t> </a:t>
            </a:r>
          </a:p>
          <a:p>
            <a:r>
              <a:rPr lang="en-US" sz="2200" dirty="0">
                <a:latin typeface="Times New Roman" panose="02020603050405020304" pitchFamily="18" charset="0"/>
                <a:ea typeface="SimSun" panose="02010600030101010101" pitchFamily="2" charset="-122"/>
              </a:rPr>
              <a:t>// algorithms uses  </a:t>
            </a:r>
            <a:r>
              <a:rPr lang="en-US" sz="2200" dirty="0" err="1">
                <a:latin typeface="Times New Roman" panose="02020603050405020304" pitchFamily="18" charset="0"/>
                <a:ea typeface="SimSun" panose="02010600030101010101" pitchFamily="2" charset="-122"/>
              </a:rPr>
              <a:t>i</a:t>
            </a:r>
            <a:r>
              <a:rPr lang="en-US" sz="2200" dirty="0">
                <a:latin typeface="Times New Roman" panose="02020603050405020304" pitchFamily="18" charset="0"/>
                <a:ea typeface="SimSun" panose="02010600030101010101" pitchFamily="2" charset="-122"/>
              </a:rPr>
              <a:t>  to denote s shifts.</a:t>
            </a:r>
          </a:p>
          <a:p>
            <a:pPr>
              <a:spcAft>
                <a:spcPts val="600"/>
              </a:spcAft>
            </a:pPr>
            <a:r>
              <a:rPr lang="en-US" sz="2200" dirty="0">
                <a:latin typeface="Times New Roman" panose="02020603050405020304" pitchFamily="18" charset="0"/>
                <a:ea typeface="SimSun" panose="02010600030101010101" pitchFamily="2" charset="-122"/>
              </a:rPr>
              <a:t>for (</a:t>
            </a:r>
            <a:r>
              <a:rPr lang="en-US" sz="2200" dirty="0" err="1">
                <a:latin typeface="Times New Roman" panose="02020603050405020304" pitchFamily="18" charset="0"/>
                <a:ea typeface="SimSun" panose="02010600030101010101" pitchFamily="2" charset="-122"/>
              </a:rPr>
              <a:t>i</a:t>
            </a:r>
            <a:r>
              <a:rPr lang="en-US" sz="2200" dirty="0">
                <a:latin typeface="Times New Roman" panose="02020603050405020304" pitchFamily="18" charset="0"/>
                <a:ea typeface="SimSun" panose="02010600030101010101" pitchFamily="2" charset="-122"/>
              </a:rPr>
              <a:t> ← 0  to </a:t>
            </a:r>
            <a:r>
              <a:rPr lang="en-US" sz="2200" dirty="0">
                <a:solidFill>
                  <a:srgbClr val="0000FF"/>
                </a:solidFill>
                <a:latin typeface="Times New Roman" panose="02020603050405020304" pitchFamily="18" charset="0"/>
                <a:ea typeface="SimSun" panose="02010600030101010101" pitchFamily="2" charset="-122"/>
              </a:rPr>
              <a:t> n – m)  </a:t>
            </a:r>
            <a:r>
              <a:rPr lang="en-US" sz="2200" dirty="0">
                <a:latin typeface="Times New Roman" panose="02020603050405020304" pitchFamily="18" charset="0"/>
                <a:ea typeface="SimSun" panose="02010600030101010101" pitchFamily="2" charset="-122"/>
              </a:rPr>
              <a:t>do         		     //</a:t>
            </a:r>
            <a:r>
              <a:rPr lang="en-US" sz="2200" dirty="0" err="1">
                <a:latin typeface="Times New Roman" panose="02020603050405020304" pitchFamily="18" charset="0"/>
                <a:ea typeface="SimSun" panose="02010600030101010101" pitchFamily="2" charset="-122"/>
              </a:rPr>
              <a:t>i</a:t>
            </a:r>
            <a:r>
              <a:rPr lang="en-US" sz="2200" dirty="0">
                <a:latin typeface="Times New Roman" panose="02020603050405020304" pitchFamily="18" charset="0"/>
                <a:ea typeface="SimSun" panose="02010600030101010101" pitchFamily="2" charset="-122"/>
              </a:rPr>
              <a:t> is pointing at T. </a:t>
            </a:r>
            <a:r>
              <a:rPr lang="en-US" sz="2000" u="sng" dirty="0">
                <a:solidFill>
                  <a:srgbClr val="0000FF"/>
                </a:solidFill>
              </a:rPr>
              <a:t>(n – m +1) </a:t>
            </a:r>
            <a:r>
              <a:rPr lang="en-US" sz="2000" u="sng" dirty="0"/>
              <a:t>times </a:t>
            </a:r>
            <a:endParaRPr lang="en-US" sz="2200" u="sng" dirty="0">
              <a:latin typeface="Times New Roman" panose="02020603050405020304" pitchFamily="18" charset="0"/>
              <a:ea typeface="SimSun" panose="02010600030101010101" pitchFamily="2" charset="-122"/>
            </a:endParaRPr>
          </a:p>
          <a:p>
            <a:pPr>
              <a:spcAft>
                <a:spcPts val="600"/>
              </a:spcAft>
            </a:pPr>
            <a:r>
              <a:rPr lang="en-US" sz="2200" dirty="0">
                <a:latin typeface="Times New Roman" panose="02020603050405020304" pitchFamily="18" charset="0"/>
                <a:ea typeface="SimSun" panose="02010600030101010101" pitchFamily="2" charset="-122"/>
              </a:rPr>
              <a:t>      </a:t>
            </a:r>
            <a:r>
              <a:rPr lang="en-US" sz="2200" dirty="0">
                <a:solidFill>
                  <a:srgbClr val="FF0000"/>
                </a:solidFill>
                <a:latin typeface="Times New Roman" panose="02020603050405020304" pitchFamily="18"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j ← 0;                                 		     //j is pointing at P.</a:t>
            </a:r>
          </a:p>
          <a:p>
            <a:pPr>
              <a:spcAft>
                <a:spcPts val="600"/>
              </a:spcAft>
            </a:pPr>
            <a:r>
              <a:rPr lang="en-US" sz="2200" dirty="0">
                <a:latin typeface="Times New Roman" panose="02020603050405020304" pitchFamily="18" charset="0"/>
                <a:ea typeface="SimSun" panose="02010600030101010101" pitchFamily="2" charset="-122"/>
              </a:rPr>
              <a:t>        </a:t>
            </a:r>
            <a:r>
              <a:rPr lang="en-US" sz="2200" dirty="0">
                <a:solidFill>
                  <a:srgbClr val="0000FF"/>
                </a:solidFill>
                <a:latin typeface="Times New Roman" panose="02020603050405020304" pitchFamily="18" charset="0"/>
                <a:ea typeface="SimSun" panose="02010600030101010101" pitchFamily="2" charset="-122"/>
              </a:rPr>
              <a:t>while</a:t>
            </a:r>
            <a:r>
              <a:rPr lang="en-US" sz="2200" dirty="0">
                <a:latin typeface="Times New Roman" panose="02020603050405020304" pitchFamily="18" charset="0"/>
                <a:ea typeface="SimSun" panose="02010600030101010101" pitchFamily="2" charset="-122"/>
              </a:rPr>
              <a:t>  (j &lt; </a:t>
            </a:r>
            <a:r>
              <a:rPr lang="en-US" sz="2200" dirty="0">
                <a:solidFill>
                  <a:srgbClr val="0000FF"/>
                </a:solidFill>
                <a:latin typeface="Times New Roman" panose="02020603050405020304" pitchFamily="18" charset="0"/>
                <a:ea typeface="SimSun" panose="02010600030101010101" pitchFamily="2" charset="-122"/>
              </a:rPr>
              <a:t>m</a:t>
            </a:r>
            <a:r>
              <a:rPr lang="en-US" sz="2200" dirty="0">
                <a:latin typeface="Times New Roman" panose="02020603050405020304" pitchFamily="18" charset="0"/>
                <a:ea typeface="SimSun" panose="02010600030101010101" pitchFamily="2" charset="-122"/>
              </a:rPr>
              <a:t>  &amp;&amp;  P[j] = =T[</a:t>
            </a:r>
            <a:r>
              <a:rPr lang="en-US" sz="2200" dirty="0" err="1">
                <a:latin typeface="Times New Roman" panose="02020603050405020304" pitchFamily="18" charset="0"/>
                <a:ea typeface="SimSun" panose="02010600030101010101" pitchFamily="2" charset="-122"/>
              </a:rPr>
              <a:t>i+j</a:t>
            </a:r>
            <a:r>
              <a:rPr lang="en-US" sz="2200" dirty="0">
                <a:latin typeface="Times New Roman" panose="02020603050405020304" pitchFamily="18" charset="0"/>
                <a:ea typeface="SimSun" panose="02010600030101010101" pitchFamily="2" charset="-122"/>
              </a:rPr>
              <a:t>]) do   //Check if next char of  P matches. </a:t>
            </a:r>
            <a:r>
              <a:rPr lang="en-US" sz="2400" u="sng" dirty="0">
                <a:solidFill>
                  <a:srgbClr val="0000FF"/>
                </a:solidFill>
              </a:rPr>
              <a:t>m</a:t>
            </a:r>
            <a:endParaRPr lang="en-US" sz="2200" dirty="0">
              <a:latin typeface="Times New Roman" panose="02020603050405020304" pitchFamily="18" charset="0"/>
              <a:ea typeface="SimSun" panose="02010600030101010101" pitchFamily="2" charset="-122"/>
            </a:endParaRPr>
          </a:p>
          <a:p>
            <a:pPr>
              <a:spcAft>
                <a:spcPts val="600"/>
              </a:spcAft>
            </a:pPr>
            <a:r>
              <a:rPr lang="en-US" sz="2200" dirty="0">
                <a:latin typeface="Times New Roman" panose="02020603050405020304" pitchFamily="18" charset="0"/>
                <a:ea typeface="SimSun" panose="02010600030101010101" pitchFamily="2" charset="-122"/>
              </a:rPr>
              <a:t>             { j ← j + 1;}       </a:t>
            </a:r>
            <a:r>
              <a:rPr lang="en-US" sz="2200" i="1" dirty="0">
                <a:latin typeface="Times New Roman" panose="02020603050405020304" pitchFamily="18" charset="0"/>
                <a:ea typeface="SimSun" panose="02010600030101010101" pitchFamily="2" charset="-122"/>
              </a:rPr>
              <a:t>//end do-while</a:t>
            </a:r>
            <a:r>
              <a:rPr lang="en-US" sz="2200" dirty="0">
                <a:latin typeface="Times New Roman" panose="02020603050405020304" pitchFamily="18" charset="0"/>
                <a:ea typeface="SimSun" panose="02010600030101010101" pitchFamily="2" charset="-122"/>
              </a:rPr>
              <a:t> </a:t>
            </a:r>
          </a:p>
          <a:p>
            <a:pPr>
              <a:spcAft>
                <a:spcPts val="600"/>
              </a:spcAft>
            </a:pPr>
            <a:r>
              <a:rPr lang="en-US" sz="2200" dirty="0">
                <a:latin typeface="Times New Roman" panose="02020603050405020304" pitchFamily="18" charset="0"/>
                <a:ea typeface="SimSun" panose="02010600030101010101" pitchFamily="2" charset="-122"/>
              </a:rPr>
              <a:t>        if  j  = </a:t>
            </a:r>
            <a:r>
              <a:rPr lang="en-US" sz="2200" dirty="0">
                <a:solidFill>
                  <a:srgbClr val="0000CC"/>
                </a:solidFill>
                <a:latin typeface="Times New Roman" panose="02020603050405020304" pitchFamily="18" charset="0"/>
                <a:ea typeface="SimSun" panose="02010600030101010101" pitchFamily="2" charset="-122"/>
              </a:rPr>
              <a:t> m</a:t>
            </a:r>
            <a:r>
              <a:rPr lang="en-US" sz="2200" dirty="0">
                <a:latin typeface="Times New Roman" panose="02020603050405020304" pitchFamily="18" charset="0"/>
                <a:ea typeface="SimSun" panose="02010600030101010101" pitchFamily="2" charset="-122"/>
              </a:rPr>
              <a:t>  return </a:t>
            </a:r>
            <a:r>
              <a:rPr lang="en-US" sz="2200" dirty="0" err="1">
                <a:latin typeface="Times New Roman" panose="02020603050405020304" pitchFamily="18" charset="0"/>
                <a:ea typeface="SimSun" panose="02010600030101010101" pitchFamily="2" charset="-122"/>
              </a:rPr>
              <a:t>i</a:t>
            </a:r>
            <a:r>
              <a:rPr lang="en-US" sz="2200" dirty="0">
                <a:latin typeface="Times New Roman" panose="02020603050405020304" pitchFamily="18" charset="0"/>
                <a:ea typeface="SimSun" panose="02010600030101010101" pitchFamily="2" charset="-122"/>
              </a:rPr>
              <a:t>;</a:t>
            </a:r>
            <a:r>
              <a:rPr lang="en-US" sz="2200" dirty="0">
                <a:solidFill>
                  <a:srgbClr val="FF0000"/>
                </a:solidFill>
                <a:latin typeface="Times New Roman" panose="02020603050405020304" pitchFamily="18" charset="0"/>
                <a:ea typeface="SimSun" panose="02010600030101010101" pitchFamily="2" charset="-122"/>
              </a:rPr>
              <a:t>} </a:t>
            </a:r>
            <a:r>
              <a:rPr lang="en-US" sz="2200" i="1" dirty="0">
                <a:latin typeface="Times New Roman" panose="02020603050405020304" pitchFamily="18" charset="0"/>
                <a:ea typeface="SimSun" panose="02010600030101010101" pitchFamily="2" charset="-122"/>
              </a:rPr>
              <a:t>//end for</a:t>
            </a:r>
            <a:r>
              <a:rPr lang="en-US" sz="2200" dirty="0">
                <a:latin typeface="Times New Roman" panose="02020603050405020304" pitchFamily="18" charset="0"/>
                <a:ea typeface="SimSun" panose="02010600030101010101" pitchFamily="2" charset="-122"/>
              </a:rPr>
              <a:t>	     //if all the m char of P matched.</a:t>
            </a:r>
          </a:p>
          <a:p>
            <a:pPr>
              <a:spcAft>
                <a:spcPts val="600"/>
              </a:spcAft>
            </a:pPr>
            <a:r>
              <a:rPr lang="en-US" sz="2200" dirty="0">
                <a:latin typeface="Times New Roman" panose="02020603050405020304" pitchFamily="18" charset="0"/>
                <a:ea typeface="SimSun" panose="02010600030101010101" pitchFamily="2" charset="-122"/>
              </a:rPr>
              <a:t>return -1;			 	     //if not matched.</a:t>
            </a:r>
          </a:p>
          <a:p>
            <a:endParaRPr lang="en-US" sz="2200" dirty="0">
              <a:effectLst/>
              <a:latin typeface="Times New Roman" panose="02020603050405020304" pitchFamily="18" charset="0"/>
              <a:ea typeface="SimSun" panose="02010600030101010101" pitchFamily="2" charset="-122"/>
            </a:endParaRPr>
          </a:p>
        </p:txBody>
      </p:sp>
      <p:sp>
        <p:nvSpPr>
          <p:cNvPr id="3" name="Cloud Callout 2"/>
          <p:cNvSpPr/>
          <p:nvPr/>
        </p:nvSpPr>
        <p:spPr>
          <a:xfrm>
            <a:off x="3396533" y="2501369"/>
            <a:ext cx="48370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Shooting star">
            <a:extLst>
              <a:ext uri="{FF2B5EF4-FFF2-40B4-BE49-F238E27FC236}">
                <a16:creationId xmlns:a16="http://schemas.microsoft.com/office/drawing/2014/main" id="{9135C966-84B3-45F0-9067-FDDCA168A10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805698" y="3429000"/>
            <a:ext cx="618877" cy="618877"/>
          </a:xfrm>
          <a:prstGeom prst="rect">
            <a:avLst/>
          </a:prstGeom>
        </p:spPr>
      </p:pic>
    </p:spTree>
    <p:extLst>
      <p:ext uri="{BB962C8B-B14F-4D97-AF65-F5344CB8AC3E}">
        <p14:creationId xmlns:p14="http://schemas.microsoft.com/office/powerpoint/2010/main" val="288166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5579" y="579358"/>
            <a:ext cx="9542947" cy="6278642"/>
          </a:xfrm>
          <a:prstGeom prst="rect">
            <a:avLst/>
          </a:prstGeom>
        </p:spPr>
        <p:txBody>
          <a:bodyPr wrap="square">
            <a:spAutoFit/>
          </a:bodyPr>
          <a:lstStyle/>
          <a:p>
            <a:pPr>
              <a:spcAft>
                <a:spcPts val="600"/>
              </a:spcAft>
            </a:pPr>
            <a:r>
              <a:rPr lang="en-US" sz="3200" dirty="0">
                <a:ea typeface="SimSun" panose="02010600030101010101" pitchFamily="2" charset="-122"/>
              </a:rPr>
              <a:t>Analysis of Algorithm:</a:t>
            </a:r>
          </a:p>
          <a:p>
            <a:pPr lvl="1">
              <a:spcAft>
                <a:spcPts val="600"/>
              </a:spcAft>
            </a:pPr>
            <a:r>
              <a:rPr lang="en-US" sz="2400" dirty="0">
                <a:latin typeface="Times New Roman" panose="02020603050405020304" pitchFamily="18" charset="0"/>
                <a:ea typeface="SimSun" panose="02010600030101010101" pitchFamily="2" charset="-122"/>
              </a:rPr>
              <a:t>Input size: a string of n characters and a pattern of m characters.</a:t>
            </a:r>
          </a:p>
          <a:p>
            <a:pPr lvl="1"/>
            <a:r>
              <a:rPr lang="en-US" sz="2400" dirty="0">
                <a:latin typeface="Times New Roman" panose="02020603050405020304" pitchFamily="18" charset="0"/>
                <a:ea typeface="SimSun" panose="02010600030101010101" pitchFamily="2" charset="-122"/>
              </a:rPr>
              <a:t>The basic operation: addition of j ← j </a:t>
            </a:r>
            <a:r>
              <a:rPr lang="en-US" sz="2400" b="1" dirty="0">
                <a:solidFill>
                  <a:srgbClr val="0000FF"/>
                </a:solidFill>
                <a:latin typeface="Times New Roman" panose="02020603050405020304" pitchFamily="18" charset="0"/>
                <a:ea typeface="SimSun" panose="02010600030101010101" pitchFamily="2" charset="-122"/>
              </a:rPr>
              <a:t>+</a:t>
            </a:r>
            <a:r>
              <a:rPr lang="en-US" sz="2400" dirty="0">
                <a:latin typeface="Times New Roman" panose="02020603050405020304" pitchFamily="18" charset="0"/>
                <a:ea typeface="SimSun" panose="02010600030101010101" pitchFamily="2" charset="-122"/>
              </a:rPr>
              <a:t> 1 or </a:t>
            </a:r>
          </a:p>
          <a:p>
            <a:pPr marL="1371600" marR="0" indent="457200">
              <a:spcBef>
                <a:spcPts val="0"/>
              </a:spcBef>
              <a:spcAft>
                <a:spcPts val="0"/>
              </a:spcAft>
            </a:pPr>
            <a:r>
              <a:rPr lang="en-US" sz="2400" dirty="0">
                <a:latin typeface="Times New Roman" panose="02020603050405020304" pitchFamily="18" charset="0"/>
                <a:ea typeface="SimSun" panose="02010600030101010101" pitchFamily="2" charset="-122"/>
              </a:rPr>
              <a:t>   comparison of j  </a:t>
            </a:r>
            <a:r>
              <a:rPr lang="en-US" sz="2400" b="1" dirty="0">
                <a:solidFill>
                  <a:srgbClr val="0000FF"/>
                </a:solidFill>
                <a:latin typeface="Times New Roman" panose="02020603050405020304" pitchFamily="18" charset="0"/>
                <a:ea typeface="SimSun" panose="02010600030101010101" pitchFamily="2" charset="-122"/>
              </a:rPr>
              <a:t>&lt;</a:t>
            </a:r>
            <a:r>
              <a:rPr lang="en-US" sz="2400" dirty="0">
                <a:solidFill>
                  <a:srgbClr val="0000FF"/>
                </a:solidFill>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m  and  P[j]  </a:t>
            </a:r>
            <a:r>
              <a:rPr lang="en-US" sz="2400" b="1" dirty="0">
                <a:solidFill>
                  <a:srgbClr val="0000FF"/>
                </a:solidFill>
                <a:latin typeface="Times New Roman" panose="02020603050405020304" pitchFamily="18" charset="0"/>
                <a:ea typeface="SimSun" panose="02010600030101010101" pitchFamily="2" charset="-122"/>
              </a:rPr>
              <a:t>= = </a:t>
            </a:r>
            <a:r>
              <a:rPr lang="en-US" sz="2400" dirty="0">
                <a:latin typeface="Times New Roman" panose="02020603050405020304" pitchFamily="18" charset="0"/>
                <a:ea typeface="SimSun" panose="02010600030101010101" pitchFamily="2" charset="-122"/>
              </a:rPr>
              <a:t>T[</a:t>
            </a:r>
            <a:r>
              <a:rPr lang="en-US" sz="2400" dirty="0" err="1">
                <a:latin typeface="Times New Roman" panose="02020603050405020304" pitchFamily="18" charset="0"/>
                <a:ea typeface="SimSun" panose="02010600030101010101" pitchFamily="2" charset="-122"/>
              </a:rPr>
              <a:t>i+j</a:t>
            </a:r>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a:t>
            </a:r>
          </a:p>
          <a:p>
            <a:pPr marL="461963" indent="-461963">
              <a:buAutoNum type="arabicPeriod"/>
            </a:pPr>
            <a:r>
              <a:rPr lang="en-US" sz="2400" dirty="0">
                <a:latin typeface="Times New Roman" panose="02020603050405020304" pitchFamily="18" charset="0"/>
                <a:ea typeface="SimSun" panose="02010600030101010101" pitchFamily="2" charset="-122"/>
              </a:rPr>
              <a:t>For the worst case, the algorithm may have to </a:t>
            </a:r>
            <a:r>
              <a:rPr lang="en-US" sz="2400" dirty="0">
                <a:solidFill>
                  <a:srgbClr val="0000FF"/>
                </a:solidFill>
                <a:latin typeface="Times New Roman" panose="02020603050405020304" pitchFamily="18" charset="0"/>
                <a:ea typeface="SimSun" panose="02010600030101010101" pitchFamily="2" charset="-122"/>
              </a:rPr>
              <a:t>make all  m comparisons before shifting the pattern, and this can happen for each of the n – m + 1  tries.</a:t>
            </a:r>
            <a:r>
              <a:rPr lang="en-US" sz="2400" dirty="0">
                <a:latin typeface="Times New Roman" panose="02020603050405020304" pitchFamily="18" charset="0"/>
                <a:ea typeface="SimSun" panose="02010600030101010101" pitchFamily="2" charset="-122"/>
              </a:rPr>
              <a:t> </a:t>
            </a:r>
          </a:p>
          <a:p>
            <a:pPr lvl="1"/>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cs typeface="Times New Roman" panose="02020603050405020304" pitchFamily="18" charset="0"/>
              </a:rPr>
              <a:t>       T[0]          …              T[n-m-1]  T[n-m]  T[n-m+1]   …        T[n-1]</a:t>
            </a:r>
          </a:p>
          <a:p>
            <a:r>
              <a:rPr lang="en-US" sz="1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In (n-m+1) tries, let each try fail the last match of </a:t>
            </a:r>
            <a:r>
              <a:rPr lang="en-US" sz="2200" dirty="0" err="1">
                <a:latin typeface="Times New Roman" panose="02020603050405020304" pitchFamily="18" charset="0"/>
                <a:cs typeface="Times New Roman" panose="02020603050405020304" pitchFamily="18" charset="0"/>
              </a:rPr>
              <a:t>m</a:t>
            </a:r>
            <a:r>
              <a:rPr lang="en-US" sz="2200" baseline="30000" dirty="0" err="1">
                <a:latin typeface="Times New Roman" panose="02020603050405020304" pitchFamily="18" charset="0"/>
                <a:cs typeface="Times New Roman" panose="02020603050405020304" pitchFamily="18" charset="0"/>
              </a:rPr>
              <a:t>th</a:t>
            </a:r>
            <a:r>
              <a:rPr lang="en-US" sz="2200" baseline="30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char of P. For the final  </a:t>
            </a:r>
          </a:p>
          <a:p>
            <a:r>
              <a:rPr lang="en-US" sz="2200" dirty="0">
                <a:latin typeface="Times New Roman" panose="02020603050405020304" pitchFamily="18" charset="0"/>
                <a:cs typeface="Times New Roman" panose="02020603050405020304" pitchFamily="18" charset="0"/>
              </a:rPr>
              <a:t>       (n-m+1)</a:t>
            </a:r>
            <a:r>
              <a:rPr lang="en-US" sz="2200" baseline="30000" dirty="0" err="1">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try, all m characters of P matches characters of T[n-m] …T[n-1].</a:t>
            </a:r>
            <a:endParaRPr lang="en-US" sz="2200" dirty="0">
              <a:latin typeface="Times New Roman" panose="02020603050405020304" pitchFamily="18" charset="0"/>
              <a:ea typeface="SimSun" panose="02010600030101010101" pitchFamily="2" charset="-122"/>
            </a:endParaRPr>
          </a:p>
          <a:p>
            <a:pPr lvl="1"/>
            <a:r>
              <a:rPr lang="en-US" sz="2400" dirty="0">
                <a:latin typeface="Times New Roman" panose="02020603050405020304" pitchFamily="18" charset="0"/>
                <a:ea typeface="SimSun" panose="02010600030101010101" pitchFamily="2" charset="-122"/>
              </a:rPr>
              <a:t>Thus, the worst case running time for the naïve string-matching algorithm is  Θ((n – m +1)m),  which is  Θ(n m).  </a:t>
            </a:r>
          </a:p>
          <a:p>
            <a:pPr lvl="1"/>
            <a:r>
              <a:rPr lang="en-US" sz="2400" dirty="0">
                <a:latin typeface="Times New Roman" panose="02020603050405020304" pitchFamily="18" charset="0"/>
                <a:ea typeface="SimSun" panose="02010600030101010101" pitchFamily="2" charset="-122"/>
              </a:rPr>
              <a:t>And this is  Θ(n</a:t>
            </a:r>
            <a:r>
              <a:rPr lang="en-US" sz="2400" baseline="30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if  m =  </a:t>
            </a:r>
            <a:r>
              <a:rPr lang="en-US" sz="2400" baseline="-250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(n/2) </a:t>
            </a:r>
            <a:r>
              <a:rPr lang="en-US" sz="2400" baseline="-25000" dirty="0">
                <a:latin typeface="Times New Roman" panose="02020603050405020304" pitchFamily="18" charset="0"/>
                <a:ea typeface="SimSun" panose="02010600030101010101" pitchFamily="2" charset="-122"/>
              </a:rPr>
              <a:t>┘</a:t>
            </a:r>
            <a:r>
              <a:rPr lang="en-US" sz="2400" dirty="0">
                <a:latin typeface="Times New Roman" panose="02020603050405020304" pitchFamily="18" charset="0"/>
                <a:ea typeface="SimSun" panose="02010600030101010101" pitchFamily="2" charset="-122"/>
              </a:rPr>
              <a:t>. </a:t>
            </a:r>
            <a:endParaRPr lang="en-US" sz="2400" dirty="0"/>
          </a:p>
        </p:txBody>
      </p:sp>
      <p:sp>
        <p:nvSpPr>
          <p:cNvPr id="3" name="Cloud Callout 2"/>
          <p:cNvSpPr/>
          <p:nvPr/>
        </p:nvSpPr>
        <p:spPr>
          <a:xfrm>
            <a:off x="10866267" y="4274509"/>
            <a:ext cx="48370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Callout 2">
            <a:extLst>
              <a:ext uri="{FF2B5EF4-FFF2-40B4-BE49-F238E27FC236}">
                <a16:creationId xmlns:a16="http://schemas.microsoft.com/office/drawing/2014/main" id="{3210D4AB-A846-41D6-ACA2-85FFD64A787C}"/>
              </a:ext>
            </a:extLst>
          </p:cNvPr>
          <p:cNvSpPr/>
          <p:nvPr/>
        </p:nvSpPr>
        <p:spPr>
          <a:xfrm flipH="1">
            <a:off x="849509" y="3297119"/>
            <a:ext cx="618307" cy="304800"/>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7" name="Picture 6" descr="Image result for sad face">
            <a:extLst>
              <a:ext uri="{FF2B5EF4-FFF2-40B4-BE49-F238E27FC236}">
                <a16:creationId xmlns:a16="http://schemas.microsoft.com/office/drawing/2014/main" id="{E76DDE82-40A8-4E63-9EC9-94C2669411C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93474" y="3192717"/>
            <a:ext cx="502920" cy="409202"/>
          </a:xfrm>
          <a:prstGeom prst="rect">
            <a:avLst/>
          </a:prstGeom>
          <a:noFill/>
        </p:spPr>
      </p:pic>
    </p:spTree>
    <p:extLst>
      <p:ext uri="{BB962C8B-B14F-4D97-AF65-F5344CB8AC3E}">
        <p14:creationId xmlns:p14="http://schemas.microsoft.com/office/powerpoint/2010/main" val="202831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8326" y="512817"/>
            <a:ext cx="9294922" cy="5616922"/>
          </a:xfrm>
          <a:prstGeom prst="rect">
            <a:avLst/>
          </a:prstGeom>
        </p:spPr>
        <p:txBody>
          <a:bodyPr wrap="square">
            <a:spAutoFit/>
          </a:bodyPr>
          <a:lstStyle/>
          <a:p>
            <a:pPr>
              <a:spcAft>
                <a:spcPts val="600"/>
              </a:spcAft>
            </a:pPr>
            <a:r>
              <a:rPr lang="en-US" sz="3200" dirty="0">
                <a:ea typeface="SimSun" panose="02010600030101010101" pitchFamily="2" charset="-122"/>
                <a:cs typeface="Times New Roman" panose="02020603050405020304" pitchFamily="18" charset="0"/>
              </a:rPr>
              <a:t>Analysis of Algorithm: </a:t>
            </a:r>
          </a:p>
          <a:p>
            <a:pPr marL="461963" indent="-461963">
              <a:buAutoNum type="arabicPeriod"/>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pPr marL="457200" lvl="0" indent="-457200">
              <a:spcAft>
                <a:spcPts val="1200"/>
              </a:spcAft>
              <a:buFont typeface="+mj-lt"/>
              <a:buAutoNum type="arabicPeriod"/>
            </a:pPr>
            <a:r>
              <a:rPr lang="en-US" sz="2400" dirty="0">
                <a:latin typeface="Times New Roman" panose="02020603050405020304" pitchFamily="18" charset="0"/>
                <a:cs typeface="Times New Roman" panose="02020603050405020304" pitchFamily="18" charset="0"/>
              </a:rPr>
              <a:t>For the best case, it requires </a:t>
            </a:r>
            <a:r>
              <a:rPr lang="en-US" sz="2400" dirty="0">
                <a:solidFill>
                  <a:srgbClr val="0000FF"/>
                </a:solidFill>
                <a:latin typeface="Times New Roman" panose="02020603050405020304" pitchFamily="18" charset="0"/>
                <a:cs typeface="Times New Roman" panose="02020603050405020304" pitchFamily="18" charset="0"/>
              </a:rPr>
              <a:t>m comparisons</a:t>
            </a:r>
            <a:r>
              <a:rPr lang="en-US" sz="2400"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For a typical word search in a natural language text, </a:t>
            </a:r>
            <a:r>
              <a:rPr lang="en-US" sz="2400" dirty="0">
                <a:solidFill>
                  <a:srgbClr val="0000FF"/>
                </a:solidFill>
                <a:latin typeface="Times New Roman" panose="02020603050405020304" pitchFamily="18" charset="0"/>
                <a:cs typeface="Times New Roman" panose="02020603050405020304" pitchFamily="18" charset="0"/>
              </a:rPr>
              <a:t>most shifts would happen after very few comparisons </a:t>
            </a:r>
            <a:r>
              <a:rPr lang="en-US" sz="2400" dirty="0">
                <a:latin typeface="Times New Roman" panose="02020603050405020304" pitchFamily="18" charset="0"/>
                <a:cs typeface="Times New Roman" panose="02020603050405020304" pitchFamily="18" charset="0"/>
              </a:rPr>
              <a:t>could be expected.</a:t>
            </a:r>
          </a:p>
          <a:p>
            <a:pPr lvl="1"/>
            <a:r>
              <a:rPr lang="en-US" sz="2400" dirty="0">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average-case efficiency </a:t>
            </a:r>
            <a:r>
              <a:rPr lang="en-US" sz="2400" dirty="0">
                <a:latin typeface="Times New Roman" panose="02020603050405020304" pitchFamily="18" charset="0"/>
                <a:cs typeface="Times New Roman" panose="02020603050405020304" pitchFamily="18" charset="0"/>
              </a:rPr>
              <a:t>should be considerably better than the worst-case efficiency. </a:t>
            </a:r>
            <a:r>
              <a:rPr lang="en-US" sz="2400" dirty="0">
                <a:solidFill>
                  <a:srgbClr val="0000FF"/>
                </a:solidFill>
                <a:latin typeface="Times New Roman" panose="02020603050405020304" pitchFamily="18" charset="0"/>
                <a:cs typeface="Times New Roman" panose="02020603050405020304" pitchFamily="18" charset="0"/>
              </a:rPr>
              <a:t>Average case is ½(m + (n-m+1)m).</a:t>
            </a:r>
          </a:p>
          <a:p>
            <a:pPr lvl="1"/>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For searching in random texts, it has been shown to be linear, i.e.,  Θ(((n-m-1) +1) + m) = Θ(n).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T[0]          …              T[n-m-1]  T[n-m]  T[n-m+1]   …        T[n-1]</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n-m match of 1</a:t>
            </a:r>
            <a:r>
              <a:rPr lang="en-US" sz="2400" baseline="30000" dirty="0">
                <a:latin typeface="Times New Roman" panose="02020603050405020304" pitchFamily="18" charset="0"/>
                <a:cs typeface="Times New Roman" panose="02020603050405020304" pitchFamily="18" charset="0"/>
              </a:rPr>
              <a:t>st</a:t>
            </a:r>
            <a:r>
              <a:rPr lang="en-US" sz="2400" dirty="0">
                <a:latin typeface="Times New Roman" panose="02020603050405020304" pitchFamily="18" charset="0"/>
                <a:cs typeface="Times New Roman" panose="02020603050405020304" pitchFamily="18" charset="0"/>
              </a:rPr>
              <a:t> char of P                match m chars of P</a:t>
            </a:r>
          </a:p>
        </p:txBody>
      </p:sp>
      <p:pic>
        <p:nvPicPr>
          <p:cNvPr id="4" name="Picture 3" descr="Image result for sad face">
            <a:extLst>
              <a:ext uri="{FF2B5EF4-FFF2-40B4-BE49-F238E27FC236}">
                <a16:creationId xmlns:a16="http://schemas.microsoft.com/office/drawing/2014/main" id="{C0090A2F-B842-48F9-92CB-66C0DCFD4C2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23848" y="2672297"/>
            <a:ext cx="502920" cy="409202"/>
          </a:xfrm>
          <a:prstGeom prst="rect">
            <a:avLst/>
          </a:prstGeom>
          <a:noFill/>
        </p:spPr>
      </p:pic>
      <p:sp>
        <p:nvSpPr>
          <p:cNvPr id="5" name="Left Brace 4">
            <a:extLst>
              <a:ext uri="{FF2B5EF4-FFF2-40B4-BE49-F238E27FC236}">
                <a16:creationId xmlns:a16="http://schemas.microsoft.com/office/drawing/2014/main" id="{EDC7BC92-0BB0-40BD-8DD1-DE225E934B4E}"/>
              </a:ext>
            </a:extLst>
          </p:cNvPr>
          <p:cNvSpPr/>
          <p:nvPr/>
        </p:nvSpPr>
        <p:spPr>
          <a:xfrm rot="16200000">
            <a:off x="3853543" y="3958043"/>
            <a:ext cx="322217" cy="31960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C639338A-004A-4158-B39B-FFEA8AADD17C}"/>
              </a:ext>
            </a:extLst>
          </p:cNvPr>
          <p:cNvSpPr/>
          <p:nvPr/>
        </p:nvSpPr>
        <p:spPr>
          <a:xfrm rot="16200000">
            <a:off x="8016240" y="3958042"/>
            <a:ext cx="322217" cy="31960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87427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95DC47-21C4-40E4-B660-46675C58B0C6}"/>
              </a:ext>
            </a:extLst>
          </p:cNvPr>
          <p:cNvSpPr/>
          <p:nvPr/>
        </p:nvSpPr>
        <p:spPr>
          <a:xfrm>
            <a:off x="3040936" y="3200791"/>
            <a:ext cx="4766048" cy="1077218"/>
          </a:xfrm>
          <a:prstGeom prst="rect">
            <a:avLst/>
          </a:prstGeom>
        </p:spPr>
        <p:txBody>
          <a:bodyPr wrap="none">
            <a:spAutoFit/>
          </a:bodyPr>
          <a:lstStyle/>
          <a:p>
            <a:r>
              <a:rPr lang="en-US" sz="3200" dirty="0">
                <a:latin typeface="Times New Roman" panose="02020603050405020304" pitchFamily="18" charset="0"/>
                <a:ea typeface="SimSun" panose="02010600030101010101" pitchFamily="2" charset="-122"/>
              </a:rPr>
              <a:t>String Matching with </a:t>
            </a:r>
          </a:p>
          <a:p>
            <a:r>
              <a:rPr lang="en-US" sz="3200" dirty="0">
                <a:latin typeface="Times New Roman" panose="02020603050405020304" pitchFamily="18" charset="0"/>
                <a:ea typeface="SimSun" panose="02010600030101010101" pitchFamily="2" charset="-122"/>
              </a:rPr>
              <a:t>The Rabin-Karp algorithm, </a:t>
            </a:r>
          </a:p>
        </p:txBody>
      </p:sp>
    </p:spTree>
    <p:extLst>
      <p:ext uri="{BB962C8B-B14F-4D97-AF65-F5344CB8AC3E}">
        <p14:creationId xmlns:p14="http://schemas.microsoft.com/office/powerpoint/2010/main" val="1599038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5868" y="1404610"/>
            <a:ext cx="9220264" cy="4647426"/>
          </a:xfrm>
          <a:prstGeom prst="rect">
            <a:avLst/>
          </a:prstGeom>
        </p:spPr>
        <p:txBody>
          <a:bodyPr wrap="square">
            <a:spAutoFit/>
          </a:bodyPr>
          <a:lstStyle/>
          <a:p>
            <a:r>
              <a:rPr lang="en-US" sz="3200" dirty="0">
                <a:ea typeface="SimSun" panose="02010600030101010101" pitchFamily="2" charset="-122"/>
              </a:rPr>
              <a:t>String Representation</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Let Σ be a finite set of alphabet</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Let  </a:t>
            </a:r>
            <a:r>
              <a:rPr lang="en-US" sz="2400" dirty="0">
                <a:solidFill>
                  <a:srgbClr val="0000FF"/>
                </a:solidFill>
                <a:latin typeface="Times New Roman" panose="02020603050405020304" pitchFamily="18" charset="0"/>
                <a:ea typeface="SimSun" panose="02010600030101010101" pitchFamily="2" charset="-122"/>
              </a:rPr>
              <a:t>Σ*</a:t>
            </a:r>
            <a:r>
              <a:rPr lang="en-US" sz="2400" dirty="0">
                <a:latin typeface="Times New Roman" panose="02020603050405020304" pitchFamily="18" charset="0"/>
                <a:ea typeface="SimSun" panose="02010600030101010101" pitchFamily="2" charset="-122"/>
              </a:rPr>
              <a:t>  denote the set of all finite-length strings formed using characters from the alphabet  Σ.</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For example:  Σ = {0, 1}.  Then </a:t>
            </a:r>
          </a:p>
          <a:p>
            <a:pPr marL="457200" marR="0" indent="457200">
              <a:spcBef>
                <a:spcPts val="0"/>
              </a:spcBef>
              <a:spcAft>
                <a:spcPts val="0"/>
              </a:spcAft>
            </a:pPr>
            <a:r>
              <a:rPr lang="en-US" sz="2400" dirty="0">
                <a:latin typeface="Times New Roman" panose="02020603050405020304" pitchFamily="18" charset="0"/>
                <a:ea typeface="SimSun" panose="02010600030101010101" pitchFamily="2" charset="-122"/>
              </a:rPr>
              <a:t>   Σ* =  {ε, 0, 1, 00, 01, 10, 11, 000, 001, …} </a:t>
            </a:r>
          </a:p>
          <a:p>
            <a:r>
              <a:rPr lang="en-US" sz="2400" dirty="0">
                <a:latin typeface="Times New Roman" panose="02020603050405020304" pitchFamily="18" charset="0"/>
                <a:ea typeface="SimSun" panose="02010600030101010101" pitchFamily="2" charset="-122"/>
              </a:rPr>
              <a:t>where  ε  is a zero-length </a:t>
            </a:r>
            <a:r>
              <a:rPr lang="en-US" sz="2400" dirty="0">
                <a:solidFill>
                  <a:srgbClr val="0000FF"/>
                </a:solidFill>
                <a:latin typeface="Times New Roman" panose="02020603050405020304" pitchFamily="18" charset="0"/>
                <a:ea typeface="SimSun" panose="02010600030101010101" pitchFamily="2" charset="-122"/>
              </a:rPr>
              <a:t>empty string</a:t>
            </a:r>
            <a:r>
              <a:rPr lang="en-US" sz="2400" dirty="0">
                <a:latin typeface="Times New Roman" panose="02020603050405020304" pitchFamily="18" charset="0"/>
                <a:ea typeface="SimSun" panose="02010600030101010101" pitchFamily="2" charset="-122"/>
              </a:rPr>
              <a:t>.</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The </a:t>
            </a:r>
            <a:r>
              <a:rPr lang="en-US" sz="2400" dirty="0">
                <a:solidFill>
                  <a:srgbClr val="0000FF"/>
                </a:solidFill>
                <a:latin typeface="Times New Roman" panose="02020603050405020304" pitchFamily="18" charset="0"/>
                <a:ea typeface="SimSun" panose="02010600030101010101" pitchFamily="2" charset="-122"/>
              </a:rPr>
              <a:t>concatenation</a:t>
            </a:r>
            <a:r>
              <a:rPr lang="en-US" sz="2400" dirty="0">
                <a:latin typeface="Times New Roman" panose="02020603050405020304" pitchFamily="18" charset="0"/>
                <a:ea typeface="SimSun" panose="02010600030101010101" pitchFamily="2" charset="-122"/>
              </a:rPr>
              <a:t> of two strings  x  and  y denote </a:t>
            </a:r>
            <a:r>
              <a:rPr lang="en-US" sz="2400" dirty="0" err="1">
                <a:latin typeface="Times New Roman" panose="02020603050405020304" pitchFamily="18" charset="0"/>
                <a:ea typeface="SimSun" panose="02010600030101010101" pitchFamily="2" charset="-122"/>
              </a:rPr>
              <a:t>xy</a:t>
            </a:r>
            <a:r>
              <a:rPr lang="en-US" sz="2400" dirty="0">
                <a:latin typeface="Times New Roman" panose="02020603050405020304" pitchFamily="18" charset="0"/>
                <a:ea typeface="SimSun" panose="02010600030101010101" pitchFamily="2" charset="-122"/>
              </a:rPr>
              <a:t>,  has length |x| + |y|. </a:t>
            </a:r>
            <a:endParaRPr lang="en-US" sz="2400" dirty="0">
              <a:effectLst/>
              <a:latin typeface="Times New Roman" panose="02020603050405020304" pitchFamily="18" charset="0"/>
              <a:ea typeface="SimSun" panose="02010600030101010101" pitchFamily="2" charset="-122"/>
            </a:endParaRPr>
          </a:p>
        </p:txBody>
      </p:sp>
      <p:sp>
        <p:nvSpPr>
          <p:cNvPr id="3" name="Cloud Callout 2"/>
          <p:cNvSpPr/>
          <p:nvPr/>
        </p:nvSpPr>
        <p:spPr>
          <a:xfrm flipH="1">
            <a:off x="706152" y="3015532"/>
            <a:ext cx="493738"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Shooting star">
            <a:extLst>
              <a:ext uri="{FF2B5EF4-FFF2-40B4-BE49-F238E27FC236}">
                <a16:creationId xmlns:a16="http://schemas.microsoft.com/office/drawing/2014/main" id="{4605B2F2-FA1B-4C29-8106-2DDBB94E7B1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581013" y="2396655"/>
            <a:ext cx="618877" cy="618877"/>
          </a:xfrm>
          <a:prstGeom prst="rect">
            <a:avLst/>
          </a:prstGeom>
        </p:spPr>
      </p:pic>
      <p:pic>
        <p:nvPicPr>
          <p:cNvPr id="5" name="Picture 4" descr="Image result for sad face">
            <a:extLst>
              <a:ext uri="{FF2B5EF4-FFF2-40B4-BE49-F238E27FC236}">
                <a16:creationId xmlns:a16="http://schemas.microsoft.com/office/drawing/2014/main" id="{D968F902-291F-4325-A8A9-6CDCBEC033C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96970" y="2923928"/>
            <a:ext cx="502920" cy="409202"/>
          </a:xfrm>
          <a:prstGeom prst="rect">
            <a:avLst/>
          </a:prstGeom>
          <a:noFill/>
        </p:spPr>
      </p:pic>
    </p:spTree>
    <p:extLst>
      <p:ext uri="{BB962C8B-B14F-4D97-AF65-F5344CB8AC3E}">
        <p14:creationId xmlns:p14="http://schemas.microsoft.com/office/powerpoint/2010/main" val="1199705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74159" y="949052"/>
                <a:ext cx="8453909" cy="5386090"/>
              </a:xfrm>
              <a:prstGeom prst="rect">
                <a:avLst/>
              </a:prstGeom>
            </p:spPr>
            <p:txBody>
              <a:bodyPr wrap="square">
                <a:spAutoFit/>
              </a:bodyPr>
              <a:lstStyle/>
              <a:p>
                <a:r>
                  <a:rPr lang="en-US" sz="3200" dirty="0">
                    <a:ea typeface="SimSun" panose="02010600030101010101" pitchFamily="2" charset="-122"/>
                  </a:rPr>
                  <a:t>String Representation</a:t>
                </a:r>
              </a:p>
              <a:p>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A string  </a:t>
                </a:r>
                <a:r>
                  <a:rPr lang="en-US" sz="2400" dirty="0">
                    <a:effectLst/>
                    <a:latin typeface="Times New Roman" panose="02020603050405020304" pitchFamily="18" charset="0"/>
                    <a:ea typeface="SimSun" panose="02010600030101010101" pitchFamily="2" charset="-122"/>
                  </a:rPr>
                  <a:t>w  is a  </a:t>
                </a:r>
                <a:r>
                  <a:rPr lang="en-US" sz="2400" dirty="0">
                    <a:solidFill>
                      <a:srgbClr val="0000FF"/>
                    </a:solidFill>
                    <a:effectLst/>
                    <a:latin typeface="Times New Roman" panose="02020603050405020304" pitchFamily="18" charset="0"/>
                    <a:ea typeface="SimSun" panose="02010600030101010101" pitchFamily="2" charset="-122"/>
                  </a:rPr>
                  <a:t>prefix</a:t>
                </a:r>
                <a:r>
                  <a:rPr lang="en-US" sz="2400" dirty="0">
                    <a:effectLst/>
                    <a:latin typeface="Times New Roman" panose="02020603050405020304" pitchFamily="18" charset="0"/>
                    <a:ea typeface="SimSun" panose="02010600030101010101" pitchFamily="2" charset="-122"/>
                  </a:rPr>
                  <a:t> of a string  x,  denoted  w  </a:t>
                </a:r>
                <a14:m>
                  <m:oMath xmlns:m="http://schemas.openxmlformats.org/officeDocument/2006/math">
                    <m:r>
                      <a:rPr lang="en-US" sz="2400" b="0" i="1">
                        <a:effectLst/>
                        <a:latin typeface="Cambria Math" panose="02040503050406030204" pitchFamily="18" charset="0"/>
                        <a:ea typeface="SimSun" panose="02010600030101010101" pitchFamily="2" charset="-122"/>
                      </a:rPr>
                      <m:t>≪</m:t>
                    </m:r>
                  </m:oMath>
                </a14:m>
                <a:r>
                  <a:rPr lang="en-US" sz="2400" dirty="0">
                    <a:effectLst/>
                    <a:latin typeface="Times New Roman" panose="02020603050405020304" pitchFamily="18" charset="0"/>
                    <a:ea typeface="SimSun" panose="02010600030101010101" pitchFamily="2" charset="-122"/>
                  </a:rPr>
                  <a:t>  x,  if  x = </a:t>
                </a:r>
                <a:r>
                  <a:rPr lang="en-US" sz="2400" dirty="0" err="1">
                    <a:effectLst/>
                    <a:latin typeface="Times New Roman" panose="02020603050405020304" pitchFamily="18" charset="0"/>
                    <a:ea typeface="SimSun" panose="02010600030101010101" pitchFamily="2" charset="-122"/>
                  </a:rPr>
                  <a:t>wy</a:t>
                </a:r>
                <a:r>
                  <a:rPr lang="en-US" sz="2400" dirty="0">
                    <a:effectLst/>
                    <a:latin typeface="Times New Roman" panose="02020603050405020304" pitchFamily="18" charset="0"/>
                    <a:ea typeface="SimSun" panose="02010600030101010101" pitchFamily="2" charset="-122"/>
                  </a:rPr>
                  <a:t>  for some string y  in  Σ*.</a:t>
                </a:r>
              </a:p>
              <a:p>
                <a:r>
                  <a:rPr lang="en-US" sz="2400" dirty="0">
                    <a:effectLst/>
                    <a:latin typeface="Times New Roman" panose="02020603050405020304" pitchFamily="18" charset="0"/>
                    <a:ea typeface="SimSun" panose="02010600030101010101" pitchFamily="2" charset="-122"/>
                  </a:rPr>
                  <a:t>It follows from  w </a:t>
                </a:r>
                <a14:m>
                  <m:oMath xmlns:m="http://schemas.openxmlformats.org/officeDocument/2006/math">
                    <m:r>
                      <a:rPr lang="en-US" sz="2400" b="0" i="1">
                        <a:effectLst/>
                        <a:latin typeface="Cambria Math" panose="02040503050406030204" pitchFamily="18" charset="0"/>
                        <a:ea typeface="SimSun" panose="02010600030101010101" pitchFamily="2" charset="-122"/>
                      </a:rPr>
                      <m:t>≪</m:t>
                    </m:r>
                  </m:oMath>
                </a14:m>
                <a:r>
                  <a:rPr lang="en-US" sz="2400" dirty="0">
                    <a:effectLst/>
                    <a:latin typeface="Times New Roman" panose="02020603050405020304" pitchFamily="18" charset="0"/>
                    <a:ea typeface="SimSun" panose="02010600030101010101" pitchFamily="2" charset="-122"/>
                  </a:rPr>
                  <a:t> x,  that  |w|  ≤  |x|.</a:t>
                </a:r>
              </a:p>
              <a:p>
                <a:r>
                  <a:rPr lang="en-US" sz="2400" dirty="0">
                    <a:effectLst/>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A</a:t>
                </a:r>
                <a:r>
                  <a:rPr lang="en-US" sz="2400" dirty="0">
                    <a:effectLst/>
                    <a:latin typeface="Times New Roman" panose="02020603050405020304" pitchFamily="18" charset="0"/>
                    <a:ea typeface="SimSun" panose="02010600030101010101" pitchFamily="2" charset="-122"/>
                  </a:rPr>
                  <a:t> string  w  is  a </a:t>
                </a:r>
                <a:r>
                  <a:rPr lang="en-US" sz="2400" dirty="0">
                    <a:solidFill>
                      <a:srgbClr val="0000FF"/>
                    </a:solidFill>
                    <a:effectLst/>
                    <a:latin typeface="Times New Roman" panose="02020603050405020304" pitchFamily="18" charset="0"/>
                    <a:ea typeface="SimSun" panose="02010600030101010101" pitchFamily="2" charset="-122"/>
                  </a:rPr>
                  <a:t>suffix</a:t>
                </a:r>
                <a:r>
                  <a:rPr lang="en-US" sz="2400" dirty="0">
                    <a:effectLst/>
                    <a:latin typeface="Times New Roman" panose="02020603050405020304" pitchFamily="18" charset="0"/>
                    <a:ea typeface="SimSun" panose="02010600030101010101" pitchFamily="2" charset="-122"/>
                  </a:rPr>
                  <a:t> of a string  x  denoted  w </a:t>
                </a:r>
                <a14:m>
                  <m:oMath xmlns:m="http://schemas.openxmlformats.org/officeDocument/2006/math">
                    <m:r>
                      <a:rPr lang="en-US" sz="2400" b="0" i="1">
                        <a:effectLst/>
                        <a:latin typeface="Cambria Math" panose="02040503050406030204" pitchFamily="18" charset="0"/>
                        <a:ea typeface="SimSun" panose="02010600030101010101" pitchFamily="2" charset="-122"/>
                      </a:rPr>
                      <m:t>≫</m:t>
                    </m:r>
                  </m:oMath>
                </a14:m>
                <a:r>
                  <a:rPr lang="en-US" sz="2400" dirty="0">
                    <a:effectLst/>
                    <a:latin typeface="Times New Roman" panose="02020603050405020304" pitchFamily="18" charset="0"/>
                    <a:ea typeface="SimSun" panose="02010600030101010101" pitchFamily="2" charset="-122"/>
                  </a:rPr>
                  <a:t> x, if  x = </a:t>
                </a:r>
                <a:r>
                  <a:rPr lang="en-US" sz="2400" dirty="0" err="1">
                    <a:effectLst/>
                    <a:latin typeface="Times New Roman" panose="02020603050405020304" pitchFamily="18" charset="0"/>
                    <a:ea typeface="SimSun" panose="02010600030101010101" pitchFamily="2" charset="-122"/>
                  </a:rPr>
                  <a:t>yw</a:t>
                </a:r>
                <a:r>
                  <a:rPr lang="en-US" sz="2400" dirty="0">
                    <a:effectLst/>
                    <a:latin typeface="Times New Roman" panose="02020603050405020304" pitchFamily="18" charset="0"/>
                    <a:ea typeface="SimSun" panose="02010600030101010101" pitchFamily="2" charset="-122"/>
                  </a:rPr>
                  <a:t>  for some  y  in  Σ*.</a:t>
                </a:r>
              </a:p>
              <a:p>
                <a:r>
                  <a:rPr lang="en-US" sz="2400" dirty="0">
                    <a:effectLst/>
                    <a:latin typeface="Times New Roman" panose="02020603050405020304" pitchFamily="18" charset="0"/>
                    <a:ea typeface="SimSun" panose="02010600030101010101" pitchFamily="2" charset="-122"/>
                  </a:rPr>
                  <a:t>It follows from  w </a:t>
                </a:r>
                <a14:m>
                  <m:oMath xmlns:m="http://schemas.openxmlformats.org/officeDocument/2006/math">
                    <m:r>
                      <a:rPr lang="en-US" sz="2400" b="0" i="1">
                        <a:effectLst/>
                        <a:latin typeface="Cambria Math" panose="02040503050406030204" pitchFamily="18" charset="0"/>
                        <a:ea typeface="SimSun" panose="02010600030101010101" pitchFamily="2" charset="-122"/>
                      </a:rPr>
                      <m:t>≫</m:t>
                    </m:r>
                  </m:oMath>
                </a14:m>
                <a:r>
                  <a:rPr lang="en-US" sz="2400" dirty="0">
                    <a:effectLst/>
                    <a:latin typeface="Times New Roman" panose="02020603050405020304" pitchFamily="18" charset="0"/>
                    <a:ea typeface="SimSun" panose="02010600030101010101" pitchFamily="2" charset="-122"/>
                  </a:rPr>
                  <a:t> x   that  | w|  ≤  |x|.</a:t>
                </a:r>
              </a:p>
              <a:p>
                <a:r>
                  <a:rPr lang="en-US" sz="2400" dirty="0">
                    <a:effectLst/>
                    <a:latin typeface="Times New Roman" panose="02020603050405020304" pitchFamily="18" charset="0"/>
                    <a:ea typeface="SimSun" panose="02010600030101010101" pitchFamily="2" charset="-122"/>
                  </a:rPr>
                  <a:t> </a:t>
                </a:r>
              </a:p>
              <a:p>
                <a:r>
                  <a:rPr lang="en-US" sz="2400" dirty="0">
                    <a:effectLst/>
                    <a:latin typeface="Times New Roman" panose="02020603050405020304" pitchFamily="18" charset="0"/>
                    <a:ea typeface="SimSun" panose="02010600030101010101" pitchFamily="2" charset="-122"/>
                  </a:rPr>
                  <a:t>The empty string  ε  is both a suffix and a prefix of every string.</a:t>
                </a:r>
              </a:p>
              <a:p>
                <a:r>
                  <a:rPr lang="en-US" sz="2400" dirty="0">
                    <a:effectLst/>
                    <a:latin typeface="Times New Roman" panose="02020603050405020304" pitchFamily="18" charset="0"/>
                    <a:ea typeface="SimSun" panose="02010600030101010101" pitchFamily="2" charset="-122"/>
                  </a:rPr>
                  <a:t> For example, </a:t>
                </a:r>
                <a:r>
                  <a:rPr lang="en-US" sz="2400" dirty="0" err="1">
                    <a:latin typeface="Times New Roman" panose="02020603050405020304" pitchFamily="18" charset="0"/>
                    <a:ea typeface="SimSun" panose="02010600030101010101" pitchFamily="2" charset="-122"/>
                  </a:rPr>
                  <a:t>εx</a:t>
                </a:r>
                <a:r>
                  <a:rPr lang="en-US" sz="2400" dirty="0">
                    <a:latin typeface="Times New Roman" panose="02020603050405020304" pitchFamily="18" charset="0"/>
                    <a:ea typeface="SimSun" panose="02010600030101010101" pitchFamily="2" charset="-122"/>
                  </a:rPr>
                  <a:t> = </a:t>
                </a:r>
                <a:r>
                  <a:rPr lang="en-US" sz="2400" dirty="0" err="1">
                    <a:latin typeface="Times New Roman" panose="02020603050405020304" pitchFamily="18" charset="0"/>
                    <a:ea typeface="SimSun" panose="02010600030101010101" pitchFamily="2" charset="-122"/>
                  </a:rPr>
                  <a:t>xε</a:t>
                </a:r>
                <a:r>
                  <a:rPr lang="en-US" sz="2400" dirty="0">
                    <a:latin typeface="Times New Roman" panose="02020603050405020304" pitchFamily="18" charset="0"/>
                    <a:ea typeface="SimSun" panose="02010600030101010101" pitchFamily="2" charset="-122"/>
                  </a:rPr>
                  <a:t> = x.</a:t>
                </a:r>
              </a:p>
              <a:p>
                <a:endParaRPr lang="en-US" sz="2400" dirty="0">
                  <a:effectLst/>
                  <a:latin typeface="Times New Roman" panose="02020603050405020304" pitchFamily="18" charset="0"/>
                  <a:ea typeface="SimSun" panose="02010600030101010101" pitchFamily="2" charset="-122"/>
                </a:endParaRPr>
              </a:p>
              <a:p>
                <a:r>
                  <a:rPr lang="en-US" sz="2400" dirty="0">
                    <a:effectLst/>
                    <a:latin typeface="Times New Roman" panose="02020603050405020304" pitchFamily="18" charset="0"/>
                    <a:ea typeface="SimSun" panose="02010600030101010101" pitchFamily="2" charset="-122"/>
                  </a:rPr>
                  <a:t>For example: ab </a:t>
                </a:r>
                <a14:m>
                  <m:oMath xmlns:m="http://schemas.openxmlformats.org/officeDocument/2006/math">
                    <m:r>
                      <a:rPr lang="en-US" sz="2400" b="0" i="1">
                        <a:effectLst/>
                        <a:latin typeface="Cambria Math" panose="02040503050406030204" pitchFamily="18" charset="0"/>
                        <a:ea typeface="SimSun" panose="02010600030101010101" pitchFamily="2" charset="-122"/>
                      </a:rPr>
                      <m:t>≪</m:t>
                    </m:r>
                  </m:oMath>
                </a14:m>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abcca</a:t>
                </a:r>
                <a:r>
                  <a:rPr lang="en-US" sz="2400" dirty="0">
                    <a:effectLst/>
                    <a:latin typeface="Times New Roman" panose="02020603050405020304" pitchFamily="18" charset="0"/>
                    <a:ea typeface="SimSun" panose="02010600030101010101" pitchFamily="2" charset="-122"/>
                  </a:rPr>
                  <a:t>  and  </a:t>
                </a:r>
                <a:r>
                  <a:rPr lang="en-US" sz="2400" dirty="0" err="1">
                    <a:effectLst/>
                    <a:latin typeface="Times New Roman" panose="02020603050405020304" pitchFamily="18" charset="0"/>
                    <a:ea typeface="SimSun" panose="02010600030101010101" pitchFamily="2" charset="-122"/>
                  </a:rPr>
                  <a:t>cca</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b="0" i="1">
                        <a:effectLst/>
                        <a:latin typeface="Cambria Math" panose="02040503050406030204" pitchFamily="18" charset="0"/>
                        <a:ea typeface="SimSun" panose="02010600030101010101" pitchFamily="2" charset="-122"/>
                      </a:rPr>
                      <m:t>≫</m:t>
                    </m:r>
                  </m:oMath>
                </a14:m>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abcca</a:t>
                </a:r>
                <a:r>
                  <a:rPr lang="en-US" sz="2400" dirty="0">
                    <a:effectLst/>
                    <a:latin typeface="Times New Roman" panose="02020603050405020304" pitchFamily="18" charset="0"/>
                    <a:ea typeface="SimSun" panose="02010600030101010101" pitchFamily="2" charset="-122"/>
                  </a:rPr>
                  <a:t>.</a:t>
                </a:r>
              </a:p>
            </p:txBody>
          </p:sp>
        </mc:Choice>
        <mc:Fallback xmlns="">
          <p:sp>
            <p:nvSpPr>
              <p:cNvPr id="2" name="Rectangle 1"/>
              <p:cNvSpPr>
                <a:spLocks noRot="1" noChangeAspect="1" noMove="1" noResize="1" noEditPoints="1" noAdjustHandles="1" noChangeArrowheads="1" noChangeShapeType="1" noTextEdit="1"/>
              </p:cNvSpPr>
              <p:nvPr/>
            </p:nvSpPr>
            <p:spPr>
              <a:xfrm>
                <a:off x="1674159" y="949052"/>
                <a:ext cx="8453909" cy="5386090"/>
              </a:xfrm>
              <a:prstGeom prst="rect">
                <a:avLst/>
              </a:prstGeom>
              <a:blipFill>
                <a:blip r:embed="rId2"/>
                <a:stretch>
                  <a:fillRect l="-1876" t="-1472" b="-1699"/>
                </a:stretch>
              </a:blipFill>
            </p:spPr>
            <p:txBody>
              <a:bodyPr/>
              <a:lstStyle/>
              <a:p>
                <a:r>
                  <a:rPr lang="en-US">
                    <a:noFill/>
                  </a:rPr>
                  <a:t> </a:t>
                </a:r>
              </a:p>
            </p:txBody>
          </p:sp>
        </mc:Fallback>
      </mc:AlternateContent>
      <p:pic>
        <p:nvPicPr>
          <p:cNvPr id="3" name="Picture 2" descr="Image result for sad face">
            <a:extLst>
              <a:ext uri="{FF2B5EF4-FFF2-40B4-BE49-F238E27FC236}">
                <a16:creationId xmlns:a16="http://schemas.microsoft.com/office/drawing/2014/main" id="{95704B0E-BB80-4577-BE4C-8AC02CBBA8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96970" y="2923928"/>
            <a:ext cx="502920" cy="409202"/>
          </a:xfrm>
          <a:prstGeom prst="rect">
            <a:avLst/>
          </a:prstGeom>
          <a:noFill/>
        </p:spPr>
      </p:pic>
    </p:spTree>
    <p:extLst>
      <p:ext uri="{BB962C8B-B14F-4D97-AF65-F5344CB8AC3E}">
        <p14:creationId xmlns:p14="http://schemas.microsoft.com/office/powerpoint/2010/main" val="363105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06688560"/>
              </p:ext>
            </p:extLst>
          </p:nvPr>
        </p:nvGraphicFramePr>
        <p:xfrm>
          <a:off x="2419931" y="3048000"/>
          <a:ext cx="7689268" cy="569913"/>
        </p:xfrm>
        <a:graphic>
          <a:graphicData uri="http://schemas.openxmlformats.org/drawingml/2006/table">
            <a:tbl>
              <a:tblPr firstRow="1" firstCol="1" bandRow="1">
                <a:tableStyleId>{5C22544A-7EE6-4342-B048-85BDC9FD1C3A}</a:tableStyleId>
              </a:tblPr>
              <a:tblGrid>
                <a:gridCol w="383769">
                  <a:extLst>
                    <a:ext uri="{9D8B030D-6E8A-4147-A177-3AD203B41FA5}">
                      <a16:colId xmlns:a16="http://schemas.microsoft.com/office/drawing/2014/main" val="20000"/>
                    </a:ext>
                  </a:extLst>
                </a:gridCol>
                <a:gridCol w="383769">
                  <a:extLst>
                    <a:ext uri="{9D8B030D-6E8A-4147-A177-3AD203B41FA5}">
                      <a16:colId xmlns:a16="http://schemas.microsoft.com/office/drawing/2014/main" val="20001"/>
                    </a:ext>
                  </a:extLst>
                </a:gridCol>
                <a:gridCol w="383769">
                  <a:extLst>
                    <a:ext uri="{9D8B030D-6E8A-4147-A177-3AD203B41FA5}">
                      <a16:colId xmlns:a16="http://schemas.microsoft.com/office/drawing/2014/main" val="20002"/>
                    </a:ext>
                  </a:extLst>
                </a:gridCol>
                <a:gridCol w="383769">
                  <a:extLst>
                    <a:ext uri="{9D8B030D-6E8A-4147-A177-3AD203B41FA5}">
                      <a16:colId xmlns:a16="http://schemas.microsoft.com/office/drawing/2014/main" val="20003"/>
                    </a:ext>
                  </a:extLst>
                </a:gridCol>
                <a:gridCol w="384637">
                  <a:extLst>
                    <a:ext uri="{9D8B030D-6E8A-4147-A177-3AD203B41FA5}">
                      <a16:colId xmlns:a16="http://schemas.microsoft.com/office/drawing/2014/main" val="20004"/>
                    </a:ext>
                  </a:extLst>
                </a:gridCol>
                <a:gridCol w="384637">
                  <a:extLst>
                    <a:ext uri="{9D8B030D-6E8A-4147-A177-3AD203B41FA5}">
                      <a16:colId xmlns:a16="http://schemas.microsoft.com/office/drawing/2014/main" val="20005"/>
                    </a:ext>
                  </a:extLst>
                </a:gridCol>
                <a:gridCol w="384637">
                  <a:extLst>
                    <a:ext uri="{9D8B030D-6E8A-4147-A177-3AD203B41FA5}">
                      <a16:colId xmlns:a16="http://schemas.microsoft.com/office/drawing/2014/main" val="20006"/>
                    </a:ext>
                  </a:extLst>
                </a:gridCol>
                <a:gridCol w="384637">
                  <a:extLst>
                    <a:ext uri="{9D8B030D-6E8A-4147-A177-3AD203B41FA5}">
                      <a16:colId xmlns:a16="http://schemas.microsoft.com/office/drawing/2014/main" val="20007"/>
                    </a:ext>
                  </a:extLst>
                </a:gridCol>
                <a:gridCol w="384637">
                  <a:extLst>
                    <a:ext uri="{9D8B030D-6E8A-4147-A177-3AD203B41FA5}">
                      <a16:colId xmlns:a16="http://schemas.microsoft.com/office/drawing/2014/main" val="20008"/>
                    </a:ext>
                  </a:extLst>
                </a:gridCol>
                <a:gridCol w="384637">
                  <a:extLst>
                    <a:ext uri="{9D8B030D-6E8A-4147-A177-3AD203B41FA5}">
                      <a16:colId xmlns:a16="http://schemas.microsoft.com/office/drawing/2014/main" val="20009"/>
                    </a:ext>
                  </a:extLst>
                </a:gridCol>
                <a:gridCol w="384637">
                  <a:extLst>
                    <a:ext uri="{9D8B030D-6E8A-4147-A177-3AD203B41FA5}">
                      <a16:colId xmlns:a16="http://schemas.microsoft.com/office/drawing/2014/main" val="20010"/>
                    </a:ext>
                  </a:extLst>
                </a:gridCol>
                <a:gridCol w="384637">
                  <a:extLst>
                    <a:ext uri="{9D8B030D-6E8A-4147-A177-3AD203B41FA5}">
                      <a16:colId xmlns:a16="http://schemas.microsoft.com/office/drawing/2014/main" val="20011"/>
                    </a:ext>
                  </a:extLst>
                </a:gridCol>
                <a:gridCol w="384637">
                  <a:extLst>
                    <a:ext uri="{9D8B030D-6E8A-4147-A177-3AD203B41FA5}">
                      <a16:colId xmlns:a16="http://schemas.microsoft.com/office/drawing/2014/main" val="20012"/>
                    </a:ext>
                  </a:extLst>
                </a:gridCol>
                <a:gridCol w="384637">
                  <a:extLst>
                    <a:ext uri="{9D8B030D-6E8A-4147-A177-3AD203B41FA5}">
                      <a16:colId xmlns:a16="http://schemas.microsoft.com/office/drawing/2014/main" val="20013"/>
                    </a:ext>
                  </a:extLst>
                </a:gridCol>
                <a:gridCol w="384637">
                  <a:extLst>
                    <a:ext uri="{9D8B030D-6E8A-4147-A177-3AD203B41FA5}">
                      <a16:colId xmlns:a16="http://schemas.microsoft.com/office/drawing/2014/main" val="20014"/>
                    </a:ext>
                  </a:extLst>
                </a:gridCol>
                <a:gridCol w="384637">
                  <a:extLst>
                    <a:ext uri="{9D8B030D-6E8A-4147-A177-3AD203B41FA5}">
                      <a16:colId xmlns:a16="http://schemas.microsoft.com/office/drawing/2014/main" val="20015"/>
                    </a:ext>
                  </a:extLst>
                </a:gridCol>
                <a:gridCol w="384637">
                  <a:extLst>
                    <a:ext uri="{9D8B030D-6E8A-4147-A177-3AD203B41FA5}">
                      <a16:colId xmlns:a16="http://schemas.microsoft.com/office/drawing/2014/main" val="20016"/>
                    </a:ext>
                  </a:extLst>
                </a:gridCol>
                <a:gridCol w="384637">
                  <a:extLst>
                    <a:ext uri="{9D8B030D-6E8A-4147-A177-3AD203B41FA5}">
                      <a16:colId xmlns:a16="http://schemas.microsoft.com/office/drawing/2014/main" val="20017"/>
                    </a:ext>
                  </a:extLst>
                </a:gridCol>
                <a:gridCol w="384637">
                  <a:extLst>
                    <a:ext uri="{9D8B030D-6E8A-4147-A177-3AD203B41FA5}">
                      <a16:colId xmlns:a16="http://schemas.microsoft.com/office/drawing/2014/main" val="20018"/>
                    </a:ext>
                  </a:extLst>
                </a:gridCol>
                <a:gridCol w="384637">
                  <a:extLst>
                    <a:ext uri="{9D8B030D-6E8A-4147-A177-3AD203B41FA5}">
                      <a16:colId xmlns:a16="http://schemas.microsoft.com/office/drawing/2014/main" val="20019"/>
                    </a:ext>
                  </a:extLst>
                </a:gridCol>
              </a:tblGrid>
              <a:tr h="569913">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0</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3</a:t>
                      </a:r>
                      <a:endParaRPr lang="en-US" sz="24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4</a:t>
                      </a:r>
                      <a:endParaRPr lang="en-US" sz="24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6</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7</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155056114"/>
              </p:ext>
            </p:extLst>
          </p:nvPr>
        </p:nvGraphicFramePr>
        <p:xfrm>
          <a:off x="5463743" y="4281561"/>
          <a:ext cx="443346" cy="387840"/>
        </p:xfrm>
        <a:graphic>
          <a:graphicData uri="http://schemas.openxmlformats.org/drawingml/2006/table">
            <a:tbl>
              <a:tblPr firstRow="1" firstCol="1" bandRow="1">
                <a:tableStyleId>{5C22544A-7EE6-4342-B048-85BDC9FD1C3A}</a:tableStyleId>
              </a:tblPr>
              <a:tblGrid>
                <a:gridCol w="443346">
                  <a:extLst>
                    <a:ext uri="{9D8B030D-6E8A-4147-A177-3AD203B41FA5}">
                      <a16:colId xmlns:a16="http://schemas.microsoft.com/office/drawing/2014/main" val="20000"/>
                    </a:ext>
                  </a:extLst>
                </a:gridCol>
              </a:tblGrid>
              <a:tr h="387840">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7</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sp>
        <p:nvSpPr>
          <p:cNvPr id="4" name="AutoShape 230"/>
          <p:cNvSpPr>
            <a:spLocks/>
          </p:cNvSpPr>
          <p:nvPr/>
        </p:nvSpPr>
        <p:spPr bwMode="auto">
          <a:xfrm rot="5400000">
            <a:off x="5542540" y="2800929"/>
            <a:ext cx="288926" cy="1897495"/>
          </a:xfrm>
          <a:prstGeom prst="rightBrace">
            <a:avLst>
              <a:gd name="adj1" fmla="val 41189"/>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6" name="AutoShape 242"/>
          <p:cNvCxnSpPr>
            <a:cxnSpLocks noChangeShapeType="1"/>
            <a:endCxn id="3" idx="0"/>
          </p:cNvCxnSpPr>
          <p:nvPr/>
        </p:nvCxnSpPr>
        <p:spPr bwMode="auto">
          <a:xfrm>
            <a:off x="5685416" y="3861753"/>
            <a:ext cx="0" cy="419808"/>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 name="Rectangle 10"/>
          <p:cNvSpPr/>
          <p:nvPr/>
        </p:nvSpPr>
        <p:spPr>
          <a:xfrm>
            <a:off x="5797129" y="3827392"/>
            <a:ext cx="1240980" cy="461665"/>
          </a:xfrm>
          <a:prstGeom prst="rect">
            <a:avLst/>
          </a:prstGeom>
        </p:spPr>
        <p:txBody>
          <a:bodyPr wrap="square">
            <a:spAutoFit/>
          </a:bodyPr>
          <a:lstStyle/>
          <a:p>
            <a:pPr lvl="0" eaLnBrk="0" fontAlgn="base" hangingPunct="0">
              <a:spcBef>
                <a:spcPct val="0"/>
              </a:spcBef>
              <a:spcAft>
                <a:spcPct val="0"/>
              </a:spcAft>
            </a:pP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Mod 13</a:t>
            </a:r>
            <a:endParaRPr lang="en-US" altLang="zh-CN" sz="2400" dirty="0"/>
          </a:p>
        </p:txBody>
      </p:sp>
      <p:sp>
        <p:nvSpPr>
          <p:cNvPr id="12" name="Rectangle 11"/>
          <p:cNvSpPr/>
          <p:nvPr/>
        </p:nvSpPr>
        <p:spPr>
          <a:xfrm>
            <a:off x="1467772" y="1114300"/>
            <a:ext cx="9212063" cy="83099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Figure 32.5.  The Rabin-Karp algorithm (a). </a:t>
            </a:r>
          </a:p>
          <a:p>
            <a:r>
              <a:rPr lang="en-US" sz="2400" dirty="0">
                <a:latin typeface="Times New Roman" panose="02020603050405020304" pitchFamily="18" charset="0"/>
                <a:ea typeface="SimSun" panose="02010600030101010101" pitchFamily="2" charset="-122"/>
              </a:rPr>
              <a:t>Each character is a decimal digit, and we compute value modulo 13.</a:t>
            </a:r>
            <a:endParaRPr lang="en-US" sz="2400" dirty="0">
              <a:effectLst/>
              <a:latin typeface="Times New Roman" panose="02020603050405020304" pitchFamily="18" charset="0"/>
              <a:ea typeface="SimSun" panose="02010600030101010101" pitchFamily="2" charset="-122"/>
            </a:endParaRPr>
          </a:p>
        </p:txBody>
      </p:sp>
      <p:sp>
        <p:nvSpPr>
          <p:cNvPr id="13" name="Rectangle 12"/>
          <p:cNvSpPr/>
          <p:nvPr/>
        </p:nvSpPr>
        <p:spPr>
          <a:xfrm>
            <a:off x="1467772" y="4959477"/>
            <a:ext cx="9354108" cy="1200329"/>
          </a:xfrm>
          <a:prstGeom prst="rect">
            <a:avLst/>
          </a:prstGeom>
        </p:spPr>
        <p:txBody>
          <a:bodyPr wrap="square">
            <a:spAutoFit/>
          </a:bodyPr>
          <a:lstStyle/>
          <a:p>
            <a:pPr marL="342900" marR="0" lvl="0" indent="-342900">
              <a:spcBef>
                <a:spcPts val="0"/>
              </a:spcBef>
              <a:spcAft>
                <a:spcPts val="0"/>
              </a:spcAft>
              <a:buFont typeface="+mj-lt"/>
              <a:buAutoNum type="alphaLcParenBoth"/>
            </a:pPr>
            <a:r>
              <a:rPr lang="en-US" sz="2400" dirty="0">
                <a:latin typeface="Times New Roman" panose="02020603050405020304" pitchFamily="18" charset="0"/>
                <a:ea typeface="SimSun" panose="02010600030101010101" pitchFamily="2" charset="-122"/>
              </a:rPr>
              <a:t> A text string T.  A window of length 5 is shown shaded. The numerical </a:t>
            </a:r>
          </a:p>
          <a:p>
            <a:pPr marL="571500" marR="0">
              <a:spcBef>
                <a:spcPts val="0"/>
              </a:spcBef>
              <a:spcAft>
                <a:spcPts val="0"/>
              </a:spcAft>
            </a:pPr>
            <a:r>
              <a:rPr lang="en-US" sz="2400" dirty="0">
                <a:latin typeface="Times New Roman" panose="02020603050405020304" pitchFamily="18" charset="0"/>
                <a:ea typeface="SimSun" panose="02010600030101010101" pitchFamily="2" charset="-122"/>
              </a:rPr>
              <a:t>value 31415 of the shaded number, computed modulo 13, yields the value 7.  That is, 31415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 ≡ </a:t>
            </a:r>
            <a:r>
              <a:rPr lang="en-US" sz="2400" dirty="0">
                <a:latin typeface="Times New Roman" panose="02020603050405020304" pitchFamily="18" charset="0"/>
                <a:ea typeface="SimSun" panose="02010600030101010101" pitchFamily="2" charset="-122"/>
              </a:rPr>
              <a:t> 7 mod 13,</a:t>
            </a:r>
            <a:endParaRPr lang="en-US" sz="2400" dirty="0"/>
          </a:p>
        </p:txBody>
      </p:sp>
      <p:sp>
        <p:nvSpPr>
          <p:cNvPr id="5" name="TextBox 4"/>
          <p:cNvSpPr txBox="1"/>
          <p:nvPr/>
        </p:nvSpPr>
        <p:spPr>
          <a:xfrm>
            <a:off x="5907089" y="4380903"/>
            <a:ext cx="452761" cy="461665"/>
          </a:xfrm>
          <a:prstGeom prst="rect">
            <a:avLst/>
          </a:prstGeom>
          <a:noFill/>
        </p:spPr>
        <p:txBody>
          <a:bodyPr wrap="square" rtlCol="0" anchor="ctr">
            <a:spAutoFit/>
          </a:bodyPr>
          <a:lstStyle/>
          <a:p>
            <a:r>
              <a:rPr lang="en-US" sz="2400" dirty="0">
                <a:latin typeface="Times New Roman" panose="02020603050405020304" pitchFamily="18" charset="0"/>
                <a:cs typeface="Times New Roman" panose="02020603050405020304" pitchFamily="18" charset="0"/>
              </a:rPr>
              <a:t>p</a:t>
            </a:r>
          </a:p>
        </p:txBody>
      </p:sp>
      <p:sp>
        <p:nvSpPr>
          <p:cNvPr id="10" name="Cloud Callout 9"/>
          <p:cNvSpPr/>
          <p:nvPr/>
        </p:nvSpPr>
        <p:spPr>
          <a:xfrm>
            <a:off x="6152046" y="2292262"/>
            <a:ext cx="48370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Image result for sad face">
            <a:extLst>
              <a:ext uri="{FF2B5EF4-FFF2-40B4-BE49-F238E27FC236}">
                <a16:creationId xmlns:a16="http://schemas.microsoft.com/office/drawing/2014/main" id="{3608DE11-F9E6-4652-83FD-66E2C54D45B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06712" flipH="1">
            <a:off x="6153075" y="2312970"/>
            <a:ext cx="445151" cy="307142"/>
          </a:xfrm>
          <a:prstGeom prst="rect">
            <a:avLst/>
          </a:prstGeom>
          <a:noFill/>
        </p:spPr>
      </p:pic>
      <p:sp>
        <p:nvSpPr>
          <p:cNvPr id="8" name="Rectangle 7">
            <a:extLst>
              <a:ext uri="{FF2B5EF4-FFF2-40B4-BE49-F238E27FC236}">
                <a16:creationId xmlns:a16="http://schemas.microsoft.com/office/drawing/2014/main" id="{3552DC4A-5857-4926-ABA8-2104A45FC1FA}"/>
              </a:ext>
            </a:extLst>
          </p:cNvPr>
          <p:cNvSpPr/>
          <p:nvPr/>
        </p:nvSpPr>
        <p:spPr>
          <a:xfrm>
            <a:off x="1473701" y="503250"/>
            <a:ext cx="8996630" cy="584775"/>
          </a:xfrm>
          <a:prstGeom prst="rect">
            <a:avLst/>
          </a:prstGeom>
          <a:solidFill>
            <a:srgbClr val="FFFF00"/>
          </a:solidFill>
        </p:spPr>
        <p:txBody>
          <a:bodyPr wrap="none">
            <a:spAutoFit/>
          </a:bodyPr>
          <a:lstStyle/>
          <a:p>
            <a:r>
              <a:rPr lang="en-US" sz="3200" dirty="0">
                <a:ea typeface="SimSun" panose="02010600030101010101" pitchFamily="2" charset="-122"/>
              </a:rPr>
              <a:t>The Rabin-Karp algorithm – </a:t>
            </a:r>
            <a:r>
              <a:rPr lang="en-US" sz="2800" dirty="0">
                <a:ea typeface="SimSun" panose="02010600030101010101" pitchFamily="2" charset="-122"/>
              </a:rPr>
              <a:t>A string-matching algorithm</a:t>
            </a:r>
            <a:r>
              <a:rPr lang="en-US" sz="3200" dirty="0">
                <a:ea typeface="SimSun" panose="02010600030101010101" pitchFamily="2" charset="-122"/>
              </a:rPr>
              <a:t> </a:t>
            </a:r>
          </a:p>
        </p:txBody>
      </p:sp>
    </p:spTree>
    <p:extLst>
      <p:ext uri="{BB962C8B-B14F-4D97-AF65-F5344CB8AC3E}">
        <p14:creationId xmlns:p14="http://schemas.microsoft.com/office/powerpoint/2010/main" val="3416333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DF295ABD-84FE-49B0-8C9F-76EF963378FC}"/>
              </a:ext>
            </a:extLst>
          </p:cNvPr>
          <p:cNvSpPr txBox="1"/>
          <p:nvPr/>
        </p:nvSpPr>
        <p:spPr>
          <a:xfrm>
            <a:off x="1060030" y="454445"/>
            <a:ext cx="10886303" cy="659538"/>
          </a:xfrm>
          <a:prstGeom prst="rect">
            <a:avLst/>
          </a:prstGeom>
          <a:solidFill>
            <a:srgbClr val="FFFF00"/>
          </a:solidFill>
        </p:spPr>
        <p:txBody>
          <a:bodyPr wrap="square" rtlCol="0">
            <a:spAutoFit/>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701224043"/>
              </p:ext>
            </p:extLst>
          </p:nvPr>
        </p:nvGraphicFramePr>
        <p:xfrm>
          <a:off x="1496286" y="3352921"/>
          <a:ext cx="9171724" cy="616629"/>
        </p:xfrm>
        <a:graphic>
          <a:graphicData uri="http://schemas.openxmlformats.org/drawingml/2006/table">
            <a:tbl>
              <a:tblPr firstRow="1" firstCol="1" bandRow="1">
                <a:tableStyleId>{5C22544A-7EE6-4342-B048-85BDC9FD1C3A}</a:tableStyleId>
              </a:tblPr>
              <a:tblGrid>
                <a:gridCol w="481861">
                  <a:extLst>
                    <a:ext uri="{9D8B030D-6E8A-4147-A177-3AD203B41FA5}">
                      <a16:colId xmlns:a16="http://schemas.microsoft.com/office/drawing/2014/main" val="20000"/>
                    </a:ext>
                  </a:extLst>
                </a:gridCol>
                <a:gridCol w="481861">
                  <a:extLst>
                    <a:ext uri="{9D8B030D-6E8A-4147-A177-3AD203B41FA5}">
                      <a16:colId xmlns:a16="http://schemas.microsoft.com/office/drawing/2014/main" val="20001"/>
                    </a:ext>
                  </a:extLst>
                </a:gridCol>
                <a:gridCol w="481861">
                  <a:extLst>
                    <a:ext uri="{9D8B030D-6E8A-4147-A177-3AD203B41FA5}">
                      <a16:colId xmlns:a16="http://schemas.microsoft.com/office/drawing/2014/main" val="20002"/>
                    </a:ext>
                  </a:extLst>
                </a:gridCol>
                <a:gridCol w="481861">
                  <a:extLst>
                    <a:ext uri="{9D8B030D-6E8A-4147-A177-3AD203B41FA5}">
                      <a16:colId xmlns:a16="http://schemas.microsoft.com/office/drawing/2014/main" val="20003"/>
                    </a:ext>
                  </a:extLst>
                </a:gridCol>
                <a:gridCol w="482952">
                  <a:extLst>
                    <a:ext uri="{9D8B030D-6E8A-4147-A177-3AD203B41FA5}">
                      <a16:colId xmlns:a16="http://schemas.microsoft.com/office/drawing/2014/main" val="20004"/>
                    </a:ext>
                  </a:extLst>
                </a:gridCol>
                <a:gridCol w="482952">
                  <a:extLst>
                    <a:ext uri="{9D8B030D-6E8A-4147-A177-3AD203B41FA5}">
                      <a16:colId xmlns:a16="http://schemas.microsoft.com/office/drawing/2014/main" val="20005"/>
                    </a:ext>
                  </a:extLst>
                </a:gridCol>
                <a:gridCol w="482952">
                  <a:extLst>
                    <a:ext uri="{9D8B030D-6E8A-4147-A177-3AD203B41FA5}">
                      <a16:colId xmlns:a16="http://schemas.microsoft.com/office/drawing/2014/main" val="20006"/>
                    </a:ext>
                  </a:extLst>
                </a:gridCol>
                <a:gridCol w="482952">
                  <a:extLst>
                    <a:ext uri="{9D8B030D-6E8A-4147-A177-3AD203B41FA5}">
                      <a16:colId xmlns:a16="http://schemas.microsoft.com/office/drawing/2014/main" val="20007"/>
                    </a:ext>
                  </a:extLst>
                </a:gridCol>
                <a:gridCol w="482952">
                  <a:extLst>
                    <a:ext uri="{9D8B030D-6E8A-4147-A177-3AD203B41FA5}">
                      <a16:colId xmlns:a16="http://schemas.microsoft.com/office/drawing/2014/main" val="20008"/>
                    </a:ext>
                  </a:extLst>
                </a:gridCol>
                <a:gridCol w="482952">
                  <a:extLst>
                    <a:ext uri="{9D8B030D-6E8A-4147-A177-3AD203B41FA5}">
                      <a16:colId xmlns:a16="http://schemas.microsoft.com/office/drawing/2014/main" val="20009"/>
                    </a:ext>
                  </a:extLst>
                </a:gridCol>
                <a:gridCol w="482952">
                  <a:extLst>
                    <a:ext uri="{9D8B030D-6E8A-4147-A177-3AD203B41FA5}">
                      <a16:colId xmlns:a16="http://schemas.microsoft.com/office/drawing/2014/main" val="20010"/>
                    </a:ext>
                  </a:extLst>
                </a:gridCol>
                <a:gridCol w="482952">
                  <a:extLst>
                    <a:ext uri="{9D8B030D-6E8A-4147-A177-3AD203B41FA5}">
                      <a16:colId xmlns:a16="http://schemas.microsoft.com/office/drawing/2014/main" val="20011"/>
                    </a:ext>
                  </a:extLst>
                </a:gridCol>
                <a:gridCol w="482952">
                  <a:extLst>
                    <a:ext uri="{9D8B030D-6E8A-4147-A177-3AD203B41FA5}">
                      <a16:colId xmlns:a16="http://schemas.microsoft.com/office/drawing/2014/main" val="20012"/>
                    </a:ext>
                  </a:extLst>
                </a:gridCol>
                <a:gridCol w="482952">
                  <a:extLst>
                    <a:ext uri="{9D8B030D-6E8A-4147-A177-3AD203B41FA5}">
                      <a16:colId xmlns:a16="http://schemas.microsoft.com/office/drawing/2014/main" val="20013"/>
                    </a:ext>
                  </a:extLst>
                </a:gridCol>
                <a:gridCol w="482952">
                  <a:extLst>
                    <a:ext uri="{9D8B030D-6E8A-4147-A177-3AD203B41FA5}">
                      <a16:colId xmlns:a16="http://schemas.microsoft.com/office/drawing/2014/main" val="20014"/>
                    </a:ext>
                  </a:extLst>
                </a:gridCol>
                <a:gridCol w="482952">
                  <a:extLst>
                    <a:ext uri="{9D8B030D-6E8A-4147-A177-3AD203B41FA5}">
                      <a16:colId xmlns:a16="http://schemas.microsoft.com/office/drawing/2014/main" val="20015"/>
                    </a:ext>
                  </a:extLst>
                </a:gridCol>
                <a:gridCol w="482952">
                  <a:extLst>
                    <a:ext uri="{9D8B030D-6E8A-4147-A177-3AD203B41FA5}">
                      <a16:colId xmlns:a16="http://schemas.microsoft.com/office/drawing/2014/main" val="20016"/>
                    </a:ext>
                  </a:extLst>
                </a:gridCol>
                <a:gridCol w="482952">
                  <a:extLst>
                    <a:ext uri="{9D8B030D-6E8A-4147-A177-3AD203B41FA5}">
                      <a16:colId xmlns:a16="http://schemas.microsoft.com/office/drawing/2014/main" val="20017"/>
                    </a:ext>
                  </a:extLst>
                </a:gridCol>
                <a:gridCol w="482952">
                  <a:extLst>
                    <a:ext uri="{9D8B030D-6E8A-4147-A177-3AD203B41FA5}">
                      <a16:colId xmlns:a16="http://schemas.microsoft.com/office/drawing/2014/main" val="20018"/>
                    </a:ext>
                  </a:extLst>
                </a:gridCol>
              </a:tblGrid>
              <a:tr h="616629">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0</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4</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6</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7</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023045198"/>
              </p:ext>
            </p:extLst>
          </p:nvPr>
        </p:nvGraphicFramePr>
        <p:xfrm>
          <a:off x="2441284" y="5003049"/>
          <a:ext cx="7222840" cy="516212"/>
        </p:xfrm>
        <a:graphic>
          <a:graphicData uri="http://schemas.openxmlformats.org/drawingml/2006/table">
            <a:tbl>
              <a:tblPr firstRow="1" firstCol="1" bandRow="1">
                <a:tableStyleId>{5C22544A-7EE6-4342-B048-85BDC9FD1C3A}</a:tableStyleId>
              </a:tblPr>
              <a:tblGrid>
                <a:gridCol w="478133">
                  <a:extLst>
                    <a:ext uri="{9D8B030D-6E8A-4147-A177-3AD203B41FA5}">
                      <a16:colId xmlns:a16="http://schemas.microsoft.com/office/drawing/2014/main" val="20000"/>
                    </a:ext>
                  </a:extLst>
                </a:gridCol>
                <a:gridCol w="514912">
                  <a:extLst>
                    <a:ext uri="{9D8B030D-6E8A-4147-A177-3AD203B41FA5}">
                      <a16:colId xmlns:a16="http://schemas.microsoft.com/office/drawing/2014/main" val="20001"/>
                    </a:ext>
                  </a:extLst>
                </a:gridCol>
                <a:gridCol w="479215">
                  <a:extLst>
                    <a:ext uri="{9D8B030D-6E8A-4147-A177-3AD203B41FA5}">
                      <a16:colId xmlns:a16="http://schemas.microsoft.com/office/drawing/2014/main" val="20002"/>
                    </a:ext>
                  </a:extLst>
                </a:gridCol>
                <a:gridCol w="479215">
                  <a:extLst>
                    <a:ext uri="{9D8B030D-6E8A-4147-A177-3AD203B41FA5}">
                      <a16:colId xmlns:a16="http://schemas.microsoft.com/office/drawing/2014/main" val="20003"/>
                    </a:ext>
                  </a:extLst>
                </a:gridCol>
                <a:gridCol w="479215">
                  <a:extLst>
                    <a:ext uri="{9D8B030D-6E8A-4147-A177-3AD203B41FA5}">
                      <a16:colId xmlns:a16="http://schemas.microsoft.com/office/drawing/2014/main" val="20004"/>
                    </a:ext>
                  </a:extLst>
                </a:gridCol>
                <a:gridCol w="479215">
                  <a:extLst>
                    <a:ext uri="{9D8B030D-6E8A-4147-A177-3AD203B41FA5}">
                      <a16:colId xmlns:a16="http://schemas.microsoft.com/office/drawing/2014/main" val="20005"/>
                    </a:ext>
                  </a:extLst>
                </a:gridCol>
                <a:gridCol w="479215">
                  <a:extLst>
                    <a:ext uri="{9D8B030D-6E8A-4147-A177-3AD203B41FA5}">
                      <a16:colId xmlns:a16="http://schemas.microsoft.com/office/drawing/2014/main" val="20006"/>
                    </a:ext>
                  </a:extLst>
                </a:gridCol>
                <a:gridCol w="479215">
                  <a:extLst>
                    <a:ext uri="{9D8B030D-6E8A-4147-A177-3AD203B41FA5}">
                      <a16:colId xmlns:a16="http://schemas.microsoft.com/office/drawing/2014/main" val="20007"/>
                    </a:ext>
                  </a:extLst>
                </a:gridCol>
                <a:gridCol w="479215">
                  <a:extLst>
                    <a:ext uri="{9D8B030D-6E8A-4147-A177-3AD203B41FA5}">
                      <a16:colId xmlns:a16="http://schemas.microsoft.com/office/drawing/2014/main" val="20008"/>
                    </a:ext>
                  </a:extLst>
                </a:gridCol>
                <a:gridCol w="479215">
                  <a:extLst>
                    <a:ext uri="{9D8B030D-6E8A-4147-A177-3AD203B41FA5}">
                      <a16:colId xmlns:a16="http://schemas.microsoft.com/office/drawing/2014/main" val="20009"/>
                    </a:ext>
                  </a:extLst>
                </a:gridCol>
                <a:gridCol w="479215">
                  <a:extLst>
                    <a:ext uri="{9D8B030D-6E8A-4147-A177-3AD203B41FA5}">
                      <a16:colId xmlns:a16="http://schemas.microsoft.com/office/drawing/2014/main" val="20010"/>
                    </a:ext>
                  </a:extLst>
                </a:gridCol>
                <a:gridCol w="479215">
                  <a:extLst>
                    <a:ext uri="{9D8B030D-6E8A-4147-A177-3AD203B41FA5}">
                      <a16:colId xmlns:a16="http://schemas.microsoft.com/office/drawing/2014/main" val="20011"/>
                    </a:ext>
                  </a:extLst>
                </a:gridCol>
                <a:gridCol w="479215">
                  <a:extLst>
                    <a:ext uri="{9D8B030D-6E8A-4147-A177-3AD203B41FA5}">
                      <a16:colId xmlns:a16="http://schemas.microsoft.com/office/drawing/2014/main" val="20012"/>
                    </a:ext>
                  </a:extLst>
                </a:gridCol>
                <a:gridCol w="479215">
                  <a:extLst>
                    <a:ext uri="{9D8B030D-6E8A-4147-A177-3AD203B41FA5}">
                      <a16:colId xmlns:a16="http://schemas.microsoft.com/office/drawing/2014/main" val="20013"/>
                    </a:ext>
                  </a:extLst>
                </a:gridCol>
                <a:gridCol w="479215">
                  <a:extLst>
                    <a:ext uri="{9D8B030D-6E8A-4147-A177-3AD203B41FA5}">
                      <a16:colId xmlns:a16="http://schemas.microsoft.com/office/drawing/2014/main" val="20014"/>
                    </a:ext>
                  </a:extLst>
                </a:gridCol>
              </a:tblGrid>
              <a:tr h="516212">
                <a:tc>
                  <a:txBody>
                    <a:bodyPr/>
                    <a:lstStyle/>
                    <a:p>
                      <a:pPr marL="0" marR="0" algn="ctr">
                        <a:spcBef>
                          <a:spcPts val="0"/>
                        </a:spcBef>
                        <a:spcAft>
                          <a:spcPts val="0"/>
                        </a:spcAft>
                      </a:pPr>
                      <a:r>
                        <a:rPr lang="en-US" sz="2400" dirty="0">
                          <a:solidFill>
                            <a:schemeClr val="tx1"/>
                          </a:solidFill>
                          <a:effectLst/>
                        </a:rPr>
                        <a:t>8</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9</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3</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11</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0</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1</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7</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rPr>
                        <a:t>8</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4</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5</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10</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11</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7</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rPr>
                        <a:t>9</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11</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5" name="AutoShape 239"/>
          <p:cNvSpPr>
            <a:spLocks/>
          </p:cNvSpPr>
          <p:nvPr/>
        </p:nvSpPr>
        <p:spPr bwMode="auto">
          <a:xfrm rot="5400000">
            <a:off x="3067449" y="3011916"/>
            <a:ext cx="258395" cy="2368837"/>
          </a:xfrm>
          <a:prstGeom prst="rightBrace">
            <a:avLst>
              <a:gd name="adj1" fmla="val 41189"/>
              <a:gd name="adj2" fmla="val 50000"/>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 name="AutoShape 240"/>
          <p:cNvSpPr>
            <a:spLocks/>
          </p:cNvSpPr>
          <p:nvPr/>
        </p:nvSpPr>
        <p:spPr bwMode="auto">
          <a:xfrm rot="5400000">
            <a:off x="5478948" y="2954373"/>
            <a:ext cx="187638" cy="2370717"/>
          </a:xfrm>
          <a:prstGeom prst="rightBrace">
            <a:avLst>
              <a:gd name="adj1" fmla="val 41189"/>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 name="AutoShape 241"/>
          <p:cNvSpPr>
            <a:spLocks/>
          </p:cNvSpPr>
          <p:nvPr/>
        </p:nvSpPr>
        <p:spPr bwMode="auto">
          <a:xfrm rot="5400000">
            <a:off x="8348158" y="2985035"/>
            <a:ext cx="251692" cy="2380240"/>
          </a:xfrm>
          <a:prstGeom prst="rightBrace">
            <a:avLst>
              <a:gd name="adj1" fmla="val 41189"/>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8" name="AutoShape 244"/>
          <p:cNvCxnSpPr>
            <a:cxnSpLocks noChangeShapeType="1"/>
          </p:cNvCxnSpPr>
          <p:nvPr/>
        </p:nvCxnSpPr>
        <p:spPr bwMode="auto">
          <a:xfrm>
            <a:off x="2641594" y="4208692"/>
            <a:ext cx="6" cy="794357"/>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AutoShape 245"/>
          <p:cNvCxnSpPr>
            <a:cxnSpLocks noChangeShapeType="1"/>
          </p:cNvCxnSpPr>
          <p:nvPr/>
        </p:nvCxnSpPr>
        <p:spPr bwMode="auto">
          <a:xfrm flipH="1">
            <a:off x="3195782" y="4325532"/>
            <a:ext cx="864" cy="677517"/>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10" name="AutoShape 246"/>
          <p:cNvCxnSpPr>
            <a:cxnSpLocks noChangeShapeType="1"/>
          </p:cNvCxnSpPr>
          <p:nvPr/>
        </p:nvCxnSpPr>
        <p:spPr bwMode="auto">
          <a:xfrm>
            <a:off x="5572767" y="4213036"/>
            <a:ext cx="5997" cy="790013"/>
          </a:xfrm>
          <a:prstGeom prst="straightConnector1">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1" name="AutoShape 247"/>
          <p:cNvCxnSpPr>
            <a:cxnSpLocks noChangeShapeType="1"/>
          </p:cNvCxnSpPr>
          <p:nvPr/>
        </p:nvCxnSpPr>
        <p:spPr bwMode="auto">
          <a:xfrm>
            <a:off x="8474004" y="4301001"/>
            <a:ext cx="4978" cy="70204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 name="Rectangle 9"/>
          <p:cNvSpPr>
            <a:spLocks noChangeArrowheads="1"/>
          </p:cNvSpPr>
          <p:nvPr/>
        </p:nvSpPr>
        <p:spPr bwMode="auto">
          <a:xfrm>
            <a:off x="3939742" y="42588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0"/>
          <p:cNvSpPr>
            <a:spLocks noChangeArrowheads="1"/>
          </p:cNvSpPr>
          <p:nvPr/>
        </p:nvSpPr>
        <p:spPr bwMode="auto">
          <a:xfrm>
            <a:off x="1496286" y="2822482"/>
            <a:ext cx="91717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1     2     3    4    5     6    </a:t>
            </a:r>
            <a:r>
              <a:rPr kumimoji="0" lang="en-US" altLang="zh-CN" sz="2400" b="1"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7</a:t>
            </a:r>
            <a:r>
              <a:rPr kumimoji="0" lang="en-US" altLang="zh-CN" sz="2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8    9    10  11  12   </a:t>
            </a:r>
            <a:r>
              <a:rPr kumimoji="0" lang="en-US" altLang="zh-CN" sz="2400" b="1"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13</a:t>
            </a:r>
            <a:r>
              <a:rPr kumimoji="0" lang="en-US" altLang="zh-CN" sz="2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14  15   16  17  18  19</a:t>
            </a:r>
            <a:endParaRPr kumimoji="0" lang="en-US" altLang="zh-CN" sz="2400" b="0" i="0" u="none" strike="noStrike" cap="none" normalizeH="0" baseline="0" dirty="0">
              <a:ln>
                <a:noFill/>
              </a:ln>
              <a:solidFill>
                <a:schemeClr val="tx1"/>
              </a:solidFill>
              <a:effectLst/>
            </a:endParaRPr>
          </a:p>
        </p:txBody>
      </p:sp>
      <p:sp>
        <p:nvSpPr>
          <p:cNvPr id="14" name="Rectangle 11"/>
          <p:cNvSpPr>
            <a:spLocks noChangeArrowheads="1"/>
          </p:cNvSpPr>
          <p:nvPr/>
        </p:nvSpPr>
        <p:spPr bwMode="auto">
          <a:xfrm>
            <a:off x="3939742" y="51732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2"/>
          <p:cNvSpPr>
            <a:spLocks noChangeArrowheads="1"/>
          </p:cNvSpPr>
          <p:nvPr/>
        </p:nvSpPr>
        <p:spPr bwMode="auto">
          <a:xfrm>
            <a:off x="1496286" y="4248322"/>
            <a:ext cx="96984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            	</a:t>
            </a:r>
            <a:r>
              <a:rPr kumimoji="0" lang="en-US" altLang="zh-CN" sz="2000" b="1" i="0" u="none" strike="noStrike" cap="none" normalizeH="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mod 13</a:t>
            </a:r>
            <a:endParaRPr kumimoji="0" lang="en-US" altLang="zh-CN" sz="2000" b="0" i="0" u="none" strike="noStrike" cap="none" normalizeH="0" baseline="0" dirty="0">
              <a:ln>
                <a:noFill/>
              </a:ln>
              <a:solidFill>
                <a:schemeClr val="tx1"/>
              </a:solidFill>
              <a:effectLst/>
            </a:endParaRPr>
          </a:p>
        </p:txBody>
      </p:sp>
      <p:sp>
        <p:nvSpPr>
          <p:cNvPr id="16" name="AutoShape 238"/>
          <p:cNvSpPr>
            <a:spLocks/>
          </p:cNvSpPr>
          <p:nvPr/>
        </p:nvSpPr>
        <p:spPr bwMode="auto">
          <a:xfrm rot="5400000">
            <a:off x="2563431" y="2985220"/>
            <a:ext cx="156327" cy="2290617"/>
          </a:xfrm>
          <a:prstGeom prst="rightBrace">
            <a:avLst>
              <a:gd name="adj1" fmla="val 41189"/>
              <a:gd name="adj2" fmla="val 50000"/>
            </a:avLst>
          </a:prstGeom>
          <a:noFill/>
          <a:ln w="28575">
            <a:solidFill>
              <a:schemeClr val="accent6">
                <a:lumMod val="5000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1" name="Rectangle 20"/>
          <p:cNvSpPr/>
          <p:nvPr/>
        </p:nvSpPr>
        <p:spPr>
          <a:xfrm>
            <a:off x="3195782" y="5630429"/>
            <a:ext cx="6468342" cy="707886"/>
          </a:xfrm>
          <a:prstGeom prst="rect">
            <a:avLst/>
          </a:prstGeom>
        </p:spPr>
        <p:txBody>
          <a:bodyPr wrap="square">
            <a:spAutoFit/>
          </a:bodyPr>
          <a:lstStyle/>
          <a:p>
            <a:r>
              <a:rPr lang="en-US" sz="2000" b="1" dirty="0">
                <a:latin typeface="Times New Roman" panose="02020603050405020304" pitchFamily="18" charset="0"/>
                <a:ea typeface="SimSun" panose="02010600030101010101" pitchFamily="2" charset="-122"/>
              </a:rPr>
              <a:t> 		valid			spurious</a:t>
            </a:r>
            <a:endParaRPr lang="en-US" sz="2000" dirty="0">
              <a:latin typeface="Times New Roman" panose="02020603050405020304" pitchFamily="18" charset="0"/>
              <a:ea typeface="SimSun" panose="02010600030101010101" pitchFamily="2" charset="-122"/>
            </a:endParaRPr>
          </a:p>
          <a:p>
            <a:r>
              <a:rPr lang="en-US" sz="2000" b="1" dirty="0">
                <a:latin typeface="Times New Roman" panose="02020603050405020304" pitchFamily="18" charset="0"/>
                <a:ea typeface="SimSun" panose="02010600030101010101" pitchFamily="2" charset="-122"/>
              </a:rPr>
              <a:t>		match 			      hit</a:t>
            </a:r>
            <a:endParaRPr lang="en-US" sz="2000" dirty="0"/>
          </a:p>
        </p:txBody>
      </p:sp>
      <p:sp>
        <p:nvSpPr>
          <p:cNvPr id="22" name="Rectangle 21"/>
          <p:cNvSpPr/>
          <p:nvPr/>
        </p:nvSpPr>
        <p:spPr>
          <a:xfrm>
            <a:off x="1204034" y="348750"/>
            <a:ext cx="9927936" cy="2115299"/>
          </a:xfrm>
          <a:prstGeom prst="rect">
            <a:avLst/>
          </a:prstGeom>
        </p:spPr>
        <p:txBody>
          <a:bodyPr wrap="square">
            <a:spAutoFit/>
          </a:bodyPr>
          <a:lstStyle/>
          <a:p>
            <a:pPr marL="461963" marR="0" lvl="0" indent="-461963">
              <a:spcBef>
                <a:spcPts val="0"/>
              </a:spcBef>
              <a:spcAft>
                <a:spcPts val="0"/>
              </a:spcAft>
            </a:pPr>
            <a:r>
              <a:rPr lang="en-US" sz="2200" dirty="0">
                <a:latin typeface="Times New Roman" panose="02020603050405020304" pitchFamily="18" charset="0"/>
                <a:ea typeface="SimSun" panose="02010600030101010101" pitchFamily="2" charset="-122"/>
              </a:rPr>
              <a:t>(b)   The same text string T with values computed modulo 13 for each possible position of a length-5 window. Assuming the </a:t>
            </a:r>
            <a:r>
              <a:rPr lang="en-US" sz="2200" dirty="0">
                <a:solidFill>
                  <a:srgbClr val="0000FF"/>
                </a:solidFill>
                <a:latin typeface="Times New Roman" panose="02020603050405020304" pitchFamily="18" charset="0"/>
                <a:ea typeface="SimSun" panose="02010600030101010101" pitchFamily="2" charset="-122"/>
              </a:rPr>
              <a:t>pattern P = 31415</a:t>
            </a:r>
            <a:r>
              <a:rPr lang="en-US" sz="2200" dirty="0">
                <a:latin typeface="Times New Roman" panose="02020603050405020304" pitchFamily="18" charset="0"/>
                <a:ea typeface="SimSun" panose="02010600030101010101" pitchFamily="2" charset="-122"/>
              </a:rPr>
              <a:t>, we look for windows whose value modulo 13 is 7, since 31415 ≡ 7 (mod 13). The algorithm finds two such windows, shown shaded in the figure. The first, beginning at text position </a:t>
            </a:r>
            <a:r>
              <a:rPr lang="en-US" sz="2200" i="1" dirty="0">
                <a:latin typeface="Times New Roman" panose="02020603050405020304" pitchFamily="18" charset="0"/>
                <a:ea typeface="SimSun" panose="02010600030101010101" pitchFamily="2" charset="-122"/>
              </a:rPr>
              <a:t>7</a:t>
            </a:r>
            <a:r>
              <a:rPr lang="en-US" sz="2200" dirty="0">
                <a:latin typeface="Times New Roman" panose="02020603050405020304" pitchFamily="18" charset="0"/>
                <a:ea typeface="SimSun" panose="02010600030101010101" pitchFamily="2" charset="-122"/>
              </a:rPr>
              <a:t>, is indeed an occurrence of the pattern, while the second, beginning at text position </a:t>
            </a:r>
            <a:r>
              <a:rPr lang="en-US" sz="2200" i="1" dirty="0">
                <a:latin typeface="Times New Roman" panose="02020603050405020304" pitchFamily="18" charset="0"/>
                <a:ea typeface="SimSun" panose="02010600030101010101" pitchFamily="2" charset="-122"/>
              </a:rPr>
              <a:t>13</a:t>
            </a:r>
            <a:r>
              <a:rPr lang="en-US" sz="2200" dirty="0">
                <a:latin typeface="Times New Roman" panose="02020603050405020304" pitchFamily="18" charset="0"/>
                <a:ea typeface="SimSun" panose="02010600030101010101" pitchFamily="2" charset="-122"/>
              </a:rPr>
              <a:t>, is a </a:t>
            </a:r>
            <a:r>
              <a:rPr lang="en-US" sz="2200" dirty="0">
                <a:solidFill>
                  <a:srgbClr val="0000FF"/>
                </a:solidFill>
                <a:latin typeface="Times New Roman" panose="02020603050405020304" pitchFamily="18" charset="0"/>
                <a:ea typeface="SimSun" panose="02010600030101010101" pitchFamily="2" charset="-122"/>
              </a:rPr>
              <a:t>spurious hit.</a:t>
            </a:r>
            <a:endParaRPr lang="en-US" sz="2200" dirty="0">
              <a:solidFill>
                <a:srgbClr val="0000FF"/>
              </a:solidFill>
              <a:effectLst/>
              <a:latin typeface="Times New Roman" panose="02020603050405020304" pitchFamily="18" charset="0"/>
              <a:ea typeface="SimSun" panose="02010600030101010101" pitchFamily="2" charset="-122"/>
            </a:endParaRPr>
          </a:p>
        </p:txBody>
      </p:sp>
      <p:sp>
        <p:nvSpPr>
          <p:cNvPr id="18" name="Cloud Callout 17"/>
          <p:cNvSpPr/>
          <p:nvPr/>
        </p:nvSpPr>
        <p:spPr>
          <a:xfrm>
            <a:off x="4634358" y="2399446"/>
            <a:ext cx="483705" cy="317598"/>
          </a:xfrm>
          <a:prstGeom prst="cloudCallout">
            <a:avLst>
              <a:gd name="adj1" fmla="val -28645"/>
              <a:gd name="adj2" fmla="val 11757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utoShape 241">
            <a:extLst>
              <a:ext uri="{FF2B5EF4-FFF2-40B4-BE49-F238E27FC236}">
                <a16:creationId xmlns:a16="http://schemas.microsoft.com/office/drawing/2014/main" id="{0922DEA2-8504-494E-B796-7705C9B85C5F}"/>
              </a:ext>
            </a:extLst>
          </p:cNvPr>
          <p:cNvSpPr>
            <a:spLocks/>
          </p:cNvSpPr>
          <p:nvPr/>
        </p:nvSpPr>
        <p:spPr bwMode="auto">
          <a:xfrm rot="5400000">
            <a:off x="8873916" y="2916169"/>
            <a:ext cx="251692" cy="2380240"/>
          </a:xfrm>
          <a:prstGeom prst="rightBrace">
            <a:avLst>
              <a:gd name="adj1" fmla="val 41189"/>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4" name="AutoShape 241">
            <a:extLst>
              <a:ext uri="{FF2B5EF4-FFF2-40B4-BE49-F238E27FC236}">
                <a16:creationId xmlns:a16="http://schemas.microsoft.com/office/drawing/2014/main" id="{8EF3448C-A283-4D6E-8738-F8DDA2A8BD8E}"/>
              </a:ext>
            </a:extLst>
          </p:cNvPr>
          <p:cNvSpPr>
            <a:spLocks/>
          </p:cNvSpPr>
          <p:nvPr/>
        </p:nvSpPr>
        <p:spPr bwMode="auto">
          <a:xfrm rot="5400000">
            <a:off x="9369063" y="3040619"/>
            <a:ext cx="251692" cy="2380240"/>
          </a:xfrm>
          <a:prstGeom prst="rightBrace">
            <a:avLst>
              <a:gd name="adj1" fmla="val 41189"/>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25" name="AutoShape 247">
            <a:extLst>
              <a:ext uri="{FF2B5EF4-FFF2-40B4-BE49-F238E27FC236}">
                <a16:creationId xmlns:a16="http://schemas.microsoft.com/office/drawing/2014/main" id="{EC8929DE-3778-432B-9E1A-CC66CFBF09AE}"/>
              </a:ext>
            </a:extLst>
          </p:cNvPr>
          <p:cNvCxnSpPr>
            <a:cxnSpLocks noChangeShapeType="1"/>
          </p:cNvCxnSpPr>
          <p:nvPr/>
        </p:nvCxnSpPr>
        <p:spPr bwMode="auto">
          <a:xfrm>
            <a:off x="8994784" y="4186769"/>
            <a:ext cx="0" cy="81628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47">
            <a:extLst>
              <a:ext uri="{FF2B5EF4-FFF2-40B4-BE49-F238E27FC236}">
                <a16:creationId xmlns:a16="http://schemas.microsoft.com/office/drawing/2014/main" id="{98F3DD3F-7C10-4428-BB52-5BDA47A0284D}"/>
              </a:ext>
            </a:extLst>
          </p:cNvPr>
          <p:cNvCxnSpPr>
            <a:cxnSpLocks noChangeShapeType="1"/>
          </p:cNvCxnSpPr>
          <p:nvPr/>
        </p:nvCxnSpPr>
        <p:spPr bwMode="auto">
          <a:xfrm>
            <a:off x="9486315" y="4337038"/>
            <a:ext cx="4978" cy="70204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AutoShape 240">
            <a:extLst>
              <a:ext uri="{FF2B5EF4-FFF2-40B4-BE49-F238E27FC236}">
                <a16:creationId xmlns:a16="http://schemas.microsoft.com/office/drawing/2014/main" id="{5DCA04CC-E639-46C3-9D0E-FE8200586A8B}"/>
              </a:ext>
            </a:extLst>
          </p:cNvPr>
          <p:cNvSpPr>
            <a:spLocks/>
          </p:cNvSpPr>
          <p:nvPr/>
        </p:nvSpPr>
        <p:spPr bwMode="auto">
          <a:xfrm rot="5400000">
            <a:off x="5967751" y="2894562"/>
            <a:ext cx="187638" cy="2370717"/>
          </a:xfrm>
          <a:prstGeom prst="rightBrace">
            <a:avLst>
              <a:gd name="adj1" fmla="val 41189"/>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0" name="AutoShape 246">
            <a:extLst>
              <a:ext uri="{FF2B5EF4-FFF2-40B4-BE49-F238E27FC236}">
                <a16:creationId xmlns:a16="http://schemas.microsoft.com/office/drawing/2014/main" id="{9CEBFBD0-CA4C-4D66-8B1E-AA93CB516EF4}"/>
              </a:ext>
            </a:extLst>
          </p:cNvPr>
          <p:cNvCxnSpPr>
            <a:cxnSpLocks noChangeShapeType="1"/>
          </p:cNvCxnSpPr>
          <p:nvPr/>
        </p:nvCxnSpPr>
        <p:spPr bwMode="auto">
          <a:xfrm>
            <a:off x="6052704" y="4175811"/>
            <a:ext cx="5997" cy="790013"/>
          </a:xfrm>
          <a:prstGeom prst="straightConnector1">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29" name="Cloud Callout 17">
            <a:extLst>
              <a:ext uri="{FF2B5EF4-FFF2-40B4-BE49-F238E27FC236}">
                <a16:creationId xmlns:a16="http://schemas.microsoft.com/office/drawing/2014/main" id="{ED1D84E0-AC81-46D8-8AC3-F98DCE9F33B5}"/>
              </a:ext>
            </a:extLst>
          </p:cNvPr>
          <p:cNvSpPr/>
          <p:nvPr/>
        </p:nvSpPr>
        <p:spPr>
          <a:xfrm>
            <a:off x="7439495" y="2399446"/>
            <a:ext cx="483705" cy="317598"/>
          </a:xfrm>
          <a:prstGeom prst="cloudCallout">
            <a:avLst>
              <a:gd name="adj1" fmla="val -28645"/>
              <a:gd name="adj2" fmla="val 11757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3B7475-DC5F-46E6-9A01-CF651F8D390A}"/>
              </a:ext>
            </a:extLst>
          </p:cNvPr>
          <p:cNvSpPr/>
          <p:nvPr/>
        </p:nvSpPr>
        <p:spPr>
          <a:xfrm>
            <a:off x="724662" y="5881048"/>
            <a:ext cx="4322658" cy="369332"/>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Figure 32.5.  The Rabin-Karp algorithm (b). </a:t>
            </a:r>
          </a:p>
        </p:txBody>
      </p:sp>
    </p:spTree>
    <p:extLst>
      <p:ext uri="{BB962C8B-B14F-4D97-AF65-F5344CB8AC3E}">
        <p14:creationId xmlns:p14="http://schemas.microsoft.com/office/powerpoint/2010/main" val="2188578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B098669-59BB-49FC-9B7F-1777E074C962}"/>
              </a:ext>
            </a:extLst>
          </p:cNvPr>
          <p:cNvSpPr txBox="1"/>
          <p:nvPr/>
        </p:nvSpPr>
        <p:spPr>
          <a:xfrm>
            <a:off x="4267548" y="3166509"/>
            <a:ext cx="7397856" cy="2288366"/>
          </a:xfrm>
          <a:prstGeom prst="rect">
            <a:avLst/>
          </a:prstGeom>
          <a:solidFill>
            <a:srgbClr val="FFFF00"/>
          </a:solidFill>
        </p:spPr>
        <p:txBody>
          <a:bodyPr wrap="square" rtlCol="0">
            <a:spAutoFit/>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500670613"/>
              </p:ext>
            </p:extLst>
          </p:nvPr>
        </p:nvGraphicFramePr>
        <p:xfrm>
          <a:off x="1286873" y="3220277"/>
          <a:ext cx="2189016" cy="440993"/>
        </p:xfrm>
        <a:graphic>
          <a:graphicData uri="http://schemas.openxmlformats.org/drawingml/2006/table">
            <a:tbl>
              <a:tblPr firstRow="1" firstCol="1" bandRow="1">
                <a:tableStyleId>{5C22544A-7EE6-4342-B048-85BDC9FD1C3A}</a:tableStyleId>
              </a:tblPr>
              <a:tblGrid>
                <a:gridCol w="364836">
                  <a:extLst>
                    <a:ext uri="{9D8B030D-6E8A-4147-A177-3AD203B41FA5}">
                      <a16:colId xmlns:a16="http://schemas.microsoft.com/office/drawing/2014/main" val="20000"/>
                    </a:ext>
                  </a:extLst>
                </a:gridCol>
                <a:gridCol w="364836">
                  <a:extLst>
                    <a:ext uri="{9D8B030D-6E8A-4147-A177-3AD203B41FA5}">
                      <a16:colId xmlns:a16="http://schemas.microsoft.com/office/drawing/2014/main" val="20001"/>
                    </a:ext>
                  </a:extLst>
                </a:gridCol>
                <a:gridCol w="364836">
                  <a:extLst>
                    <a:ext uri="{9D8B030D-6E8A-4147-A177-3AD203B41FA5}">
                      <a16:colId xmlns:a16="http://schemas.microsoft.com/office/drawing/2014/main" val="20002"/>
                    </a:ext>
                  </a:extLst>
                </a:gridCol>
                <a:gridCol w="364836">
                  <a:extLst>
                    <a:ext uri="{9D8B030D-6E8A-4147-A177-3AD203B41FA5}">
                      <a16:colId xmlns:a16="http://schemas.microsoft.com/office/drawing/2014/main" val="20003"/>
                    </a:ext>
                  </a:extLst>
                </a:gridCol>
                <a:gridCol w="364836">
                  <a:extLst>
                    <a:ext uri="{9D8B030D-6E8A-4147-A177-3AD203B41FA5}">
                      <a16:colId xmlns:a16="http://schemas.microsoft.com/office/drawing/2014/main" val="20004"/>
                    </a:ext>
                  </a:extLst>
                </a:gridCol>
                <a:gridCol w="364836">
                  <a:extLst>
                    <a:ext uri="{9D8B030D-6E8A-4147-A177-3AD203B41FA5}">
                      <a16:colId xmlns:a16="http://schemas.microsoft.com/office/drawing/2014/main" val="20005"/>
                    </a:ext>
                  </a:extLst>
                </a:gridCol>
              </a:tblGrid>
              <a:tr h="440993">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4</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815192303"/>
              </p:ext>
            </p:extLst>
          </p:nvPr>
        </p:nvGraphicFramePr>
        <p:xfrm>
          <a:off x="1542158" y="4594158"/>
          <a:ext cx="613188" cy="395791"/>
        </p:xfrm>
        <a:graphic>
          <a:graphicData uri="http://schemas.openxmlformats.org/drawingml/2006/table">
            <a:tbl>
              <a:tblPr firstRow="1" firstCol="1" bandRow="1">
                <a:tableStyleId>{5C22544A-7EE6-4342-B048-85BDC9FD1C3A}</a:tableStyleId>
              </a:tblPr>
              <a:tblGrid>
                <a:gridCol w="306594">
                  <a:extLst>
                    <a:ext uri="{9D8B030D-6E8A-4147-A177-3AD203B41FA5}">
                      <a16:colId xmlns:a16="http://schemas.microsoft.com/office/drawing/2014/main" val="20000"/>
                    </a:ext>
                  </a:extLst>
                </a:gridCol>
                <a:gridCol w="306594">
                  <a:extLst>
                    <a:ext uri="{9D8B030D-6E8A-4147-A177-3AD203B41FA5}">
                      <a16:colId xmlns:a16="http://schemas.microsoft.com/office/drawing/2014/main" val="20001"/>
                    </a:ext>
                  </a:extLst>
                </a:gridCol>
              </a:tblGrid>
              <a:tr h="395791">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7</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8</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AutoShape 248"/>
          <p:cNvSpPr>
            <a:spLocks/>
          </p:cNvSpPr>
          <p:nvPr/>
        </p:nvSpPr>
        <p:spPr bwMode="auto">
          <a:xfrm rot="5400000">
            <a:off x="2427890" y="2985160"/>
            <a:ext cx="264398" cy="1806461"/>
          </a:xfrm>
          <a:prstGeom prst="rightBrace">
            <a:avLst>
              <a:gd name="adj1" fmla="val 41189"/>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 name="AutoShape 249"/>
          <p:cNvSpPr>
            <a:spLocks/>
          </p:cNvSpPr>
          <p:nvPr/>
        </p:nvSpPr>
        <p:spPr bwMode="auto">
          <a:xfrm rot="5400000">
            <a:off x="2032124" y="2925259"/>
            <a:ext cx="315959" cy="1806461"/>
          </a:xfrm>
          <a:prstGeom prst="rightBrace">
            <a:avLst>
              <a:gd name="adj1" fmla="val 41189"/>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6" name="AutoShape 250"/>
          <p:cNvCxnSpPr>
            <a:cxnSpLocks noChangeShapeType="1"/>
          </p:cNvCxnSpPr>
          <p:nvPr/>
        </p:nvCxnSpPr>
        <p:spPr bwMode="auto">
          <a:xfrm>
            <a:off x="8723335" y="2812498"/>
            <a:ext cx="0" cy="42398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AutoShape 251"/>
          <p:cNvCxnSpPr>
            <a:cxnSpLocks noChangeShapeType="1"/>
            <a:stCxn id="5" idx="1"/>
          </p:cNvCxnSpPr>
          <p:nvPr/>
        </p:nvCxnSpPr>
        <p:spPr bwMode="auto">
          <a:xfrm flipH="1">
            <a:off x="1630122" y="3986469"/>
            <a:ext cx="559981" cy="603296"/>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252"/>
          <p:cNvCxnSpPr>
            <a:cxnSpLocks noChangeShapeType="1"/>
          </p:cNvCxnSpPr>
          <p:nvPr/>
        </p:nvCxnSpPr>
        <p:spPr bwMode="auto">
          <a:xfrm flipH="1">
            <a:off x="1497065" y="2875499"/>
            <a:ext cx="159794" cy="324092"/>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 name="AutoShape 254"/>
          <p:cNvCxnSpPr>
            <a:cxnSpLocks noChangeShapeType="1"/>
          </p:cNvCxnSpPr>
          <p:nvPr/>
        </p:nvCxnSpPr>
        <p:spPr bwMode="auto">
          <a:xfrm>
            <a:off x="8065239" y="2783869"/>
            <a:ext cx="129527" cy="43640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255"/>
          <p:cNvCxnSpPr>
            <a:cxnSpLocks noChangeShapeType="1"/>
          </p:cNvCxnSpPr>
          <p:nvPr/>
        </p:nvCxnSpPr>
        <p:spPr bwMode="auto">
          <a:xfrm>
            <a:off x="6879521" y="2836778"/>
            <a:ext cx="61210" cy="383499"/>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251"/>
          <p:cNvCxnSpPr>
            <a:cxnSpLocks noChangeShapeType="1"/>
          </p:cNvCxnSpPr>
          <p:nvPr/>
        </p:nvCxnSpPr>
        <p:spPr bwMode="auto">
          <a:xfrm flipH="1">
            <a:off x="2040976" y="4015090"/>
            <a:ext cx="519112" cy="574675"/>
          </a:xfrm>
          <a:prstGeom prst="straightConnector1">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14" name="Rectangle 11"/>
          <p:cNvSpPr>
            <a:spLocks noChangeArrowheads="1"/>
          </p:cNvSpPr>
          <p:nvPr/>
        </p:nvSpPr>
        <p:spPr bwMode="auto">
          <a:xfrm>
            <a:off x="4696117" y="1775723"/>
            <a:ext cx="5917243"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old		new</a:t>
            </a:r>
            <a:endParaRPr kumimoji="0" lang="en-US" altLang="zh-CN" sz="2000" i="0" u="none" strike="noStrike" cap="none" normalizeH="0" baseline="0" dirty="0">
              <a:ln>
                <a:noFill/>
              </a:ln>
              <a:solidFill>
                <a:schemeClr val="tx1"/>
              </a:solidFill>
              <a:effectLst/>
            </a:endParaRPr>
          </a:p>
          <a:p>
            <a:pPr eaLnBrk="0" fontAlgn="base" hangingPunct="0">
              <a:spcBef>
                <a:spcPct val="0"/>
              </a:spcBef>
              <a:spcAft>
                <a:spcPct val="0"/>
              </a:spcAft>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high-order	low-order</a:t>
            </a:r>
            <a:endParaRPr lang="en-US" altLang="zh-CN" sz="2000" dirty="0"/>
          </a:p>
          <a:p>
            <a:pPr eaLnBrk="0" fontAlgn="base" hangingPunct="0">
              <a:spcBef>
                <a:spcPct val="0"/>
              </a:spcBef>
              <a:spcAft>
                <a:spcPct val="0"/>
              </a:spcAft>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digit          shift    	digit</a:t>
            </a:r>
            <a:endParaRPr lang="en-US" altLang="zh-CN" sz="2000" dirty="0">
              <a:latin typeface="Arial" panose="020B0604020202020204" pitchFamily="34" charset="0"/>
            </a:endParaRPr>
          </a:p>
          <a:p>
            <a:pPr lvl="0" eaLnBrk="0" fontAlgn="base" hangingPunct="0">
              <a:spcBef>
                <a:spcPct val="0"/>
              </a:spcBef>
              <a:spcAft>
                <a:spcPct val="0"/>
              </a:spcAft>
            </a:pPr>
            <a:endParaRPr lang="en-US" altLang="zh-CN" sz="2800" dirty="0">
              <a:latin typeface="Times New Roman" panose="02020603050405020304" pitchFamily="18" charset="0"/>
              <a:ea typeface="SimSun" panose="02010600030101010101" pitchFamily="2" charset="-122"/>
              <a:cs typeface="Times New Roman" panose="02020603050405020304" pitchFamily="18" charset="0"/>
            </a:endParaRPr>
          </a:p>
          <a:p>
            <a:pPr lvl="0" eaLnBrk="0" fontAlgn="base" hangingPunct="0">
              <a:spcBef>
                <a:spcPct val="0"/>
              </a:spcBef>
              <a:spcAft>
                <a:spcPct val="0"/>
              </a:spcAft>
            </a:pPr>
            <a:r>
              <a:rPr lang="en-US" altLang="zh-CN" sz="2200" dirty="0">
                <a:latin typeface="Times New Roman" panose="02020603050405020304" pitchFamily="18" charset="0"/>
                <a:ea typeface="SimSun" panose="02010600030101010101" pitchFamily="2" charset="-122"/>
                <a:cs typeface="Times New Roman" panose="02020603050405020304" pitchFamily="18" charset="0"/>
              </a:rPr>
              <a:t>14152 ≡ </a:t>
            </a:r>
            <a:r>
              <a:rPr lang="en-US" altLang="zh-CN" sz="2200" dirty="0">
                <a:solidFill>
                  <a:srgbClr val="000099"/>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sz="22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3</a:t>
            </a:r>
            <a:r>
              <a:rPr lang="en-US" altLang="zh-CN" sz="2200" dirty="0">
                <a:solidFill>
                  <a:srgbClr val="000099"/>
                </a:solidFill>
                <a:latin typeface="Times New Roman" panose="02020603050405020304" pitchFamily="18" charset="0"/>
                <a:ea typeface="SimSun" panose="02010600030101010101" pitchFamily="2" charset="-122"/>
                <a:cs typeface="Times New Roman" panose="02020603050405020304" pitchFamily="18" charset="0"/>
              </a:rPr>
              <a:t>1415 – </a:t>
            </a:r>
            <a:r>
              <a:rPr lang="en-US" altLang="zh-CN" sz="22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3</a:t>
            </a:r>
            <a:r>
              <a:rPr lang="en-US" altLang="zh-CN" sz="2200" dirty="0">
                <a:solidFill>
                  <a:srgbClr val="000099"/>
                </a:solidFill>
                <a:latin typeface="Times New Roman" panose="02020603050405020304" pitchFamily="18" charset="0"/>
                <a:ea typeface="SimSun" panose="02010600030101010101" pitchFamily="2" charset="-122"/>
                <a:cs typeface="Times New Roman" panose="02020603050405020304" pitchFamily="18" charset="0"/>
              </a:rPr>
              <a:t>*10000)*10 + 2</a:t>
            </a:r>
            <a:r>
              <a:rPr lang="en-US" altLang="zh-CN" sz="2200" dirty="0">
                <a:latin typeface="Times New Roman" panose="02020603050405020304" pitchFamily="18" charset="0"/>
                <a:ea typeface="SimSun" panose="02010600030101010101" pitchFamily="2" charset="-122"/>
                <a:cs typeface="Times New Roman" panose="02020603050405020304" pitchFamily="18" charset="0"/>
              </a:rPr>
              <a:t> (mod 13)</a:t>
            </a:r>
          </a:p>
          <a:p>
            <a:pPr lvl="0" eaLnBrk="0" fontAlgn="base" hangingPunct="0">
              <a:spcBef>
                <a:spcPct val="0"/>
              </a:spcBef>
              <a:spcAft>
                <a:spcPct val="0"/>
              </a:spcAft>
              <a:tabLst>
                <a:tab pos="2017713" algn="l"/>
              </a:tabLst>
            </a:pPr>
            <a:r>
              <a:rPr lang="en-US" altLang="zh-CN" sz="2200" dirty="0">
                <a:latin typeface="Times New Roman" panose="02020603050405020304" pitchFamily="18" charset="0"/>
                <a:ea typeface="SimSun" panose="02010600030101010101" pitchFamily="2" charset="-122"/>
                <a:cs typeface="Times New Roman" panose="02020603050405020304" pitchFamily="18" charset="0"/>
              </a:rPr>
              <a:t>           ≡ </a:t>
            </a:r>
            <a:r>
              <a:rPr lang="en-US" altLang="zh-CN" sz="2200" dirty="0">
                <a:solidFill>
                  <a:srgbClr val="000099"/>
                </a:solidFill>
                <a:latin typeface="Times New Roman" panose="02020603050405020304" pitchFamily="18" charset="0"/>
                <a:ea typeface="SimSun" panose="02010600030101010101" pitchFamily="2" charset="-122"/>
                <a:cs typeface="Times New Roman" panose="02020603050405020304" pitchFamily="18" charset="0"/>
              </a:rPr>
              <a:t>(7 – 3*3)*10 + 2</a:t>
            </a:r>
            <a:r>
              <a:rPr lang="en-US" altLang="zh-CN" sz="2200" dirty="0">
                <a:latin typeface="Times New Roman" panose="02020603050405020304" pitchFamily="18" charset="0"/>
                <a:ea typeface="SimSun" panose="02010600030101010101" pitchFamily="2" charset="-122"/>
                <a:cs typeface="Times New Roman" panose="02020603050405020304" pitchFamily="18" charset="0"/>
              </a:rPr>
              <a:t>  (mod 13)	</a:t>
            </a:r>
            <a:endParaRPr lang="en-US" altLang="zh-CN" sz="2200" dirty="0"/>
          </a:p>
          <a:p>
            <a:pPr lvl="0" eaLnBrk="0" fontAlgn="base" hangingPunct="0">
              <a:spcBef>
                <a:spcPct val="0"/>
              </a:spcBef>
              <a:spcAft>
                <a:spcPct val="0"/>
              </a:spcAft>
              <a:tabLst>
                <a:tab pos="2017713" algn="l"/>
              </a:tabLst>
            </a:pPr>
            <a:r>
              <a:rPr lang="en-US" altLang="zh-CN" sz="2200" dirty="0">
                <a:latin typeface="Times New Roman" panose="02020603050405020304" pitchFamily="18" charset="0"/>
                <a:ea typeface="SimSun" panose="02010600030101010101" pitchFamily="2" charset="-122"/>
                <a:cs typeface="Times New Roman" panose="02020603050405020304" pitchFamily="18" charset="0"/>
              </a:rPr>
              <a:t>           ≡ -18  (mod 13)</a:t>
            </a:r>
            <a:endParaRPr lang="en-US" altLang="zh-CN" sz="2200" dirty="0"/>
          </a:p>
          <a:p>
            <a:pPr lvl="0" eaLnBrk="0" fontAlgn="base" hangingPunct="0">
              <a:spcBef>
                <a:spcPct val="0"/>
              </a:spcBef>
              <a:spcAft>
                <a:spcPct val="0"/>
              </a:spcAft>
              <a:tabLst>
                <a:tab pos="2017713" algn="l"/>
              </a:tabLst>
            </a:pPr>
            <a:r>
              <a:rPr lang="en-US" altLang="zh-CN" sz="2200" dirty="0">
                <a:latin typeface="Times New Roman" panose="02020603050405020304" pitchFamily="18" charset="0"/>
                <a:ea typeface="SimSun" panose="02010600030101010101" pitchFamily="2" charset="-122"/>
                <a:cs typeface="Times New Roman" panose="02020603050405020304" pitchFamily="18" charset="0"/>
              </a:rPr>
              <a:t>           ≡ -5 (mod 13)</a:t>
            </a:r>
            <a:endParaRPr lang="en-US" altLang="zh-CN" sz="2200" dirty="0"/>
          </a:p>
          <a:p>
            <a:pPr lvl="0" eaLnBrk="0" fontAlgn="base" hangingPunct="0">
              <a:spcBef>
                <a:spcPct val="0"/>
              </a:spcBef>
              <a:spcAft>
                <a:spcPct val="0"/>
              </a:spcAft>
              <a:tabLst>
                <a:tab pos="2017713" algn="l"/>
              </a:tabLst>
            </a:pPr>
            <a:r>
              <a:rPr lang="en-US" altLang="zh-CN" sz="2200" dirty="0">
                <a:latin typeface="Times New Roman" panose="02020603050405020304" pitchFamily="18" charset="0"/>
                <a:ea typeface="SimSun" panose="02010600030101010101" pitchFamily="2" charset="-122"/>
                <a:cs typeface="Times New Roman" panose="02020603050405020304" pitchFamily="18" charset="0"/>
              </a:rPr>
              <a:t>           ≡  8 (mod 13)</a:t>
            </a:r>
            <a:endParaRPr lang="en-US" altLang="zh-CN" sz="2200" dirty="0"/>
          </a:p>
          <a:p>
            <a:pPr lvl="0" eaLnBrk="0" fontAlgn="base" hangingPunct="0">
              <a:spcBef>
                <a:spcPct val="0"/>
              </a:spcBef>
              <a:spcAft>
                <a:spcPct val="0"/>
              </a:spcAft>
              <a:tabLst>
                <a:tab pos="2017713" algn="l"/>
              </a:tabLst>
            </a:pPr>
            <a:br>
              <a:rPr lang="en-US" altLang="zh-CN" sz="2000" dirty="0">
                <a:latin typeface="Times New Roman" panose="02020603050405020304" pitchFamily="18" charset="0"/>
                <a:ea typeface="SimSun" panose="02010600030101010101" pitchFamily="2" charset="-122"/>
                <a:cs typeface="Times New Roman" panose="02020603050405020304" pitchFamily="18" charset="0"/>
              </a:rPr>
            </a:b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10000 (mod 13) = 3 (mod 13)         </a:t>
            </a:r>
          </a:p>
          <a:p>
            <a:pPr lvl="0" eaLnBrk="0" fontAlgn="base" hangingPunct="0">
              <a:spcBef>
                <a:spcPct val="0"/>
              </a:spcBef>
              <a:spcAft>
                <a:spcPct val="0"/>
              </a:spcAft>
              <a:tabLst>
                <a:tab pos="2017713" algn="l"/>
              </a:tabLst>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This takes</a:t>
            </a:r>
            <a:r>
              <a:rPr lang="en-US" sz="2000" dirty="0">
                <a:solidFill>
                  <a:srgbClr val="0000FF"/>
                </a:solidFill>
                <a:latin typeface="Times New Roman" panose="02020603050405020304" pitchFamily="18" charset="0"/>
                <a:ea typeface="SimSun" panose="02010600030101010101" pitchFamily="2" charset="-122"/>
              </a:rPr>
              <a:t> time O(m) to compute, where m is |31415|</a:t>
            </a:r>
            <a:r>
              <a:rPr lang="en-US" altLang="zh-CN" sz="2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p>
        </p:txBody>
      </p:sp>
      <p:sp>
        <p:nvSpPr>
          <p:cNvPr id="25" name="Rectangle 24"/>
          <p:cNvSpPr/>
          <p:nvPr/>
        </p:nvSpPr>
        <p:spPr>
          <a:xfrm>
            <a:off x="1400550" y="774957"/>
            <a:ext cx="7738349" cy="830997"/>
          </a:xfrm>
          <a:prstGeom prst="rect">
            <a:avLst/>
          </a:prstGeom>
        </p:spPr>
        <p:txBody>
          <a:bodyPr wrap="square">
            <a:spAutoFit/>
          </a:bodyPr>
          <a:lstStyle/>
          <a:p>
            <a:pPr eaLnBrk="0" fontAlgn="base" hangingPunct="0">
              <a:spcBef>
                <a:spcPct val="0"/>
              </a:spcBef>
              <a:spcAft>
                <a:spcPct val="0"/>
              </a:spcAft>
            </a:pPr>
            <a:r>
              <a:rPr lang="en-US" sz="2400" dirty="0">
                <a:latin typeface="Times New Roman" panose="02020603050405020304" pitchFamily="18" charset="0"/>
                <a:ea typeface="SimSun" panose="02010600030101010101" pitchFamily="2" charset="-122"/>
              </a:rPr>
              <a:t>Figure 32.5.  The Rabin-Karp algorithm (c). </a:t>
            </a:r>
          </a:p>
          <a:p>
            <a:pPr lvl="0" eaLnBrk="0" fontAlgn="base" hangingPunct="0">
              <a:spcBef>
                <a:spcPct val="0"/>
              </a:spcBef>
              <a:spcAft>
                <a:spcPct val="0"/>
              </a:spcAft>
            </a:pPr>
            <a:r>
              <a:rPr lang="en-US" altLang="zh-CN" sz="2400" dirty="0">
                <a:solidFill>
                  <a:srgbClr val="000099"/>
                </a:solidFill>
                <a:latin typeface="Times New Roman" panose="02020603050405020304" pitchFamily="18" charset="0"/>
                <a:ea typeface="SimSun" panose="02010600030101010101" pitchFamily="2" charset="-122"/>
                <a:cs typeface="Times New Roman" panose="02020603050405020304" pitchFamily="18" charset="0"/>
              </a:rPr>
              <a:t>If 31415 mod 13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 ≡ </a:t>
            </a:r>
            <a:r>
              <a:rPr lang="en-US" altLang="zh-CN" sz="2400" dirty="0">
                <a:solidFill>
                  <a:srgbClr val="000099"/>
                </a:solidFill>
                <a:latin typeface="Times New Roman" panose="02020603050405020304" pitchFamily="18" charset="0"/>
                <a:ea typeface="SimSun" panose="02010600030101010101" pitchFamily="2" charset="-122"/>
                <a:cs typeface="Times New Roman" panose="02020603050405020304" pitchFamily="18" charset="0"/>
              </a:rPr>
              <a:t>7, compute 14152 mod 13 is as follows:</a:t>
            </a:r>
            <a:endParaRPr lang="en-US" altLang="zh-CN" sz="2400" dirty="0"/>
          </a:p>
        </p:txBody>
      </p:sp>
      <p:sp>
        <p:nvSpPr>
          <p:cNvPr id="26" name="Rectangle 25"/>
          <p:cNvSpPr/>
          <p:nvPr/>
        </p:nvSpPr>
        <p:spPr>
          <a:xfrm>
            <a:off x="1400550" y="1821115"/>
            <a:ext cx="3145324" cy="1015663"/>
          </a:xfrm>
          <a:prstGeom prst="rect">
            <a:avLst/>
          </a:prstGeom>
        </p:spPr>
        <p:txBody>
          <a:bodyPr wrap="square">
            <a:spAutoFit/>
          </a:bodyPr>
          <a:lstStyle/>
          <a:p>
            <a:pPr lvl="0" eaLnBrk="0" fontAlgn="base" hangingPunct="0">
              <a:spcBef>
                <a:spcPct val="0"/>
              </a:spcBef>
              <a:spcAft>
                <a:spcPct val="0"/>
              </a:spcAft>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old		new	    high-order          low-order</a:t>
            </a:r>
          </a:p>
          <a:p>
            <a:pPr lvl="0" eaLnBrk="0" fontAlgn="base" hangingPunct="0">
              <a:spcBef>
                <a:spcPct val="0"/>
              </a:spcBef>
              <a:spcAft>
                <a:spcPct val="0"/>
              </a:spcAft>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digit	              digit</a:t>
            </a:r>
            <a:endParaRPr lang="en-US" altLang="zh-CN" sz="2000" dirty="0"/>
          </a:p>
        </p:txBody>
      </p:sp>
      <p:cxnSp>
        <p:nvCxnSpPr>
          <p:cNvPr id="29" name="AutoShape 252"/>
          <p:cNvCxnSpPr>
            <a:cxnSpLocks noChangeShapeType="1"/>
          </p:cNvCxnSpPr>
          <p:nvPr/>
        </p:nvCxnSpPr>
        <p:spPr bwMode="auto">
          <a:xfrm flipH="1">
            <a:off x="3313078" y="2862445"/>
            <a:ext cx="159794" cy="324092"/>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 name="TextBox 31"/>
          <p:cNvSpPr txBox="1"/>
          <p:nvPr/>
        </p:nvSpPr>
        <p:spPr>
          <a:xfrm>
            <a:off x="1497065" y="5200557"/>
            <a:ext cx="64659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t>
            </a:r>
          </a:p>
        </p:txBody>
      </p:sp>
      <p:sp>
        <p:nvSpPr>
          <p:cNvPr id="19" name="Cloud Callout 18"/>
          <p:cNvSpPr/>
          <p:nvPr/>
        </p:nvSpPr>
        <p:spPr>
          <a:xfrm>
            <a:off x="2710331" y="4450912"/>
            <a:ext cx="48370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loud Callout 2">
            <a:extLst>
              <a:ext uri="{FF2B5EF4-FFF2-40B4-BE49-F238E27FC236}">
                <a16:creationId xmlns:a16="http://schemas.microsoft.com/office/drawing/2014/main" id="{933F82E8-A581-4417-95B7-A900026C0BA6}"/>
              </a:ext>
            </a:extLst>
          </p:cNvPr>
          <p:cNvSpPr/>
          <p:nvPr/>
        </p:nvSpPr>
        <p:spPr>
          <a:xfrm flipH="1">
            <a:off x="376641" y="1423758"/>
            <a:ext cx="50888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Image result for sad face">
            <a:extLst>
              <a:ext uri="{FF2B5EF4-FFF2-40B4-BE49-F238E27FC236}">
                <a16:creationId xmlns:a16="http://schemas.microsoft.com/office/drawing/2014/main" id="{35FEC185-3376-4AFE-906C-A9099CEB4D3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76641" y="1332154"/>
            <a:ext cx="502920" cy="409202"/>
          </a:xfrm>
          <a:prstGeom prst="rect">
            <a:avLst/>
          </a:prstGeom>
          <a:noFill/>
        </p:spPr>
      </p:pic>
      <mc:AlternateContent xmlns:mc="http://schemas.openxmlformats.org/markup-compatibility/2006" xmlns:a14="http://schemas.microsoft.com/office/drawing/2010/main">
        <mc:Choice Requires="a14">
          <p:graphicFrame>
            <p:nvGraphicFramePr>
              <p:cNvPr id="13" name="Table 14">
                <a:extLst>
                  <a:ext uri="{FF2B5EF4-FFF2-40B4-BE49-F238E27FC236}">
                    <a16:creationId xmlns:a16="http://schemas.microsoft.com/office/drawing/2014/main" id="{1B8E1C92-ECBC-4E5A-8481-498AFC1E2053}"/>
                  </a:ext>
                </a:extLst>
              </p:cNvPr>
              <p:cNvGraphicFramePr>
                <a:graphicFrameLocks noGrp="1"/>
              </p:cNvGraphicFramePr>
              <p:nvPr>
                <p:extLst>
                  <p:ext uri="{D42A27DB-BD31-4B8C-83A1-F6EECF244321}">
                    <p14:modId xmlns:p14="http://schemas.microsoft.com/office/powerpoint/2010/main" val="3040815715"/>
                  </p:ext>
                </p:extLst>
              </p:nvPr>
            </p:nvGraphicFramePr>
            <p:xfrm>
              <a:off x="4937760" y="5838374"/>
              <a:ext cx="4201127" cy="747227"/>
            </p:xfrm>
            <a:graphic>
              <a:graphicData uri="http://schemas.openxmlformats.org/drawingml/2006/table">
                <a:tbl>
                  <a:tblPr firstRow="1" bandRow="1">
                    <a:tableStyleId>{5C22544A-7EE6-4342-B048-85BDC9FD1C3A}</a:tableStyleId>
                  </a:tblPr>
                  <a:tblGrid>
                    <a:gridCol w="962108">
                      <a:extLst>
                        <a:ext uri="{9D8B030D-6E8A-4147-A177-3AD203B41FA5}">
                          <a16:colId xmlns:a16="http://schemas.microsoft.com/office/drawing/2014/main" val="2221484315"/>
                        </a:ext>
                      </a:extLst>
                    </a:gridCol>
                    <a:gridCol w="462717">
                      <a:extLst>
                        <a:ext uri="{9D8B030D-6E8A-4147-A177-3AD203B41FA5}">
                          <a16:colId xmlns:a16="http://schemas.microsoft.com/office/drawing/2014/main" val="4293006617"/>
                        </a:ext>
                      </a:extLst>
                    </a:gridCol>
                    <a:gridCol w="462717">
                      <a:extLst>
                        <a:ext uri="{9D8B030D-6E8A-4147-A177-3AD203B41FA5}">
                          <a16:colId xmlns:a16="http://schemas.microsoft.com/office/drawing/2014/main" val="1533381640"/>
                        </a:ext>
                      </a:extLst>
                    </a:gridCol>
                    <a:gridCol w="462717">
                      <a:extLst>
                        <a:ext uri="{9D8B030D-6E8A-4147-A177-3AD203B41FA5}">
                          <a16:colId xmlns:a16="http://schemas.microsoft.com/office/drawing/2014/main" val="3444407196"/>
                        </a:ext>
                      </a:extLst>
                    </a:gridCol>
                    <a:gridCol w="462717">
                      <a:extLst>
                        <a:ext uri="{9D8B030D-6E8A-4147-A177-3AD203B41FA5}">
                          <a16:colId xmlns:a16="http://schemas.microsoft.com/office/drawing/2014/main" val="1933043608"/>
                        </a:ext>
                      </a:extLst>
                    </a:gridCol>
                    <a:gridCol w="462717">
                      <a:extLst>
                        <a:ext uri="{9D8B030D-6E8A-4147-A177-3AD203B41FA5}">
                          <a16:colId xmlns:a16="http://schemas.microsoft.com/office/drawing/2014/main" val="1952043875"/>
                        </a:ext>
                      </a:extLst>
                    </a:gridCol>
                    <a:gridCol w="462717">
                      <a:extLst>
                        <a:ext uri="{9D8B030D-6E8A-4147-A177-3AD203B41FA5}">
                          <a16:colId xmlns:a16="http://schemas.microsoft.com/office/drawing/2014/main" val="2170897370"/>
                        </a:ext>
                      </a:extLst>
                    </a:gridCol>
                    <a:gridCol w="462717">
                      <a:extLst>
                        <a:ext uri="{9D8B030D-6E8A-4147-A177-3AD203B41FA5}">
                          <a16:colId xmlns:a16="http://schemas.microsoft.com/office/drawing/2014/main" val="2682518744"/>
                        </a:ext>
                      </a:extLst>
                    </a:gridCol>
                  </a:tblGrid>
                  <a:tr h="370840">
                    <a:tc>
                      <a:txBody>
                        <a:bodyPr/>
                        <a:lstStyle/>
                        <a:p>
                          <a:pPr algn="ctr"/>
                          <a:r>
                            <a:rPr lang="en-US" b="0" dirty="0" err="1">
                              <a:solidFill>
                                <a:schemeClr val="tx1"/>
                              </a:solidFill>
                              <a:latin typeface="Times New Roman" panose="02020603050405020304" pitchFamily="18" charset="0"/>
                              <a:cs typeface="Times New Roman" panose="02020603050405020304" pitchFamily="18" charset="0"/>
                            </a:rPr>
                            <a:t>i</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8464628"/>
                      </a:ext>
                    </a:extLst>
                  </a:tr>
                  <a:tr h="376387">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10</m:t>
                                    </m:r>
                                  </m:e>
                                  <m:sup>
                                    <m:r>
                                      <a:rPr lang="en-US" b="0" i="1" smtClean="0">
                                        <a:solidFill>
                                          <a:schemeClr val="tx1"/>
                                        </a:solidFill>
                                        <a:latin typeface="Cambria Math" panose="02040503050406030204" pitchFamily="18" charset="0"/>
                                      </a:rPr>
                                      <m:t>𝑖</m:t>
                                    </m:r>
                                  </m:sup>
                                </m:sSup>
                                <m:r>
                                  <a:rPr lang="en-US" b="0" i="1" smtClean="0">
                                    <a:solidFill>
                                      <a:schemeClr val="tx1"/>
                                    </a:solidFill>
                                    <a:latin typeface="Cambria Math" panose="02040503050406030204" pitchFamily="18" charset="0"/>
                                  </a:rPr>
                                  <m:t> %13</m:t>
                                </m:r>
                              </m:oMath>
                            </m:oMathPara>
                          </a14:m>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4227186"/>
                      </a:ext>
                    </a:extLst>
                  </a:tr>
                </a:tbl>
              </a:graphicData>
            </a:graphic>
          </p:graphicFrame>
        </mc:Choice>
        <mc:Fallback xmlns="">
          <p:graphicFrame>
            <p:nvGraphicFramePr>
              <p:cNvPr id="13" name="Table 14">
                <a:extLst>
                  <a:ext uri="{FF2B5EF4-FFF2-40B4-BE49-F238E27FC236}">
                    <a16:creationId xmlns:a16="http://schemas.microsoft.com/office/drawing/2014/main" id="{1B8E1C92-ECBC-4E5A-8481-498AFC1E2053}"/>
                  </a:ext>
                </a:extLst>
              </p:cNvPr>
              <p:cNvGraphicFramePr>
                <a:graphicFrameLocks noGrp="1"/>
              </p:cNvGraphicFramePr>
              <p:nvPr>
                <p:extLst>
                  <p:ext uri="{D42A27DB-BD31-4B8C-83A1-F6EECF244321}">
                    <p14:modId xmlns:p14="http://schemas.microsoft.com/office/powerpoint/2010/main" val="3040815715"/>
                  </p:ext>
                </p:extLst>
              </p:nvPr>
            </p:nvGraphicFramePr>
            <p:xfrm>
              <a:off x="4937760" y="5838374"/>
              <a:ext cx="4201127" cy="747227"/>
            </p:xfrm>
            <a:graphic>
              <a:graphicData uri="http://schemas.openxmlformats.org/drawingml/2006/table">
                <a:tbl>
                  <a:tblPr firstRow="1" bandRow="1">
                    <a:tableStyleId>{5C22544A-7EE6-4342-B048-85BDC9FD1C3A}</a:tableStyleId>
                  </a:tblPr>
                  <a:tblGrid>
                    <a:gridCol w="962108">
                      <a:extLst>
                        <a:ext uri="{9D8B030D-6E8A-4147-A177-3AD203B41FA5}">
                          <a16:colId xmlns:a16="http://schemas.microsoft.com/office/drawing/2014/main" val="2221484315"/>
                        </a:ext>
                      </a:extLst>
                    </a:gridCol>
                    <a:gridCol w="462717">
                      <a:extLst>
                        <a:ext uri="{9D8B030D-6E8A-4147-A177-3AD203B41FA5}">
                          <a16:colId xmlns:a16="http://schemas.microsoft.com/office/drawing/2014/main" val="4293006617"/>
                        </a:ext>
                      </a:extLst>
                    </a:gridCol>
                    <a:gridCol w="462717">
                      <a:extLst>
                        <a:ext uri="{9D8B030D-6E8A-4147-A177-3AD203B41FA5}">
                          <a16:colId xmlns:a16="http://schemas.microsoft.com/office/drawing/2014/main" val="1533381640"/>
                        </a:ext>
                      </a:extLst>
                    </a:gridCol>
                    <a:gridCol w="462717">
                      <a:extLst>
                        <a:ext uri="{9D8B030D-6E8A-4147-A177-3AD203B41FA5}">
                          <a16:colId xmlns:a16="http://schemas.microsoft.com/office/drawing/2014/main" val="3444407196"/>
                        </a:ext>
                      </a:extLst>
                    </a:gridCol>
                    <a:gridCol w="462717">
                      <a:extLst>
                        <a:ext uri="{9D8B030D-6E8A-4147-A177-3AD203B41FA5}">
                          <a16:colId xmlns:a16="http://schemas.microsoft.com/office/drawing/2014/main" val="1933043608"/>
                        </a:ext>
                      </a:extLst>
                    </a:gridCol>
                    <a:gridCol w="462717">
                      <a:extLst>
                        <a:ext uri="{9D8B030D-6E8A-4147-A177-3AD203B41FA5}">
                          <a16:colId xmlns:a16="http://schemas.microsoft.com/office/drawing/2014/main" val="1952043875"/>
                        </a:ext>
                      </a:extLst>
                    </a:gridCol>
                    <a:gridCol w="462717">
                      <a:extLst>
                        <a:ext uri="{9D8B030D-6E8A-4147-A177-3AD203B41FA5}">
                          <a16:colId xmlns:a16="http://schemas.microsoft.com/office/drawing/2014/main" val="2170897370"/>
                        </a:ext>
                      </a:extLst>
                    </a:gridCol>
                    <a:gridCol w="462717">
                      <a:extLst>
                        <a:ext uri="{9D8B030D-6E8A-4147-A177-3AD203B41FA5}">
                          <a16:colId xmlns:a16="http://schemas.microsoft.com/office/drawing/2014/main" val="2682518744"/>
                        </a:ext>
                      </a:extLst>
                    </a:gridCol>
                  </a:tblGrid>
                  <a:tr h="370840">
                    <a:tc>
                      <a:txBody>
                        <a:bodyPr/>
                        <a:lstStyle/>
                        <a:p>
                          <a:pPr algn="ctr"/>
                          <a:r>
                            <a:rPr lang="en-US" b="0" dirty="0" err="1">
                              <a:solidFill>
                                <a:schemeClr val="tx1"/>
                              </a:solidFill>
                              <a:latin typeface="Times New Roman" panose="02020603050405020304" pitchFamily="18" charset="0"/>
                              <a:cs typeface="Times New Roman" panose="02020603050405020304" pitchFamily="18" charset="0"/>
                            </a:rPr>
                            <a:t>i</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8464628"/>
                      </a:ext>
                    </a:extLst>
                  </a:tr>
                  <a:tr h="37638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66" t="-108065" r="-337975" b="-22581"/>
                          </a:stretch>
                        </a:blip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4227186"/>
                      </a:ext>
                    </a:extLst>
                  </a:tr>
                </a:tbl>
              </a:graphicData>
            </a:graphic>
          </p:graphicFrame>
        </mc:Fallback>
      </mc:AlternateContent>
    </p:spTree>
    <p:extLst>
      <p:ext uri="{BB962C8B-B14F-4D97-AF65-F5344CB8AC3E}">
        <p14:creationId xmlns:p14="http://schemas.microsoft.com/office/powerpoint/2010/main" val="1353996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9203" y="1859340"/>
            <a:ext cx="9268288" cy="3416320"/>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Figure 32.5.  The Rabin-Karp algorithm (c). </a:t>
            </a:r>
          </a:p>
          <a:p>
            <a:pPr marL="568325" marR="0" lvl="0" indent="-568325">
              <a:spcBef>
                <a:spcPts val="0"/>
              </a:spcBef>
              <a:spcAft>
                <a:spcPts val="0"/>
              </a:spcAft>
            </a:pPr>
            <a:r>
              <a:rPr lang="en-US" sz="2400" dirty="0">
                <a:solidFill>
                  <a:srgbClr val="000099"/>
                </a:solidFill>
                <a:latin typeface="Times New Roman" panose="02020603050405020304" pitchFamily="18" charset="0"/>
                <a:ea typeface="SimSun" panose="02010600030101010101" pitchFamily="2" charset="-122"/>
              </a:rPr>
              <a:t>(c)   How to compute the value</a:t>
            </a:r>
            <a:r>
              <a:rPr lang="en-US" sz="2400" dirty="0">
                <a:latin typeface="Times New Roman" panose="02020603050405020304" pitchFamily="18" charset="0"/>
                <a:ea typeface="SimSun" panose="02010600030101010101" pitchFamily="2" charset="-122"/>
              </a:rPr>
              <a:t> for a window in </a:t>
            </a:r>
            <a:r>
              <a:rPr lang="en-US" sz="2400" dirty="0">
                <a:solidFill>
                  <a:srgbClr val="0033CC"/>
                </a:solidFill>
                <a:latin typeface="Times New Roman" panose="02020603050405020304" pitchFamily="18" charset="0"/>
                <a:ea typeface="SimSun" panose="02010600030101010101" pitchFamily="2" charset="-122"/>
              </a:rPr>
              <a:t>constant time,</a:t>
            </a:r>
            <a:r>
              <a:rPr lang="en-US" sz="2400" dirty="0">
                <a:latin typeface="Times New Roman" panose="02020603050405020304" pitchFamily="18" charset="0"/>
                <a:ea typeface="SimSun" panose="02010600030101010101" pitchFamily="2" charset="-122"/>
              </a:rPr>
              <a:t> given the value for the previous window. The first window has value 31415. Dropping the high-order digit 3, shifting left (multiplying by 10), and then adding in the low-order digit 2 gives us the new value 14152. Because all computations are performed modulo 13, the value for the first window is 7, and the value for the new window is  8.  [ Note that …, -18, -5, 8, 21, … are the same class of  8 (mod 13).</a:t>
            </a:r>
          </a:p>
          <a:p>
            <a:pPr marL="342900" marR="0">
              <a:spcBef>
                <a:spcPts val="0"/>
              </a:spcBef>
              <a:spcAft>
                <a:spcPts val="0"/>
              </a:spcAft>
            </a:pPr>
            <a:r>
              <a:rPr lang="en-US" sz="24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19751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2762" y="797510"/>
            <a:ext cx="9530080" cy="5616922"/>
          </a:xfrm>
          <a:prstGeom prst="rect">
            <a:avLst/>
          </a:prstGeom>
        </p:spPr>
        <p:txBody>
          <a:bodyPr wrap="square">
            <a:spAutoFit/>
          </a:bodyPr>
          <a:lstStyle/>
          <a:p>
            <a:pPr marL="228600" marR="0" indent="-228600">
              <a:spcBef>
                <a:spcPts val="0"/>
              </a:spcBef>
              <a:spcAft>
                <a:spcPts val="0"/>
              </a:spcAft>
            </a:pPr>
            <a:r>
              <a:rPr lang="en-US" sz="3200" dirty="0">
                <a:ea typeface="SimSun" panose="02010600030101010101" pitchFamily="2" charset="-122"/>
                <a:cs typeface="Times New Roman" panose="02020603050405020304" pitchFamily="18" charset="0"/>
              </a:rPr>
              <a:t>Selection Sort</a:t>
            </a:r>
          </a:p>
          <a:p>
            <a:pPr marL="742950" marR="0" lvl="1" indent="-285750">
              <a:spcBef>
                <a:spcPts val="0"/>
              </a:spcBef>
              <a:spcAft>
                <a:spcPts val="600"/>
              </a:spcAft>
              <a:buFont typeface="+mj-lt"/>
              <a:buAutoNum type="arabicPeriod"/>
              <a:tabLst>
                <a:tab pos="6858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Start selection sort by scanning the entire given list to find its smallest element and exchange it with the first element, putting the smallest element in its final position in the sorted list.</a:t>
            </a:r>
          </a:p>
          <a:p>
            <a:pPr marR="0" lvl="1">
              <a:spcBef>
                <a:spcPts val="0"/>
              </a:spcBef>
              <a:spcAft>
                <a:spcPts val="600"/>
              </a:spcAft>
              <a:tabLst>
                <a:tab pos="6858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2. Then scan the list, starting with the second element to find the 	 	 smallest among the last n-1 elements and exchange it with the second 	 element, putting the second smallest element in its final position.</a:t>
            </a:r>
          </a:p>
          <a:p>
            <a:pPr marR="0" lvl="1">
              <a:spcBef>
                <a:spcPts val="0"/>
              </a:spcBef>
              <a:spcAft>
                <a:spcPts val="0"/>
              </a:spcAft>
              <a:tabLst>
                <a:tab pos="6858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3. Generally, on the </a:t>
            </a:r>
            <a:r>
              <a:rPr lang="en-US" sz="2400" dirty="0" err="1">
                <a:latin typeface="Times New Roman" panose="02020603050405020304" pitchFamily="18" charset="0"/>
                <a:ea typeface="SimSun" panose="02010600030101010101" pitchFamily="2" charset="-122"/>
                <a:cs typeface="Times New Roman" panose="02020603050405020304" pitchFamily="18" charset="0"/>
              </a:rPr>
              <a:t>ith</a:t>
            </a:r>
            <a:r>
              <a:rPr lang="en-US" sz="2400" dirty="0">
                <a:latin typeface="Times New Roman" panose="02020603050405020304" pitchFamily="18" charset="0"/>
                <a:ea typeface="SimSun" panose="02010600030101010101" pitchFamily="2" charset="-122"/>
                <a:cs typeface="Times New Roman" panose="02020603050405020304" pitchFamily="18" charset="0"/>
              </a:rPr>
              <a:t> pass through the list, which we number from 0 to 	 n-2, the algorithm searches for the smallest item among the last n-</a:t>
            </a:r>
            <a:r>
              <a:rPr lang="en-US" sz="2400" dirty="0" err="1">
                <a:latin typeface="Times New Roman" panose="02020603050405020304" pitchFamily="18" charset="0"/>
                <a:ea typeface="SimSun" panose="02010600030101010101" pitchFamily="2" charset="-122"/>
                <a:cs typeface="Times New Roman" panose="02020603050405020304" pitchFamily="18" charset="0"/>
              </a:rPr>
              <a:t>i</a:t>
            </a:r>
            <a:r>
              <a:rPr lang="en-US" sz="2400" dirty="0">
                <a:latin typeface="Times New Roman" panose="02020603050405020304" pitchFamily="18" charset="0"/>
                <a:ea typeface="SimSun" panose="02010600030101010101" pitchFamily="2" charset="-122"/>
                <a:cs typeface="Times New Roman" panose="02020603050405020304" pitchFamily="18" charset="0"/>
              </a:rPr>
              <a:t> 	 	 elements and swaps it with A</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i</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A</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  ≤   A</a:t>
            </a:r>
            <a:r>
              <a:rPr lang="en-US" sz="2400" baseline="-25000" dirty="0">
                <a:latin typeface="Times New Roman" panose="02020603050405020304" pitchFamily="18" charset="0"/>
                <a:cs typeface="Times New Roman" panose="02020603050405020304" pitchFamily="18" charset="0"/>
              </a:rPr>
              <a:t>i-1</a:t>
            </a:r>
            <a:r>
              <a:rPr lang="en-US" sz="2400" dirty="0">
                <a:latin typeface="Times New Roman" panose="02020603050405020304" pitchFamily="18" charset="0"/>
                <a:cs typeface="Times New Roman" panose="02020603050405020304" pitchFamily="18" charset="0"/>
              </a:rPr>
              <a:t>  |  A</a:t>
            </a:r>
            <a:r>
              <a:rPr lang="en-US" sz="2400" baseline="-25000" dirty="0">
                <a:latin typeface="Times New Roman" panose="02020603050405020304" pitchFamily="18" charset="0"/>
                <a:cs typeface="Times New Roman" panose="02020603050405020304" pitchFamily="18" charset="0"/>
              </a:rPr>
              <a:t>i </a:t>
            </a:r>
            <a:r>
              <a:rPr lang="en-US" sz="2400" dirty="0">
                <a:latin typeface="Times New Roman" panose="02020603050405020304" pitchFamily="18" charset="0"/>
                <a:cs typeface="Times New Roman" panose="02020603050405020304" pitchFamily="18" charset="0"/>
              </a:rPr>
              <a:t> , . . . , A</a:t>
            </a:r>
            <a:r>
              <a:rPr lang="en-US" sz="2400" baseline="-25000" dirty="0">
                <a:latin typeface="Times New Roman" panose="02020603050405020304" pitchFamily="18" charset="0"/>
                <a:cs typeface="Times New Roman" panose="02020603050405020304" pitchFamily="18" charset="0"/>
              </a:rPr>
              <a:t>min</a:t>
            </a:r>
            <a:r>
              <a:rPr lang="en-US" sz="2400" dirty="0">
                <a:latin typeface="Times New Roman" panose="02020603050405020304" pitchFamily="18" charset="0"/>
                <a:cs typeface="Times New Roman" panose="02020603050405020304" pitchFamily="18" charset="0"/>
              </a:rPr>
              <a:t> , . . . , A</a:t>
            </a:r>
            <a:r>
              <a:rPr lang="en-US" sz="2400" baseline="-25000" dirty="0">
                <a:latin typeface="Times New Roman" panose="02020603050405020304" pitchFamily="18" charset="0"/>
                <a:cs typeface="Times New Roman" panose="02020603050405020304" pitchFamily="18" charset="0"/>
              </a:rPr>
              <a:t>n-1</a:t>
            </a:r>
            <a:r>
              <a:rPr lang="en-US" sz="2400" dirty="0">
                <a:latin typeface="Times New Roman" panose="02020603050405020304" pitchFamily="18" charset="0"/>
                <a:cs typeface="Times New Roman" panose="02020603050405020304" pitchFamily="18" charset="0"/>
              </a:rPr>
              <a:t>   </a:t>
            </a:r>
          </a:p>
          <a:p>
            <a:pPr>
              <a:spcAft>
                <a:spcPts val="600"/>
              </a:spcAft>
            </a:pPr>
            <a:r>
              <a:rPr lang="en-US" sz="2400" dirty="0">
                <a:latin typeface="Times New Roman" panose="02020603050405020304" pitchFamily="18" charset="0"/>
                <a:cs typeface="Times New Roman" panose="02020603050405020304" pitchFamily="18" charset="0"/>
              </a:rPr>
              <a:t>	in their final position	        the last n-</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elements. [n-1-(i-1) = n-</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R="0" lvl="1">
              <a:spcBef>
                <a:spcPts val="0"/>
              </a:spcBef>
              <a:spcAft>
                <a:spcPts val="0"/>
              </a:spcAft>
              <a:tabLst>
                <a:tab pos="685800" algn="l"/>
              </a:tabLst>
            </a:pPr>
            <a:r>
              <a:rPr lang="en-US" sz="2400" dirty="0">
                <a:latin typeface="Times New Roman" panose="02020603050405020304" pitchFamily="18" charset="0"/>
                <a:cs typeface="Times New Roman" panose="02020603050405020304" pitchFamily="18" charset="0"/>
              </a:rPr>
              <a:t>4. After n-1 passes, the list is sorted.</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6" name="AutoShape 126"/>
          <p:cNvSpPr>
            <a:spLocks/>
          </p:cNvSpPr>
          <p:nvPr/>
        </p:nvSpPr>
        <p:spPr bwMode="auto">
          <a:xfrm rot="16200000">
            <a:off x="6412550" y="4514532"/>
            <a:ext cx="102235" cy="1151890"/>
          </a:xfrm>
          <a:prstGeom prst="rightBracket">
            <a:avLst>
              <a:gd name="adj" fmla="val 4111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4" name="Picture 3" descr="Image result for sad face">
            <a:extLst>
              <a:ext uri="{FF2B5EF4-FFF2-40B4-BE49-F238E27FC236}">
                <a16:creationId xmlns:a16="http://schemas.microsoft.com/office/drawing/2014/main" id="{6431C5DB-8629-464A-8974-FF0E2D7EBA4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04818" y="1229586"/>
            <a:ext cx="434340" cy="409202"/>
          </a:xfrm>
          <a:prstGeom prst="rect">
            <a:avLst/>
          </a:prstGeom>
          <a:noFill/>
        </p:spPr>
      </p:pic>
    </p:spTree>
    <p:extLst>
      <p:ext uri="{BB962C8B-B14F-4D97-AF65-F5344CB8AC3E}">
        <p14:creationId xmlns:p14="http://schemas.microsoft.com/office/powerpoint/2010/main" val="1449155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2083" y="1005900"/>
            <a:ext cx="8958500" cy="3908762"/>
          </a:xfrm>
          <a:prstGeom prst="rect">
            <a:avLst/>
          </a:prstGeom>
        </p:spPr>
        <p:txBody>
          <a:bodyPr wrap="square">
            <a:spAutoFit/>
          </a:bodyPr>
          <a:lstStyle/>
          <a:p>
            <a:r>
              <a:rPr lang="en-US" sz="3200" dirty="0">
                <a:ea typeface="SimSun" panose="02010600030101010101" pitchFamily="2" charset="-122"/>
              </a:rPr>
              <a:t>The Rabin-Karp algorithm</a:t>
            </a:r>
          </a:p>
          <a:p>
            <a:pPr marL="568325" marR="0" lvl="0" indent="-568325">
              <a:spcBef>
                <a:spcPts val="0"/>
              </a:spcBef>
              <a:spcAft>
                <a:spcPts val="0"/>
              </a:spcAft>
            </a:pPr>
            <a:endParaRPr lang="en-US" sz="2400" dirty="0">
              <a:solidFill>
                <a:srgbClr val="000099"/>
              </a:solidFill>
              <a:latin typeface="Times New Roman" panose="02020603050405020304" pitchFamily="18" charset="0"/>
              <a:ea typeface="SimSun" panose="02010600030101010101" pitchFamily="2" charset="-122"/>
            </a:endParaRPr>
          </a:p>
          <a:p>
            <a:pPr marL="461963" marR="0" lvl="0" indent="-461963">
              <a:spcBef>
                <a:spcPts val="0"/>
              </a:spcBef>
              <a:spcAft>
                <a:spcPts val="0"/>
              </a:spcAft>
              <a:buFont typeface="Arial" panose="020B0604020202020204" pitchFamily="34" charset="0"/>
              <a:buChar char="•"/>
            </a:pPr>
            <a:r>
              <a:rPr lang="en-US" sz="2400" dirty="0">
                <a:solidFill>
                  <a:srgbClr val="000099"/>
                </a:solidFill>
                <a:latin typeface="Times New Roman" panose="02020603050405020304" pitchFamily="18" charset="0"/>
                <a:ea typeface="SimSun" panose="02010600030101010101" pitchFamily="2" charset="-122"/>
              </a:rPr>
              <a:t>Assume each character is a decimal digit in </a:t>
            </a:r>
            <a:r>
              <a:rPr lang="en-US" sz="2400" dirty="0">
                <a:latin typeface="Times New Roman" panose="02020603050405020304" pitchFamily="18" charset="0"/>
                <a:ea typeface="SimSun" panose="02010600030101010101" pitchFamily="2" charset="-122"/>
              </a:rPr>
              <a:t>Σ = {0, 1, 2, …, 9}. </a:t>
            </a:r>
          </a:p>
          <a:p>
            <a:pPr marL="461963" marR="0" lvl="0" indent="-461963">
              <a:spcBef>
                <a:spcPts val="0"/>
              </a:spcBef>
              <a:spcAft>
                <a:spcPts val="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Assume that each character is a digit in radix – d notation, where d = | Σ |. For this case, d = 10. </a:t>
            </a:r>
          </a:p>
          <a:p>
            <a:pPr marL="461963" marR="0" lvl="0" indent="-461963">
              <a:spcBef>
                <a:spcPts val="0"/>
              </a:spcBef>
              <a:spcAft>
                <a:spcPts val="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Then, a string of k consecutive characters is representing a length-k decimal number. </a:t>
            </a:r>
          </a:p>
          <a:p>
            <a:pPr marL="919163" lvl="1"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character string 31415 thus corresponds to the decimal number 31,415.</a:t>
            </a:r>
          </a:p>
          <a:p>
            <a:pPr marR="0" lvl="0">
              <a:spcBef>
                <a:spcPts val="0"/>
              </a:spcBef>
              <a:spcAft>
                <a:spcPts val="0"/>
              </a:spcAft>
            </a:pP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99186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6BB445C9-8C11-483C-8ACB-92B71BA9B1F5}"/>
              </a:ext>
            </a:extLst>
          </p:cNvPr>
          <p:cNvSpPr txBox="1"/>
          <p:nvPr/>
        </p:nvSpPr>
        <p:spPr>
          <a:xfrm>
            <a:off x="351576" y="2719903"/>
            <a:ext cx="10975451" cy="3211339"/>
          </a:xfrm>
          <a:prstGeom prst="rect">
            <a:avLst/>
          </a:prstGeom>
          <a:solidFill>
            <a:srgbClr val="FFFF00"/>
          </a:solidFill>
        </p:spPr>
        <p:txBody>
          <a:bodyPr wrap="square" rtlCol="0">
            <a:spAutoFit/>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099729438"/>
              </p:ext>
            </p:extLst>
          </p:nvPr>
        </p:nvGraphicFramePr>
        <p:xfrm>
          <a:off x="1496286" y="3352921"/>
          <a:ext cx="9171724" cy="616629"/>
        </p:xfrm>
        <a:graphic>
          <a:graphicData uri="http://schemas.openxmlformats.org/drawingml/2006/table">
            <a:tbl>
              <a:tblPr firstRow="1" firstCol="1" bandRow="1">
                <a:tableStyleId>{5C22544A-7EE6-4342-B048-85BDC9FD1C3A}</a:tableStyleId>
              </a:tblPr>
              <a:tblGrid>
                <a:gridCol w="481861">
                  <a:extLst>
                    <a:ext uri="{9D8B030D-6E8A-4147-A177-3AD203B41FA5}">
                      <a16:colId xmlns:a16="http://schemas.microsoft.com/office/drawing/2014/main" val="20000"/>
                    </a:ext>
                  </a:extLst>
                </a:gridCol>
                <a:gridCol w="481861">
                  <a:extLst>
                    <a:ext uri="{9D8B030D-6E8A-4147-A177-3AD203B41FA5}">
                      <a16:colId xmlns:a16="http://schemas.microsoft.com/office/drawing/2014/main" val="20001"/>
                    </a:ext>
                  </a:extLst>
                </a:gridCol>
                <a:gridCol w="481861">
                  <a:extLst>
                    <a:ext uri="{9D8B030D-6E8A-4147-A177-3AD203B41FA5}">
                      <a16:colId xmlns:a16="http://schemas.microsoft.com/office/drawing/2014/main" val="20002"/>
                    </a:ext>
                  </a:extLst>
                </a:gridCol>
                <a:gridCol w="481861">
                  <a:extLst>
                    <a:ext uri="{9D8B030D-6E8A-4147-A177-3AD203B41FA5}">
                      <a16:colId xmlns:a16="http://schemas.microsoft.com/office/drawing/2014/main" val="20003"/>
                    </a:ext>
                  </a:extLst>
                </a:gridCol>
                <a:gridCol w="482952">
                  <a:extLst>
                    <a:ext uri="{9D8B030D-6E8A-4147-A177-3AD203B41FA5}">
                      <a16:colId xmlns:a16="http://schemas.microsoft.com/office/drawing/2014/main" val="20004"/>
                    </a:ext>
                  </a:extLst>
                </a:gridCol>
                <a:gridCol w="482952">
                  <a:extLst>
                    <a:ext uri="{9D8B030D-6E8A-4147-A177-3AD203B41FA5}">
                      <a16:colId xmlns:a16="http://schemas.microsoft.com/office/drawing/2014/main" val="20005"/>
                    </a:ext>
                  </a:extLst>
                </a:gridCol>
                <a:gridCol w="482952">
                  <a:extLst>
                    <a:ext uri="{9D8B030D-6E8A-4147-A177-3AD203B41FA5}">
                      <a16:colId xmlns:a16="http://schemas.microsoft.com/office/drawing/2014/main" val="20006"/>
                    </a:ext>
                  </a:extLst>
                </a:gridCol>
                <a:gridCol w="482952">
                  <a:extLst>
                    <a:ext uri="{9D8B030D-6E8A-4147-A177-3AD203B41FA5}">
                      <a16:colId xmlns:a16="http://schemas.microsoft.com/office/drawing/2014/main" val="20007"/>
                    </a:ext>
                  </a:extLst>
                </a:gridCol>
                <a:gridCol w="482952">
                  <a:extLst>
                    <a:ext uri="{9D8B030D-6E8A-4147-A177-3AD203B41FA5}">
                      <a16:colId xmlns:a16="http://schemas.microsoft.com/office/drawing/2014/main" val="20008"/>
                    </a:ext>
                  </a:extLst>
                </a:gridCol>
                <a:gridCol w="482952">
                  <a:extLst>
                    <a:ext uri="{9D8B030D-6E8A-4147-A177-3AD203B41FA5}">
                      <a16:colId xmlns:a16="http://schemas.microsoft.com/office/drawing/2014/main" val="20009"/>
                    </a:ext>
                  </a:extLst>
                </a:gridCol>
                <a:gridCol w="496608">
                  <a:extLst>
                    <a:ext uri="{9D8B030D-6E8A-4147-A177-3AD203B41FA5}">
                      <a16:colId xmlns:a16="http://schemas.microsoft.com/office/drawing/2014/main" val="20010"/>
                    </a:ext>
                  </a:extLst>
                </a:gridCol>
                <a:gridCol w="469296">
                  <a:extLst>
                    <a:ext uri="{9D8B030D-6E8A-4147-A177-3AD203B41FA5}">
                      <a16:colId xmlns:a16="http://schemas.microsoft.com/office/drawing/2014/main" val="20011"/>
                    </a:ext>
                  </a:extLst>
                </a:gridCol>
                <a:gridCol w="482952">
                  <a:extLst>
                    <a:ext uri="{9D8B030D-6E8A-4147-A177-3AD203B41FA5}">
                      <a16:colId xmlns:a16="http://schemas.microsoft.com/office/drawing/2014/main" val="20012"/>
                    </a:ext>
                  </a:extLst>
                </a:gridCol>
                <a:gridCol w="482952">
                  <a:extLst>
                    <a:ext uri="{9D8B030D-6E8A-4147-A177-3AD203B41FA5}">
                      <a16:colId xmlns:a16="http://schemas.microsoft.com/office/drawing/2014/main" val="20013"/>
                    </a:ext>
                  </a:extLst>
                </a:gridCol>
                <a:gridCol w="482952">
                  <a:extLst>
                    <a:ext uri="{9D8B030D-6E8A-4147-A177-3AD203B41FA5}">
                      <a16:colId xmlns:a16="http://schemas.microsoft.com/office/drawing/2014/main" val="20014"/>
                    </a:ext>
                  </a:extLst>
                </a:gridCol>
                <a:gridCol w="482952">
                  <a:extLst>
                    <a:ext uri="{9D8B030D-6E8A-4147-A177-3AD203B41FA5}">
                      <a16:colId xmlns:a16="http://schemas.microsoft.com/office/drawing/2014/main" val="20015"/>
                    </a:ext>
                  </a:extLst>
                </a:gridCol>
                <a:gridCol w="482952">
                  <a:extLst>
                    <a:ext uri="{9D8B030D-6E8A-4147-A177-3AD203B41FA5}">
                      <a16:colId xmlns:a16="http://schemas.microsoft.com/office/drawing/2014/main" val="20016"/>
                    </a:ext>
                  </a:extLst>
                </a:gridCol>
                <a:gridCol w="482952">
                  <a:extLst>
                    <a:ext uri="{9D8B030D-6E8A-4147-A177-3AD203B41FA5}">
                      <a16:colId xmlns:a16="http://schemas.microsoft.com/office/drawing/2014/main" val="20017"/>
                    </a:ext>
                  </a:extLst>
                </a:gridCol>
                <a:gridCol w="482952">
                  <a:extLst>
                    <a:ext uri="{9D8B030D-6E8A-4147-A177-3AD203B41FA5}">
                      <a16:colId xmlns:a16="http://schemas.microsoft.com/office/drawing/2014/main" val="20018"/>
                    </a:ext>
                  </a:extLst>
                </a:gridCol>
              </a:tblGrid>
              <a:tr h="616629">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0</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4</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6</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7</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6371758"/>
              </p:ext>
            </p:extLst>
          </p:nvPr>
        </p:nvGraphicFramePr>
        <p:xfrm>
          <a:off x="2441284" y="5003049"/>
          <a:ext cx="7222840" cy="516212"/>
        </p:xfrm>
        <a:graphic>
          <a:graphicData uri="http://schemas.openxmlformats.org/drawingml/2006/table">
            <a:tbl>
              <a:tblPr firstRow="1" firstCol="1" bandRow="1">
                <a:tableStyleId>{5C22544A-7EE6-4342-B048-85BDC9FD1C3A}</a:tableStyleId>
              </a:tblPr>
              <a:tblGrid>
                <a:gridCol w="478133">
                  <a:extLst>
                    <a:ext uri="{9D8B030D-6E8A-4147-A177-3AD203B41FA5}">
                      <a16:colId xmlns:a16="http://schemas.microsoft.com/office/drawing/2014/main" val="20000"/>
                    </a:ext>
                  </a:extLst>
                </a:gridCol>
                <a:gridCol w="514912">
                  <a:extLst>
                    <a:ext uri="{9D8B030D-6E8A-4147-A177-3AD203B41FA5}">
                      <a16:colId xmlns:a16="http://schemas.microsoft.com/office/drawing/2014/main" val="20001"/>
                    </a:ext>
                  </a:extLst>
                </a:gridCol>
                <a:gridCol w="479215">
                  <a:extLst>
                    <a:ext uri="{9D8B030D-6E8A-4147-A177-3AD203B41FA5}">
                      <a16:colId xmlns:a16="http://schemas.microsoft.com/office/drawing/2014/main" val="20002"/>
                    </a:ext>
                  </a:extLst>
                </a:gridCol>
                <a:gridCol w="479215">
                  <a:extLst>
                    <a:ext uri="{9D8B030D-6E8A-4147-A177-3AD203B41FA5}">
                      <a16:colId xmlns:a16="http://schemas.microsoft.com/office/drawing/2014/main" val="20003"/>
                    </a:ext>
                  </a:extLst>
                </a:gridCol>
                <a:gridCol w="479215">
                  <a:extLst>
                    <a:ext uri="{9D8B030D-6E8A-4147-A177-3AD203B41FA5}">
                      <a16:colId xmlns:a16="http://schemas.microsoft.com/office/drawing/2014/main" val="20004"/>
                    </a:ext>
                  </a:extLst>
                </a:gridCol>
                <a:gridCol w="479215">
                  <a:extLst>
                    <a:ext uri="{9D8B030D-6E8A-4147-A177-3AD203B41FA5}">
                      <a16:colId xmlns:a16="http://schemas.microsoft.com/office/drawing/2014/main" val="20005"/>
                    </a:ext>
                  </a:extLst>
                </a:gridCol>
                <a:gridCol w="479215">
                  <a:extLst>
                    <a:ext uri="{9D8B030D-6E8A-4147-A177-3AD203B41FA5}">
                      <a16:colId xmlns:a16="http://schemas.microsoft.com/office/drawing/2014/main" val="20006"/>
                    </a:ext>
                  </a:extLst>
                </a:gridCol>
                <a:gridCol w="479215">
                  <a:extLst>
                    <a:ext uri="{9D8B030D-6E8A-4147-A177-3AD203B41FA5}">
                      <a16:colId xmlns:a16="http://schemas.microsoft.com/office/drawing/2014/main" val="20007"/>
                    </a:ext>
                  </a:extLst>
                </a:gridCol>
                <a:gridCol w="479215">
                  <a:extLst>
                    <a:ext uri="{9D8B030D-6E8A-4147-A177-3AD203B41FA5}">
                      <a16:colId xmlns:a16="http://schemas.microsoft.com/office/drawing/2014/main" val="20008"/>
                    </a:ext>
                  </a:extLst>
                </a:gridCol>
                <a:gridCol w="479215">
                  <a:extLst>
                    <a:ext uri="{9D8B030D-6E8A-4147-A177-3AD203B41FA5}">
                      <a16:colId xmlns:a16="http://schemas.microsoft.com/office/drawing/2014/main" val="20009"/>
                    </a:ext>
                  </a:extLst>
                </a:gridCol>
                <a:gridCol w="479215">
                  <a:extLst>
                    <a:ext uri="{9D8B030D-6E8A-4147-A177-3AD203B41FA5}">
                      <a16:colId xmlns:a16="http://schemas.microsoft.com/office/drawing/2014/main" val="20010"/>
                    </a:ext>
                  </a:extLst>
                </a:gridCol>
                <a:gridCol w="479215">
                  <a:extLst>
                    <a:ext uri="{9D8B030D-6E8A-4147-A177-3AD203B41FA5}">
                      <a16:colId xmlns:a16="http://schemas.microsoft.com/office/drawing/2014/main" val="20011"/>
                    </a:ext>
                  </a:extLst>
                </a:gridCol>
                <a:gridCol w="479215">
                  <a:extLst>
                    <a:ext uri="{9D8B030D-6E8A-4147-A177-3AD203B41FA5}">
                      <a16:colId xmlns:a16="http://schemas.microsoft.com/office/drawing/2014/main" val="20012"/>
                    </a:ext>
                  </a:extLst>
                </a:gridCol>
                <a:gridCol w="479215">
                  <a:extLst>
                    <a:ext uri="{9D8B030D-6E8A-4147-A177-3AD203B41FA5}">
                      <a16:colId xmlns:a16="http://schemas.microsoft.com/office/drawing/2014/main" val="20013"/>
                    </a:ext>
                  </a:extLst>
                </a:gridCol>
                <a:gridCol w="479215">
                  <a:extLst>
                    <a:ext uri="{9D8B030D-6E8A-4147-A177-3AD203B41FA5}">
                      <a16:colId xmlns:a16="http://schemas.microsoft.com/office/drawing/2014/main" val="20014"/>
                    </a:ext>
                  </a:extLst>
                </a:gridCol>
              </a:tblGrid>
              <a:tr h="516212">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8</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0</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7</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8</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4</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10</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7</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5" name="AutoShape 239"/>
          <p:cNvSpPr>
            <a:spLocks/>
          </p:cNvSpPr>
          <p:nvPr/>
        </p:nvSpPr>
        <p:spPr bwMode="auto">
          <a:xfrm rot="5400000">
            <a:off x="3067449" y="3011916"/>
            <a:ext cx="258395" cy="2368837"/>
          </a:xfrm>
          <a:prstGeom prst="rightBrace">
            <a:avLst>
              <a:gd name="adj1" fmla="val 41189"/>
              <a:gd name="adj2" fmla="val 50000"/>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 name="AutoShape 240"/>
          <p:cNvSpPr>
            <a:spLocks/>
          </p:cNvSpPr>
          <p:nvPr/>
        </p:nvSpPr>
        <p:spPr bwMode="auto">
          <a:xfrm rot="5400000">
            <a:off x="5478948" y="2954372"/>
            <a:ext cx="187638" cy="2370717"/>
          </a:xfrm>
          <a:prstGeom prst="rightBrace">
            <a:avLst>
              <a:gd name="adj1" fmla="val 41189"/>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 name="AutoShape 241"/>
          <p:cNvSpPr>
            <a:spLocks/>
          </p:cNvSpPr>
          <p:nvPr/>
        </p:nvSpPr>
        <p:spPr bwMode="auto">
          <a:xfrm rot="5400000">
            <a:off x="8348158" y="2985035"/>
            <a:ext cx="251692" cy="2380240"/>
          </a:xfrm>
          <a:prstGeom prst="rightBrace">
            <a:avLst>
              <a:gd name="adj1" fmla="val 41189"/>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8" name="AutoShape 244"/>
          <p:cNvCxnSpPr>
            <a:cxnSpLocks noChangeShapeType="1"/>
          </p:cNvCxnSpPr>
          <p:nvPr/>
        </p:nvCxnSpPr>
        <p:spPr bwMode="auto">
          <a:xfrm>
            <a:off x="2641594" y="4208692"/>
            <a:ext cx="6" cy="794357"/>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AutoShape 245"/>
          <p:cNvCxnSpPr>
            <a:cxnSpLocks noChangeShapeType="1"/>
          </p:cNvCxnSpPr>
          <p:nvPr/>
        </p:nvCxnSpPr>
        <p:spPr bwMode="auto">
          <a:xfrm flipH="1">
            <a:off x="3195782" y="4325532"/>
            <a:ext cx="864" cy="677517"/>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10" name="AutoShape 246"/>
          <p:cNvCxnSpPr>
            <a:cxnSpLocks noChangeShapeType="1"/>
          </p:cNvCxnSpPr>
          <p:nvPr/>
        </p:nvCxnSpPr>
        <p:spPr bwMode="auto">
          <a:xfrm>
            <a:off x="5572767" y="4213036"/>
            <a:ext cx="5997" cy="790013"/>
          </a:xfrm>
          <a:prstGeom prst="straightConnector1">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1" name="AutoShape 247"/>
          <p:cNvCxnSpPr>
            <a:cxnSpLocks noChangeShapeType="1"/>
          </p:cNvCxnSpPr>
          <p:nvPr/>
        </p:nvCxnSpPr>
        <p:spPr bwMode="auto">
          <a:xfrm>
            <a:off x="8474004" y="4301001"/>
            <a:ext cx="4978" cy="70204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 name="Rectangle 9"/>
          <p:cNvSpPr>
            <a:spLocks noChangeArrowheads="1"/>
          </p:cNvSpPr>
          <p:nvPr/>
        </p:nvSpPr>
        <p:spPr bwMode="auto">
          <a:xfrm>
            <a:off x="3939742" y="42588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0"/>
          <p:cNvSpPr>
            <a:spLocks noChangeArrowheads="1"/>
          </p:cNvSpPr>
          <p:nvPr/>
        </p:nvSpPr>
        <p:spPr bwMode="auto">
          <a:xfrm>
            <a:off x="1496286" y="2822482"/>
            <a:ext cx="91717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1     2     3    4    5     6    7    8    9    10  11  12   13  14  15   16  17  18  19</a:t>
            </a:r>
            <a:endParaRPr kumimoji="0" lang="en-US" altLang="zh-CN" sz="2400" b="0" i="0" u="none" strike="noStrike" cap="none" normalizeH="0" baseline="0" dirty="0">
              <a:ln>
                <a:noFill/>
              </a:ln>
              <a:solidFill>
                <a:schemeClr val="tx1"/>
              </a:solidFill>
              <a:effectLst/>
            </a:endParaRPr>
          </a:p>
        </p:txBody>
      </p:sp>
      <p:sp>
        <p:nvSpPr>
          <p:cNvPr id="14" name="Rectangle 11"/>
          <p:cNvSpPr>
            <a:spLocks noChangeArrowheads="1"/>
          </p:cNvSpPr>
          <p:nvPr/>
        </p:nvSpPr>
        <p:spPr bwMode="auto">
          <a:xfrm>
            <a:off x="3939742" y="51732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2"/>
          <p:cNvSpPr>
            <a:spLocks noChangeArrowheads="1"/>
          </p:cNvSpPr>
          <p:nvPr/>
        </p:nvSpPr>
        <p:spPr bwMode="auto">
          <a:xfrm>
            <a:off x="1496286" y="4248322"/>
            <a:ext cx="88484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            	</a:t>
            </a:r>
            <a:r>
              <a:rPr kumimoji="0" lang="en-US" altLang="zh-CN" sz="2000" b="1" i="0" u="none" strike="noStrike" cap="none" normalizeH="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mod 13</a:t>
            </a:r>
            <a:endParaRPr kumimoji="0" lang="en-US" altLang="zh-CN" sz="2000" b="0" i="0" u="none" strike="noStrike" cap="none" normalizeH="0" baseline="0" dirty="0">
              <a:ln>
                <a:noFill/>
              </a:ln>
              <a:solidFill>
                <a:schemeClr val="tx1"/>
              </a:solidFill>
              <a:effectLst/>
            </a:endParaRPr>
          </a:p>
        </p:txBody>
      </p:sp>
      <p:sp>
        <p:nvSpPr>
          <p:cNvPr id="16" name="AutoShape 238"/>
          <p:cNvSpPr>
            <a:spLocks/>
          </p:cNvSpPr>
          <p:nvPr/>
        </p:nvSpPr>
        <p:spPr bwMode="auto">
          <a:xfrm rot="5400000">
            <a:off x="2563431" y="2985220"/>
            <a:ext cx="156327" cy="2290617"/>
          </a:xfrm>
          <a:prstGeom prst="rightBrace">
            <a:avLst>
              <a:gd name="adj1" fmla="val 41189"/>
              <a:gd name="adj2" fmla="val 50000"/>
            </a:avLst>
          </a:prstGeom>
          <a:noFill/>
          <a:ln w="28575">
            <a:solidFill>
              <a:schemeClr val="accent6">
                <a:lumMod val="5000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1" name="Rectangle 20"/>
          <p:cNvSpPr/>
          <p:nvPr/>
        </p:nvSpPr>
        <p:spPr>
          <a:xfrm>
            <a:off x="1496286" y="5465733"/>
            <a:ext cx="9097828" cy="1200329"/>
          </a:xfrm>
          <a:prstGeom prst="rect">
            <a:avLst/>
          </a:prstGeom>
        </p:spPr>
        <p:txBody>
          <a:bodyPr wrap="square">
            <a:spAutoFit/>
          </a:bodyPr>
          <a:lstStyle/>
          <a:p>
            <a:r>
              <a:rPr 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0       </a:t>
            </a:r>
            <a:r>
              <a:rPr lang="en-US" sz="2400" b="1" dirty="0">
                <a:latin typeface="Times New Roman" panose="02020603050405020304" pitchFamily="18" charset="0"/>
                <a:cs typeface="Times New Roman" panose="02020603050405020304" pitchFamily="18" charset="0"/>
              </a:rPr>
              <a:t>t</a:t>
            </a:r>
            <a:r>
              <a:rPr lang="en-US" sz="2400" b="1" baseline="-25000" dirty="0">
                <a:latin typeface="Times New Roman" panose="02020603050405020304" pitchFamily="18" charset="0"/>
                <a:cs typeface="Times New Roman" panose="02020603050405020304" pitchFamily="18" charset="0"/>
              </a:rPr>
              <a:t>1      </a:t>
            </a:r>
            <a:r>
              <a:rPr lang="en-US" sz="2400" b="1" dirty="0">
                <a:latin typeface="Times New Roman" panose="02020603050405020304" pitchFamily="18" charset="0"/>
                <a:cs typeface="Times New Roman" panose="02020603050405020304" pitchFamily="18" charset="0"/>
              </a:rPr>
              <a:t>t</a:t>
            </a:r>
            <a:r>
              <a:rPr lang="en-US" sz="2400" b="1" baseline="-25000" dirty="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5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6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7     </a:t>
            </a:r>
            <a:r>
              <a:rPr lang="en-US" sz="2400" b="1" dirty="0">
                <a:latin typeface="Times New Roman" panose="02020603050405020304" pitchFamily="18" charset="0"/>
                <a:cs typeface="Times New Roman" panose="02020603050405020304" pitchFamily="18" charset="0"/>
              </a:rPr>
              <a:t>t</a:t>
            </a:r>
            <a:r>
              <a:rPr lang="en-US" sz="2400" b="1" baseline="-25000" dirty="0">
                <a:latin typeface="Times New Roman" panose="02020603050405020304" pitchFamily="18" charset="0"/>
                <a:cs typeface="Times New Roman" panose="02020603050405020304" pitchFamily="18" charset="0"/>
              </a:rPr>
              <a:t>8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9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10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11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12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13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14</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when s=6 and m=5, T[s + 1 .. s +m]= T[7..11] which has 31415. </a:t>
            </a:r>
          </a:p>
          <a:p>
            <a:r>
              <a:rPr lang="en-US" sz="2400" dirty="0">
                <a:latin typeface="Times New Roman" panose="02020603050405020304" pitchFamily="18" charset="0"/>
                <a:cs typeface="Times New Roman" panose="02020603050405020304" pitchFamily="18" charset="0"/>
              </a:rPr>
              <a:t>           And t</a:t>
            </a:r>
            <a:r>
              <a:rPr lang="en-US" sz="2400" baseline="-25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  31415 mod 3 = 7. </a:t>
            </a:r>
          </a:p>
        </p:txBody>
      </p:sp>
      <p:sp>
        <p:nvSpPr>
          <p:cNvPr id="22" name="Rectangle 21"/>
          <p:cNvSpPr/>
          <p:nvPr/>
        </p:nvSpPr>
        <p:spPr>
          <a:xfrm>
            <a:off x="1403925" y="664417"/>
            <a:ext cx="9581337" cy="2154436"/>
          </a:xfrm>
          <a:prstGeom prst="rect">
            <a:avLst/>
          </a:prstGeom>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Given a pattern   P[1 .. m],  let  p denote its corresponding decimal value.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For example, let P[1]=3, P[2]=1, P[3]=4, P[4]=1 and P[5]=5; and p = 7 since  31415 mod 13 = 7</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Given a text  T[1 .. n],  let   </a:t>
            </a:r>
            <a:r>
              <a:rPr lang="en-US" sz="2200" dirty="0" err="1">
                <a:latin typeface="Times New Roman" panose="02020603050405020304" pitchFamily="18" charset="0"/>
                <a:cs typeface="Times New Roman" panose="02020603050405020304" pitchFamily="18" charset="0"/>
              </a:rPr>
              <a:t>t</a:t>
            </a:r>
            <a:r>
              <a:rPr lang="en-US" sz="2200" baseline="-25000" dirty="0" err="1">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denote the decimal value of the length-m substring  T[s + 1 .. s +m]  for  s = 0, 1,  …, n – m.</a:t>
            </a:r>
          </a:p>
          <a:p>
            <a:r>
              <a:rPr lang="en-US" sz="2400" dirty="0">
                <a:latin typeface="Times New Roman" panose="02020603050405020304" pitchFamily="18" charset="0"/>
                <a:cs typeface="Times New Roman" panose="02020603050405020304" pitchFamily="18" charset="0"/>
              </a:rPr>
              <a:t>For example,</a:t>
            </a:r>
          </a:p>
        </p:txBody>
      </p:sp>
      <p:sp>
        <p:nvSpPr>
          <p:cNvPr id="4" name="Rectangle 3">
            <a:extLst>
              <a:ext uri="{FF2B5EF4-FFF2-40B4-BE49-F238E27FC236}">
                <a16:creationId xmlns:a16="http://schemas.microsoft.com/office/drawing/2014/main" id="{36BFE905-8690-4986-A305-6B704DB41B7D}"/>
              </a:ext>
            </a:extLst>
          </p:cNvPr>
          <p:cNvSpPr/>
          <p:nvPr/>
        </p:nvSpPr>
        <p:spPr>
          <a:xfrm>
            <a:off x="449818" y="3067335"/>
            <a:ext cx="954107"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T[1..19]</a:t>
            </a:r>
            <a:endParaRPr lang="en-US" dirty="0"/>
          </a:p>
        </p:txBody>
      </p:sp>
      <p:sp>
        <p:nvSpPr>
          <p:cNvPr id="17" name="Rectangle 16">
            <a:extLst>
              <a:ext uri="{FF2B5EF4-FFF2-40B4-BE49-F238E27FC236}">
                <a16:creationId xmlns:a16="http://schemas.microsoft.com/office/drawing/2014/main" id="{3843B746-825B-4ADD-A1B4-2C814788B3D1}"/>
              </a:ext>
            </a:extLst>
          </p:cNvPr>
          <p:cNvSpPr/>
          <p:nvPr/>
        </p:nvSpPr>
        <p:spPr>
          <a:xfrm>
            <a:off x="2010640" y="4861886"/>
            <a:ext cx="347515" cy="400110"/>
          </a:xfrm>
          <a:prstGeom prst="rect">
            <a:avLst/>
          </a:prstGeom>
        </p:spPr>
        <p:txBody>
          <a:bodyPr wrap="square">
            <a:spAutoFit/>
          </a:bodyPr>
          <a:lstStyle/>
          <a:p>
            <a:r>
              <a:rPr lang="en-US" sz="2000" b="1" dirty="0" err="1">
                <a:latin typeface="Times New Roman" panose="02020603050405020304" pitchFamily="18" charset="0"/>
                <a:cs typeface="Times New Roman" panose="02020603050405020304" pitchFamily="18" charset="0"/>
              </a:rPr>
              <a:t>t</a:t>
            </a:r>
            <a:r>
              <a:rPr lang="en-US" sz="2000" b="1" baseline="-25000" dirty="0" err="1">
                <a:latin typeface="Times New Roman" panose="02020603050405020304" pitchFamily="18" charset="0"/>
                <a:cs typeface="Times New Roman" panose="02020603050405020304" pitchFamily="18" charset="0"/>
              </a:rPr>
              <a:t>s</a:t>
            </a:r>
            <a:r>
              <a:rPr lang="en-US" sz="2000" b="1" dirty="0">
                <a:latin typeface="Times New Roman" panose="02020603050405020304" pitchFamily="18" charset="0"/>
                <a:cs typeface="Times New Roman" panose="02020603050405020304" pitchFamily="18" charset="0"/>
              </a:rPr>
              <a:t> </a:t>
            </a:r>
            <a:endParaRPr lang="en-US" sz="2000" dirty="0"/>
          </a:p>
        </p:txBody>
      </p:sp>
      <p:sp>
        <p:nvSpPr>
          <p:cNvPr id="24" name="AutoShape 240">
            <a:extLst>
              <a:ext uri="{FF2B5EF4-FFF2-40B4-BE49-F238E27FC236}">
                <a16:creationId xmlns:a16="http://schemas.microsoft.com/office/drawing/2014/main" id="{5A8CB02E-06D5-4CCA-AB61-DD7C7DE64160}"/>
              </a:ext>
            </a:extLst>
          </p:cNvPr>
          <p:cNvSpPr>
            <a:spLocks/>
          </p:cNvSpPr>
          <p:nvPr/>
        </p:nvSpPr>
        <p:spPr bwMode="auto">
          <a:xfrm rot="5400000">
            <a:off x="5988328" y="2884789"/>
            <a:ext cx="187638" cy="2370717"/>
          </a:xfrm>
          <a:prstGeom prst="rightBrace">
            <a:avLst>
              <a:gd name="adj1" fmla="val 41189"/>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9" name="Rectangle 18">
            <a:extLst>
              <a:ext uri="{FF2B5EF4-FFF2-40B4-BE49-F238E27FC236}">
                <a16:creationId xmlns:a16="http://schemas.microsoft.com/office/drawing/2014/main" id="{B4767F23-812F-483B-A847-91B76ED75A3B}"/>
              </a:ext>
            </a:extLst>
          </p:cNvPr>
          <p:cNvSpPr/>
          <p:nvPr/>
        </p:nvSpPr>
        <p:spPr>
          <a:xfrm>
            <a:off x="1402927" y="296080"/>
            <a:ext cx="3986604" cy="523220"/>
          </a:xfrm>
          <a:prstGeom prst="rect">
            <a:avLst/>
          </a:prstGeom>
        </p:spPr>
        <p:txBody>
          <a:bodyPr wrap="none">
            <a:spAutoFit/>
          </a:bodyPr>
          <a:lstStyle/>
          <a:p>
            <a:r>
              <a:rPr lang="en-US" sz="2800" dirty="0">
                <a:ea typeface="SimSun" panose="02010600030101010101" pitchFamily="2" charset="-122"/>
              </a:rPr>
              <a:t>The Rabin-Karp algorithm </a:t>
            </a:r>
            <a:endParaRPr lang="en-US" sz="2800" dirty="0"/>
          </a:p>
        </p:txBody>
      </p:sp>
    </p:spTree>
    <p:extLst>
      <p:ext uri="{BB962C8B-B14F-4D97-AF65-F5344CB8AC3E}">
        <p14:creationId xmlns:p14="http://schemas.microsoft.com/office/powerpoint/2010/main" val="425870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40043" y="1032026"/>
                <a:ext cx="8911913" cy="5016758"/>
              </a:xfrm>
              <a:prstGeom prst="rect">
                <a:avLst/>
              </a:prstGeom>
            </p:spPr>
            <p:txBody>
              <a:bodyPr wrap="square">
                <a:spAutoFit/>
              </a:bodyPr>
              <a:lstStyle/>
              <a:p>
                <a:r>
                  <a:rPr lang="en-US" sz="3200" dirty="0">
                    <a:ea typeface="SimSun" panose="02010600030101010101" pitchFamily="2" charset="-122"/>
                  </a:rPr>
                  <a:t>The Rabin-Karp algorithm</a:t>
                </a:r>
              </a:p>
              <a:p>
                <a:pPr marL="568325" marR="0" lvl="0" indent="-568325">
                  <a:spcBef>
                    <a:spcPts val="0"/>
                  </a:spcBef>
                  <a:spcAft>
                    <a:spcPts val="0"/>
                  </a:spcAft>
                </a:pPr>
                <a:endParaRPr lang="en-US" sz="2400" dirty="0">
                  <a:solidFill>
                    <a:srgbClr val="000099"/>
                  </a:solidFill>
                  <a:latin typeface="Times New Roman" panose="02020603050405020304" pitchFamily="18" charset="0"/>
                  <a:ea typeface="SimSun" panose="02010600030101010101" pitchFamily="2" charset="-122"/>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Given a pattern   P[1 .. m],  let  p denote its corresponding decimal value.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Given a text  T[1 .. n],  let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denote the decimal value of the length-m substring  T[s + 1 .. s +m]  for  0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s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n – 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Certainly,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 p </a:t>
                </a:r>
                <a:r>
                  <a:rPr lang="en-US" sz="2400" dirty="0" err="1">
                    <a:latin typeface="Times New Roman" panose="02020603050405020304" pitchFamily="18" charset="0"/>
                    <a:cs typeface="Times New Roman" panose="02020603050405020304" pitchFamily="18" charset="0"/>
                  </a:rPr>
                  <a:t>iff</a:t>
                </a:r>
                <a:r>
                  <a:rPr lang="en-US" sz="2400" dirty="0">
                    <a:latin typeface="Times New Roman" panose="02020603050405020304" pitchFamily="18" charset="0"/>
                    <a:cs typeface="Times New Roman" panose="02020603050405020304" pitchFamily="18" charset="0"/>
                  </a:rPr>
                  <a:t> T[s + 1 .. s +m] = P[1 .. 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 is a valid shift </a:t>
                </a:r>
                <a:r>
                  <a:rPr lang="en-US" sz="2400" dirty="0" err="1">
                    <a:latin typeface="Times New Roman" panose="02020603050405020304" pitchFamily="18" charset="0"/>
                    <a:cs typeface="Times New Roman" panose="02020603050405020304" pitchFamily="18" charset="0"/>
                  </a:rPr>
                  <a:t>iff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 p.</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p could be computed in time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(m) and all the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(i.e., t</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values in a total of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(n-m+1) time, then all valid shifts s could be determined in time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(m) +</a:t>
                </a:r>
                <a:r>
                  <a:rPr lang="en-US" sz="2400" dirty="0">
                    <a:ea typeface="Cambria Math" panose="020405030504060302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(n-m+1) =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(n), by comparing p with each of the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values (i.e., t</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p>
              <a:p>
                <a:pPr marR="0" lvl="0">
                  <a:spcBef>
                    <a:spcPts val="0"/>
                  </a:spcBef>
                  <a:spcAft>
                    <a:spcPts val="0"/>
                  </a:spcAft>
                </a:pP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640043" y="1032026"/>
                <a:ext cx="8911913" cy="5016758"/>
              </a:xfrm>
              <a:prstGeom prst="rect">
                <a:avLst/>
              </a:prstGeom>
              <a:blipFill>
                <a:blip r:embed="rId2"/>
                <a:stretch>
                  <a:fillRect l="-1710" t="-1580" r="-205"/>
                </a:stretch>
              </a:blipFill>
            </p:spPr>
            <p:txBody>
              <a:bodyPr/>
              <a:lstStyle/>
              <a:p>
                <a:r>
                  <a:rPr lang="en-US">
                    <a:noFill/>
                  </a:rPr>
                  <a:t> </a:t>
                </a:r>
              </a:p>
            </p:txBody>
          </p:sp>
        </mc:Fallback>
      </mc:AlternateContent>
    </p:spTree>
    <p:extLst>
      <p:ext uri="{BB962C8B-B14F-4D97-AF65-F5344CB8AC3E}">
        <p14:creationId xmlns:p14="http://schemas.microsoft.com/office/powerpoint/2010/main" val="3601081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92083" y="1005900"/>
                <a:ext cx="8958500" cy="5616922"/>
              </a:xfrm>
              <a:prstGeom prst="rect">
                <a:avLst/>
              </a:prstGeom>
            </p:spPr>
            <p:txBody>
              <a:bodyPr wrap="square">
                <a:spAutoFit/>
              </a:bodyPr>
              <a:lstStyle/>
              <a:p>
                <a:r>
                  <a:rPr lang="en-US" sz="3200" dirty="0">
                    <a:ea typeface="SimSun" panose="02010600030101010101" pitchFamily="2" charset="-122"/>
                  </a:rPr>
                  <a:t>The Rabin-Karp algorithm</a:t>
                </a:r>
              </a:p>
              <a:p>
                <a:pPr marL="568325" marR="0" lvl="0" indent="-568325">
                  <a:spcBef>
                    <a:spcPts val="0"/>
                  </a:spcBef>
                  <a:spcAft>
                    <a:spcPts val="0"/>
                  </a:spcAft>
                </a:pPr>
                <a:endParaRPr lang="en-US" sz="2400" dirty="0">
                  <a:solidFill>
                    <a:srgbClr val="000099"/>
                  </a:solidFill>
                  <a:latin typeface="Times New Roman" panose="02020603050405020304" pitchFamily="18" charset="0"/>
                  <a:ea typeface="SimSun" panose="02010600030101010101" pitchFamily="2" charset="-122"/>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 could be computed in time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(m) using Horner’s rule: </a:t>
                </a:r>
              </a:p>
              <a:p>
                <a:r>
                  <a:rPr lang="en-US" sz="2400" dirty="0">
                    <a:latin typeface="Times New Roman" panose="02020603050405020304" pitchFamily="18" charset="0"/>
                    <a:cs typeface="Times New Roman" panose="02020603050405020304" pitchFamily="18" charset="0"/>
                  </a:rPr>
                  <a:t>     p = P[m] + 10(P[m-1] + 10(P[m-2] + … + 10(P[2] + 10P[1])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Likewise, t</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can be computed from T[1 .. m] in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(m).</a:t>
                </a:r>
              </a:p>
              <a:p>
                <a:pPr marL="342900" indent="-342900">
                  <a:spcBef>
                    <a:spcPts val="600"/>
                  </a:spcBef>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compute the remaining values 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t</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in time</a:t>
                </a:r>
                <a:r>
                  <a:rPr lang="en-US" sz="2400" dirty="0">
                    <a:ea typeface="Cambria Math" panose="020405030504060302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(n-m), since 	t</a:t>
                </a:r>
                <a:r>
                  <a:rPr lang="en-US" sz="2400" baseline="-25000" dirty="0">
                    <a:latin typeface="Times New Roman" panose="02020603050405020304" pitchFamily="18" charset="0"/>
                    <a:cs typeface="Times New Roman" panose="02020603050405020304" pitchFamily="18" charset="0"/>
                  </a:rPr>
                  <a:t>s+1</a:t>
                </a:r>
                <a:r>
                  <a:rPr lang="en-US" sz="2400" dirty="0">
                    <a:latin typeface="Times New Roman" panose="02020603050405020304" pitchFamily="18" charset="0"/>
                    <a:cs typeface="Times New Roman" panose="02020603050405020304" pitchFamily="18" charset="0"/>
                  </a:rPr>
                  <a:t>  = 10(</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 10</a:t>
                </a:r>
                <a:r>
                  <a:rPr lang="en-US" sz="2400" baseline="30000" dirty="0">
                    <a:latin typeface="Times New Roman" panose="02020603050405020304" pitchFamily="18" charset="0"/>
                    <a:cs typeface="Times New Roman" panose="02020603050405020304" pitchFamily="18" charset="0"/>
                  </a:rPr>
                  <a:t>m-1</a:t>
                </a:r>
                <a:r>
                  <a:rPr lang="en-US" sz="2400" dirty="0">
                    <a:latin typeface="Times New Roman" panose="02020603050405020304" pitchFamily="18" charset="0"/>
                    <a:cs typeface="Times New Roman" panose="02020603050405020304" pitchFamily="18" charset="0"/>
                  </a:rPr>
                  <a:t> T[s + 1])  + T[s + m+1]      … 32.1</a:t>
                </a:r>
              </a:p>
              <a:p>
                <a:pPr marL="339725" indent="-339725"/>
                <a:r>
                  <a:rPr lang="en-US" sz="2400" dirty="0">
                    <a:latin typeface="Times New Roman" panose="02020603050405020304" pitchFamily="18" charset="0"/>
                    <a:cs typeface="Times New Roman" panose="02020603050405020304" pitchFamily="18" charset="0"/>
                  </a:rPr>
                  <a:t>	 t</a:t>
                </a:r>
                <a:r>
                  <a:rPr lang="en-US" sz="2400" baseline="-25000" dirty="0">
                    <a:latin typeface="Times New Roman" panose="02020603050405020304" pitchFamily="18" charset="0"/>
                    <a:cs typeface="Times New Roman" panose="02020603050405020304" pitchFamily="18" charset="0"/>
                  </a:rPr>
                  <a:t>s+1</a:t>
                </a:r>
                <a:r>
                  <a:rPr lang="en-US" sz="2400" dirty="0">
                    <a:latin typeface="Times New Roman" panose="02020603050405020304" pitchFamily="18" charset="0"/>
                    <a:cs typeface="Times New Roman" panose="02020603050405020304" pitchFamily="18" charset="0"/>
                  </a:rPr>
                  <a:t>  can be computed from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in constant time.</a:t>
                </a:r>
              </a:p>
              <a:p>
                <a:pPr marL="339725" indent="-339725"/>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Subtracting 10</a:t>
                </a:r>
                <a:r>
                  <a:rPr lang="en-US" sz="2400" baseline="30000" dirty="0">
                    <a:latin typeface="Times New Roman" panose="02020603050405020304" pitchFamily="18" charset="0"/>
                    <a:cs typeface="Times New Roman" panose="02020603050405020304" pitchFamily="18" charset="0"/>
                  </a:rPr>
                  <a:t>m-1</a:t>
                </a:r>
                <a:r>
                  <a:rPr lang="en-US" sz="2400" dirty="0">
                    <a:latin typeface="Times New Roman" panose="02020603050405020304" pitchFamily="18" charset="0"/>
                    <a:cs typeface="Times New Roman" panose="02020603050405020304" pitchFamily="18" charset="0"/>
                  </a:rPr>
                  <a:t> T[s + 1] removes the high-order digit from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multiplying the result by 10 shifts the number left by one digit position, and adding T[s + m+1] brings in the appropriate low-order digit.</a:t>
                </a:r>
              </a:p>
              <a:p>
                <a:pPr marR="0" lvl="0">
                  <a:spcBef>
                    <a:spcPts val="0"/>
                  </a:spcBef>
                  <a:spcAft>
                    <a:spcPts val="0"/>
                  </a:spcAft>
                </a:pP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692083" y="1005900"/>
                <a:ext cx="8958500" cy="5616922"/>
              </a:xfrm>
              <a:prstGeom prst="rect">
                <a:avLst/>
              </a:prstGeom>
              <a:blipFill>
                <a:blip r:embed="rId2"/>
                <a:stretch>
                  <a:fillRect l="-1770" t="-1412" r="-1021"/>
                </a:stretch>
              </a:blipFill>
            </p:spPr>
            <p:txBody>
              <a:bodyPr/>
              <a:lstStyle/>
              <a:p>
                <a:r>
                  <a:rPr lang="en-US">
                    <a:noFill/>
                  </a:rPr>
                  <a:t> </a:t>
                </a:r>
              </a:p>
            </p:txBody>
          </p:sp>
        </mc:Fallback>
      </mc:AlternateContent>
    </p:spTree>
    <p:extLst>
      <p:ext uri="{BB962C8B-B14F-4D97-AF65-F5344CB8AC3E}">
        <p14:creationId xmlns:p14="http://schemas.microsoft.com/office/powerpoint/2010/main" val="2128108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02673" y="483891"/>
                <a:ext cx="9753008" cy="5755422"/>
              </a:xfrm>
              <a:prstGeom prst="rect">
                <a:avLst/>
              </a:prstGeom>
            </p:spPr>
            <p:txBody>
              <a:bodyPr wrap="square">
                <a:spAutoFit/>
              </a:bodyPr>
              <a:lstStyle/>
              <a:p>
                <a:r>
                  <a:rPr lang="en-US" sz="3200" dirty="0">
                    <a:ea typeface="SimSun" panose="02010600030101010101" pitchFamily="2" charset="-122"/>
                  </a:rPr>
                  <a:t>The Rabin-Karp algorithm</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For example: Let   m = 5  and   </a:t>
                </a:r>
                <a:r>
                  <a:rPr lang="en-US" sz="2400" dirty="0" err="1">
                    <a:latin typeface="Times New Roman" panose="02020603050405020304" pitchFamily="18" charset="0"/>
                    <a:ea typeface="SimSun" panose="02010600030101010101" pitchFamily="2" charset="-122"/>
                  </a:rPr>
                  <a:t>t</a:t>
                </a:r>
                <a:r>
                  <a:rPr lang="en-US" sz="2400" baseline="-25000" dirty="0" err="1">
                    <a:latin typeface="Times New Roman" panose="02020603050405020304" pitchFamily="18" charset="0"/>
                    <a:ea typeface="SimSun" panose="02010600030101010101" pitchFamily="2" charset="-122"/>
                  </a:rPr>
                  <a:t>s</a:t>
                </a:r>
                <a:r>
                  <a:rPr lang="en-US" sz="2400" dirty="0">
                    <a:latin typeface="Times New Roman" panose="02020603050405020304" pitchFamily="18" charset="0"/>
                    <a:ea typeface="SimSun" panose="02010600030101010101" pitchFamily="2" charset="-122"/>
                  </a:rPr>
                  <a:t>  = 31415.   We  remove the high-order digit  T[s + 1] = 3  and  bring in the new order digit ( suppose it is  T[s + 5 + 1] = 2)  to obtain    </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t</a:t>
                </a:r>
                <a:r>
                  <a:rPr lang="en-US" sz="2400" baseline="-25000" dirty="0">
                    <a:latin typeface="Times New Roman" panose="02020603050405020304" pitchFamily="18" charset="0"/>
                    <a:ea typeface="SimSun" panose="02010600030101010101" pitchFamily="2" charset="-122"/>
                  </a:rPr>
                  <a:t>s+1 </a:t>
                </a:r>
                <a:r>
                  <a:rPr lang="en-US" sz="2400" dirty="0">
                    <a:latin typeface="Times New Roman" panose="02020603050405020304" pitchFamily="18" charset="0"/>
                    <a:ea typeface="SimSun" panose="02010600030101010101" pitchFamily="2" charset="-122"/>
                  </a:rPr>
                  <a:t>     	=   10(31415 – 10000 * 3) + 2            …. (I)</a:t>
                </a:r>
              </a:p>
              <a:p>
                <a:r>
                  <a:rPr lang="en-US" sz="2400" dirty="0">
                    <a:latin typeface="Times New Roman" panose="02020603050405020304" pitchFamily="18" charset="0"/>
                    <a:ea typeface="SimSun" panose="02010600030101010101" pitchFamily="2" charset="-122"/>
                  </a:rPr>
                  <a:t>		=   14152.  </a:t>
                </a:r>
              </a:p>
              <a:p>
                <a:endParaRPr lang="en-US" sz="2400" dirty="0">
                  <a:latin typeface="Times New Roman" panose="02020603050405020304" pitchFamily="18" charset="0"/>
                  <a:ea typeface="SimSun" panose="02010600030101010101" pitchFamily="2" charset="-122"/>
                </a:endParaRP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Pre-compute the constant  10</a:t>
                </a:r>
                <a:r>
                  <a:rPr lang="en-US" sz="2400" baseline="30000" dirty="0">
                    <a:latin typeface="Times New Roman" panose="02020603050405020304" pitchFamily="18" charset="0"/>
                    <a:ea typeface="SimSun" panose="02010600030101010101" pitchFamily="2" charset="-122"/>
                  </a:rPr>
                  <a:t>m-1</a:t>
                </a:r>
                <a:r>
                  <a:rPr lang="en-US" sz="2400" dirty="0">
                    <a:latin typeface="Times New Roman" panose="02020603050405020304" pitchFamily="18" charset="0"/>
                    <a:ea typeface="SimSun" panose="02010600030101010101" pitchFamily="2" charset="-122"/>
                  </a:rPr>
                  <a:t>  in time O(m) - (could be in </a:t>
                </a:r>
                <a:r>
                  <a:rPr lang="en-US" sz="2400" dirty="0">
                    <a:solidFill>
                      <a:srgbClr val="0000FF"/>
                    </a:solidFill>
                    <a:latin typeface="Times New Roman" panose="02020603050405020304" pitchFamily="18" charset="0"/>
                    <a:ea typeface="SimSun" panose="02010600030101010101" pitchFamily="2" charset="-122"/>
                  </a:rPr>
                  <a:t>time O(lg m) )</a:t>
                </a:r>
                <a:r>
                  <a:rPr lang="en-US" sz="2400" dirty="0">
                    <a:latin typeface="Times New Roman" panose="02020603050405020304" pitchFamily="18" charset="0"/>
                    <a:ea typeface="SimSun" panose="02010600030101010101" pitchFamily="2" charset="-122"/>
                  </a:rPr>
                  <a:t>, then each execution of equation  (I)  takes a constant number of arithmetic operations.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Thus </a:t>
                </a:r>
                <a:r>
                  <a:rPr lang="en-US" sz="2400" dirty="0">
                    <a:solidFill>
                      <a:srgbClr val="0000FF"/>
                    </a:solidFill>
                    <a:latin typeface="Times New Roman" panose="02020603050405020304" pitchFamily="18" charset="0"/>
                    <a:ea typeface="SimSun" panose="02010600030101010101" pitchFamily="2" charset="-122"/>
                  </a:rPr>
                  <a:t>we can compute  p = </a:t>
                </a:r>
                <a:r>
                  <a:rPr lang="en-US" sz="2400" dirty="0" err="1">
                    <a:latin typeface="Times New Roman" panose="02020603050405020304" pitchFamily="18" charset="0"/>
                    <a:ea typeface="SimSun" panose="02010600030101010101" pitchFamily="2" charset="-122"/>
                  </a:rPr>
                  <a:t>t</a:t>
                </a:r>
                <a:r>
                  <a:rPr lang="en-US" sz="2400" baseline="-25000" dirty="0" err="1">
                    <a:latin typeface="Times New Roman" panose="02020603050405020304" pitchFamily="18" charset="0"/>
                    <a:ea typeface="SimSun" panose="02010600030101010101" pitchFamily="2" charset="-122"/>
                  </a:rPr>
                  <a:t>s</a:t>
                </a:r>
                <a:r>
                  <a:rPr lang="en-US" sz="2400" dirty="0">
                    <a:solidFill>
                      <a:srgbClr val="0000FF"/>
                    </a:solidFill>
                    <a:latin typeface="Times New Roman" panose="02020603050405020304" pitchFamily="18" charset="0"/>
                    <a:ea typeface="SimSun" panose="02010600030101010101" pitchFamily="2" charset="-122"/>
                  </a:rPr>
                  <a:t>  in time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solidFill>
                      <a:srgbClr val="0000FF"/>
                    </a:solidFill>
                    <a:latin typeface="Times New Roman" panose="02020603050405020304" pitchFamily="18" charset="0"/>
                    <a:ea typeface="SimSun" panose="02010600030101010101" pitchFamily="2" charset="-122"/>
                  </a:rPr>
                  <a:t>(m), and </a:t>
                </a: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we can compute    t</a:t>
                </a:r>
                <a:r>
                  <a:rPr lang="en-US" sz="2400" baseline="-25000" dirty="0">
                    <a:solidFill>
                      <a:srgbClr val="0000FF"/>
                    </a:solidFill>
                    <a:latin typeface="Times New Roman" panose="02020603050405020304" pitchFamily="18" charset="0"/>
                    <a:ea typeface="SimSun" panose="02010600030101010101" pitchFamily="2" charset="-122"/>
                  </a:rPr>
                  <a:t>0</a:t>
                </a:r>
                <a:r>
                  <a:rPr lang="en-US" sz="2400" dirty="0">
                    <a:solidFill>
                      <a:srgbClr val="0000FF"/>
                    </a:solidFill>
                    <a:latin typeface="Times New Roman" panose="02020603050405020304" pitchFamily="18" charset="0"/>
                    <a:ea typeface="SimSun" panose="02010600030101010101" pitchFamily="2" charset="-122"/>
                  </a:rPr>
                  <a:t>,  t</a:t>
                </a:r>
                <a:r>
                  <a:rPr lang="en-US" sz="2400" baseline="-25000" dirty="0">
                    <a:solidFill>
                      <a:srgbClr val="0000FF"/>
                    </a:solidFill>
                    <a:latin typeface="Times New Roman" panose="02020603050405020304" pitchFamily="18" charset="0"/>
                    <a:ea typeface="SimSun" panose="02010600030101010101" pitchFamily="2" charset="-122"/>
                  </a:rPr>
                  <a:t>1</a:t>
                </a:r>
                <a:r>
                  <a:rPr lang="en-US" sz="2400" dirty="0">
                    <a:solidFill>
                      <a:srgbClr val="0000FF"/>
                    </a:solidFill>
                    <a:latin typeface="Times New Roman" panose="02020603050405020304" pitchFamily="18" charset="0"/>
                    <a:ea typeface="SimSun" panose="02010600030101010101" pitchFamily="2" charset="-122"/>
                  </a:rPr>
                  <a:t> ,  t</a:t>
                </a:r>
                <a:r>
                  <a:rPr lang="en-US" sz="2400" baseline="-25000" dirty="0">
                    <a:solidFill>
                      <a:srgbClr val="0000FF"/>
                    </a:solidFill>
                    <a:latin typeface="Times New Roman" panose="02020603050405020304" pitchFamily="18" charset="0"/>
                    <a:ea typeface="SimSun" panose="02010600030101010101" pitchFamily="2" charset="-122"/>
                  </a:rPr>
                  <a:t>2</a:t>
                </a:r>
                <a:r>
                  <a:rPr lang="en-US" sz="2400" dirty="0">
                    <a:solidFill>
                      <a:srgbClr val="0000FF"/>
                    </a:solidFill>
                    <a:latin typeface="Times New Roman" panose="02020603050405020304" pitchFamily="18" charset="0"/>
                    <a:ea typeface="SimSun" panose="02010600030101010101" pitchFamily="2" charset="-122"/>
                  </a:rPr>
                  <a:t> ,  …,  </a:t>
                </a:r>
                <a:r>
                  <a:rPr lang="en-US" sz="2400" dirty="0" err="1">
                    <a:solidFill>
                      <a:srgbClr val="0000FF"/>
                    </a:solidFill>
                    <a:latin typeface="Times New Roman" panose="02020603050405020304" pitchFamily="18" charset="0"/>
                    <a:ea typeface="SimSun" panose="02010600030101010101" pitchFamily="2" charset="-122"/>
                  </a:rPr>
                  <a:t>t</a:t>
                </a:r>
                <a:r>
                  <a:rPr lang="en-US" sz="2400" baseline="-25000" dirty="0" err="1">
                    <a:solidFill>
                      <a:srgbClr val="0000FF"/>
                    </a:solidFill>
                    <a:latin typeface="Times New Roman" panose="02020603050405020304" pitchFamily="18" charset="0"/>
                    <a:ea typeface="SimSun" panose="02010600030101010101" pitchFamily="2" charset="-122"/>
                  </a:rPr>
                  <a:t>n</a:t>
                </a:r>
                <a:r>
                  <a:rPr lang="en-US" sz="2400" baseline="-25000" dirty="0">
                    <a:solidFill>
                      <a:srgbClr val="0000FF"/>
                    </a:solidFill>
                    <a:latin typeface="Times New Roman" panose="02020603050405020304" pitchFamily="18" charset="0"/>
                    <a:ea typeface="SimSun" panose="02010600030101010101" pitchFamily="2" charset="-122"/>
                  </a:rPr>
                  <a:t>-m</a:t>
                </a:r>
                <a:r>
                  <a:rPr lang="en-US" sz="2400" dirty="0">
                    <a:solidFill>
                      <a:srgbClr val="0000FF"/>
                    </a:solidFill>
                    <a:latin typeface="Times New Roman" panose="02020603050405020304" pitchFamily="18" charset="0"/>
                    <a:ea typeface="SimSun" panose="02010600030101010101" pitchFamily="2" charset="-122"/>
                  </a:rPr>
                  <a:t>   in time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solidFill>
                      <a:srgbClr val="0000FF"/>
                    </a:solidFill>
                    <a:latin typeface="Times New Roman" panose="02020603050405020304" pitchFamily="18" charset="0"/>
                    <a:ea typeface="SimSun" panose="02010600030101010101" pitchFamily="2" charset="-122"/>
                  </a:rPr>
                  <a:t>(n – m + 1). </a:t>
                </a:r>
              </a:p>
              <a:p>
                <a:pPr marL="342900" indent="-342900">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Therefore, we can find all occurrences of  the pattern  P[1 .. m]  in the text T[1 .. n]  with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solidFill>
                      <a:srgbClr val="0000FF"/>
                    </a:solidFill>
                    <a:latin typeface="Times New Roman" panose="02020603050405020304" pitchFamily="18" charset="0"/>
                    <a:ea typeface="SimSun" panose="02010600030101010101" pitchFamily="2" charset="-122"/>
                  </a:rPr>
                  <a:t>(m)  preprocessing time and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solidFill>
                      <a:srgbClr val="0000FF"/>
                    </a:solidFill>
                    <a:latin typeface="Times New Roman" panose="02020603050405020304" pitchFamily="18" charset="0"/>
                    <a:ea typeface="SimSun" panose="02010600030101010101" pitchFamily="2" charset="-122"/>
                  </a:rPr>
                  <a:t>(n – m + 1) matching time.</a:t>
                </a:r>
              </a:p>
            </p:txBody>
          </p:sp>
        </mc:Choice>
        <mc:Fallback xmlns="">
          <p:sp>
            <p:nvSpPr>
              <p:cNvPr id="2" name="Rectangle 1"/>
              <p:cNvSpPr>
                <a:spLocks noRot="1" noChangeAspect="1" noMove="1" noResize="1" noEditPoints="1" noAdjustHandles="1" noChangeArrowheads="1" noChangeShapeType="1" noTextEdit="1"/>
              </p:cNvSpPr>
              <p:nvPr/>
            </p:nvSpPr>
            <p:spPr>
              <a:xfrm>
                <a:off x="1402673" y="483891"/>
                <a:ext cx="9753008" cy="5755422"/>
              </a:xfrm>
              <a:prstGeom prst="rect">
                <a:avLst/>
              </a:prstGeom>
              <a:blipFill>
                <a:blip r:embed="rId2"/>
                <a:stretch>
                  <a:fillRect l="-1563" t="-1376" r="-1625" b="-1376"/>
                </a:stretch>
              </a:blipFill>
            </p:spPr>
            <p:txBody>
              <a:bodyPr/>
              <a:lstStyle/>
              <a:p>
                <a:r>
                  <a:rPr lang="en-US">
                    <a:noFill/>
                  </a:rPr>
                  <a:t> </a:t>
                </a:r>
              </a:p>
            </p:txBody>
          </p:sp>
        </mc:Fallback>
      </mc:AlternateContent>
      <p:sp>
        <p:nvSpPr>
          <p:cNvPr id="4" name="Cloud Callout 2">
            <a:extLst>
              <a:ext uri="{FF2B5EF4-FFF2-40B4-BE49-F238E27FC236}">
                <a16:creationId xmlns:a16="http://schemas.microsoft.com/office/drawing/2014/main" id="{C0202BE5-E41B-4E0C-8FDF-675E864189FA}"/>
              </a:ext>
            </a:extLst>
          </p:cNvPr>
          <p:cNvSpPr/>
          <p:nvPr/>
        </p:nvSpPr>
        <p:spPr>
          <a:xfrm flipH="1">
            <a:off x="313339" y="5065779"/>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5" name="Graphic 4" descr="Shooting star">
            <a:extLst>
              <a:ext uri="{FF2B5EF4-FFF2-40B4-BE49-F238E27FC236}">
                <a16:creationId xmlns:a16="http://schemas.microsoft.com/office/drawing/2014/main" id="{501FBAF1-8408-4822-BF85-393B587BC62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678909" y="588394"/>
            <a:ext cx="618877" cy="618877"/>
          </a:xfrm>
          <a:prstGeom prst="rect">
            <a:avLst/>
          </a:prstGeom>
        </p:spPr>
      </p:pic>
      <p:pic>
        <p:nvPicPr>
          <p:cNvPr id="6" name="Picture 5" descr="Image result for sad face">
            <a:extLst>
              <a:ext uri="{FF2B5EF4-FFF2-40B4-BE49-F238E27FC236}">
                <a16:creationId xmlns:a16="http://schemas.microsoft.com/office/drawing/2014/main" id="{9E976FB4-4364-46BB-B3BC-4D248BD752C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105970" flipH="1">
            <a:off x="642013" y="5067561"/>
            <a:ext cx="320910" cy="378159"/>
          </a:xfrm>
          <a:prstGeom prst="rect">
            <a:avLst/>
          </a:prstGeom>
          <a:noFill/>
        </p:spPr>
      </p:pic>
    </p:spTree>
    <p:extLst>
      <p:ext uri="{BB962C8B-B14F-4D97-AF65-F5344CB8AC3E}">
        <p14:creationId xmlns:p14="http://schemas.microsoft.com/office/powerpoint/2010/main" val="3896044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84050" y="815683"/>
                <a:ext cx="9223899" cy="5401479"/>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 </a:t>
                </a:r>
                <a:r>
                  <a:rPr lang="en-US" sz="3200" dirty="0">
                    <a:ea typeface="SimSun" panose="02010600030101010101" pitchFamily="2" charset="-122"/>
                  </a:rPr>
                  <a:t>The Rabin-Karp algorithm</a:t>
                </a:r>
              </a:p>
              <a:p>
                <a:endParaRPr lang="en-US" sz="2400" dirty="0">
                  <a:latin typeface="Times New Roman" panose="02020603050405020304" pitchFamily="18" charset="0"/>
                  <a:ea typeface="SimSun" panose="02010600030101010101" pitchFamily="2" charset="-122"/>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Assume that  p  and   </a:t>
                </a:r>
                <a:r>
                  <a:rPr lang="en-US" sz="2400" dirty="0" err="1">
                    <a:latin typeface="Times New Roman" panose="02020603050405020304" pitchFamily="18" charset="0"/>
                    <a:ea typeface="SimSun" panose="02010600030101010101" pitchFamily="2" charset="-122"/>
                  </a:rPr>
                  <a:t>t</a:t>
                </a:r>
                <a:r>
                  <a:rPr lang="en-US" sz="2400" baseline="-25000" dirty="0" err="1">
                    <a:latin typeface="Times New Roman" panose="02020603050405020304" pitchFamily="18" charset="0"/>
                    <a:ea typeface="SimSun" panose="02010600030101010101" pitchFamily="2" charset="-122"/>
                  </a:rPr>
                  <a:t>s</a:t>
                </a:r>
                <a:r>
                  <a:rPr lang="en-US" sz="2400" dirty="0">
                    <a:latin typeface="Times New Roman" panose="02020603050405020304" pitchFamily="18" charset="0"/>
                    <a:ea typeface="SimSun" panose="02010600030101010101" pitchFamily="2" charset="-122"/>
                  </a:rPr>
                  <a:t>  are too large.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If  P contains  m characters, then it is unreasonable to assume that each arithmetic operation on  p  (which is m digits long)  takes “constant time.”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But, as shown in Figure 32.5, this problem can be easily solved:</a:t>
                </a:r>
              </a:p>
              <a:p>
                <a:pPr marL="1257300" lvl="2"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compute  p and the  </a:t>
                </a:r>
                <a:r>
                  <a:rPr lang="en-US" sz="2400" dirty="0" err="1">
                    <a:latin typeface="Times New Roman" panose="02020603050405020304" pitchFamily="18" charset="0"/>
                    <a:ea typeface="SimSun" panose="02010600030101010101" pitchFamily="2" charset="-122"/>
                  </a:rPr>
                  <a:t>t</a:t>
                </a:r>
                <a:r>
                  <a:rPr lang="en-US" sz="2400" baseline="-25000" dirty="0" err="1">
                    <a:latin typeface="Times New Roman" panose="02020603050405020304" pitchFamily="18" charset="0"/>
                    <a:ea typeface="SimSun" panose="02010600030101010101" pitchFamily="2" charset="-122"/>
                  </a:rPr>
                  <a:t>s</a:t>
                </a:r>
                <a:r>
                  <a:rPr lang="en-US" sz="2400" dirty="0">
                    <a:latin typeface="Times New Roman" panose="02020603050405020304" pitchFamily="18" charset="0"/>
                    <a:ea typeface="SimSun" panose="02010600030101010101" pitchFamily="2" charset="-122"/>
                  </a:rPr>
                  <a:t>  values modulo a suitable modulus  q.  </a:t>
                </a:r>
              </a:p>
              <a:p>
                <a:pPr marL="1257300" lvl="2"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p  modulo q can be computed in time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ea typeface="SimSun" panose="02010600030101010101" pitchFamily="2" charset="-122"/>
                  </a:rPr>
                  <a:t>(m)  and all the  </a:t>
                </a:r>
                <a:r>
                  <a:rPr lang="en-US" sz="2400" dirty="0" err="1">
                    <a:latin typeface="Times New Roman" panose="02020603050405020304" pitchFamily="18" charset="0"/>
                    <a:ea typeface="SimSun" panose="02010600030101010101" pitchFamily="2" charset="-122"/>
                  </a:rPr>
                  <a:t>t</a:t>
                </a:r>
                <a:r>
                  <a:rPr lang="en-US" sz="2400" baseline="-25000" dirty="0" err="1">
                    <a:latin typeface="Times New Roman" panose="02020603050405020304" pitchFamily="18" charset="0"/>
                    <a:ea typeface="SimSun" panose="02010600030101010101" pitchFamily="2" charset="-122"/>
                  </a:rPr>
                  <a:t>s</a:t>
                </a:r>
                <a:r>
                  <a:rPr lang="en-US" sz="2400" dirty="0">
                    <a:latin typeface="Times New Roman" panose="02020603050405020304" pitchFamily="18" charset="0"/>
                    <a:ea typeface="SimSun" panose="02010600030101010101" pitchFamily="2" charset="-122"/>
                  </a:rPr>
                  <a:t>  values modulo q  in time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ea typeface="SimSun" panose="02010600030101010101" pitchFamily="2" charset="-122"/>
                  </a:rPr>
                  <a:t>(n – m + 1). </a:t>
                </a:r>
              </a:p>
              <a:p>
                <a:pPr marL="1257300" lvl="2"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Choose the modulus q as a prime such that 10q could fit within one computer word, then all the necessary computation could be performed within single precision arithmetic. </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84050" y="815683"/>
                <a:ext cx="9223899" cy="5401479"/>
              </a:xfrm>
              <a:prstGeom prst="rect">
                <a:avLst/>
              </a:prstGeom>
              <a:blipFill>
                <a:blip r:embed="rId2"/>
                <a:stretch>
                  <a:fillRect l="-859" t="-1467" r="-859" b="-1693"/>
                </a:stretch>
              </a:blipFill>
            </p:spPr>
            <p:txBody>
              <a:bodyPr/>
              <a:lstStyle/>
              <a:p>
                <a:r>
                  <a:rPr lang="en-US">
                    <a:noFill/>
                  </a:rPr>
                  <a:t> </a:t>
                </a:r>
              </a:p>
            </p:txBody>
          </p:sp>
        </mc:Fallback>
      </mc:AlternateContent>
      <p:sp>
        <p:nvSpPr>
          <p:cNvPr id="3" name="Cloud Callout 2"/>
          <p:cNvSpPr/>
          <p:nvPr/>
        </p:nvSpPr>
        <p:spPr>
          <a:xfrm>
            <a:off x="10735586" y="815683"/>
            <a:ext cx="48370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786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84050" y="1133281"/>
                <a:ext cx="9223899" cy="437042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 </a:t>
                </a:r>
                <a:r>
                  <a:rPr lang="en-US" sz="3200" dirty="0">
                    <a:ea typeface="SimSun" panose="02010600030101010101" pitchFamily="2" charset="-122"/>
                  </a:rPr>
                  <a:t>The Rabin-Karp algorithm</a:t>
                </a:r>
              </a:p>
              <a:p>
                <a:endParaRPr lang="en-US" sz="2400" dirty="0">
                  <a:latin typeface="Times New Roman" panose="02020603050405020304" pitchFamily="18" charset="0"/>
                  <a:ea typeface="SimSun" panose="02010600030101010101" pitchFamily="2" charset="-122"/>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With a d-</a:t>
                </a:r>
                <a:r>
                  <a:rPr lang="en-US" sz="2400" dirty="0" err="1">
                    <a:latin typeface="Times New Roman" panose="02020603050405020304" pitchFamily="18" charset="0"/>
                    <a:ea typeface="SimSun" panose="02010600030101010101" pitchFamily="2" charset="-122"/>
                  </a:rPr>
                  <a:t>ary</a:t>
                </a:r>
                <a:r>
                  <a:rPr lang="en-US" sz="2400" dirty="0">
                    <a:latin typeface="Times New Roman" panose="02020603050405020304" pitchFamily="18" charset="0"/>
                    <a:ea typeface="SimSun" panose="02010600030101010101" pitchFamily="2" charset="-122"/>
                  </a:rPr>
                  <a:t> alphabet {0, 1, 2, …, 9}, let choose q so that </a:t>
                </a:r>
                <a:r>
                  <a:rPr lang="en-US" sz="2400" dirty="0" err="1">
                    <a:latin typeface="Times New Roman" panose="02020603050405020304" pitchFamily="18" charset="0"/>
                    <a:ea typeface="SimSun" panose="02010600030101010101" pitchFamily="2" charset="-122"/>
                  </a:rPr>
                  <a:t>dq</a:t>
                </a:r>
                <a:r>
                  <a:rPr lang="en-US" sz="2400" dirty="0">
                    <a:latin typeface="Times New Roman" panose="02020603050405020304" pitchFamily="18" charset="0"/>
                    <a:ea typeface="SimSun" panose="02010600030101010101" pitchFamily="2" charset="-122"/>
                  </a:rPr>
                  <a:t> fits within a computer word.</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Then adjust the recurrence equation (32.1) </a:t>
                </a:r>
              </a:p>
              <a:p>
                <a:pPr>
                  <a:spcAft>
                    <a:spcPts val="600"/>
                  </a:spcAft>
                </a:pPr>
                <a:r>
                  <a:rPr lang="en-US" sz="2400" dirty="0">
                    <a:latin typeface="Times New Roman" panose="02020603050405020304" pitchFamily="18" charset="0"/>
                    <a:cs typeface="Times New Roman" panose="02020603050405020304" pitchFamily="18" charset="0"/>
                  </a:rPr>
                  <a:t>	t</a:t>
                </a:r>
                <a:r>
                  <a:rPr lang="en-US" sz="2400" baseline="-25000" dirty="0">
                    <a:latin typeface="Times New Roman" panose="02020603050405020304" pitchFamily="18" charset="0"/>
                    <a:cs typeface="Times New Roman" panose="02020603050405020304" pitchFamily="18" charset="0"/>
                  </a:rPr>
                  <a:t>s+1</a:t>
                </a:r>
                <a:r>
                  <a:rPr lang="en-US" sz="2400" dirty="0">
                    <a:latin typeface="Times New Roman" panose="02020603050405020304" pitchFamily="18" charset="0"/>
                    <a:cs typeface="Times New Roman" panose="02020603050405020304" pitchFamily="18" charset="0"/>
                  </a:rPr>
                  <a:t>  = 10(</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 10</a:t>
                </a:r>
                <a:r>
                  <a:rPr lang="en-US" sz="2400" baseline="30000" dirty="0">
                    <a:latin typeface="Times New Roman" panose="02020603050405020304" pitchFamily="18" charset="0"/>
                    <a:cs typeface="Times New Roman" panose="02020603050405020304" pitchFamily="18" charset="0"/>
                  </a:rPr>
                  <a:t>m-1</a:t>
                </a:r>
                <a:r>
                  <a:rPr lang="en-US" sz="2400" dirty="0">
                    <a:latin typeface="Times New Roman" panose="02020603050405020304" pitchFamily="18" charset="0"/>
                    <a:cs typeface="Times New Roman" panose="02020603050405020304" pitchFamily="18" charset="0"/>
                  </a:rPr>
                  <a:t> T[s + 1])  + T[s + m+1]               … 32.1</a:t>
                </a:r>
                <a:endParaRPr lang="en-US" sz="2400" dirty="0">
                  <a:latin typeface="Times New Roman" panose="02020603050405020304" pitchFamily="18" charset="0"/>
                  <a:ea typeface="SimSun" panose="02010600030101010101" pitchFamily="2" charset="-122"/>
                </a:endParaRPr>
              </a:p>
              <a:p>
                <a:pPr lvl="1">
                  <a:spcAft>
                    <a:spcPts val="600"/>
                  </a:spcAft>
                </a:pPr>
                <a:r>
                  <a:rPr lang="en-US" sz="2400" dirty="0">
                    <a:latin typeface="Times New Roman" panose="02020603050405020304" pitchFamily="18" charset="0"/>
                    <a:ea typeface="SimSun" panose="02010600030101010101" pitchFamily="2" charset="-122"/>
                  </a:rPr>
                  <a:t>to work modulo q, so that it becomes </a:t>
                </a:r>
              </a:p>
              <a:p>
                <a:pPr lvl="1">
                  <a:spcAft>
                    <a:spcPts val="600"/>
                  </a:spcAft>
                </a:pPr>
                <a:r>
                  <a:rPr lang="en-US" sz="2400" dirty="0">
                    <a:latin typeface="Times New Roman" panose="02020603050405020304" pitchFamily="18" charset="0"/>
                    <a:cs typeface="Times New Roman" panose="02020603050405020304" pitchFamily="18" charset="0"/>
                  </a:rPr>
                  <a:t>	t</a:t>
                </a:r>
                <a:r>
                  <a:rPr lang="en-US" sz="2400" baseline="-25000" dirty="0">
                    <a:latin typeface="Times New Roman" panose="02020603050405020304" pitchFamily="18" charset="0"/>
                    <a:cs typeface="Times New Roman" panose="02020603050405020304" pitchFamily="18" charset="0"/>
                  </a:rPr>
                  <a:t>s+1</a:t>
                </a:r>
                <a:r>
                  <a:rPr lang="en-US" sz="2400" dirty="0">
                    <a:latin typeface="Times New Roman" panose="02020603050405020304" pitchFamily="18" charset="0"/>
                    <a:cs typeface="Times New Roman" panose="02020603050405020304" pitchFamily="18" charset="0"/>
                  </a:rPr>
                  <a:t>  = (d(</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 T[s + 1]h)  + T[s + m+1]) mod q,         … 32.2</a:t>
                </a:r>
              </a:p>
              <a:p>
                <a:pPr>
                  <a:spcAft>
                    <a:spcPts val="600"/>
                  </a:spcAft>
                </a:pPr>
                <a:r>
                  <a:rPr lang="en-US" sz="2400" dirty="0">
                    <a:latin typeface="Times New Roman" panose="02020603050405020304" pitchFamily="18" charset="0"/>
                    <a:ea typeface="SimSun" panose="02010600030101010101" pitchFamily="2" charset="-122"/>
                  </a:rPr>
                  <a:t>     where h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cs typeface="Times New Roman" panose="02020603050405020304" pitchFamily="18" charset="0"/>
                  </a:rPr>
                  <a:t>d</a:t>
                </a:r>
                <a:r>
                  <a:rPr lang="en-US" sz="2400" baseline="30000" dirty="0">
                    <a:latin typeface="Times New Roman" panose="02020603050405020304" pitchFamily="18" charset="0"/>
                    <a:cs typeface="Times New Roman" panose="02020603050405020304" pitchFamily="18" charset="0"/>
                  </a:rPr>
                  <a:t>m-1</a:t>
                </a:r>
                <a:r>
                  <a:rPr lang="en-US" sz="2400" dirty="0">
                    <a:latin typeface="Times New Roman" panose="02020603050405020304" pitchFamily="18" charset="0"/>
                    <a:cs typeface="Times New Roman" panose="02020603050405020304" pitchFamily="18" charset="0"/>
                  </a:rPr>
                  <a:t> (mod q) is the value of the digit “1” in the high-order   </a:t>
                </a:r>
              </a:p>
              <a:p>
                <a:pPr>
                  <a:spcAft>
                    <a:spcPts val="600"/>
                  </a:spcAft>
                </a:pPr>
                <a:r>
                  <a:rPr lang="en-US" sz="2400" dirty="0">
                    <a:latin typeface="Times New Roman" panose="02020603050405020304" pitchFamily="18" charset="0"/>
                    <a:cs typeface="Times New Roman" panose="02020603050405020304" pitchFamily="18" charset="0"/>
                  </a:rPr>
                  <a:t>     position of an m-digit text window.</a:t>
                </a:r>
                <a:endParaRPr lang="en-US" sz="2400" dirty="0">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84050" y="1133281"/>
                <a:ext cx="9223899" cy="4370427"/>
              </a:xfrm>
              <a:prstGeom prst="rect">
                <a:avLst/>
              </a:prstGeom>
              <a:blipFill>
                <a:blip r:embed="rId2"/>
                <a:stretch>
                  <a:fillRect l="-859" t="-1813" r="-396" b="-2232"/>
                </a:stretch>
              </a:blipFill>
            </p:spPr>
            <p:txBody>
              <a:bodyPr/>
              <a:lstStyle/>
              <a:p>
                <a:r>
                  <a:rPr lang="en-US">
                    <a:noFill/>
                  </a:rPr>
                  <a:t> </a:t>
                </a:r>
              </a:p>
            </p:txBody>
          </p:sp>
        </mc:Fallback>
      </mc:AlternateContent>
      <p:sp>
        <p:nvSpPr>
          <p:cNvPr id="3" name="Cloud Callout 2"/>
          <p:cNvSpPr/>
          <p:nvPr/>
        </p:nvSpPr>
        <p:spPr>
          <a:xfrm>
            <a:off x="10735586" y="815683"/>
            <a:ext cx="48370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82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84050" y="663018"/>
                <a:ext cx="9223899" cy="5847755"/>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 </a:t>
                </a:r>
                <a:r>
                  <a:rPr lang="en-US" sz="3200" dirty="0">
                    <a:ea typeface="SimSun" panose="02010600030101010101" pitchFamily="2" charset="-122"/>
                  </a:rPr>
                  <a:t>The Rabin-Karp algorithm</a:t>
                </a:r>
              </a:p>
              <a:p>
                <a:endParaRPr lang="en-US" sz="2400" dirty="0">
                  <a:latin typeface="Times New Roman" panose="02020603050405020304" pitchFamily="18" charset="0"/>
                  <a:ea typeface="SimSun" panose="02010600030101010101" pitchFamily="2" charset="-122"/>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solution of working modulo q is NOT perfect: </a:t>
                </a:r>
              </a:p>
              <a:p>
                <a:pPr marL="800100" lvl="1" indent="-342900">
                  <a:spcAft>
                    <a:spcPts val="600"/>
                  </a:spcAf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cs typeface="Times New Roman" panose="02020603050405020304" pitchFamily="18" charset="0"/>
                  </a:rPr>
                  <a:t>p (mod q) does not imply that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cs typeface="Times New Roman" panose="02020603050405020304" pitchFamily="18" charset="0"/>
                  </a:rPr>
                  <a:t>p.</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 the other hand, if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cs typeface="Times New Roman" panose="02020603050405020304" pitchFamily="18" charset="0"/>
                  </a:rPr>
                  <a:t>p (mod q), then definitely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cs typeface="Times New Roman" panose="02020603050405020304" pitchFamily="18" charset="0"/>
                  </a:rPr>
                  <a:t>p, so that shift s is invalid.</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Thus, use the test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cs typeface="Times New Roman" panose="02020603050405020304" pitchFamily="18" charset="0"/>
                  </a:rPr>
                  <a:t>p (mod q) as a fast heuristic test to rule out invalid shifts s.</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Any shift s for which 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cs typeface="Times New Roman" panose="02020603050405020304" pitchFamily="18" charset="0"/>
                  </a:rPr>
                  <a:t>p (mod q) must be tested further to see whether s is really valid or having a spurious hit.</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additional test explicitly checks the condition P[1..m] = T[s+1..s+m].</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q is large enough, the spurious hits occur infrequently enough that the cost of this extra checking is low.</a:t>
                </a:r>
              </a:p>
            </p:txBody>
          </p:sp>
        </mc:Choice>
        <mc:Fallback xmlns="">
          <p:sp>
            <p:nvSpPr>
              <p:cNvPr id="2" name="Rectangle 1"/>
              <p:cNvSpPr>
                <a:spLocks noRot="1" noChangeAspect="1" noMove="1" noResize="1" noEditPoints="1" noAdjustHandles="1" noChangeArrowheads="1" noChangeShapeType="1" noTextEdit="1"/>
              </p:cNvSpPr>
              <p:nvPr/>
            </p:nvSpPr>
            <p:spPr>
              <a:xfrm>
                <a:off x="1484050" y="663018"/>
                <a:ext cx="9223899" cy="5847755"/>
              </a:xfrm>
              <a:prstGeom prst="rect">
                <a:avLst/>
              </a:prstGeom>
              <a:blipFill>
                <a:blip r:embed="rId2"/>
                <a:stretch>
                  <a:fillRect l="-859" t="-1356" b="-1460"/>
                </a:stretch>
              </a:blipFill>
            </p:spPr>
            <p:txBody>
              <a:bodyPr/>
              <a:lstStyle/>
              <a:p>
                <a:r>
                  <a:rPr lang="en-US">
                    <a:noFill/>
                  </a:rPr>
                  <a:t> </a:t>
                </a:r>
              </a:p>
            </p:txBody>
          </p:sp>
        </mc:Fallback>
      </mc:AlternateContent>
      <p:sp>
        <p:nvSpPr>
          <p:cNvPr id="3" name="Cloud Callout 2"/>
          <p:cNvSpPr/>
          <p:nvPr/>
        </p:nvSpPr>
        <p:spPr>
          <a:xfrm>
            <a:off x="10735586" y="815683"/>
            <a:ext cx="48370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6902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2109" y="2028616"/>
            <a:ext cx="8495296" cy="2800767"/>
          </a:xfrm>
          <a:prstGeom prst="rect">
            <a:avLst/>
          </a:prstGeom>
        </p:spPr>
        <p:txBody>
          <a:bodyPr wrap="square">
            <a:spAutoFit/>
          </a:bodyPr>
          <a:lstStyle/>
          <a:p>
            <a:r>
              <a:rPr lang="en-US" sz="3200" dirty="0">
                <a:ea typeface="SimSun" panose="02010600030101010101" pitchFamily="2" charset="-122"/>
              </a:rPr>
              <a:t>The Rabin-Karp algorithm</a:t>
            </a:r>
          </a:p>
          <a:p>
            <a:endParaRPr lang="en-US" sz="2400" dirty="0">
              <a:latin typeface="Times New Roman" panose="02020603050405020304" pitchFamily="18" charset="0"/>
              <a:ea typeface="SimSun" panose="02010600030101010101" pitchFamily="2" charset="-122"/>
            </a:endParaRPr>
          </a:p>
          <a:p>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Let formulate the entire ideas in term of the following procedure.  The inputs to the procedure are the text  T, the pattern  P, the radix  d  to use  (which is typically taken to be  |</a:t>
            </a:r>
            <a:r>
              <a:rPr lang="zh-CN" altLang="en-US" sz="2400" dirty="0">
                <a:latin typeface="Times New Roman" panose="02020603050405020304" pitchFamily="18" charset="0"/>
                <a:ea typeface="Microsoft YaHei" panose="020B0503020204020204" pitchFamily="34" charset="-122"/>
              </a:rPr>
              <a:t>∑</a:t>
            </a:r>
            <a:r>
              <a:rPr lang="en-US" sz="2400" dirty="0">
                <a:latin typeface="Times New Roman" panose="02020603050405020304" pitchFamily="18" charset="0"/>
                <a:ea typeface="SimSun" panose="02010600030101010101" pitchFamily="2" charset="-122"/>
              </a:rPr>
              <a:t> | ), and the prime  q.   </a:t>
            </a:r>
          </a:p>
          <a:p>
            <a:r>
              <a:rPr lang="en-US" sz="24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pic>
        <p:nvPicPr>
          <p:cNvPr id="3" name="Picture 2" descr="Image result for sad face">
            <a:extLst>
              <a:ext uri="{FF2B5EF4-FFF2-40B4-BE49-F238E27FC236}">
                <a16:creationId xmlns:a16="http://schemas.microsoft.com/office/drawing/2014/main" id="{C2881AE7-4217-41A3-89CB-60387465627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05970" flipH="1">
            <a:off x="885583" y="1554274"/>
            <a:ext cx="373045" cy="378159"/>
          </a:xfrm>
          <a:prstGeom prst="rect">
            <a:avLst/>
          </a:prstGeom>
          <a:noFill/>
        </p:spPr>
      </p:pic>
    </p:spTree>
    <p:extLst>
      <p:ext uri="{BB962C8B-B14F-4D97-AF65-F5344CB8AC3E}">
        <p14:creationId xmlns:p14="http://schemas.microsoft.com/office/powerpoint/2010/main" val="35035460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0BAB61-120C-4FCF-BD91-F16F6E62DF35}"/>
              </a:ext>
            </a:extLst>
          </p:cNvPr>
          <p:cNvSpPr txBox="1"/>
          <p:nvPr/>
        </p:nvSpPr>
        <p:spPr>
          <a:xfrm>
            <a:off x="554703" y="2852740"/>
            <a:ext cx="11019676" cy="1582902"/>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48539" y="770882"/>
            <a:ext cx="9294921" cy="5970865"/>
          </a:xfrm>
          <a:prstGeom prst="rect">
            <a:avLst/>
          </a:prstGeom>
        </p:spPr>
        <p:txBody>
          <a:bodyPr wrap="square">
            <a:spAutoFit/>
          </a:bodyPr>
          <a:lstStyle/>
          <a:p>
            <a:r>
              <a:rPr lang="en-US" sz="2200" dirty="0">
                <a:latin typeface="Consolas" panose="020B0609020204030204" pitchFamily="49" charset="0"/>
                <a:ea typeface="SimSun" panose="02010600030101010101" pitchFamily="2" charset="-122"/>
              </a:rPr>
              <a:t>Rabin-Karp Algorithm(T, P, d, q) </a:t>
            </a:r>
          </a:p>
          <a:p>
            <a:r>
              <a:rPr lang="en-US" sz="2000" dirty="0">
                <a:latin typeface="Consolas" panose="020B0609020204030204" pitchFamily="49" charset="0"/>
                <a:ea typeface="SimSun" panose="02010600030101010101" pitchFamily="2" charset="-122"/>
              </a:rPr>
              <a:t>n = </a:t>
            </a:r>
            <a:r>
              <a:rPr lang="en-US" sz="2000" dirty="0" err="1">
                <a:latin typeface="Consolas" panose="020B0609020204030204" pitchFamily="49" charset="0"/>
                <a:ea typeface="SimSun" panose="02010600030101010101" pitchFamily="2" charset="-122"/>
              </a:rPr>
              <a:t>T.length</a:t>
            </a:r>
            <a:r>
              <a:rPr lang="en-US" sz="2000" dirty="0">
                <a:latin typeface="Consolas" panose="020B0609020204030204" pitchFamily="49" charset="0"/>
                <a:ea typeface="SimSun" panose="02010600030101010101" pitchFamily="2" charset="-122"/>
              </a:rPr>
              <a:t>;</a:t>
            </a:r>
          </a:p>
          <a:p>
            <a:r>
              <a:rPr lang="en-US" sz="2000" dirty="0">
                <a:latin typeface="Consolas" panose="020B0609020204030204" pitchFamily="49" charset="0"/>
                <a:ea typeface="SimSun" panose="02010600030101010101" pitchFamily="2" charset="-122"/>
              </a:rPr>
              <a:t>m = </a:t>
            </a:r>
            <a:r>
              <a:rPr lang="en-US" sz="2000" dirty="0" err="1">
                <a:latin typeface="Consolas" panose="020B0609020204030204" pitchFamily="49" charset="0"/>
                <a:ea typeface="SimSun" panose="02010600030101010101" pitchFamily="2" charset="-122"/>
              </a:rPr>
              <a:t>P.length</a:t>
            </a:r>
            <a:r>
              <a:rPr lang="en-US" sz="2000" dirty="0">
                <a:latin typeface="Consolas" panose="020B0609020204030204" pitchFamily="49" charset="0"/>
                <a:ea typeface="SimSun" panose="02010600030101010101" pitchFamily="2" charset="-122"/>
              </a:rPr>
              <a:t>;</a:t>
            </a:r>
          </a:p>
          <a:p>
            <a:r>
              <a:rPr lang="en-US" sz="2000" dirty="0">
                <a:latin typeface="Consolas" panose="020B0609020204030204" pitchFamily="49" charset="0"/>
                <a:ea typeface="SimSun" panose="02010600030101010101" pitchFamily="2" charset="-122"/>
              </a:rPr>
              <a:t>h = d</a:t>
            </a:r>
            <a:r>
              <a:rPr lang="en-US" sz="2000" baseline="30000" dirty="0">
                <a:latin typeface="Consolas" panose="020B0609020204030204" pitchFamily="49" charset="0"/>
                <a:ea typeface="SimSun" panose="02010600030101010101" pitchFamily="2" charset="-122"/>
              </a:rPr>
              <a:t>m-1</a:t>
            </a:r>
            <a:r>
              <a:rPr lang="en-US" sz="2000" dirty="0">
                <a:latin typeface="Consolas" panose="020B0609020204030204" pitchFamily="49" charset="0"/>
                <a:ea typeface="SimSun" panose="02010600030101010101" pitchFamily="2" charset="-122"/>
              </a:rPr>
              <a:t>(mod q);</a:t>
            </a:r>
          </a:p>
          <a:p>
            <a:r>
              <a:rPr lang="en-US" sz="2000" dirty="0">
                <a:latin typeface="Consolas" panose="020B0609020204030204" pitchFamily="49" charset="0"/>
                <a:ea typeface="SimSun" panose="02010600030101010101" pitchFamily="2" charset="-122"/>
              </a:rPr>
              <a:t>p = 0;</a:t>
            </a:r>
          </a:p>
          <a:p>
            <a:r>
              <a:rPr lang="en-US" sz="2000" dirty="0">
                <a:latin typeface="Consolas" panose="020B0609020204030204" pitchFamily="49" charset="0"/>
                <a:ea typeface="SimSun" panose="02010600030101010101" pitchFamily="2" charset="-122"/>
              </a:rPr>
              <a:t>t</a:t>
            </a:r>
            <a:r>
              <a:rPr lang="en-US" sz="2000" baseline="-25000" dirty="0">
                <a:latin typeface="Consolas" panose="020B0609020204030204" pitchFamily="49" charset="0"/>
                <a:ea typeface="SimSun" panose="02010600030101010101" pitchFamily="2" charset="-122"/>
              </a:rPr>
              <a:t>0 </a:t>
            </a:r>
            <a:r>
              <a:rPr lang="en-US" sz="2000" dirty="0">
                <a:latin typeface="Consolas" panose="020B0609020204030204" pitchFamily="49" charset="0"/>
                <a:ea typeface="SimSun" panose="02010600030101010101" pitchFamily="2" charset="-122"/>
              </a:rPr>
              <a:t>= 0 ;</a:t>
            </a:r>
          </a:p>
          <a:p>
            <a:r>
              <a:rPr lang="en-US" sz="2000" dirty="0">
                <a:latin typeface="Consolas" panose="020B0609020204030204" pitchFamily="49" charset="0"/>
                <a:ea typeface="SimSun" panose="02010600030101010101" pitchFamily="2" charset="-122"/>
              </a:rPr>
              <a:t>for </a:t>
            </a:r>
            <a:r>
              <a:rPr lang="en-US" sz="2000" dirty="0" err="1">
                <a:latin typeface="Consolas" panose="020B0609020204030204" pitchFamily="49" charset="0"/>
                <a:ea typeface="SimSun" panose="02010600030101010101" pitchFamily="2" charset="-122"/>
              </a:rPr>
              <a:t>i</a:t>
            </a:r>
            <a:r>
              <a:rPr lang="en-US" sz="2000" dirty="0">
                <a:latin typeface="Consolas" panose="020B0609020204030204" pitchFamily="49" charset="0"/>
                <a:ea typeface="SimSun" panose="02010600030101010101" pitchFamily="2" charset="-122"/>
              </a:rPr>
              <a:t> = 1 to m do {	</a:t>
            </a:r>
            <a:r>
              <a:rPr lang="en-US" sz="2000" dirty="0">
                <a:latin typeface="Times New Roman" panose="02020603050405020304" pitchFamily="18" charset="0"/>
                <a:ea typeface="SimSun" panose="02010600030101010101" pitchFamily="2" charset="-122"/>
              </a:rPr>
              <a:t>		//preprocessing</a:t>
            </a:r>
          </a:p>
          <a:p>
            <a:r>
              <a:rPr lang="en-US" sz="2000" dirty="0">
                <a:latin typeface="Consolas" panose="020B0609020204030204" pitchFamily="49" charset="0"/>
                <a:ea typeface="SimSun" panose="02010600030101010101" pitchFamily="2" charset="-122"/>
              </a:rPr>
              <a:t>    p = (d*p + P[</a:t>
            </a:r>
            <a:r>
              <a:rPr lang="en-US" sz="2000" dirty="0" err="1">
                <a:latin typeface="Consolas" panose="020B0609020204030204" pitchFamily="49" charset="0"/>
                <a:ea typeface="SimSun" panose="02010600030101010101" pitchFamily="2" charset="-122"/>
              </a:rPr>
              <a:t>i</a:t>
            </a:r>
            <a:r>
              <a:rPr lang="en-US" sz="2000" dirty="0">
                <a:latin typeface="Consolas" panose="020B0609020204030204" pitchFamily="49" charset="0"/>
                <a:ea typeface="SimSun" panose="02010600030101010101" pitchFamily="2" charset="-122"/>
              </a:rPr>
              <a:t>]) mod q;</a:t>
            </a:r>
          </a:p>
          <a:p>
            <a:r>
              <a:rPr lang="en-US" sz="2000" dirty="0">
                <a:latin typeface="Consolas" panose="020B0609020204030204" pitchFamily="49" charset="0"/>
                <a:ea typeface="SimSun" panose="02010600030101010101" pitchFamily="2" charset="-122"/>
              </a:rPr>
              <a:t>    t</a:t>
            </a:r>
            <a:r>
              <a:rPr lang="en-US" sz="2000" baseline="-25000" dirty="0">
                <a:latin typeface="Consolas" panose="020B0609020204030204" pitchFamily="49" charset="0"/>
                <a:ea typeface="SimSun" panose="02010600030101010101" pitchFamily="2" charset="-122"/>
              </a:rPr>
              <a:t>0 </a:t>
            </a:r>
            <a:r>
              <a:rPr lang="en-US" sz="2000" dirty="0">
                <a:latin typeface="Consolas" panose="020B0609020204030204" pitchFamily="49" charset="0"/>
                <a:ea typeface="SimSun" panose="02010600030101010101" pitchFamily="2" charset="-122"/>
              </a:rPr>
              <a:t>= (d*t</a:t>
            </a:r>
            <a:r>
              <a:rPr lang="en-US" sz="2000" baseline="-25000" dirty="0">
                <a:latin typeface="Consolas" panose="020B0609020204030204" pitchFamily="49" charset="0"/>
                <a:ea typeface="SimSun" panose="02010600030101010101" pitchFamily="2" charset="-122"/>
              </a:rPr>
              <a:t>0</a:t>
            </a:r>
            <a:r>
              <a:rPr lang="en-US" sz="2000" dirty="0">
                <a:latin typeface="Consolas" panose="020B0609020204030204" pitchFamily="49" charset="0"/>
                <a:ea typeface="SimSun" panose="02010600030101010101" pitchFamily="2" charset="-122"/>
              </a:rPr>
              <a:t> + T[</a:t>
            </a:r>
            <a:r>
              <a:rPr lang="en-US" sz="2000" dirty="0" err="1">
                <a:latin typeface="Consolas" panose="020B0609020204030204" pitchFamily="49" charset="0"/>
                <a:ea typeface="SimSun" panose="02010600030101010101" pitchFamily="2" charset="-122"/>
              </a:rPr>
              <a:t>i</a:t>
            </a:r>
            <a:r>
              <a:rPr lang="en-US" sz="2000" dirty="0">
                <a:latin typeface="Consolas" panose="020B0609020204030204" pitchFamily="49" charset="0"/>
                <a:ea typeface="SimSun" panose="02010600030101010101" pitchFamily="2" charset="-122"/>
              </a:rPr>
              <a:t>]) mod q; </a:t>
            </a:r>
            <a:r>
              <a:rPr lang="en-US" sz="2000" dirty="0">
                <a:latin typeface="Times New Roman" panose="02020603050405020304" pitchFamily="18" charset="0"/>
                <a:ea typeface="SimSun" panose="02010600030101010101" pitchFamily="2" charset="-122"/>
              </a:rPr>
              <a:t>	//end for </a:t>
            </a:r>
            <a:r>
              <a:rPr lang="en-US" sz="2000" b="1" dirty="0">
                <a:solidFill>
                  <a:srgbClr val="0000FF"/>
                </a:solidFill>
                <a:latin typeface="Times New Roman" panose="02020603050405020304" pitchFamily="18" charset="0"/>
                <a:ea typeface="SimSun" panose="02010600030101010101" pitchFamily="2" charset="-122"/>
              </a:rPr>
              <a:t>Θ</a:t>
            </a:r>
            <a:r>
              <a:rPr lang="en-US" sz="2000" dirty="0">
                <a:latin typeface="Times New Roman" panose="02020603050405020304" pitchFamily="18" charset="0"/>
                <a:ea typeface="SimSun" panose="02010600030101010101" pitchFamily="2" charset="-122"/>
              </a:rPr>
              <a:t>(m)</a:t>
            </a:r>
          </a:p>
          <a:p>
            <a:r>
              <a:rPr lang="en-US" sz="2000" dirty="0">
                <a:latin typeface="Times New Roman" panose="02020603050405020304" pitchFamily="18" charset="0"/>
                <a:ea typeface="SimSun" panose="02010600030101010101" pitchFamily="2" charset="-122"/>
              </a:rPr>
              <a:t> }//end for</a:t>
            </a:r>
          </a:p>
          <a:p>
            <a:r>
              <a:rPr lang="en-US" sz="2000" dirty="0">
                <a:latin typeface="Consolas" panose="020B0609020204030204" pitchFamily="49" charset="0"/>
                <a:ea typeface="SimSun" panose="02010600030101010101" pitchFamily="2" charset="-122"/>
              </a:rPr>
              <a:t>for s = 0 to n-m do	{</a:t>
            </a:r>
            <a:r>
              <a:rPr lang="en-US" sz="2000" dirty="0">
                <a:latin typeface="Times New Roman" panose="02020603050405020304" pitchFamily="18" charset="0"/>
                <a:ea typeface="SimSun" panose="02010600030101010101" pitchFamily="2" charset="-122"/>
              </a:rPr>
              <a:t>		//matching  </a:t>
            </a:r>
            <a:r>
              <a:rPr lang="en-US" sz="2000" b="1" dirty="0">
                <a:solidFill>
                  <a:srgbClr val="0000FF"/>
                </a:solidFill>
                <a:latin typeface="Times New Roman" panose="02020603050405020304" pitchFamily="18" charset="0"/>
                <a:ea typeface="SimSun" panose="02010600030101010101" pitchFamily="2" charset="-122"/>
              </a:rPr>
              <a:t>Θ</a:t>
            </a:r>
            <a:r>
              <a:rPr lang="en-US" sz="2000" dirty="0">
                <a:solidFill>
                  <a:srgbClr val="0000FF"/>
                </a:solidFill>
                <a:latin typeface="Times New Roman" panose="02020603050405020304" pitchFamily="18" charset="0"/>
                <a:cs typeface="Times New Roman" panose="02020603050405020304" pitchFamily="18" charset="0"/>
              </a:rPr>
              <a:t>((n – m + 1)m) because of 					//spurious hits</a:t>
            </a:r>
            <a:r>
              <a:rPr lang="en-US" sz="2000" dirty="0">
                <a:latin typeface="Times New Roman" panose="02020603050405020304" pitchFamily="18" charset="0"/>
                <a:ea typeface="SimSun" panose="02010600030101010101" pitchFamily="2" charset="-122"/>
              </a:rPr>
              <a:t>	</a:t>
            </a:r>
          </a:p>
          <a:p>
            <a:r>
              <a:rPr lang="en-US" sz="2000" dirty="0">
                <a:latin typeface="Times New Roman" panose="02020603050405020304" pitchFamily="18" charset="0"/>
                <a:ea typeface="SimSun" panose="02010600030101010101" pitchFamily="2" charset="-122"/>
              </a:rPr>
              <a:t>        </a:t>
            </a:r>
            <a:r>
              <a:rPr lang="en-US" sz="2000" dirty="0">
                <a:latin typeface="Consolas" panose="020B0609020204030204" pitchFamily="49" charset="0"/>
                <a:ea typeface="SimSun" panose="02010600030101010101" pitchFamily="2" charset="-122"/>
              </a:rPr>
              <a:t>if (p == </a:t>
            </a:r>
            <a:r>
              <a:rPr lang="en-US" sz="2000" dirty="0" err="1">
                <a:latin typeface="Consolas" panose="020B0609020204030204" pitchFamily="49" charset="0"/>
                <a:ea typeface="SimSun" panose="02010600030101010101" pitchFamily="2" charset="-122"/>
              </a:rPr>
              <a:t>t</a:t>
            </a:r>
            <a:r>
              <a:rPr lang="en-US" sz="2000" baseline="-25000" dirty="0" err="1">
                <a:latin typeface="Consolas" panose="020B0609020204030204" pitchFamily="49" charset="0"/>
                <a:ea typeface="SimSun" panose="02010600030101010101" pitchFamily="2" charset="-122"/>
              </a:rPr>
              <a:t>s</a:t>
            </a:r>
            <a:r>
              <a:rPr lang="en-US" sz="2000" dirty="0">
                <a:latin typeface="Consolas" panose="020B0609020204030204" pitchFamily="49" charset="0"/>
                <a:ea typeface="SimSun" panose="02010600030101010101" pitchFamily="2" charset="-122"/>
              </a:rPr>
              <a:t>) then</a:t>
            </a:r>
          </a:p>
          <a:p>
            <a:r>
              <a:rPr lang="en-US" sz="2000" dirty="0">
                <a:latin typeface="Consolas" panose="020B0609020204030204" pitchFamily="49" charset="0"/>
                <a:ea typeface="SimSun" panose="02010600030101010101" pitchFamily="2" charset="-122"/>
              </a:rPr>
              <a:t>                 if (P[1 .. m] == T[s+1 .. </a:t>
            </a:r>
            <a:r>
              <a:rPr lang="en-US" sz="2000" dirty="0" err="1">
                <a:latin typeface="Consolas" panose="020B0609020204030204" pitchFamily="49" charset="0"/>
                <a:ea typeface="SimSun" panose="02010600030101010101" pitchFamily="2" charset="-122"/>
              </a:rPr>
              <a:t>s+m</a:t>
            </a:r>
            <a:r>
              <a:rPr lang="en-US" sz="2000" dirty="0">
                <a:latin typeface="Consolas" panose="020B0609020204030204" pitchFamily="49" charset="0"/>
                <a:ea typeface="SimSun" panose="02010600030101010101" pitchFamily="2" charset="-122"/>
              </a:rPr>
              <a:t>]) then</a:t>
            </a:r>
          </a:p>
          <a:p>
            <a:pPr marL="457200" marR="0" indent="457200">
              <a:spcBef>
                <a:spcPts val="0"/>
              </a:spcBef>
              <a:spcAft>
                <a:spcPts val="0"/>
              </a:spcAft>
            </a:pPr>
            <a:r>
              <a:rPr lang="en-US" sz="2000" dirty="0">
                <a:latin typeface="Consolas" panose="020B0609020204030204" pitchFamily="49" charset="0"/>
                <a:ea typeface="SimSun" panose="02010600030101010101" pitchFamily="2" charset="-122"/>
              </a:rPr>
              <a:t>	     print “Pattern occurs with shift”  s; </a:t>
            </a:r>
            <a:r>
              <a:rPr lang="en-US" sz="2000" dirty="0">
                <a:latin typeface="Times New Roman" panose="02020603050405020304" pitchFamily="18" charset="0"/>
                <a:ea typeface="SimSun" panose="02010600030101010101" pitchFamily="2" charset="-122"/>
              </a:rPr>
              <a:t>//end if </a:t>
            </a:r>
            <a:r>
              <a:rPr lang="en-US" sz="2000" dirty="0" err="1">
                <a:latin typeface="Times New Roman" panose="02020603050405020304" pitchFamily="18" charset="0"/>
                <a:ea typeface="SimSun" panose="02010600030101010101" pitchFamily="2" charset="-122"/>
              </a:rPr>
              <a:t>if</a:t>
            </a:r>
            <a:endParaRPr lang="en-US" sz="2000" dirty="0">
              <a:latin typeface="Times New Roman" panose="02020603050405020304" pitchFamily="18" charset="0"/>
              <a:ea typeface="SimSun" panose="02010600030101010101" pitchFamily="2" charset="-122"/>
            </a:endParaRPr>
          </a:p>
          <a:p>
            <a:r>
              <a:rPr lang="en-US" sz="2000" dirty="0">
                <a:latin typeface="Times New Roman" panose="02020603050405020304" pitchFamily="18" charset="0"/>
                <a:ea typeface="SimSun" panose="02010600030101010101" pitchFamily="2" charset="-122"/>
              </a:rPr>
              <a:t>        </a:t>
            </a:r>
            <a:r>
              <a:rPr lang="en-US" sz="2000" dirty="0">
                <a:latin typeface="Consolas" panose="020B0609020204030204" pitchFamily="49" charset="0"/>
                <a:ea typeface="SimSun" panose="02010600030101010101" pitchFamily="2" charset="-122"/>
              </a:rPr>
              <a:t>if (s &lt; n–m) then</a:t>
            </a:r>
          </a:p>
          <a:p>
            <a:pPr marL="457200" marR="0" indent="457200">
              <a:spcBef>
                <a:spcPts val="0"/>
              </a:spcBef>
              <a:spcAft>
                <a:spcPts val="0"/>
              </a:spcAft>
            </a:pPr>
            <a:r>
              <a:rPr lang="en-US" sz="2000" dirty="0">
                <a:latin typeface="Consolas" panose="020B0609020204030204" pitchFamily="49" charset="0"/>
                <a:ea typeface="SimSun" panose="02010600030101010101" pitchFamily="2" charset="-122"/>
              </a:rPr>
              <a:t>	    t</a:t>
            </a:r>
            <a:r>
              <a:rPr lang="en-US" sz="2000" baseline="-25000" dirty="0">
                <a:latin typeface="Consolas" panose="020B0609020204030204" pitchFamily="49" charset="0"/>
                <a:ea typeface="SimSun" panose="02010600030101010101" pitchFamily="2" charset="-122"/>
              </a:rPr>
              <a:t>s+1 </a:t>
            </a:r>
            <a:r>
              <a:rPr lang="en-US" sz="2000" dirty="0">
                <a:latin typeface="Consolas" panose="020B0609020204030204" pitchFamily="49" charset="0"/>
                <a:ea typeface="SimSun" panose="02010600030101010101" pitchFamily="2" charset="-122"/>
              </a:rPr>
              <a:t>= (d*(</a:t>
            </a:r>
            <a:r>
              <a:rPr lang="en-US" sz="2000" dirty="0" err="1">
                <a:latin typeface="Consolas" panose="020B0609020204030204" pitchFamily="49" charset="0"/>
                <a:ea typeface="SimSun" panose="02010600030101010101" pitchFamily="2" charset="-122"/>
              </a:rPr>
              <a:t>t</a:t>
            </a:r>
            <a:r>
              <a:rPr lang="en-US" sz="2000" baseline="-25000" dirty="0" err="1">
                <a:latin typeface="Consolas" panose="020B0609020204030204" pitchFamily="49" charset="0"/>
                <a:ea typeface="SimSun" panose="02010600030101010101" pitchFamily="2" charset="-122"/>
              </a:rPr>
              <a:t>s</a:t>
            </a:r>
            <a:r>
              <a:rPr lang="en-US" sz="2000" baseline="-25000" dirty="0">
                <a:latin typeface="Consolas" panose="020B0609020204030204" pitchFamily="49" charset="0"/>
                <a:ea typeface="SimSun" panose="02010600030101010101" pitchFamily="2" charset="-122"/>
              </a:rPr>
              <a:t> </a:t>
            </a:r>
            <a:r>
              <a:rPr lang="en-US" sz="2000" dirty="0">
                <a:latin typeface="Consolas" panose="020B0609020204030204" pitchFamily="49" charset="0"/>
                <a:ea typeface="SimSun" panose="02010600030101010101" pitchFamily="2" charset="-122"/>
              </a:rPr>
              <a:t>- T[s+1]*h) + T[s+m+1])mod q;</a:t>
            </a:r>
            <a:r>
              <a:rPr lang="en-US" sz="2000" dirty="0">
                <a:latin typeface="Times New Roman" panose="02020603050405020304" pitchFamily="18" charset="0"/>
                <a:ea typeface="SimSun" panose="02010600030101010101" pitchFamily="2" charset="-122"/>
              </a:rPr>
              <a:t> //end if</a:t>
            </a:r>
          </a:p>
          <a:p>
            <a:r>
              <a:rPr lang="en-US" sz="2000" dirty="0">
                <a:latin typeface="Times New Roman" panose="02020603050405020304" pitchFamily="18" charset="0"/>
                <a:ea typeface="SimSun" panose="02010600030101010101" pitchFamily="2" charset="-122"/>
              </a:rPr>
              <a:t>}//end for</a:t>
            </a:r>
          </a:p>
          <a:p>
            <a:r>
              <a:rPr lang="en-US" sz="2000" dirty="0">
                <a:latin typeface="Times New Roman" panose="02020603050405020304" pitchFamily="18" charset="0"/>
                <a:ea typeface="SimSun" panose="02010600030101010101" pitchFamily="2" charset="-122"/>
              </a:rPr>
              <a:t>//end algorithm </a:t>
            </a:r>
            <a:endParaRPr lang="en-US" sz="2000" dirty="0"/>
          </a:p>
        </p:txBody>
      </p:sp>
      <p:pic>
        <p:nvPicPr>
          <p:cNvPr id="3" name="Picture 2" descr="Image result for sad face">
            <a:extLst>
              <a:ext uri="{FF2B5EF4-FFF2-40B4-BE49-F238E27FC236}">
                <a16:creationId xmlns:a16="http://schemas.microsoft.com/office/drawing/2014/main" id="{08CA6E00-FA34-44EE-A6B6-95E32ED12E3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05970" flipH="1">
            <a:off x="763663" y="940024"/>
            <a:ext cx="373045" cy="378159"/>
          </a:xfrm>
          <a:prstGeom prst="rect">
            <a:avLst/>
          </a:prstGeom>
          <a:noFill/>
        </p:spPr>
      </p:pic>
    </p:spTree>
    <p:extLst>
      <p:ext uri="{BB962C8B-B14F-4D97-AF65-F5344CB8AC3E}">
        <p14:creationId xmlns:p14="http://schemas.microsoft.com/office/powerpoint/2010/main" val="29237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393372" y="705178"/>
                <a:ext cx="9977634" cy="5653920"/>
              </a:xfrm>
              <a:prstGeom prst="rect">
                <a:avLst/>
              </a:prstGeom>
            </p:spPr>
            <p:txBody>
              <a:bodyPr wrap="square">
                <a:spAutoFit/>
              </a:bodyPr>
              <a:lstStyle/>
              <a:p>
                <a:pPr marL="228600" marR="0">
                  <a:spcBef>
                    <a:spcPts val="0"/>
                  </a:spcBef>
                  <a:spcAft>
                    <a:spcPts val="0"/>
                  </a:spcAft>
                </a:pPr>
                <a:r>
                  <a:rPr lang="en-US" sz="2400" dirty="0">
                    <a:latin typeface="Consolas" panose="020B0609020204030204" pitchFamily="49" charset="0"/>
                    <a:ea typeface="SimSun" panose="02010600030101010101" pitchFamily="2" charset="-122"/>
                  </a:rPr>
                  <a:t>Algorithm </a:t>
                </a:r>
                <a:r>
                  <a:rPr lang="en-US" sz="2400" dirty="0" err="1">
                    <a:latin typeface="Consolas" panose="020B0609020204030204" pitchFamily="49" charset="0"/>
                    <a:ea typeface="SimSun" panose="02010600030101010101" pitchFamily="2" charset="-122"/>
                  </a:rPr>
                  <a:t>SelectionSort</a:t>
                </a:r>
                <a:r>
                  <a:rPr lang="en-US" sz="2400" dirty="0">
                    <a:latin typeface="Consolas" panose="020B0609020204030204" pitchFamily="49" charset="0"/>
                    <a:ea typeface="SimSun" panose="02010600030101010101" pitchFamily="2" charset="-122"/>
                  </a:rPr>
                  <a:t>(A[0..n-1])</a:t>
                </a:r>
              </a:p>
              <a:p>
                <a:pPr marL="228600" marR="0">
                  <a:spcBef>
                    <a:spcPts val="0"/>
                  </a:spcBef>
                  <a:spcAft>
                    <a:spcPts val="0"/>
                  </a:spcAft>
                </a:pPr>
                <a:r>
                  <a:rPr lang="en-US" sz="2000" dirty="0">
                    <a:latin typeface="Times New Roman" panose="02020603050405020304" pitchFamily="18" charset="0"/>
                    <a:ea typeface="SimSun" panose="02010600030101010101" pitchFamily="2" charset="-122"/>
                  </a:rPr>
                  <a:t>//Sorts a given array by selection sort</a:t>
                </a:r>
              </a:p>
              <a:p>
                <a:pPr marL="228600" marR="0">
                  <a:spcBef>
                    <a:spcPts val="0"/>
                  </a:spcBef>
                  <a:spcAft>
                    <a:spcPts val="0"/>
                  </a:spcAft>
                </a:pPr>
                <a:r>
                  <a:rPr lang="en-US" sz="2000" dirty="0">
                    <a:latin typeface="Times New Roman" panose="02020603050405020304" pitchFamily="18" charset="0"/>
                    <a:ea typeface="SimSun" panose="02010600030101010101" pitchFamily="2" charset="-122"/>
                  </a:rPr>
                  <a:t>//input: An array A[0..n-1] of orderable elements</a:t>
                </a:r>
              </a:p>
              <a:p>
                <a:pPr marL="228600" marR="0">
                  <a:spcBef>
                    <a:spcPts val="0"/>
                  </a:spcBef>
                  <a:spcAft>
                    <a:spcPts val="0"/>
                  </a:spcAft>
                </a:pPr>
                <a:r>
                  <a:rPr lang="en-US" sz="2000" dirty="0">
                    <a:latin typeface="Times New Roman" panose="02020603050405020304" pitchFamily="18" charset="0"/>
                    <a:ea typeface="SimSun" panose="02010600030101010101" pitchFamily="2" charset="-122"/>
                  </a:rPr>
                  <a:t>//output: Array A[0..n-1] sorted in ascending order</a:t>
                </a:r>
              </a:p>
              <a:p>
                <a:pPr marL="228600" marR="0">
                  <a:spcBef>
                    <a:spcPts val="0"/>
                  </a:spcBef>
                  <a:spcAft>
                    <a:spcPts val="0"/>
                  </a:spcAft>
                </a:pPr>
                <a:r>
                  <a:rPr lang="en-US" sz="2000" b="1" dirty="0">
                    <a:latin typeface="Times New Roman" panose="02020603050405020304" pitchFamily="18" charset="0"/>
                    <a:ea typeface="SimSun" panose="02010600030101010101" pitchFamily="2" charset="-122"/>
                  </a:rPr>
                  <a:t> </a:t>
                </a:r>
                <a:endParaRPr lang="en-US" sz="2000" dirty="0">
                  <a:latin typeface="Times New Roman" panose="02020603050405020304" pitchFamily="18" charset="0"/>
                  <a:ea typeface="SimSun" panose="02010600030101010101" pitchFamily="2" charset="-122"/>
                </a:endParaRPr>
              </a:p>
              <a:p>
                <a:pPr marL="228600" marR="0">
                  <a:spcBef>
                    <a:spcPts val="0"/>
                  </a:spcBef>
                  <a:spcAft>
                    <a:spcPts val="0"/>
                  </a:spcAft>
                </a:pPr>
                <a:r>
                  <a:rPr lang="en-US" sz="2000" dirty="0">
                    <a:latin typeface="Consolas" panose="020B0609020204030204" pitchFamily="49" charset="0"/>
                    <a:ea typeface="SimSun" panose="02010600030101010101" pitchFamily="2" charset="-122"/>
                  </a:rPr>
                  <a:t>for (</a:t>
                </a:r>
                <a:r>
                  <a:rPr lang="en-US" sz="2000" dirty="0" err="1">
                    <a:latin typeface="Consolas" panose="020B0609020204030204" pitchFamily="49" charset="0"/>
                    <a:ea typeface="SimSun" panose="02010600030101010101" pitchFamily="2" charset="-122"/>
                  </a:rPr>
                  <a:t>i</a:t>
                </a:r>
                <a:r>
                  <a:rPr lang="en-US" sz="2000" dirty="0">
                    <a:latin typeface="Consolas" panose="020B0609020204030204" pitchFamily="49" charset="0"/>
                    <a:ea typeface="SimSun" panose="02010600030101010101" pitchFamily="2" charset="-122"/>
                  </a:rPr>
                  <a:t> ← 0 to n-2) do    </a:t>
                </a:r>
                <a:r>
                  <a:rPr lang="en-US" sz="2000" dirty="0">
                    <a:latin typeface="Times New Roman" panose="02020603050405020304" pitchFamily="18" charset="0"/>
                    <a:ea typeface="SimSun" panose="02010600030101010101" pitchFamily="2" charset="-122"/>
                  </a:rPr>
                  <a:t>// assuming there are n elements in the list</a:t>
                </a:r>
              </a:p>
              <a:p>
                <a:pPr marL="228600" marR="0">
                  <a:spcBef>
                    <a:spcPts val="0"/>
                  </a:spcBef>
                  <a:spcAft>
                    <a:spcPts val="0"/>
                  </a:spcAft>
                </a:pPr>
                <a:r>
                  <a:rPr lang="en-US" sz="2000" dirty="0">
                    <a:latin typeface="Consolas" panose="020B0609020204030204" pitchFamily="49" charset="0"/>
                    <a:ea typeface="SimSun" panose="02010600030101010101" pitchFamily="2" charset="-122"/>
                  </a:rPr>
                  <a:t>	{ </a:t>
                </a:r>
                <a:r>
                  <a:rPr lang="en-US" sz="2000" dirty="0">
                    <a:solidFill>
                      <a:srgbClr val="0000FF"/>
                    </a:solidFill>
                    <a:latin typeface="Consolas" panose="020B0609020204030204" pitchFamily="49" charset="0"/>
                    <a:ea typeface="SimSun" panose="02010600030101010101" pitchFamily="2" charset="-122"/>
                  </a:rPr>
                  <a:t>min ← </a:t>
                </a:r>
                <a:r>
                  <a:rPr lang="en-US" sz="2000" dirty="0" err="1">
                    <a:solidFill>
                      <a:srgbClr val="0000FF"/>
                    </a:solidFill>
                    <a:latin typeface="Consolas" panose="020B0609020204030204" pitchFamily="49" charset="0"/>
                    <a:ea typeface="SimSun" panose="02010600030101010101" pitchFamily="2" charset="-122"/>
                  </a:rPr>
                  <a:t>i</a:t>
                </a:r>
                <a:r>
                  <a:rPr lang="en-US" sz="2000" dirty="0">
                    <a:latin typeface="Consolas" panose="020B0609020204030204" pitchFamily="49" charset="0"/>
                    <a:ea typeface="SimSun" panose="02010600030101010101" pitchFamily="2" charset="-122"/>
                  </a:rPr>
                  <a:t>;          </a:t>
                </a:r>
                <a:r>
                  <a:rPr lang="en-US" sz="2000" dirty="0">
                    <a:latin typeface="Times New Roman" panose="02020603050405020304" pitchFamily="18" charset="0"/>
                    <a:ea typeface="SimSun" panose="02010600030101010101" pitchFamily="2" charset="-122"/>
                    <a:cs typeface="Times New Roman" panose="02020603050405020304" pitchFamily="18" charset="0"/>
                  </a:rPr>
                  <a:t>// let </a:t>
                </a:r>
                <a:r>
                  <a:rPr lang="en-US" sz="2000" dirty="0" err="1">
                    <a:latin typeface="Times New Roman" panose="02020603050405020304" pitchFamily="18" charset="0"/>
                    <a:ea typeface="SimSun" panose="02010600030101010101" pitchFamily="2" charset="-122"/>
                    <a:cs typeface="Times New Roman" panose="02020603050405020304" pitchFamily="18" charset="0"/>
                  </a:rPr>
                  <a:t>i</a:t>
                </a:r>
                <a:r>
                  <a:rPr lang="en-US" sz="2000" dirty="0">
                    <a:latin typeface="Times New Roman" panose="02020603050405020304" pitchFamily="18" charset="0"/>
                    <a:ea typeface="SimSun" panose="02010600030101010101" pitchFamily="2" charset="-122"/>
                    <a:cs typeface="Times New Roman" panose="02020603050405020304" pitchFamily="18" charset="0"/>
                  </a:rPr>
                  <a:t> position of the list be the smallest.</a:t>
                </a:r>
                <a:r>
                  <a:rPr lang="en-US" sz="2000" dirty="0">
                    <a:latin typeface="Consolas" panose="020B0609020204030204" pitchFamily="49" charset="0"/>
                    <a:ea typeface="SimSun" panose="02010600030101010101" pitchFamily="2" charset="-122"/>
                  </a:rPr>
                  <a:t>     </a:t>
                </a:r>
              </a:p>
              <a:p>
                <a:pPr marL="228600" marR="0">
                  <a:spcBef>
                    <a:spcPts val="0"/>
                  </a:spcBef>
                  <a:spcAft>
                    <a:spcPts val="0"/>
                  </a:spcAft>
                </a:pPr>
                <a:r>
                  <a:rPr lang="en-US" sz="2000" dirty="0">
                    <a:latin typeface="Consolas" panose="020B0609020204030204" pitchFamily="49" charset="0"/>
                    <a:ea typeface="SimSun" panose="02010600030101010101" pitchFamily="2" charset="-122"/>
                  </a:rPr>
                  <a:t>       for (j ← i+1 to n-1) do  </a:t>
                </a:r>
                <a:r>
                  <a:rPr lang="en-US" sz="2000" dirty="0">
                    <a:solidFill>
                      <a:srgbClr val="0000CC"/>
                    </a:solidFill>
                    <a:latin typeface="Times New Roman" panose="02020603050405020304" pitchFamily="18" charset="0"/>
                    <a:ea typeface="SimSun" panose="02010600030101010101" pitchFamily="2" charset="-122"/>
                  </a:rPr>
                  <a:t>//find the smallest A[min]</a:t>
                </a:r>
                <a:endParaRPr lang="en-US" sz="2000" dirty="0">
                  <a:latin typeface="Times New Roman" panose="02020603050405020304" pitchFamily="18" charset="0"/>
                  <a:ea typeface="SimSun" panose="02010600030101010101" pitchFamily="2" charset="-122"/>
                </a:endParaRPr>
              </a:p>
              <a:p>
                <a:pPr marL="228600" marR="0">
                  <a:spcBef>
                    <a:spcPts val="0"/>
                  </a:spcBef>
                  <a:spcAft>
                    <a:spcPts val="0"/>
                  </a:spcAft>
                </a:pPr>
                <a:r>
                  <a:rPr lang="en-US" sz="2000" dirty="0">
                    <a:latin typeface="Times New Roman" panose="02020603050405020304" pitchFamily="18" charset="0"/>
                    <a:ea typeface="SimSun" panose="02010600030101010101" pitchFamily="2" charset="-122"/>
                  </a:rPr>
                  <a:t>	    </a:t>
                </a:r>
                <a:r>
                  <a:rPr lang="en-US" sz="2000" dirty="0">
                    <a:latin typeface="Consolas" panose="020B0609020204030204" pitchFamily="49" charset="0"/>
                    <a:ea typeface="SimSun" panose="02010600030101010101" pitchFamily="2" charset="-122"/>
                  </a:rPr>
                  <a:t>{ if (</a:t>
                </a:r>
                <a:r>
                  <a:rPr lang="en-US" sz="2000" dirty="0">
                    <a:solidFill>
                      <a:srgbClr val="0000FF"/>
                    </a:solidFill>
                    <a:latin typeface="Consolas" panose="020B0609020204030204" pitchFamily="49" charset="0"/>
                    <a:ea typeface="SimSun" panose="02010600030101010101" pitchFamily="2" charset="-122"/>
                  </a:rPr>
                  <a:t>A[j] &lt; A[min])</a:t>
                </a:r>
                <a:r>
                  <a:rPr lang="en-US" sz="2000" dirty="0">
                    <a:latin typeface="Consolas" panose="020B0609020204030204" pitchFamily="49" charset="0"/>
                    <a:ea typeface="SimSun" panose="02010600030101010101" pitchFamily="2" charset="-122"/>
                  </a:rPr>
                  <a:t> then min ←j; }</a:t>
                </a:r>
                <a:r>
                  <a:rPr lang="en-US" sz="2000" dirty="0">
                    <a:latin typeface="Times New Roman" panose="02020603050405020304" pitchFamily="18" charset="0"/>
                    <a:ea typeface="SimSun" panose="02010600030101010101" pitchFamily="2" charset="-122"/>
                  </a:rPr>
                  <a:t> //end inner for</a:t>
                </a:r>
              </a:p>
              <a:p>
                <a:pPr marL="228600" marR="0">
                  <a:spcBef>
                    <a:spcPts val="0"/>
                  </a:spcBef>
                  <a:spcAft>
                    <a:spcPts val="0"/>
                  </a:spcAft>
                </a:pPr>
                <a:r>
                  <a:rPr lang="en-US" sz="2000" dirty="0">
                    <a:latin typeface="Times New Roman" panose="02020603050405020304" pitchFamily="18" charset="0"/>
                    <a:ea typeface="SimSun" panose="02010600030101010101" pitchFamily="2" charset="-122"/>
                  </a:rPr>
                  <a:t>	  </a:t>
                </a:r>
              </a:p>
              <a:p>
                <a:pPr marL="228600" marR="0">
                  <a:spcBef>
                    <a:spcPts val="0"/>
                  </a:spcBef>
                  <a:spcAft>
                    <a:spcPts val="0"/>
                  </a:spcAft>
                </a:pPr>
                <a:r>
                  <a:rPr lang="en-US" sz="2000" dirty="0">
                    <a:latin typeface="Times New Roman" panose="02020603050405020304" pitchFamily="18" charset="0"/>
                    <a:ea typeface="SimSun" panose="02010600030101010101" pitchFamily="2" charset="-122"/>
                  </a:rPr>
                  <a:t>	  //sit the smallest numbers in the left.                                          </a:t>
                </a:r>
                <a:r>
                  <a:rPr lang="en-US" sz="2000" dirty="0" err="1">
                    <a:latin typeface="Times New Roman" panose="02020603050405020304" pitchFamily="18" charset="0"/>
                    <a:ea typeface="SimSun" panose="02010600030101010101" pitchFamily="2" charset="-122"/>
                  </a:rPr>
                  <a:t>i</a:t>
                </a:r>
                <a:endParaRPr lang="en-US" sz="2000" dirty="0">
                  <a:latin typeface="Times New Roman" panose="02020603050405020304" pitchFamily="18" charset="0"/>
                  <a:ea typeface="SimSun" panose="02010600030101010101" pitchFamily="2" charset="-122"/>
                </a:endParaRPr>
              </a:p>
              <a:p>
                <a:pPr marL="228600" marR="0">
                  <a:spcBef>
                    <a:spcPts val="0"/>
                  </a:spcBef>
                  <a:spcAft>
                    <a:spcPts val="0"/>
                  </a:spcAft>
                </a:pPr>
                <a:r>
                  <a:rPr lang="en-US" sz="2000" dirty="0">
                    <a:latin typeface="Times New Roman" panose="02020603050405020304" pitchFamily="18" charset="0"/>
                    <a:ea typeface="SimSun" panose="02010600030101010101" pitchFamily="2" charset="-122"/>
                  </a:rPr>
                  <a:t>             </a:t>
                </a:r>
                <a:r>
                  <a:rPr lang="en-US" sz="2000" dirty="0">
                    <a:latin typeface="Consolas" panose="020B0609020204030204" pitchFamily="49" charset="0"/>
                    <a:ea typeface="SimSun" panose="02010600030101010101" pitchFamily="2" charset="-122"/>
                  </a:rPr>
                  <a:t>swap(A[</a:t>
                </a:r>
                <a:r>
                  <a:rPr lang="en-US" sz="2000" dirty="0" err="1">
                    <a:latin typeface="Consolas" panose="020B0609020204030204" pitchFamily="49" charset="0"/>
                    <a:ea typeface="SimSun" panose="02010600030101010101" pitchFamily="2" charset="-122"/>
                  </a:rPr>
                  <a:t>i</a:t>
                </a:r>
                <a:r>
                  <a:rPr lang="en-US" sz="2000" dirty="0">
                    <a:latin typeface="Consolas" panose="020B0609020204030204" pitchFamily="49" charset="0"/>
                    <a:ea typeface="SimSun" panose="02010600030101010101" pitchFamily="2" charset="-122"/>
                  </a:rPr>
                  <a:t>], A[min]) } </a:t>
                </a:r>
                <a:r>
                  <a:rPr lang="en-US" sz="2000" dirty="0">
                    <a:latin typeface="Times New Roman" panose="02020603050405020304" pitchFamily="18" charset="0"/>
                    <a:ea typeface="SimSun" panose="02010600030101010101" pitchFamily="2" charset="-122"/>
                  </a:rPr>
                  <a:t>//end of outer for.</a:t>
                </a:r>
              </a:p>
              <a:p>
                <a:pPr marL="228600" marR="0">
                  <a:spcBef>
                    <a:spcPts val="0"/>
                  </a:spcBef>
                  <a:spcAft>
                    <a:spcPts val="0"/>
                  </a:spcAft>
                </a:pPr>
                <a:r>
                  <a:rPr lang="en-US" sz="2000" dirty="0">
                    <a:latin typeface="Times New Roman" panose="02020603050405020304" pitchFamily="18" charset="0"/>
                    <a:ea typeface="SimSun" panose="02010600030101010101" pitchFamily="2" charset="-122"/>
                  </a:rPr>
                  <a:t> 						</a:t>
                </a:r>
                <a:r>
                  <a:rPr lang="en-US" sz="2000" b="1" dirty="0">
                    <a:latin typeface="Times New Roman" panose="02020603050405020304" pitchFamily="18" charset="0"/>
                    <a:ea typeface="SimSun" panose="02010600030101010101" pitchFamily="2" charset="-122"/>
                  </a:rPr>
                  <a:t>		         j</a:t>
                </a:r>
                <a:endParaRPr lang="en-US" sz="2000" dirty="0">
                  <a:latin typeface="Times New Roman" panose="02020603050405020304" pitchFamily="18" charset="0"/>
                  <a:ea typeface="SimSun" panose="02010600030101010101" pitchFamily="2" charset="-122"/>
                </a:endParaRPr>
              </a:p>
              <a:p>
                <a:r>
                  <a:rPr lang="en-US" sz="2200" dirty="0">
                    <a:latin typeface="Times New Roman" panose="02020603050405020304" pitchFamily="18" charset="0"/>
                    <a:ea typeface="SimSun" panose="02010600030101010101" pitchFamily="2" charset="-122"/>
                  </a:rPr>
                  <a:t>Note:</a:t>
                </a:r>
              </a:p>
              <a:p>
                <a:r>
                  <a:rPr lang="en-US" sz="2200" dirty="0">
                    <a:latin typeface="Times New Roman" panose="02020603050405020304" pitchFamily="18" charset="0"/>
                    <a:ea typeface="SimSun" panose="02010600030101010101" pitchFamily="2" charset="-122"/>
                  </a:rPr>
                  <a:t>	Number of  “</a:t>
                </a:r>
                <a:r>
                  <a:rPr lang="en-US" sz="2200" dirty="0">
                    <a:latin typeface="Consolas" panose="020B0609020204030204" pitchFamily="49" charset="0"/>
                    <a:ea typeface="SimSun" panose="02010600030101010101" pitchFamily="2" charset="-122"/>
                  </a:rPr>
                  <a:t>&lt;</a:t>
                </a:r>
                <a:r>
                  <a:rPr lang="en-US" sz="2200" dirty="0">
                    <a:latin typeface="Times New Roman" panose="02020603050405020304" pitchFamily="18" charset="0"/>
                    <a:ea typeface="SimSun" panose="02010600030101010101" pitchFamily="2" charset="-122"/>
                  </a:rPr>
                  <a:t>” = </a:t>
                </a:r>
                <a14:m>
                  <m:oMath xmlns:m="http://schemas.openxmlformats.org/officeDocument/2006/math">
                    <m:nary>
                      <m:naryPr>
                        <m:chr m:val="∑"/>
                        <m:limLoc m:val="subSup"/>
                        <m:ctrlPr>
                          <a:rPr lang="en-US" sz="2200" i="1" smtClean="0">
                            <a:latin typeface="Cambria Math" panose="02040503050406030204" pitchFamily="18" charset="0"/>
                            <a:ea typeface="SimSun" panose="02010600030101010101" pitchFamily="2" charset="-122"/>
                          </a:rPr>
                        </m:ctrlPr>
                      </m:naryPr>
                      <m:sub>
                        <m:r>
                          <m:rPr>
                            <m:brk m:alnAt="25"/>
                          </m:rPr>
                          <a:rPr lang="en-US" sz="2200" b="0" i="1" smtClean="0">
                            <a:latin typeface="Cambria Math" panose="02040503050406030204" pitchFamily="18" charset="0"/>
                            <a:ea typeface="SimSun" panose="02010600030101010101" pitchFamily="2" charset="-122"/>
                          </a:rPr>
                          <m:t>𝑖</m:t>
                        </m:r>
                        <m:r>
                          <a:rPr lang="en-US" sz="2200" b="0" i="1" smtClean="0">
                            <a:latin typeface="Cambria Math" panose="02040503050406030204" pitchFamily="18" charset="0"/>
                            <a:ea typeface="SimSun" panose="02010600030101010101" pitchFamily="2" charset="-122"/>
                          </a:rPr>
                          <m:t>=0</m:t>
                        </m:r>
                      </m:sub>
                      <m:sup>
                        <m:r>
                          <a:rPr lang="en-US" sz="2200" b="0" i="1" smtClean="0">
                            <a:latin typeface="Cambria Math" panose="02040503050406030204" pitchFamily="18" charset="0"/>
                            <a:ea typeface="SimSun" panose="02010600030101010101" pitchFamily="2" charset="-122"/>
                          </a:rPr>
                          <m:t>𝑛</m:t>
                        </m:r>
                        <m:r>
                          <a:rPr lang="en-US" sz="2200" b="0" i="1" smtClean="0">
                            <a:latin typeface="Cambria Math" panose="02040503050406030204" pitchFamily="18" charset="0"/>
                            <a:ea typeface="SimSun" panose="02010600030101010101" pitchFamily="2" charset="-122"/>
                          </a:rPr>
                          <m:t>−2</m:t>
                        </m:r>
                      </m:sup>
                      <m:e>
                        <m:nary>
                          <m:naryPr>
                            <m:chr m:val="∑"/>
                            <m:limLoc m:val="subSup"/>
                            <m:ctrlPr>
                              <a:rPr lang="en-US" sz="2200" i="1" smtClean="0">
                                <a:latin typeface="Cambria Math" panose="02040503050406030204" pitchFamily="18" charset="0"/>
                                <a:ea typeface="SimSun" panose="02010600030101010101" pitchFamily="2" charset="-122"/>
                              </a:rPr>
                            </m:ctrlPr>
                          </m:naryPr>
                          <m:sub>
                            <m:r>
                              <m:rPr>
                                <m:brk m:alnAt="25"/>
                              </m:rPr>
                              <a:rPr lang="en-US" sz="2200" b="0" i="1" smtClean="0">
                                <a:latin typeface="Cambria Math" panose="02040503050406030204" pitchFamily="18" charset="0"/>
                                <a:ea typeface="SimSun" panose="02010600030101010101" pitchFamily="2" charset="-122"/>
                              </a:rPr>
                              <m:t>𝑗</m:t>
                            </m:r>
                            <m:r>
                              <a:rPr lang="en-US" sz="2200" b="0" i="1" smtClean="0">
                                <a:latin typeface="Cambria Math" panose="02040503050406030204" pitchFamily="18" charset="0"/>
                                <a:ea typeface="SimSun" panose="02010600030101010101" pitchFamily="2" charset="-122"/>
                              </a:rPr>
                              <m:t>=</m:t>
                            </m:r>
                            <m:r>
                              <a:rPr lang="en-US" sz="2200" b="0" i="1" smtClean="0">
                                <a:latin typeface="Cambria Math" panose="02040503050406030204" pitchFamily="18" charset="0"/>
                                <a:ea typeface="SimSun" panose="02010600030101010101" pitchFamily="2" charset="-122"/>
                              </a:rPr>
                              <m:t>𝑖</m:t>
                            </m:r>
                            <m:r>
                              <a:rPr lang="en-US" sz="2200" b="0" i="1" smtClean="0">
                                <a:latin typeface="Cambria Math" panose="02040503050406030204" pitchFamily="18" charset="0"/>
                                <a:ea typeface="SimSun" panose="02010600030101010101" pitchFamily="2" charset="-122"/>
                              </a:rPr>
                              <m:t>+1</m:t>
                            </m:r>
                          </m:sub>
                          <m:sup>
                            <m:r>
                              <a:rPr lang="en-US" sz="2200" b="0" i="1" smtClean="0">
                                <a:latin typeface="Cambria Math" panose="02040503050406030204" pitchFamily="18" charset="0"/>
                                <a:ea typeface="SimSun" panose="02010600030101010101" pitchFamily="2" charset="-122"/>
                              </a:rPr>
                              <m:t>𝑛</m:t>
                            </m:r>
                            <m:r>
                              <a:rPr lang="en-US" sz="2200" b="0" i="1" smtClean="0">
                                <a:latin typeface="Cambria Math" panose="02040503050406030204" pitchFamily="18" charset="0"/>
                                <a:ea typeface="SimSun" panose="02010600030101010101" pitchFamily="2" charset="-122"/>
                              </a:rPr>
                              <m:t>−1</m:t>
                            </m:r>
                          </m:sup>
                          <m:e>
                            <m:r>
                              <a:rPr lang="en-US" sz="2200" b="0" i="1" smtClean="0">
                                <a:latin typeface="Cambria Math" panose="02040503050406030204" pitchFamily="18" charset="0"/>
                                <a:ea typeface="SimSun" panose="02010600030101010101" pitchFamily="2" charset="-122"/>
                              </a:rPr>
                              <m:t>1</m:t>
                            </m:r>
                          </m:e>
                        </m:nary>
                      </m:e>
                    </m:nary>
                  </m:oMath>
                </a14:m>
                <a:r>
                  <a:rPr lang="en-US" sz="2200" dirty="0">
                    <a:latin typeface="Times New Roman" panose="02020603050405020304" pitchFamily="18" charset="0"/>
                    <a:ea typeface="SimSun" panose="02010600030101010101" pitchFamily="2" charset="-122"/>
                  </a:rPr>
                  <a:t> =  </a:t>
                </a:r>
                <a14:m>
                  <m:oMath xmlns:m="http://schemas.openxmlformats.org/officeDocument/2006/math">
                    <m:f>
                      <m:fPr>
                        <m:ctrlPr>
                          <a:rPr lang="en-US" sz="2200" i="1" smtClean="0">
                            <a:latin typeface="Cambria Math" panose="02040503050406030204" pitchFamily="18" charset="0"/>
                            <a:ea typeface="SimSun" panose="02010600030101010101" pitchFamily="2" charset="-122"/>
                          </a:rPr>
                        </m:ctrlPr>
                      </m:fPr>
                      <m:num>
                        <m:sSup>
                          <m:sSupPr>
                            <m:ctrlPr>
                              <a:rPr lang="en-US" sz="2200" i="1" smtClean="0">
                                <a:latin typeface="Cambria Math" panose="02040503050406030204" pitchFamily="18" charset="0"/>
                                <a:ea typeface="SimSun" panose="02010600030101010101" pitchFamily="2" charset="-122"/>
                              </a:rPr>
                            </m:ctrlPr>
                          </m:sSupPr>
                          <m:e>
                            <m:r>
                              <a:rPr lang="en-US" sz="2200" b="0" i="1" smtClean="0">
                                <a:latin typeface="Cambria Math" panose="02040503050406030204" pitchFamily="18" charset="0"/>
                                <a:ea typeface="SimSun" panose="02010600030101010101" pitchFamily="2" charset="-122"/>
                              </a:rPr>
                              <m:t>𝑛</m:t>
                            </m:r>
                          </m:e>
                          <m:sup>
                            <m:r>
                              <a:rPr lang="en-US" sz="2200" b="0" i="1" smtClean="0">
                                <a:latin typeface="Cambria Math" panose="02040503050406030204" pitchFamily="18" charset="0"/>
                                <a:ea typeface="SimSun" panose="02010600030101010101" pitchFamily="2" charset="-122"/>
                              </a:rPr>
                              <m:t>2</m:t>
                            </m:r>
                          </m:sup>
                        </m:sSup>
                        <m:r>
                          <a:rPr lang="en-US" sz="2200" b="0" i="1" smtClean="0">
                            <a:latin typeface="Cambria Math" panose="02040503050406030204" pitchFamily="18" charset="0"/>
                            <a:ea typeface="SimSun" panose="02010600030101010101" pitchFamily="2" charset="-122"/>
                          </a:rPr>
                          <m:t> −</m:t>
                        </m:r>
                        <m:r>
                          <a:rPr lang="en-US" sz="2200" b="0" i="1" smtClean="0">
                            <a:latin typeface="Cambria Math" panose="02040503050406030204" pitchFamily="18" charset="0"/>
                            <a:ea typeface="SimSun" panose="02010600030101010101" pitchFamily="2" charset="-122"/>
                          </a:rPr>
                          <m:t>𝑛</m:t>
                        </m:r>
                      </m:num>
                      <m:den>
                        <m:r>
                          <a:rPr lang="en-US" sz="2200" b="0" i="1" smtClean="0">
                            <a:latin typeface="Cambria Math" panose="02040503050406030204" pitchFamily="18" charset="0"/>
                            <a:ea typeface="SimSun" panose="02010600030101010101" pitchFamily="2" charset="-122"/>
                          </a:rPr>
                          <m:t>2</m:t>
                        </m:r>
                      </m:den>
                    </m:f>
                  </m:oMath>
                </a14:m>
                <a:r>
                  <a:rPr lang="en-US" sz="2200" dirty="0">
                    <a:latin typeface="Times New Roman" panose="02020603050405020304" pitchFamily="18" charset="0"/>
                    <a:ea typeface="SimSun" panose="02010600030101010101" pitchFamily="2" charset="-122"/>
                  </a:rPr>
                  <a:t>  = Θ(n</a:t>
                </a:r>
                <a:r>
                  <a:rPr lang="en-US" sz="2200" baseline="30000" dirty="0">
                    <a:latin typeface="Times New Roman" panose="02020603050405020304" pitchFamily="18" charset="0"/>
                    <a:ea typeface="SimSun" panose="02010600030101010101" pitchFamily="2" charset="-122"/>
                  </a:rPr>
                  <a:t>2</a:t>
                </a:r>
                <a:r>
                  <a:rPr lang="en-US" sz="2200" dirty="0">
                    <a:latin typeface="Times New Roman" panose="02020603050405020304" pitchFamily="18" charset="0"/>
                    <a:ea typeface="SimSun" panose="02010600030101010101" pitchFamily="2" charset="-122"/>
                  </a:rPr>
                  <a:t> )</a:t>
                </a:r>
              </a:p>
              <a:p>
                <a:r>
                  <a:rPr lang="en-US" sz="2000" b="1" dirty="0">
                    <a:latin typeface="Times New Roman" panose="02020603050405020304" pitchFamily="18" charset="0"/>
                    <a:ea typeface="SimSun" panose="02010600030101010101" pitchFamily="2" charset="-122"/>
                  </a:rPr>
                  <a:t> </a:t>
                </a:r>
                <a:endParaRPr lang="en-US" sz="2000" dirty="0">
                  <a:latin typeface="Times New Roman" panose="02020603050405020304" pitchFamily="18" charset="0"/>
                  <a:ea typeface="SimSun" panose="02010600030101010101" pitchFamily="2" charset="-122"/>
                </a:endParaRPr>
              </a:p>
              <a:p>
                <a:r>
                  <a:rPr lang="en-US" sz="2000" dirty="0">
                    <a:latin typeface="Times New Roman" panose="02020603050405020304" pitchFamily="18" charset="0"/>
                    <a:ea typeface="SimSun" panose="02010600030101010101" pitchFamily="2" charset="-122"/>
                  </a:rPr>
                  <a:t>	Number of</a:t>
                </a:r>
                <a:r>
                  <a:rPr lang="en-US" sz="2000" b="1" dirty="0">
                    <a:latin typeface="Times New Roman" panose="02020603050405020304" pitchFamily="18" charset="0"/>
                    <a:ea typeface="SimSun" panose="02010600030101010101" pitchFamily="2" charset="-122"/>
                  </a:rPr>
                  <a:t>  </a:t>
                </a:r>
                <a:r>
                  <a:rPr lang="en-US" sz="2000" dirty="0">
                    <a:latin typeface="Times New Roman" panose="02020603050405020304" pitchFamily="18" charset="0"/>
                    <a:ea typeface="SimSun" panose="02010600030101010101" pitchFamily="2" charset="-122"/>
                  </a:rPr>
                  <a:t>“</a:t>
                </a:r>
                <a:r>
                  <a:rPr lang="en-US" sz="2000" dirty="0">
                    <a:latin typeface="Consolas" panose="020B0609020204030204" pitchFamily="49" charset="0"/>
                    <a:ea typeface="SimSun" panose="02010600030101010101" pitchFamily="2" charset="-122"/>
                  </a:rPr>
                  <a:t>swap</a:t>
                </a:r>
                <a:r>
                  <a:rPr lang="en-US" sz="2000" dirty="0">
                    <a:latin typeface="Times New Roman" panose="02020603050405020304" pitchFamily="18" charset="0"/>
                    <a:ea typeface="SimSun" panose="02010600030101010101" pitchFamily="2" charset="-122"/>
                  </a:rPr>
                  <a:t>” =  </a:t>
                </a:r>
                <a14:m>
                  <m:oMath xmlns:m="http://schemas.openxmlformats.org/officeDocument/2006/math">
                    <m:nary>
                      <m:naryPr>
                        <m:chr m:val="∑"/>
                        <m:limLoc m:val="subSup"/>
                        <m:ctrlPr>
                          <a:rPr lang="en-US" sz="2000" i="1" smtClean="0">
                            <a:latin typeface="Cambria Math" panose="02040503050406030204" pitchFamily="18" charset="0"/>
                            <a:ea typeface="SimSun" panose="02010600030101010101" pitchFamily="2" charset="-122"/>
                          </a:rPr>
                        </m:ctrlPr>
                      </m:naryPr>
                      <m:sub>
                        <m:r>
                          <m:rPr>
                            <m:brk m:alnAt="25"/>
                          </m:rPr>
                          <a:rPr lang="en-US" sz="2000" b="0" i="1" smtClean="0">
                            <a:latin typeface="Cambria Math" panose="02040503050406030204" pitchFamily="18" charset="0"/>
                            <a:ea typeface="SimSun" panose="02010600030101010101" pitchFamily="2" charset="-122"/>
                          </a:rPr>
                          <m:t>𝑖</m:t>
                        </m:r>
                        <m:r>
                          <a:rPr lang="en-US" sz="2000" b="0" i="1" smtClean="0">
                            <a:latin typeface="Cambria Math" panose="02040503050406030204" pitchFamily="18" charset="0"/>
                            <a:ea typeface="SimSun" panose="02010600030101010101" pitchFamily="2" charset="-122"/>
                          </a:rPr>
                          <m:t>=0</m:t>
                        </m:r>
                      </m:sub>
                      <m:sup>
                        <m:r>
                          <a:rPr lang="en-US" sz="2000" b="0" i="1" smtClean="0">
                            <a:latin typeface="Cambria Math" panose="02040503050406030204" pitchFamily="18" charset="0"/>
                            <a:ea typeface="SimSun" panose="02010600030101010101" pitchFamily="2" charset="-122"/>
                          </a:rPr>
                          <m:t>𝑛</m:t>
                        </m:r>
                        <m:r>
                          <a:rPr lang="en-US" sz="2000" b="0" i="1" smtClean="0">
                            <a:latin typeface="Cambria Math" panose="02040503050406030204" pitchFamily="18" charset="0"/>
                            <a:ea typeface="SimSun" panose="02010600030101010101" pitchFamily="2" charset="-122"/>
                          </a:rPr>
                          <m:t>−2</m:t>
                        </m:r>
                      </m:sup>
                      <m:e>
                        <m:r>
                          <a:rPr lang="en-US" sz="2000" b="0" i="1" smtClean="0">
                            <a:latin typeface="Cambria Math" panose="02040503050406030204" pitchFamily="18" charset="0"/>
                            <a:ea typeface="SimSun" panose="02010600030101010101" pitchFamily="2" charset="-122"/>
                          </a:rPr>
                          <m:t>1</m:t>
                        </m:r>
                      </m:e>
                    </m:nary>
                  </m:oMath>
                </a14:m>
                <a:r>
                  <a:rPr lang="en-US" sz="2000" dirty="0">
                    <a:latin typeface="Times New Roman" panose="02020603050405020304" pitchFamily="18" charset="0"/>
                    <a:ea typeface="SimSun" panose="02010600030101010101" pitchFamily="2" charset="-122"/>
                  </a:rPr>
                  <a:t> = (n-2) – 0 + 1 = n -1 = Θ(n )</a:t>
                </a:r>
                <a:endParaRPr lang="en-US" sz="20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393372" y="705178"/>
                <a:ext cx="9977634" cy="5653920"/>
              </a:xfrm>
              <a:prstGeom prst="rect">
                <a:avLst/>
              </a:prstGeom>
              <a:blipFill>
                <a:blip r:embed="rId2"/>
                <a:stretch>
                  <a:fillRect l="-795" t="-863" b="-12190"/>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A4A4EFDD-6EEB-4CFE-99C5-CE7C5030AAB9}"/>
              </a:ext>
            </a:extLst>
          </p:cNvPr>
          <p:cNvSpPr/>
          <p:nvPr/>
        </p:nvSpPr>
        <p:spPr>
          <a:xfrm flipH="1">
            <a:off x="511555" y="2013669"/>
            <a:ext cx="618878" cy="311520"/>
          </a:xfrm>
          <a:prstGeom prst="cloudCallout">
            <a:avLst>
              <a:gd name="adj1" fmla="val -25054"/>
              <a:gd name="adj2" fmla="val 1157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F738585C-CB6B-4C5D-89C3-C40A5E1C1474}"/>
              </a:ext>
            </a:extLst>
          </p:cNvPr>
          <p:cNvCxnSpPr/>
          <p:nvPr/>
        </p:nvCxnSpPr>
        <p:spPr>
          <a:xfrm flipV="1">
            <a:off x="8563555" y="4317558"/>
            <a:ext cx="2536466" cy="71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28F66AF-A355-4DC6-A309-28A416FC8028}"/>
              </a:ext>
            </a:extLst>
          </p:cNvPr>
          <p:cNvCxnSpPr>
            <a:cxnSpLocks/>
          </p:cNvCxnSpPr>
          <p:nvPr/>
        </p:nvCxnSpPr>
        <p:spPr>
          <a:xfrm flipV="1">
            <a:off x="9096292" y="4063117"/>
            <a:ext cx="1702336" cy="55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0243CB-5D4F-42C4-A864-594C19AC411F}"/>
              </a:ext>
            </a:extLst>
          </p:cNvPr>
          <p:cNvCxnSpPr>
            <a:cxnSpLocks/>
          </p:cNvCxnSpPr>
          <p:nvPr/>
        </p:nvCxnSpPr>
        <p:spPr>
          <a:xfrm flipV="1">
            <a:off x="9485906" y="4553448"/>
            <a:ext cx="1614115" cy="3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FE88A02-6ED2-4D2C-9E64-4ED41C477327}"/>
              </a:ext>
            </a:extLst>
          </p:cNvPr>
          <p:cNvSpPr/>
          <p:nvPr/>
        </p:nvSpPr>
        <p:spPr>
          <a:xfrm>
            <a:off x="9096292" y="4353339"/>
            <a:ext cx="71562" cy="71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C1DDAA7-B9FD-47D1-98D1-6353A94644F5}"/>
              </a:ext>
            </a:extLst>
          </p:cNvPr>
          <p:cNvSpPr/>
          <p:nvPr/>
        </p:nvSpPr>
        <p:spPr>
          <a:xfrm>
            <a:off x="9320251" y="4330812"/>
            <a:ext cx="71562" cy="71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8B3DC1-85DD-42D8-A01E-A358865EE3CF}"/>
              </a:ext>
            </a:extLst>
          </p:cNvPr>
          <p:cNvSpPr/>
          <p:nvPr/>
        </p:nvSpPr>
        <p:spPr>
          <a:xfrm>
            <a:off x="10791240" y="4283105"/>
            <a:ext cx="71562" cy="71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277F292-C85F-4F7B-9430-7ABB09C9F57C}"/>
              </a:ext>
            </a:extLst>
          </p:cNvPr>
          <p:cNvSpPr/>
          <p:nvPr/>
        </p:nvSpPr>
        <p:spPr>
          <a:xfrm>
            <a:off x="11007248" y="4284433"/>
            <a:ext cx="71562" cy="71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776070F-D597-4118-AB80-1209DE98CF16}"/>
              </a:ext>
            </a:extLst>
          </p:cNvPr>
          <p:cNvSpPr/>
          <p:nvPr/>
        </p:nvSpPr>
        <p:spPr>
          <a:xfrm>
            <a:off x="9512406" y="4324188"/>
            <a:ext cx="71562" cy="71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Image result for sad face">
            <a:extLst>
              <a:ext uri="{FF2B5EF4-FFF2-40B4-BE49-F238E27FC236}">
                <a16:creationId xmlns:a16="http://schemas.microsoft.com/office/drawing/2014/main" id="{75169917-D437-409D-B477-1AADE006A8A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03824" y="1915987"/>
            <a:ext cx="434340" cy="409202"/>
          </a:xfrm>
          <a:prstGeom prst="rect">
            <a:avLst/>
          </a:prstGeom>
          <a:noFill/>
        </p:spPr>
      </p:pic>
    </p:spTree>
    <p:extLst>
      <p:ext uri="{BB962C8B-B14F-4D97-AF65-F5344CB8AC3E}">
        <p14:creationId xmlns:p14="http://schemas.microsoft.com/office/powerpoint/2010/main" val="36304897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31237375"/>
              </p:ext>
            </p:extLst>
          </p:nvPr>
        </p:nvGraphicFramePr>
        <p:xfrm>
          <a:off x="1411551" y="3753387"/>
          <a:ext cx="9490227" cy="1935423"/>
        </p:xfrm>
        <a:graphic>
          <a:graphicData uri="http://schemas.openxmlformats.org/drawingml/2006/table">
            <a:tbl>
              <a:tblPr firstRow="1" firstCol="1" bandRow="1">
                <a:tableStyleId>{5C22544A-7EE6-4342-B048-85BDC9FD1C3A}</a:tableStyleId>
              </a:tblPr>
              <a:tblGrid>
                <a:gridCol w="3835151">
                  <a:extLst>
                    <a:ext uri="{9D8B030D-6E8A-4147-A177-3AD203B41FA5}">
                      <a16:colId xmlns:a16="http://schemas.microsoft.com/office/drawing/2014/main" val="20000"/>
                    </a:ext>
                  </a:extLst>
                </a:gridCol>
                <a:gridCol w="2885243">
                  <a:extLst>
                    <a:ext uri="{9D8B030D-6E8A-4147-A177-3AD203B41FA5}">
                      <a16:colId xmlns:a16="http://schemas.microsoft.com/office/drawing/2014/main" val="20001"/>
                    </a:ext>
                  </a:extLst>
                </a:gridCol>
                <a:gridCol w="2769833">
                  <a:extLst>
                    <a:ext uri="{9D8B030D-6E8A-4147-A177-3AD203B41FA5}">
                      <a16:colId xmlns:a16="http://schemas.microsoft.com/office/drawing/2014/main" val="20002"/>
                    </a:ext>
                  </a:extLst>
                </a:gridCol>
              </a:tblGrid>
              <a:tr h="472383">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Algorithm</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Preprocessing time</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Matching time</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24473">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BruceForceStringMatching</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1" dirty="0">
                          <a:solidFill>
                            <a:srgbClr val="0000FF"/>
                          </a:solidFill>
                          <a:latin typeface="Times New Roman" panose="02020603050405020304" pitchFamily="18" charset="0"/>
                          <a:ea typeface="SimSun" panose="02010600030101010101" pitchFamily="2" charset="-122"/>
                        </a:rPr>
                        <a:t>Θ</a:t>
                      </a:r>
                      <a:r>
                        <a:rPr lang="en-US" sz="2400" b="0" dirty="0">
                          <a:solidFill>
                            <a:schemeClr val="tx1"/>
                          </a:solidFill>
                          <a:effectLst/>
                          <a:latin typeface="Times New Roman" panose="02020603050405020304" pitchFamily="18" charset="0"/>
                          <a:cs typeface="Times New Roman" panose="02020603050405020304" pitchFamily="18" charset="0"/>
                        </a:rPr>
                        <a:t>((n – m + 1)m)</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12236">
                <a:tc>
                  <a:txBody>
                    <a:bodyPr/>
                    <a:lstStyle/>
                    <a:p>
                      <a:pPr marL="0" marR="0">
                        <a:spcBef>
                          <a:spcPts val="0"/>
                        </a:spcBef>
                        <a:spcAft>
                          <a:spcPts val="0"/>
                        </a:spcAft>
                      </a:pPr>
                      <a:r>
                        <a:rPr lang="en-US" sz="2400" b="0" dirty="0">
                          <a:solidFill>
                            <a:srgbClr val="0000FF"/>
                          </a:solidFill>
                          <a:effectLst/>
                          <a:latin typeface="Times New Roman" panose="02020603050405020304" pitchFamily="18" charset="0"/>
                          <a:cs typeface="Times New Roman" panose="02020603050405020304" pitchFamily="18" charset="0"/>
                        </a:rPr>
                        <a:t>Rabin-Karp</a:t>
                      </a:r>
                      <a:endParaRPr lang="en-US" sz="2400" b="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2400" b="0" dirty="0">
                          <a:solidFill>
                            <a:srgbClr val="0000FF"/>
                          </a:solidFill>
                          <a:effectLst/>
                          <a:latin typeface="Times New Roman" panose="02020603050405020304" pitchFamily="18" charset="0"/>
                          <a:cs typeface="Times New Roman" panose="02020603050405020304" pitchFamily="18" charset="0"/>
                        </a:rPr>
                        <a:t>Θ(m)</a:t>
                      </a:r>
                      <a:endParaRPr lang="en-US" sz="2400" b="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2400" b="1" dirty="0">
                          <a:solidFill>
                            <a:srgbClr val="0000FF"/>
                          </a:solidFill>
                          <a:latin typeface="Times New Roman" panose="02020603050405020304" pitchFamily="18" charset="0"/>
                          <a:ea typeface="SimSun" panose="02010600030101010101" pitchFamily="2" charset="-122"/>
                        </a:rPr>
                        <a:t>Θ</a:t>
                      </a:r>
                      <a:r>
                        <a:rPr lang="en-US" sz="2400" b="0" dirty="0">
                          <a:solidFill>
                            <a:srgbClr val="0000FF"/>
                          </a:solidFill>
                          <a:effectLst/>
                          <a:latin typeface="Times New Roman" panose="02020603050405020304" pitchFamily="18" charset="0"/>
                          <a:cs typeface="Times New Roman" panose="02020603050405020304" pitchFamily="18" charset="0"/>
                        </a:rPr>
                        <a:t>((n – m + 1)m)</a:t>
                      </a:r>
                      <a:endParaRPr lang="en-US" sz="2400" b="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112236">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Finite Automaton</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O(m | Σ |)</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Θ (n)</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24473">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Knuth-Morris-Pratt (KMP)</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Θ (m)</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Θ (n)</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1411551" y="986955"/>
            <a:ext cx="956124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a:ln>
                  <a:noFill/>
                </a:ln>
                <a:solidFill>
                  <a:srgbClr val="0000CC"/>
                </a:solidFill>
                <a:effectLst/>
                <a:latin typeface="Times New Roman" panose="02020603050405020304" pitchFamily="18" charset="0"/>
                <a:ea typeface="SimSun" panose="02010600030101010101" pitchFamily="2" charset="-122"/>
                <a:cs typeface="Times New Roman" panose="02020603050405020304" pitchFamily="18" charset="0"/>
              </a:rPr>
              <a:t>RKM takes Θ(m) preprocessing, and its matching times is Θ((n – m + 1) m) in the worst case since (like the naïve string-matching algorithm) RKM algorithm explicitly verifies every valid shift .  If  P = a</a:t>
            </a:r>
            <a:r>
              <a:rPr kumimoji="0" lang="en-US" altLang="zh-CN" sz="2400" i="0" u="none" strike="noStrike" cap="none" normalizeH="0" baseline="30000" dirty="0">
                <a:ln>
                  <a:noFill/>
                </a:ln>
                <a:solidFill>
                  <a:srgbClr val="0000CC"/>
                </a:solidFill>
                <a:effectLst/>
                <a:latin typeface="Times New Roman" panose="02020603050405020304" pitchFamily="18" charset="0"/>
                <a:ea typeface="SimSun" panose="02010600030101010101" pitchFamily="2" charset="-122"/>
                <a:cs typeface="Times New Roman" panose="02020603050405020304" pitchFamily="18" charset="0"/>
              </a:rPr>
              <a:t>m   </a:t>
            </a:r>
            <a:r>
              <a:rPr kumimoji="0" lang="en-US" altLang="zh-CN" sz="2400" i="0" u="none" strike="noStrike" cap="none" normalizeH="0" baseline="0" dirty="0">
                <a:ln>
                  <a:noFill/>
                </a:ln>
                <a:solidFill>
                  <a:srgbClr val="0000CC"/>
                </a:solidFill>
                <a:effectLst/>
                <a:latin typeface="Times New Roman" panose="02020603050405020304" pitchFamily="18" charset="0"/>
                <a:ea typeface="SimSun" panose="02010600030101010101" pitchFamily="2" charset="-122"/>
                <a:cs typeface="Times New Roman" panose="02020603050405020304" pitchFamily="18" charset="0"/>
              </a:rPr>
              <a:t>and T = a</a:t>
            </a:r>
            <a:r>
              <a:rPr kumimoji="0" lang="en-US" altLang="zh-CN" sz="2400" i="0" u="none" strike="noStrike" cap="none" normalizeH="0" baseline="30000" dirty="0">
                <a:ln>
                  <a:noFill/>
                </a:ln>
                <a:solidFill>
                  <a:srgbClr val="0000CC"/>
                </a:solidFill>
                <a:effectLst/>
                <a:latin typeface="Times New Roman" panose="02020603050405020304" pitchFamily="18" charset="0"/>
                <a:ea typeface="SimSun" panose="02010600030101010101" pitchFamily="2" charset="-122"/>
                <a:cs typeface="Times New Roman" panose="02020603050405020304" pitchFamily="18" charset="0"/>
              </a:rPr>
              <a:t>n   </a:t>
            </a:r>
            <a:r>
              <a:rPr kumimoji="0" lang="en-US" altLang="zh-CN" sz="2400" i="0" u="none" strike="noStrike" cap="none" normalizeH="0" baseline="0" dirty="0">
                <a:ln>
                  <a:noFill/>
                </a:ln>
                <a:solidFill>
                  <a:srgbClr val="0000CC"/>
                </a:solidFill>
                <a:effectLst/>
                <a:latin typeface="Times New Roman" panose="02020603050405020304" pitchFamily="18" charset="0"/>
                <a:ea typeface="SimSun" panose="02010600030101010101" pitchFamily="2" charset="-122"/>
                <a:cs typeface="Times New Roman" panose="02020603050405020304" pitchFamily="18" charset="0"/>
              </a:rPr>
              <a:t>, then verifying takes time  Θ((n – m + 1) m) , since each of the  n – m + 1 possible shifts is valid.</a:t>
            </a:r>
            <a:endParaRPr kumimoji="0" lang="en-US" altLang="zh-CN"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Recall:</a:t>
            </a:r>
            <a:endParaRPr kumimoji="0" lang="en-US" altLang="zh-CN"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Cloud Callout 3"/>
          <p:cNvSpPr/>
          <p:nvPr/>
        </p:nvSpPr>
        <p:spPr>
          <a:xfrm>
            <a:off x="11069541" y="4274510"/>
            <a:ext cx="48370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hooting star">
            <a:extLst>
              <a:ext uri="{FF2B5EF4-FFF2-40B4-BE49-F238E27FC236}">
                <a16:creationId xmlns:a16="http://schemas.microsoft.com/office/drawing/2014/main" id="{996858E8-EA54-4122-93AB-9B3D1F3CB1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9167461">
            <a:off x="11080046" y="3865985"/>
            <a:ext cx="618877" cy="618877"/>
          </a:xfrm>
          <a:prstGeom prst="rect">
            <a:avLst/>
          </a:prstGeom>
        </p:spPr>
      </p:pic>
    </p:spTree>
    <p:extLst>
      <p:ext uri="{BB962C8B-B14F-4D97-AF65-F5344CB8AC3E}">
        <p14:creationId xmlns:p14="http://schemas.microsoft.com/office/powerpoint/2010/main" val="30908905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6221D2-BA87-4CD9-8CAD-86CD65EB2127}"/>
              </a:ext>
            </a:extLst>
          </p:cNvPr>
          <p:cNvSpPr/>
          <p:nvPr/>
        </p:nvSpPr>
        <p:spPr>
          <a:xfrm>
            <a:off x="3448595" y="3010878"/>
            <a:ext cx="4833257" cy="1200329"/>
          </a:xfrm>
          <a:prstGeom prst="rect">
            <a:avLst/>
          </a:prstGeom>
          <a:solidFill>
            <a:srgbClr val="FFFF00"/>
          </a:solidFill>
        </p:spPr>
        <p:txBody>
          <a:bodyPr wrap="square">
            <a:spAutoFit/>
          </a:bodyPr>
          <a:lstStyle/>
          <a:p>
            <a:r>
              <a:rPr lang="en-US" sz="3600" dirty="0">
                <a:latin typeface="Times New Roman" panose="02020603050405020304" pitchFamily="18" charset="0"/>
                <a:ea typeface="SimSun" panose="02010600030101010101" pitchFamily="2" charset="-122"/>
              </a:rPr>
              <a:t>String Matching with </a:t>
            </a:r>
          </a:p>
          <a:p>
            <a:r>
              <a:rPr lang="en-US" sz="3600" dirty="0">
                <a:latin typeface="Times New Roman" panose="02020603050405020304" pitchFamily="18" charset="0"/>
                <a:ea typeface="SimSun" panose="02010600030101010101" pitchFamily="2" charset="-122"/>
              </a:rPr>
              <a:t>Finite Automata</a:t>
            </a:r>
          </a:p>
        </p:txBody>
      </p:sp>
    </p:spTree>
    <p:extLst>
      <p:ext uri="{BB962C8B-B14F-4D97-AF65-F5344CB8AC3E}">
        <p14:creationId xmlns:p14="http://schemas.microsoft.com/office/powerpoint/2010/main" val="36010227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E5A8A9-4EE5-491A-B6A1-070513BBF243}"/>
              </a:ext>
            </a:extLst>
          </p:cNvPr>
          <p:cNvSpPr txBox="1"/>
          <p:nvPr/>
        </p:nvSpPr>
        <p:spPr>
          <a:xfrm>
            <a:off x="633663" y="4098758"/>
            <a:ext cx="11001050" cy="73785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34317" y="1346791"/>
            <a:ext cx="8994348" cy="4370427"/>
          </a:xfrm>
          <a:prstGeom prst="rect">
            <a:avLst/>
          </a:prstGeom>
        </p:spPr>
        <p:txBody>
          <a:bodyPr wrap="square">
            <a:spAutoFit/>
          </a:bodyPr>
          <a:lstStyle/>
          <a:p>
            <a:pPr>
              <a:spcAft>
                <a:spcPts val="1200"/>
              </a:spcAft>
            </a:pPr>
            <a:r>
              <a:rPr lang="en-US" sz="3200" dirty="0">
                <a:latin typeface="Consolas" panose="020B0609020204030204" pitchFamily="49" charset="0"/>
                <a:ea typeface="SimSun" panose="02010600030101010101" pitchFamily="2" charset="-122"/>
              </a:rPr>
              <a:t>String Matching with finite automata </a:t>
            </a:r>
          </a:p>
          <a:p>
            <a:pPr marL="461963" marR="0" lvl="0" indent="-461963">
              <a:spcBef>
                <a:spcPts val="0"/>
              </a:spcBef>
              <a:spcAft>
                <a:spcPts val="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Many string-matching algorithms build a finite automaton that scans the text string  T  for all occurrences of the pattern P.</a:t>
            </a:r>
          </a:p>
          <a:p>
            <a:pPr marL="461963" marR="0" lvl="0" indent="-461963">
              <a:spcBef>
                <a:spcPts val="600"/>
              </a:spcBef>
              <a:spcAft>
                <a:spcPts val="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These string-matching automata  are very efficient: </a:t>
            </a:r>
          </a:p>
          <a:p>
            <a:pPr marL="919163" lvl="2" indent="-461963">
              <a:spcBef>
                <a:spcPts val="600"/>
              </a:spcBef>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they examine each text character </a:t>
            </a:r>
            <a:r>
              <a:rPr lang="en-US" sz="2400" i="1" dirty="0">
                <a:solidFill>
                  <a:srgbClr val="0000FF"/>
                </a:solidFill>
                <a:latin typeface="Times New Roman" panose="02020603050405020304" pitchFamily="18" charset="0"/>
                <a:ea typeface="SimSun" panose="02010600030101010101" pitchFamily="2" charset="-122"/>
              </a:rPr>
              <a:t>exactly once</a:t>
            </a:r>
            <a:r>
              <a:rPr lang="en-US" sz="2400" dirty="0">
                <a:latin typeface="Times New Roman" panose="02020603050405020304" pitchFamily="18" charset="0"/>
                <a:ea typeface="SimSun" panose="02010600030101010101" pitchFamily="2" charset="-122"/>
              </a:rPr>
              <a:t>, taking constant time per text character. </a:t>
            </a:r>
          </a:p>
          <a:p>
            <a:pPr marL="461963" marR="0" lvl="0" indent="-461963">
              <a:spcBef>
                <a:spcPts val="600"/>
              </a:spcBef>
              <a:spcAft>
                <a:spcPts val="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The </a:t>
            </a:r>
            <a:r>
              <a:rPr lang="en-US" sz="2400" dirty="0">
                <a:solidFill>
                  <a:srgbClr val="0000FF"/>
                </a:solidFill>
                <a:latin typeface="Times New Roman" panose="02020603050405020304" pitchFamily="18" charset="0"/>
                <a:ea typeface="SimSun" panose="02010600030101010101" pitchFamily="2" charset="-122"/>
              </a:rPr>
              <a:t>matching time used – after preprocessing the pattern to build the automaton – is therefore  Θ(n).</a:t>
            </a:r>
          </a:p>
          <a:p>
            <a:pPr marL="461963" marR="0" lvl="0" indent="-461963">
              <a:spcBef>
                <a:spcPts val="600"/>
              </a:spcBef>
              <a:spcAft>
                <a:spcPts val="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The time to build the automaton, however can be large if  Σ is large. There is a clever way around this problem.</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673956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50027B-E2A5-4B7A-B575-99F53F3E4576}"/>
              </a:ext>
            </a:extLst>
          </p:cNvPr>
          <p:cNvSpPr txBox="1"/>
          <p:nvPr/>
        </p:nvSpPr>
        <p:spPr>
          <a:xfrm>
            <a:off x="595475" y="1758089"/>
            <a:ext cx="11001050" cy="737857"/>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29305" y="1967062"/>
                <a:ext cx="9161755" cy="3293209"/>
              </a:xfrm>
              <a:prstGeom prst="rect">
                <a:avLst/>
              </a:prstGeom>
            </p:spPr>
            <p:txBody>
              <a:bodyPr wrap="square">
                <a:spAutoFit/>
              </a:bodyPr>
              <a:lstStyle/>
              <a:p>
                <a:pPr>
                  <a:spcAft>
                    <a:spcPts val="1200"/>
                  </a:spcAft>
                </a:pPr>
                <a:r>
                  <a:rPr lang="en-US" sz="2400" b="1" dirty="0">
                    <a:latin typeface="Times New Roman" panose="02020603050405020304" pitchFamily="18" charset="0"/>
                    <a:ea typeface="SimSun" panose="02010600030101010101" pitchFamily="2" charset="-122"/>
                  </a:rPr>
                  <a:t>Finite Automata</a:t>
                </a:r>
                <a:endParaRPr lang="en-US" sz="2400" dirty="0">
                  <a:latin typeface="Times New Roman" panose="02020603050405020304" pitchFamily="18" charset="0"/>
                  <a:ea typeface="SimSun" panose="02010600030101010101" pitchFamily="2" charset="-122"/>
                </a:endParaRPr>
              </a:p>
              <a:p>
                <a:pPr>
                  <a:spcBef>
                    <a:spcPts val="600"/>
                  </a:spcBef>
                  <a:spcAft>
                    <a:spcPts val="600"/>
                  </a:spcAft>
                </a:pPr>
                <a:r>
                  <a:rPr lang="en-US" sz="2400" dirty="0">
                    <a:latin typeface="Times New Roman" panose="02020603050405020304" pitchFamily="18" charset="0"/>
                    <a:ea typeface="SimSun" panose="02010600030101010101" pitchFamily="2" charset="-122"/>
                  </a:rPr>
                  <a:t>A </a:t>
                </a:r>
                <a:r>
                  <a:rPr lang="en-US" sz="2400" b="1" i="1" dirty="0">
                    <a:solidFill>
                      <a:srgbClr val="0000FF"/>
                    </a:solidFill>
                    <a:latin typeface="Times New Roman" panose="02020603050405020304" pitchFamily="18" charset="0"/>
                    <a:ea typeface="SimSun" panose="02010600030101010101" pitchFamily="2" charset="-122"/>
                  </a:rPr>
                  <a:t>finite automaton</a:t>
                </a:r>
                <a:r>
                  <a:rPr lang="en-US" sz="2400" dirty="0">
                    <a:latin typeface="Times New Roman" panose="02020603050405020304" pitchFamily="18" charset="0"/>
                    <a:ea typeface="SimSun" panose="02010600030101010101" pitchFamily="2" charset="-122"/>
                  </a:rPr>
                  <a:t> M  is a 5-tuple (Q, q</a:t>
                </a:r>
                <a:r>
                  <a:rPr lang="en-US" sz="2400" baseline="-25000" dirty="0">
                    <a:latin typeface="Times New Roman" panose="02020603050405020304" pitchFamily="18" charset="0"/>
                    <a:ea typeface="SimSun" panose="02010600030101010101" pitchFamily="2" charset="-122"/>
                  </a:rPr>
                  <a:t>0</a:t>
                </a:r>
                <a:r>
                  <a:rPr lang="en-US" sz="2400" dirty="0">
                    <a:latin typeface="Times New Roman" panose="02020603050405020304" pitchFamily="18" charset="0"/>
                    <a:ea typeface="SimSun" panose="02010600030101010101" pitchFamily="2" charset="-122"/>
                  </a:rPr>
                  <a:t> , A ,  Σ ,  δ) where</a:t>
                </a:r>
              </a:p>
              <a:p>
                <a:pPr>
                  <a:spcAft>
                    <a:spcPts val="600"/>
                  </a:spcAft>
                </a:pPr>
                <a:r>
                  <a:rPr lang="en-US" sz="2400" dirty="0">
                    <a:latin typeface="Times New Roman" panose="02020603050405020304" pitchFamily="18" charset="0"/>
                    <a:ea typeface="SimSun" panose="02010600030101010101" pitchFamily="2" charset="-122"/>
                  </a:rPr>
                  <a:t>Q is a finite set of </a:t>
                </a:r>
                <a:r>
                  <a:rPr lang="en-US" sz="2400" b="1" dirty="0">
                    <a:solidFill>
                      <a:srgbClr val="0000FF"/>
                    </a:solidFill>
                    <a:latin typeface="Times New Roman" panose="02020603050405020304" pitchFamily="18" charset="0"/>
                    <a:ea typeface="SimSun" panose="02010600030101010101" pitchFamily="2" charset="-122"/>
                  </a:rPr>
                  <a:t>states</a:t>
                </a:r>
                <a:r>
                  <a:rPr lang="en-US" sz="2400" dirty="0">
                    <a:latin typeface="Times New Roman" panose="02020603050405020304" pitchFamily="18" charset="0"/>
                    <a:ea typeface="SimSun" panose="02010600030101010101" pitchFamily="2" charset="-122"/>
                  </a:rPr>
                  <a:t>,</a:t>
                </a:r>
              </a:p>
              <a:p>
                <a:pPr>
                  <a:spcAft>
                    <a:spcPts val="600"/>
                  </a:spcAft>
                </a:pPr>
                <a:r>
                  <a:rPr lang="en-US" sz="2400" dirty="0">
                    <a:latin typeface="Times New Roman" panose="02020603050405020304" pitchFamily="18" charset="0"/>
                    <a:ea typeface="SimSun" panose="02010600030101010101" pitchFamily="2" charset="-122"/>
                  </a:rPr>
                  <a:t>q</a:t>
                </a:r>
                <a:r>
                  <a:rPr lang="en-US" sz="2400" baseline="-25000" dirty="0">
                    <a:latin typeface="Times New Roman" panose="02020603050405020304" pitchFamily="18" charset="0"/>
                    <a:ea typeface="SimSun" panose="02010600030101010101" pitchFamily="2" charset="-122"/>
                  </a:rPr>
                  <a:t>0</a:t>
                </a:r>
                <a:r>
                  <a:rPr lang="en-US" sz="2400" dirty="0">
                    <a:latin typeface="Times New Roman" panose="02020603050405020304" pitchFamily="18" charset="0"/>
                    <a:ea typeface="SimSun" panose="02010600030101010101" pitchFamily="2" charset="-122"/>
                  </a:rPr>
                  <a:t> ε Q is the </a:t>
                </a:r>
                <a:r>
                  <a:rPr lang="en-US" sz="2400" b="1" dirty="0">
                    <a:solidFill>
                      <a:srgbClr val="0000FF"/>
                    </a:solidFill>
                    <a:latin typeface="Times New Roman" panose="02020603050405020304" pitchFamily="18" charset="0"/>
                    <a:ea typeface="SimSun" panose="02010600030101010101" pitchFamily="2" charset="-122"/>
                  </a:rPr>
                  <a:t>start state</a:t>
                </a:r>
                <a:r>
                  <a:rPr lang="en-US" sz="2400" dirty="0">
                    <a:latin typeface="Times New Roman" panose="02020603050405020304" pitchFamily="18" charset="0"/>
                    <a:ea typeface="SimSun" panose="02010600030101010101" pitchFamily="2" charset="-122"/>
                  </a:rPr>
                  <a:t>,</a:t>
                </a:r>
              </a:p>
              <a:p>
                <a:pPr>
                  <a:spcAft>
                    <a:spcPts val="600"/>
                  </a:spcAft>
                </a:pPr>
                <a:r>
                  <a:rPr lang="en-US" sz="2400" dirty="0">
                    <a:latin typeface="Times New Roman" panose="02020603050405020304" pitchFamily="18" charset="0"/>
                    <a:ea typeface="SimSun" panose="02010600030101010101" pitchFamily="2" charset="-122"/>
                  </a:rPr>
                  <a:t>A a subset of Q is a distinguished set of </a:t>
                </a:r>
                <a:r>
                  <a:rPr lang="en-US" sz="2400" b="1" dirty="0">
                    <a:solidFill>
                      <a:srgbClr val="0000FF"/>
                    </a:solidFill>
                    <a:latin typeface="Times New Roman" panose="02020603050405020304" pitchFamily="18" charset="0"/>
                    <a:ea typeface="SimSun" panose="02010600030101010101" pitchFamily="2" charset="-122"/>
                  </a:rPr>
                  <a:t>accepting states</a:t>
                </a:r>
                <a:r>
                  <a:rPr lang="en-US" sz="2400" dirty="0">
                    <a:latin typeface="Times New Roman" panose="02020603050405020304" pitchFamily="18" charset="0"/>
                    <a:ea typeface="SimSun" panose="02010600030101010101" pitchFamily="2" charset="-122"/>
                  </a:rPr>
                  <a:t>.</a:t>
                </a:r>
              </a:p>
              <a:p>
                <a:pPr>
                  <a:spcAft>
                    <a:spcPts val="600"/>
                  </a:spcAft>
                </a:pPr>
                <a:r>
                  <a:rPr lang="en-US" sz="2400" dirty="0">
                    <a:latin typeface="Times New Roman" panose="02020603050405020304" pitchFamily="18" charset="0"/>
                    <a:ea typeface="SimSun" panose="02010600030101010101" pitchFamily="2" charset="-122"/>
                  </a:rPr>
                  <a:t>Σ is a finite </a:t>
                </a:r>
                <a:r>
                  <a:rPr lang="en-US" sz="2400" b="1" dirty="0">
                    <a:solidFill>
                      <a:srgbClr val="0000FF"/>
                    </a:solidFill>
                    <a:latin typeface="Times New Roman" panose="02020603050405020304" pitchFamily="18" charset="0"/>
                    <a:ea typeface="SimSun" panose="02010600030101010101" pitchFamily="2" charset="-122"/>
                  </a:rPr>
                  <a:t>input alphabet</a:t>
                </a:r>
                <a:r>
                  <a:rPr lang="en-US" sz="2400" dirty="0">
                    <a:latin typeface="Times New Roman" panose="02020603050405020304" pitchFamily="18" charset="0"/>
                    <a:ea typeface="SimSun" panose="02010600030101010101" pitchFamily="2" charset="-122"/>
                  </a:rPr>
                  <a:t>,</a:t>
                </a:r>
              </a:p>
              <a:p>
                <a:pPr>
                  <a:spcAft>
                    <a:spcPts val="600"/>
                  </a:spcAft>
                </a:pPr>
                <a14:m>
                  <m:oMath xmlns:m="http://schemas.openxmlformats.org/officeDocument/2006/math">
                    <m:r>
                      <m:rPr>
                        <m:sty m:val="p"/>
                      </m:rPr>
                      <a:rPr lang="el-GR" sz="2400" i="1" dirty="0" smtClean="0">
                        <a:latin typeface="Cambria Math" panose="02040503050406030204" pitchFamily="18" charset="0"/>
                        <a:ea typeface="Cambria Math" panose="02040503050406030204" pitchFamily="18" charset="0"/>
                      </a:rPr>
                      <m:t>δ</m:t>
                    </m:r>
                  </m:oMath>
                </a14:m>
                <a:r>
                  <a:rPr lang="en-US" sz="2400" dirty="0">
                    <a:latin typeface="Times New Roman" panose="02020603050405020304" pitchFamily="18" charset="0"/>
                    <a:ea typeface="SimSun" panose="02010600030101010101" pitchFamily="2" charset="-122"/>
                  </a:rPr>
                  <a:t> is a function from Q x Σ   into Q, called the </a:t>
                </a:r>
                <a:r>
                  <a:rPr lang="en-US" sz="2400" b="1" dirty="0">
                    <a:solidFill>
                      <a:srgbClr val="0000FF"/>
                    </a:solidFill>
                    <a:latin typeface="Times New Roman" panose="02020603050405020304" pitchFamily="18" charset="0"/>
                    <a:ea typeface="SimSun" panose="02010600030101010101" pitchFamily="2" charset="-122"/>
                  </a:rPr>
                  <a:t>transition function</a:t>
                </a:r>
                <a:r>
                  <a:rPr lang="en-US" sz="2400" dirty="0">
                    <a:latin typeface="Times New Roman" panose="02020603050405020304" pitchFamily="18" charset="0"/>
                    <a:ea typeface="SimSun" panose="02010600030101010101" pitchFamily="2" charset="-122"/>
                  </a:rPr>
                  <a:t> of M.</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29305" y="1967062"/>
                <a:ext cx="9161755" cy="3293209"/>
              </a:xfrm>
              <a:prstGeom prst="rect">
                <a:avLst/>
              </a:prstGeom>
              <a:blipFill>
                <a:blip r:embed="rId2"/>
                <a:stretch>
                  <a:fillRect l="-998" t="-1481" b="-3333"/>
                </a:stretch>
              </a:blipFill>
            </p:spPr>
            <p:txBody>
              <a:bodyPr/>
              <a:lstStyle/>
              <a:p>
                <a:r>
                  <a:rPr lang="en-US">
                    <a:noFill/>
                  </a:rPr>
                  <a:t> </a:t>
                </a:r>
              </a:p>
            </p:txBody>
          </p:sp>
        </mc:Fallback>
      </mc:AlternateContent>
    </p:spTree>
    <p:extLst>
      <p:ext uri="{BB962C8B-B14F-4D97-AF65-F5344CB8AC3E}">
        <p14:creationId xmlns:p14="http://schemas.microsoft.com/office/powerpoint/2010/main" val="12090532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693" y="1589466"/>
            <a:ext cx="9250532" cy="3785652"/>
          </a:xfrm>
          <a:prstGeom prst="rect">
            <a:avLst/>
          </a:prstGeom>
          <a:solidFill>
            <a:srgbClr val="FFFF00"/>
          </a:solidFill>
        </p:spPr>
        <p:txBody>
          <a:bodyPr wrap="square">
            <a:spAutoFit/>
          </a:bodyPr>
          <a:lstStyle/>
          <a:p>
            <a:r>
              <a:rPr lang="en-US" sz="2400" dirty="0">
                <a:latin typeface="Times New Roman" panose="02020603050405020304" pitchFamily="18" charset="0"/>
                <a:ea typeface="SimSun" panose="02010600030101010101" pitchFamily="2" charset="-122"/>
              </a:rPr>
              <a:t>The finite automaton </a:t>
            </a:r>
            <a:r>
              <a:rPr lang="en-US" sz="2400" dirty="0">
                <a:solidFill>
                  <a:srgbClr val="0000FF"/>
                </a:solidFill>
                <a:latin typeface="Times New Roman" panose="02020603050405020304" pitchFamily="18" charset="0"/>
                <a:ea typeface="SimSun" panose="02010600030101010101" pitchFamily="2" charset="-122"/>
              </a:rPr>
              <a:t>begins in state q</a:t>
            </a:r>
            <a:r>
              <a:rPr lang="en-US" sz="2400" baseline="-25000" dirty="0">
                <a:solidFill>
                  <a:srgbClr val="0000FF"/>
                </a:solidFill>
                <a:latin typeface="Times New Roman" panose="02020603050405020304" pitchFamily="18" charset="0"/>
                <a:ea typeface="SimSun" panose="02010600030101010101" pitchFamily="2" charset="-122"/>
              </a:rPr>
              <a:t>0</a:t>
            </a:r>
            <a:r>
              <a:rPr lang="en-US" sz="2400" dirty="0">
                <a:solidFill>
                  <a:srgbClr val="0000FF"/>
                </a:solidFill>
                <a:latin typeface="Times New Roman" panose="02020603050405020304" pitchFamily="18" charset="0"/>
                <a:ea typeface="SimSun" panose="02010600030101010101" pitchFamily="2" charset="-122"/>
              </a:rPr>
              <a:t> and reads the characters of its input string </a:t>
            </a:r>
            <a:r>
              <a:rPr lang="en-US" sz="2400" i="1" dirty="0">
                <a:solidFill>
                  <a:srgbClr val="0000FF"/>
                </a:solidFill>
                <a:latin typeface="Times New Roman" panose="02020603050405020304" pitchFamily="18" charset="0"/>
                <a:ea typeface="SimSun" panose="02010600030101010101" pitchFamily="2" charset="-122"/>
              </a:rPr>
              <a:t>one at a time</a:t>
            </a:r>
            <a:r>
              <a:rPr lang="en-US" sz="2400" dirty="0">
                <a:solidFill>
                  <a:srgbClr val="0000FF"/>
                </a:solidFill>
                <a:latin typeface="Times New Roman" panose="02020603050405020304" pitchFamily="18" charset="0"/>
                <a:ea typeface="SimSun" panose="02010600030101010101" pitchFamily="2" charset="-122"/>
              </a:rPr>
              <a:t>.</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If the automaton is </a:t>
            </a:r>
            <a:r>
              <a:rPr lang="en-US" sz="2400" dirty="0">
                <a:solidFill>
                  <a:srgbClr val="0000FF"/>
                </a:solidFill>
                <a:latin typeface="Times New Roman" panose="02020603050405020304" pitchFamily="18" charset="0"/>
                <a:ea typeface="SimSun" panose="02010600030101010101" pitchFamily="2" charset="-122"/>
              </a:rPr>
              <a:t>in state q and reads input character a, it move (“makes a transition”) from state q to state δ(q, a) = q</a:t>
            </a:r>
            <a:r>
              <a:rPr lang="en-US" sz="2400" dirty="0">
                <a:solidFill>
                  <a:srgbClr val="0000FF"/>
                </a:solidFill>
                <a:latin typeface="Segoe UI Semibold" panose="020B0702040204020203" pitchFamily="34" charset="0"/>
                <a:ea typeface="SimSun" panose="02010600030101010101" pitchFamily="2" charset="-122"/>
                <a:cs typeface="Segoe UI Semibold" panose="020B0702040204020203" pitchFamily="34" charset="0"/>
              </a:rPr>
              <a:t>’</a:t>
            </a:r>
            <a:r>
              <a:rPr lang="en-US" sz="2400" dirty="0">
                <a:solidFill>
                  <a:srgbClr val="0000FF"/>
                </a:solidFill>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Whenever its current state q is a member of A, the machine M is said to have </a:t>
            </a:r>
            <a:r>
              <a:rPr lang="en-US" sz="2400" b="1" i="1" dirty="0">
                <a:solidFill>
                  <a:srgbClr val="0000FF"/>
                </a:solidFill>
                <a:latin typeface="Times New Roman" panose="02020603050405020304" pitchFamily="18" charset="0"/>
                <a:ea typeface="SimSun" panose="02010600030101010101" pitchFamily="2" charset="-122"/>
              </a:rPr>
              <a:t>accepted</a:t>
            </a:r>
            <a:r>
              <a:rPr lang="en-US" sz="2400" dirty="0">
                <a:latin typeface="Times New Roman" panose="02020603050405020304" pitchFamily="18" charset="0"/>
                <a:ea typeface="SimSun" panose="02010600030101010101" pitchFamily="2" charset="-122"/>
              </a:rPr>
              <a:t>  the string read so far. </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An input that is not accepted is said to be </a:t>
            </a:r>
            <a:r>
              <a:rPr lang="en-US" sz="2400" b="1" i="1" dirty="0">
                <a:solidFill>
                  <a:srgbClr val="0000FF"/>
                </a:solidFill>
                <a:latin typeface="Times New Roman" panose="02020603050405020304" pitchFamily="18" charset="0"/>
                <a:ea typeface="SimSun" panose="02010600030101010101" pitchFamily="2" charset="-122"/>
              </a:rPr>
              <a:t>rejected</a:t>
            </a:r>
            <a:r>
              <a:rPr lang="en-US" sz="24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879646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AA886078-76F7-457B-8EF3-95E790B79A13}"/>
              </a:ext>
            </a:extLst>
          </p:cNvPr>
          <p:cNvSpPr txBox="1"/>
          <p:nvPr/>
        </p:nvSpPr>
        <p:spPr>
          <a:xfrm>
            <a:off x="7297352" y="4542071"/>
            <a:ext cx="4287428" cy="562703"/>
          </a:xfrm>
          <a:prstGeom prst="rect">
            <a:avLst/>
          </a:prstGeom>
          <a:solidFill>
            <a:srgbClr val="FFFF00"/>
          </a:solidFill>
        </p:spPr>
        <p:txBody>
          <a:bodyPr wrap="square" rtlCol="0">
            <a:spAutoFit/>
          </a:bodyPr>
          <a:lstStyle/>
          <a:p>
            <a:endParaRPr lang="en-US" dirty="0"/>
          </a:p>
        </p:txBody>
      </p:sp>
      <p:sp>
        <p:nvSpPr>
          <p:cNvPr id="5" name="Text Box 52"/>
          <p:cNvSpPr txBox="1">
            <a:spLocks noChangeArrowheads="1"/>
          </p:cNvSpPr>
          <p:nvPr/>
        </p:nvSpPr>
        <p:spPr bwMode="auto">
          <a:xfrm>
            <a:off x="7109256" y="1986462"/>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6" name="Oval 5"/>
          <p:cNvSpPr>
            <a:spLocks noChangeArrowheads="1"/>
          </p:cNvSpPr>
          <p:nvPr/>
        </p:nvSpPr>
        <p:spPr bwMode="auto">
          <a:xfrm>
            <a:off x="6338656" y="2537448"/>
            <a:ext cx="520824" cy="515620"/>
          </a:xfrm>
          <a:prstGeom prst="ellipse">
            <a:avLst/>
          </a:prstGeom>
          <a:solidFill>
            <a:srgbClr val="FFFFFF"/>
          </a:solidFill>
          <a:ln w="9525">
            <a:solidFill>
              <a:srgbClr val="000000"/>
            </a:solidFill>
            <a:round/>
            <a:headEnd/>
            <a:tailEnd/>
          </a:ln>
        </p:spPr>
        <p:txBody>
          <a:bodyPr rot="0" vert="horz" wrap="square" lIns="91440" tIns="45720" rIns="91440" bIns="45720" anchor="ctr" anchorCtr="0" upright="1">
            <a:no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7" name="Oval 6"/>
          <p:cNvSpPr>
            <a:spLocks noChangeArrowheads="1"/>
          </p:cNvSpPr>
          <p:nvPr/>
        </p:nvSpPr>
        <p:spPr bwMode="auto">
          <a:xfrm>
            <a:off x="7888180" y="2537448"/>
            <a:ext cx="507136" cy="515620"/>
          </a:xfrm>
          <a:prstGeom prst="ellipse">
            <a:avLst/>
          </a:prstGeom>
          <a:solidFill>
            <a:srgbClr val="FF9900"/>
          </a:solidFill>
          <a:ln w="57150">
            <a:solidFill>
              <a:srgbClr val="000000"/>
            </a:solidFill>
            <a:round/>
            <a:headEnd/>
            <a:tailEnd/>
          </a:ln>
        </p:spPr>
        <p:txBody>
          <a:bodyPr rot="0" vert="horz" wrap="square" lIns="91440" tIns="45720" rIns="91440" bIns="45720" anchor="ctr" anchorCtr="0" upright="1">
            <a:no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8" name="AutoShape 48"/>
          <p:cNvSpPr>
            <a:spLocks noChangeArrowheads="1"/>
          </p:cNvSpPr>
          <p:nvPr/>
        </p:nvSpPr>
        <p:spPr bwMode="auto">
          <a:xfrm>
            <a:off x="6770148" y="2482838"/>
            <a:ext cx="1371600" cy="114300"/>
          </a:xfrm>
          <a:prstGeom prst="curvedDownArrow">
            <a:avLst>
              <a:gd name="adj1" fmla="val 240000"/>
              <a:gd name="adj2" fmla="val 480000"/>
              <a:gd name="adj3" fmla="val 33333"/>
            </a:avLst>
          </a:prstGeom>
          <a:solidFill>
            <a:srgbClr val="FF00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9" name="AutoShape 54"/>
          <p:cNvSpPr>
            <a:spLocks noChangeArrowheads="1"/>
          </p:cNvSpPr>
          <p:nvPr/>
        </p:nvSpPr>
        <p:spPr bwMode="auto">
          <a:xfrm rot="10800000">
            <a:off x="6338656" y="3136788"/>
            <a:ext cx="1917392" cy="165705"/>
          </a:xfrm>
          <a:prstGeom prst="curvedDownArrow">
            <a:avLst>
              <a:gd name="adj1" fmla="val 130000"/>
              <a:gd name="adj2" fmla="val 260000"/>
              <a:gd name="adj3" fmla="val 33333"/>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0" name="AutoShape 55"/>
          <p:cNvSpPr>
            <a:spLocks noChangeArrowheads="1"/>
          </p:cNvSpPr>
          <p:nvPr/>
        </p:nvSpPr>
        <p:spPr bwMode="auto">
          <a:xfrm rot="10800000">
            <a:off x="6516580" y="3053067"/>
            <a:ext cx="1625168" cy="80749"/>
          </a:xfrm>
          <a:prstGeom prst="curvedDownArrow">
            <a:avLst>
              <a:gd name="adj1" fmla="val 286667"/>
              <a:gd name="adj2" fmla="val 573333"/>
              <a:gd name="adj3" fmla="val 33338"/>
            </a:avLst>
          </a:prstGeom>
          <a:solidFill>
            <a:srgbClr val="FF00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6" name="AutoShape 43"/>
          <p:cNvSpPr>
            <a:spLocks noChangeArrowheads="1"/>
          </p:cNvSpPr>
          <p:nvPr/>
        </p:nvSpPr>
        <p:spPr bwMode="auto">
          <a:xfrm>
            <a:off x="6029418" y="2630479"/>
            <a:ext cx="309238" cy="336549"/>
          </a:xfrm>
          <a:prstGeom prst="curvedRightArrow">
            <a:avLst>
              <a:gd name="adj1" fmla="val 21333"/>
              <a:gd name="adj2" fmla="val 42667"/>
              <a:gd name="adj3" fmla="val 33333"/>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cxnSp>
        <p:nvCxnSpPr>
          <p:cNvPr id="18" name="Line 51"/>
          <p:cNvCxnSpPr>
            <a:cxnSpLocks noChangeShapeType="1"/>
          </p:cNvCxnSpPr>
          <p:nvPr/>
        </p:nvCxnSpPr>
        <p:spPr bwMode="auto">
          <a:xfrm>
            <a:off x="6497252" y="2212940"/>
            <a:ext cx="133628" cy="33929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Rectangle 18"/>
          <p:cNvSpPr>
            <a:spLocks noChangeArrowheads="1"/>
          </p:cNvSpPr>
          <p:nvPr/>
        </p:nvSpPr>
        <p:spPr bwMode="auto">
          <a:xfrm>
            <a:off x="152400" y="16127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31"/>
          <p:cNvSpPr>
            <a:spLocks noChangeArrowheads="1"/>
          </p:cNvSpPr>
          <p:nvPr/>
        </p:nvSpPr>
        <p:spPr bwMode="auto">
          <a:xfrm>
            <a:off x="152400" y="6184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34"/>
          <p:cNvSpPr>
            <a:spLocks noChangeArrowheads="1"/>
          </p:cNvSpPr>
          <p:nvPr/>
        </p:nvSpPr>
        <p:spPr bwMode="auto">
          <a:xfrm>
            <a:off x="152400" y="6184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Text Box 52"/>
          <p:cNvSpPr txBox="1">
            <a:spLocks noChangeArrowheads="1"/>
          </p:cNvSpPr>
          <p:nvPr/>
        </p:nvSpPr>
        <p:spPr bwMode="auto">
          <a:xfrm>
            <a:off x="7177412" y="2638919"/>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28" name="Text Box 52"/>
          <p:cNvSpPr txBox="1">
            <a:spLocks noChangeArrowheads="1"/>
          </p:cNvSpPr>
          <p:nvPr/>
        </p:nvSpPr>
        <p:spPr bwMode="auto">
          <a:xfrm>
            <a:off x="7109255" y="1978889"/>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29" name="Text Box 52"/>
          <p:cNvSpPr txBox="1">
            <a:spLocks noChangeArrowheads="1"/>
          </p:cNvSpPr>
          <p:nvPr/>
        </p:nvSpPr>
        <p:spPr bwMode="auto">
          <a:xfrm>
            <a:off x="7109255" y="1990264"/>
            <a:ext cx="507972"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30" name="Text Box 52"/>
          <p:cNvSpPr txBox="1">
            <a:spLocks noChangeArrowheads="1"/>
          </p:cNvSpPr>
          <p:nvPr/>
        </p:nvSpPr>
        <p:spPr bwMode="auto">
          <a:xfrm>
            <a:off x="5543457" y="2460546"/>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31" name="Text Box 52"/>
          <p:cNvSpPr txBox="1">
            <a:spLocks noChangeArrowheads="1"/>
          </p:cNvSpPr>
          <p:nvPr/>
        </p:nvSpPr>
        <p:spPr bwMode="auto">
          <a:xfrm>
            <a:off x="7177412" y="3380421"/>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2056091911"/>
              </p:ext>
            </p:extLst>
          </p:nvPr>
        </p:nvGraphicFramePr>
        <p:xfrm>
          <a:off x="2513029" y="2267901"/>
          <a:ext cx="2122749" cy="1371600"/>
        </p:xfrm>
        <a:graphic>
          <a:graphicData uri="http://schemas.openxmlformats.org/drawingml/2006/table">
            <a:tbl>
              <a:tblPr firstRow="1" bandRow="1">
                <a:tableStyleId>{5C22544A-7EE6-4342-B048-85BDC9FD1C3A}</a:tableStyleId>
              </a:tblPr>
              <a:tblGrid>
                <a:gridCol w="707583">
                  <a:extLst>
                    <a:ext uri="{9D8B030D-6E8A-4147-A177-3AD203B41FA5}">
                      <a16:colId xmlns:a16="http://schemas.microsoft.com/office/drawing/2014/main" val="20000"/>
                    </a:ext>
                  </a:extLst>
                </a:gridCol>
                <a:gridCol w="707583">
                  <a:extLst>
                    <a:ext uri="{9D8B030D-6E8A-4147-A177-3AD203B41FA5}">
                      <a16:colId xmlns:a16="http://schemas.microsoft.com/office/drawing/2014/main" val="20001"/>
                    </a:ext>
                  </a:extLst>
                </a:gridCol>
                <a:gridCol w="707583">
                  <a:extLst>
                    <a:ext uri="{9D8B030D-6E8A-4147-A177-3AD203B41FA5}">
                      <a16:colId xmlns:a16="http://schemas.microsoft.com/office/drawing/2014/main" val="20002"/>
                    </a:ext>
                  </a:extLst>
                </a:gridCol>
              </a:tblGrid>
              <a:tr h="370840">
                <a:tc>
                  <a:txBody>
                    <a:bodyPr/>
                    <a:lstStyle/>
                    <a:p>
                      <a:pPr algn="ctr"/>
                      <a:endParaRPr lang="en-US"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bl>
          </a:graphicData>
        </a:graphic>
      </p:graphicFrame>
      <p:cxnSp>
        <p:nvCxnSpPr>
          <p:cNvPr id="34" name="Straight Connector 33"/>
          <p:cNvCxnSpPr/>
          <p:nvPr/>
        </p:nvCxnSpPr>
        <p:spPr>
          <a:xfrm>
            <a:off x="3211866" y="2722536"/>
            <a:ext cx="13991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209724" y="3193006"/>
            <a:ext cx="13991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18894" y="3639501"/>
            <a:ext cx="13991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08852" y="2738394"/>
            <a:ext cx="0" cy="8922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930156" y="2722536"/>
            <a:ext cx="0" cy="8922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227480" y="2721060"/>
            <a:ext cx="7706" cy="9095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366122" y="1692314"/>
            <a:ext cx="816249" cy="461665"/>
          </a:xfrm>
          <a:prstGeom prst="rect">
            <a:avLst/>
          </a:prstGeom>
        </p:spPr>
        <p:txBody>
          <a:bodyPr wrap="none">
            <a:spAutoFit/>
          </a:bodyPr>
          <a:lstStyle/>
          <a:p>
            <a:pPr lvl="0"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input</a:t>
            </a:r>
            <a:endParaRPr lang="en-US" altLang="zh-CN" sz="2400" dirty="0"/>
          </a:p>
        </p:txBody>
      </p:sp>
      <p:sp>
        <p:nvSpPr>
          <p:cNvPr id="45" name="TextBox 44"/>
          <p:cNvSpPr txBox="1"/>
          <p:nvPr/>
        </p:nvSpPr>
        <p:spPr>
          <a:xfrm>
            <a:off x="1518082" y="2722536"/>
            <a:ext cx="89664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state</a:t>
            </a:r>
          </a:p>
        </p:txBody>
      </p:sp>
      <p:sp>
        <p:nvSpPr>
          <p:cNvPr id="47" name="Rectangle 46"/>
          <p:cNvSpPr/>
          <p:nvPr/>
        </p:nvSpPr>
        <p:spPr>
          <a:xfrm>
            <a:off x="1264790" y="3835250"/>
            <a:ext cx="9436964" cy="1200329"/>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For example:</a:t>
            </a:r>
          </a:p>
          <a:p>
            <a:r>
              <a:rPr lang="en-US" sz="2400" dirty="0">
                <a:latin typeface="Times New Roman" panose="02020603050405020304" pitchFamily="18" charset="0"/>
                <a:ea typeface="SimSun" panose="02010600030101010101" pitchFamily="2" charset="-122"/>
              </a:rPr>
              <a:t>A simple two-state finite automata with state set Q = {0, 1}, start state is 0, accepting state 1, and input alphabet  Σ = {a, b}. L(Q) = b* (a ( (</a:t>
            </a:r>
            <a:r>
              <a:rPr lang="en-US" sz="2400" dirty="0" err="1">
                <a:latin typeface="Times New Roman" panose="02020603050405020304" pitchFamily="18" charset="0"/>
                <a:ea typeface="SimSun" panose="02010600030101010101" pitchFamily="2" charset="-122"/>
              </a:rPr>
              <a:t>a|b</a:t>
            </a:r>
            <a:r>
              <a:rPr lang="en-US" sz="2400" dirty="0">
                <a:latin typeface="Times New Roman" panose="02020603050405020304" pitchFamily="18" charset="0"/>
                <a:ea typeface="SimSun" panose="02010600030101010101" pitchFamily="2" charset="-122"/>
              </a:rPr>
              <a:t>) b* )*a</a:t>
            </a:r>
            <a:endParaRPr lang="en-US" sz="2400" dirty="0">
              <a:effectLst/>
              <a:latin typeface="Times New Roman" panose="02020603050405020304" pitchFamily="18"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5477357-27E6-4FE5-B20E-2BE7DF64508E}"/>
                  </a:ext>
                </a:extLst>
              </p:cNvPr>
              <p:cNvSpPr txBox="1"/>
              <p:nvPr/>
            </p:nvSpPr>
            <p:spPr>
              <a:xfrm>
                <a:off x="9133165" y="754529"/>
                <a:ext cx="1947781" cy="1477328"/>
              </a:xfrm>
              <a:prstGeom prst="rect">
                <a:avLst/>
              </a:prstGeom>
              <a:solidFill>
                <a:srgbClr val="FFFF00"/>
              </a:solidFill>
            </p:spPr>
            <p:txBody>
              <a:bodyPr wrap="square" rtlCol="0">
                <a:spAutoFit/>
              </a:bodyPr>
              <a:lstStyle/>
              <a:p>
                <a:r>
                  <a:rPr lang="en-US" dirty="0"/>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oMath>
                </a14:m>
                <a:r>
                  <a:rPr lang="en-US" dirty="0"/>
                  <a:t>(0, a) = 1</a:t>
                </a:r>
              </a:p>
              <a:p>
                <a:r>
                  <a:rPr lang="en-US" dirty="0">
                    <a:ea typeface="Cambria Math" panose="02040503050406030204" pitchFamily="18" charset="0"/>
                  </a:rPr>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oMath>
                </a14:m>
                <a:r>
                  <a:rPr lang="en-US" dirty="0"/>
                  <a:t>(0, b) = 0 </a:t>
                </a:r>
              </a:p>
              <a:p>
                <a:r>
                  <a:rPr lang="en-US" dirty="0"/>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oMath>
                </a14:m>
                <a:r>
                  <a:rPr lang="en-US" dirty="0"/>
                  <a:t>(1, a) = 0</a:t>
                </a:r>
              </a:p>
              <a:p>
                <a:r>
                  <a:rPr lang="en-US" dirty="0">
                    <a:ea typeface="Cambria Math" panose="02040503050406030204" pitchFamily="18" charset="0"/>
                  </a:rPr>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oMath>
                </a14:m>
                <a:r>
                  <a:rPr lang="en-US" dirty="0"/>
                  <a:t>(1, b) = 0 </a:t>
                </a:r>
              </a:p>
              <a:p>
                <a:endParaRPr lang="en-US" dirty="0"/>
              </a:p>
            </p:txBody>
          </p:sp>
        </mc:Choice>
        <mc:Fallback>
          <p:sp>
            <p:nvSpPr>
              <p:cNvPr id="2" name="TextBox 1">
                <a:extLst>
                  <a:ext uri="{FF2B5EF4-FFF2-40B4-BE49-F238E27FC236}">
                    <a16:creationId xmlns:a16="http://schemas.microsoft.com/office/drawing/2014/main" id="{B5477357-27E6-4FE5-B20E-2BE7DF64508E}"/>
                  </a:ext>
                </a:extLst>
              </p:cNvPr>
              <p:cNvSpPr txBox="1">
                <a:spLocks noRot="1" noChangeAspect="1" noMove="1" noResize="1" noEditPoints="1" noAdjustHandles="1" noChangeArrowheads="1" noChangeShapeType="1" noTextEdit="1"/>
              </p:cNvSpPr>
              <p:nvPr/>
            </p:nvSpPr>
            <p:spPr>
              <a:xfrm>
                <a:off x="9133165" y="754529"/>
                <a:ext cx="1947781" cy="1477328"/>
              </a:xfrm>
              <a:prstGeom prst="rect">
                <a:avLst/>
              </a:prstGeom>
              <a:blipFill>
                <a:blip r:embed="rId2"/>
                <a:stretch>
                  <a:fillRect t="-2479"/>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30A97C1-19B7-4F61-BEB5-682288D8370B}"/>
              </a:ext>
            </a:extLst>
          </p:cNvPr>
          <p:cNvSpPr txBox="1"/>
          <p:nvPr/>
        </p:nvSpPr>
        <p:spPr>
          <a:xfrm>
            <a:off x="6643194" y="278643"/>
            <a:ext cx="2489971" cy="1754326"/>
          </a:xfrm>
          <a:prstGeom prst="rect">
            <a:avLst/>
          </a:prstGeom>
          <a:noFill/>
        </p:spPr>
        <p:txBody>
          <a:bodyPr wrap="square" rtlCol="0">
            <a:spAutoFit/>
          </a:bodyPr>
          <a:lstStyle/>
          <a:p>
            <a:r>
              <a:rPr lang="en-US" dirty="0">
                <a:latin typeface="Times New Roman" panose="02020603050405020304" pitchFamily="18" charset="0"/>
                <a:ea typeface="SimSun" panose="02010600030101010101" pitchFamily="2" charset="-122"/>
              </a:rPr>
              <a:t>M  = (Q, q</a:t>
            </a:r>
            <a:r>
              <a:rPr lang="en-US" baseline="-25000" dirty="0">
                <a:latin typeface="Times New Roman" panose="02020603050405020304" pitchFamily="18" charset="0"/>
                <a:ea typeface="SimSun" panose="02010600030101010101" pitchFamily="2" charset="-122"/>
              </a:rPr>
              <a:t>0</a:t>
            </a:r>
            <a:r>
              <a:rPr lang="en-US" dirty="0">
                <a:latin typeface="Times New Roman" panose="02020603050405020304" pitchFamily="18" charset="0"/>
                <a:ea typeface="SimSun" panose="02010600030101010101" pitchFamily="2" charset="-122"/>
              </a:rPr>
              <a:t> , A ,  Σ ,  δ)</a:t>
            </a:r>
          </a:p>
          <a:p>
            <a:r>
              <a:rPr lang="en-US" dirty="0">
                <a:latin typeface="Times New Roman" panose="02020603050405020304" pitchFamily="18" charset="0"/>
                <a:ea typeface="SimSun" panose="02010600030101010101" pitchFamily="2" charset="-122"/>
              </a:rPr>
              <a:t>where</a:t>
            </a:r>
            <a:endParaRPr lang="en-US" dirty="0"/>
          </a:p>
          <a:p>
            <a:r>
              <a:rPr lang="en-US" dirty="0"/>
              <a:t>Q = {0, 1}</a:t>
            </a:r>
          </a:p>
          <a:p>
            <a:r>
              <a:rPr lang="en-US" dirty="0">
                <a:latin typeface="Times New Roman" panose="02020603050405020304" pitchFamily="18" charset="0"/>
                <a:ea typeface="SimSun" panose="02010600030101010101" pitchFamily="2" charset="-122"/>
              </a:rPr>
              <a:t>Σ = {a, b }</a:t>
            </a:r>
          </a:p>
          <a:p>
            <a:r>
              <a:rPr lang="en-US" dirty="0"/>
              <a:t>A = { 1 }</a:t>
            </a:r>
          </a:p>
          <a:p>
            <a:r>
              <a:rPr lang="en-US" dirty="0">
                <a:latin typeface="Times New Roman" panose="02020603050405020304" pitchFamily="18" charset="0"/>
                <a:ea typeface="SimSun" panose="02010600030101010101" pitchFamily="2" charset="-122"/>
              </a:rPr>
              <a:t>q</a:t>
            </a:r>
            <a:r>
              <a:rPr lang="en-US" baseline="-25000" dirty="0">
                <a:latin typeface="Times New Roman" panose="02020603050405020304" pitchFamily="18" charset="0"/>
                <a:ea typeface="SimSun" panose="02010600030101010101" pitchFamily="2" charset="-122"/>
              </a:rPr>
              <a:t>0</a:t>
            </a:r>
            <a:r>
              <a:rPr lang="en-US" dirty="0">
                <a:latin typeface="Times New Roman" panose="02020603050405020304" pitchFamily="18" charset="0"/>
                <a:ea typeface="SimSun" panose="02010600030101010101" pitchFamily="2" charset="-122"/>
              </a:rPr>
              <a:t> </a:t>
            </a:r>
            <a:r>
              <a:rPr lang="en-US" dirty="0"/>
              <a:t>=  0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D6DAABF-A6C6-49E4-BED2-66066027C462}"/>
                  </a:ext>
                </a:extLst>
              </p:cNvPr>
              <p:cNvSpPr txBox="1"/>
              <p:nvPr/>
            </p:nvSpPr>
            <p:spPr>
              <a:xfrm>
                <a:off x="943082" y="5247705"/>
                <a:ext cx="11080829" cy="1200329"/>
              </a:xfrm>
              <a:prstGeom prst="rect">
                <a:avLst/>
              </a:prstGeom>
              <a:noFill/>
            </p:spPr>
            <p:txBody>
              <a:bodyPr wrap="square" rtlCol="0">
                <a:spAutoFit/>
              </a:bodyPr>
              <a:lstStyle/>
              <a:p>
                <a:r>
                  <a:rPr lang="en-US" dirty="0"/>
                  <a:t>Consider a string </a:t>
                </a:r>
                <a:r>
                  <a:rPr lang="en-US" dirty="0" err="1"/>
                  <a:t>bbaba</a:t>
                </a:r>
                <a:r>
                  <a:rPr lang="en-US" dirty="0"/>
                  <a:t>. Determine whether it is accepted by M.</a:t>
                </a:r>
              </a:p>
              <a:p>
                <a:r>
                  <a:rPr lang="en-US" dirty="0">
                    <a:latin typeface="Times New Roman" panose="02020603050405020304" pitchFamily="18" charset="0"/>
                    <a:ea typeface="SimSun" panose="02010600030101010101" pitchFamily="2" charset="-122"/>
                  </a:rPr>
                  <a:t>Φ </a:t>
                </a:r>
                <a14:m>
                  <m:oMath xmlns:m="http://schemas.openxmlformats.org/officeDocument/2006/math">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𝑏𝑏𝑎𝑏𝑎</m:t>
                        </m:r>
                      </m:e>
                    </m:d>
                    <m:r>
                      <a:rPr lang="en-US" b="0" i="1" dirty="0" smtClean="0">
                        <a:latin typeface="Cambria Math" panose="02040503050406030204" pitchFamily="18" charset="0"/>
                        <a:ea typeface="Cambria Math" panose="02040503050406030204" pitchFamily="18" charset="0"/>
                      </a:rPr>
                      <m:t>= </m:t>
                    </m:r>
                    <m:r>
                      <m:rPr>
                        <m:sty m:val="p"/>
                      </m:rPr>
                      <a:rPr lang="el-GR" i="1" dirty="0">
                        <a:latin typeface="Cambria Math" panose="02040503050406030204" pitchFamily="18" charset="0"/>
                        <a:ea typeface="Cambria Math" panose="02040503050406030204" pitchFamily="18" charset="0"/>
                      </a:rPr>
                      <m:t>δ</m:t>
                    </m:r>
                    <m:d>
                      <m:dPr>
                        <m:ctrlPr>
                          <a:rPr lang="en-US" b="0" i="1" dirty="0" smtClean="0">
                            <a:latin typeface="Cambria Math" panose="02040503050406030204" pitchFamily="18" charset="0"/>
                            <a:ea typeface="Cambria Math" panose="02040503050406030204" pitchFamily="18" charset="0"/>
                          </a:rPr>
                        </m:ctrlPr>
                      </m:dPr>
                      <m:e>
                        <m:r>
                          <m:rPr>
                            <m:nor/>
                          </m:rPr>
                          <a:rPr lang="en-US" dirty="0">
                            <a:latin typeface="Times New Roman" panose="02020603050405020304" pitchFamily="18" charset="0"/>
                            <a:ea typeface="SimSun" panose="02010600030101010101" pitchFamily="2" charset="-122"/>
                          </a:rPr>
                          <m:t>Φ</m:t>
                        </m:r>
                        <m:r>
                          <m:rPr>
                            <m:nor/>
                          </m:rPr>
                          <a:rPr lang="en-US" dirty="0">
                            <a:latin typeface="Times New Roman" panose="02020603050405020304" pitchFamily="18" charset="0"/>
                            <a:ea typeface="SimSun" panose="02010600030101010101" pitchFamily="2" charset="-122"/>
                          </a:rPr>
                          <m:t> </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𝑏𝑏𝑎𝑏</m:t>
                            </m:r>
                          </m:e>
                        </m:d>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𝑎</m:t>
                        </m:r>
                      </m:e>
                    </m:d>
                    <m:r>
                      <a:rPr lang="en-US" b="0" i="1" dirty="0" smtClean="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m:rPr>
                            <m:sty m:val="p"/>
                          </m:rPr>
                          <a:rPr lang="el-GR" i="1" dirty="0">
                            <a:latin typeface="Cambria Math" panose="02040503050406030204" pitchFamily="18" charset="0"/>
                            <a:ea typeface="Cambria Math" panose="02040503050406030204" pitchFamily="18" charset="0"/>
                          </a:rPr>
                          <m:t>δ</m:t>
                        </m:r>
                        <m:r>
                          <m:rPr>
                            <m:nor/>
                          </m:rPr>
                          <a:rPr lang="en-US" b="0" i="0" dirty="0" smtClean="0">
                            <a:latin typeface="Cambria Math" panose="02040503050406030204" pitchFamily="18" charset="0"/>
                            <a:ea typeface="Cambria Math" panose="02040503050406030204" pitchFamily="18" charset="0"/>
                          </a:rPr>
                          <m:t>(</m:t>
                        </m:r>
                        <m:r>
                          <m:rPr>
                            <m:nor/>
                          </m:rPr>
                          <a:rPr lang="en-US" dirty="0">
                            <a:latin typeface="Times New Roman" panose="02020603050405020304" pitchFamily="18" charset="0"/>
                            <a:ea typeface="SimSun" panose="02010600030101010101" pitchFamily="2" charset="-122"/>
                          </a:rPr>
                          <m:t>Φ</m:t>
                        </m:r>
                        <m:r>
                          <m:rPr>
                            <m:nor/>
                          </m:rPr>
                          <a:rPr lang="en-US" dirty="0">
                            <a:latin typeface="Times New Roman" panose="02020603050405020304" pitchFamily="18" charset="0"/>
                            <a:ea typeface="SimSun" panose="02010600030101010101" pitchFamily="2" charset="-122"/>
                          </a:rPr>
                          <m:t> </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𝑏𝑏𝑎</m:t>
                            </m:r>
                          </m:e>
                        </m:d>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nor/>
                          </m:rPr>
                          <a:rPr lang="en-US" dirty="0">
                            <a:latin typeface="Times New Roman" panose="02020603050405020304" pitchFamily="18" charset="0"/>
                            <a:ea typeface="SimSun" panose="02010600030101010101" pitchFamily="2" charset="-122"/>
                          </a:rPr>
                          <m:t>Φ</m:t>
                        </m:r>
                        <m:r>
                          <m:rPr>
                            <m:nor/>
                          </m:rPr>
                          <a:rPr lang="en-US" dirty="0">
                            <a:latin typeface="Times New Roman" panose="02020603050405020304" pitchFamily="18" charset="0"/>
                            <a:ea typeface="SimSun" panose="02010600030101010101" pitchFamily="2" charset="-122"/>
                          </a:rPr>
                          <m:t> </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𝑏𝑏</m:t>
                            </m:r>
                          </m:e>
                        </m:d>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𝑎</m:t>
                        </m:r>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nor/>
                          </m:rPr>
                          <a:rPr lang="en-US" dirty="0">
                            <a:latin typeface="Times New Roman" panose="02020603050405020304" pitchFamily="18" charset="0"/>
                            <a:ea typeface="SimSun" panose="02010600030101010101" pitchFamily="2" charset="-122"/>
                          </a:rPr>
                          <m:t>Φ</m:t>
                        </m:r>
                        <m:r>
                          <m:rPr>
                            <m:nor/>
                          </m:rPr>
                          <a:rPr lang="en-US" dirty="0">
                            <a:latin typeface="Times New Roman" panose="02020603050405020304" pitchFamily="18" charset="0"/>
                            <a:ea typeface="SimSun" panose="02010600030101010101" pitchFamily="2" charset="-122"/>
                          </a:rPr>
                          <m:t> </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𝑏</m:t>
                            </m:r>
                          </m:e>
                        </m:d>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nor/>
                          </m:rPr>
                          <a:rPr lang="en-US" dirty="0">
                            <a:latin typeface="Times New Roman" panose="02020603050405020304" pitchFamily="18" charset="0"/>
                            <a:ea typeface="SimSun" panose="02010600030101010101" pitchFamily="2" charset="-122"/>
                          </a:rPr>
                          <m:t>Φ</m:t>
                        </m:r>
                        <m:r>
                          <m:rPr>
                            <m:nor/>
                          </m:rPr>
                          <a:rPr lang="en-US" b="0" i="0" dirty="0" smtClean="0">
                            <a:latin typeface="Times New Roman" panose="02020603050405020304" pitchFamily="18" charset="0"/>
                            <a:ea typeface="SimSun" panose="02010600030101010101" pitchFamily="2" charset="-122"/>
                          </a:rPr>
                          <m:t> (</m:t>
                        </m:r>
                        <m:r>
                          <m:rPr>
                            <m:nor/>
                          </m:rPr>
                          <a:rPr lang="en-US" dirty="0">
                            <a:latin typeface="Times New Roman" panose="02020603050405020304" pitchFamily="18" charset="0"/>
                            <a:ea typeface="SimSun" panose="02010600030101010101" pitchFamily="2" charset="-122"/>
                          </a:rPr>
                          <m:t>ε</m:t>
                        </m:r>
                        <m:r>
                          <m:rPr>
                            <m:nor/>
                          </m:rPr>
                          <a:rPr lang="en-US" b="0" i="0" dirty="0" smtClean="0">
                            <a:latin typeface="Times New Roman" panose="02020603050405020304" pitchFamily="18" charset="0"/>
                            <a:ea typeface="SimSun" panose="02010600030101010101" pitchFamily="2" charset="-122"/>
                          </a:rPr>
                          <m:t>), </m:t>
                        </m:r>
                        <m:r>
                          <m:rPr>
                            <m:nor/>
                          </m:rPr>
                          <a:rPr lang="en-US" b="0" i="0" dirty="0" smtClean="0">
                            <a:latin typeface="Times New Roman" panose="02020603050405020304" pitchFamily="18" charset="0"/>
                            <a:ea typeface="SimSun" panose="02010600030101010101" pitchFamily="2" charset="-122"/>
                          </a:rPr>
                          <m:t>b</m:t>
                        </m:r>
                        <m:r>
                          <m:rPr>
                            <m:nor/>
                          </m:rPr>
                          <a:rPr lang="en-US" b="0" i="0" dirty="0" smtClean="0">
                            <a:latin typeface="Times New Roman" panose="02020603050405020304" pitchFamily="18" charset="0"/>
                            <a:ea typeface="SimSun" panose="02010600030101010101" pitchFamily="2" charset="-122"/>
                          </a:rPr>
                          <m:t>)</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nor/>
                          </m:rPr>
                          <a:rPr lang="en-US" b="0" i="0" dirty="0" smtClean="0">
                            <a:latin typeface="Cambria Math" panose="02040503050406030204" pitchFamily="18" charset="0"/>
                            <a:ea typeface="Cambria Math" panose="02040503050406030204" pitchFamily="18" charset="0"/>
                          </a:rPr>
                          <m:t>0</m:t>
                        </m:r>
                        <m:r>
                          <m:rPr>
                            <m:nor/>
                          </m:rPr>
                          <a:rPr lang="en-US" dirty="0">
                            <a:latin typeface="Times New Roman" panose="02020603050405020304" pitchFamily="18" charset="0"/>
                            <a:ea typeface="SimSun" panose="02010600030101010101" pitchFamily="2" charset="-122"/>
                          </a:rPr>
                          <m:t>, </m:t>
                        </m:r>
                        <m:r>
                          <m:rPr>
                            <m:nor/>
                          </m:rPr>
                          <a:rPr lang="en-US" dirty="0">
                            <a:latin typeface="Times New Roman" panose="02020603050405020304" pitchFamily="18" charset="0"/>
                            <a:ea typeface="SimSun" panose="02010600030101010101" pitchFamily="2" charset="-122"/>
                          </a:rPr>
                          <m:t>b</m:t>
                        </m:r>
                        <m:r>
                          <m:rPr>
                            <m:nor/>
                          </m:rPr>
                          <a:rPr lang="en-US" dirty="0">
                            <a:latin typeface="Times New Roman" panose="02020603050405020304" pitchFamily="18" charset="0"/>
                            <a:ea typeface="SimSun" panose="02010600030101010101" pitchFamily="2" charset="-122"/>
                          </a:rPr>
                          <m:t>)</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𝑎</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oMath>
                </a14:m>
                <a:r>
                  <a:rPr lang="en-US" dirty="0"/>
                  <a:t> 1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 Therefore the given string </a:t>
                </a:r>
                <a:r>
                  <a:rPr lang="en-US" dirty="0" err="1"/>
                  <a:t>bbaba</a:t>
                </a:r>
                <a:r>
                  <a:rPr lang="en-US" dirty="0"/>
                  <a:t> is recognized by M</a:t>
                </a:r>
              </a:p>
            </p:txBody>
          </p:sp>
        </mc:Choice>
        <mc:Fallback xmlns="">
          <p:sp>
            <p:nvSpPr>
              <p:cNvPr id="3" name="TextBox 2">
                <a:extLst>
                  <a:ext uri="{FF2B5EF4-FFF2-40B4-BE49-F238E27FC236}">
                    <a16:creationId xmlns:a16="http://schemas.microsoft.com/office/drawing/2014/main" id="{3D6DAABF-A6C6-49E4-BED2-66066027C462}"/>
                  </a:ext>
                </a:extLst>
              </p:cNvPr>
              <p:cNvSpPr txBox="1">
                <a:spLocks noRot="1" noChangeAspect="1" noMove="1" noResize="1" noEditPoints="1" noAdjustHandles="1" noChangeArrowheads="1" noChangeShapeType="1" noTextEdit="1"/>
              </p:cNvSpPr>
              <p:nvPr/>
            </p:nvSpPr>
            <p:spPr>
              <a:xfrm>
                <a:off x="943082" y="5247705"/>
                <a:ext cx="11080829" cy="1200329"/>
              </a:xfrm>
              <a:prstGeom prst="rect">
                <a:avLst/>
              </a:prstGeom>
              <a:blipFill>
                <a:blip r:embed="rId5"/>
                <a:stretch>
                  <a:fillRect l="-495" t="-3046" b="-7107"/>
                </a:stretch>
              </a:blipFill>
            </p:spPr>
            <p:txBody>
              <a:bodyPr/>
              <a:lstStyle/>
              <a:p>
                <a:r>
                  <a:rPr lang="en-US">
                    <a:noFill/>
                  </a:rPr>
                  <a:t> </a:t>
                </a:r>
              </a:p>
            </p:txBody>
          </p:sp>
        </mc:Fallback>
      </mc:AlternateContent>
    </p:spTree>
    <p:extLst>
      <p:ext uri="{BB962C8B-B14F-4D97-AF65-F5344CB8AC3E}">
        <p14:creationId xmlns:p14="http://schemas.microsoft.com/office/powerpoint/2010/main" val="13176184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6BFCDC-C92A-4CA8-826B-50786F153D28}"/>
              </a:ext>
            </a:extLst>
          </p:cNvPr>
          <p:cNvSpPr txBox="1"/>
          <p:nvPr/>
        </p:nvSpPr>
        <p:spPr>
          <a:xfrm>
            <a:off x="705853" y="4933625"/>
            <a:ext cx="10836442" cy="1306754"/>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27A710E-8F52-4F1E-A1CA-969FA70E1E59}"/>
              </a:ext>
            </a:extLst>
          </p:cNvPr>
          <p:cNvSpPr txBox="1"/>
          <p:nvPr/>
        </p:nvSpPr>
        <p:spPr>
          <a:xfrm>
            <a:off x="705853" y="2968467"/>
            <a:ext cx="10836442" cy="130675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20427" y="1124285"/>
            <a:ext cx="9179511" cy="5262979"/>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A finite automaton M  induces a function Φ, called the </a:t>
            </a:r>
            <a:r>
              <a:rPr lang="en-US" sz="2400" b="1" i="1" dirty="0">
                <a:solidFill>
                  <a:srgbClr val="0000FF"/>
                </a:solidFill>
                <a:latin typeface="Times New Roman" panose="02020603050405020304" pitchFamily="18" charset="0"/>
                <a:ea typeface="SimSun" panose="02010600030101010101" pitchFamily="2" charset="-122"/>
              </a:rPr>
              <a:t>final-state function</a:t>
            </a:r>
            <a:r>
              <a:rPr lang="en-US" sz="2400" dirty="0">
                <a:latin typeface="Times New Roman" panose="02020603050405020304" pitchFamily="18" charset="0"/>
                <a:ea typeface="SimSun" panose="02010600030101010101" pitchFamily="2" charset="-122"/>
              </a:rPr>
              <a:t>, from Σ* to Q such that Φ(ω) is the state M ends up in after scanning the string ω. Thus M accepts a string ω if and only if Φ(ω) is in A (accepting states). The function Φ is defined by the recursive relation</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Φ  :  Σ*  →  Q such that</a:t>
            </a:r>
          </a:p>
          <a:p>
            <a:pPr marL="457200" marR="0" indent="457200">
              <a:spcBef>
                <a:spcPts val="0"/>
              </a:spcBef>
              <a:spcAft>
                <a:spcPts val="0"/>
              </a:spcAft>
            </a:pPr>
            <a:r>
              <a:rPr lang="en-US" sz="2400" dirty="0">
                <a:latin typeface="Times New Roman" panose="02020603050405020304" pitchFamily="18" charset="0"/>
                <a:ea typeface="SimSun" panose="02010600030101010101" pitchFamily="2" charset="-122"/>
              </a:rPr>
              <a:t>     Φ(ε)  =  q</a:t>
            </a:r>
            <a:r>
              <a:rPr lang="en-US" sz="2400" baseline="-25000" dirty="0">
                <a:latin typeface="Times New Roman" panose="02020603050405020304" pitchFamily="18" charset="0"/>
                <a:ea typeface="SimSun" panose="02010600030101010101" pitchFamily="2" charset="-122"/>
              </a:rPr>
              <a:t>0</a:t>
            </a:r>
            <a:r>
              <a:rPr lang="en-US" sz="2400" dirty="0">
                <a:latin typeface="Times New Roman" panose="02020603050405020304" pitchFamily="18" charset="0"/>
                <a:ea typeface="SimSun" panose="02010600030101010101" pitchFamily="2" charset="-122"/>
              </a:rPr>
              <a:t>,</a:t>
            </a:r>
          </a:p>
          <a:p>
            <a:pPr marL="457200" marR="0" indent="457200">
              <a:spcBef>
                <a:spcPts val="0"/>
              </a:spcBef>
              <a:spcAft>
                <a:spcPts val="0"/>
              </a:spcAft>
            </a:pPr>
            <a:r>
              <a:rPr lang="en-US" sz="2400" dirty="0">
                <a:latin typeface="Times New Roman" panose="02020603050405020304" pitchFamily="18" charset="0"/>
                <a:ea typeface="SimSun" panose="02010600030101010101" pitchFamily="2" charset="-122"/>
              </a:rPr>
              <a:t>     Φ(</a:t>
            </a:r>
            <a:r>
              <a:rPr lang="en-US" sz="2400" dirty="0" err="1">
                <a:latin typeface="Times New Roman" panose="02020603050405020304" pitchFamily="18" charset="0"/>
                <a:ea typeface="SimSun" panose="02010600030101010101" pitchFamily="2" charset="-122"/>
              </a:rPr>
              <a:t>ωa</a:t>
            </a:r>
            <a:r>
              <a:rPr lang="en-US" sz="2400" dirty="0">
                <a:latin typeface="Times New Roman" panose="02020603050405020304" pitchFamily="18" charset="0"/>
                <a:ea typeface="SimSun" panose="02010600030101010101" pitchFamily="2" charset="-122"/>
              </a:rPr>
              <a:t>)  =  δ(Φ(ω), a)   for  ω  in Σ* and  a  in  Σ</a:t>
            </a:r>
          </a:p>
          <a:p>
            <a:pPr marL="457200" marR="0" indent="457200">
              <a:spcBef>
                <a:spcPts val="0"/>
              </a:spcBef>
              <a:spcAft>
                <a:spcPts val="0"/>
              </a:spcAft>
            </a:pPr>
            <a:endParaRPr lang="en-US" sz="2400" dirty="0">
              <a:effectLst/>
              <a:latin typeface="Times New Roman" panose="02020603050405020304" pitchFamily="18" charset="0"/>
              <a:ea typeface="SimSun" panose="02010600030101010101" pitchFamily="2" charset="-122"/>
            </a:endParaRPr>
          </a:p>
          <a:p>
            <a:r>
              <a:rPr lang="en-US" sz="2400" b="1" dirty="0">
                <a:latin typeface="Times New Roman" panose="02020603050405020304" pitchFamily="18" charset="0"/>
                <a:cs typeface="Times New Roman" panose="02020603050405020304" pitchFamily="18" charset="0"/>
              </a:rPr>
              <a:t>String-matching automata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r>
              <a:rPr lang="en-US" sz="2400" dirty="0">
                <a:solidFill>
                  <a:srgbClr val="0000FF"/>
                </a:solidFill>
                <a:latin typeface="Times New Roman" panose="02020603050405020304" pitchFamily="18" charset="0"/>
                <a:cs typeface="Times New Roman" panose="02020603050405020304" pitchFamily="18" charset="0"/>
              </a:rPr>
              <a:t>There is a string-matching automation for every pattern P</a:t>
            </a:r>
            <a:r>
              <a:rPr lang="en-US" sz="2400" dirty="0">
                <a:latin typeface="Times New Roman" panose="02020603050405020304" pitchFamily="18" charset="0"/>
                <a:cs typeface="Times New Roman" panose="02020603050405020304" pitchFamily="18" charset="0"/>
              </a:rPr>
              <a:t>; this automaton </a:t>
            </a:r>
            <a:r>
              <a:rPr lang="en-US" sz="2400" dirty="0">
                <a:solidFill>
                  <a:srgbClr val="0000FF"/>
                </a:solidFill>
                <a:latin typeface="Times New Roman" panose="02020603050405020304" pitchFamily="18" charset="0"/>
                <a:cs typeface="Times New Roman" panose="02020603050405020304" pitchFamily="18" charset="0"/>
              </a:rPr>
              <a:t>must be constructed from the pattern in a preprocessing step </a:t>
            </a:r>
            <a:r>
              <a:rPr lang="en-US" sz="2400" dirty="0">
                <a:latin typeface="Times New Roman" panose="02020603050405020304" pitchFamily="18" charset="0"/>
                <a:cs typeface="Times New Roman" panose="02020603050405020304" pitchFamily="18" charset="0"/>
              </a:rPr>
              <a:t>before it can be used to search the text string.</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030390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2"/>
          <p:cNvSpPr txBox="1">
            <a:spLocks noChangeArrowheads="1"/>
          </p:cNvSpPr>
          <p:nvPr/>
        </p:nvSpPr>
        <p:spPr bwMode="auto">
          <a:xfrm>
            <a:off x="7109256" y="1986462"/>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6" name="Oval 5"/>
          <p:cNvSpPr>
            <a:spLocks noChangeArrowheads="1"/>
          </p:cNvSpPr>
          <p:nvPr/>
        </p:nvSpPr>
        <p:spPr bwMode="auto">
          <a:xfrm>
            <a:off x="6338656" y="2537448"/>
            <a:ext cx="520824" cy="515620"/>
          </a:xfrm>
          <a:prstGeom prst="ellipse">
            <a:avLst/>
          </a:prstGeom>
          <a:solidFill>
            <a:srgbClr val="FFFFFF"/>
          </a:solidFill>
          <a:ln w="9525">
            <a:solidFill>
              <a:srgbClr val="000000"/>
            </a:solidFill>
            <a:round/>
            <a:headEnd/>
            <a:tailEnd/>
          </a:ln>
        </p:spPr>
        <p:txBody>
          <a:bodyPr rot="0" vert="horz" wrap="square" lIns="91440" tIns="45720" rIns="91440" bIns="45720" anchor="ctr" anchorCtr="0" upright="1">
            <a:no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7" name="Oval 6"/>
          <p:cNvSpPr>
            <a:spLocks noChangeArrowheads="1"/>
          </p:cNvSpPr>
          <p:nvPr/>
        </p:nvSpPr>
        <p:spPr bwMode="auto">
          <a:xfrm>
            <a:off x="7888180" y="2537448"/>
            <a:ext cx="507136" cy="515620"/>
          </a:xfrm>
          <a:prstGeom prst="ellipse">
            <a:avLst/>
          </a:prstGeom>
          <a:solidFill>
            <a:srgbClr val="FF9900"/>
          </a:solidFill>
          <a:ln w="57150">
            <a:solidFill>
              <a:srgbClr val="000000"/>
            </a:solidFill>
            <a:round/>
            <a:headEnd/>
            <a:tailEnd/>
          </a:ln>
        </p:spPr>
        <p:txBody>
          <a:bodyPr rot="0" vert="horz" wrap="square" lIns="91440" tIns="45720" rIns="91440" bIns="45720" anchor="ctr" anchorCtr="0" upright="1">
            <a:no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8" name="AutoShape 48"/>
          <p:cNvSpPr>
            <a:spLocks noChangeArrowheads="1"/>
          </p:cNvSpPr>
          <p:nvPr/>
        </p:nvSpPr>
        <p:spPr bwMode="auto">
          <a:xfrm>
            <a:off x="6770148" y="2482838"/>
            <a:ext cx="1371600" cy="114300"/>
          </a:xfrm>
          <a:prstGeom prst="curvedDownArrow">
            <a:avLst>
              <a:gd name="adj1" fmla="val 240000"/>
              <a:gd name="adj2" fmla="val 480000"/>
              <a:gd name="adj3" fmla="val 33333"/>
            </a:avLst>
          </a:prstGeom>
          <a:solidFill>
            <a:srgbClr val="FF00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9" name="AutoShape 54"/>
          <p:cNvSpPr>
            <a:spLocks noChangeArrowheads="1"/>
          </p:cNvSpPr>
          <p:nvPr/>
        </p:nvSpPr>
        <p:spPr bwMode="auto">
          <a:xfrm rot="10800000">
            <a:off x="6338656" y="3136788"/>
            <a:ext cx="1917392" cy="165705"/>
          </a:xfrm>
          <a:prstGeom prst="curvedDownArrow">
            <a:avLst>
              <a:gd name="adj1" fmla="val 130000"/>
              <a:gd name="adj2" fmla="val 260000"/>
              <a:gd name="adj3" fmla="val 33333"/>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0" name="AutoShape 55"/>
          <p:cNvSpPr>
            <a:spLocks noChangeArrowheads="1"/>
          </p:cNvSpPr>
          <p:nvPr/>
        </p:nvSpPr>
        <p:spPr bwMode="auto">
          <a:xfrm rot="10800000">
            <a:off x="6516580" y="3053067"/>
            <a:ext cx="1625168" cy="80749"/>
          </a:xfrm>
          <a:prstGeom prst="curvedDownArrow">
            <a:avLst>
              <a:gd name="adj1" fmla="val 286667"/>
              <a:gd name="adj2" fmla="val 573333"/>
              <a:gd name="adj3" fmla="val 33338"/>
            </a:avLst>
          </a:prstGeom>
          <a:solidFill>
            <a:srgbClr val="FF00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6" name="AutoShape 43"/>
          <p:cNvSpPr>
            <a:spLocks noChangeArrowheads="1"/>
          </p:cNvSpPr>
          <p:nvPr/>
        </p:nvSpPr>
        <p:spPr bwMode="auto">
          <a:xfrm>
            <a:off x="6029418" y="2630479"/>
            <a:ext cx="309238" cy="336549"/>
          </a:xfrm>
          <a:prstGeom prst="curvedRightArrow">
            <a:avLst>
              <a:gd name="adj1" fmla="val 21333"/>
              <a:gd name="adj2" fmla="val 42667"/>
              <a:gd name="adj3" fmla="val 33333"/>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cxnSp>
        <p:nvCxnSpPr>
          <p:cNvPr id="18" name="Line 51"/>
          <p:cNvCxnSpPr>
            <a:cxnSpLocks noChangeShapeType="1"/>
          </p:cNvCxnSpPr>
          <p:nvPr/>
        </p:nvCxnSpPr>
        <p:spPr bwMode="auto">
          <a:xfrm>
            <a:off x="6497252" y="2212940"/>
            <a:ext cx="133628" cy="33929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Rectangle 18"/>
          <p:cNvSpPr>
            <a:spLocks noChangeArrowheads="1"/>
          </p:cNvSpPr>
          <p:nvPr/>
        </p:nvSpPr>
        <p:spPr bwMode="auto">
          <a:xfrm>
            <a:off x="152400" y="16127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31"/>
          <p:cNvSpPr>
            <a:spLocks noChangeArrowheads="1"/>
          </p:cNvSpPr>
          <p:nvPr/>
        </p:nvSpPr>
        <p:spPr bwMode="auto">
          <a:xfrm>
            <a:off x="152400" y="6184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34"/>
          <p:cNvSpPr>
            <a:spLocks noChangeArrowheads="1"/>
          </p:cNvSpPr>
          <p:nvPr/>
        </p:nvSpPr>
        <p:spPr bwMode="auto">
          <a:xfrm>
            <a:off x="152400" y="6184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Text Box 52"/>
          <p:cNvSpPr txBox="1">
            <a:spLocks noChangeArrowheads="1"/>
          </p:cNvSpPr>
          <p:nvPr/>
        </p:nvSpPr>
        <p:spPr bwMode="auto">
          <a:xfrm>
            <a:off x="7177412" y="2638919"/>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28" name="Text Box 52"/>
          <p:cNvSpPr txBox="1">
            <a:spLocks noChangeArrowheads="1"/>
          </p:cNvSpPr>
          <p:nvPr/>
        </p:nvSpPr>
        <p:spPr bwMode="auto">
          <a:xfrm>
            <a:off x="7109255" y="1978889"/>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29" name="Text Box 52"/>
          <p:cNvSpPr txBox="1">
            <a:spLocks noChangeArrowheads="1"/>
          </p:cNvSpPr>
          <p:nvPr/>
        </p:nvSpPr>
        <p:spPr bwMode="auto">
          <a:xfrm>
            <a:off x="7109255" y="1990264"/>
            <a:ext cx="507972"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30" name="Text Box 52"/>
          <p:cNvSpPr txBox="1">
            <a:spLocks noChangeArrowheads="1"/>
          </p:cNvSpPr>
          <p:nvPr/>
        </p:nvSpPr>
        <p:spPr bwMode="auto">
          <a:xfrm>
            <a:off x="5543457" y="2460546"/>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31" name="Text Box 52"/>
          <p:cNvSpPr txBox="1">
            <a:spLocks noChangeArrowheads="1"/>
          </p:cNvSpPr>
          <p:nvPr/>
        </p:nvSpPr>
        <p:spPr bwMode="auto">
          <a:xfrm>
            <a:off x="7177412" y="3380421"/>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643716496"/>
              </p:ext>
            </p:extLst>
          </p:nvPr>
        </p:nvGraphicFramePr>
        <p:xfrm>
          <a:off x="2513029" y="2267901"/>
          <a:ext cx="2122749" cy="1371600"/>
        </p:xfrm>
        <a:graphic>
          <a:graphicData uri="http://schemas.openxmlformats.org/drawingml/2006/table">
            <a:tbl>
              <a:tblPr firstRow="1" bandRow="1">
                <a:tableStyleId>{5C22544A-7EE6-4342-B048-85BDC9FD1C3A}</a:tableStyleId>
              </a:tblPr>
              <a:tblGrid>
                <a:gridCol w="707583">
                  <a:extLst>
                    <a:ext uri="{9D8B030D-6E8A-4147-A177-3AD203B41FA5}">
                      <a16:colId xmlns:a16="http://schemas.microsoft.com/office/drawing/2014/main" val="20000"/>
                    </a:ext>
                  </a:extLst>
                </a:gridCol>
                <a:gridCol w="707583">
                  <a:extLst>
                    <a:ext uri="{9D8B030D-6E8A-4147-A177-3AD203B41FA5}">
                      <a16:colId xmlns:a16="http://schemas.microsoft.com/office/drawing/2014/main" val="20001"/>
                    </a:ext>
                  </a:extLst>
                </a:gridCol>
                <a:gridCol w="707583">
                  <a:extLst>
                    <a:ext uri="{9D8B030D-6E8A-4147-A177-3AD203B41FA5}">
                      <a16:colId xmlns:a16="http://schemas.microsoft.com/office/drawing/2014/main" val="20002"/>
                    </a:ext>
                  </a:extLst>
                </a:gridCol>
              </a:tblGrid>
              <a:tr h="370840">
                <a:tc>
                  <a:txBody>
                    <a:bodyPr/>
                    <a:lstStyle/>
                    <a:p>
                      <a:pPr algn="ctr"/>
                      <a:endParaRPr lang="en-US"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cxnSp>
        <p:nvCxnSpPr>
          <p:cNvPr id="34" name="Straight Connector 33"/>
          <p:cNvCxnSpPr/>
          <p:nvPr/>
        </p:nvCxnSpPr>
        <p:spPr>
          <a:xfrm>
            <a:off x="3211866" y="2722536"/>
            <a:ext cx="13991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209724" y="3193006"/>
            <a:ext cx="13991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18894" y="3639501"/>
            <a:ext cx="13991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08852" y="2738394"/>
            <a:ext cx="0" cy="8922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930156" y="2722536"/>
            <a:ext cx="0" cy="8922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227480" y="2721060"/>
            <a:ext cx="7706" cy="9095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366122" y="1692314"/>
            <a:ext cx="816249" cy="461665"/>
          </a:xfrm>
          <a:prstGeom prst="rect">
            <a:avLst/>
          </a:prstGeom>
        </p:spPr>
        <p:txBody>
          <a:bodyPr wrap="none">
            <a:spAutoFit/>
          </a:bodyPr>
          <a:lstStyle/>
          <a:p>
            <a:pPr lvl="0"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input</a:t>
            </a:r>
            <a:endParaRPr lang="en-US" altLang="zh-CN" sz="2400" dirty="0"/>
          </a:p>
        </p:txBody>
      </p:sp>
      <p:sp>
        <p:nvSpPr>
          <p:cNvPr id="45" name="TextBox 44"/>
          <p:cNvSpPr txBox="1"/>
          <p:nvPr/>
        </p:nvSpPr>
        <p:spPr>
          <a:xfrm>
            <a:off x="1518082" y="2722536"/>
            <a:ext cx="89664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state</a:t>
            </a:r>
          </a:p>
        </p:txBody>
      </p:sp>
      <p:sp>
        <p:nvSpPr>
          <p:cNvPr id="47" name="Rectangle 46"/>
          <p:cNvSpPr/>
          <p:nvPr/>
        </p:nvSpPr>
        <p:spPr>
          <a:xfrm>
            <a:off x="1044882" y="3639427"/>
            <a:ext cx="9436964" cy="461665"/>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For example:</a:t>
            </a:r>
          </a:p>
        </p:txBody>
      </p:sp>
      <p:sp>
        <p:nvSpPr>
          <p:cNvPr id="33" name="Cloud Callout 2">
            <a:extLst>
              <a:ext uri="{FF2B5EF4-FFF2-40B4-BE49-F238E27FC236}">
                <a16:creationId xmlns:a16="http://schemas.microsoft.com/office/drawing/2014/main" id="{1D664E6A-4E12-4DB4-8026-4D7FB4CFED6F}"/>
              </a:ext>
            </a:extLst>
          </p:cNvPr>
          <p:cNvSpPr/>
          <p:nvPr/>
        </p:nvSpPr>
        <p:spPr>
          <a:xfrm flipH="1">
            <a:off x="632227" y="2950431"/>
            <a:ext cx="50888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5477357-27E6-4FE5-B20E-2BE7DF64508E}"/>
                  </a:ext>
                </a:extLst>
              </p:cNvPr>
              <p:cNvSpPr txBox="1"/>
              <p:nvPr/>
            </p:nvSpPr>
            <p:spPr>
              <a:xfrm>
                <a:off x="8742835" y="750538"/>
                <a:ext cx="1917449" cy="1569660"/>
              </a:xfrm>
              <a:prstGeom prst="rect">
                <a:avLst/>
              </a:prstGeom>
              <a:noFill/>
            </p:spPr>
            <p:txBody>
              <a:bodyPr wrap="square" rtlCol="0">
                <a:spAutoFit/>
              </a:bodyPr>
              <a:lstStyle/>
              <a:p>
                <a:r>
                  <a:rPr lang="en-US" sz="2400" dirty="0"/>
                  <a:t> </a:t>
                </a:r>
                <a14:m>
                  <m:oMath xmlns:m="http://schemas.openxmlformats.org/officeDocument/2006/math">
                    <m:r>
                      <m:rPr>
                        <m:sty m:val="p"/>
                      </m:rPr>
                      <a:rPr lang="el-GR" sz="2400" i="1" dirty="0">
                        <a:latin typeface="Cambria Math" panose="02040503050406030204" pitchFamily="18" charset="0"/>
                        <a:ea typeface="Cambria Math" panose="02040503050406030204" pitchFamily="18" charset="0"/>
                      </a:rPr>
                      <m:t>δ</m:t>
                    </m:r>
                  </m:oMath>
                </a14:m>
                <a:r>
                  <a:rPr lang="en-US" sz="2400" dirty="0"/>
                  <a:t>(0, a) = 1</a:t>
                </a:r>
              </a:p>
              <a:p>
                <a:r>
                  <a:rPr lang="en-US" sz="2400" dirty="0">
                    <a:ea typeface="Cambria Math" panose="02040503050406030204" pitchFamily="18" charset="0"/>
                  </a:rPr>
                  <a:t> </a:t>
                </a:r>
                <a14:m>
                  <m:oMath xmlns:m="http://schemas.openxmlformats.org/officeDocument/2006/math">
                    <m:r>
                      <m:rPr>
                        <m:sty m:val="p"/>
                      </m:rPr>
                      <a:rPr lang="el-GR" sz="2400" i="1" dirty="0">
                        <a:latin typeface="Cambria Math" panose="02040503050406030204" pitchFamily="18" charset="0"/>
                        <a:ea typeface="Cambria Math" panose="02040503050406030204" pitchFamily="18" charset="0"/>
                      </a:rPr>
                      <m:t>δ</m:t>
                    </m:r>
                  </m:oMath>
                </a14:m>
                <a:r>
                  <a:rPr lang="en-US" sz="2400" dirty="0"/>
                  <a:t>(0, b) = 0 </a:t>
                </a:r>
              </a:p>
              <a:p>
                <a:r>
                  <a:rPr lang="en-US" sz="2400" dirty="0"/>
                  <a:t> </a:t>
                </a:r>
                <a14:m>
                  <m:oMath xmlns:m="http://schemas.openxmlformats.org/officeDocument/2006/math">
                    <m:r>
                      <m:rPr>
                        <m:sty m:val="p"/>
                      </m:rPr>
                      <a:rPr lang="el-GR" sz="2400" i="1" dirty="0">
                        <a:latin typeface="Cambria Math" panose="02040503050406030204" pitchFamily="18" charset="0"/>
                        <a:ea typeface="Cambria Math" panose="02040503050406030204" pitchFamily="18" charset="0"/>
                      </a:rPr>
                      <m:t>δ</m:t>
                    </m:r>
                  </m:oMath>
                </a14:m>
                <a:r>
                  <a:rPr lang="en-US" sz="2400" dirty="0"/>
                  <a:t>(1, a) = 0</a:t>
                </a:r>
              </a:p>
              <a:p>
                <a:r>
                  <a:rPr lang="en-US" sz="2400" dirty="0">
                    <a:ea typeface="Cambria Math" panose="02040503050406030204" pitchFamily="18" charset="0"/>
                  </a:rPr>
                  <a:t> </a:t>
                </a:r>
                <a14:m>
                  <m:oMath xmlns:m="http://schemas.openxmlformats.org/officeDocument/2006/math">
                    <m:r>
                      <m:rPr>
                        <m:sty m:val="p"/>
                      </m:rPr>
                      <a:rPr lang="el-GR" sz="2400" i="1" dirty="0">
                        <a:latin typeface="Cambria Math" panose="02040503050406030204" pitchFamily="18" charset="0"/>
                        <a:ea typeface="Cambria Math" panose="02040503050406030204" pitchFamily="18" charset="0"/>
                      </a:rPr>
                      <m:t>δ</m:t>
                    </m:r>
                  </m:oMath>
                </a14:m>
                <a:r>
                  <a:rPr lang="en-US" sz="2400" dirty="0"/>
                  <a:t>(1, b) = 0 </a:t>
                </a:r>
              </a:p>
            </p:txBody>
          </p:sp>
        </mc:Choice>
        <mc:Fallback xmlns="">
          <p:sp>
            <p:nvSpPr>
              <p:cNvPr id="2" name="TextBox 1">
                <a:extLst>
                  <a:ext uri="{FF2B5EF4-FFF2-40B4-BE49-F238E27FC236}">
                    <a16:creationId xmlns:a16="http://schemas.microsoft.com/office/drawing/2014/main" id="{B5477357-27E6-4FE5-B20E-2BE7DF64508E}"/>
                  </a:ext>
                </a:extLst>
              </p:cNvPr>
              <p:cNvSpPr txBox="1">
                <a:spLocks noRot="1" noChangeAspect="1" noMove="1" noResize="1" noEditPoints="1" noAdjustHandles="1" noChangeArrowheads="1" noChangeShapeType="1" noTextEdit="1"/>
              </p:cNvSpPr>
              <p:nvPr/>
            </p:nvSpPr>
            <p:spPr>
              <a:xfrm>
                <a:off x="8742835" y="750538"/>
                <a:ext cx="1917449" cy="1569660"/>
              </a:xfrm>
              <a:prstGeom prst="rect">
                <a:avLst/>
              </a:prstGeom>
              <a:blipFill>
                <a:blip r:embed="rId4"/>
                <a:stretch>
                  <a:fillRect t="-3101" b="-7752"/>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30A97C1-19B7-4F61-BEB5-682288D8370B}"/>
              </a:ext>
            </a:extLst>
          </p:cNvPr>
          <p:cNvSpPr txBox="1"/>
          <p:nvPr/>
        </p:nvSpPr>
        <p:spPr>
          <a:xfrm>
            <a:off x="5243332" y="380357"/>
            <a:ext cx="3276057" cy="1569660"/>
          </a:xfrm>
          <a:prstGeom prst="rect">
            <a:avLst/>
          </a:prstGeom>
          <a:noFill/>
        </p:spPr>
        <p:txBody>
          <a:bodyPr wrap="square" rtlCol="0">
            <a:spAutoFit/>
          </a:bodyPr>
          <a:lstStyle/>
          <a:p>
            <a:r>
              <a:rPr lang="en-US" sz="2400" dirty="0">
                <a:latin typeface="Times New Roman" panose="02020603050405020304" pitchFamily="18" charset="0"/>
                <a:ea typeface="SimSun" panose="02010600030101010101" pitchFamily="2" charset="-122"/>
              </a:rPr>
              <a:t>M  = (Q, q</a:t>
            </a:r>
            <a:r>
              <a:rPr lang="en-US" sz="2400" baseline="-25000" dirty="0">
                <a:latin typeface="Times New Roman" panose="02020603050405020304" pitchFamily="18" charset="0"/>
                <a:ea typeface="SimSun" panose="02010600030101010101" pitchFamily="2" charset="-122"/>
              </a:rPr>
              <a:t>0</a:t>
            </a:r>
            <a:r>
              <a:rPr lang="en-US" sz="2400" dirty="0">
                <a:latin typeface="Times New Roman" panose="02020603050405020304" pitchFamily="18" charset="0"/>
                <a:ea typeface="SimSun" panose="02010600030101010101" pitchFamily="2" charset="-122"/>
              </a:rPr>
              <a:t> , A ,  Σ ,  δ)</a:t>
            </a:r>
          </a:p>
          <a:p>
            <a:r>
              <a:rPr lang="en-US" sz="2400" dirty="0">
                <a:latin typeface="Times New Roman" panose="02020603050405020304" pitchFamily="18" charset="0"/>
                <a:ea typeface="SimSun" panose="02010600030101010101" pitchFamily="2" charset="-122"/>
              </a:rPr>
              <a:t>where</a:t>
            </a:r>
            <a:endParaRPr lang="en-US" sz="2400" dirty="0"/>
          </a:p>
          <a:p>
            <a:r>
              <a:rPr lang="en-US" sz="2400" dirty="0"/>
              <a:t>Q = {0, 1},   </a:t>
            </a:r>
            <a:r>
              <a:rPr lang="en-US" sz="2400" dirty="0">
                <a:latin typeface="Times New Roman" panose="02020603050405020304" pitchFamily="18" charset="0"/>
                <a:ea typeface="SimSun" panose="02010600030101010101" pitchFamily="2" charset="-122"/>
              </a:rPr>
              <a:t>Σ = {a, b }</a:t>
            </a:r>
          </a:p>
          <a:p>
            <a:r>
              <a:rPr lang="en-US" sz="2400" dirty="0"/>
              <a:t>A = { 1 },  </a:t>
            </a:r>
            <a:r>
              <a:rPr lang="en-US" sz="2400" dirty="0">
                <a:latin typeface="Times New Roman" panose="02020603050405020304" pitchFamily="18" charset="0"/>
                <a:ea typeface="SimSun" panose="02010600030101010101" pitchFamily="2" charset="-122"/>
              </a:rPr>
              <a:t>q</a:t>
            </a:r>
            <a:r>
              <a:rPr lang="en-US" sz="2400" baseline="-25000" dirty="0">
                <a:latin typeface="Times New Roman" panose="02020603050405020304" pitchFamily="18" charset="0"/>
                <a:ea typeface="SimSun" panose="02010600030101010101" pitchFamily="2" charset="-122"/>
              </a:rPr>
              <a:t>0</a:t>
            </a:r>
            <a:r>
              <a:rPr lang="en-US" sz="2400" dirty="0">
                <a:latin typeface="Times New Roman" panose="02020603050405020304" pitchFamily="18" charset="0"/>
                <a:ea typeface="SimSun" panose="02010600030101010101" pitchFamily="2" charset="-122"/>
              </a:rPr>
              <a:t> </a:t>
            </a:r>
            <a:r>
              <a:rPr lang="en-US" sz="2400" dirty="0"/>
              <a:t>=  0 </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D6DAABF-A6C6-49E4-BED2-66066027C462}"/>
                  </a:ext>
                </a:extLst>
              </p:cNvPr>
              <p:cNvSpPr txBox="1"/>
              <p:nvPr/>
            </p:nvSpPr>
            <p:spPr>
              <a:xfrm>
                <a:off x="1032468" y="3959802"/>
                <a:ext cx="11080829" cy="280076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Consider a string </a:t>
                </a:r>
                <a:r>
                  <a:rPr lang="en-US" sz="2200" dirty="0" err="1">
                    <a:latin typeface="Times New Roman" panose="02020603050405020304" pitchFamily="18" charset="0"/>
                    <a:cs typeface="Times New Roman" panose="02020603050405020304" pitchFamily="18" charset="0"/>
                  </a:rPr>
                  <a:t>bbaba</a:t>
                </a:r>
                <a:r>
                  <a:rPr lang="en-US" sz="2200" dirty="0">
                    <a:latin typeface="Times New Roman" panose="02020603050405020304" pitchFamily="18" charset="0"/>
                    <a:cs typeface="Times New Roman" panose="02020603050405020304" pitchFamily="18" charset="0"/>
                  </a:rPr>
                  <a:t>. Determine whether it is accepted by M.</a:t>
                </a:r>
              </a:p>
              <a:p>
                <a:r>
                  <a:rPr lang="en-US" sz="2200" dirty="0">
                    <a:latin typeface="Times New Roman" panose="02020603050405020304" pitchFamily="18" charset="0"/>
                    <a:ea typeface="SimSun" panose="02010600030101010101" pitchFamily="2" charset="-122"/>
                    <a:cs typeface="Times New Roman" panose="02020603050405020304" pitchFamily="18" charset="0"/>
                  </a:rPr>
                  <a:t>Φ </a:t>
                </a:r>
                <a14:m>
                  <m:oMath xmlns:m="http://schemas.openxmlformats.org/officeDocument/2006/math">
                    <m:d>
                      <m:dPr>
                        <m:ctrlPr>
                          <a:rPr lang="en-US" sz="2200" b="0" i="1" dirty="0" smtClean="0">
                            <a:latin typeface="Cambria Math" panose="02040503050406030204" pitchFamily="18" charset="0"/>
                            <a:ea typeface="Cambria Math" panose="02040503050406030204" pitchFamily="18" charset="0"/>
                          </a:rPr>
                        </m:ctrlPr>
                      </m:dPr>
                      <m:e>
                        <m:r>
                          <a:rPr lang="en-US" sz="2200" b="0" i="1" dirty="0" smtClean="0">
                            <a:latin typeface="Cambria Math" panose="02040503050406030204" pitchFamily="18" charset="0"/>
                            <a:ea typeface="Cambria Math" panose="02040503050406030204" pitchFamily="18" charset="0"/>
                          </a:rPr>
                          <m:t>𝑏𝑏𝑎𝑏𝑎</m:t>
                        </m:r>
                      </m:e>
                    </m:d>
                    <m:r>
                      <a:rPr lang="en-US" sz="2200" b="0" i="1" dirty="0" smtClean="0">
                        <a:latin typeface="Cambria Math" panose="02040503050406030204" pitchFamily="18" charset="0"/>
                        <a:ea typeface="Cambria Math" panose="02040503050406030204" pitchFamily="18" charset="0"/>
                      </a:rPr>
                      <m:t>= </m:t>
                    </m:r>
                    <m:r>
                      <m:rPr>
                        <m:sty m:val="p"/>
                      </m:rPr>
                      <a:rPr lang="el-GR" sz="2200" i="1" dirty="0">
                        <a:latin typeface="Cambria Math" panose="02040503050406030204" pitchFamily="18" charset="0"/>
                        <a:ea typeface="Cambria Math" panose="02040503050406030204" pitchFamily="18" charset="0"/>
                      </a:rPr>
                      <m:t>δ</m:t>
                    </m:r>
                    <m:d>
                      <m:dPr>
                        <m:ctrlPr>
                          <a:rPr lang="en-US" sz="2200" b="0" i="1" dirty="0" smtClean="0">
                            <a:latin typeface="Cambria Math" panose="02040503050406030204" pitchFamily="18" charset="0"/>
                            <a:ea typeface="Cambria Math" panose="02040503050406030204" pitchFamily="18" charset="0"/>
                          </a:rPr>
                        </m:ctrlPr>
                      </m:dPr>
                      <m:e>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Φ</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 </m:t>
                        </m:r>
                        <m:d>
                          <m:dPr>
                            <m:ctrlPr>
                              <a:rPr lang="en-US" sz="2200" i="1" dirty="0">
                                <a:latin typeface="Cambria Math" panose="02040503050406030204" pitchFamily="18" charset="0"/>
                                <a:ea typeface="Cambria Math" panose="02040503050406030204" pitchFamily="18" charset="0"/>
                              </a:rPr>
                            </m:ctrlPr>
                          </m:dPr>
                          <m:e>
                            <m:r>
                              <a:rPr lang="en-US" sz="2200" i="1" dirty="0">
                                <a:latin typeface="Cambria Math" panose="02040503050406030204" pitchFamily="18" charset="0"/>
                                <a:ea typeface="Cambria Math" panose="02040503050406030204" pitchFamily="18" charset="0"/>
                              </a:rPr>
                              <m:t>𝑏𝑏𝑎𝑏</m:t>
                            </m:r>
                          </m:e>
                        </m:d>
                        <m:r>
                          <a:rPr lang="en-US" sz="2200" b="0" i="1" dirty="0" smtClean="0">
                            <a:latin typeface="Cambria Math" panose="02040503050406030204" pitchFamily="18" charset="0"/>
                            <a:ea typeface="Cambria Math" panose="02040503050406030204" pitchFamily="18" charset="0"/>
                          </a:rPr>
                          <m:t>, </m:t>
                        </m:r>
                        <m:r>
                          <a:rPr lang="en-US" sz="2200" b="0" i="1" dirty="0" smtClean="0">
                            <a:latin typeface="Cambria Math" panose="02040503050406030204" pitchFamily="18" charset="0"/>
                            <a:ea typeface="Cambria Math" panose="02040503050406030204" pitchFamily="18" charset="0"/>
                          </a:rPr>
                          <m:t>𝑎</m:t>
                        </m:r>
                      </m:e>
                    </m:d>
                  </m:oMath>
                </a14:m>
                <a:r>
                  <a:rPr lang="en-US" sz="2200" b="0" i="1" dirty="0">
                    <a:latin typeface="Cambria Math" panose="02040503050406030204" pitchFamily="18" charset="0"/>
                    <a:ea typeface="Cambria Math" panose="02040503050406030204" pitchFamily="18" charset="0"/>
                  </a:rPr>
                  <a:t>				</a:t>
                </a:r>
                <a:r>
                  <a:rPr lang="en-US" sz="2200" dirty="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l-GR" sz="22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m:rPr>
                        <m:sty m:val="p"/>
                      </m:rPr>
                      <a:rPr lang="el-GR" sz="2200" i="1" dirty="0">
                        <a:latin typeface="Cambria Math" panose="02040503050406030204" pitchFamily="18" charset="0"/>
                        <a:ea typeface="Cambria Math" panose="02040503050406030204" pitchFamily="18" charset="0"/>
                      </a:rPr>
                      <m:t>δ</m:t>
                    </m:r>
                    <m:d>
                      <m:dPr>
                        <m:ctrlPr>
                          <a:rPr lang="en-US" sz="2200" i="1" dirty="0" smtClean="0">
                            <a:latin typeface="Cambria Math" panose="02040503050406030204" pitchFamily="18" charset="0"/>
                            <a:ea typeface="Cambria Math" panose="02040503050406030204" pitchFamily="18" charset="0"/>
                          </a:rPr>
                        </m:ctrlPr>
                      </m:dPr>
                      <m:e>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a:rPr lang="en-US" sz="2200" i="1" dirty="0">
                            <a:latin typeface="Cambria Math" panose="02040503050406030204" pitchFamily="18" charset="0"/>
                            <a:ea typeface="Cambria Math" panose="02040503050406030204" pitchFamily="18" charset="0"/>
                          </a:rPr>
                          <m:t>0,</m:t>
                        </m:r>
                        <m:r>
                          <a:rPr lang="en-US" sz="2200" i="1" dirty="0">
                            <a:latin typeface="Cambria Math" panose="02040503050406030204" pitchFamily="18" charset="0"/>
                            <a:ea typeface="Cambria Math" panose="02040503050406030204" pitchFamily="18" charset="0"/>
                          </a:rPr>
                          <m:t>𝑏</m:t>
                        </m:r>
                        <m:r>
                          <a:rPr lang="en-US" sz="2200" i="1" dirty="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r>
                          <a:rPr lang="en-US" sz="2200" i="1" dirty="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ea typeface="Cambria Math" panose="02040503050406030204" pitchFamily="18" charset="0"/>
                          </a:rPr>
                          <m:t>𝑏</m:t>
                        </m:r>
                        <m:r>
                          <a:rPr lang="en-US" sz="2200" i="1" dirty="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e>
                    </m:d>
                  </m:oMath>
                </a14:m>
                <a:r>
                  <a:rPr lang="el-GR" sz="2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2200" b="0" i="1" dirty="0">
                  <a:latin typeface="Cambria Math" panose="02040503050406030204" pitchFamily="18" charset="0"/>
                  <a:ea typeface="Cambria Math" panose="02040503050406030204" pitchFamily="18" charset="0"/>
                </a:endParaRPr>
              </a:p>
              <a:p>
                <a:r>
                  <a:rPr lang="en-US" sz="2200" b="0" dirty="0">
                    <a:ea typeface="Cambria Math" panose="02040503050406030204" pitchFamily="18" charset="0"/>
                  </a:rPr>
                  <a:t>                     </a:t>
                </a:r>
                <a14:m>
                  <m:oMath xmlns:m="http://schemas.openxmlformats.org/officeDocument/2006/math">
                    <m:r>
                      <a:rPr lang="en-US" sz="2200" b="0" i="1" dirty="0" smtClean="0">
                        <a:latin typeface="Cambria Math" panose="02040503050406030204" pitchFamily="18" charset="0"/>
                        <a:ea typeface="Cambria Math" panose="02040503050406030204" pitchFamily="18" charset="0"/>
                      </a:rPr>
                      <m:t>=</m:t>
                    </m:r>
                    <m:r>
                      <m:rPr>
                        <m:sty m:val="p"/>
                      </m:rPr>
                      <a:rPr lang="el-GR" sz="2200" i="1" dirty="0">
                        <a:latin typeface="Cambria Math" panose="02040503050406030204" pitchFamily="18" charset="0"/>
                        <a:ea typeface="Cambria Math" panose="02040503050406030204" pitchFamily="18" charset="0"/>
                      </a:rPr>
                      <m:t>δ</m:t>
                    </m:r>
                    <m:d>
                      <m:dPr>
                        <m:ctrlPr>
                          <a:rPr lang="en-US" sz="2200" i="1" dirty="0">
                            <a:latin typeface="Cambria Math" panose="02040503050406030204" pitchFamily="18" charset="0"/>
                            <a:ea typeface="Cambria Math" panose="02040503050406030204" pitchFamily="18" charset="0"/>
                          </a:rPr>
                        </m:ctrlPr>
                      </m:dPr>
                      <m:e>
                        <m:r>
                          <m:rPr>
                            <m:sty m:val="p"/>
                          </m:rPr>
                          <a:rPr lang="el-GR" sz="2200" i="1" dirty="0">
                            <a:latin typeface="Cambria Math" panose="02040503050406030204" pitchFamily="18" charset="0"/>
                            <a:ea typeface="Cambria Math" panose="02040503050406030204" pitchFamily="18" charset="0"/>
                          </a:rPr>
                          <m:t>δ</m:t>
                        </m:r>
                        <m:r>
                          <m:rPr>
                            <m:nor/>
                          </m:rPr>
                          <a:rPr lang="en-US" sz="2200" b="0" i="0" dirty="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Φ</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 </m:t>
                        </m:r>
                        <m:d>
                          <m:dPr>
                            <m:ctrlPr>
                              <a:rPr lang="en-US" sz="2200" i="1" dirty="0">
                                <a:latin typeface="Cambria Math" panose="02040503050406030204" pitchFamily="18" charset="0"/>
                                <a:ea typeface="Cambria Math" panose="02040503050406030204" pitchFamily="18" charset="0"/>
                              </a:rPr>
                            </m:ctrlPr>
                          </m:dPr>
                          <m:e>
                            <m:r>
                              <a:rPr lang="en-US" sz="2200" i="1" dirty="0">
                                <a:latin typeface="Cambria Math" panose="02040503050406030204" pitchFamily="18" charset="0"/>
                                <a:ea typeface="Cambria Math" panose="02040503050406030204" pitchFamily="18" charset="0"/>
                              </a:rPr>
                              <m:t>𝑏𝑏𝑎</m:t>
                            </m:r>
                          </m:e>
                        </m:d>
                        <m:r>
                          <a:rPr lang="en-US" sz="2200" i="1" dirty="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𝑏</m:t>
                        </m:r>
                        <m:r>
                          <a:rPr lang="en-US" sz="2200" b="0" i="1" dirty="0" smtClean="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e>
                    </m:d>
                  </m:oMath>
                </a14:m>
                <a:r>
                  <a:rPr lang="en-US" sz="2200" i="1" dirty="0">
                    <a:latin typeface="Cambria Math" panose="02040503050406030204" pitchFamily="18" charset="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l-GR" sz="22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m:rPr>
                        <m:sty m:val="p"/>
                      </m:rPr>
                      <a:rPr lang="el-GR" sz="2200" i="1" dirty="0">
                        <a:latin typeface="Cambria Math" panose="02040503050406030204" pitchFamily="18" charset="0"/>
                        <a:ea typeface="Cambria Math" panose="02040503050406030204" pitchFamily="18" charset="0"/>
                      </a:rPr>
                      <m:t>δ</m:t>
                    </m:r>
                    <m:d>
                      <m:dPr>
                        <m:ctrlPr>
                          <a:rPr lang="en-US" sz="2200" i="1" dirty="0">
                            <a:latin typeface="Cambria Math" panose="02040503050406030204" pitchFamily="18" charset="0"/>
                            <a:ea typeface="Cambria Math" panose="02040503050406030204" pitchFamily="18" charset="0"/>
                          </a:rPr>
                        </m:ctrlPr>
                      </m:dPr>
                      <m:e>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a:rPr lang="en-US" sz="2200" i="1" dirty="0">
                            <a:latin typeface="Cambria Math" panose="02040503050406030204" pitchFamily="18" charset="0"/>
                            <a:ea typeface="Cambria Math" panose="02040503050406030204" pitchFamily="18" charset="0"/>
                          </a:rPr>
                          <m:t>0,</m:t>
                        </m:r>
                        <m:r>
                          <a:rPr lang="en-US" sz="2200" i="1" dirty="0">
                            <a:latin typeface="Cambria Math" panose="02040503050406030204" pitchFamily="18" charset="0"/>
                            <a:ea typeface="Cambria Math" panose="02040503050406030204" pitchFamily="18" charset="0"/>
                          </a:rPr>
                          <m:t>𝑎</m:t>
                        </m:r>
                        <m:r>
                          <a:rPr lang="en-US" sz="2200" i="1" dirty="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ea typeface="Cambria Math" panose="02040503050406030204" pitchFamily="18" charset="0"/>
                          </a:rPr>
                          <m:t>𝑏</m:t>
                        </m:r>
                        <m:r>
                          <a:rPr lang="en-US" sz="2200" i="1" dirty="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e>
                    </m:d>
                  </m:oMath>
                </a14:m>
                <a:endParaRPr lang="en-US" sz="2200" i="1" dirty="0">
                  <a:latin typeface="Cambria Math" panose="02040503050406030204" pitchFamily="18" charset="0"/>
                  <a:ea typeface="Cambria Math" panose="02040503050406030204" pitchFamily="18" charset="0"/>
                </a:endParaRPr>
              </a:p>
              <a:p>
                <a:r>
                  <a:rPr lang="en-US" sz="2200" dirty="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sz="2200" i="1" dirty="0">
                        <a:latin typeface="Cambria Math" panose="02040503050406030204" pitchFamily="18" charset="0"/>
                        <a:ea typeface="Cambria Math" panose="02040503050406030204" pitchFamily="18" charset="0"/>
                      </a:rPr>
                      <m:t>δ</m:t>
                    </m:r>
                    <m:d>
                      <m:dPr>
                        <m:ctrlPr>
                          <a:rPr lang="en-US" sz="2200" i="1" dirty="0">
                            <a:latin typeface="Cambria Math" panose="02040503050406030204" pitchFamily="18" charset="0"/>
                            <a:ea typeface="Cambria Math" panose="02040503050406030204" pitchFamily="18" charset="0"/>
                          </a:rPr>
                        </m:ctrlPr>
                      </m:dPr>
                      <m:e>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Φ</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 </m:t>
                        </m:r>
                        <m:d>
                          <m:dPr>
                            <m:ctrlPr>
                              <a:rPr lang="en-US" sz="2200" i="1" dirty="0">
                                <a:latin typeface="Cambria Math" panose="02040503050406030204" pitchFamily="18" charset="0"/>
                                <a:ea typeface="Cambria Math" panose="02040503050406030204" pitchFamily="18" charset="0"/>
                              </a:rPr>
                            </m:ctrlPr>
                          </m:dPr>
                          <m:e>
                            <m:r>
                              <a:rPr lang="en-US" sz="2200" i="1" dirty="0">
                                <a:latin typeface="Cambria Math" panose="02040503050406030204" pitchFamily="18" charset="0"/>
                                <a:ea typeface="Cambria Math" panose="02040503050406030204" pitchFamily="18" charset="0"/>
                              </a:rPr>
                              <m:t>𝑏𝑏</m:t>
                            </m:r>
                          </m:e>
                        </m:d>
                        <m:r>
                          <a:rPr lang="en-US" sz="2200" b="0" i="1" dirty="0" smtClean="0">
                            <a:latin typeface="Cambria Math" panose="02040503050406030204" pitchFamily="18" charset="0"/>
                            <a:ea typeface="Cambria Math" panose="02040503050406030204" pitchFamily="18" charset="0"/>
                          </a:rPr>
                          <m:t>, </m:t>
                        </m:r>
                        <m:r>
                          <a:rPr lang="en-US" sz="2200" b="0" i="1" dirty="0" smtClean="0">
                            <a:latin typeface="Cambria Math" panose="02040503050406030204" pitchFamily="18" charset="0"/>
                            <a:ea typeface="Cambria Math" panose="02040503050406030204" pitchFamily="18" charset="0"/>
                          </a:rPr>
                          <m:t>𝑎</m:t>
                        </m:r>
                        <m:r>
                          <a:rPr lang="en-US" sz="2200" b="0" i="1" dirty="0" smtClean="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ea typeface="Cambria Math" panose="02040503050406030204" pitchFamily="18" charset="0"/>
                          </a:rPr>
                          <m:t>𝑏</m:t>
                        </m:r>
                        <m:r>
                          <a:rPr lang="en-US" sz="2200" i="1" dirty="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e>
                    </m:d>
                  </m:oMath>
                </a14:m>
                <a:r>
                  <a:rPr lang="en-US" sz="2200" i="1" dirty="0">
                    <a:latin typeface="Cambria Math" panose="02040503050406030204" pitchFamily="18" charset="0"/>
                    <a:ea typeface="Cambria Math" panose="02040503050406030204" pitchFamily="18" charset="0"/>
                  </a:rPr>
                  <a:t>			</a:t>
                </a:r>
                <a:r>
                  <a:rPr lang="en-US" sz="2200" dirty="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sz="2200" i="1" dirty="0">
                        <a:latin typeface="Cambria Math" panose="02040503050406030204" pitchFamily="18" charset="0"/>
                        <a:ea typeface="Cambria Math" panose="02040503050406030204" pitchFamily="18" charset="0"/>
                      </a:rPr>
                      <m:t>δ</m:t>
                    </m:r>
                    <m:d>
                      <m:dPr>
                        <m:ctrlPr>
                          <a:rPr lang="en-US" sz="2200" i="1" dirty="0">
                            <a:latin typeface="Cambria Math" panose="02040503050406030204" pitchFamily="18" charset="0"/>
                            <a:ea typeface="Cambria Math" panose="02040503050406030204" pitchFamily="18" charset="0"/>
                          </a:rPr>
                        </m:ctrlPr>
                      </m:dPr>
                      <m:e>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a:rPr lang="en-US" sz="2200" i="1" dirty="0">
                            <a:latin typeface="Cambria Math" panose="02040503050406030204" pitchFamily="18" charset="0"/>
                            <a:ea typeface="Cambria Math" panose="02040503050406030204" pitchFamily="18" charset="0"/>
                          </a:rPr>
                          <m:t>1,</m:t>
                        </m:r>
                        <m:r>
                          <a:rPr lang="en-US" sz="2200" i="1" dirty="0">
                            <a:latin typeface="Cambria Math" panose="02040503050406030204" pitchFamily="18" charset="0"/>
                            <a:ea typeface="Cambria Math" panose="02040503050406030204" pitchFamily="18" charset="0"/>
                          </a:rPr>
                          <m:t>𝑏</m:t>
                        </m:r>
                        <m:r>
                          <a:rPr lang="en-US" sz="2200" i="1" dirty="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e>
                    </m:d>
                  </m:oMath>
                </a14:m>
                <a:endParaRPr lang="en-US" sz="2200" i="1" dirty="0">
                  <a:latin typeface="Cambria Math" panose="02040503050406030204" pitchFamily="18" charset="0"/>
                  <a:ea typeface="Cambria Math" panose="02040503050406030204" pitchFamily="18" charset="0"/>
                </a:endParaRPr>
              </a:p>
              <a:p>
                <a:r>
                  <a:rPr lang="en-US" sz="2200" dirty="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r>
                      <m:rPr>
                        <m:sty m:val="p"/>
                      </m:rPr>
                      <a:rPr lang="el-GR" sz="2200" i="1" dirty="0">
                        <a:latin typeface="Cambria Math" panose="02040503050406030204" pitchFamily="18" charset="0"/>
                        <a:ea typeface="Cambria Math" panose="02040503050406030204" pitchFamily="18" charset="0"/>
                      </a:rPr>
                      <m:t>δ</m:t>
                    </m:r>
                    <m:d>
                      <m:dPr>
                        <m:ctrlPr>
                          <a:rPr lang="en-US" sz="2200" i="1" dirty="0">
                            <a:latin typeface="Cambria Math" panose="02040503050406030204" pitchFamily="18" charset="0"/>
                            <a:ea typeface="Cambria Math" panose="02040503050406030204" pitchFamily="18" charset="0"/>
                          </a:rPr>
                        </m:ctrlPr>
                      </m:dPr>
                      <m:e>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Φ</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 </m:t>
                        </m:r>
                        <m:d>
                          <m:dPr>
                            <m:ctrlPr>
                              <a:rPr lang="en-US" sz="2200" i="1" dirty="0">
                                <a:latin typeface="Cambria Math" panose="02040503050406030204" pitchFamily="18" charset="0"/>
                                <a:ea typeface="Cambria Math" panose="02040503050406030204" pitchFamily="18" charset="0"/>
                              </a:rPr>
                            </m:ctrlPr>
                          </m:dPr>
                          <m:e>
                            <m:r>
                              <a:rPr lang="en-US" sz="2200" i="1" dirty="0">
                                <a:latin typeface="Cambria Math" panose="02040503050406030204" pitchFamily="18" charset="0"/>
                                <a:ea typeface="Cambria Math" panose="02040503050406030204" pitchFamily="18" charset="0"/>
                              </a:rPr>
                              <m:t>𝑏</m:t>
                            </m:r>
                          </m:e>
                        </m:d>
                        <m:r>
                          <a:rPr lang="en-US" sz="2200" i="1" dirty="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𝑏</m:t>
                        </m:r>
                        <m:r>
                          <a:rPr lang="en-US" sz="2200" b="0" i="1" dirty="0" smtClean="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r>
                          <a:rPr lang="en-US" sz="2200" i="1" dirty="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ea typeface="Cambria Math" panose="02040503050406030204" pitchFamily="18" charset="0"/>
                          </a:rPr>
                          <m:t>𝑏</m:t>
                        </m:r>
                        <m:r>
                          <a:rPr lang="en-US" sz="2200" i="1" dirty="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e>
                    </m:d>
                  </m:oMath>
                </a14:m>
                <a:r>
                  <a:rPr lang="en-US" sz="2200" i="1" dirty="0">
                    <a:latin typeface="Cambria Math" panose="02040503050406030204" pitchFamily="18" charset="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sz="2200" i="1" dirty="0">
                        <a:latin typeface="Cambria Math" panose="02040503050406030204" pitchFamily="18" charset="0"/>
                        <a:ea typeface="Cambria Math" panose="02040503050406030204" pitchFamily="18" charset="0"/>
                      </a:rPr>
                      <m:t>δ</m:t>
                    </m:r>
                    <m:d>
                      <m:dPr>
                        <m:ctrlPr>
                          <a:rPr lang="en-US" sz="2200" i="1" dirty="0">
                            <a:latin typeface="Cambria Math" panose="02040503050406030204" pitchFamily="18" charset="0"/>
                            <a:ea typeface="Cambria Math" panose="02040503050406030204" pitchFamily="18" charset="0"/>
                          </a:rPr>
                        </m:ctrlPr>
                      </m:dPr>
                      <m:e>
                        <m:r>
                          <a:rPr lang="en-US" sz="2200" i="1" dirty="0">
                            <a:latin typeface="Cambria Math" panose="02040503050406030204" pitchFamily="18" charset="0"/>
                            <a:ea typeface="Cambria Math" panose="02040503050406030204" pitchFamily="18" charset="0"/>
                          </a:rPr>
                          <m:t>0, </m:t>
                        </m:r>
                        <m:r>
                          <a:rPr lang="en-US" sz="2200" i="1" dirty="0">
                            <a:latin typeface="Cambria Math" panose="02040503050406030204" pitchFamily="18" charset="0"/>
                            <a:ea typeface="Cambria Math" panose="02040503050406030204" pitchFamily="18" charset="0"/>
                          </a:rPr>
                          <m:t>𝑎</m:t>
                        </m:r>
                      </m:e>
                    </m:d>
                  </m:oMath>
                </a14:m>
                <a:endParaRPr lang="en-US" sz="2200" i="1" dirty="0">
                  <a:latin typeface="Cambria Math" panose="02040503050406030204" pitchFamily="18" charset="0"/>
                  <a:ea typeface="Cambria Math" panose="02040503050406030204" pitchFamily="18" charset="0"/>
                </a:endParaRPr>
              </a:p>
              <a:p>
                <a:r>
                  <a:rPr lang="en-US" sz="2200" dirty="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r>
                      <m:rPr>
                        <m:sty m:val="p"/>
                      </m:rPr>
                      <a:rPr lang="el-GR" sz="2200" i="1" dirty="0">
                        <a:latin typeface="Cambria Math" panose="02040503050406030204" pitchFamily="18" charset="0"/>
                        <a:ea typeface="Cambria Math" panose="02040503050406030204" pitchFamily="18" charset="0"/>
                      </a:rPr>
                      <m:t>δ</m:t>
                    </m:r>
                    <m:d>
                      <m:dPr>
                        <m:ctrlPr>
                          <a:rPr lang="en-US" sz="2200" i="1" dirty="0">
                            <a:latin typeface="Cambria Math" panose="02040503050406030204" pitchFamily="18" charset="0"/>
                            <a:ea typeface="Cambria Math" panose="02040503050406030204" pitchFamily="18" charset="0"/>
                          </a:rPr>
                        </m:ctrlPr>
                      </m:dPr>
                      <m:e>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Φ</m:t>
                        </m:r>
                        <m:r>
                          <m:rPr>
                            <m:nor/>
                          </m:rPr>
                          <a:rPr lang="en-US" sz="2200" b="0" i="0" dirty="0" smtClean="0">
                            <a:latin typeface="Times New Roman" panose="02020603050405020304" pitchFamily="18" charset="0"/>
                            <a:ea typeface="SimSun" panose="02010600030101010101" pitchFamily="2" charset="-122"/>
                            <a:cs typeface="Times New Roman" panose="02020603050405020304" pitchFamily="18" charset="0"/>
                          </a:rPr>
                          <m:t> (</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ε</m:t>
                        </m:r>
                        <m:r>
                          <m:rPr>
                            <m:nor/>
                          </m:rPr>
                          <a:rPr lang="en-US" sz="2200" b="0" i="0" dirty="0" smtClean="0">
                            <a:latin typeface="Times New Roman" panose="02020603050405020304" pitchFamily="18" charset="0"/>
                            <a:ea typeface="SimSun" panose="02010600030101010101" pitchFamily="2" charset="-122"/>
                            <a:cs typeface="Times New Roman" panose="02020603050405020304" pitchFamily="18" charset="0"/>
                          </a:rPr>
                          <m:t>), </m:t>
                        </m:r>
                        <m:r>
                          <m:rPr>
                            <m:nor/>
                          </m:rPr>
                          <a:rPr lang="en-US" sz="2200" b="0" i="0" dirty="0" smtClean="0">
                            <a:latin typeface="Times New Roman" panose="02020603050405020304" pitchFamily="18" charset="0"/>
                            <a:ea typeface="SimSun" panose="02010600030101010101" pitchFamily="2" charset="-122"/>
                            <a:cs typeface="Times New Roman" panose="02020603050405020304" pitchFamily="18" charset="0"/>
                          </a:rPr>
                          <m:t>b</m:t>
                        </m:r>
                        <m:r>
                          <m:rPr>
                            <m:nor/>
                          </m:rPr>
                          <a:rPr lang="en-US" sz="2200" b="0" i="0" dirty="0" smtClean="0">
                            <a:latin typeface="Times New Roman" panose="02020603050405020304" pitchFamily="18" charset="0"/>
                            <a:ea typeface="SimSun" panose="02010600030101010101" pitchFamily="2" charset="-122"/>
                            <a:cs typeface="Times New Roman" panose="02020603050405020304" pitchFamily="18" charset="0"/>
                          </a:rPr>
                          <m:t>)</m:t>
                        </m:r>
                        <m:r>
                          <a:rPr lang="en-US" sz="2200" i="1" dirty="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ea typeface="Cambria Math" panose="02040503050406030204" pitchFamily="18" charset="0"/>
                          </a:rPr>
                          <m:t>𝑏</m:t>
                        </m:r>
                        <m:r>
                          <a:rPr lang="en-US" sz="2200" i="1" dirty="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r>
                          <a:rPr lang="en-US" sz="2200" i="1" dirty="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ea typeface="Cambria Math" panose="02040503050406030204" pitchFamily="18" charset="0"/>
                          </a:rPr>
                          <m:t>𝑏</m:t>
                        </m:r>
                        <m:r>
                          <a:rPr lang="en-US" sz="2200" i="1" dirty="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e>
                    </m:d>
                  </m:oMath>
                </a14:m>
                <a:r>
                  <a:rPr lang="en-US" sz="2200" i="1" dirty="0">
                    <a:latin typeface="Cambria Math" panose="02040503050406030204" pitchFamily="18" charset="0"/>
                    <a:ea typeface="Cambria Math" panose="02040503050406030204" pitchFamily="18" charset="0"/>
                  </a:rPr>
                  <a:t>		</a:t>
                </a:r>
                <a:r>
                  <a:rPr lang="en-US" sz="2200" dirty="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1 </a:t>
                </a:r>
                <a14:m>
                  <m:oMath xmlns:m="http://schemas.openxmlformats.org/officeDocument/2006/math">
                    <m:r>
                      <a:rPr lang="en-US" sz="2200" i="1">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A. </a:t>
                </a:r>
                <a:endParaRPr lang="en-US" sz="2200" i="1" dirty="0">
                  <a:latin typeface="Cambria Math" panose="02040503050406030204" pitchFamily="18" charset="0"/>
                  <a:ea typeface="Cambria Math" panose="02040503050406030204" pitchFamily="18" charset="0"/>
                </a:endParaRPr>
              </a:p>
              <a:p>
                <a:r>
                  <a:rPr lang="en-US" sz="2200" dirty="0">
                    <a:ea typeface="Cambria Math" panose="02040503050406030204" pitchFamily="18" charset="0"/>
                  </a:rPr>
                  <a:t>                     </a:t>
                </a:r>
                <a14:m>
                  <m:oMath xmlns:m="http://schemas.openxmlformats.org/officeDocument/2006/math">
                    <m:r>
                      <a:rPr lang="en-US" sz="2200" i="1" dirty="0">
                        <a:highlight>
                          <a:srgbClr val="FFFF00"/>
                        </a:highlight>
                        <a:latin typeface="Cambria Math" panose="02040503050406030204" pitchFamily="18" charset="0"/>
                        <a:ea typeface="Cambria Math" panose="02040503050406030204" pitchFamily="18" charset="0"/>
                      </a:rPr>
                      <m:t>=</m:t>
                    </m:r>
                  </m:oMath>
                </a14:m>
                <a:r>
                  <a:rPr lang="en-US" sz="2200" dirty="0">
                    <a:highlight>
                      <a:srgbClr val="FFFF00"/>
                    </a:highlight>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sz="2200" i="1" dirty="0">
                        <a:highlight>
                          <a:srgbClr val="FFFF00"/>
                        </a:highlight>
                        <a:latin typeface="Cambria Math" panose="02040503050406030204" pitchFamily="18" charset="0"/>
                        <a:ea typeface="Cambria Math" panose="02040503050406030204" pitchFamily="18" charset="0"/>
                      </a:rPr>
                      <m:t>δ</m:t>
                    </m:r>
                    <m:d>
                      <m:dPr>
                        <m:ctrlPr>
                          <a:rPr lang="en-US" sz="2200" i="1" dirty="0">
                            <a:highlight>
                              <a:srgbClr val="FFFF00"/>
                            </a:highlight>
                            <a:latin typeface="Cambria Math" panose="02040503050406030204" pitchFamily="18" charset="0"/>
                            <a:ea typeface="Cambria Math" panose="02040503050406030204" pitchFamily="18" charset="0"/>
                          </a:rPr>
                        </m:ctrlPr>
                      </m:dPr>
                      <m:e>
                        <m:r>
                          <m:rPr>
                            <m:sty m:val="p"/>
                          </m:rPr>
                          <a:rPr lang="el-GR" sz="2200" i="1" dirty="0">
                            <a:highlight>
                              <a:srgbClr val="FFFF00"/>
                            </a:highlight>
                            <a:latin typeface="Cambria Math" panose="02040503050406030204" pitchFamily="18" charset="0"/>
                            <a:ea typeface="Cambria Math" panose="02040503050406030204" pitchFamily="18" charset="0"/>
                          </a:rPr>
                          <m:t>δ</m:t>
                        </m:r>
                        <m:r>
                          <m:rPr>
                            <m:nor/>
                          </m:rPr>
                          <a:rPr lang="en-US" sz="2200" dirty="0">
                            <a:highlight>
                              <a:srgbClr val="FFFF00"/>
                            </a:highlight>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highlight>
                              <a:srgbClr val="FFFF00"/>
                            </a:highlight>
                            <a:latin typeface="Cambria Math" panose="02040503050406030204" pitchFamily="18" charset="0"/>
                            <a:ea typeface="Cambria Math" panose="02040503050406030204" pitchFamily="18" charset="0"/>
                          </a:rPr>
                          <m:t>δ</m:t>
                        </m:r>
                        <m:r>
                          <m:rPr>
                            <m:nor/>
                          </m:rPr>
                          <a:rPr lang="en-US" sz="2200" dirty="0">
                            <a:highlight>
                              <a:srgbClr val="FFFF00"/>
                            </a:highlight>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highlight>
                              <a:srgbClr val="FFFF00"/>
                            </a:highlight>
                            <a:latin typeface="Cambria Math" panose="02040503050406030204" pitchFamily="18" charset="0"/>
                            <a:ea typeface="Cambria Math" panose="02040503050406030204" pitchFamily="18" charset="0"/>
                          </a:rPr>
                          <m:t>δ</m:t>
                        </m:r>
                        <m:r>
                          <m:rPr>
                            <m:nor/>
                          </m:rPr>
                          <a:rPr lang="en-US" sz="2200" dirty="0">
                            <a:highlight>
                              <a:srgbClr val="FFFF00"/>
                            </a:highlight>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highlight>
                              <a:srgbClr val="FFFF00"/>
                            </a:highlight>
                            <a:latin typeface="Cambria Math" panose="02040503050406030204" pitchFamily="18" charset="0"/>
                            <a:ea typeface="Cambria Math" panose="02040503050406030204" pitchFamily="18" charset="0"/>
                          </a:rPr>
                          <m:t>δ</m:t>
                        </m:r>
                        <m:r>
                          <m:rPr>
                            <m:nor/>
                          </m:rPr>
                          <a:rPr lang="en-US" sz="2200" dirty="0">
                            <a:highlight>
                              <a:srgbClr val="FFFF00"/>
                            </a:highlight>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sz="2200" b="0" i="0" dirty="0" smtClean="0">
                            <a:highlight>
                              <a:srgbClr val="FFFF00"/>
                            </a:highlight>
                            <a:latin typeface="Times New Roman" panose="02020603050405020304" pitchFamily="18" charset="0"/>
                            <a:ea typeface="Cambria Math" panose="02040503050406030204" pitchFamily="18" charset="0"/>
                            <a:cs typeface="Times New Roman" panose="02020603050405020304" pitchFamily="18" charset="0"/>
                          </a:rPr>
                          <m:t>0</m:t>
                        </m:r>
                        <m:r>
                          <m:rPr>
                            <m:nor/>
                          </m:rPr>
                          <a:rPr lang="en-US" sz="22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m:t>, </m:t>
                        </m:r>
                        <m:r>
                          <m:rPr>
                            <m:nor/>
                          </m:rPr>
                          <a:rPr lang="en-US" sz="22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m:t>b</m:t>
                        </m:r>
                        <m:r>
                          <m:rPr>
                            <m:nor/>
                          </m:rPr>
                          <a:rPr lang="en-US" sz="22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m:t>)</m:t>
                        </m:r>
                        <m:r>
                          <a:rPr lang="en-US" sz="2200" i="1" dirty="0">
                            <a:highlight>
                              <a:srgbClr val="FFFF00"/>
                            </a:highlight>
                            <a:latin typeface="Cambria Math" panose="02040503050406030204" pitchFamily="18" charset="0"/>
                            <a:ea typeface="Cambria Math" panose="02040503050406030204" pitchFamily="18" charset="0"/>
                          </a:rPr>
                          <m:t>,</m:t>
                        </m:r>
                        <m:r>
                          <a:rPr lang="en-US" sz="2200" i="1" dirty="0">
                            <a:highlight>
                              <a:srgbClr val="FFFF00"/>
                            </a:highlight>
                            <a:latin typeface="Cambria Math" panose="02040503050406030204" pitchFamily="18" charset="0"/>
                            <a:ea typeface="Cambria Math" panose="02040503050406030204" pitchFamily="18" charset="0"/>
                          </a:rPr>
                          <m:t>𝑏</m:t>
                        </m:r>
                        <m:r>
                          <a:rPr lang="en-US" sz="2200" i="1" dirty="0">
                            <a:highlight>
                              <a:srgbClr val="FFFF00"/>
                            </a:highlight>
                            <a:latin typeface="Cambria Math" panose="02040503050406030204" pitchFamily="18" charset="0"/>
                            <a:ea typeface="Cambria Math" panose="02040503050406030204" pitchFamily="18" charset="0"/>
                          </a:rPr>
                          <m:t>), </m:t>
                        </m:r>
                        <m:r>
                          <a:rPr lang="en-US" sz="2200" i="1" dirty="0">
                            <a:highlight>
                              <a:srgbClr val="FFFF00"/>
                            </a:highlight>
                            <a:latin typeface="Cambria Math" panose="02040503050406030204" pitchFamily="18" charset="0"/>
                            <a:ea typeface="Cambria Math" panose="02040503050406030204" pitchFamily="18" charset="0"/>
                          </a:rPr>
                          <m:t>𝑎</m:t>
                        </m:r>
                        <m:r>
                          <a:rPr lang="en-US" sz="2200" i="1" dirty="0">
                            <a:highlight>
                              <a:srgbClr val="FFFF00"/>
                            </a:highlight>
                            <a:latin typeface="Cambria Math" panose="02040503050406030204" pitchFamily="18" charset="0"/>
                            <a:ea typeface="Cambria Math" panose="02040503050406030204" pitchFamily="18" charset="0"/>
                          </a:rPr>
                          <m:t>),</m:t>
                        </m:r>
                        <m:r>
                          <a:rPr lang="en-US" sz="2200" i="1" dirty="0">
                            <a:highlight>
                              <a:srgbClr val="FFFF00"/>
                            </a:highlight>
                            <a:latin typeface="Cambria Math" panose="02040503050406030204" pitchFamily="18" charset="0"/>
                            <a:ea typeface="Cambria Math" panose="02040503050406030204" pitchFamily="18" charset="0"/>
                          </a:rPr>
                          <m:t>𝑏</m:t>
                        </m:r>
                        <m:r>
                          <a:rPr lang="en-US" sz="2200" i="1" dirty="0">
                            <a:highlight>
                              <a:srgbClr val="FFFF00"/>
                            </a:highlight>
                            <a:latin typeface="Cambria Math" panose="02040503050406030204" pitchFamily="18" charset="0"/>
                            <a:ea typeface="Cambria Math" panose="02040503050406030204" pitchFamily="18" charset="0"/>
                          </a:rPr>
                          <m:t>), </m:t>
                        </m:r>
                        <m:r>
                          <a:rPr lang="en-US" sz="2200" i="1" dirty="0">
                            <a:highlight>
                              <a:srgbClr val="FFFF00"/>
                            </a:highlight>
                            <a:latin typeface="Cambria Math" panose="02040503050406030204" pitchFamily="18" charset="0"/>
                            <a:ea typeface="Cambria Math" panose="02040503050406030204" pitchFamily="18" charset="0"/>
                          </a:rPr>
                          <m:t>𝑎</m:t>
                        </m:r>
                      </m:e>
                    </m:d>
                  </m:oMath>
                </a14:m>
                <a:endParaRPr lang="en-US" sz="2200" i="1" dirty="0">
                  <a:highlight>
                    <a:srgbClr val="FFFF00"/>
                  </a:highlight>
                  <a:latin typeface="Cambria Math" panose="02040503050406030204" pitchFamily="18" charset="0"/>
                  <a:ea typeface="Cambria Math" panose="02040503050406030204" pitchFamily="18" charset="0"/>
                </a:endParaRPr>
              </a:p>
              <a:p>
                <a:r>
                  <a:rPr lang="en-US" sz="2200" dirty="0">
                    <a:latin typeface="Times New Roman" panose="02020603050405020304" pitchFamily="18" charset="0"/>
                    <a:cs typeface="Times New Roman" panose="02020603050405020304" pitchFamily="18" charset="0"/>
                  </a:rPr>
                  <a:t>				Therefore the given string </a:t>
                </a:r>
                <a:r>
                  <a:rPr lang="en-US" sz="2200" dirty="0" err="1">
                    <a:latin typeface="Times New Roman" panose="02020603050405020304" pitchFamily="18" charset="0"/>
                    <a:cs typeface="Times New Roman" panose="02020603050405020304" pitchFamily="18" charset="0"/>
                  </a:rPr>
                  <a:t>bbaba</a:t>
                </a:r>
                <a:r>
                  <a:rPr lang="en-US" sz="2200" dirty="0">
                    <a:latin typeface="Times New Roman" panose="02020603050405020304" pitchFamily="18" charset="0"/>
                    <a:cs typeface="Times New Roman" panose="02020603050405020304" pitchFamily="18" charset="0"/>
                  </a:rPr>
                  <a:t> is recognized by M.</a:t>
                </a:r>
              </a:p>
            </p:txBody>
          </p:sp>
        </mc:Choice>
        <mc:Fallback>
          <p:sp>
            <p:nvSpPr>
              <p:cNvPr id="3" name="TextBox 2">
                <a:extLst>
                  <a:ext uri="{FF2B5EF4-FFF2-40B4-BE49-F238E27FC236}">
                    <a16:creationId xmlns:a16="http://schemas.microsoft.com/office/drawing/2014/main" id="{3D6DAABF-A6C6-49E4-BED2-66066027C462}"/>
                  </a:ext>
                </a:extLst>
              </p:cNvPr>
              <p:cNvSpPr txBox="1">
                <a:spLocks noRot="1" noChangeAspect="1" noMove="1" noResize="1" noEditPoints="1" noAdjustHandles="1" noChangeArrowheads="1" noChangeShapeType="1" noTextEdit="1"/>
              </p:cNvSpPr>
              <p:nvPr/>
            </p:nvSpPr>
            <p:spPr>
              <a:xfrm>
                <a:off x="1032468" y="3959802"/>
                <a:ext cx="11080829" cy="2800767"/>
              </a:xfrm>
              <a:prstGeom prst="rect">
                <a:avLst/>
              </a:prstGeom>
              <a:blipFill>
                <a:blip r:embed="rId5"/>
                <a:stretch>
                  <a:fillRect l="-715" t="-1525" b="-3486"/>
                </a:stretch>
              </a:blipFill>
            </p:spPr>
            <p:txBody>
              <a:bodyPr/>
              <a:lstStyle/>
              <a:p>
                <a:r>
                  <a:rPr lang="en-US">
                    <a:noFill/>
                  </a:rPr>
                  <a:t> </a:t>
                </a:r>
              </a:p>
            </p:txBody>
          </p:sp>
        </mc:Fallback>
      </mc:AlternateContent>
      <p:pic>
        <p:nvPicPr>
          <p:cNvPr id="40" name="Picture 39" descr="Image result for sad face">
            <a:extLst>
              <a:ext uri="{FF2B5EF4-FFF2-40B4-BE49-F238E27FC236}">
                <a16:creationId xmlns:a16="http://schemas.microsoft.com/office/drawing/2014/main" id="{BC8A280D-09A5-4D94-8147-67D11146E1B3}"/>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96970" y="2923928"/>
            <a:ext cx="502920" cy="409202"/>
          </a:xfrm>
          <a:prstGeom prst="rect">
            <a:avLst/>
          </a:prstGeom>
          <a:noFill/>
        </p:spPr>
      </p:pic>
    </p:spTree>
    <p:extLst>
      <p:ext uri="{BB962C8B-B14F-4D97-AF65-F5344CB8AC3E}">
        <p14:creationId xmlns:p14="http://schemas.microsoft.com/office/powerpoint/2010/main" val="43734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47891055"/>
              </p:ext>
            </p:extLst>
          </p:nvPr>
        </p:nvGraphicFramePr>
        <p:xfrm>
          <a:off x="4021586" y="1726293"/>
          <a:ext cx="3240347" cy="3657600"/>
        </p:xfrm>
        <a:graphic>
          <a:graphicData uri="http://schemas.openxmlformats.org/drawingml/2006/table">
            <a:tbl>
              <a:tblPr firstRow="1" firstCol="1" lastRow="1" lastCol="1" bandRow="1" bandCol="1">
                <a:tableStyleId>{5C22544A-7EE6-4342-B048-85BDC9FD1C3A}</a:tableStyleId>
              </a:tblPr>
              <a:tblGrid>
                <a:gridCol w="950783">
                  <a:extLst>
                    <a:ext uri="{9D8B030D-6E8A-4147-A177-3AD203B41FA5}">
                      <a16:colId xmlns:a16="http://schemas.microsoft.com/office/drawing/2014/main" val="20000"/>
                    </a:ext>
                  </a:extLst>
                </a:gridCol>
                <a:gridCol w="572391">
                  <a:extLst>
                    <a:ext uri="{9D8B030D-6E8A-4147-A177-3AD203B41FA5}">
                      <a16:colId xmlns:a16="http://schemas.microsoft.com/office/drawing/2014/main" val="20001"/>
                    </a:ext>
                  </a:extLst>
                </a:gridCol>
                <a:gridCol w="572391">
                  <a:extLst>
                    <a:ext uri="{9D8B030D-6E8A-4147-A177-3AD203B41FA5}">
                      <a16:colId xmlns:a16="http://schemas.microsoft.com/office/drawing/2014/main" val="20002"/>
                    </a:ext>
                  </a:extLst>
                </a:gridCol>
                <a:gridCol w="572391">
                  <a:extLst>
                    <a:ext uri="{9D8B030D-6E8A-4147-A177-3AD203B41FA5}">
                      <a16:colId xmlns:a16="http://schemas.microsoft.com/office/drawing/2014/main" val="20003"/>
                    </a:ext>
                  </a:extLst>
                </a:gridCol>
                <a:gridCol w="572391">
                  <a:extLst>
                    <a:ext uri="{9D8B030D-6E8A-4147-A177-3AD203B41FA5}">
                      <a16:colId xmlns:a16="http://schemas.microsoft.com/office/drawing/2014/main" val="20004"/>
                    </a:ext>
                  </a:extLst>
                </a:gridCol>
              </a:tblGrid>
              <a:tr h="275624">
                <a:tc>
                  <a:txBody>
                    <a:bodyPr/>
                    <a:lstStyle/>
                    <a:p>
                      <a:pPr marL="0" marR="0">
                        <a:spcBef>
                          <a:spcPts val="0"/>
                        </a:spcBef>
                        <a:spcAft>
                          <a:spcPts val="0"/>
                        </a:spcAft>
                      </a:pP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3">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   input</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 </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75624">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state</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c</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P</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275624">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75624">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75624">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75624">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75624">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r h="275624">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6</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c</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275624">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6</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7</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8"/>
                  </a:ext>
                </a:extLst>
              </a:tr>
              <a:tr h="275624">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    7</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 </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9"/>
                  </a:ext>
                </a:extLst>
              </a:tr>
            </a:tbl>
          </a:graphicData>
        </a:graphic>
      </p:graphicFrame>
      <p:sp>
        <p:nvSpPr>
          <p:cNvPr id="3" name="Rectangle 2"/>
          <p:cNvSpPr/>
          <p:nvPr/>
        </p:nvSpPr>
        <p:spPr>
          <a:xfrm>
            <a:off x="1266548" y="895296"/>
            <a:ext cx="9439922" cy="83099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The following figure illustrates this construction for the pattern  P = </a:t>
            </a:r>
            <a:r>
              <a:rPr lang="en-US" sz="2400" dirty="0" err="1">
                <a:latin typeface="Times New Roman" panose="02020603050405020304" pitchFamily="18" charset="0"/>
                <a:ea typeface="SimSun" panose="02010600030101010101" pitchFamily="2" charset="-122"/>
              </a:rPr>
              <a:t>ababaca</a:t>
            </a:r>
            <a:r>
              <a:rPr lang="en-US" sz="2400" dirty="0">
                <a:latin typeface="Times New Roman" panose="02020603050405020304" pitchFamily="18" charset="0"/>
                <a:ea typeface="SimSun" panose="02010600030101010101" pitchFamily="2" charset="-122"/>
              </a:rPr>
              <a:t>.</a:t>
            </a:r>
            <a:endParaRPr lang="en-US" sz="2400" dirty="0">
              <a:effectLst/>
              <a:latin typeface="Times New Roman" panose="02020603050405020304" pitchFamily="18" charset="0"/>
              <a:ea typeface="SimSun" panose="02010600030101010101" pitchFamily="2" charset="-122"/>
            </a:endParaRPr>
          </a:p>
        </p:txBody>
      </p:sp>
      <p:sp>
        <p:nvSpPr>
          <p:cNvPr id="8" name="Rectangle 7">
            <a:extLst>
              <a:ext uri="{FF2B5EF4-FFF2-40B4-BE49-F238E27FC236}">
                <a16:creationId xmlns:a16="http://schemas.microsoft.com/office/drawing/2014/main" id="{D2E17EB0-17D6-4290-91C0-0293E53758D8}"/>
              </a:ext>
            </a:extLst>
          </p:cNvPr>
          <p:cNvSpPr/>
          <p:nvPr/>
        </p:nvSpPr>
        <p:spPr>
          <a:xfrm>
            <a:off x="1381127" y="5547205"/>
            <a:ext cx="7761085" cy="830997"/>
          </a:xfrm>
          <a:prstGeom prst="rect">
            <a:avLst/>
          </a:prstGeom>
        </p:spPr>
        <p:txBody>
          <a:bodyPr wrap="square">
            <a:spAutoFit/>
          </a:bodyPr>
          <a:lstStyle/>
          <a:p>
            <a:pPr marL="457200" indent="-457200">
              <a:buAutoNum type="alphaLcParenBoth" startAt="2"/>
            </a:pPr>
            <a:r>
              <a:rPr lang="en-US" sz="2400" dirty="0">
                <a:latin typeface="Times New Roman" panose="02020603050405020304" pitchFamily="18" charset="0"/>
                <a:ea typeface="SimSun" panose="02010600030101010101" pitchFamily="2" charset="-122"/>
              </a:rPr>
              <a:t>[(</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)*|(ac)*|(aa*c)*]*  </a:t>
            </a:r>
            <a:r>
              <a:rPr lang="en-US" sz="2400" b="1" dirty="0">
                <a:latin typeface="Times New Roman" panose="02020603050405020304" pitchFamily="18" charset="0"/>
                <a:ea typeface="SimSun" panose="02010600030101010101" pitchFamily="2" charset="-122"/>
              </a:rPr>
              <a:t>a</a:t>
            </a:r>
            <a:r>
              <a:rPr lang="en-US" sz="2400" b="1"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a:t>
            </a:r>
            <a:r>
              <a:rPr lang="en-US" sz="2400" b="1" dirty="0">
                <a:latin typeface="Times New Roman" panose="02020603050405020304" pitchFamily="18" charset="0"/>
                <a:ea typeface="SimSun" panose="02010600030101010101" pitchFamily="2" charset="-122"/>
              </a:rPr>
              <a:t>b</a:t>
            </a:r>
            <a:r>
              <a:rPr lang="en-US" sz="2400" b="1" baseline="-25000" dirty="0">
                <a:latin typeface="Times New Roman" panose="02020603050405020304" pitchFamily="18" charset="0"/>
                <a:ea typeface="SimSun" panose="02010600030101010101" pitchFamily="2" charset="-122"/>
              </a:rPr>
              <a:t>2</a:t>
            </a:r>
            <a:r>
              <a:rPr lang="en-US" sz="2400" b="1"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[bb*|c*|(ac)*|(aa*c)*]* </a:t>
            </a:r>
            <a:r>
              <a:rPr lang="en-US" sz="2400" b="1" dirty="0">
                <a:latin typeface="Times New Roman" panose="02020603050405020304" pitchFamily="18" charset="0"/>
                <a:ea typeface="SimSun" panose="02010600030101010101" pitchFamily="2" charset="-122"/>
              </a:rPr>
              <a:t>a</a:t>
            </a:r>
            <a:r>
              <a:rPr lang="en-US" sz="2400" b="1" baseline="-25000" dirty="0">
                <a:latin typeface="Times New Roman" panose="02020603050405020304" pitchFamily="18" charset="0"/>
                <a:ea typeface="SimSun" panose="02010600030101010101" pitchFamily="2" charset="-122"/>
              </a:rPr>
              <a:t>3</a:t>
            </a:r>
            <a:r>
              <a:rPr lang="en-US" sz="2400" b="1" dirty="0">
                <a:latin typeface="Times New Roman" panose="02020603050405020304" pitchFamily="18" charset="0"/>
                <a:ea typeface="SimSun" panose="02010600030101010101" pitchFamily="2" charset="-122"/>
              </a:rPr>
              <a:t>  </a:t>
            </a:r>
          </a:p>
          <a:p>
            <a:r>
              <a:rPr lang="en-US" sz="2400" b="1"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{[a(b|(a*(</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 | c [(</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)*|(ac)*|(aa*c)*</a:t>
            </a:r>
            <a:r>
              <a:rPr lang="en-US" sz="2400" dirty="0" err="1">
                <a:latin typeface="Times New Roman" panose="02020603050405020304" pitchFamily="18" charset="0"/>
                <a:ea typeface="SimSun" panose="02010600030101010101" pitchFamily="2" charset="-122"/>
              </a:rPr>
              <a:t>ba</a:t>
            </a:r>
            <a:r>
              <a:rPr lang="en-US" sz="2400" dirty="0">
                <a:latin typeface="Times New Roman" panose="02020603050405020304" pitchFamily="18" charset="0"/>
                <a:ea typeface="SimSun" panose="02010600030101010101" pitchFamily="2" charset="-122"/>
              </a:rPr>
              <a:t>]* }*</a:t>
            </a:r>
            <a:r>
              <a:rPr lang="en-US" sz="2400" b="1" dirty="0">
                <a:latin typeface="Times New Roman" panose="02020603050405020304" pitchFamily="18" charset="0"/>
                <a:ea typeface="SimSun" panose="02010600030101010101" pitchFamily="2" charset="-122"/>
              </a:rPr>
              <a:t>b</a:t>
            </a:r>
            <a:r>
              <a:rPr lang="en-US" sz="2400" b="1" baseline="-25000" dirty="0">
                <a:latin typeface="Times New Roman" panose="02020603050405020304" pitchFamily="18" charset="0"/>
                <a:ea typeface="SimSun" panose="02010600030101010101" pitchFamily="2" charset="-122"/>
              </a:rPr>
              <a:t>4</a:t>
            </a:r>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p:txBody>
      </p:sp>
      <p:sp>
        <p:nvSpPr>
          <p:cNvPr id="4" name="TextBox 3">
            <a:extLst>
              <a:ext uri="{FF2B5EF4-FFF2-40B4-BE49-F238E27FC236}">
                <a16:creationId xmlns:a16="http://schemas.microsoft.com/office/drawing/2014/main" id="{E1E35079-F9A7-44FB-A783-8405B74DAA0C}"/>
              </a:ext>
            </a:extLst>
          </p:cNvPr>
          <p:cNvSpPr txBox="1"/>
          <p:nvPr/>
        </p:nvSpPr>
        <p:spPr>
          <a:xfrm>
            <a:off x="2090057" y="2699657"/>
            <a:ext cx="1767840" cy="369332"/>
          </a:xfrm>
          <a:prstGeom prst="rect">
            <a:avLst/>
          </a:prstGeom>
          <a:noFill/>
        </p:spPr>
        <p:txBody>
          <a:bodyPr wrap="square" rtlCol="0">
            <a:spAutoFit/>
          </a:bodyPr>
          <a:lstStyle/>
          <a:p>
            <a:r>
              <a:rPr lang="en-US" dirty="0" err="1"/>
              <a:t>abc</a:t>
            </a:r>
            <a:r>
              <a:rPr lang="en-US" dirty="0"/>
              <a:t>?   </a:t>
            </a:r>
            <a:r>
              <a:rPr lang="en-US" dirty="0" err="1"/>
              <a:t>aab</a:t>
            </a:r>
            <a:r>
              <a:rPr lang="en-US" dirty="0"/>
              <a:t>  </a:t>
            </a:r>
            <a:r>
              <a:rPr lang="en-US" dirty="0" err="1"/>
              <a:t>acab</a:t>
            </a:r>
            <a:r>
              <a:rPr lang="en-US" dirty="0"/>
              <a:t>?     </a:t>
            </a:r>
          </a:p>
        </p:txBody>
      </p:sp>
    </p:spTree>
    <p:extLst>
      <p:ext uri="{BB962C8B-B14F-4D97-AF65-F5344CB8AC3E}">
        <p14:creationId xmlns:p14="http://schemas.microsoft.com/office/powerpoint/2010/main" val="33955152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a:spLocks noChangeArrowheads="1"/>
          </p:cNvSpPr>
          <p:nvPr/>
        </p:nvSpPr>
        <p:spPr bwMode="auto">
          <a:xfrm>
            <a:off x="8539538" y="1933451"/>
            <a:ext cx="620092" cy="600108"/>
          </a:xfrm>
          <a:prstGeom prst="ellipse">
            <a:avLst/>
          </a:prstGeom>
          <a:solidFill>
            <a:srgbClr val="FFFFFF"/>
          </a:solidFill>
          <a:ln w="38100">
            <a:solidFill>
              <a:schemeClr val="tx1"/>
            </a:solidFill>
            <a:round/>
            <a:headEnd/>
            <a:tailEnd/>
          </a:ln>
        </p:spPr>
        <p:txBody>
          <a:bodyPr rot="0" vert="horz" wrap="square" lIns="91440" tIns="45720" rIns="91440" bIns="45720" anchor="t" anchorCtr="0" upright="1">
            <a:noAutofit/>
          </a:bodyPr>
          <a:lstStyle/>
          <a:p>
            <a:pPr algn="ctr"/>
            <a:r>
              <a:rPr lang="en-US" sz="2400" dirty="0">
                <a:latin typeface="Times New Roman" panose="02020603050405020304" pitchFamily="18" charset="0"/>
                <a:cs typeface="Times New Roman" panose="02020603050405020304" pitchFamily="18" charset="0"/>
              </a:rPr>
              <a:t>6</a:t>
            </a:r>
          </a:p>
        </p:txBody>
      </p:sp>
      <p:sp>
        <p:nvSpPr>
          <p:cNvPr id="9" name="Oval 8"/>
          <p:cNvSpPr>
            <a:spLocks noChangeArrowheads="1"/>
          </p:cNvSpPr>
          <p:nvPr/>
        </p:nvSpPr>
        <p:spPr bwMode="auto">
          <a:xfrm>
            <a:off x="9650503" y="1896312"/>
            <a:ext cx="640412" cy="573309"/>
          </a:xfrm>
          <a:prstGeom prst="ellipse">
            <a:avLst/>
          </a:prstGeom>
          <a:solidFill>
            <a:srgbClr val="FF00FF"/>
          </a:solidFill>
          <a:ln w="76200">
            <a:solidFill>
              <a:srgbClr val="000000"/>
            </a:solidFill>
            <a:round/>
            <a:headEnd/>
            <a:tailEnd/>
          </a:ln>
          <a:scene3d>
            <a:camera prst="orthographicFront"/>
            <a:lightRig rig="threePt" dir="t"/>
          </a:scene3d>
          <a:sp3d>
            <a:bevelT w="139700" h="139700" prst="divot"/>
          </a:sp3d>
        </p:spPr>
        <p:txBody>
          <a:bodyPr rot="0" vert="horz" wrap="square" lIns="91440" tIns="45720" rIns="91440" bIns="45720" anchor="t" anchorCtr="0" upright="1">
            <a:noAutofit/>
          </a:bodyPr>
          <a:lstStyle/>
          <a:p>
            <a:pPr algn="ctr"/>
            <a:r>
              <a:rPr lang="en-US" sz="2400" dirty="0">
                <a:latin typeface="Times New Roman" panose="02020603050405020304" pitchFamily="18" charset="0"/>
                <a:cs typeface="Times New Roman" panose="02020603050405020304" pitchFamily="18" charset="0"/>
              </a:rPr>
              <a:t>7</a:t>
            </a:r>
          </a:p>
        </p:txBody>
      </p:sp>
      <p:cxnSp>
        <p:nvCxnSpPr>
          <p:cNvPr id="23" name="Line 84"/>
          <p:cNvCxnSpPr>
            <a:cxnSpLocks noChangeShapeType="1"/>
          </p:cNvCxnSpPr>
          <p:nvPr/>
        </p:nvCxnSpPr>
        <p:spPr bwMode="auto">
          <a:xfrm>
            <a:off x="9159630" y="2233505"/>
            <a:ext cx="457200" cy="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Line 102"/>
          <p:cNvCxnSpPr>
            <a:cxnSpLocks noChangeShapeType="1"/>
          </p:cNvCxnSpPr>
          <p:nvPr/>
        </p:nvCxnSpPr>
        <p:spPr bwMode="auto">
          <a:xfrm flipH="1">
            <a:off x="6987724" y="2314010"/>
            <a:ext cx="451931" cy="100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Line 69"/>
          <p:cNvCxnSpPr>
            <a:cxnSpLocks noChangeShapeType="1"/>
            <a:stCxn id="93" idx="0"/>
          </p:cNvCxnSpPr>
          <p:nvPr/>
        </p:nvCxnSpPr>
        <p:spPr bwMode="auto">
          <a:xfrm flipV="1">
            <a:off x="3442736" y="1379410"/>
            <a:ext cx="18571" cy="6092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Line 68"/>
          <p:cNvCxnSpPr>
            <a:cxnSpLocks noChangeShapeType="1"/>
          </p:cNvCxnSpPr>
          <p:nvPr/>
        </p:nvCxnSpPr>
        <p:spPr bwMode="auto">
          <a:xfrm flipH="1">
            <a:off x="3214622" y="1379410"/>
            <a:ext cx="237808" cy="69718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 name="Line 60"/>
          <p:cNvCxnSpPr>
            <a:cxnSpLocks noChangeShapeType="1"/>
            <a:stCxn id="88" idx="0"/>
          </p:cNvCxnSpPr>
          <p:nvPr/>
        </p:nvCxnSpPr>
        <p:spPr bwMode="auto">
          <a:xfrm flipH="1" flipV="1">
            <a:off x="4515407" y="1447990"/>
            <a:ext cx="1094615" cy="54289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5" name="Line 61"/>
          <p:cNvCxnSpPr>
            <a:cxnSpLocks noChangeShapeType="1"/>
          </p:cNvCxnSpPr>
          <p:nvPr/>
        </p:nvCxnSpPr>
        <p:spPr bwMode="auto">
          <a:xfrm flipH="1">
            <a:off x="3574960" y="1447990"/>
            <a:ext cx="940447" cy="53945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7" name="Text Box 99"/>
          <p:cNvSpPr txBox="1">
            <a:spLocks noChangeArrowheads="1"/>
          </p:cNvSpPr>
          <p:nvPr/>
        </p:nvSpPr>
        <p:spPr bwMode="auto">
          <a:xfrm>
            <a:off x="3727444" y="2600283"/>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cxnSp>
        <p:nvCxnSpPr>
          <p:cNvPr id="38" name="Line 63"/>
          <p:cNvCxnSpPr>
            <a:cxnSpLocks noChangeShapeType="1"/>
          </p:cNvCxnSpPr>
          <p:nvPr/>
        </p:nvCxnSpPr>
        <p:spPr bwMode="auto">
          <a:xfrm flipH="1">
            <a:off x="3573865" y="1333690"/>
            <a:ext cx="827242" cy="63597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Line 57"/>
          <p:cNvCxnSpPr>
            <a:cxnSpLocks noChangeShapeType="1"/>
          </p:cNvCxnSpPr>
          <p:nvPr/>
        </p:nvCxnSpPr>
        <p:spPr bwMode="auto">
          <a:xfrm flipH="1">
            <a:off x="3566083" y="1105090"/>
            <a:ext cx="720724" cy="885792"/>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Line 265"/>
          <p:cNvCxnSpPr>
            <a:cxnSpLocks noChangeShapeType="1"/>
          </p:cNvCxnSpPr>
          <p:nvPr/>
        </p:nvCxnSpPr>
        <p:spPr bwMode="auto">
          <a:xfrm>
            <a:off x="2876550" y="11268075"/>
            <a:ext cx="11430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AutoShape 269"/>
          <p:cNvCxnSpPr>
            <a:cxnSpLocks noChangeShapeType="1"/>
          </p:cNvCxnSpPr>
          <p:nvPr/>
        </p:nvCxnSpPr>
        <p:spPr bwMode="auto">
          <a:xfrm flipH="1">
            <a:off x="2518041" y="1111303"/>
            <a:ext cx="2210435" cy="901065"/>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9" name="AutoShape 272"/>
          <p:cNvCxnSpPr>
            <a:cxnSpLocks noChangeShapeType="1"/>
          </p:cNvCxnSpPr>
          <p:nvPr/>
        </p:nvCxnSpPr>
        <p:spPr bwMode="auto">
          <a:xfrm flipH="1">
            <a:off x="4100957" y="2539137"/>
            <a:ext cx="4695851" cy="478954"/>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50" name="AutoShape 273"/>
          <p:cNvCxnSpPr>
            <a:cxnSpLocks noChangeShapeType="1"/>
            <a:stCxn id="77" idx="3"/>
          </p:cNvCxnSpPr>
          <p:nvPr/>
        </p:nvCxnSpPr>
        <p:spPr bwMode="auto">
          <a:xfrm flipH="1">
            <a:off x="4145985" y="2500930"/>
            <a:ext cx="2328439" cy="514299"/>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51" name="AutoShape 274"/>
          <p:cNvCxnSpPr>
            <a:cxnSpLocks noChangeShapeType="1"/>
          </p:cNvCxnSpPr>
          <p:nvPr/>
        </p:nvCxnSpPr>
        <p:spPr bwMode="auto">
          <a:xfrm flipH="1">
            <a:off x="4089065" y="2556870"/>
            <a:ext cx="430857" cy="447772"/>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52" name="Line 263"/>
          <p:cNvCxnSpPr>
            <a:cxnSpLocks noChangeShapeType="1"/>
          </p:cNvCxnSpPr>
          <p:nvPr/>
        </p:nvCxnSpPr>
        <p:spPr bwMode="auto">
          <a:xfrm flipH="1">
            <a:off x="2257581" y="1658582"/>
            <a:ext cx="130810" cy="3429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3" name="Line 262"/>
          <p:cNvCxnSpPr>
            <a:cxnSpLocks noChangeShapeType="1"/>
          </p:cNvCxnSpPr>
          <p:nvPr/>
        </p:nvCxnSpPr>
        <p:spPr bwMode="auto">
          <a:xfrm flipH="1" flipV="1">
            <a:off x="2395564" y="1642300"/>
            <a:ext cx="107127" cy="39804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55" name="AutoShape 276"/>
          <p:cNvCxnSpPr>
            <a:cxnSpLocks noChangeShapeType="1"/>
          </p:cNvCxnSpPr>
          <p:nvPr/>
        </p:nvCxnSpPr>
        <p:spPr bwMode="auto">
          <a:xfrm flipH="1" flipV="1">
            <a:off x="2502691" y="2602459"/>
            <a:ext cx="1573587" cy="419757"/>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6" name="Line 100"/>
          <p:cNvCxnSpPr>
            <a:cxnSpLocks noChangeShapeType="1"/>
          </p:cNvCxnSpPr>
          <p:nvPr/>
        </p:nvCxnSpPr>
        <p:spPr bwMode="auto">
          <a:xfrm flipH="1" flipV="1">
            <a:off x="4629707" y="2567364"/>
            <a:ext cx="205740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AutoShape 268"/>
          <p:cNvCxnSpPr>
            <a:cxnSpLocks noChangeShapeType="1"/>
            <a:stCxn id="88" idx="0"/>
          </p:cNvCxnSpPr>
          <p:nvPr/>
        </p:nvCxnSpPr>
        <p:spPr bwMode="auto">
          <a:xfrm flipH="1" flipV="1">
            <a:off x="4729571" y="1104091"/>
            <a:ext cx="880451" cy="886791"/>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58" name="Line 62"/>
          <p:cNvCxnSpPr>
            <a:cxnSpLocks noChangeShapeType="1"/>
            <a:stCxn id="74" idx="0"/>
          </p:cNvCxnSpPr>
          <p:nvPr/>
        </p:nvCxnSpPr>
        <p:spPr bwMode="auto">
          <a:xfrm flipH="1" flipV="1">
            <a:off x="4401107" y="1333690"/>
            <a:ext cx="3371185" cy="62244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9" name="Line 58"/>
          <p:cNvCxnSpPr>
            <a:cxnSpLocks noChangeShapeType="1"/>
            <a:stCxn id="9" idx="0"/>
          </p:cNvCxnSpPr>
          <p:nvPr/>
        </p:nvCxnSpPr>
        <p:spPr bwMode="auto">
          <a:xfrm flipH="1" flipV="1">
            <a:off x="4286807" y="1105090"/>
            <a:ext cx="5683902" cy="7912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AutoShape 279"/>
          <p:cNvCxnSpPr>
            <a:cxnSpLocks noChangeShapeType="1"/>
          </p:cNvCxnSpPr>
          <p:nvPr/>
        </p:nvCxnSpPr>
        <p:spPr bwMode="auto">
          <a:xfrm flipH="1" flipV="1">
            <a:off x="2430138" y="2607854"/>
            <a:ext cx="2514600" cy="1019810"/>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61" name="AutoShape 266"/>
          <p:cNvCxnSpPr>
            <a:cxnSpLocks noChangeShapeType="1"/>
          </p:cNvCxnSpPr>
          <p:nvPr/>
        </p:nvCxnSpPr>
        <p:spPr bwMode="auto">
          <a:xfrm flipH="1">
            <a:off x="2659038" y="2416353"/>
            <a:ext cx="457200" cy="0"/>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accent2">
                      <a:lumMod val="50000"/>
                      <a:lumOff val="0"/>
                      <a:alpha val="50000"/>
                    </a:schemeClr>
                  </a:outerShdw>
                </a:effectLst>
              </a14:hiddenEffects>
            </a:ext>
          </a:extLst>
        </p:spPr>
      </p:cxnSp>
      <p:cxnSp>
        <p:nvCxnSpPr>
          <p:cNvPr id="62" name="AutoShape 278"/>
          <p:cNvCxnSpPr>
            <a:cxnSpLocks noChangeShapeType="1"/>
            <a:stCxn id="9" idx="4"/>
          </p:cNvCxnSpPr>
          <p:nvPr/>
        </p:nvCxnSpPr>
        <p:spPr bwMode="auto">
          <a:xfrm flipH="1">
            <a:off x="4926071" y="2469621"/>
            <a:ext cx="5044638" cy="1161246"/>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63" name="Line 101"/>
          <p:cNvCxnSpPr>
            <a:cxnSpLocks noChangeShapeType="1"/>
          </p:cNvCxnSpPr>
          <p:nvPr/>
        </p:nvCxnSpPr>
        <p:spPr bwMode="auto">
          <a:xfrm flipH="1">
            <a:off x="6687107" y="2458216"/>
            <a:ext cx="3135386" cy="5640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65" name="Rectangle 64"/>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90"/>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0" name="Text Box 264"/>
          <p:cNvSpPr txBox="1">
            <a:spLocks noChangeArrowheads="1"/>
          </p:cNvSpPr>
          <p:nvPr/>
        </p:nvSpPr>
        <p:spPr bwMode="auto">
          <a:xfrm>
            <a:off x="3010138" y="2947385"/>
            <a:ext cx="665218" cy="449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b,c</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73" name="Table 72"/>
          <p:cNvGraphicFramePr>
            <a:graphicFrameLocks noGrp="1"/>
          </p:cNvGraphicFramePr>
          <p:nvPr>
            <p:extLst>
              <p:ext uri="{D42A27DB-BD31-4B8C-83A1-F6EECF244321}">
                <p14:modId xmlns:p14="http://schemas.microsoft.com/office/powerpoint/2010/main" val="1907854587"/>
              </p:ext>
            </p:extLst>
          </p:nvPr>
        </p:nvGraphicFramePr>
        <p:xfrm>
          <a:off x="646045" y="4694338"/>
          <a:ext cx="8752605" cy="1764336"/>
        </p:xfrm>
        <a:graphic>
          <a:graphicData uri="http://schemas.openxmlformats.org/drawingml/2006/table">
            <a:tbl>
              <a:tblPr firstRow="1" firstCol="1" lastRow="1" lastCol="1" bandRow="1" bandCol="1">
                <a:tableStyleId>{5C22544A-7EE6-4342-B048-85BDC9FD1C3A}</a:tableStyleId>
              </a:tblPr>
              <a:tblGrid>
                <a:gridCol w="1522329">
                  <a:extLst>
                    <a:ext uri="{9D8B030D-6E8A-4147-A177-3AD203B41FA5}">
                      <a16:colId xmlns:a16="http://schemas.microsoft.com/office/drawing/2014/main" val="20000"/>
                    </a:ext>
                  </a:extLst>
                </a:gridCol>
                <a:gridCol w="602523">
                  <a:extLst>
                    <a:ext uri="{9D8B030D-6E8A-4147-A177-3AD203B41FA5}">
                      <a16:colId xmlns:a16="http://schemas.microsoft.com/office/drawing/2014/main" val="20001"/>
                    </a:ext>
                  </a:extLst>
                </a:gridCol>
                <a:gridCol w="602523">
                  <a:extLst>
                    <a:ext uri="{9D8B030D-6E8A-4147-A177-3AD203B41FA5}">
                      <a16:colId xmlns:a16="http://schemas.microsoft.com/office/drawing/2014/main" val="20002"/>
                    </a:ext>
                  </a:extLst>
                </a:gridCol>
                <a:gridCol w="602523">
                  <a:extLst>
                    <a:ext uri="{9D8B030D-6E8A-4147-A177-3AD203B41FA5}">
                      <a16:colId xmlns:a16="http://schemas.microsoft.com/office/drawing/2014/main" val="20003"/>
                    </a:ext>
                  </a:extLst>
                </a:gridCol>
                <a:gridCol w="602523">
                  <a:extLst>
                    <a:ext uri="{9D8B030D-6E8A-4147-A177-3AD203B41FA5}">
                      <a16:colId xmlns:a16="http://schemas.microsoft.com/office/drawing/2014/main" val="20004"/>
                    </a:ext>
                  </a:extLst>
                </a:gridCol>
                <a:gridCol w="602523">
                  <a:extLst>
                    <a:ext uri="{9D8B030D-6E8A-4147-A177-3AD203B41FA5}">
                      <a16:colId xmlns:a16="http://schemas.microsoft.com/office/drawing/2014/main" val="20005"/>
                    </a:ext>
                  </a:extLst>
                </a:gridCol>
                <a:gridCol w="602523">
                  <a:extLst>
                    <a:ext uri="{9D8B030D-6E8A-4147-A177-3AD203B41FA5}">
                      <a16:colId xmlns:a16="http://schemas.microsoft.com/office/drawing/2014/main" val="20006"/>
                    </a:ext>
                  </a:extLst>
                </a:gridCol>
                <a:gridCol w="602523">
                  <a:extLst>
                    <a:ext uri="{9D8B030D-6E8A-4147-A177-3AD203B41FA5}">
                      <a16:colId xmlns:a16="http://schemas.microsoft.com/office/drawing/2014/main" val="20007"/>
                    </a:ext>
                  </a:extLst>
                </a:gridCol>
                <a:gridCol w="602523">
                  <a:extLst>
                    <a:ext uri="{9D8B030D-6E8A-4147-A177-3AD203B41FA5}">
                      <a16:colId xmlns:a16="http://schemas.microsoft.com/office/drawing/2014/main" val="20008"/>
                    </a:ext>
                  </a:extLst>
                </a:gridCol>
                <a:gridCol w="602523">
                  <a:extLst>
                    <a:ext uri="{9D8B030D-6E8A-4147-A177-3AD203B41FA5}">
                      <a16:colId xmlns:a16="http://schemas.microsoft.com/office/drawing/2014/main" val="20009"/>
                    </a:ext>
                  </a:extLst>
                </a:gridCol>
                <a:gridCol w="602523">
                  <a:extLst>
                    <a:ext uri="{9D8B030D-6E8A-4147-A177-3AD203B41FA5}">
                      <a16:colId xmlns:a16="http://schemas.microsoft.com/office/drawing/2014/main" val="20010"/>
                    </a:ext>
                  </a:extLst>
                </a:gridCol>
                <a:gridCol w="602523">
                  <a:extLst>
                    <a:ext uri="{9D8B030D-6E8A-4147-A177-3AD203B41FA5}">
                      <a16:colId xmlns:a16="http://schemas.microsoft.com/office/drawing/2014/main" val="20011"/>
                    </a:ext>
                  </a:extLst>
                </a:gridCol>
                <a:gridCol w="602523">
                  <a:extLst>
                    <a:ext uri="{9D8B030D-6E8A-4147-A177-3AD203B41FA5}">
                      <a16:colId xmlns:a16="http://schemas.microsoft.com/office/drawing/2014/main" val="20012"/>
                    </a:ext>
                  </a:extLst>
                </a:gridCol>
              </a:tblGrid>
              <a:tr h="588112">
                <a:tc>
                  <a:txBody>
                    <a:bodyPr/>
                    <a:lstStyle/>
                    <a:p>
                      <a:pPr marL="0" marR="0" algn="ctr">
                        <a:spcBef>
                          <a:spcPts val="0"/>
                        </a:spcBef>
                        <a:spcAft>
                          <a:spcPts val="0"/>
                        </a:spcAft>
                      </a:pPr>
                      <a:r>
                        <a:rPr lang="en-US" sz="2400" b="0" dirty="0" err="1">
                          <a:solidFill>
                            <a:schemeClr val="tx1"/>
                          </a:solidFill>
                          <a:effectLst/>
                          <a:latin typeface="Times New Roman" panose="02020603050405020304" pitchFamily="18" charset="0"/>
                          <a:cs typeface="Times New Roman" panose="02020603050405020304" pitchFamily="18" charset="0"/>
                        </a:rPr>
                        <a:t>i</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6</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7</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8</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9</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88112">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T[</a:t>
                      </a:r>
                      <a:r>
                        <a:rPr lang="en-US" sz="2400" b="0" dirty="0" err="1">
                          <a:solidFill>
                            <a:schemeClr val="tx1"/>
                          </a:solidFill>
                          <a:effectLst/>
                          <a:latin typeface="Times New Roman" panose="02020603050405020304" pitchFamily="18" charset="0"/>
                          <a:cs typeface="Times New Roman" panose="02020603050405020304" pitchFamily="18" charset="0"/>
                        </a:rPr>
                        <a:t>i</a:t>
                      </a:r>
                      <a:r>
                        <a:rPr lang="en-US" sz="2400" b="0" dirty="0">
                          <a:solidFill>
                            <a:schemeClr val="tx1"/>
                          </a:solidFill>
                          <a:effectLst/>
                          <a:latin typeface="Times New Roman" panose="02020603050405020304" pitchFamily="18" charset="0"/>
                          <a:cs typeface="Times New Roman" panose="02020603050405020304" pitchFamily="18" charset="0"/>
                        </a:rPr>
                        <a:t>]</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c</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1"/>
                  </a:ext>
                </a:extLst>
              </a:tr>
              <a:tr h="588112">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State Φ(</a:t>
                      </a:r>
                      <a:r>
                        <a:rPr lang="en-US" sz="2400" b="0" dirty="0" err="1">
                          <a:solidFill>
                            <a:schemeClr val="tx1"/>
                          </a:solidFill>
                          <a:effectLst/>
                          <a:latin typeface="Times New Roman" panose="02020603050405020304" pitchFamily="18" charset="0"/>
                          <a:cs typeface="Times New Roman" panose="02020603050405020304" pitchFamily="18" charset="0"/>
                        </a:rPr>
                        <a:t>T</a:t>
                      </a:r>
                      <a:r>
                        <a:rPr lang="en-US" sz="2400" b="0" baseline="-25000" dirty="0" err="1">
                          <a:solidFill>
                            <a:schemeClr val="tx1"/>
                          </a:solidFill>
                          <a:effectLst/>
                          <a:latin typeface="Times New Roman" panose="02020603050405020304" pitchFamily="18" charset="0"/>
                          <a:cs typeface="Times New Roman" panose="02020603050405020304" pitchFamily="18" charset="0"/>
                        </a:rPr>
                        <a:t>i</a:t>
                      </a:r>
                      <a:r>
                        <a:rPr lang="en-US" sz="2400" b="0" dirty="0">
                          <a:solidFill>
                            <a:schemeClr val="tx1"/>
                          </a:solidFill>
                          <a:effectLst/>
                          <a:latin typeface="Times New Roman" panose="02020603050405020304" pitchFamily="18" charset="0"/>
                          <a:cs typeface="Times New Roman" panose="02020603050405020304" pitchFamily="18" charset="0"/>
                        </a:rPr>
                        <a:t>)</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1</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2</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6</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7</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2"/>
                  </a:ext>
                </a:extLst>
              </a:tr>
            </a:tbl>
          </a:graphicData>
        </a:graphic>
      </p:graphicFrame>
      <p:sp>
        <p:nvSpPr>
          <p:cNvPr id="75" name="Rectangle 74"/>
          <p:cNvSpPr/>
          <p:nvPr/>
        </p:nvSpPr>
        <p:spPr>
          <a:xfrm>
            <a:off x="547926" y="4162527"/>
            <a:ext cx="723654" cy="461665"/>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(c)</a:t>
            </a:r>
            <a:endParaRPr lang="en-US" sz="2400" dirty="0"/>
          </a:p>
        </p:txBody>
      </p:sp>
      <p:sp>
        <p:nvSpPr>
          <p:cNvPr id="74" name="Oval 73"/>
          <p:cNvSpPr>
            <a:spLocks noChangeArrowheads="1"/>
          </p:cNvSpPr>
          <p:nvPr/>
        </p:nvSpPr>
        <p:spPr bwMode="auto">
          <a:xfrm>
            <a:off x="7462246" y="1956136"/>
            <a:ext cx="620092" cy="600108"/>
          </a:xfrm>
          <a:prstGeom prst="ellipse">
            <a:avLst/>
          </a:prstGeom>
          <a:solidFill>
            <a:srgbClr val="FFFFFF"/>
          </a:solidFill>
          <a:ln w="38100">
            <a:solidFill>
              <a:schemeClr val="tx1"/>
            </a:solidFill>
            <a:round/>
            <a:headEnd/>
            <a:tailEnd/>
          </a:ln>
        </p:spPr>
        <p:txBody>
          <a:bodyPr rot="0" vert="horz" wrap="square" lIns="91440" tIns="45720" rIns="91440" bIns="45720" anchor="t" anchorCtr="0" upright="1">
            <a:noAutofit/>
          </a:bodyPr>
          <a:lstStyle/>
          <a:p>
            <a:pPr algn="ctr"/>
            <a:r>
              <a:rPr lang="en-US" sz="2400" dirty="0">
                <a:latin typeface="Times New Roman" panose="02020603050405020304" pitchFamily="18" charset="0"/>
                <a:cs typeface="Times New Roman" panose="02020603050405020304" pitchFamily="18" charset="0"/>
              </a:rPr>
              <a:t>5</a:t>
            </a:r>
          </a:p>
        </p:txBody>
      </p:sp>
      <p:cxnSp>
        <p:nvCxnSpPr>
          <p:cNvPr id="76" name="Line 84"/>
          <p:cNvCxnSpPr>
            <a:cxnSpLocks noChangeShapeType="1"/>
          </p:cNvCxnSpPr>
          <p:nvPr/>
        </p:nvCxnSpPr>
        <p:spPr bwMode="auto">
          <a:xfrm>
            <a:off x="8082338" y="2256190"/>
            <a:ext cx="457200" cy="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7" name="Oval 76"/>
          <p:cNvSpPr>
            <a:spLocks noChangeArrowheads="1"/>
          </p:cNvSpPr>
          <p:nvPr/>
        </p:nvSpPr>
        <p:spPr bwMode="auto">
          <a:xfrm>
            <a:off x="6383614" y="1988706"/>
            <a:ext cx="620092" cy="600108"/>
          </a:xfrm>
          <a:prstGeom prst="ellipse">
            <a:avLst/>
          </a:prstGeom>
          <a:solidFill>
            <a:srgbClr val="FFFFFF"/>
          </a:solidFill>
          <a:ln w="38100">
            <a:solidFill>
              <a:schemeClr val="tx1"/>
            </a:solidFill>
            <a:round/>
            <a:headEnd/>
            <a:tailEnd/>
          </a:ln>
        </p:spPr>
        <p:txBody>
          <a:bodyPr rot="0" vert="horz" wrap="square" lIns="91440" tIns="45720" rIns="91440" bIns="45720" anchor="t" anchorCtr="0" upright="1">
            <a:noAutofit/>
          </a:bodyPr>
          <a:lstStyle/>
          <a:p>
            <a:pPr algn="ctr"/>
            <a:r>
              <a:rPr lang="en-US" sz="2400" dirty="0">
                <a:latin typeface="Times New Roman" panose="02020603050405020304" pitchFamily="18" charset="0"/>
                <a:cs typeface="Times New Roman" panose="02020603050405020304" pitchFamily="18" charset="0"/>
              </a:rPr>
              <a:t>4</a:t>
            </a:r>
          </a:p>
        </p:txBody>
      </p:sp>
      <p:cxnSp>
        <p:nvCxnSpPr>
          <p:cNvPr id="78" name="Line 84"/>
          <p:cNvCxnSpPr>
            <a:cxnSpLocks noChangeShapeType="1"/>
          </p:cNvCxnSpPr>
          <p:nvPr/>
        </p:nvCxnSpPr>
        <p:spPr bwMode="auto">
          <a:xfrm>
            <a:off x="6996983" y="2200256"/>
            <a:ext cx="457200" cy="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8" name="Oval 87"/>
          <p:cNvSpPr>
            <a:spLocks noChangeArrowheads="1"/>
          </p:cNvSpPr>
          <p:nvPr/>
        </p:nvSpPr>
        <p:spPr bwMode="auto">
          <a:xfrm>
            <a:off x="5299976" y="1990882"/>
            <a:ext cx="620092" cy="600108"/>
          </a:xfrm>
          <a:prstGeom prst="ellipse">
            <a:avLst/>
          </a:prstGeom>
          <a:solidFill>
            <a:srgbClr val="FFFFFF"/>
          </a:solidFill>
          <a:ln w="38100">
            <a:solidFill>
              <a:schemeClr val="tx1"/>
            </a:solidFill>
            <a:round/>
            <a:headEnd/>
            <a:tailEnd/>
          </a:ln>
        </p:spPr>
        <p:txBody>
          <a:bodyPr rot="0" vert="horz" wrap="square" lIns="91440" tIns="45720" rIns="91440" bIns="45720" anchor="t" anchorCtr="0" upright="1">
            <a:noAutofit/>
          </a:bodyPr>
          <a:lstStyle/>
          <a:p>
            <a:pPr algn="ctr"/>
            <a:r>
              <a:rPr lang="en-US" sz="2400" dirty="0">
                <a:latin typeface="Times New Roman" panose="02020603050405020304" pitchFamily="18" charset="0"/>
                <a:cs typeface="Times New Roman" panose="02020603050405020304" pitchFamily="18" charset="0"/>
              </a:rPr>
              <a:t>3</a:t>
            </a:r>
          </a:p>
        </p:txBody>
      </p:sp>
      <p:cxnSp>
        <p:nvCxnSpPr>
          <p:cNvPr id="89" name="Line 84"/>
          <p:cNvCxnSpPr>
            <a:cxnSpLocks noChangeShapeType="1"/>
          </p:cNvCxnSpPr>
          <p:nvPr/>
        </p:nvCxnSpPr>
        <p:spPr bwMode="auto">
          <a:xfrm>
            <a:off x="5921472" y="2297467"/>
            <a:ext cx="457200" cy="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0" name="Oval 89"/>
          <p:cNvSpPr>
            <a:spLocks noChangeArrowheads="1"/>
          </p:cNvSpPr>
          <p:nvPr/>
        </p:nvSpPr>
        <p:spPr bwMode="auto">
          <a:xfrm>
            <a:off x="4206662" y="1984141"/>
            <a:ext cx="620092" cy="600108"/>
          </a:xfrm>
          <a:prstGeom prst="ellipse">
            <a:avLst/>
          </a:prstGeom>
          <a:solidFill>
            <a:srgbClr val="FFFFFF"/>
          </a:solidFill>
          <a:ln w="38100">
            <a:solidFill>
              <a:schemeClr val="tx1"/>
            </a:solidFill>
            <a:round/>
            <a:headEnd/>
            <a:tailEnd/>
          </a:ln>
        </p:spPr>
        <p:txBody>
          <a:bodyPr rot="0" vert="horz" wrap="square" lIns="91440" tIns="45720" rIns="91440" bIns="45720" anchor="t" anchorCtr="0" upright="1">
            <a:noAutofit/>
          </a:bodyPr>
          <a:lstStyle/>
          <a:p>
            <a:pPr algn="ctr"/>
            <a:r>
              <a:rPr lang="en-US" sz="2400" dirty="0">
                <a:latin typeface="Times New Roman" panose="02020603050405020304" pitchFamily="18" charset="0"/>
                <a:cs typeface="Times New Roman" panose="02020603050405020304" pitchFamily="18" charset="0"/>
              </a:rPr>
              <a:t>2</a:t>
            </a:r>
          </a:p>
        </p:txBody>
      </p:sp>
      <p:cxnSp>
        <p:nvCxnSpPr>
          <p:cNvPr id="91" name="Line 84"/>
          <p:cNvCxnSpPr>
            <a:cxnSpLocks noChangeShapeType="1"/>
          </p:cNvCxnSpPr>
          <p:nvPr/>
        </p:nvCxnSpPr>
        <p:spPr bwMode="auto">
          <a:xfrm>
            <a:off x="4826754" y="2323218"/>
            <a:ext cx="457200" cy="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2" name="Line 84"/>
          <p:cNvCxnSpPr>
            <a:cxnSpLocks noChangeShapeType="1"/>
          </p:cNvCxnSpPr>
          <p:nvPr/>
        </p:nvCxnSpPr>
        <p:spPr bwMode="auto">
          <a:xfrm>
            <a:off x="3734394" y="2278062"/>
            <a:ext cx="457200" cy="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3" name="Oval 92"/>
          <p:cNvSpPr>
            <a:spLocks noChangeArrowheads="1"/>
          </p:cNvSpPr>
          <p:nvPr/>
        </p:nvSpPr>
        <p:spPr bwMode="auto">
          <a:xfrm>
            <a:off x="3132690" y="1988706"/>
            <a:ext cx="620092" cy="600108"/>
          </a:xfrm>
          <a:prstGeom prst="ellipse">
            <a:avLst/>
          </a:prstGeom>
          <a:solidFill>
            <a:srgbClr val="FFFFFF"/>
          </a:solidFill>
          <a:ln w="38100">
            <a:solidFill>
              <a:schemeClr val="tx1"/>
            </a:solidFill>
            <a:round/>
            <a:headEnd/>
            <a:tailEnd/>
          </a:ln>
        </p:spPr>
        <p:txBody>
          <a:bodyPr rot="0" vert="horz" wrap="square" lIns="91440" tIns="45720" rIns="91440" bIns="45720" anchor="t" anchorCtr="0" upright="1">
            <a:no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94" name="Oval 93"/>
          <p:cNvSpPr>
            <a:spLocks noChangeArrowheads="1"/>
          </p:cNvSpPr>
          <p:nvPr/>
        </p:nvSpPr>
        <p:spPr bwMode="auto">
          <a:xfrm>
            <a:off x="2051194" y="1990882"/>
            <a:ext cx="620092" cy="600108"/>
          </a:xfrm>
          <a:prstGeom prst="ellipse">
            <a:avLst/>
          </a:prstGeom>
          <a:solidFill>
            <a:srgbClr val="FFFFFF"/>
          </a:solidFill>
          <a:ln w="38100">
            <a:solidFill>
              <a:schemeClr val="tx1"/>
            </a:solidFill>
            <a:round/>
            <a:headEnd/>
            <a:tailEnd/>
          </a:ln>
          <a:scene3d>
            <a:camera prst="orthographicFront"/>
            <a:lightRig rig="threePt" dir="t"/>
          </a:scene3d>
          <a:sp3d>
            <a:bevelT w="139700" h="139700" prst="divot"/>
          </a:sp3d>
        </p:spPr>
        <p:txBody>
          <a:bodyPr rot="0" vert="horz" wrap="square" lIns="91440" tIns="45720" rIns="91440" bIns="45720" anchor="t" anchorCtr="0" upright="1">
            <a:noAutofit/>
          </a:bodyPr>
          <a:lstStyle/>
          <a:p>
            <a:pPr algn="ctr"/>
            <a:r>
              <a:rPr lang="en-US" sz="2400" dirty="0">
                <a:latin typeface="Times New Roman" panose="02020603050405020304" pitchFamily="18" charset="0"/>
                <a:cs typeface="Times New Roman" panose="02020603050405020304" pitchFamily="18" charset="0"/>
              </a:rPr>
              <a:t>0</a:t>
            </a:r>
          </a:p>
        </p:txBody>
      </p:sp>
      <p:cxnSp>
        <p:nvCxnSpPr>
          <p:cNvPr id="95" name="Line 84"/>
          <p:cNvCxnSpPr>
            <a:cxnSpLocks noChangeShapeType="1"/>
          </p:cNvCxnSpPr>
          <p:nvPr/>
        </p:nvCxnSpPr>
        <p:spPr bwMode="auto">
          <a:xfrm>
            <a:off x="2677729" y="2278062"/>
            <a:ext cx="457200" cy="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6" name="Text Box 99"/>
          <p:cNvSpPr txBox="1">
            <a:spLocks noChangeArrowheads="1"/>
          </p:cNvSpPr>
          <p:nvPr/>
        </p:nvSpPr>
        <p:spPr bwMode="auto">
          <a:xfrm>
            <a:off x="7039145" y="2251081"/>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17" name="Text Box 99"/>
          <p:cNvSpPr txBox="1">
            <a:spLocks noChangeArrowheads="1"/>
          </p:cNvSpPr>
          <p:nvPr/>
        </p:nvSpPr>
        <p:spPr bwMode="auto">
          <a:xfrm>
            <a:off x="6988817" y="3022216"/>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18" name="Text Box 99"/>
          <p:cNvSpPr txBox="1">
            <a:spLocks noChangeArrowheads="1"/>
          </p:cNvSpPr>
          <p:nvPr/>
        </p:nvSpPr>
        <p:spPr bwMode="auto">
          <a:xfrm>
            <a:off x="8045064" y="1816848"/>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19" name="Text Box 99"/>
          <p:cNvSpPr txBox="1">
            <a:spLocks noChangeArrowheads="1"/>
          </p:cNvSpPr>
          <p:nvPr/>
        </p:nvSpPr>
        <p:spPr bwMode="auto">
          <a:xfrm>
            <a:off x="9097793" y="1808747"/>
            <a:ext cx="443880" cy="4905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20" name="Text Box 99"/>
          <p:cNvSpPr txBox="1">
            <a:spLocks noChangeArrowheads="1"/>
          </p:cNvSpPr>
          <p:nvPr/>
        </p:nvSpPr>
        <p:spPr bwMode="auto">
          <a:xfrm>
            <a:off x="6933875" y="1757203"/>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22" name="Text Box 99"/>
          <p:cNvSpPr txBox="1">
            <a:spLocks noChangeArrowheads="1"/>
          </p:cNvSpPr>
          <p:nvPr/>
        </p:nvSpPr>
        <p:spPr bwMode="auto">
          <a:xfrm>
            <a:off x="5912379" y="1872533"/>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23" name="Text Box 99"/>
          <p:cNvSpPr txBox="1">
            <a:spLocks noChangeArrowheads="1"/>
          </p:cNvSpPr>
          <p:nvPr/>
        </p:nvSpPr>
        <p:spPr bwMode="auto">
          <a:xfrm>
            <a:off x="3702913" y="1883646"/>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24" name="Text Box 99"/>
          <p:cNvSpPr txBox="1">
            <a:spLocks noChangeArrowheads="1"/>
          </p:cNvSpPr>
          <p:nvPr/>
        </p:nvSpPr>
        <p:spPr bwMode="auto">
          <a:xfrm>
            <a:off x="5196994" y="1406330"/>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29" name="Text Box 99"/>
          <p:cNvSpPr txBox="1">
            <a:spLocks noChangeArrowheads="1"/>
          </p:cNvSpPr>
          <p:nvPr/>
        </p:nvSpPr>
        <p:spPr bwMode="auto">
          <a:xfrm>
            <a:off x="6150072" y="1313735"/>
            <a:ext cx="443880" cy="4905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30" name="Text Box 99"/>
          <p:cNvSpPr txBox="1">
            <a:spLocks noChangeArrowheads="1"/>
          </p:cNvSpPr>
          <p:nvPr/>
        </p:nvSpPr>
        <p:spPr bwMode="auto">
          <a:xfrm>
            <a:off x="2631660" y="1839113"/>
            <a:ext cx="443880" cy="4905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31" name="Text Box 99"/>
          <p:cNvSpPr txBox="1">
            <a:spLocks noChangeArrowheads="1"/>
          </p:cNvSpPr>
          <p:nvPr/>
        </p:nvSpPr>
        <p:spPr bwMode="auto">
          <a:xfrm>
            <a:off x="3263726" y="987017"/>
            <a:ext cx="443880" cy="4905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32" name="Text Box 99"/>
          <p:cNvSpPr txBox="1">
            <a:spLocks noChangeArrowheads="1"/>
          </p:cNvSpPr>
          <p:nvPr/>
        </p:nvSpPr>
        <p:spPr bwMode="auto">
          <a:xfrm>
            <a:off x="4790313" y="1876340"/>
            <a:ext cx="443880" cy="4905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33" name="Text Box 99"/>
          <p:cNvSpPr txBox="1">
            <a:spLocks noChangeArrowheads="1"/>
          </p:cNvSpPr>
          <p:nvPr/>
        </p:nvSpPr>
        <p:spPr bwMode="auto">
          <a:xfrm>
            <a:off x="4294589" y="1381281"/>
            <a:ext cx="443880" cy="4905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34" name="Text Box 99"/>
          <p:cNvSpPr txBox="1">
            <a:spLocks noChangeArrowheads="1"/>
          </p:cNvSpPr>
          <p:nvPr/>
        </p:nvSpPr>
        <p:spPr bwMode="auto">
          <a:xfrm>
            <a:off x="2693520" y="2242947"/>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37" name="Text Box 264"/>
          <p:cNvSpPr txBox="1">
            <a:spLocks noChangeArrowheads="1"/>
          </p:cNvSpPr>
          <p:nvPr/>
        </p:nvSpPr>
        <p:spPr bwMode="auto">
          <a:xfrm>
            <a:off x="1830849" y="1368013"/>
            <a:ext cx="665218" cy="449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b,c</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38" name="Rectangle 137"/>
          <p:cNvSpPr/>
          <p:nvPr/>
        </p:nvSpPr>
        <p:spPr>
          <a:xfrm>
            <a:off x="3856383" y="132723"/>
            <a:ext cx="7948262" cy="83099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(b)   [(</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)*|(ac)*|(aa*c)*]*  </a:t>
            </a:r>
            <a:r>
              <a:rPr lang="en-US" sz="2400" b="1" dirty="0">
                <a:latin typeface="Times New Roman" panose="02020603050405020304" pitchFamily="18" charset="0"/>
                <a:ea typeface="SimSun" panose="02010600030101010101" pitchFamily="2" charset="-122"/>
              </a:rPr>
              <a:t>a</a:t>
            </a:r>
            <a:r>
              <a:rPr lang="en-US" sz="2400" b="1"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a:t>
            </a:r>
            <a:r>
              <a:rPr lang="en-US" sz="2400" b="1" dirty="0">
                <a:latin typeface="Times New Roman" panose="02020603050405020304" pitchFamily="18" charset="0"/>
                <a:ea typeface="SimSun" panose="02010600030101010101" pitchFamily="2" charset="-122"/>
              </a:rPr>
              <a:t>b</a:t>
            </a:r>
            <a:r>
              <a:rPr lang="en-US" sz="2400" b="1" baseline="-25000" dirty="0">
                <a:latin typeface="Times New Roman" panose="02020603050405020304" pitchFamily="18" charset="0"/>
                <a:ea typeface="SimSun" panose="02010600030101010101" pitchFamily="2" charset="-122"/>
              </a:rPr>
              <a:t>2</a:t>
            </a:r>
            <a:r>
              <a:rPr lang="en-US" sz="2400" b="1"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[bb*|c*|(ac)*|(aa*c)*]* </a:t>
            </a:r>
            <a:r>
              <a:rPr lang="en-US" sz="2400" b="1" dirty="0">
                <a:latin typeface="Times New Roman" panose="02020603050405020304" pitchFamily="18" charset="0"/>
                <a:ea typeface="SimSun" panose="02010600030101010101" pitchFamily="2" charset="-122"/>
              </a:rPr>
              <a:t>a</a:t>
            </a:r>
            <a:r>
              <a:rPr lang="en-US" sz="2400" b="1" baseline="-25000" dirty="0">
                <a:latin typeface="Times New Roman" panose="02020603050405020304" pitchFamily="18" charset="0"/>
                <a:ea typeface="SimSun" panose="02010600030101010101" pitchFamily="2" charset="-122"/>
              </a:rPr>
              <a:t>3</a:t>
            </a:r>
            <a:r>
              <a:rPr lang="en-US" sz="2400" b="1"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{[a(b|(a*(</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 | c [(</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)*|(ac)*|(aa*c)*</a:t>
            </a:r>
            <a:r>
              <a:rPr lang="en-US" sz="2400" dirty="0" err="1">
                <a:latin typeface="Times New Roman" panose="02020603050405020304" pitchFamily="18" charset="0"/>
                <a:ea typeface="SimSun" panose="02010600030101010101" pitchFamily="2" charset="-122"/>
              </a:rPr>
              <a:t>ba</a:t>
            </a:r>
            <a:r>
              <a:rPr lang="en-US" sz="2400" dirty="0">
                <a:latin typeface="Times New Roman" panose="02020603050405020304" pitchFamily="18" charset="0"/>
                <a:ea typeface="SimSun" panose="02010600030101010101" pitchFamily="2" charset="-122"/>
              </a:rPr>
              <a:t>]* }*</a:t>
            </a:r>
            <a:r>
              <a:rPr lang="en-US" sz="2400" b="1" dirty="0">
                <a:latin typeface="Times New Roman" panose="02020603050405020304" pitchFamily="18" charset="0"/>
                <a:ea typeface="SimSun" panose="02010600030101010101" pitchFamily="2" charset="-122"/>
              </a:rPr>
              <a:t>b</a:t>
            </a:r>
            <a:r>
              <a:rPr lang="en-US" sz="2400" b="1" baseline="-25000" dirty="0">
                <a:latin typeface="Times New Roman" panose="02020603050405020304" pitchFamily="18" charset="0"/>
                <a:ea typeface="SimSun" panose="02010600030101010101" pitchFamily="2" charset="-122"/>
              </a:rPr>
              <a:t>4</a:t>
            </a:r>
            <a:r>
              <a:rPr lang="en-US" sz="2400" b="1"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sp>
        <p:nvSpPr>
          <p:cNvPr id="140" name="Text Box 99"/>
          <p:cNvSpPr txBox="1">
            <a:spLocks noChangeArrowheads="1"/>
          </p:cNvSpPr>
          <p:nvPr/>
        </p:nvSpPr>
        <p:spPr bwMode="auto">
          <a:xfrm>
            <a:off x="5973513" y="2821385"/>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41" name="Text Box 99"/>
          <p:cNvSpPr txBox="1">
            <a:spLocks noChangeArrowheads="1"/>
          </p:cNvSpPr>
          <p:nvPr/>
        </p:nvSpPr>
        <p:spPr bwMode="auto">
          <a:xfrm>
            <a:off x="5645605" y="925805"/>
            <a:ext cx="443880" cy="4905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4ED2B328-51D0-4321-9E73-F6E8C25EF9B0}"/>
              </a:ext>
            </a:extLst>
          </p:cNvPr>
          <p:cNvSpPr/>
          <p:nvPr/>
        </p:nvSpPr>
        <p:spPr>
          <a:xfrm>
            <a:off x="898650" y="500879"/>
            <a:ext cx="2825838" cy="369332"/>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For the pattern  P = </a:t>
            </a:r>
            <a:r>
              <a:rPr lang="en-US" dirty="0" err="1">
                <a:latin typeface="Times New Roman" panose="02020603050405020304" pitchFamily="18" charset="0"/>
                <a:ea typeface="SimSun" panose="02010600030101010101" pitchFamily="2" charset="-122"/>
              </a:rPr>
              <a:t>ababaca</a:t>
            </a:r>
            <a:r>
              <a:rPr lang="en-US" dirty="0">
                <a:latin typeface="Times New Roman" panose="02020603050405020304" pitchFamily="18" charset="0"/>
                <a:ea typeface="SimSun" panose="02010600030101010101" pitchFamily="2" charset="-122"/>
              </a:rPr>
              <a:t>.</a:t>
            </a:r>
            <a:endParaRPr lang="en-US" dirty="0"/>
          </a:p>
        </p:txBody>
      </p:sp>
      <p:cxnSp>
        <p:nvCxnSpPr>
          <p:cNvPr id="4" name="Straight Arrow Connector 3">
            <a:extLst>
              <a:ext uri="{FF2B5EF4-FFF2-40B4-BE49-F238E27FC236}">
                <a16:creationId xmlns:a16="http://schemas.microsoft.com/office/drawing/2014/main" id="{8D06EE20-A6D9-4EBE-8A73-37E868235654}"/>
              </a:ext>
            </a:extLst>
          </p:cNvPr>
          <p:cNvCxnSpPr/>
          <p:nvPr/>
        </p:nvCxnSpPr>
        <p:spPr>
          <a:xfrm flipV="1">
            <a:off x="3406319" y="5653377"/>
            <a:ext cx="410219" cy="286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5FB8FC0-FEDC-4957-9B74-A0CBE8B8D981}"/>
              </a:ext>
            </a:extLst>
          </p:cNvPr>
          <p:cNvCxnSpPr/>
          <p:nvPr/>
        </p:nvCxnSpPr>
        <p:spPr>
          <a:xfrm>
            <a:off x="3856383" y="5746697"/>
            <a:ext cx="68470" cy="232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DE76F8E-65E7-4E53-9B98-F97BFA170E19}"/>
              </a:ext>
            </a:extLst>
          </p:cNvPr>
          <p:cNvCxnSpPr/>
          <p:nvPr/>
        </p:nvCxnSpPr>
        <p:spPr>
          <a:xfrm flipV="1">
            <a:off x="3987486" y="5590446"/>
            <a:ext cx="413621" cy="34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D9C783-7DBA-4B16-A552-E06169A65211}"/>
              </a:ext>
            </a:extLst>
          </p:cNvPr>
          <p:cNvCxnSpPr/>
          <p:nvPr/>
        </p:nvCxnSpPr>
        <p:spPr>
          <a:xfrm>
            <a:off x="4515407" y="5746697"/>
            <a:ext cx="0" cy="192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9" name="Table 78">
            <a:extLst>
              <a:ext uri="{FF2B5EF4-FFF2-40B4-BE49-F238E27FC236}">
                <a16:creationId xmlns:a16="http://schemas.microsoft.com/office/drawing/2014/main" id="{C54AD469-7450-4223-98D7-5773CE390737}"/>
              </a:ext>
            </a:extLst>
          </p:cNvPr>
          <p:cNvGraphicFramePr>
            <a:graphicFrameLocks noGrp="1"/>
          </p:cNvGraphicFramePr>
          <p:nvPr>
            <p:extLst>
              <p:ext uri="{D42A27DB-BD31-4B8C-83A1-F6EECF244321}">
                <p14:modId xmlns:p14="http://schemas.microsoft.com/office/powerpoint/2010/main" val="2647171683"/>
              </p:ext>
            </p:extLst>
          </p:nvPr>
        </p:nvGraphicFramePr>
        <p:xfrm>
          <a:off x="9630747" y="2720262"/>
          <a:ext cx="2468806" cy="3807860"/>
        </p:xfrm>
        <a:graphic>
          <a:graphicData uri="http://schemas.openxmlformats.org/drawingml/2006/table">
            <a:tbl>
              <a:tblPr firstRow="1" firstCol="1" lastRow="1" lastCol="1" bandRow="1" bandCol="1">
                <a:tableStyleId>{5C22544A-7EE6-4342-B048-85BDC9FD1C3A}</a:tableStyleId>
              </a:tblPr>
              <a:tblGrid>
                <a:gridCol w="724398">
                  <a:extLst>
                    <a:ext uri="{9D8B030D-6E8A-4147-A177-3AD203B41FA5}">
                      <a16:colId xmlns:a16="http://schemas.microsoft.com/office/drawing/2014/main" val="20000"/>
                    </a:ext>
                  </a:extLst>
                </a:gridCol>
                <a:gridCol w="436102">
                  <a:extLst>
                    <a:ext uri="{9D8B030D-6E8A-4147-A177-3AD203B41FA5}">
                      <a16:colId xmlns:a16="http://schemas.microsoft.com/office/drawing/2014/main" val="20001"/>
                    </a:ext>
                  </a:extLst>
                </a:gridCol>
                <a:gridCol w="436102">
                  <a:extLst>
                    <a:ext uri="{9D8B030D-6E8A-4147-A177-3AD203B41FA5}">
                      <a16:colId xmlns:a16="http://schemas.microsoft.com/office/drawing/2014/main" val="20002"/>
                    </a:ext>
                  </a:extLst>
                </a:gridCol>
                <a:gridCol w="436102">
                  <a:extLst>
                    <a:ext uri="{9D8B030D-6E8A-4147-A177-3AD203B41FA5}">
                      <a16:colId xmlns:a16="http://schemas.microsoft.com/office/drawing/2014/main" val="20003"/>
                    </a:ext>
                  </a:extLst>
                </a:gridCol>
                <a:gridCol w="436102">
                  <a:extLst>
                    <a:ext uri="{9D8B030D-6E8A-4147-A177-3AD203B41FA5}">
                      <a16:colId xmlns:a16="http://schemas.microsoft.com/office/drawing/2014/main" val="20004"/>
                    </a:ext>
                  </a:extLst>
                </a:gridCol>
              </a:tblGrid>
              <a:tr h="380786">
                <a:tc>
                  <a:txBody>
                    <a:bodyPr/>
                    <a:lstStyle/>
                    <a:p>
                      <a:pPr marL="0" marR="0">
                        <a:spcBef>
                          <a:spcPts val="0"/>
                        </a:spcBef>
                        <a:spcAft>
                          <a:spcPts val="0"/>
                        </a:spcAft>
                      </a:pP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   input</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 </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80786">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state</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c</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P</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80786">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0786">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0786">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80786">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80786">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80786">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6</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c</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80786">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6</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7</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80786">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  </a:t>
                      </a:r>
                      <a:r>
                        <a:rPr lang="en-US" sz="2400" b="0" dirty="0">
                          <a:solidFill>
                            <a:srgbClr val="F13FBE"/>
                          </a:solidFill>
                          <a:effectLst/>
                          <a:latin typeface="Times New Roman" panose="02020603050405020304" pitchFamily="18" charset="0"/>
                          <a:cs typeface="Times New Roman" panose="02020603050405020304" pitchFamily="18" charset="0"/>
                        </a:rPr>
                        <a:t> </a:t>
                      </a:r>
                      <a:r>
                        <a:rPr lang="en-US" sz="2400" b="1" dirty="0">
                          <a:solidFill>
                            <a:srgbClr val="F13FBE"/>
                          </a:solidFill>
                          <a:effectLst/>
                          <a:latin typeface="Times New Roman" panose="02020603050405020304" pitchFamily="18" charset="0"/>
                          <a:cs typeface="Times New Roman" panose="02020603050405020304" pitchFamily="18" charset="0"/>
                        </a:rPr>
                        <a:t>7</a:t>
                      </a:r>
                      <a:endParaRPr lang="en-US" sz="2400" b="1" dirty="0">
                        <a:solidFill>
                          <a:srgbClr val="F13FBE"/>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 </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3" name="Rectangle 2">
            <a:extLst>
              <a:ext uri="{FF2B5EF4-FFF2-40B4-BE49-F238E27FC236}">
                <a16:creationId xmlns:a16="http://schemas.microsoft.com/office/drawing/2014/main" id="{98C0C02C-2DF3-42CD-9D1D-8EAAD4FCDD6F}"/>
              </a:ext>
            </a:extLst>
          </p:cNvPr>
          <p:cNvSpPr/>
          <p:nvPr/>
        </p:nvSpPr>
        <p:spPr>
          <a:xfrm>
            <a:off x="1398545" y="3654461"/>
            <a:ext cx="7761085" cy="830997"/>
          </a:xfrm>
          <a:prstGeom prst="rect">
            <a:avLst/>
          </a:prstGeom>
        </p:spPr>
        <p:txBody>
          <a:bodyPr wrap="square">
            <a:spAutoFit/>
          </a:bodyPr>
          <a:lstStyle/>
          <a:p>
            <a:pPr marL="457200" indent="-457200">
              <a:buAutoNum type="alphaLcParenBoth" startAt="2"/>
            </a:pPr>
            <a:r>
              <a:rPr lang="en-US" sz="2400" dirty="0">
                <a:latin typeface="Times New Roman" panose="02020603050405020304" pitchFamily="18" charset="0"/>
                <a:ea typeface="SimSun" panose="02010600030101010101" pitchFamily="2" charset="-122"/>
              </a:rPr>
              <a:t>[(</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)*|(ac)*|(aa*c)*]*  </a:t>
            </a:r>
            <a:r>
              <a:rPr lang="en-US" sz="2400" b="1" dirty="0">
                <a:latin typeface="Times New Roman" panose="02020603050405020304" pitchFamily="18" charset="0"/>
                <a:ea typeface="SimSun" panose="02010600030101010101" pitchFamily="2" charset="-122"/>
              </a:rPr>
              <a:t>a</a:t>
            </a:r>
            <a:r>
              <a:rPr lang="en-US" sz="2400" b="1"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a:t>
            </a:r>
            <a:r>
              <a:rPr lang="en-US" sz="2400" b="1" dirty="0">
                <a:latin typeface="Times New Roman" panose="02020603050405020304" pitchFamily="18" charset="0"/>
                <a:ea typeface="SimSun" panose="02010600030101010101" pitchFamily="2" charset="-122"/>
              </a:rPr>
              <a:t>b</a:t>
            </a:r>
            <a:r>
              <a:rPr lang="en-US" sz="2400" b="1" baseline="-25000" dirty="0">
                <a:latin typeface="Times New Roman" panose="02020603050405020304" pitchFamily="18" charset="0"/>
                <a:ea typeface="SimSun" panose="02010600030101010101" pitchFamily="2" charset="-122"/>
              </a:rPr>
              <a:t>2</a:t>
            </a:r>
            <a:r>
              <a:rPr lang="en-US" sz="2400" b="1"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[bb*|c*|(ac)*|(aa*c)*]* </a:t>
            </a:r>
            <a:r>
              <a:rPr lang="en-US" sz="2400" b="1" dirty="0">
                <a:latin typeface="Times New Roman" panose="02020603050405020304" pitchFamily="18" charset="0"/>
                <a:ea typeface="SimSun" panose="02010600030101010101" pitchFamily="2" charset="-122"/>
              </a:rPr>
              <a:t>a</a:t>
            </a:r>
            <a:r>
              <a:rPr lang="en-US" sz="2400" b="1" baseline="-25000" dirty="0">
                <a:latin typeface="Times New Roman" panose="02020603050405020304" pitchFamily="18" charset="0"/>
                <a:ea typeface="SimSun" panose="02010600030101010101" pitchFamily="2" charset="-122"/>
              </a:rPr>
              <a:t>3</a:t>
            </a:r>
            <a:r>
              <a:rPr lang="en-US" sz="2400" b="1" dirty="0">
                <a:latin typeface="Times New Roman" panose="02020603050405020304" pitchFamily="18" charset="0"/>
                <a:ea typeface="SimSun" panose="02010600030101010101" pitchFamily="2" charset="-122"/>
              </a:rPr>
              <a:t>  </a:t>
            </a:r>
          </a:p>
          <a:p>
            <a:r>
              <a:rPr lang="en-US" sz="2400" b="1"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{[a(b|(a*(</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 | c [(</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)*|(ac)*|(aa*c)*</a:t>
            </a:r>
            <a:r>
              <a:rPr lang="en-US" sz="2400" dirty="0" err="1">
                <a:latin typeface="Times New Roman" panose="02020603050405020304" pitchFamily="18" charset="0"/>
                <a:ea typeface="SimSun" panose="02010600030101010101" pitchFamily="2" charset="-122"/>
              </a:rPr>
              <a:t>ba</a:t>
            </a:r>
            <a:r>
              <a:rPr lang="en-US" sz="2400" dirty="0">
                <a:latin typeface="Times New Roman" panose="02020603050405020304" pitchFamily="18" charset="0"/>
                <a:ea typeface="SimSun" panose="02010600030101010101" pitchFamily="2" charset="-122"/>
              </a:rPr>
              <a:t>]* }*</a:t>
            </a:r>
            <a:r>
              <a:rPr lang="en-US" sz="2400" b="1" dirty="0">
                <a:latin typeface="Times New Roman" panose="02020603050405020304" pitchFamily="18" charset="0"/>
                <a:ea typeface="SimSun" panose="02010600030101010101" pitchFamily="2" charset="-122"/>
              </a:rPr>
              <a:t>b</a:t>
            </a:r>
            <a:r>
              <a:rPr lang="en-US" sz="2400" b="1" baseline="-25000" dirty="0">
                <a:latin typeface="Times New Roman" panose="02020603050405020304" pitchFamily="18" charset="0"/>
                <a:ea typeface="SimSun" panose="02010600030101010101" pitchFamily="2" charset="-122"/>
              </a:rPr>
              <a:t>4</a:t>
            </a:r>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602790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29228" y="502146"/>
                <a:ext cx="8777515" cy="6081665"/>
              </a:xfrm>
              <a:prstGeom prst="rect">
                <a:avLst/>
              </a:prstGeom>
            </p:spPr>
            <p:txBody>
              <a:bodyPr wrap="square">
                <a:spAutoFit/>
              </a:bodyPr>
              <a:lstStyle/>
              <a:p>
                <a:pPr marR="0">
                  <a:spcBef>
                    <a:spcPts val="0"/>
                  </a:spcBef>
                  <a:spcAft>
                    <a:spcPts val="0"/>
                  </a:spcAft>
                </a:pPr>
                <a:r>
                  <a:rPr lang="en-US" sz="2200" i="1" dirty="0">
                    <a:latin typeface="Times New Roman" panose="02020603050405020304" pitchFamily="18" charset="0"/>
                    <a:ea typeface="SimSun" panose="02010600030101010101" pitchFamily="2" charset="-122"/>
                  </a:rPr>
                  <a:t>Why does it need to run for only the first n-1 elements, rather than for all</a:t>
                </a:r>
                <a:r>
                  <a:rPr lang="en-US" sz="2200" dirty="0">
                    <a:latin typeface="Times New Roman" panose="02020603050405020304" pitchFamily="18" charset="0"/>
                    <a:ea typeface="SimSun" panose="02010600030101010101" pitchFamily="2" charset="-122"/>
                  </a:rPr>
                  <a:t> </a:t>
                </a:r>
                <a:r>
                  <a:rPr lang="en-US" sz="2200" i="1" dirty="0">
                    <a:latin typeface="Times New Roman" panose="02020603050405020304" pitchFamily="18" charset="0"/>
                    <a:ea typeface="SimSun" panose="02010600030101010101" pitchFamily="2" charset="-122"/>
                  </a:rPr>
                  <a:t>n elements? Give the </a:t>
                </a:r>
                <a:r>
                  <a:rPr lang="en-US" sz="2200" i="1" dirty="0">
                    <a:solidFill>
                      <a:srgbClr val="0000CC"/>
                    </a:solidFill>
                    <a:latin typeface="Times New Roman" panose="02020603050405020304" pitchFamily="18" charset="0"/>
                    <a:ea typeface="SimSun" panose="02010600030101010101" pitchFamily="2" charset="-122"/>
                  </a:rPr>
                  <a:t>best-case</a:t>
                </a:r>
                <a:r>
                  <a:rPr lang="en-US" sz="2200" i="1" dirty="0">
                    <a:latin typeface="Times New Roman" panose="02020603050405020304" pitchFamily="18" charset="0"/>
                    <a:ea typeface="SimSun" panose="02010600030101010101" pitchFamily="2" charset="-122"/>
                  </a:rPr>
                  <a:t> and </a:t>
                </a:r>
                <a:r>
                  <a:rPr lang="en-US" sz="2200" i="1" dirty="0">
                    <a:solidFill>
                      <a:srgbClr val="0000FF"/>
                    </a:solidFill>
                    <a:latin typeface="Times New Roman" panose="02020603050405020304" pitchFamily="18" charset="0"/>
                    <a:ea typeface="SimSun" panose="02010600030101010101" pitchFamily="2" charset="-122"/>
                  </a:rPr>
                  <a:t>worst-case</a:t>
                </a:r>
                <a:r>
                  <a:rPr lang="en-US" sz="2200" i="1" dirty="0">
                    <a:latin typeface="Times New Roman" panose="02020603050405020304" pitchFamily="18" charset="0"/>
                    <a:ea typeface="SimSun" panose="02010600030101010101" pitchFamily="2" charset="-122"/>
                  </a:rPr>
                  <a:t> running times of selection</a:t>
                </a:r>
                <a:r>
                  <a:rPr lang="en-US" sz="2200" dirty="0">
                    <a:latin typeface="Times New Roman" panose="02020603050405020304" pitchFamily="18" charset="0"/>
                    <a:ea typeface="SimSun" panose="02010600030101010101" pitchFamily="2" charset="-122"/>
                  </a:rPr>
                  <a:t> </a:t>
                </a:r>
                <a:r>
                  <a:rPr lang="en-US" sz="2200" i="1" dirty="0">
                    <a:latin typeface="Times New Roman" panose="02020603050405020304" pitchFamily="18" charset="0"/>
                    <a:ea typeface="SimSun" panose="02010600030101010101" pitchFamily="2" charset="-122"/>
                  </a:rPr>
                  <a:t>sort in Ɵ-notation for </a:t>
                </a:r>
                <a:r>
                  <a:rPr lang="en-US" sz="2200" i="1" dirty="0">
                    <a:solidFill>
                      <a:srgbClr val="0000CC"/>
                    </a:solidFill>
                    <a:latin typeface="Times New Roman" panose="02020603050405020304" pitchFamily="18" charset="0"/>
                    <a:ea typeface="SimSun" panose="02010600030101010101" pitchFamily="2" charset="-122"/>
                  </a:rPr>
                  <a:t>ascending </a:t>
                </a:r>
                <a:r>
                  <a:rPr lang="en-US" sz="2200" i="1" dirty="0">
                    <a:latin typeface="Times New Roman" panose="02020603050405020304" pitchFamily="18" charset="0"/>
                    <a:ea typeface="SimSun" panose="02010600030101010101" pitchFamily="2" charset="-122"/>
                  </a:rPr>
                  <a:t>and </a:t>
                </a:r>
                <a:r>
                  <a:rPr lang="en-US" sz="2200" i="1" dirty="0">
                    <a:solidFill>
                      <a:srgbClr val="C0504D"/>
                    </a:solidFill>
                    <a:latin typeface="Times New Roman" panose="02020603050405020304" pitchFamily="18" charset="0"/>
                    <a:ea typeface="SimSun" panose="02010600030101010101" pitchFamily="2" charset="-122"/>
                  </a:rPr>
                  <a:t>descending</a:t>
                </a:r>
                <a:r>
                  <a:rPr lang="en-US" sz="2200" i="1" dirty="0">
                    <a:solidFill>
                      <a:srgbClr val="0000CC"/>
                    </a:solidFill>
                    <a:latin typeface="Times New Roman" panose="02020603050405020304" pitchFamily="18" charset="0"/>
                    <a:ea typeface="SimSun" panose="02010600030101010101" pitchFamily="2" charset="-122"/>
                  </a:rPr>
                  <a:t> </a:t>
                </a:r>
                <a:r>
                  <a:rPr lang="en-US" sz="2200" i="1" dirty="0">
                    <a:latin typeface="Times New Roman" panose="02020603050405020304" pitchFamily="18" charset="0"/>
                    <a:ea typeface="SimSun" panose="02010600030101010101" pitchFamily="2" charset="-122"/>
                  </a:rPr>
                  <a:t>orders.</a:t>
                </a:r>
              </a:p>
              <a:p>
                <a:endParaRPr lang="en-US" sz="2000" dirty="0"/>
              </a:p>
              <a:p>
                <a:r>
                  <a:rPr lang="en-US" sz="2800" dirty="0">
                    <a:cs typeface="Times New Roman" panose="02020603050405020304" pitchFamily="18" charset="0"/>
                  </a:rPr>
                  <a:t>Analysis of the Algorithm </a:t>
                </a:r>
                <a:r>
                  <a:rPr lang="en-US" sz="2800" dirty="0" err="1">
                    <a:cs typeface="Times New Roman" panose="02020603050405020304" pitchFamily="18" charset="0"/>
                  </a:rPr>
                  <a:t>SelectionSort</a:t>
                </a:r>
                <a:r>
                  <a:rPr lang="en-US" sz="2800" dirty="0">
                    <a:cs typeface="Times New Roman" panose="02020603050405020304" pitchFamily="18" charset="0"/>
                  </a:rPr>
                  <a:t>(A[0..n-1]):</a:t>
                </a:r>
              </a:p>
              <a:p>
                <a:r>
                  <a:rPr lang="en-US" sz="2200"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200" dirty="0">
                    <a:latin typeface="Times New Roman" panose="02020603050405020304" pitchFamily="18" charset="0"/>
                    <a:cs typeface="Times New Roman" panose="02020603050405020304" pitchFamily="18" charset="0"/>
                  </a:rPr>
                  <a:t>Input’s size: the given number of elements n.</a:t>
                </a:r>
              </a:p>
              <a:p>
                <a:pPr marL="457200" lvl="0" indent="-457200">
                  <a:buFont typeface="+mj-lt"/>
                  <a:buAutoNum type="arabicPeriod"/>
                </a:pPr>
                <a:r>
                  <a:rPr lang="en-US" sz="2200" dirty="0">
                    <a:latin typeface="Times New Roman" panose="02020603050405020304" pitchFamily="18" charset="0"/>
                    <a:cs typeface="Times New Roman" panose="02020603050405020304" pitchFamily="18" charset="0"/>
                  </a:rPr>
                  <a:t>The basic operation: the key comparison </a:t>
                </a:r>
                <a:r>
                  <a:rPr lang="en-US" sz="2200" dirty="0">
                    <a:solidFill>
                      <a:srgbClr val="0000FF"/>
                    </a:solidFill>
                    <a:latin typeface="Consolas" panose="020B0609020204030204" pitchFamily="49" charset="0"/>
                    <a:ea typeface="SimSun" panose="02010600030101010101" pitchFamily="2" charset="-122"/>
                  </a:rPr>
                  <a:t>&lt;</a:t>
                </a:r>
                <a:r>
                  <a:rPr lang="en-US" sz="2200" dirty="0">
                    <a:latin typeface="Times New Roman" panose="02020603050405020304" pitchFamily="18" charset="0"/>
                    <a:cs typeface="Times New Roman" panose="02020603050405020304" pitchFamily="18" charset="0"/>
                  </a:rPr>
                  <a:t>  of  A[j] </a:t>
                </a:r>
                <a:r>
                  <a:rPr lang="en-US" sz="2200" dirty="0">
                    <a:solidFill>
                      <a:srgbClr val="0000FF"/>
                    </a:solidFill>
                    <a:latin typeface="Times New Roman" panose="02020603050405020304" pitchFamily="18" charset="0"/>
                    <a:cs typeface="Times New Roman" panose="02020603050405020304" pitchFamily="18" charset="0"/>
                  </a:rPr>
                  <a:t>&lt;</a:t>
                </a:r>
                <a:r>
                  <a:rPr lang="en-US" sz="2200" dirty="0">
                    <a:latin typeface="Times New Roman" panose="02020603050405020304" pitchFamily="18" charset="0"/>
                    <a:cs typeface="Times New Roman" panose="02020603050405020304" pitchFamily="18" charset="0"/>
                  </a:rPr>
                  <a:t> A[min]. </a:t>
                </a:r>
              </a:p>
              <a:p>
                <a:pPr marL="457200" lvl="0" indent="-457200">
                  <a:buFont typeface="+mj-lt"/>
                  <a:buAutoNum type="arabicPeriod"/>
                </a:pPr>
                <a:r>
                  <a:rPr lang="en-US" sz="2200" dirty="0">
                    <a:latin typeface="Times New Roman" panose="02020603050405020304" pitchFamily="18" charset="0"/>
                    <a:cs typeface="Times New Roman" panose="02020603050405020304" pitchFamily="18" charset="0"/>
                  </a:rPr>
                  <a:t>C(n), the number of times for executing the basic operation depends on the array’s size and is given by the following sum</a:t>
                </a:r>
                <a:r>
                  <a:rPr lang="en-US" sz="2200" dirty="0"/>
                  <a:t>:</a:t>
                </a:r>
              </a:p>
              <a:p>
                <a:pPr marL="228600" indent="-228600"/>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C(n) 	=  </a:t>
                </a:r>
                <a14:m>
                  <m:oMath xmlns:m="http://schemas.openxmlformats.org/officeDocument/2006/math">
                    <m:nary>
                      <m:naryPr>
                        <m:chr m:val="∑"/>
                        <m:limLoc m:val="subSup"/>
                        <m:ctrlPr>
                          <a:rPr lang="en-US" sz="2200" i="1">
                            <a:solidFill>
                              <a:srgbClr val="0000FF"/>
                            </a:solidFill>
                            <a:latin typeface="Cambria Math" panose="02040503050406030204" pitchFamily="18" charset="0"/>
                            <a:ea typeface="SimSun" panose="02010600030101010101" pitchFamily="2" charset="-122"/>
                          </a:rPr>
                        </m:ctrlPr>
                      </m:naryPr>
                      <m:sub>
                        <m:r>
                          <a:rPr lang="en-US" sz="2200" b="0" i="1" smtClean="0">
                            <a:solidFill>
                              <a:srgbClr val="0000FF"/>
                            </a:solidFill>
                            <a:latin typeface="Cambria Math" panose="02040503050406030204" pitchFamily="18" charset="0"/>
                            <a:ea typeface="SimSun" panose="02010600030101010101" pitchFamily="2" charset="-122"/>
                          </a:rPr>
                          <m:t>𝑖</m:t>
                        </m:r>
                        <m:r>
                          <a:rPr lang="en-US" sz="2200" b="0" i="1" smtClean="0">
                            <a:solidFill>
                              <a:srgbClr val="0000FF"/>
                            </a:solidFill>
                            <a:latin typeface="Cambria Math" panose="02040503050406030204" pitchFamily="18" charset="0"/>
                            <a:ea typeface="SimSun" panose="02010600030101010101" pitchFamily="2" charset="-122"/>
                          </a:rPr>
                          <m:t>=0</m:t>
                        </m:r>
                      </m:sub>
                      <m:sup>
                        <m:r>
                          <a:rPr lang="en-US" sz="2200" b="0" i="1" smtClean="0">
                            <a:solidFill>
                              <a:srgbClr val="0000FF"/>
                            </a:solidFill>
                            <a:latin typeface="Cambria Math" panose="02040503050406030204" pitchFamily="18" charset="0"/>
                            <a:ea typeface="SimSun" panose="02010600030101010101" pitchFamily="2" charset="-122"/>
                          </a:rPr>
                          <m:t>𝑛</m:t>
                        </m:r>
                        <m:r>
                          <a:rPr lang="en-US" sz="2200" b="0" i="1" smtClean="0">
                            <a:solidFill>
                              <a:srgbClr val="0000FF"/>
                            </a:solidFill>
                            <a:latin typeface="Cambria Math" panose="02040503050406030204" pitchFamily="18" charset="0"/>
                            <a:ea typeface="SimSun" panose="02010600030101010101" pitchFamily="2" charset="-122"/>
                          </a:rPr>
                          <m:t>−2</m:t>
                        </m:r>
                      </m:sup>
                      <m:e>
                        <m:nary>
                          <m:naryPr>
                            <m:chr m:val="∑"/>
                            <m:limLoc m:val="subSup"/>
                            <m:ctrlPr>
                              <a:rPr lang="en-US" sz="2200" i="1">
                                <a:solidFill>
                                  <a:srgbClr val="0000FF"/>
                                </a:solidFill>
                                <a:latin typeface="Cambria Math" panose="02040503050406030204" pitchFamily="18" charset="0"/>
                                <a:ea typeface="SimSun" panose="02010600030101010101" pitchFamily="2" charset="-122"/>
                              </a:rPr>
                            </m:ctrlPr>
                          </m:naryPr>
                          <m:sub>
                            <m:r>
                              <a:rPr lang="en-US" sz="2200" b="0" i="1" smtClean="0">
                                <a:solidFill>
                                  <a:srgbClr val="0000FF"/>
                                </a:solidFill>
                                <a:latin typeface="Cambria Math" panose="02040503050406030204" pitchFamily="18" charset="0"/>
                                <a:ea typeface="SimSun" panose="02010600030101010101" pitchFamily="2" charset="-122"/>
                              </a:rPr>
                              <m:t>𝑗</m:t>
                            </m:r>
                            <m:r>
                              <a:rPr lang="en-US" sz="2200" b="0" i="1" smtClean="0">
                                <a:solidFill>
                                  <a:srgbClr val="0000FF"/>
                                </a:solidFill>
                                <a:latin typeface="Cambria Math" panose="02040503050406030204" pitchFamily="18" charset="0"/>
                                <a:ea typeface="SimSun" panose="02010600030101010101" pitchFamily="2" charset="-122"/>
                              </a:rPr>
                              <m:t>=</m:t>
                            </m:r>
                            <m:r>
                              <a:rPr lang="en-US" sz="2200" b="0" i="1" smtClean="0">
                                <a:solidFill>
                                  <a:srgbClr val="0000FF"/>
                                </a:solidFill>
                                <a:latin typeface="Cambria Math" panose="02040503050406030204" pitchFamily="18" charset="0"/>
                                <a:ea typeface="SimSun" panose="02010600030101010101" pitchFamily="2" charset="-122"/>
                              </a:rPr>
                              <m:t>𝑖</m:t>
                            </m:r>
                            <m:r>
                              <a:rPr lang="en-US" sz="2200" b="0" i="1" smtClean="0">
                                <a:solidFill>
                                  <a:srgbClr val="0000FF"/>
                                </a:solidFill>
                                <a:latin typeface="Cambria Math" panose="02040503050406030204" pitchFamily="18" charset="0"/>
                                <a:ea typeface="SimSun" panose="02010600030101010101" pitchFamily="2" charset="-122"/>
                              </a:rPr>
                              <m:t>+1</m:t>
                            </m:r>
                          </m:sub>
                          <m:sup>
                            <m:r>
                              <a:rPr lang="en-US" sz="2200" b="0" i="1" smtClean="0">
                                <a:solidFill>
                                  <a:srgbClr val="0000FF"/>
                                </a:solidFill>
                                <a:latin typeface="Cambria Math" panose="02040503050406030204" pitchFamily="18" charset="0"/>
                                <a:ea typeface="SimSun" panose="02010600030101010101" pitchFamily="2" charset="-122"/>
                              </a:rPr>
                              <m:t>𝑛</m:t>
                            </m:r>
                            <m:r>
                              <a:rPr lang="en-US" sz="2200" b="0" i="1" smtClean="0">
                                <a:solidFill>
                                  <a:srgbClr val="0000FF"/>
                                </a:solidFill>
                                <a:latin typeface="Cambria Math" panose="02040503050406030204" pitchFamily="18" charset="0"/>
                                <a:ea typeface="SimSun" panose="02010600030101010101" pitchFamily="2" charset="-122"/>
                              </a:rPr>
                              <m:t>−1</m:t>
                            </m:r>
                          </m:sup>
                          <m:e>
                            <m:r>
                              <a:rPr lang="en-US" sz="2200" b="0" i="1" smtClean="0">
                                <a:solidFill>
                                  <a:srgbClr val="0000FF"/>
                                </a:solidFill>
                                <a:latin typeface="Cambria Math" panose="02040503050406030204" pitchFamily="18" charset="0"/>
                                <a:ea typeface="SimSun" panose="02010600030101010101" pitchFamily="2" charset="-122"/>
                              </a:rPr>
                              <m:t>1</m:t>
                            </m:r>
                          </m:e>
                        </m:nary>
                      </m:e>
                    </m:nary>
                  </m:oMath>
                </a14:m>
                <a:r>
                  <a:rPr lang="en-US" sz="2200" dirty="0">
                    <a:solidFill>
                      <a:srgbClr val="0000FF"/>
                    </a:solidFill>
                    <a:effectLst/>
                    <a:latin typeface="Times New Roman" panose="02020603050405020304" pitchFamily="18" charset="0"/>
                    <a:ea typeface="SimSun" panose="02010600030101010101" pitchFamily="2" charset="-122"/>
                  </a:rPr>
                  <a:t>  </a:t>
                </a:r>
                <a:r>
                  <a:rPr lang="en-US" sz="22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f>
                      <m:fPr>
                        <m:ctrlPr>
                          <a:rPr lang="en-US" sz="220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220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2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e>
                          <m:sup>
                            <m:r>
                              <a:rPr lang="en-US" sz="22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sup>
                        </m:sSup>
                      </m:num>
                      <m:den>
                        <m:r>
                          <a:rPr lang="en-US" sz="22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den>
                    </m:f>
                    <m:r>
                      <a:rPr lang="en-US" sz="22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2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ε  Θ(n</a:t>
                </a:r>
                <a:r>
                  <a:rPr lang="en-US" sz="2200" baseline="30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2</a:t>
                </a:r>
                <a:r>
                  <a:rPr lang="en-US" sz="22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p>
              <a:p>
                <a:pPr marL="461963" marR="0" lvl="0" indent="-461963">
                  <a:spcBef>
                    <a:spcPts val="600"/>
                  </a:spcBef>
                  <a:spcAft>
                    <a:spcPts val="0"/>
                  </a:spcAft>
                  <a:tabLst>
                    <a:tab pos="457200" algn="l"/>
                  </a:tabLst>
                </a:pPr>
                <a:r>
                  <a:rPr lang="en-US" sz="2200" dirty="0">
                    <a:latin typeface="Times New Roman" panose="02020603050405020304" pitchFamily="18" charset="0"/>
                    <a:ea typeface="SimSun" panose="02010600030101010101" pitchFamily="2" charset="-122"/>
                    <a:cs typeface="Times New Roman" panose="02020603050405020304" pitchFamily="18" charset="0"/>
                  </a:rPr>
                  <a:t>4.   Selection sort is a  Θ(n</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2</a:t>
                </a:r>
                <a:r>
                  <a:rPr lang="en-US" sz="2200" dirty="0">
                    <a:latin typeface="Times New Roman" panose="02020603050405020304" pitchFamily="18" charset="0"/>
                    <a:ea typeface="SimSun" panose="02010600030101010101" pitchFamily="2" charset="-122"/>
                    <a:cs typeface="Times New Roman" panose="02020603050405020304" pitchFamily="18" charset="0"/>
                  </a:rPr>
                  <a:t> ) algorithm on all inputs.</a:t>
                </a:r>
              </a:p>
              <a:p>
                <a:pPr marL="461963" marR="0" lvl="0" indent="-461963">
                  <a:spcBef>
                    <a:spcPts val="600"/>
                  </a:spcBef>
                  <a:buAutoNum type="arabicPeriod" startAt="5"/>
                  <a:tabLst>
                    <a:tab pos="457200" algn="l"/>
                  </a:tabLst>
                </a:pPr>
                <a:r>
                  <a:rPr lang="en-US" sz="2200" dirty="0">
                    <a:latin typeface="Times New Roman" panose="02020603050405020304" pitchFamily="18" charset="0"/>
                    <a:ea typeface="SimSun" panose="02010600030101010101" pitchFamily="2" charset="-122"/>
                    <a:cs typeface="Times New Roman" panose="02020603050405020304" pitchFamily="18" charset="0"/>
                  </a:rPr>
                  <a:t>The number of key swaps is only n -1, one for each repetition of the </a:t>
                </a:r>
                <a:r>
                  <a:rPr lang="en-US" sz="22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loop, and therefore </a:t>
                </a:r>
                <a:r>
                  <a:rPr lang="en-US" sz="22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Θ(n). </a:t>
                </a:r>
              </a:p>
              <a:p>
                <a:pPr marL="919163" lvl="1" indent="-461963">
                  <a:spcBef>
                    <a:spcPts val="600"/>
                  </a:spcBef>
                  <a:spcAft>
                    <a:spcPts val="600"/>
                  </a:spcAft>
                  <a:buFont typeface="Arial" panose="020B0604020202020204" pitchFamily="34" charset="0"/>
                  <a:buChar char="•"/>
                  <a:tabLst>
                    <a:tab pos="457200" algn="l"/>
                  </a:tabLst>
                </a:pPr>
                <a:r>
                  <a:rPr lang="en-US" sz="2200" dirty="0">
                    <a:latin typeface="Times New Roman" panose="02020603050405020304" pitchFamily="18" charset="0"/>
                    <a:ea typeface="SimSun" panose="02010600030101010101" pitchFamily="2" charset="-122"/>
                    <a:cs typeface="Times New Roman" panose="02020603050405020304" pitchFamily="18" charset="0"/>
                  </a:rPr>
                  <a:t>This property </a:t>
                </a:r>
                <a:r>
                  <a:rPr lang="en-US" sz="22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distinguishes selection sort positively</a:t>
                </a:r>
                <a:r>
                  <a:rPr lang="en-US" sz="2200" dirty="0">
                    <a:latin typeface="Times New Roman" panose="02020603050405020304" pitchFamily="18" charset="0"/>
                    <a:ea typeface="SimSun" panose="02010600030101010101" pitchFamily="2" charset="-122"/>
                    <a:cs typeface="Times New Roman" panose="02020603050405020304" pitchFamily="18" charset="0"/>
                  </a:rPr>
                  <a:t> from many other sorting algorithms.</a:t>
                </a:r>
              </a:p>
            </p:txBody>
          </p:sp>
        </mc:Choice>
        <mc:Fallback xmlns="">
          <p:sp>
            <p:nvSpPr>
              <p:cNvPr id="2" name="Rectangle 1"/>
              <p:cNvSpPr>
                <a:spLocks noRot="1" noChangeAspect="1" noMove="1" noResize="1" noEditPoints="1" noAdjustHandles="1" noChangeArrowheads="1" noChangeShapeType="1" noTextEdit="1"/>
              </p:cNvSpPr>
              <p:nvPr/>
            </p:nvSpPr>
            <p:spPr>
              <a:xfrm>
                <a:off x="1629228" y="502146"/>
                <a:ext cx="8777515" cy="6081665"/>
              </a:xfrm>
              <a:prstGeom prst="rect">
                <a:avLst/>
              </a:prstGeom>
              <a:blipFill>
                <a:blip r:embed="rId2"/>
                <a:stretch>
                  <a:fillRect l="-1389" t="-601" r="-208"/>
                </a:stretch>
              </a:blipFill>
            </p:spPr>
            <p:txBody>
              <a:bodyPr/>
              <a:lstStyle/>
              <a:p>
                <a:r>
                  <a:rPr lang="en-US">
                    <a:noFill/>
                  </a:rPr>
                  <a:t> </a:t>
                </a:r>
              </a:p>
            </p:txBody>
          </p:sp>
        </mc:Fallback>
      </mc:AlternateContent>
      <p:pic>
        <p:nvPicPr>
          <p:cNvPr id="5" name="Picture 4" descr="Image result for sad face">
            <a:extLst>
              <a:ext uri="{FF2B5EF4-FFF2-40B4-BE49-F238E27FC236}">
                <a16:creationId xmlns:a16="http://schemas.microsoft.com/office/drawing/2014/main" id="{9698C0FD-1719-4574-A0CD-EA36BD50DA6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6038" y="1525677"/>
            <a:ext cx="434340" cy="409202"/>
          </a:xfrm>
          <a:prstGeom prst="rect">
            <a:avLst/>
          </a:prstGeom>
          <a:noFill/>
        </p:spPr>
      </p:pic>
    </p:spTree>
    <p:extLst>
      <p:ext uri="{BB962C8B-B14F-4D97-AF65-F5344CB8AC3E}">
        <p14:creationId xmlns:p14="http://schemas.microsoft.com/office/powerpoint/2010/main" val="3769831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6039" y="726581"/>
            <a:ext cx="9303798" cy="2554545"/>
          </a:xfrm>
          <a:prstGeom prst="rect">
            <a:avLst/>
          </a:prstGeom>
        </p:spPr>
        <p:txBody>
          <a:bodyPr wrap="square">
            <a:spAutoFit/>
          </a:bodyPr>
          <a:lstStyle/>
          <a:p>
            <a:r>
              <a:rPr lang="en-US" sz="2000" dirty="0">
                <a:latin typeface="Consolas" panose="020B0609020204030204" pitchFamily="49" charset="0"/>
                <a:cs typeface="Times New Roman" panose="02020603050405020304" pitchFamily="18" charset="0"/>
              </a:rPr>
              <a:t>FINITE-AUTOMATON-MATCHER(T, δ, m)</a:t>
            </a:r>
          </a:p>
          <a:p>
            <a:r>
              <a:rPr lang="en-US" sz="2000" dirty="0">
                <a:latin typeface="Consolas" panose="020B0609020204030204" pitchFamily="49" charset="0"/>
                <a:cs typeface="Times New Roman" panose="02020603050405020304" pitchFamily="18" charset="0"/>
              </a:rPr>
              <a:t>n  ←  </a:t>
            </a:r>
            <a:r>
              <a:rPr lang="en-US" sz="2000" dirty="0" err="1">
                <a:latin typeface="Consolas" panose="020B0609020204030204" pitchFamily="49" charset="0"/>
                <a:cs typeface="Times New Roman" panose="02020603050405020304" pitchFamily="18" charset="0"/>
              </a:rPr>
              <a:t>T.length</a:t>
            </a:r>
            <a:r>
              <a:rPr lang="en-US" sz="2000" dirty="0">
                <a:latin typeface="Consolas" panose="020B0609020204030204" pitchFamily="49" charset="0"/>
                <a:cs typeface="Times New Roman" panose="02020603050405020304" pitchFamily="18" charset="0"/>
              </a:rPr>
              <a:t>;</a:t>
            </a:r>
          </a:p>
          <a:p>
            <a:r>
              <a:rPr lang="en-US" sz="2000" dirty="0">
                <a:latin typeface="Consolas" panose="020B0609020204030204" pitchFamily="49" charset="0"/>
                <a:cs typeface="Times New Roman" panose="02020603050405020304" pitchFamily="18" charset="0"/>
              </a:rPr>
              <a:t>q  ←  0;</a:t>
            </a:r>
          </a:p>
          <a:p>
            <a:r>
              <a:rPr lang="en-US" sz="2000" dirty="0">
                <a:latin typeface="Consolas" panose="020B0609020204030204" pitchFamily="49" charset="0"/>
                <a:cs typeface="Times New Roman" panose="02020603050405020304" pitchFamily="18" charset="0"/>
              </a:rPr>
              <a:t>for </a:t>
            </a:r>
            <a:r>
              <a:rPr lang="en-US" sz="2000" dirty="0" err="1">
                <a:latin typeface="Consolas" panose="020B0609020204030204" pitchFamily="49" charset="0"/>
                <a:cs typeface="Times New Roman" panose="02020603050405020304" pitchFamily="18" charset="0"/>
              </a:rPr>
              <a:t>i</a:t>
            </a:r>
            <a:r>
              <a:rPr lang="en-US" sz="2000" dirty="0">
                <a:latin typeface="Consolas" panose="020B0609020204030204" pitchFamily="49" charset="0"/>
                <a:cs typeface="Times New Roman" panose="02020603050405020304" pitchFamily="18" charset="0"/>
              </a:rPr>
              <a:t> ← 1 to n do</a:t>
            </a:r>
          </a:p>
          <a:p>
            <a:r>
              <a:rPr lang="en-US" sz="2000" dirty="0">
                <a:latin typeface="Times New Roman" panose="02020603050405020304" pitchFamily="18"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 q  ←  δ(q, T[</a:t>
            </a:r>
            <a:r>
              <a:rPr lang="en-US" sz="2000" dirty="0" err="1">
                <a:latin typeface="Consolas" panose="020B0609020204030204" pitchFamily="49" charset="0"/>
                <a:cs typeface="Times New Roman" panose="02020603050405020304" pitchFamily="18" charset="0"/>
              </a:rPr>
              <a:t>i</a:t>
            </a:r>
            <a:r>
              <a:rPr lang="en-US" sz="2000" dirty="0">
                <a:latin typeface="Consolas" panose="020B0609020204030204" pitchFamily="49"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if (q == m)  </a:t>
            </a:r>
          </a:p>
          <a:p>
            <a:r>
              <a:rPr lang="en-US" sz="2000" dirty="0">
                <a:latin typeface="Times New Roman" panose="02020603050405020304" pitchFamily="18"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then  print “Pattern occurs with shift”  </a:t>
            </a:r>
            <a:r>
              <a:rPr lang="en-US" sz="2000" dirty="0" err="1">
                <a:latin typeface="Consolas" panose="020B0609020204030204" pitchFamily="49" charset="0"/>
                <a:cs typeface="Times New Roman" panose="02020603050405020304" pitchFamily="18" charset="0"/>
              </a:rPr>
              <a:t>i</a:t>
            </a:r>
            <a:r>
              <a:rPr lang="en-US" sz="2000" dirty="0">
                <a:latin typeface="Consolas" panose="020B0609020204030204" pitchFamily="49" charset="0"/>
                <a:cs typeface="Times New Roman" panose="02020603050405020304" pitchFamily="18" charset="0"/>
              </a:rPr>
              <a:t> – m; } </a:t>
            </a:r>
            <a:r>
              <a:rPr lang="en-US" sz="2000" dirty="0">
                <a:latin typeface="Times New Roman" panose="02020603050405020304" pitchFamily="18" charset="0"/>
                <a:cs typeface="Times New Roman" panose="02020603050405020304" pitchFamily="18" charset="0"/>
              </a:rPr>
              <a:t>//end for</a:t>
            </a:r>
          </a:p>
          <a:p>
            <a:r>
              <a:rPr lang="en-US" sz="2000" dirty="0">
                <a:latin typeface="Times New Roman" panose="02020603050405020304" pitchFamily="18" charset="0"/>
                <a:cs typeface="Times New Roman" panose="02020603050405020304" pitchFamily="18" charset="0"/>
              </a:rPr>
              <a:t> </a:t>
            </a:r>
          </a:p>
        </p:txBody>
      </p:sp>
      <p:graphicFrame>
        <p:nvGraphicFramePr>
          <p:cNvPr id="3" name="Table 2"/>
          <p:cNvGraphicFramePr>
            <a:graphicFrameLocks noGrp="1"/>
          </p:cNvGraphicFramePr>
          <p:nvPr>
            <p:extLst>
              <p:ext uri="{D42A27DB-BD31-4B8C-83A1-F6EECF244321}">
                <p14:modId xmlns:p14="http://schemas.microsoft.com/office/powerpoint/2010/main" val="330269329"/>
              </p:ext>
            </p:extLst>
          </p:nvPr>
        </p:nvGraphicFramePr>
        <p:xfrm>
          <a:off x="8402164" y="2996205"/>
          <a:ext cx="2817837" cy="3356075"/>
        </p:xfrm>
        <a:graphic>
          <a:graphicData uri="http://schemas.openxmlformats.org/drawingml/2006/table">
            <a:tbl>
              <a:tblPr firstRow="1" firstCol="1" lastRow="1" lastCol="1" bandRow="1" bandCol="1">
                <a:tableStyleId>{5C22544A-7EE6-4342-B048-85BDC9FD1C3A}</a:tableStyleId>
              </a:tblPr>
              <a:tblGrid>
                <a:gridCol w="718269">
                  <a:extLst>
                    <a:ext uri="{9D8B030D-6E8A-4147-A177-3AD203B41FA5}">
                      <a16:colId xmlns:a16="http://schemas.microsoft.com/office/drawing/2014/main" val="20000"/>
                    </a:ext>
                  </a:extLst>
                </a:gridCol>
                <a:gridCol w="524892">
                  <a:extLst>
                    <a:ext uri="{9D8B030D-6E8A-4147-A177-3AD203B41FA5}">
                      <a16:colId xmlns:a16="http://schemas.microsoft.com/office/drawing/2014/main" val="20001"/>
                    </a:ext>
                  </a:extLst>
                </a:gridCol>
                <a:gridCol w="524892">
                  <a:extLst>
                    <a:ext uri="{9D8B030D-6E8A-4147-A177-3AD203B41FA5}">
                      <a16:colId xmlns:a16="http://schemas.microsoft.com/office/drawing/2014/main" val="20002"/>
                    </a:ext>
                  </a:extLst>
                </a:gridCol>
                <a:gridCol w="524892">
                  <a:extLst>
                    <a:ext uri="{9D8B030D-6E8A-4147-A177-3AD203B41FA5}">
                      <a16:colId xmlns:a16="http://schemas.microsoft.com/office/drawing/2014/main" val="20003"/>
                    </a:ext>
                  </a:extLst>
                </a:gridCol>
                <a:gridCol w="524892">
                  <a:extLst>
                    <a:ext uri="{9D8B030D-6E8A-4147-A177-3AD203B41FA5}">
                      <a16:colId xmlns:a16="http://schemas.microsoft.com/office/drawing/2014/main" val="20004"/>
                    </a:ext>
                  </a:extLst>
                </a:gridCol>
              </a:tblGrid>
              <a:tr h="337657">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input</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80018">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state</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a</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b</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c</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0010">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a</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0010">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2</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b</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0010">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2</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3</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a</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0010">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3</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4</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b</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90010">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4</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5</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a</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0010">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5</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a:solidFill>
                            <a:schemeClr val="tx1"/>
                          </a:solidFill>
                          <a:effectLst/>
                          <a:latin typeface="Times New Roman" panose="02020603050405020304" pitchFamily="18" charset="0"/>
                          <a:cs typeface="Times New Roman" panose="02020603050405020304" pitchFamily="18" charset="0"/>
                        </a:rPr>
                        <a:t>1</a:t>
                      </a:r>
                      <a:endParaRPr lang="en-US" sz="20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4</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6</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c</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90010">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6</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7</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a</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90010">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7</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a:solidFill>
                            <a:schemeClr val="tx1"/>
                          </a:solidFill>
                          <a:effectLst/>
                          <a:latin typeface="Times New Roman" panose="02020603050405020304" pitchFamily="18" charset="0"/>
                          <a:cs typeface="Times New Roman" panose="02020603050405020304" pitchFamily="18" charset="0"/>
                        </a:rPr>
                        <a:t>2</a:t>
                      </a:r>
                      <a:endParaRPr lang="en-US" sz="20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829577704"/>
              </p:ext>
            </p:extLst>
          </p:nvPr>
        </p:nvGraphicFramePr>
        <p:xfrm>
          <a:off x="1682939" y="3429000"/>
          <a:ext cx="6552828" cy="1863610"/>
        </p:xfrm>
        <a:graphic>
          <a:graphicData uri="http://schemas.openxmlformats.org/drawingml/2006/table">
            <a:tbl>
              <a:tblPr firstRow="1" firstCol="1" lastRow="1" lastCol="1" bandRow="1" bandCol="1">
                <a:tableStyleId>{5C22544A-7EE6-4342-B048-85BDC9FD1C3A}</a:tableStyleId>
              </a:tblPr>
              <a:tblGrid>
                <a:gridCol w="779652">
                  <a:extLst>
                    <a:ext uri="{9D8B030D-6E8A-4147-A177-3AD203B41FA5}">
                      <a16:colId xmlns:a16="http://schemas.microsoft.com/office/drawing/2014/main" val="20000"/>
                    </a:ext>
                  </a:extLst>
                </a:gridCol>
                <a:gridCol w="481098">
                  <a:extLst>
                    <a:ext uri="{9D8B030D-6E8A-4147-A177-3AD203B41FA5}">
                      <a16:colId xmlns:a16="http://schemas.microsoft.com/office/drawing/2014/main" val="20001"/>
                    </a:ext>
                  </a:extLst>
                </a:gridCol>
                <a:gridCol w="481098">
                  <a:extLst>
                    <a:ext uri="{9D8B030D-6E8A-4147-A177-3AD203B41FA5}">
                      <a16:colId xmlns:a16="http://schemas.microsoft.com/office/drawing/2014/main" val="20002"/>
                    </a:ext>
                  </a:extLst>
                </a:gridCol>
                <a:gridCol w="481098">
                  <a:extLst>
                    <a:ext uri="{9D8B030D-6E8A-4147-A177-3AD203B41FA5}">
                      <a16:colId xmlns:a16="http://schemas.microsoft.com/office/drawing/2014/main" val="20003"/>
                    </a:ext>
                  </a:extLst>
                </a:gridCol>
                <a:gridCol w="481098">
                  <a:extLst>
                    <a:ext uri="{9D8B030D-6E8A-4147-A177-3AD203B41FA5}">
                      <a16:colId xmlns:a16="http://schemas.microsoft.com/office/drawing/2014/main" val="20004"/>
                    </a:ext>
                  </a:extLst>
                </a:gridCol>
                <a:gridCol w="481098">
                  <a:extLst>
                    <a:ext uri="{9D8B030D-6E8A-4147-A177-3AD203B41FA5}">
                      <a16:colId xmlns:a16="http://schemas.microsoft.com/office/drawing/2014/main" val="20005"/>
                    </a:ext>
                  </a:extLst>
                </a:gridCol>
                <a:gridCol w="481098">
                  <a:extLst>
                    <a:ext uri="{9D8B030D-6E8A-4147-A177-3AD203B41FA5}">
                      <a16:colId xmlns:a16="http://schemas.microsoft.com/office/drawing/2014/main" val="20006"/>
                    </a:ext>
                  </a:extLst>
                </a:gridCol>
                <a:gridCol w="481098">
                  <a:extLst>
                    <a:ext uri="{9D8B030D-6E8A-4147-A177-3AD203B41FA5}">
                      <a16:colId xmlns:a16="http://schemas.microsoft.com/office/drawing/2014/main" val="20007"/>
                    </a:ext>
                  </a:extLst>
                </a:gridCol>
                <a:gridCol w="481098">
                  <a:extLst>
                    <a:ext uri="{9D8B030D-6E8A-4147-A177-3AD203B41FA5}">
                      <a16:colId xmlns:a16="http://schemas.microsoft.com/office/drawing/2014/main" val="20008"/>
                    </a:ext>
                  </a:extLst>
                </a:gridCol>
                <a:gridCol w="481098">
                  <a:extLst>
                    <a:ext uri="{9D8B030D-6E8A-4147-A177-3AD203B41FA5}">
                      <a16:colId xmlns:a16="http://schemas.microsoft.com/office/drawing/2014/main" val="20009"/>
                    </a:ext>
                  </a:extLst>
                </a:gridCol>
                <a:gridCol w="481098">
                  <a:extLst>
                    <a:ext uri="{9D8B030D-6E8A-4147-A177-3AD203B41FA5}">
                      <a16:colId xmlns:a16="http://schemas.microsoft.com/office/drawing/2014/main" val="20010"/>
                    </a:ext>
                  </a:extLst>
                </a:gridCol>
                <a:gridCol w="481098">
                  <a:extLst>
                    <a:ext uri="{9D8B030D-6E8A-4147-A177-3AD203B41FA5}">
                      <a16:colId xmlns:a16="http://schemas.microsoft.com/office/drawing/2014/main" val="20011"/>
                    </a:ext>
                  </a:extLst>
                </a:gridCol>
                <a:gridCol w="481098">
                  <a:extLst>
                    <a:ext uri="{9D8B030D-6E8A-4147-A177-3AD203B41FA5}">
                      <a16:colId xmlns:a16="http://schemas.microsoft.com/office/drawing/2014/main" val="20012"/>
                    </a:ext>
                  </a:extLst>
                </a:gridCol>
              </a:tblGrid>
              <a:tr h="596525">
                <a:tc>
                  <a:txBody>
                    <a:bodyPr/>
                    <a:lstStyle/>
                    <a:p>
                      <a:pPr marL="0" marR="0" algn="ctr">
                        <a:spcBef>
                          <a:spcPts val="0"/>
                        </a:spcBef>
                        <a:spcAft>
                          <a:spcPts val="0"/>
                        </a:spcAft>
                      </a:pPr>
                      <a:r>
                        <a:rPr lang="en-US" sz="2200" b="0" dirty="0" err="1">
                          <a:solidFill>
                            <a:schemeClr val="tx1"/>
                          </a:solidFill>
                          <a:effectLst/>
                          <a:latin typeface="Times New Roman" panose="02020603050405020304" pitchFamily="18" charset="0"/>
                          <a:cs typeface="Times New Roman" panose="02020603050405020304" pitchFamily="18" charset="0"/>
                        </a:rPr>
                        <a:t>i</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6</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7</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8</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9</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96525">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T[</a:t>
                      </a:r>
                      <a:r>
                        <a:rPr lang="en-US" sz="2200" b="0" dirty="0" err="1">
                          <a:solidFill>
                            <a:schemeClr val="tx1"/>
                          </a:solidFill>
                          <a:effectLst/>
                          <a:latin typeface="Times New Roman" panose="02020603050405020304" pitchFamily="18" charset="0"/>
                          <a:cs typeface="Times New Roman" panose="02020603050405020304" pitchFamily="18" charset="0"/>
                        </a:rPr>
                        <a:t>i</a:t>
                      </a: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c</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20087">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State Φ(</a:t>
                      </a:r>
                      <a:r>
                        <a:rPr lang="en-US" sz="2200" b="0" dirty="0" err="1">
                          <a:solidFill>
                            <a:schemeClr val="tx1"/>
                          </a:solidFill>
                          <a:effectLst/>
                          <a:latin typeface="Times New Roman" panose="02020603050405020304" pitchFamily="18" charset="0"/>
                          <a:cs typeface="Times New Roman" panose="02020603050405020304" pitchFamily="18" charset="0"/>
                        </a:rPr>
                        <a:t>T</a:t>
                      </a:r>
                      <a:r>
                        <a:rPr lang="en-US" sz="2200" b="0" baseline="-25000" dirty="0" err="1">
                          <a:solidFill>
                            <a:schemeClr val="tx1"/>
                          </a:solidFill>
                          <a:effectLst/>
                          <a:latin typeface="Times New Roman" panose="02020603050405020304" pitchFamily="18" charset="0"/>
                          <a:cs typeface="Times New Roman" panose="02020603050405020304" pitchFamily="18" charset="0"/>
                        </a:rPr>
                        <a:t>i</a:t>
                      </a: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6</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7</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 name="Cloud Callout 2">
            <a:extLst>
              <a:ext uri="{FF2B5EF4-FFF2-40B4-BE49-F238E27FC236}">
                <a16:creationId xmlns:a16="http://schemas.microsoft.com/office/drawing/2014/main" id="{1BC9AE7B-AE5B-4CE4-90A4-50670D3BDE13}"/>
              </a:ext>
            </a:extLst>
          </p:cNvPr>
          <p:cNvSpPr/>
          <p:nvPr/>
        </p:nvSpPr>
        <p:spPr>
          <a:xfrm flipH="1">
            <a:off x="497774" y="874294"/>
            <a:ext cx="619914" cy="400973"/>
          </a:xfrm>
          <a:prstGeom prst="cloudCallout">
            <a:avLst>
              <a:gd name="adj1" fmla="val -28645"/>
              <a:gd name="adj2" fmla="val 11757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7" name="Picture 6" descr="Image result for sad face">
            <a:extLst>
              <a:ext uri="{FF2B5EF4-FFF2-40B4-BE49-F238E27FC236}">
                <a16:creationId xmlns:a16="http://schemas.microsoft.com/office/drawing/2014/main" id="{A98D37EA-BB06-4002-AD1A-670FDAA61EB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33662" y="874294"/>
            <a:ext cx="348139" cy="318677"/>
          </a:xfrm>
          <a:prstGeom prst="rect">
            <a:avLst/>
          </a:prstGeom>
          <a:noFill/>
        </p:spPr>
      </p:pic>
    </p:spTree>
    <p:extLst>
      <p:ext uri="{BB962C8B-B14F-4D97-AF65-F5344CB8AC3E}">
        <p14:creationId xmlns:p14="http://schemas.microsoft.com/office/powerpoint/2010/main" val="26403359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48462573"/>
              </p:ext>
            </p:extLst>
          </p:nvPr>
        </p:nvGraphicFramePr>
        <p:xfrm>
          <a:off x="1633489" y="3822705"/>
          <a:ext cx="8842161" cy="1828800"/>
        </p:xfrm>
        <a:graphic>
          <a:graphicData uri="http://schemas.openxmlformats.org/drawingml/2006/table">
            <a:tbl>
              <a:tblPr firstRow="1" firstCol="1" bandRow="1">
                <a:tableStyleId>{5C22544A-7EE6-4342-B048-85BDC9FD1C3A}</a:tableStyleId>
              </a:tblPr>
              <a:tblGrid>
                <a:gridCol w="3542193">
                  <a:extLst>
                    <a:ext uri="{9D8B030D-6E8A-4147-A177-3AD203B41FA5}">
                      <a16:colId xmlns:a16="http://schemas.microsoft.com/office/drawing/2014/main" val="20000"/>
                    </a:ext>
                  </a:extLst>
                </a:gridCol>
                <a:gridCol w="2831976">
                  <a:extLst>
                    <a:ext uri="{9D8B030D-6E8A-4147-A177-3AD203B41FA5}">
                      <a16:colId xmlns:a16="http://schemas.microsoft.com/office/drawing/2014/main" val="20001"/>
                    </a:ext>
                  </a:extLst>
                </a:gridCol>
                <a:gridCol w="2467992">
                  <a:extLst>
                    <a:ext uri="{9D8B030D-6E8A-4147-A177-3AD203B41FA5}">
                      <a16:colId xmlns:a16="http://schemas.microsoft.com/office/drawing/2014/main" val="20002"/>
                    </a:ext>
                  </a:extLst>
                </a:gridCol>
              </a:tblGrid>
              <a:tr h="0">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Algorithm</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Preprocessing time</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Matching time</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2400" b="0" dirty="0" err="1">
                          <a:solidFill>
                            <a:schemeClr val="tx1"/>
                          </a:solidFill>
                          <a:effectLst/>
                          <a:latin typeface="Times New Roman" panose="02020603050405020304" pitchFamily="18" charset="0"/>
                          <a:cs typeface="Times New Roman" panose="02020603050405020304" pitchFamily="18" charset="0"/>
                        </a:rPr>
                        <a:t>BruceForceStringMatching</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dirty="0">
                          <a:solidFill>
                            <a:srgbClr val="0000FF"/>
                          </a:solidFill>
                          <a:effectLst/>
                          <a:latin typeface="Times New Roman" panose="02020603050405020304" pitchFamily="18" charset="0"/>
                          <a:cs typeface="Times New Roman" panose="02020603050405020304" pitchFamily="18" charset="0"/>
                        </a:rPr>
                        <a:t>Θ</a:t>
                      </a:r>
                      <a:r>
                        <a:rPr lang="en-US" sz="2400" b="0" dirty="0">
                          <a:solidFill>
                            <a:schemeClr val="tx1"/>
                          </a:solidFill>
                          <a:effectLst/>
                          <a:latin typeface="Times New Roman" panose="02020603050405020304" pitchFamily="18" charset="0"/>
                          <a:cs typeface="Times New Roman" panose="02020603050405020304" pitchFamily="18" charset="0"/>
                        </a:rPr>
                        <a:t>((n – m + 1)m)</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Rabin-Karp</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Θ(m)</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dirty="0">
                          <a:solidFill>
                            <a:srgbClr val="0000FF"/>
                          </a:solidFill>
                          <a:effectLst/>
                          <a:latin typeface="Times New Roman" panose="02020603050405020304" pitchFamily="18" charset="0"/>
                          <a:cs typeface="Times New Roman" panose="02020603050405020304" pitchFamily="18" charset="0"/>
                        </a:rPr>
                        <a:t>Θ</a:t>
                      </a:r>
                      <a:r>
                        <a:rPr lang="en-US" sz="2400" b="0" dirty="0">
                          <a:solidFill>
                            <a:schemeClr val="tx1"/>
                          </a:solidFill>
                          <a:effectLst/>
                          <a:latin typeface="Times New Roman" panose="02020603050405020304" pitchFamily="18" charset="0"/>
                          <a:cs typeface="Times New Roman" panose="02020603050405020304" pitchFamily="18" charset="0"/>
                        </a:rPr>
                        <a:t>((n – m + 1)m)</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400" b="0" dirty="0">
                          <a:solidFill>
                            <a:srgbClr val="0000FF"/>
                          </a:solidFill>
                          <a:effectLst/>
                          <a:latin typeface="Times New Roman" panose="02020603050405020304" pitchFamily="18" charset="0"/>
                          <a:cs typeface="Times New Roman" panose="02020603050405020304" pitchFamily="18" charset="0"/>
                        </a:rPr>
                        <a:t>Finite Automaton</a:t>
                      </a:r>
                      <a:endParaRPr lang="en-US" sz="2400" b="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2400" b="0" dirty="0">
                          <a:solidFill>
                            <a:srgbClr val="0000FF"/>
                          </a:solidFill>
                          <a:effectLst/>
                          <a:latin typeface="Times New Roman" panose="02020603050405020304" pitchFamily="18" charset="0"/>
                          <a:cs typeface="Times New Roman" panose="02020603050405020304" pitchFamily="18" charset="0"/>
                        </a:rPr>
                        <a:t>O(m | Σ |)</a:t>
                      </a:r>
                      <a:endParaRPr lang="en-US" sz="2400" b="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2400" b="0" dirty="0">
                          <a:solidFill>
                            <a:srgbClr val="0000FF"/>
                          </a:solidFill>
                          <a:effectLst/>
                          <a:latin typeface="Times New Roman" panose="02020603050405020304" pitchFamily="18" charset="0"/>
                          <a:cs typeface="Times New Roman" panose="02020603050405020304" pitchFamily="18" charset="0"/>
                        </a:rPr>
                        <a:t>Θ (n)</a:t>
                      </a:r>
                      <a:endParaRPr lang="en-US" sz="2400" b="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Knuth-Morris-Pratt (KMP)</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Θ (m)</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Θ (n)</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 name="Rectangle 2"/>
          <p:cNvSpPr/>
          <p:nvPr/>
        </p:nvSpPr>
        <p:spPr>
          <a:xfrm>
            <a:off x="1633489" y="1616138"/>
            <a:ext cx="8842161" cy="1569660"/>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The simple loop structure of FINITE-AUTOMATON-MATCHER implies that its matching time on a text string of length  </a:t>
            </a:r>
            <a:r>
              <a:rPr lang="en-US" sz="2400" dirty="0">
                <a:solidFill>
                  <a:srgbClr val="FF0000"/>
                </a:solidFill>
                <a:latin typeface="Times New Roman" panose="02020603050405020304" pitchFamily="18" charset="0"/>
                <a:ea typeface="SimSun" panose="02010600030101010101" pitchFamily="2" charset="-122"/>
              </a:rPr>
              <a:t>n  is  Θ(n).    </a:t>
            </a:r>
            <a:r>
              <a:rPr lang="en-US" sz="2400" dirty="0">
                <a:latin typeface="Times New Roman" panose="02020603050405020304" pitchFamily="18" charset="0"/>
                <a:ea typeface="SimSun" panose="02010600030101010101" pitchFamily="2" charset="-122"/>
              </a:rPr>
              <a:t>This matching time, however, does not include the preprocessing time required to compute the transition function  δ.</a:t>
            </a:r>
            <a:endParaRPr lang="en-US" sz="2400" dirty="0">
              <a:effectLst/>
              <a:latin typeface="Times New Roman" panose="02020603050405020304" pitchFamily="18" charset="0"/>
              <a:ea typeface="SimSun" panose="02010600030101010101" pitchFamily="2" charset="-122"/>
            </a:endParaRPr>
          </a:p>
        </p:txBody>
      </p:sp>
      <p:pic>
        <p:nvPicPr>
          <p:cNvPr id="4" name="Graphic 3" descr="Shooting star">
            <a:extLst>
              <a:ext uri="{FF2B5EF4-FFF2-40B4-BE49-F238E27FC236}">
                <a16:creationId xmlns:a16="http://schemas.microsoft.com/office/drawing/2014/main" id="{DBBD95DE-2C44-48E7-9D61-34A259509C4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004857" flipV="1">
            <a:off x="703506" y="4580021"/>
            <a:ext cx="590670" cy="590670"/>
          </a:xfrm>
          <a:prstGeom prst="rect">
            <a:avLst/>
          </a:prstGeom>
        </p:spPr>
      </p:pic>
    </p:spTree>
    <p:extLst>
      <p:ext uri="{BB962C8B-B14F-4D97-AF65-F5344CB8AC3E}">
        <p14:creationId xmlns:p14="http://schemas.microsoft.com/office/powerpoint/2010/main" val="35067019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85532" y="974416"/>
                <a:ext cx="8259657" cy="5355312"/>
              </a:xfrm>
              <a:prstGeom prst="rect">
                <a:avLst/>
              </a:prstGeom>
            </p:spPr>
            <p:txBody>
              <a:bodyPr wrap="square">
                <a:spAutoFit/>
              </a:bodyPr>
              <a:lstStyle/>
              <a:p>
                <a:r>
                  <a:rPr lang="en-US" sz="3200" dirty="0">
                    <a:ea typeface="SimSun" panose="02010600030101010101" pitchFamily="2" charset="-122"/>
                  </a:rPr>
                  <a:t>String Matching Automata</a:t>
                </a: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r>
                  <a:rPr lang="en-US" sz="2200" dirty="0">
                    <a:latin typeface="Times New Roman" panose="02020603050405020304" pitchFamily="18" charset="0"/>
                    <a:ea typeface="SimSun" panose="02010600030101010101" pitchFamily="2" charset="-122"/>
                  </a:rPr>
                  <a:t>Give a pattern P[1..m], the suffix function </a:t>
                </a:r>
                <a14:m>
                  <m:oMath xmlns:m="http://schemas.openxmlformats.org/officeDocument/2006/math">
                    <m:r>
                      <a:rPr lang="en-US" sz="2200" i="1" smtClean="0">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 corresponding to P is as follows:</a:t>
                </a:r>
              </a:p>
              <a:p>
                <a:pPr marL="342900" indent="-342900">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function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 : </a:t>
                </a:r>
                <a:r>
                  <a:rPr lang="en-US" sz="2200" b="1" dirty="0">
                    <a:latin typeface="Times New Roman" panose="02020603050405020304" pitchFamily="18"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Σ*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ea typeface="SimSun" panose="02010600030101010101" pitchFamily="2" charset="-122"/>
                  </a:rPr>
                  <a:t>  {0, 1, …, m} such that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(x) is the length of the longest prefix of P that is also a suffix of x: </a:t>
                </a:r>
              </a:p>
              <a:p>
                <a:r>
                  <a:rPr lang="en-US" sz="2200" dirty="0">
                    <a:latin typeface="Times New Roman" panose="02020603050405020304" pitchFamily="18" charset="0"/>
                    <a:ea typeface="SimSun" panose="02010600030101010101" pitchFamily="2" charset="-122"/>
                  </a:rPr>
                  <a:t> 	</a:t>
                </a:r>
                <a14:m>
                  <m:oMath xmlns:m="http://schemas.openxmlformats.org/officeDocument/2006/math">
                    <m:r>
                      <a:rPr lang="en-US" sz="2200" i="1" smtClean="0">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(x) = max{ k | </a:t>
                </a:r>
                <a:r>
                  <a:rPr lang="en-US" sz="2200" dirty="0" err="1">
                    <a:latin typeface="Times New Roman" panose="02020603050405020304" pitchFamily="18" charset="0"/>
                    <a:ea typeface="SimSun" panose="02010600030101010101" pitchFamily="2" charset="-122"/>
                  </a:rPr>
                  <a:t>P</a:t>
                </a:r>
                <a:r>
                  <a:rPr lang="en-US" sz="2200" baseline="-25000" dirty="0" err="1">
                    <a:latin typeface="Times New Roman" panose="02020603050405020304" pitchFamily="18" charset="0"/>
                    <a:ea typeface="SimSun" panose="02010600030101010101" pitchFamily="2" charset="-122"/>
                  </a:rPr>
                  <a:t>k</a:t>
                </a:r>
                <a:r>
                  <a:rPr lang="en-US" sz="2200" dirty="0">
                    <a:latin typeface="Times New Roman" panose="02020603050405020304" pitchFamily="18" charset="0"/>
                    <a:ea typeface="SimSun" panose="02010600030101010101" pitchFamily="2" charset="-122"/>
                  </a:rPr>
                  <a:t>  &gt;&gt; x}.   … (32.3)</a:t>
                </a:r>
              </a:p>
              <a:p>
                <a:endParaRPr lang="en-US" sz="2200" dirty="0">
                  <a:latin typeface="Times New Roman" panose="02020603050405020304" pitchFamily="18" charset="0"/>
                  <a:ea typeface="SimSun" panose="02010600030101010101" pitchFamily="2" charset="-122"/>
                </a:endParaRPr>
              </a:p>
              <a:p>
                <a:r>
                  <a:rPr lang="en-US" sz="2200" dirty="0">
                    <a:latin typeface="Times New Roman" panose="02020603050405020304" pitchFamily="18" charset="0"/>
                    <a:ea typeface="SimSun" panose="02010600030101010101" pitchFamily="2" charset="-122"/>
                  </a:rPr>
                  <a:t>The suffix function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 is well-defined, since</a:t>
                </a:r>
              </a:p>
              <a:p>
                <a:r>
                  <a:rPr lang="en-US" sz="2200" dirty="0">
                    <a:latin typeface="Times New Roman" panose="02020603050405020304" pitchFamily="18" charset="0"/>
                    <a:ea typeface="SimSun" panose="02010600030101010101" pitchFamily="2" charset="-122"/>
                  </a:rPr>
                  <a:t>the empty string P</a:t>
                </a:r>
                <a:r>
                  <a:rPr lang="en-US" sz="2200" baseline="-25000" dirty="0">
                    <a:latin typeface="Times New Roman" panose="02020603050405020304" pitchFamily="18" charset="0"/>
                    <a:ea typeface="SimSun" panose="02010600030101010101" pitchFamily="2" charset="-122"/>
                  </a:rPr>
                  <a:t>0</a:t>
                </a:r>
                <a:r>
                  <a:rPr lang="en-US" sz="2200" dirty="0">
                    <a:latin typeface="Times New Roman" panose="02020603050405020304" pitchFamily="18" charset="0"/>
                    <a:ea typeface="SimSun" panose="02010600030101010101" pitchFamily="2" charset="-122"/>
                  </a:rPr>
                  <a:t>  = </a:t>
                </a:r>
                <a14:m>
                  <m:oMath xmlns:m="http://schemas.openxmlformats.org/officeDocument/2006/math">
                    <m:r>
                      <a:rPr lang="en-US" sz="2200" i="1" smtClean="0">
                        <a:latin typeface="Cambria Math" panose="02040503050406030204" pitchFamily="18" charset="0"/>
                        <a:ea typeface="Cambria Math" panose="02040503050406030204" pitchFamily="18" charset="0"/>
                      </a:rPr>
                      <m:t>𝜀</m:t>
                    </m:r>
                  </m:oMath>
                </a14:m>
                <a:r>
                  <a:rPr lang="en-US" sz="2200" dirty="0">
                    <a:latin typeface="Times New Roman" panose="02020603050405020304" pitchFamily="18" charset="0"/>
                    <a:ea typeface="SimSun" panose="02010600030101010101" pitchFamily="2" charset="-122"/>
                  </a:rPr>
                  <a:t> is a suffix of every string.</a:t>
                </a:r>
              </a:p>
              <a:p>
                <a:r>
                  <a:rPr lang="en-US" sz="2200" dirty="0">
                    <a:latin typeface="Times New Roman" panose="02020603050405020304" pitchFamily="18" charset="0"/>
                    <a:ea typeface="SimSun" panose="02010600030101010101" pitchFamily="2" charset="-122"/>
                  </a:rPr>
                  <a:t>As example, for the pattern P = </a:t>
                </a:r>
                <a:r>
                  <a:rPr lang="en-US" sz="2200" dirty="0" err="1">
                    <a:latin typeface="Times New Roman" panose="02020603050405020304" pitchFamily="18" charset="0"/>
                    <a:ea typeface="SimSun" panose="02010600030101010101" pitchFamily="2" charset="-122"/>
                  </a:rPr>
                  <a:t>abc</a:t>
                </a:r>
                <a:r>
                  <a:rPr lang="en-US" sz="2200" dirty="0">
                    <a:latin typeface="Times New Roman" panose="02020603050405020304" pitchFamily="18" charset="0"/>
                    <a:ea typeface="SimSun" panose="02010600030101010101" pitchFamily="2" charset="-122"/>
                  </a:rPr>
                  <a:t>, we have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14:m>
                  <m:oMath xmlns:m="http://schemas.openxmlformats.org/officeDocument/2006/math">
                    <m:r>
                      <a:rPr lang="en-US" sz="2200" i="1">
                        <a:latin typeface="Cambria Math" panose="02040503050406030204" pitchFamily="18" charset="0"/>
                        <a:ea typeface="Cambria Math" panose="02040503050406030204" pitchFamily="18" charset="0"/>
                      </a:rPr>
                      <m:t>𝜀</m:t>
                    </m:r>
                  </m:oMath>
                </a14:m>
                <a:r>
                  <a:rPr lang="en-US" sz="2200" dirty="0">
                    <a:latin typeface="Times New Roman" panose="02020603050405020304" pitchFamily="18" charset="0"/>
                    <a:ea typeface="SimSun" panose="02010600030101010101" pitchFamily="2" charset="-122"/>
                  </a:rPr>
                  <a:t>) = 0,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14:m>
                  <m:oMath xmlns:m="http://schemas.openxmlformats.org/officeDocument/2006/math">
                    <m:r>
                      <a:rPr lang="en-US" sz="2200" b="0" i="1" smtClean="0">
                        <a:latin typeface="Cambria Math" panose="02040503050406030204" pitchFamily="18" charset="0"/>
                        <a:ea typeface="Cambria Math" panose="02040503050406030204" pitchFamily="18" charset="0"/>
                      </a:rPr>
                      <m:t>𝑐𝑐𝑎𝑐𝑎</m:t>
                    </m:r>
                  </m:oMath>
                </a14:m>
                <a:r>
                  <a:rPr lang="en-US" sz="2200" dirty="0">
                    <a:latin typeface="Times New Roman" panose="02020603050405020304" pitchFamily="18" charset="0"/>
                    <a:ea typeface="SimSun" panose="02010600030101010101" pitchFamily="2" charset="-122"/>
                  </a:rPr>
                  <a:t>) = 1,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14:m>
                  <m:oMath xmlns:m="http://schemas.openxmlformats.org/officeDocument/2006/math">
                    <m:r>
                      <a:rPr lang="en-US" sz="2200" i="1">
                        <a:latin typeface="Cambria Math" panose="02040503050406030204" pitchFamily="18" charset="0"/>
                        <a:ea typeface="Cambria Math" panose="02040503050406030204" pitchFamily="18" charset="0"/>
                      </a:rPr>
                      <m:t>𝑐𝑐𝑎</m:t>
                    </m:r>
                    <m:r>
                      <a:rPr lang="en-US" sz="2200" b="0" i="1" smtClean="0">
                        <a:latin typeface="Cambria Math" panose="02040503050406030204" pitchFamily="18" charset="0"/>
                        <a:ea typeface="Cambria Math" panose="02040503050406030204" pitchFamily="18" charset="0"/>
                      </a:rPr>
                      <m:t>𝑏</m:t>
                    </m:r>
                  </m:oMath>
                </a14:m>
                <a:r>
                  <a:rPr lang="en-US" sz="2200" dirty="0">
                    <a:latin typeface="Times New Roman" panose="02020603050405020304" pitchFamily="18" charset="0"/>
                    <a:ea typeface="SimSun" panose="02010600030101010101" pitchFamily="2" charset="-122"/>
                  </a:rPr>
                  <a:t>) = 2, and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14:m>
                  <m:oMath xmlns:m="http://schemas.openxmlformats.org/officeDocument/2006/math">
                    <m:r>
                      <a:rPr lang="en-US" sz="2200" i="1">
                        <a:latin typeface="Cambria Math" panose="02040503050406030204" pitchFamily="18" charset="0"/>
                        <a:ea typeface="Cambria Math" panose="02040503050406030204" pitchFamily="18" charset="0"/>
                      </a:rPr>
                      <m:t>𝑐𝑐𝑎𝑏</m:t>
                    </m:r>
                    <m:r>
                      <a:rPr lang="en-US" sz="2200" b="0" i="1" smtClean="0">
                        <a:latin typeface="Cambria Math" panose="02040503050406030204" pitchFamily="18" charset="0"/>
                        <a:ea typeface="Cambria Math" panose="02040503050406030204" pitchFamily="18" charset="0"/>
                      </a:rPr>
                      <m:t>𝑐</m:t>
                    </m:r>
                  </m:oMath>
                </a14:m>
                <a:r>
                  <a:rPr lang="en-US" sz="2200" dirty="0">
                    <a:latin typeface="Times New Roman" panose="02020603050405020304" pitchFamily="18" charset="0"/>
                    <a:ea typeface="SimSun" panose="02010600030101010101" pitchFamily="2" charset="-122"/>
                  </a:rPr>
                  <a:t>) = 3. For a pattern P of length m, we have</a:t>
                </a:r>
                <a:r>
                  <a:rPr lang="en-US" sz="2200" dirty="0">
                    <a:ea typeface="Cambria Math" panose="02040503050406030204" pitchFamily="18" charset="0"/>
                  </a:rPr>
                  <a:t>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14:m>
                  <m:oMath xmlns:m="http://schemas.openxmlformats.org/officeDocument/2006/math">
                    <m:r>
                      <a:rPr lang="en-US" sz="2200" b="0" i="1" smtClean="0">
                        <a:latin typeface="Cambria Math" panose="02040503050406030204" pitchFamily="18" charset="0"/>
                        <a:ea typeface="Cambria Math" panose="02040503050406030204" pitchFamily="18" charset="0"/>
                      </a:rPr>
                      <m:t>𝑥</m:t>
                    </m:r>
                  </m:oMath>
                </a14:m>
                <a:r>
                  <a:rPr lang="en-US" sz="2200" dirty="0">
                    <a:latin typeface="Times New Roman" panose="02020603050405020304" pitchFamily="18" charset="0"/>
                    <a:ea typeface="SimSun" panose="02010600030101010101" pitchFamily="2" charset="-122"/>
                  </a:rPr>
                  <a:t>) = m </a:t>
                </a:r>
                <a:r>
                  <a:rPr lang="en-US" sz="2200" dirty="0" err="1">
                    <a:latin typeface="Times New Roman" panose="02020603050405020304" pitchFamily="18" charset="0"/>
                    <a:ea typeface="SimSun" panose="02010600030101010101" pitchFamily="2" charset="-122"/>
                  </a:rPr>
                  <a:t>iff</a:t>
                </a:r>
                <a:r>
                  <a:rPr lang="en-US" sz="2200" dirty="0">
                    <a:latin typeface="Times New Roman" panose="02020603050405020304" pitchFamily="18" charset="0"/>
                    <a:ea typeface="SimSun" panose="02010600030101010101" pitchFamily="2" charset="-122"/>
                  </a:rPr>
                  <a:t> P &gt;&gt; x (i.e., x = </a:t>
                </a:r>
                <a:r>
                  <a:rPr lang="en-US" sz="2200" i="1" dirty="0" err="1">
                    <a:latin typeface="Times New Roman" panose="02020603050405020304" pitchFamily="18" charset="0"/>
                    <a:ea typeface="SimSun" panose="02010600030101010101" pitchFamily="2" charset="-122"/>
                  </a:rPr>
                  <a:t>w</a:t>
                </a:r>
                <a:r>
                  <a:rPr lang="en-US" sz="2200" dirty="0" err="1">
                    <a:latin typeface="Times New Roman" panose="02020603050405020304" pitchFamily="18" charset="0"/>
                    <a:ea typeface="SimSun" panose="02010600030101010101" pitchFamily="2" charset="-122"/>
                  </a:rPr>
                  <a:t>P</a:t>
                </a:r>
                <a:r>
                  <a:rPr lang="en-US" sz="2200" dirty="0">
                    <a:latin typeface="Times New Roman" panose="02020603050405020304" pitchFamily="18" charset="0"/>
                    <a:ea typeface="SimSun" panose="02010600030101010101" pitchFamily="2" charset="-122"/>
                  </a:rPr>
                  <a:t>, w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ea typeface="SimSun" panose="02010600030101010101" pitchFamily="2" charset="-122"/>
                  </a:rPr>
                  <a:t> Σ*). From the definition of the suffix function, x &gt;&gt; y implies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14:m>
                  <m:oMath xmlns:m="http://schemas.openxmlformats.org/officeDocument/2006/math">
                    <m:r>
                      <a:rPr lang="en-US" sz="2200" i="1">
                        <a:latin typeface="Cambria Math" panose="02040503050406030204" pitchFamily="18" charset="0"/>
                        <a:ea typeface="Cambria Math" panose="02040503050406030204" pitchFamily="18" charset="0"/>
                      </a:rPr>
                      <m:t>𝑥</m:t>
                    </m:r>
                  </m:oMath>
                </a14:m>
                <a:r>
                  <a:rPr lang="en-US" sz="2200" dirty="0">
                    <a:latin typeface="Times New Roman" panose="02020603050405020304" pitchFamily="18" charset="0"/>
                    <a:ea typeface="SimSun" panose="02010600030101010101" pitchFamily="2" charset="-122"/>
                  </a:rPr>
                  <a:t>)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ea typeface="SimSun" panose="02010600030101010101" pitchFamily="2" charset="-122"/>
                  </a:rPr>
                  <a:t>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14:m>
                  <m:oMath xmlns:m="http://schemas.openxmlformats.org/officeDocument/2006/math">
                    <m:r>
                      <a:rPr lang="en-US" sz="2200" b="0" i="1" dirty="0" smtClean="0">
                        <a:latin typeface="Cambria Math" panose="02040503050406030204" pitchFamily="18" charset="0"/>
                        <a:ea typeface="SimSun" panose="02010600030101010101" pitchFamily="2" charset="-122"/>
                      </a:rPr>
                      <m:t>𝑦</m:t>
                    </m:r>
                  </m:oMath>
                </a14:m>
                <a:r>
                  <a:rPr lang="en-US" sz="2200" dirty="0">
                    <a:latin typeface="Times New Roman" panose="02020603050405020304" pitchFamily="18" charset="0"/>
                    <a:ea typeface="SimSun" panose="02010600030101010101" pitchFamily="2" charset="-122"/>
                  </a:rPr>
                  <a:t>). </a:t>
                </a:r>
              </a:p>
              <a:p>
                <a:r>
                  <a:rPr lang="en-US" sz="2200" dirty="0">
                    <a:latin typeface="Times New Roman" panose="02020603050405020304" pitchFamily="18" charset="0"/>
                    <a:ea typeface="SimSun" panose="02010600030101010101" pitchFamily="2" charset="-122"/>
                  </a:rPr>
                  <a:t> </a:t>
                </a:r>
              </a:p>
            </p:txBody>
          </p:sp>
        </mc:Choice>
        <mc:Fallback xmlns="">
          <p:sp>
            <p:nvSpPr>
              <p:cNvPr id="2" name="Rectangle 1"/>
              <p:cNvSpPr>
                <a:spLocks noRot="1" noChangeAspect="1" noMove="1" noResize="1" noEditPoints="1" noAdjustHandles="1" noChangeArrowheads="1" noChangeShapeType="1" noTextEdit="1"/>
              </p:cNvSpPr>
              <p:nvPr/>
            </p:nvSpPr>
            <p:spPr>
              <a:xfrm>
                <a:off x="1685532" y="974416"/>
                <a:ext cx="8259657" cy="5355312"/>
              </a:xfrm>
              <a:prstGeom prst="rect">
                <a:avLst/>
              </a:prstGeom>
              <a:blipFill>
                <a:blip r:embed="rId2"/>
                <a:stretch>
                  <a:fillRect l="-1845" t="-1481" r="-369"/>
                </a:stretch>
              </a:blipFill>
            </p:spPr>
            <p:txBody>
              <a:bodyPr/>
              <a:lstStyle/>
              <a:p>
                <a:r>
                  <a:rPr lang="en-US">
                    <a:noFill/>
                  </a:rPr>
                  <a:t> </a:t>
                </a:r>
              </a:p>
            </p:txBody>
          </p:sp>
        </mc:Fallback>
      </mc:AlternateContent>
    </p:spTree>
    <p:extLst>
      <p:ext uri="{BB962C8B-B14F-4D97-AF65-F5344CB8AC3E}">
        <p14:creationId xmlns:p14="http://schemas.microsoft.com/office/powerpoint/2010/main" val="2513169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54903" y="843788"/>
                <a:ext cx="8895383" cy="4001095"/>
              </a:xfrm>
              <a:prstGeom prst="rect">
                <a:avLst/>
              </a:prstGeom>
            </p:spPr>
            <p:txBody>
              <a:bodyPr wrap="square">
                <a:spAutoFit/>
              </a:bodyPr>
              <a:lstStyle/>
              <a:p>
                <a:r>
                  <a:rPr lang="en-US" sz="3200" dirty="0">
                    <a:ea typeface="SimSun" panose="02010600030101010101" pitchFamily="2" charset="-122"/>
                  </a:rPr>
                  <a:t>String Matching Automata –</a:t>
                </a:r>
                <a:r>
                  <a:rPr lang="en-US" sz="2800" dirty="0">
                    <a:ea typeface="SimSun" panose="02010600030101010101" pitchFamily="2" charset="-122"/>
                  </a:rPr>
                  <a:t> </a:t>
                </a:r>
                <a:r>
                  <a:rPr lang="en-US" sz="2600" dirty="0">
                    <a:ea typeface="SimSun" panose="02010600030101010101" pitchFamily="2" charset="-122"/>
                  </a:rPr>
                  <a:t>redefined FA</a:t>
                </a:r>
                <a:endParaRPr lang="en-US" sz="3200" dirty="0">
                  <a:ea typeface="SimSun" panose="02010600030101010101" pitchFamily="2" charset="-122"/>
                </a:endParaRP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r>
                  <a:rPr lang="en-US" sz="2200" dirty="0">
                    <a:latin typeface="Times New Roman" panose="02020603050405020304" pitchFamily="18" charset="0"/>
                    <a:ea typeface="SimSun" panose="02010600030101010101" pitchFamily="2" charset="-122"/>
                  </a:rPr>
                  <a:t>Give a pattern P[1..m], define the string matching automaton corresponding to P as follows:</a:t>
                </a:r>
              </a:p>
              <a:p>
                <a:pPr marL="342900" indent="-342900">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state set Q is {0, 1, 2, …, m}. The start state q</a:t>
                </a:r>
                <a:r>
                  <a:rPr lang="en-US" sz="2200" baseline="-25000" dirty="0">
                    <a:latin typeface="Times New Roman" panose="02020603050405020304" pitchFamily="18" charset="0"/>
                    <a:ea typeface="SimSun" panose="02010600030101010101" pitchFamily="2" charset="-122"/>
                  </a:rPr>
                  <a:t>0</a:t>
                </a:r>
                <a:r>
                  <a:rPr lang="en-US" sz="2200" dirty="0">
                    <a:latin typeface="Times New Roman" panose="02020603050405020304" pitchFamily="18" charset="0"/>
                    <a:ea typeface="SimSun" panose="02010600030101010101" pitchFamily="2" charset="-122"/>
                  </a:rPr>
                  <a:t> is state 0 and state m is the only accepting state.</a:t>
                </a:r>
              </a:p>
              <a:p>
                <a:pPr marL="342900" indent="-342900">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transition function δ is defined by, for any state q and character a:</a:t>
                </a:r>
              </a:p>
              <a:p>
                <a:r>
                  <a:rPr lang="en-US" sz="2200" dirty="0">
                    <a:latin typeface="Times New Roman" panose="02020603050405020304" pitchFamily="18" charset="0"/>
                    <a:ea typeface="SimSun" panose="02010600030101010101" pitchFamily="2" charset="-122"/>
                  </a:rPr>
                  <a:t> 	δ(q, a) =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r>
                  <a:rPr lang="en-US" sz="2200" dirty="0" err="1">
                    <a:latin typeface="Times New Roman" panose="02020603050405020304" pitchFamily="18" charset="0"/>
                    <a:ea typeface="SimSun" panose="02010600030101010101" pitchFamily="2" charset="-122"/>
                  </a:rPr>
                  <a:t>P</a:t>
                </a:r>
                <a:r>
                  <a:rPr lang="en-US" sz="2200" baseline="-25000" dirty="0" err="1">
                    <a:latin typeface="Times New Roman" panose="02020603050405020304" pitchFamily="18" charset="0"/>
                    <a:ea typeface="SimSun" panose="02010600030101010101" pitchFamily="2" charset="-122"/>
                  </a:rPr>
                  <a:t>q</a:t>
                </a:r>
                <a:r>
                  <a:rPr lang="en-US" sz="2200" dirty="0" err="1">
                    <a:latin typeface="Times New Roman" panose="02020603050405020304" pitchFamily="18" charset="0"/>
                    <a:ea typeface="SimSun" panose="02010600030101010101" pitchFamily="2" charset="-122"/>
                  </a:rPr>
                  <a:t>a</a:t>
                </a:r>
                <a:r>
                  <a:rPr lang="en-US" sz="2200" dirty="0">
                    <a:latin typeface="Times New Roman" panose="02020603050405020304" pitchFamily="18" charset="0"/>
                    <a:ea typeface="SimSun" panose="02010600030101010101" pitchFamily="2" charset="-122"/>
                  </a:rPr>
                  <a:t>).                                (32.4)</a:t>
                </a:r>
              </a:p>
              <a:p>
                <a:pPr marL="342900" indent="-342900">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δ(q, a) =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r>
                  <a:rPr lang="en-US" sz="2200" dirty="0" err="1">
                    <a:latin typeface="Times New Roman" panose="02020603050405020304" pitchFamily="18" charset="0"/>
                    <a:ea typeface="SimSun" panose="02010600030101010101" pitchFamily="2" charset="-122"/>
                  </a:rPr>
                  <a:t>P</a:t>
                </a:r>
                <a:r>
                  <a:rPr lang="en-US" sz="2200" baseline="-25000" dirty="0" err="1">
                    <a:latin typeface="Times New Roman" panose="02020603050405020304" pitchFamily="18" charset="0"/>
                    <a:ea typeface="SimSun" panose="02010600030101010101" pitchFamily="2" charset="-122"/>
                  </a:rPr>
                  <a:t>q</a:t>
                </a:r>
                <a:r>
                  <a:rPr lang="en-US" sz="2200" dirty="0" err="1">
                    <a:latin typeface="Times New Roman" panose="02020603050405020304" pitchFamily="18" charset="0"/>
                    <a:ea typeface="SimSun" panose="02010600030101010101" pitchFamily="2" charset="-122"/>
                  </a:rPr>
                  <a:t>a</a:t>
                </a:r>
                <a:r>
                  <a:rPr lang="en-US" sz="2200" dirty="0">
                    <a:latin typeface="Times New Roman" panose="02020603050405020304" pitchFamily="18" charset="0"/>
                    <a:ea typeface="SimSun" panose="02010600030101010101" pitchFamily="2" charset="-122"/>
                  </a:rPr>
                  <a:t>) is defined to keep track of the longest prefix of the pattern P that has matched the text string T so far.</a:t>
                </a:r>
              </a:p>
              <a:p>
                <a:r>
                  <a:rPr lang="en-US" sz="2200" dirty="0">
                    <a:latin typeface="Times New Roman" panose="02020603050405020304" pitchFamily="18" charset="0"/>
                    <a:ea typeface="SimSun" panose="02010600030101010101" pitchFamily="2" charset="-122"/>
                  </a:rPr>
                  <a:t>                </a:t>
                </a:r>
              </a:p>
            </p:txBody>
          </p:sp>
        </mc:Choice>
        <mc:Fallback xmlns="">
          <p:sp>
            <p:nvSpPr>
              <p:cNvPr id="2" name="Rectangle 1"/>
              <p:cNvSpPr>
                <a:spLocks noRot="1" noChangeAspect="1" noMove="1" noResize="1" noEditPoints="1" noAdjustHandles="1" noChangeArrowheads="1" noChangeShapeType="1" noTextEdit="1"/>
              </p:cNvSpPr>
              <p:nvPr/>
            </p:nvSpPr>
            <p:spPr>
              <a:xfrm>
                <a:off x="1554903" y="843788"/>
                <a:ext cx="8895383" cy="4001095"/>
              </a:xfrm>
              <a:prstGeom prst="rect">
                <a:avLst/>
              </a:prstGeom>
              <a:blipFill>
                <a:blip r:embed="rId2"/>
                <a:stretch>
                  <a:fillRect l="-1714" t="-1979"/>
                </a:stretch>
              </a:blipFill>
            </p:spPr>
            <p:txBody>
              <a:bodyPr/>
              <a:lstStyle/>
              <a:p>
                <a:r>
                  <a:rPr lang="en-US">
                    <a:noFill/>
                  </a:rPr>
                  <a:t> </a:t>
                </a:r>
              </a:p>
            </p:txBody>
          </p:sp>
        </mc:Fallback>
      </mc:AlternateContent>
    </p:spTree>
    <p:extLst>
      <p:ext uri="{BB962C8B-B14F-4D97-AF65-F5344CB8AC3E}">
        <p14:creationId xmlns:p14="http://schemas.microsoft.com/office/powerpoint/2010/main" val="4435547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13917" y="247360"/>
                <a:ext cx="9161755" cy="6363280"/>
              </a:xfrm>
              <a:prstGeom prst="rect">
                <a:avLst/>
              </a:prstGeom>
            </p:spPr>
            <p:txBody>
              <a:bodyPr wrap="square">
                <a:spAutoFit/>
              </a:bodyPr>
              <a:lstStyle/>
              <a:p>
                <a:r>
                  <a:rPr lang="en-US" sz="3200" dirty="0">
                    <a:ea typeface="SimSun" panose="02010600030101010101" pitchFamily="2" charset="-122"/>
                  </a:rPr>
                  <a:t>Computing the transition function</a:t>
                </a:r>
              </a:p>
              <a:p>
                <a:r>
                  <a:rPr lang="en-US" sz="2200" dirty="0">
                    <a:latin typeface="Times New Roman" panose="02020603050405020304" pitchFamily="18" charset="0"/>
                    <a:ea typeface="SimSun" panose="02010600030101010101" pitchFamily="2" charset="-122"/>
                  </a:rPr>
                  <a:t> </a:t>
                </a:r>
              </a:p>
              <a:p>
                <a:r>
                  <a:rPr lang="en-US" sz="2200" dirty="0">
                    <a:latin typeface="Times New Roman" panose="02020603050405020304" pitchFamily="18" charset="0"/>
                    <a:ea typeface="SimSun" panose="02010600030101010101" pitchFamily="2" charset="-122"/>
                  </a:rPr>
                  <a:t>The following procedure computes the transition function  δ  from a given pattern   P[1..m].</a:t>
                </a:r>
              </a:p>
              <a:p>
                <a:r>
                  <a:rPr lang="en-US" sz="2200" dirty="0">
                    <a:latin typeface="Times New Roman" panose="02020603050405020304" pitchFamily="18" charset="0"/>
                    <a:ea typeface="SimSun" panose="02010600030101010101" pitchFamily="2" charset="-122"/>
                  </a:rPr>
                  <a:t> </a:t>
                </a:r>
              </a:p>
              <a:p>
                <a:pPr>
                  <a:spcAft>
                    <a:spcPts val="600"/>
                  </a:spcAft>
                </a:pPr>
                <a:r>
                  <a:rPr lang="en-US" sz="2400" dirty="0">
                    <a:latin typeface="Consolas" panose="020B0609020204030204" pitchFamily="49" charset="0"/>
                    <a:ea typeface="SimSun" panose="02010600030101010101" pitchFamily="2" charset="-122"/>
                  </a:rPr>
                  <a:t>COMPUTE-TRANSITION-FUNCTION(P, Σ)</a:t>
                </a:r>
              </a:p>
              <a:p>
                <a:pPr>
                  <a:spcAft>
                    <a:spcPts val="300"/>
                  </a:spcAft>
                </a:pPr>
                <a:r>
                  <a:rPr lang="en-US" sz="2400" dirty="0">
                    <a:latin typeface="Consolas" panose="020B0609020204030204" pitchFamily="49" charset="0"/>
                    <a:ea typeface="SimSun" panose="02010600030101010101" pitchFamily="2" charset="-122"/>
                  </a:rPr>
                  <a:t>m ← </a:t>
                </a:r>
                <a:r>
                  <a:rPr lang="en-US" sz="2400" dirty="0" err="1">
                    <a:latin typeface="Consolas" panose="020B0609020204030204" pitchFamily="49" charset="0"/>
                    <a:ea typeface="SimSun" panose="02010600030101010101" pitchFamily="2" charset="-122"/>
                  </a:rPr>
                  <a:t>P.length</a:t>
                </a:r>
                <a:r>
                  <a:rPr lang="en-US" sz="2400" dirty="0">
                    <a:latin typeface="Consolas" panose="020B0609020204030204" pitchFamily="49" charset="0"/>
                    <a:ea typeface="SimSun" panose="02010600030101010101" pitchFamily="2" charset="-122"/>
                  </a:rPr>
                  <a:t>;</a:t>
                </a:r>
              </a:p>
              <a:p>
                <a:pPr>
                  <a:spcAft>
                    <a:spcPts val="300"/>
                  </a:spcAft>
                </a:pPr>
                <a:r>
                  <a:rPr lang="en-US" sz="2400" dirty="0">
                    <a:latin typeface="Consolas" panose="020B0609020204030204" pitchFamily="49" charset="0"/>
                    <a:ea typeface="SimSun" panose="02010600030101010101" pitchFamily="2" charset="-122"/>
                  </a:rPr>
                  <a:t>for q ← 0 to m do {</a:t>
                </a:r>
              </a:p>
              <a:p>
                <a:pPr>
                  <a:spcAft>
                    <a:spcPts val="300"/>
                  </a:spcAft>
                </a:pPr>
                <a:r>
                  <a:rPr lang="en-US" sz="2400" dirty="0">
                    <a:latin typeface="Consolas" panose="020B0609020204030204" pitchFamily="49" charset="0"/>
                    <a:ea typeface="SimSun" panose="02010600030101010101" pitchFamily="2" charset="-122"/>
                  </a:rPr>
                  <a:t>	for (each character a </a:t>
                </a:r>
                <a14:m>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m:t>
                    </m:r>
                  </m:oMath>
                </a14:m>
                <a:r>
                  <a:rPr lang="zh-CN" altLang="en-US" sz="2400" dirty="0">
                    <a:latin typeface="Consolas" panose="020B0609020204030204" pitchFamily="49" charset="0"/>
                    <a:ea typeface="SimSun" panose="02010600030101010101" pitchFamily="2" charset="-122"/>
                  </a:rPr>
                  <a:t> </a:t>
                </a:r>
                <a:r>
                  <a:rPr lang="en-US" sz="2400" dirty="0">
                    <a:latin typeface="Consolas" panose="020B0609020204030204" pitchFamily="49" charset="0"/>
                    <a:ea typeface="SimSun" panose="02010600030101010101" pitchFamily="2" charset="-122"/>
                  </a:rPr>
                  <a:t>Σ) do </a:t>
                </a:r>
                <a:r>
                  <a:rPr lang="en-US" sz="2400" dirty="0">
                    <a:solidFill>
                      <a:srgbClr val="C00000"/>
                    </a:solidFill>
                    <a:latin typeface="Consolas" panose="020B0609020204030204" pitchFamily="49" charset="0"/>
                    <a:ea typeface="SimSun" panose="02010600030101010101" pitchFamily="2" charset="-122"/>
                  </a:rPr>
                  <a:t>{</a:t>
                </a:r>
              </a:p>
              <a:p>
                <a:pPr>
                  <a:spcAft>
                    <a:spcPts val="300"/>
                  </a:spcAft>
                </a:pPr>
                <a:r>
                  <a:rPr lang="en-US" sz="2400" dirty="0">
                    <a:latin typeface="Consolas" panose="020B0609020204030204" pitchFamily="49" charset="0"/>
                    <a:ea typeface="SimSun" panose="02010600030101010101" pitchFamily="2" charset="-122"/>
                  </a:rPr>
                  <a:t>		k ← min(m+1, q+2);</a:t>
                </a:r>
              </a:p>
              <a:p>
                <a:pPr>
                  <a:spcAft>
                    <a:spcPts val="300"/>
                  </a:spcAft>
                </a:pPr>
                <a:r>
                  <a:rPr lang="en-US" sz="2400" dirty="0">
                    <a:latin typeface="Consolas" panose="020B0609020204030204" pitchFamily="49" charset="0"/>
                    <a:ea typeface="SimSun" panose="02010600030101010101" pitchFamily="2" charset="-122"/>
                  </a:rPr>
                  <a:t> 		repeat  </a:t>
                </a:r>
              </a:p>
              <a:p>
                <a:pPr marL="914400" marR="0" indent="457200">
                  <a:spcBef>
                    <a:spcPts val="0"/>
                  </a:spcBef>
                  <a:spcAft>
                    <a:spcPts val="300"/>
                  </a:spcAft>
                </a:pPr>
                <a:r>
                  <a:rPr lang="en-US" sz="2400" dirty="0">
                    <a:latin typeface="Consolas" panose="020B0609020204030204" pitchFamily="49" charset="0"/>
                    <a:ea typeface="SimSun" panose="02010600030101010101" pitchFamily="2" charset="-122"/>
                  </a:rPr>
                  <a:t>		k ← k-1;</a:t>
                </a:r>
              </a:p>
              <a:p>
                <a:pPr>
                  <a:spcAft>
                    <a:spcPts val="300"/>
                  </a:spcAft>
                </a:pPr>
                <a:r>
                  <a:rPr lang="en-US" sz="2400" dirty="0">
                    <a:latin typeface="Consolas" panose="020B0609020204030204" pitchFamily="49" charset="0"/>
                    <a:ea typeface="SimSun" panose="02010600030101010101" pitchFamily="2" charset="-122"/>
                  </a:rPr>
                  <a:t>		until  </a:t>
                </a:r>
                <a:r>
                  <a:rPr lang="en-US" sz="2400" dirty="0" err="1">
                    <a:latin typeface="Consolas" panose="020B0609020204030204" pitchFamily="49" charset="0"/>
                    <a:ea typeface="SimSun" panose="02010600030101010101" pitchFamily="2" charset="-122"/>
                  </a:rPr>
                  <a:t>P</a:t>
                </a:r>
                <a:r>
                  <a:rPr lang="en-US" sz="2400" baseline="-25000" dirty="0" err="1">
                    <a:latin typeface="Consolas" panose="020B0609020204030204" pitchFamily="49" charset="0"/>
                    <a:ea typeface="SimSun" panose="02010600030101010101" pitchFamily="2" charset="-122"/>
                  </a:rPr>
                  <a:t>k</a:t>
                </a:r>
                <a:r>
                  <a:rPr lang="en-US" sz="2400" dirty="0">
                    <a:latin typeface="Consolas" panose="020B0609020204030204" pitchFamily="49" charset="0"/>
                    <a:ea typeface="SimSun" panose="02010600030101010101" pitchFamily="2" charset="-122"/>
                  </a:rPr>
                  <a:t> &gt;&gt; </a:t>
                </a:r>
                <a:r>
                  <a:rPr lang="en-US" sz="2400" dirty="0" err="1">
                    <a:latin typeface="Consolas" panose="020B0609020204030204" pitchFamily="49" charset="0"/>
                    <a:ea typeface="SimSun" panose="02010600030101010101" pitchFamily="2" charset="-122"/>
                  </a:rPr>
                  <a:t>P</a:t>
                </a:r>
                <a:r>
                  <a:rPr lang="en-US" sz="2400" baseline="-25000" dirty="0" err="1">
                    <a:latin typeface="Consolas" panose="020B0609020204030204" pitchFamily="49" charset="0"/>
                    <a:ea typeface="SimSun" panose="02010600030101010101" pitchFamily="2" charset="-122"/>
                  </a:rPr>
                  <a:t>q</a:t>
                </a:r>
                <a:r>
                  <a:rPr lang="en-US" sz="2400" dirty="0" err="1">
                    <a:latin typeface="Consolas" panose="020B0609020204030204" pitchFamily="49" charset="0"/>
                    <a:ea typeface="SimSun" panose="02010600030101010101" pitchFamily="2" charset="-122"/>
                  </a:rPr>
                  <a:t>a</a:t>
                </a:r>
                <a:r>
                  <a:rPr lang="en-US" sz="2400" dirty="0">
                    <a:latin typeface="Consolas" panose="020B0609020204030204" pitchFamily="49" charset="0"/>
                    <a:ea typeface="SimSun" panose="02010600030101010101" pitchFamily="2" charset="-122"/>
                  </a:rPr>
                  <a:t>;</a:t>
                </a:r>
                <a:r>
                  <a:rPr lang="en-US" sz="2400" dirty="0">
                    <a:latin typeface="Times New Roman" panose="02020603050405020304" pitchFamily="18" charset="0"/>
                    <a:ea typeface="SimSun" panose="02010600030101010101" pitchFamily="2" charset="-122"/>
                  </a:rPr>
                  <a:t>  //end repeat</a:t>
                </a:r>
              </a:p>
              <a:p>
                <a:pPr>
                  <a:spcAft>
                    <a:spcPts val="300"/>
                  </a:spcAft>
                </a:pPr>
                <a:r>
                  <a:rPr lang="en-US" sz="2400" dirty="0">
                    <a:latin typeface="Consolas" panose="020B0609020204030204" pitchFamily="49" charset="0"/>
                    <a:ea typeface="SimSun" panose="02010600030101010101" pitchFamily="2" charset="-122"/>
                  </a:rPr>
                  <a:t>		δ(q, a) ← k; </a:t>
                </a:r>
                <a:r>
                  <a:rPr lang="en-US" sz="2400" dirty="0">
                    <a:solidFill>
                      <a:srgbClr val="C00000"/>
                    </a:solidFill>
                    <a:latin typeface="Consolas" panose="020B0609020204030204" pitchFamily="49" charset="0"/>
                    <a:ea typeface="SimSun" panose="02010600030101010101" pitchFamily="2" charset="-122"/>
                  </a:rPr>
                  <a:t>}</a:t>
                </a:r>
                <a:r>
                  <a:rPr lang="en-US" sz="2400" dirty="0">
                    <a:latin typeface="Consolas" panose="020B0609020204030204" pitchFamily="49"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//end inner for and outmost for</a:t>
                </a:r>
              </a:p>
              <a:p>
                <a:pPr>
                  <a:spcAft>
                    <a:spcPts val="300"/>
                  </a:spcAft>
                </a:pPr>
                <a:r>
                  <a:rPr lang="en-US" sz="2400" dirty="0">
                    <a:latin typeface="Times New Roman" panose="02020603050405020304" pitchFamily="18" charset="0"/>
                    <a:ea typeface="SimSun" panose="02010600030101010101" pitchFamily="2" charset="-122"/>
                  </a:rPr>
                  <a:t>}</a:t>
                </a:r>
              </a:p>
              <a:p>
                <a:pPr>
                  <a:spcAft>
                    <a:spcPts val="300"/>
                  </a:spcAft>
                </a:pPr>
                <a:r>
                  <a:rPr lang="en-US" sz="2400" dirty="0">
                    <a:latin typeface="Times New Roman" panose="02020603050405020304" pitchFamily="18" charset="0"/>
                    <a:ea typeface="SimSun" panose="02010600030101010101" pitchFamily="2" charset="-122"/>
                  </a:rPr>
                  <a:t>return δ;</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13917" y="247360"/>
                <a:ext cx="9161755" cy="6363280"/>
              </a:xfrm>
              <a:prstGeom prst="rect">
                <a:avLst/>
              </a:prstGeom>
              <a:blipFill>
                <a:blip r:embed="rId2"/>
                <a:stretch>
                  <a:fillRect l="-1730" t="-1246" b="-2301"/>
                </a:stretch>
              </a:blipFill>
            </p:spPr>
            <p:txBody>
              <a:bodyPr/>
              <a:lstStyle/>
              <a:p>
                <a:r>
                  <a:rPr lang="en-US">
                    <a:noFill/>
                  </a:rPr>
                  <a:t> </a:t>
                </a:r>
              </a:p>
            </p:txBody>
          </p:sp>
        </mc:Fallback>
      </mc:AlternateContent>
    </p:spTree>
    <p:extLst>
      <p:ext uri="{BB962C8B-B14F-4D97-AF65-F5344CB8AC3E}">
        <p14:creationId xmlns:p14="http://schemas.microsoft.com/office/powerpoint/2010/main" val="27083604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85235" y="181957"/>
                <a:ext cx="8895383" cy="6494085"/>
              </a:xfrm>
              <a:prstGeom prst="rect">
                <a:avLst/>
              </a:prstGeom>
            </p:spPr>
            <p:txBody>
              <a:bodyPr wrap="square">
                <a:spAutoFit/>
              </a:bodyPr>
              <a:lstStyle/>
              <a:p>
                <a:r>
                  <a:rPr lang="en-US" sz="3200" dirty="0">
                    <a:ea typeface="SimSun" panose="02010600030101010101" pitchFamily="2" charset="-122"/>
                  </a:rPr>
                  <a:t>Computing the transition function </a:t>
                </a:r>
                <a:r>
                  <a:rPr lang="en-US" sz="2800" dirty="0">
                    <a:ea typeface="SimSun" panose="02010600030101010101" pitchFamily="2" charset="-122"/>
                  </a:rPr>
                  <a:t>- Preprocessor</a:t>
                </a:r>
              </a:p>
              <a:p>
                <a:endParaRPr lang="en-US" sz="2200" dirty="0">
                  <a:latin typeface="Times New Roman" panose="02020603050405020304" pitchFamily="18" charset="0"/>
                  <a:ea typeface="SimSun" panose="02010600030101010101" pitchFamily="2" charset="-122"/>
                </a:endParaRPr>
              </a:p>
              <a:p>
                <a:pPr marL="461963"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procedure computes δ(q, a) according to its definition given:</a:t>
                </a:r>
              </a:p>
              <a:p>
                <a:pPr marL="461963" indent="-461963"/>
                <a:r>
                  <a:rPr lang="en-US" sz="2200" dirty="0">
                    <a:latin typeface="Times New Roman" panose="02020603050405020304" pitchFamily="18" charset="0"/>
                    <a:ea typeface="SimSun" panose="02010600030101010101" pitchFamily="2" charset="-122"/>
                  </a:rPr>
                  <a:t>           δ(q, a) =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r>
                  <a:rPr lang="en-US" sz="2200" dirty="0" err="1">
                    <a:latin typeface="Times New Roman" panose="02020603050405020304" pitchFamily="18" charset="0"/>
                    <a:ea typeface="SimSun" panose="02010600030101010101" pitchFamily="2" charset="-122"/>
                  </a:rPr>
                  <a:t>P</a:t>
                </a:r>
                <a:r>
                  <a:rPr lang="en-US" sz="2200" baseline="-25000" dirty="0" err="1">
                    <a:latin typeface="Times New Roman" panose="02020603050405020304" pitchFamily="18" charset="0"/>
                    <a:ea typeface="SimSun" panose="02010600030101010101" pitchFamily="2" charset="-122"/>
                  </a:rPr>
                  <a:t>q</a:t>
                </a:r>
                <a:r>
                  <a:rPr lang="en-US" sz="2200" dirty="0" err="1">
                    <a:latin typeface="Times New Roman" panose="02020603050405020304" pitchFamily="18" charset="0"/>
                    <a:ea typeface="SimSun" panose="02010600030101010101" pitchFamily="2" charset="-122"/>
                  </a:rPr>
                  <a:t>a</a:t>
                </a:r>
                <a:r>
                  <a:rPr lang="en-US" sz="2200" dirty="0">
                    <a:latin typeface="Times New Roman" panose="02020603050405020304" pitchFamily="18" charset="0"/>
                    <a:ea typeface="SimSun" panose="02010600030101010101" pitchFamily="2" charset="-122"/>
                  </a:rPr>
                  <a:t>).                                (32.4)</a:t>
                </a:r>
              </a:p>
              <a:p>
                <a:pPr marL="461963"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nested loops </a:t>
                </a:r>
              </a:p>
              <a:p>
                <a:pPr lvl="2"/>
                <a:r>
                  <a:rPr lang="en-US" sz="2000" dirty="0">
                    <a:latin typeface="Consolas" panose="020B0609020204030204" pitchFamily="49" charset="0"/>
                    <a:ea typeface="SimSun" panose="02010600030101010101" pitchFamily="2" charset="-122"/>
                  </a:rPr>
                  <a:t>for q ← 0 to m do {</a:t>
                </a:r>
              </a:p>
              <a:p>
                <a:pPr lvl="2">
                  <a:spcAft>
                    <a:spcPts val="300"/>
                  </a:spcAft>
                </a:pPr>
                <a:r>
                  <a:rPr lang="en-US" sz="2000" dirty="0">
                    <a:latin typeface="Consolas" panose="020B0609020204030204" pitchFamily="49" charset="0"/>
                    <a:ea typeface="SimSun" panose="02010600030101010101" pitchFamily="2" charset="-122"/>
                  </a:rPr>
                  <a:t>	for (each character a </a:t>
                </a:r>
                <a14:m>
                  <m:oMath xmlns:m="http://schemas.openxmlformats.org/officeDocument/2006/math">
                    <m:r>
                      <a:rPr lang="en-US" altLang="zh-CN" sz="2000" i="1" dirty="0">
                        <a:latin typeface="Cambria Math" panose="02040503050406030204" pitchFamily="18" charset="0"/>
                        <a:ea typeface="Cambria Math" panose="02040503050406030204" pitchFamily="18" charset="0"/>
                      </a:rPr>
                      <m:t>∈</m:t>
                    </m:r>
                  </m:oMath>
                </a14:m>
                <a:r>
                  <a:rPr lang="zh-CN" altLang="en-US" sz="2000" dirty="0">
                    <a:latin typeface="Consolas" panose="020B0609020204030204" pitchFamily="49" charset="0"/>
                    <a:ea typeface="SimSun" panose="02010600030101010101" pitchFamily="2" charset="-122"/>
                  </a:rPr>
                  <a:t> </a:t>
                </a:r>
                <a:r>
                  <a:rPr lang="en-US" sz="2000" dirty="0">
                    <a:latin typeface="Consolas" panose="020B0609020204030204" pitchFamily="49" charset="0"/>
                    <a:ea typeface="SimSun" panose="02010600030101010101" pitchFamily="2" charset="-122"/>
                  </a:rPr>
                  <a:t>Σ) do </a:t>
                </a:r>
                <a:r>
                  <a:rPr lang="en-US" sz="2000" dirty="0">
                    <a:solidFill>
                      <a:srgbClr val="C00000"/>
                    </a:solidFill>
                    <a:latin typeface="Consolas" panose="020B0609020204030204" pitchFamily="49" charset="0"/>
                    <a:ea typeface="SimSun" panose="02010600030101010101" pitchFamily="2" charset="-122"/>
                  </a:rPr>
                  <a:t>{</a:t>
                </a:r>
              </a:p>
              <a:p>
                <a:pPr lvl="1"/>
                <a:r>
                  <a:rPr lang="en-US" sz="2200" dirty="0">
                    <a:latin typeface="Times New Roman" panose="02020603050405020304" pitchFamily="18" charset="0"/>
                    <a:ea typeface="SimSun" panose="02010600030101010101" pitchFamily="2" charset="-122"/>
                  </a:rPr>
                  <a:t>considers all states q and all characters a.</a:t>
                </a:r>
              </a:p>
              <a:p>
                <a:pPr marL="461963" indent="-461963">
                  <a:spcAft>
                    <a:spcPts val="300"/>
                  </a:spcAft>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Statements of 	</a:t>
                </a:r>
                <a:r>
                  <a:rPr lang="en-US" sz="2000" dirty="0">
                    <a:latin typeface="Consolas" panose="020B0609020204030204" pitchFamily="49" charset="0"/>
                    <a:ea typeface="SimSun" panose="02010600030101010101" pitchFamily="2" charset="-122"/>
                  </a:rPr>
                  <a:t>k ← min(m+1, q+2);</a:t>
                </a:r>
              </a:p>
              <a:p>
                <a:pPr>
                  <a:spcAft>
                    <a:spcPts val="300"/>
                  </a:spcAft>
                </a:pPr>
                <a:r>
                  <a:rPr lang="en-US" sz="2000" dirty="0">
                    <a:latin typeface="Consolas" panose="020B0609020204030204" pitchFamily="49" charset="0"/>
                    <a:ea typeface="SimSun" panose="02010600030101010101" pitchFamily="2" charset="-122"/>
                  </a:rPr>
                  <a:t> 		  	repeat  </a:t>
                </a:r>
              </a:p>
              <a:p>
                <a:pPr marL="914400" marR="0" indent="457200">
                  <a:spcBef>
                    <a:spcPts val="0"/>
                  </a:spcBef>
                  <a:spcAft>
                    <a:spcPts val="300"/>
                  </a:spcAft>
                </a:pPr>
                <a:r>
                  <a:rPr lang="en-US" sz="2000" dirty="0">
                    <a:latin typeface="Consolas" panose="020B0609020204030204" pitchFamily="49" charset="0"/>
                    <a:ea typeface="SimSun" panose="02010600030101010101" pitchFamily="2" charset="-122"/>
                  </a:rPr>
                  <a:t>			k ← k-1;</a:t>
                </a:r>
              </a:p>
              <a:p>
                <a:pPr>
                  <a:spcAft>
                    <a:spcPts val="300"/>
                  </a:spcAft>
                </a:pPr>
                <a:r>
                  <a:rPr lang="en-US" sz="2000" dirty="0">
                    <a:latin typeface="Consolas" panose="020B0609020204030204" pitchFamily="49" charset="0"/>
                    <a:ea typeface="SimSun" panose="02010600030101010101" pitchFamily="2" charset="-122"/>
                  </a:rPr>
                  <a:t>			until  </a:t>
                </a:r>
                <a:r>
                  <a:rPr lang="en-US" sz="2000" dirty="0" err="1">
                    <a:latin typeface="Consolas" panose="020B0609020204030204" pitchFamily="49" charset="0"/>
                    <a:ea typeface="SimSun" panose="02010600030101010101" pitchFamily="2" charset="-122"/>
                  </a:rPr>
                  <a:t>P</a:t>
                </a:r>
                <a:r>
                  <a:rPr lang="en-US" sz="2000" baseline="-25000" dirty="0" err="1">
                    <a:latin typeface="Consolas" panose="020B0609020204030204" pitchFamily="49" charset="0"/>
                    <a:ea typeface="SimSun" panose="02010600030101010101" pitchFamily="2" charset="-122"/>
                  </a:rPr>
                  <a:t>k</a:t>
                </a:r>
                <a:r>
                  <a:rPr lang="en-US" sz="2000" dirty="0">
                    <a:latin typeface="Consolas" panose="020B0609020204030204" pitchFamily="49" charset="0"/>
                    <a:ea typeface="SimSun" panose="02010600030101010101" pitchFamily="2" charset="-122"/>
                  </a:rPr>
                  <a:t> &gt;&gt; </a:t>
                </a:r>
                <a:r>
                  <a:rPr lang="en-US" sz="2000" dirty="0" err="1">
                    <a:latin typeface="Consolas" panose="020B0609020204030204" pitchFamily="49" charset="0"/>
                    <a:ea typeface="SimSun" panose="02010600030101010101" pitchFamily="2" charset="-122"/>
                  </a:rPr>
                  <a:t>P</a:t>
                </a:r>
                <a:r>
                  <a:rPr lang="en-US" sz="2000" baseline="-25000" dirty="0" err="1">
                    <a:latin typeface="Consolas" panose="020B0609020204030204" pitchFamily="49" charset="0"/>
                    <a:ea typeface="SimSun" panose="02010600030101010101" pitchFamily="2" charset="-122"/>
                  </a:rPr>
                  <a:t>q</a:t>
                </a:r>
                <a:r>
                  <a:rPr lang="en-US" sz="2000" dirty="0" err="1">
                    <a:latin typeface="Consolas" panose="020B0609020204030204" pitchFamily="49" charset="0"/>
                    <a:ea typeface="SimSun" panose="02010600030101010101" pitchFamily="2" charset="-122"/>
                  </a:rPr>
                  <a:t>a</a:t>
                </a:r>
                <a:r>
                  <a:rPr lang="en-US" sz="2000" dirty="0">
                    <a:latin typeface="Consolas" panose="020B0609020204030204" pitchFamily="49" charset="0"/>
                    <a:ea typeface="SimSun" panose="02010600030101010101" pitchFamily="2" charset="-122"/>
                  </a:rPr>
                  <a:t>;</a:t>
                </a:r>
                <a:r>
                  <a:rPr lang="en-US" sz="2000" dirty="0">
                    <a:latin typeface="Times New Roman" panose="02020603050405020304" pitchFamily="18" charset="0"/>
                    <a:ea typeface="SimSun" panose="02010600030101010101" pitchFamily="2" charset="-122"/>
                  </a:rPr>
                  <a:t>  //end repeat</a:t>
                </a:r>
              </a:p>
              <a:p>
                <a:pPr>
                  <a:spcAft>
                    <a:spcPts val="300"/>
                  </a:spcAft>
                </a:pPr>
                <a:r>
                  <a:rPr lang="en-US" sz="2000" dirty="0">
                    <a:latin typeface="Consolas" panose="020B0609020204030204" pitchFamily="49" charset="0"/>
                    <a:ea typeface="SimSun" panose="02010600030101010101" pitchFamily="2" charset="-122"/>
                  </a:rPr>
                  <a:t>			δ(q, a) ← k; </a:t>
                </a:r>
              </a:p>
              <a:p>
                <a:pPr lvl="1">
                  <a:spcAft>
                    <a:spcPts val="300"/>
                  </a:spcAft>
                </a:pPr>
                <a:r>
                  <a:rPr lang="en-US" sz="2000" dirty="0">
                    <a:latin typeface="Times New Roman" panose="02020603050405020304" pitchFamily="18" charset="0"/>
                    <a:ea typeface="SimSun" panose="02010600030101010101" pitchFamily="2" charset="-122"/>
                    <a:cs typeface="Times New Roman" panose="02020603050405020304" pitchFamily="18" charset="0"/>
                  </a:rPr>
                  <a:t>set </a:t>
                </a:r>
                <a:r>
                  <a:rPr lang="en-US" sz="2200" dirty="0">
                    <a:latin typeface="Times New Roman" panose="02020603050405020304" pitchFamily="18" charset="0"/>
                    <a:ea typeface="SimSun" panose="02010600030101010101" pitchFamily="2" charset="-122"/>
                  </a:rPr>
                  <a:t> δ(q, a) to be the largest k such that </a:t>
                </a:r>
                <a:r>
                  <a:rPr lang="en-US" sz="2200" dirty="0" err="1">
                    <a:latin typeface="Times New Roman" panose="02020603050405020304" pitchFamily="18" charset="0"/>
                    <a:ea typeface="SimSun" panose="02010600030101010101" pitchFamily="2" charset="-122"/>
                  </a:rPr>
                  <a:t>P</a:t>
                </a:r>
                <a:r>
                  <a:rPr lang="en-US" sz="2200" baseline="-25000" dirty="0" err="1">
                    <a:latin typeface="Times New Roman" panose="02020603050405020304" pitchFamily="18" charset="0"/>
                    <a:ea typeface="SimSun" panose="02010600030101010101" pitchFamily="2" charset="-122"/>
                  </a:rPr>
                  <a:t>k</a:t>
                </a:r>
                <a:r>
                  <a:rPr lang="en-US" sz="2200" baseline="-25000" dirty="0">
                    <a:latin typeface="Times New Roman" panose="02020603050405020304" pitchFamily="18"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&gt;&gt; </a:t>
                </a:r>
                <a:r>
                  <a:rPr lang="en-US" sz="2200" dirty="0" err="1">
                    <a:latin typeface="Times New Roman" panose="02020603050405020304" pitchFamily="18" charset="0"/>
                    <a:ea typeface="SimSun" panose="02010600030101010101" pitchFamily="2" charset="-122"/>
                  </a:rPr>
                  <a:t>P</a:t>
                </a:r>
                <a:r>
                  <a:rPr lang="en-US" sz="2200" baseline="-25000" dirty="0" err="1">
                    <a:latin typeface="Times New Roman" panose="02020603050405020304" pitchFamily="18" charset="0"/>
                    <a:ea typeface="SimSun" panose="02010600030101010101" pitchFamily="2" charset="-122"/>
                  </a:rPr>
                  <a:t>k</a:t>
                </a:r>
                <a:r>
                  <a:rPr lang="en-US" sz="2200" dirty="0" err="1">
                    <a:latin typeface="Times New Roman" panose="02020603050405020304" pitchFamily="18" charset="0"/>
                    <a:ea typeface="SimSun" panose="02010600030101010101" pitchFamily="2" charset="-122"/>
                  </a:rPr>
                  <a:t>a</a:t>
                </a:r>
                <a:r>
                  <a:rPr lang="en-US" sz="2200" dirty="0">
                    <a:latin typeface="Times New Roman" panose="02020603050405020304" pitchFamily="18" charset="0"/>
                    <a:ea typeface="SimSun" panose="02010600030101010101" pitchFamily="2" charset="-122"/>
                  </a:rPr>
                  <a:t>. </a:t>
                </a:r>
              </a:p>
              <a:p>
                <a:pPr marL="800100" lvl="1" indent="-342900">
                  <a:spcAft>
                    <a:spcPts val="300"/>
                  </a:spcAft>
                  <a:buFont typeface="Arial" panose="020B0604020202020204" pitchFamily="34" charset="0"/>
                  <a:buChar char="•"/>
                </a:pPr>
                <a:r>
                  <a:rPr lang="en-US" sz="2200" dirty="0">
                    <a:latin typeface="Times New Roman" panose="02020603050405020304" pitchFamily="18" charset="0"/>
                    <a:ea typeface="SimSun" panose="02010600030101010101" pitchFamily="2" charset="-122"/>
                    <a:cs typeface="Times New Roman" panose="02020603050405020304" pitchFamily="18" charset="0"/>
                  </a:rPr>
                  <a:t>The code starts with the largest conceivable value of k, which is min(m, q+1). </a:t>
                </a:r>
              </a:p>
              <a:p>
                <a:pPr marL="800100" lvl="1" indent="-342900">
                  <a:spcAft>
                    <a:spcPts val="300"/>
                  </a:spcAft>
                  <a:buFont typeface="Arial" panose="020B0604020202020204" pitchFamily="34" charset="0"/>
                  <a:buChar char="•"/>
                </a:pPr>
                <a:r>
                  <a:rPr lang="en-US" sz="2200" dirty="0">
                    <a:latin typeface="Times New Roman" panose="02020603050405020304" pitchFamily="18" charset="0"/>
                    <a:ea typeface="SimSun" panose="02010600030101010101" pitchFamily="2" charset="-122"/>
                    <a:cs typeface="Times New Roman" panose="02020603050405020304" pitchFamily="18" charset="0"/>
                  </a:rPr>
                  <a:t>It then decrease k until </a:t>
                </a:r>
                <a:r>
                  <a:rPr lang="en-US" sz="2200" dirty="0" err="1">
                    <a:latin typeface="Times New Roman" panose="02020603050405020304" pitchFamily="18" charset="0"/>
                    <a:ea typeface="SimSun" panose="02010600030101010101" pitchFamily="2" charset="-122"/>
                  </a:rPr>
                  <a:t>P</a:t>
                </a:r>
                <a:r>
                  <a:rPr lang="en-US" sz="2200" baseline="-25000" dirty="0" err="1">
                    <a:latin typeface="Times New Roman" panose="02020603050405020304" pitchFamily="18" charset="0"/>
                    <a:ea typeface="SimSun" panose="02010600030101010101" pitchFamily="2" charset="-122"/>
                  </a:rPr>
                  <a:t>k</a:t>
                </a:r>
                <a:r>
                  <a:rPr lang="en-US" sz="2200" baseline="-25000" dirty="0">
                    <a:latin typeface="Times New Roman" panose="02020603050405020304" pitchFamily="18"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&gt;&gt; </a:t>
                </a:r>
                <a:r>
                  <a:rPr lang="en-US" sz="2200" dirty="0" err="1">
                    <a:latin typeface="Times New Roman" panose="02020603050405020304" pitchFamily="18" charset="0"/>
                    <a:ea typeface="SimSun" panose="02010600030101010101" pitchFamily="2" charset="-122"/>
                  </a:rPr>
                  <a:t>P</a:t>
                </a:r>
                <a:r>
                  <a:rPr lang="en-US" sz="2200" baseline="-25000" dirty="0" err="1">
                    <a:latin typeface="Times New Roman" panose="02020603050405020304" pitchFamily="18" charset="0"/>
                    <a:ea typeface="SimSun" panose="02010600030101010101" pitchFamily="2" charset="-122"/>
                  </a:rPr>
                  <a:t>k</a:t>
                </a:r>
                <a:r>
                  <a:rPr lang="en-US" sz="2200" dirty="0" err="1">
                    <a:latin typeface="Times New Roman" panose="02020603050405020304" pitchFamily="18" charset="0"/>
                    <a:ea typeface="SimSun" panose="02010600030101010101" pitchFamily="2" charset="-122"/>
                  </a:rPr>
                  <a:t>a</a:t>
                </a:r>
                <a:r>
                  <a:rPr lang="en-US" sz="2200" dirty="0">
                    <a:latin typeface="Times New Roman" panose="02020603050405020304" pitchFamily="18" charset="0"/>
                    <a:ea typeface="SimSun" panose="02010600030101010101" pitchFamily="2" charset="-122"/>
                  </a:rPr>
                  <a:t> which must eventually occur since P</a:t>
                </a:r>
                <a:r>
                  <a:rPr lang="en-US" sz="2200" baseline="-25000" dirty="0">
                    <a:latin typeface="Times New Roman" panose="02020603050405020304" pitchFamily="18" charset="0"/>
                    <a:ea typeface="SimSun" panose="02010600030101010101" pitchFamily="2" charset="-122"/>
                  </a:rPr>
                  <a:t>0 </a:t>
                </a:r>
                <a:r>
                  <a:rPr lang="en-US" sz="2200" dirty="0">
                    <a:latin typeface="Times New Roman" panose="02020603050405020304" pitchFamily="18" charset="0"/>
                    <a:ea typeface="SimSun" panose="02010600030101010101" pitchFamily="2" charset="-122"/>
                  </a:rPr>
                  <a:t>= </a:t>
                </a:r>
                <a:r>
                  <a:rPr lang="en-US" altLang="zh-CN" sz="2400" dirty="0">
                    <a:latin typeface="Consolas" panose="020B0609020204030204" pitchFamily="49" charset="0"/>
                    <a:ea typeface="Microsoft YaHei" panose="020B0503020204020204" pitchFamily="34" charset="-122"/>
                  </a:rPr>
                  <a:t>ε</a:t>
                </a:r>
                <a:r>
                  <a:rPr lang="en-US" sz="2200" dirty="0">
                    <a:latin typeface="Times New Roman" panose="02020603050405020304" pitchFamily="18" charset="0"/>
                    <a:ea typeface="SimSun" panose="02010600030101010101" pitchFamily="2" charset="-122"/>
                  </a:rPr>
                  <a:t> is a suffix of every string.</a:t>
                </a:r>
              </a:p>
            </p:txBody>
          </p:sp>
        </mc:Choice>
        <mc:Fallback xmlns="">
          <p:sp>
            <p:nvSpPr>
              <p:cNvPr id="2" name="Rectangle 1"/>
              <p:cNvSpPr>
                <a:spLocks noRot="1" noChangeAspect="1" noMove="1" noResize="1" noEditPoints="1" noAdjustHandles="1" noChangeArrowheads="1" noChangeShapeType="1" noTextEdit="1"/>
              </p:cNvSpPr>
              <p:nvPr/>
            </p:nvSpPr>
            <p:spPr>
              <a:xfrm>
                <a:off x="1485235" y="181957"/>
                <a:ext cx="8895383" cy="6494085"/>
              </a:xfrm>
              <a:prstGeom prst="rect">
                <a:avLst/>
              </a:prstGeom>
              <a:blipFill>
                <a:blip r:embed="rId2"/>
                <a:stretch>
                  <a:fillRect l="-1782" t="-1221" b="-1221"/>
                </a:stretch>
              </a:blipFill>
            </p:spPr>
            <p:txBody>
              <a:bodyPr/>
              <a:lstStyle/>
              <a:p>
                <a:r>
                  <a:rPr lang="en-US">
                    <a:noFill/>
                  </a:rPr>
                  <a:t> </a:t>
                </a:r>
              </a:p>
            </p:txBody>
          </p:sp>
        </mc:Fallback>
      </mc:AlternateContent>
    </p:spTree>
    <p:extLst>
      <p:ext uri="{BB962C8B-B14F-4D97-AF65-F5344CB8AC3E}">
        <p14:creationId xmlns:p14="http://schemas.microsoft.com/office/powerpoint/2010/main" val="2438027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93944" y="922186"/>
                <a:ext cx="8895383" cy="4801314"/>
              </a:xfrm>
              <a:prstGeom prst="rect">
                <a:avLst/>
              </a:prstGeom>
            </p:spPr>
            <p:txBody>
              <a:bodyPr wrap="square">
                <a:spAutoFit/>
              </a:bodyPr>
              <a:lstStyle/>
              <a:p>
                <a:r>
                  <a:rPr lang="en-US" sz="3200" dirty="0">
                    <a:ea typeface="SimSun" panose="02010600030101010101" pitchFamily="2" charset="-122"/>
                  </a:rPr>
                  <a:t>Computing the transition function </a:t>
                </a:r>
                <a:r>
                  <a:rPr lang="en-US" sz="2800" dirty="0">
                    <a:ea typeface="SimSun" panose="02010600030101010101" pitchFamily="2" charset="-122"/>
                  </a:rPr>
                  <a:t>- Preprocessor</a:t>
                </a:r>
              </a:p>
              <a:p>
                <a:endParaRPr lang="en-US" sz="2200" dirty="0">
                  <a:latin typeface="Times New Roman" panose="02020603050405020304" pitchFamily="18" charset="0"/>
                  <a:ea typeface="SimSun" panose="02010600030101010101" pitchFamily="2" charset="-122"/>
                </a:endParaRPr>
              </a:p>
              <a:p>
                <a:pPr marL="461963"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running time for computing the transition function is O(m</a:t>
                </a:r>
                <a:r>
                  <a:rPr lang="en-US" sz="2200" baseline="30000" dirty="0">
                    <a:latin typeface="Times New Roman" panose="02020603050405020304" pitchFamily="18" charset="0"/>
                    <a:ea typeface="SimSun" panose="02010600030101010101" pitchFamily="2" charset="-122"/>
                  </a:rPr>
                  <a:t>3</a:t>
                </a:r>
                <a:r>
                  <a:rPr lang="en-US" sz="22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Σ</a:t>
                </a:r>
                <a:r>
                  <a:rPr lang="en-US" sz="2200" dirty="0">
                    <a:latin typeface="Times New Roman" panose="02020603050405020304" pitchFamily="18" charset="0"/>
                    <a:ea typeface="SimSun" panose="02010600030101010101" pitchFamily="2" charset="-122"/>
                  </a:rPr>
                  <a:t> |).</a:t>
                </a:r>
              </a:p>
              <a:p>
                <a:pPr marL="919163" lvl="1"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outer loops contribute a factor of O(</a:t>
                </a:r>
                <a:r>
                  <a:rPr lang="en-US" sz="2200" dirty="0" err="1">
                    <a:latin typeface="Times New Roman" panose="02020603050405020304" pitchFamily="18" charset="0"/>
                    <a:ea typeface="SimSun" panose="02010600030101010101" pitchFamily="2" charset="-122"/>
                  </a:rPr>
                  <a:t>m|</a:t>
                </a:r>
                <a:r>
                  <a:rPr lang="en-US" sz="2400" dirty="0" err="1">
                    <a:latin typeface="Times New Roman" panose="02020603050405020304" pitchFamily="18" charset="0"/>
                    <a:ea typeface="SimSun" panose="02010600030101010101" pitchFamily="2" charset="-122"/>
                    <a:cs typeface="Times New Roman" panose="02020603050405020304" pitchFamily="18" charset="0"/>
                  </a:rPr>
                  <a:t>Σ</a:t>
                </a:r>
                <a:r>
                  <a:rPr lang="en-US" sz="2200" dirty="0">
                    <a:latin typeface="Times New Roman" panose="02020603050405020304" pitchFamily="18" charset="0"/>
                    <a:ea typeface="SimSun" panose="02010600030101010101" pitchFamily="2" charset="-122"/>
                  </a:rPr>
                  <a:t> |). </a:t>
                </a:r>
              </a:p>
              <a:p>
                <a:pPr marL="919163" lvl="1"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inner </a:t>
                </a:r>
                <a:r>
                  <a:rPr lang="en-US" sz="2200" dirty="0">
                    <a:latin typeface="Consolas" panose="020B0609020204030204" pitchFamily="49" charset="0"/>
                    <a:ea typeface="SimSun" panose="02010600030101010101" pitchFamily="2" charset="-122"/>
                  </a:rPr>
                  <a:t>repeat</a:t>
                </a:r>
                <a:r>
                  <a:rPr lang="en-US" sz="2200" dirty="0">
                    <a:latin typeface="Times New Roman" panose="02020603050405020304" pitchFamily="18" charset="0"/>
                    <a:ea typeface="SimSun" panose="02010600030101010101" pitchFamily="2" charset="-122"/>
                  </a:rPr>
                  <a:t> loop can run at most m+1.</a:t>
                </a:r>
              </a:p>
              <a:p>
                <a:pPr marL="919163" lvl="1"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test </a:t>
                </a:r>
                <a:r>
                  <a:rPr lang="en-US" sz="2200" dirty="0" err="1">
                    <a:latin typeface="Consolas" panose="020B0609020204030204" pitchFamily="49" charset="0"/>
                    <a:ea typeface="SimSun" panose="02010600030101010101" pitchFamily="2" charset="-122"/>
                  </a:rPr>
                  <a:t>P</a:t>
                </a:r>
                <a:r>
                  <a:rPr lang="en-US" sz="2200" baseline="-25000" dirty="0" err="1">
                    <a:latin typeface="Consolas" panose="020B0609020204030204" pitchFamily="49" charset="0"/>
                    <a:ea typeface="SimSun" panose="02010600030101010101" pitchFamily="2" charset="-122"/>
                  </a:rPr>
                  <a:t>k</a:t>
                </a:r>
                <a:r>
                  <a:rPr lang="en-US" sz="2200" baseline="-25000" dirty="0">
                    <a:latin typeface="Consolas" panose="020B0609020204030204" pitchFamily="49" charset="0"/>
                    <a:ea typeface="SimSun" panose="02010600030101010101" pitchFamily="2" charset="-122"/>
                  </a:rPr>
                  <a:t> </a:t>
                </a:r>
                <a:r>
                  <a:rPr lang="en-US" sz="2200" dirty="0">
                    <a:latin typeface="Consolas" panose="020B0609020204030204" pitchFamily="49" charset="0"/>
                    <a:ea typeface="SimSun" panose="02010600030101010101" pitchFamily="2" charset="-122"/>
                  </a:rPr>
                  <a:t>&gt;&gt; </a:t>
                </a:r>
                <a:r>
                  <a:rPr lang="en-US" sz="2200" dirty="0" err="1">
                    <a:latin typeface="Consolas" panose="020B0609020204030204" pitchFamily="49" charset="0"/>
                    <a:ea typeface="SimSun" panose="02010600030101010101" pitchFamily="2" charset="-122"/>
                  </a:rPr>
                  <a:t>P</a:t>
                </a:r>
                <a:r>
                  <a:rPr lang="en-US" sz="2200" baseline="-25000" dirty="0" err="1">
                    <a:latin typeface="Consolas" panose="020B0609020204030204" pitchFamily="49" charset="0"/>
                    <a:ea typeface="SimSun" panose="02010600030101010101" pitchFamily="2" charset="-122"/>
                  </a:rPr>
                  <a:t>q</a:t>
                </a:r>
                <a:r>
                  <a:rPr lang="en-US" sz="2200" dirty="0" err="1">
                    <a:latin typeface="Consolas" panose="020B0609020204030204" pitchFamily="49" charset="0"/>
                    <a:ea typeface="SimSun" panose="02010600030101010101" pitchFamily="2" charset="-122"/>
                  </a:rPr>
                  <a:t>a</a:t>
                </a:r>
                <a:r>
                  <a:rPr lang="en-US" sz="2200" dirty="0">
                    <a:latin typeface="Times New Roman" panose="02020603050405020304" pitchFamily="18" charset="0"/>
                    <a:ea typeface="SimSun" panose="02010600030101010101" pitchFamily="2" charset="-122"/>
                  </a:rPr>
                  <a:t> can require comparing up to m characters.</a:t>
                </a:r>
              </a:p>
              <a:p>
                <a:pPr lvl="1"/>
                <a:endParaRPr lang="en-US" sz="2200" dirty="0">
                  <a:latin typeface="Times New Roman" panose="02020603050405020304" pitchFamily="18" charset="0"/>
                  <a:ea typeface="SimSun" panose="02010600030101010101" pitchFamily="2" charset="-122"/>
                </a:endParaRPr>
              </a:p>
              <a:p>
                <a:pPr marL="461963"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time required to compute δ from P can be improved to O(</a:t>
                </a:r>
                <a:r>
                  <a:rPr lang="en-US" sz="2200" dirty="0" err="1">
                    <a:latin typeface="Times New Roman" panose="02020603050405020304" pitchFamily="18" charset="0"/>
                    <a:ea typeface="SimSun" panose="02010600030101010101" pitchFamily="2" charset="-122"/>
                  </a:rPr>
                  <a:t>m|</a:t>
                </a:r>
                <a:r>
                  <a:rPr lang="en-US" sz="2400" dirty="0" err="1">
                    <a:latin typeface="Times New Roman" panose="02020603050405020304" pitchFamily="18" charset="0"/>
                    <a:ea typeface="SimSun" panose="02010600030101010101" pitchFamily="2" charset="-122"/>
                    <a:cs typeface="Times New Roman" panose="02020603050405020304" pitchFamily="18" charset="0"/>
                  </a:rPr>
                  <a:t>Σ</a:t>
                </a:r>
                <a:r>
                  <a:rPr lang="en-US" sz="2200" dirty="0">
                    <a:latin typeface="Times New Roman" panose="02020603050405020304" pitchFamily="18" charset="0"/>
                    <a:ea typeface="SimSun" panose="02010600030101010101" pitchFamily="2" charset="-122"/>
                  </a:rPr>
                  <a:t> |). </a:t>
                </a:r>
              </a:p>
              <a:p>
                <a:pPr marL="461963"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With this improved procedure for computing δ, we can find all occurrences of a length-m pattern in a length-n text over an alphabet </a:t>
                </a:r>
                <a:r>
                  <a:rPr lang="en-US" sz="2400" dirty="0">
                    <a:latin typeface="Times New Roman" panose="02020603050405020304" pitchFamily="18" charset="0"/>
                    <a:ea typeface="SimSun" panose="02010600030101010101" pitchFamily="2" charset="-122"/>
                    <a:cs typeface="Times New Roman" panose="02020603050405020304" pitchFamily="18" charset="0"/>
                  </a:rPr>
                  <a:t>Σ</a:t>
                </a:r>
                <a:r>
                  <a:rPr lang="en-US" sz="2200" dirty="0">
                    <a:latin typeface="Times New Roman" panose="02020603050405020304" pitchFamily="18" charset="0"/>
                    <a:ea typeface="SimSun" panose="02010600030101010101" pitchFamily="2" charset="-122"/>
                  </a:rPr>
                  <a:t> with </a:t>
                </a:r>
              </a:p>
              <a:p>
                <a:pPr marL="919163" lvl="1"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O(</a:t>
                </a:r>
                <a:r>
                  <a:rPr lang="en-US" sz="2200" dirty="0" err="1">
                    <a:latin typeface="Times New Roman" panose="02020603050405020304" pitchFamily="18" charset="0"/>
                    <a:ea typeface="SimSun" panose="02010600030101010101" pitchFamily="2" charset="-122"/>
                  </a:rPr>
                  <a:t>m|</a:t>
                </a:r>
                <a:r>
                  <a:rPr lang="en-US" sz="2400" dirty="0" err="1">
                    <a:latin typeface="Times New Roman" panose="02020603050405020304" pitchFamily="18" charset="0"/>
                    <a:ea typeface="SimSun" panose="02010600030101010101" pitchFamily="2" charset="-122"/>
                    <a:cs typeface="Times New Roman" panose="02020603050405020304" pitchFamily="18" charset="0"/>
                  </a:rPr>
                  <a:t>Σ</a:t>
                </a:r>
                <a:r>
                  <a:rPr lang="en-US" sz="2200" dirty="0">
                    <a:latin typeface="Times New Roman" panose="02020603050405020304" pitchFamily="18" charset="0"/>
                    <a:ea typeface="SimSun" panose="02010600030101010101" pitchFamily="2" charset="-122"/>
                  </a:rPr>
                  <a:t> |) preprocessing time and </a:t>
                </a:r>
              </a:p>
              <a:p>
                <a:pPr marL="919163" lvl="1" indent="-461963">
                  <a:buFont typeface="Arial" panose="020B0604020202020204" pitchFamily="34" charset="0"/>
                  <a:buChar char="•"/>
                </a:pPr>
                <a14:m>
                  <m:oMath xmlns:m="http://schemas.openxmlformats.org/officeDocument/2006/math">
                    <m:r>
                      <a:rPr lang="en-US" sz="2200" i="1" smtClean="0">
                        <a:latin typeface="Cambria Math" panose="02040503050406030204" pitchFamily="18" charset="0"/>
                        <a:ea typeface="Cambria Math" panose="02040503050406030204" pitchFamily="18" charset="0"/>
                      </a:rPr>
                      <m:t>𝜃</m:t>
                    </m:r>
                  </m:oMath>
                </a14:m>
                <a:r>
                  <a:rPr lang="en-US" sz="2200" dirty="0">
                    <a:latin typeface="Times New Roman" panose="02020603050405020304" pitchFamily="18" charset="0"/>
                    <a:ea typeface="SimSun" panose="02010600030101010101" pitchFamily="2" charset="-122"/>
                  </a:rPr>
                  <a:t>(n) matching time. </a:t>
                </a:r>
              </a:p>
            </p:txBody>
          </p:sp>
        </mc:Choice>
        <mc:Fallback xmlns="">
          <p:sp>
            <p:nvSpPr>
              <p:cNvPr id="2" name="Rectangle 1"/>
              <p:cNvSpPr>
                <a:spLocks noRot="1" noChangeAspect="1" noMove="1" noResize="1" noEditPoints="1" noAdjustHandles="1" noChangeArrowheads="1" noChangeShapeType="1" noTextEdit="1"/>
              </p:cNvSpPr>
              <p:nvPr/>
            </p:nvSpPr>
            <p:spPr>
              <a:xfrm>
                <a:off x="1493944" y="922186"/>
                <a:ext cx="8895383" cy="4801314"/>
              </a:xfrm>
              <a:prstGeom prst="rect">
                <a:avLst/>
              </a:prstGeom>
              <a:blipFill>
                <a:blip r:embed="rId2"/>
                <a:stretch>
                  <a:fillRect l="-1714" t="-1650" b="-1650"/>
                </a:stretch>
              </a:blipFill>
            </p:spPr>
            <p:txBody>
              <a:bodyPr/>
              <a:lstStyle/>
              <a:p>
                <a:r>
                  <a:rPr lang="en-US">
                    <a:noFill/>
                  </a:rPr>
                  <a:t> </a:t>
                </a:r>
              </a:p>
            </p:txBody>
          </p:sp>
        </mc:Fallback>
      </mc:AlternateContent>
    </p:spTree>
    <p:extLst>
      <p:ext uri="{BB962C8B-B14F-4D97-AF65-F5344CB8AC3E}">
        <p14:creationId xmlns:p14="http://schemas.microsoft.com/office/powerpoint/2010/main" val="4269149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7FA894-484F-4E73-AD80-E48E8F676B84}"/>
              </a:ext>
            </a:extLst>
          </p:cNvPr>
          <p:cNvSpPr/>
          <p:nvPr/>
        </p:nvSpPr>
        <p:spPr>
          <a:xfrm>
            <a:off x="1941815" y="3105834"/>
            <a:ext cx="8058616" cy="646331"/>
          </a:xfrm>
          <a:prstGeom prst="rect">
            <a:avLst/>
          </a:prstGeom>
        </p:spPr>
        <p:txBody>
          <a:bodyPr wrap="none">
            <a:spAutoFit/>
          </a:bodyPr>
          <a:lstStyle/>
          <a:p>
            <a:r>
              <a:rPr lang="en-US" sz="3600" dirty="0">
                <a:latin typeface="Times New Roman" panose="02020603050405020304" pitchFamily="18" charset="0"/>
                <a:ea typeface="SimSun" panose="02010600030101010101" pitchFamily="2" charset="-122"/>
              </a:rPr>
              <a:t>The Knuth-Morris-Pratt (KMP) algorithm </a:t>
            </a:r>
          </a:p>
        </p:txBody>
      </p:sp>
    </p:spTree>
    <p:extLst>
      <p:ext uri="{BB962C8B-B14F-4D97-AF65-F5344CB8AC3E}">
        <p14:creationId xmlns:p14="http://schemas.microsoft.com/office/powerpoint/2010/main" val="8629512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40513" y="790992"/>
                <a:ext cx="9099612" cy="5386090"/>
              </a:xfrm>
              <a:prstGeom prst="rect">
                <a:avLst/>
              </a:prstGeom>
            </p:spPr>
            <p:txBody>
              <a:bodyPr wrap="square">
                <a:spAutoFit/>
              </a:bodyPr>
              <a:lstStyle/>
              <a:p>
                <a:r>
                  <a:rPr lang="en-US" sz="3200" dirty="0">
                    <a:ea typeface="SimSun" panose="02010600030101010101" pitchFamily="2" charset="-122"/>
                  </a:rPr>
                  <a:t>The Knuth-Morris-Pratt (KMP) algorithm </a:t>
                </a: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pPr marL="461963"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This algorithm avoids computing every transition function  δ. </a:t>
                </a:r>
              </a:p>
              <a:p>
                <a:pPr marL="461963"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Its matching time is Θ(n)  if an auxiliary function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is used, where </a:t>
                </a:r>
              </a:p>
              <a:p>
                <a:pPr marL="919163" lvl="1" indent="-461963">
                  <a:buFont typeface="Arial" panose="020B0604020202020204" pitchFamily="34" charset="0"/>
                  <a:buChar char="•"/>
                </a:pP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can be precomputed from the pattern in time Θ(m) and </a:t>
                </a:r>
              </a:p>
              <a:p>
                <a:pPr marL="919163" lvl="1"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store in an array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[1 .. m]. </a:t>
                </a:r>
              </a:p>
              <a:p>
                <a:pPr marL="919163" lvl="1"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array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allows us to compute the transition function δ efficiently as needed.</a:t>
                </a:r>
              </a:p>
              <a:p>
                <a:pPr marL="919163" lvl="1"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For any state 0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oMath>
                </a14:m>
                <a:r>
                  <a:rPr lang="en-US" sz="2400" dirty="0">
                    <a:latin typeface="Times New Roman" panose="02020603050405020304" pitchFamily="18" charset="0"/>
                    <a:ea typeface="SimSun" panose="02010600030101010101" pitchFamily="2" charset="-122"/>
                  </a:rPr>
                  <a:t>q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m  and any character a </a:t>
                </a:r>
                <a14:m>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Σ,  the value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[q]  contains the information for computing δ(q, a)  but that does not depend on a.   </a:t>
                </a:r>
              </a:p>
              <a:p>
                <a:pPr marL="461963"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Since the array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has only m entries, whereas δ  has  Θ(m |Σ|)  entries, a factor of  |Σ|  is saved in the preprocessing time by computing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rather than  δ.</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40513" y="790992"/>
                <a:ext cx="9099612" cy="5386090"/>
              </a:xfrm>
              <a:prstGeom prst="rect">
                <a:avLst/>
              </a:prstGeom>
              <a:blipFill>
                <a:blip r:embed="rId2"/>
                <a:stretch>
                  <a:fillRect l="-1674" t="-1472" r="-2009" b="-1699"/>
                </a:stretch>
              </a:blipFill>
            </p:spPr>
            <p:txBody>
              <a:bodyPr/>
              <a:lstStyle/>
              <a:p>
                <a:r>
                  <a:rPr lang="en-US">
                    <a:noFill/>
                  </a:rPr>
                  <a:t> </a:t>
                </a:r>
              </a:p>
            </p:txBody>
          </p:sp>
        </mc:Fallback>
      </mc:AlternateContent>
    </p:spTree>
    <p:extLst>
      <p:ext uri="{BB962C8B-B14F-4D97-AF65-F5344CB8AC3E}">
        <p14:creationId xmlns:p14="http://schemas.microsoft.com/office/powerpoint/2010/main" val="16300502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18082" y="1043254"/>
                <a:ext cx="9055223" cy="907941"/>
              </a:xfrm>
              <a:prstGeom prst="rect">
                <a:avLst/>
              </a:prstGeom>
            </p:spPr>
            <p:txBody>
              <a:bodyPr wrap="square">
                <a:spAutoFit/>
              </a:bodyPr>
              <a:lstStyle/>
              <a:p>
                <a:pPr>
                  <a:spcAft>
                    <a:spcPts val="600"/>
                  </a:spcAft>
                </a:pPr>
                <a:r>
                  <a:rPr lang="en-US" sz="2400" b="1" dirty="0">
                    <a:latin typeface="Times New Roman" panose="02020603050405020304" pitchFamily="18" charset="0"/>
                    <a:ea typeface="SimSun" panose="02010600030101010101" pitchFamily="2" charset="-122"/>
                  </a:rPr>
                  <a:t>The prefix function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b="1" dirty="0">
                    <a:latin typeface="Times New Roman" panose="02020603050405020304" pitchFamily="18" charset="0"/>
                    <a:ea typeface="SimSun" panose="02010600030101010101" pitchFamily="2" charset="-122"/>
                  </a:rPr>
                  <a:t>  for a pattern</a:t>
                </a:r>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Consider the operation of the naïve </a:t>
                </a:r>
                <a:r>
                  <a:rPr lang="en-US" sz="2400" dirty="0" err="1">
                    <a:latin typeface="Times New Roman" panose="02020603050405020304" pitchFamily="18" charset="0"/>
                    <a:ea typeface="SimSun" panose="02010600030101010101" pitchFamily="2" charset="-122"/>
                  </a:rPr>
                  <a:t>BruceForceStringMatcher</a:t>
                </a:r>
                <a:r>
                  <a:rPr lang="en-US" sz="2400" dirty="0">
                    <a:latin typeface="Times New Roman" panose="02020603050405020304" pitchFamily="18" charset="0"/>
                    <a:ea typeface="SimSun" panose="02010600030101010101" pitchFamily="2" charset="-122"/>
                  </a:rPr>
                  <a:t>.</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518082" y="1043254"/>
                <a:ext cx="9055223" cy="907941"/>
              </a:xfrm>
              <a:prstGeom prst="rect">
                <a:avLst/>
              </a:prstGeom>
              <a:blipFill>
                <a:blip r:embed="rId2"/>
                <a:stretch>
                  <a:fillRect l="-1010" t="-5369" b="-14765"/>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2413739157"/>
              </p:ext>
            </p:extLst>
          </p:nvPr>
        </p:nvGraphicFramePr>
        <p:xfrm>
          <a:off x="3782972" y="2292270"/>
          <a:ext cx="6755718" cy="441694"/>
        </p:xfrm>
        <a:graphic>
          <a:graphicData uri="http://schemas.openxmlformats.org/drawingml/2006/table">
            <a:tbl>
              <a:tblPr firstRow="1" firstCol="1" bandRow="1">
                <a:tableStyleId>{5C22544A-7EE6-4342-B048-85BDC9FD1C3A}</a:tableStyleId>
              </a:tblPr>
              <a:tblGrid>
                <a:gridCol w="450076">
                  <a:extLst>
                    <a:ext uri="{9D8B030D-6E8A-4147-A177-3AD203B41FA5}">
                      <a16:colId xmlns:a16="http://schemas.microsoft.com/office/drawing/2014/main" val="20000"/>
                    </a:ext>
                  </a:extLst>
                </a:gridCol>
                <a:gridCol w="450076">
                  <a:extLst>
                    <a:ext uri="{9D8B030D-6E8A-4147-A177-3AD203B41FA5}">
                      <a16:colId xmlns:a16="http://schemas.microsoft.com/office/drawing/2014/main" val="20001"/>
                    </a:ext>
                  </a:extLst>
                </a:gridCol>
                <a:gridCol w="450076">
                  <a:extLst>
                    <a:ext uri="{9D8B030D-6E8A-4147-A177-3AD203B41FA5}">
                      <a16:colId xmlns:a16="http://schemas.microsoft.com/office/drawing/2014/main" val="20002"/>
                    </a:ext>
                  </a:extLst>
                </a:gridCol>
                <a:gridCol w="450076">
                  <a:extLst>
                    <a:ext uri="{9D8B030D-6E8A-4147-A177-3AD203B41FA5}">
                      <a16:colId xmlns:a16="http://schemas.microsoft.com/office/drawing/2014/main" val="20003"/>
                    </a:ext>
                  </a:extLst>
                </a:gridCol>
                <a:gridCol w="450076">
                  <a:extLst>
                    <a:ext uri="{9D8B030D-6E8A-4147-A177-3AD203B41FA5}">
                      <a16:colId xmlns:a16="http://schemas.microsoft.com/office/drawing/2014/main" val="20004"/>
                    </a:ext>
                  </a:extLst>
                </a:gridCol>
                <a:gridCol w="450076">
                  <a:extLst>
                    <a:ext uri="{9D8B030D-6E8A-4147-A177-3AD203B41FA5}">
                      <a16:colId xmlns:a16="http://schemas.microsoft.com/office/drawing/2014/main" val="20005"/>
                    </a:ext>
                  </a:extLst>
                </a:gridCol>
                <a:gridCol w="450076">
                  <a:extLst>
                    <a:ext uri="{9D8B030D-6E8A-4147-A177-3AD203B41FA5}">
                      <a16:colId xmlns:a16="http://schemas.microsoft.com/office/drawing/2014/main" val="20006"/>
                    </a:ext>
                  </a:extLst>
                </a:gridCol>
                <a:gridCol w="450076">
                  <a:extLst>
                    <a:ext uri="{9D8B030D-6E8A-4147-A177-3AD203B41FA5}">
                      <a16:colId xmlns:a16="http://schemas.microsoft.com/office/drawing/2014/main" val="20007"/>
                    </a:ext>
                  </a:extLst>
                </a:gridCol>
                <a:gridCol w="450076">
                  <a:extLst>
                    <a:ext uri="{9D8B030D-6E8A-4147-A177-3AD203B41FA5}">
                      <a16:colId xmlns:a16="http://schemas.microsoft.com/office/drawing/2014/main" val="20008"/>
                    </a:ext>
                  </a:extLst>
                </a:gridCol>
                <a:gridCol w="450839">
                  <a:extLst>
                    <a:ext uri="{9D8B030D-6E8A-4147-A177-3AD203B41FA5}">
                      <a16:colId xmlns:a16="http://schemas.microsoft.com/office/drawing/2014/main" val="20009"/>
                    </a:ext>
                  </a:extLst>
                </a:gridCol>
                <a:gridCol w="450839">
                  <a:extLst>
                    <a:ext uri="{9D8B030D-6E8A-4147-A177-3AD203B41FA5}">
                      <a16:colId xmlns:a16="http://schemas.microsoft.com/office/drawing/2014/main" val="20010"/>
                    </a:ext>
                  </a:extLst>
                </a:gridCol>
                <a:gridCol w="450839">
                  <a:extLst>
                    <a:ext uri="{9D8B030D-6E8A-4147-A177-3AD203B41FA5}">
                      <a16:colId xmlns:a16="http://schemas.microsoft.com/office/drawing/2014/main" val="20011"/>
                    </a:ext>
                  </a:extLst>
                </a:gridCol>
                <a:gridCol w="450839">
                  <a:extLst>
                    <a:ext uri="{9D8B030D-6E8A-4147-A177-3AD203B41FA5}">
                      <a16:colId xmlns:a16="http://schemas.microsoft.com/office/drawing/2014/main" val="20012"/>
                    </a:ext>
                  </a:extLst>
                </a:gridCol>
                <a:gridCol w="450839">
                  <a:extLst>
                    <a:ext uri="{9D8B030D-6E8A-4147-A177-3AD203B41FA5}">
                      <a16:colId xmlns:a16="http://schemas.microsoft.com/office/drawing/2014/main" val="20013"/>
                    </a:ext>
                  </a:extLst>
                </a:gridCol>
                <a:gridCol w="450839">
                  <a:extLst>
                    <a:ext uri="{9D8B030D-6E8A-4147-A177-3AD203B41FA5}">
                      <a16:colId xmlns:a16="http://schemas.microsoft.com/office/drawing/2014/main" val="20014"/>
                    </a:ext>
                  </a:extLst>
                </a:gridCol>
              </a:tblGrid>
              <a:tr h="441694">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4" name="AutoShape 185"/>
          <p:cNvCxnSpPr>
            <a:cxnSpLocks noChangeShapeType="1"/>
          </p:cNvCxnSpPr>
          <p:nvPr/>
        </p:nvCxnSpPr>
        <p:spPr bwMode="auto">
          <a:xfrm rot="16200000" flipV="1">
            <a:off x="7832045" y="2913085"/>
            <a:ext cx="521260" cy="163018"/>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11" name="Rectangle 8"/>
          <p:cNvSpPr>
            <a:spLocks noChangeArrowheads="1"/>
          </p:cNvSpPr>
          <p:nvPr/>
        </p:nvSpPr>
        <p:spPr bwMode="auto">
          <a:xfrm>
            <a:off x="3783302" y="5089235"/>
            <a:ext cx="14646547" cy="42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9" name="Table 58"/>
          <p:cNvGraphicFramePr>
            <a:graphicFrameLocks noGrp="1"/>
          </p:cNvGraphicFramePr>
          <p:nvPr>
            <p:extLst>
              <p:ext uri="{D42A27DB-BD31-4B8C-83A1-F6EECF244321}">
                <p14:modId xmlns:p14="http://schemas.microsoft.com/office/powerpoint/2010/main" val="4103748378"/>
              </p:ext>
            </p:extLst>
          </p:nvPr>
        </p:nvGraphicFramePr>
        <p:xfrm>
          <a:off x="5567098" y="3255223"/>
          <a:ext cx="3229614" cy="399611"/>
        </p:xfrm>
        <a:graphic>
          <a:graphicData uri="http://schemas.openxmlformats.org/drawingml/2006/table">
            <a:tbl>
              <a:tblPr firstRow="1" firstCol="1" bandRow="1">
                <a:tableStyleId>{5C22544A-7EE6-4342-B048-85BDC9FD1C3A}</a:tableStyleId>
              </a:tblPr>
              <a:tblGrid>
                <a:gridCol w="421254">
                  <a:extLst>
                    <a:ext uri="{9D8B030D-6E8A-4147-A177-3AD203B41FA5}">
                      <a16:colId xmlns:a16="http://schemas.microsoft.com/office/drawing/2014/main" val="20000"/>
                    </a:ext>
                  </a:extLst>
                </a:gridCol>
                <a:gridCol w="491463">
                  <a:extLst>
                    <a:ext uri="{9D8B030D-6E8A-4147-A177-3AD203B41FA5}">
                      <a16:colId xmlns:a16="http://schemas.microsoft.com/office/drawing/2014/main" val="20001"/>
                    </a:ext>
                  </a:extLst>
                </a:gridCol>
                <a:gridCol w="491463">
                  <a:extLst>
                    <a:ext uri="{9D8B030D-6E8A-4147-A177-3AD203B41FA5}">
                      <a16:colId xmlns:a16="http://schemas.microsoft.com/office/drawing/2014/main" val="20002"/>
                    </a:ext>
                  </a:extLst>
                </a:gridCol>
                <a:gridCol w="421254">
                  <a:extLst>
                    <a:ext uri="{9D8B030D-6E8A-4147-A177-3AD203B41FA5}">
                      <a16:colId xmlns:a16="http://schemas.microsoft.com/office/drawing/2014/main" val="20003"/>
                    </a:ext>
                  </a:extLst>
                </a:gridCol>
                <a:gridCol w="491463">
                  <a:extLst>
                    <a:ext uri="{9D8B030D-6E8A-4147-A177-3AD203B41FA5}">
                      <a16:colId xmlns:a16="http://schemas.microsoft.com/office/drawing/2014/main" val="20004"/>
                    </a:ext>
                  </a:extLst>
                </a:gridCol>
                <a:gridCol w="421254">
                  <a:extLst>
                    <a:ext uri="{9D8B030D-6E8A-4147-A177-3AD203B41FA5}">
                      <a16:colId xmlns:a16="http://schemas.microsoft.com/office/drawing/2014/main" val="20005"/>
                    </a:ext>
                  </a:extLst>
                </a:gridCol>
                <a:gridCol w="491463">
                  <a:extLst>
                    <a:ext uri="{9D8B030D-6E8A-4147-A177-3AD203B41FA5}">
                      <a16:colId xmlns:a16="http://schemas.microsoft.com/office/drawing/2014/main" val="20006"/>
                    </a:ext>
                  </a:extLst>
                </a:gridCol>
              </a:tblGrid>
              <a:tr h="399611">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60" name="AutoShape 180"/>
          <p:cNvCxnSpPr>
            <a:cxnSpLocks noChangeShapeType="1"/>
          </p:cNvCxnSpPr>
          <p:nvPr/>
        </p:nvCxnSpPr>
        <p:spPr bwMode="auto">
          <a:xfrm>
            <a:off x="4451086" y="3455028"/>
            <a:ext cx="111601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Straight Connector 68"/>
          <p:cNvCxnSpPr/>
          <p:nvPr/>
        </p:nvCxnSpPr>
        <p:spPr>
          <a:xfrm>
            <a:off x="5818909" y="2733963"/>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285345" y="2727928"/>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742545" y="2733963"/>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172669" y="2739999"/>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582681" y="2727928"/>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4" name="Table 73"/>
          <p:cNvGraphicFramePr>
            <a:graphicFrameLocks noGrp="1"/>
          </p:cNvGraphicFramePr>
          <p:nvPr>
            <p:extLst>
              <p:ext uri="{D42A27DB-BD31-4B8C-83A1-F6EECF244321}">
                <p14:modId xmlns:p14="http://schemas.microsoft.com/office/powerpoint/2010/main" val="3452832311"/>
              </p:ext>
            </p:extLst>
          </p:nvPr>
        </p:nvGraphicFramePr>
        <p:xfrm>
          <a:off x="3817587" y="5128761"/>
          <a:ext cx="6755718" cy="441694"/>
        </p:xfrm>
        <a:graphic>
          <a:graphicData uri="http://schemas.openxmlformats.org/drawingml/2006/table">
            <a:tbl>
              <a:tblPr firstRow="1" firstCol="1" bandRow="1">
                <a:tableStyleId>{5C22544A-7EE6-4342-B048-85BDC9FD1C3A}</a:tableStyleId>
              </a:tblPr>
              <a:tblGrid>
                <a:gridCol w="450076">
                  <a:extLst>
                    <a:ext uri="{9D8B030D-6E8A-4147-A177-3AD203B41FA5}">
                      <a16:colId xmlns:a16="http://schemas.microsoft.com/office/drawing/2014/main" val="20000"/>
                    </a:ext>
                  </a:extLst>
                </a:gridCol>
                <a:gridCol w="450076">
                  <a:extLst>
                    <a:ext uri="{9D8B030D-6E8A-4147-A177-3AD203B41FA5}">
                      <a16:colId xmlns:a16="http://schemas.microsoft.com/office/drawing/2014/main" val="20001"/>
                    </a:ext>
                  </a:extLst>
                </a:gridCol>
                <a:gridCol w="450076">
                  <a:extLst>
                    <a:ext uri="{9D8B030D-6E8A-4147-A177-3AD203B41FA5}">
                      <a16:colId xmlns:a16="http://schemas.microsoft.com/office/drawing/2014/main" val="20002"/>
                    </a:ext>
                  </a:extLst>
                </a:gridCol>
                <a:gridCol w="450076">
                  <a:extLst>
                    <a:ext uri="{9D8B030D-6E8A-4147-A177-3AD203B41FA5}">
                      <a16:colId xmlns:a16="http://schemas.microsoft.com/office/drawing/2014/main" val="20003"/>
                    </a:ext>
                  </a:extLst>
                </a:gridCol>
                <a:gridCol w="450076">
                  <a:extLst>
                    <a:ext uri="{9D8B030D-6E8A-4147-A177-3AD203B41FA5}">
                      <a16:colId xmlns:a16="http://schemas.microsoft.com/office/drawing/2014/main" val="20004"/>
                    </a:ext>
                  </a:extLst>
                </a:gridCol>
                <a:gridCol w="450076">
                  <a:extLst>
                    <a:ext uri="{9D8B030D-6E8A-4147-A177-3AD203B41FA5}">
                      <a16:colId xmlns:a16="http://schemas.microsoft.com/office/drawing/2014/main" val="20005"/>
                    </a:ext>
                  </a:extLst>
                </a:gridCol>
                <a:gridCol w="450076">
                  <a:extLst>
                    <a:ext uri="{9D8B030D-6E8A-4147-A177-3AD203B41FA5}">
                      <a16:colId xmlns:a16="http://schemas.microsoft.com/office/drawing/2014/main" val="20006"/>
                    </a:ext>
                  </a:extLst>
                </a:gridCol>
                <a:gridCol w="450076">
                  <a:extLst>
                    <a:ext uri="{9D8B030D-6E8A-4147-A177-3AD203B41FA5}">
                      <a16:colId xmlns:a16="http://schemas.microsoft.com/office/drawing/2014/main" val="20007"/>
                    </a:ext>
                  </a:extLst>
                </a:gridCol>
                <a:gridCol w="450076">
                  <a:extLst>
                    <a:ext uri="{9D8B030D-6E8A-4147-A177-3AD203B41FA5}">
                      <a16:colId xmlns:a16="http://schemas.microsoft.com/office/drawing/2014/main" val="20008"/>
                    </a:ext>
                  </a:extLst>
                </a:gridCol>
                <a:gridCol w="450839">
                  <a:extLst>
                    <a:ext uri="{9D8B030D-6E8A-4147-A177-3AD203B41FA5}">
                      <a16:colId xmlns:a16="http://schemas.microsoft.com/office/drawing/2014/main" val="20009"/>
                    </a:ext>
                  </a:extLst>
                </a:gridCol>
                <a:gridCol w="450839">
                  <a:extLst>
                    <a:ext uri="{9D8B030D-6E8A-4147-A177-3AD203B41FA5}">
                      <a16:colId xmlns:a16="http://schemas.microsoft.com/office/drawing/2014/main" val="20010"/>
                    </a:ext>
                  </a:extLst>
                </a:gridCol>
                <a:gridCol w="450839">
                  <a:extLst>
                    <a:ext uri="{9D8B030D-6E8A-4147-A177-3AD203B41FA5}">
                      <a16:colId xmlns:a16="http://schemas.microsoft.com/office/drawing/2014/main" val="20011"/>
                    </a:ext>
                  </a:extLst>
                </a:gridCol>
                <a:gridCol w="450839">
                  <a:extLst>
                    <a:ext uri="{9D8B030D-6E8A-4147-A177-3AD203B41FA5}">
                      <a16:colId xmlns:a16="http://schemas.microsoft.com/office/drawing/2014/main" val="20012"/>
                    </a:ext>
                  </a:extLst>
                </a:gridCol>
                <a:gridCol w="450839">
                  <a:extLst>
                    <a:ext uri="{9D8B030D-6E8A-4147-A177-3AD203B41FA5}">
                      <a16:colId xmlns:a16="http://schemas.microsoft.com/office/drawing/2014/main" val="20013"/>
                    </a:ext>
                  </a:extLst>
                </a:gridCol>
                <a:gridCol w="450839">
                  <a:extLst>
                    <a:ext uri="{9D8B030D-6E8A-4147-A177-3AD203B41FA5}">
                      <a16:colId xmlns:a16="http://schemas.microsoft.com/office/drawing/2014/main" val="20014"/>
                    </a:ext>
                  </a:extLst>
                </a:gridCol>
              </a:tblGrid>
              <a:tr h="441694">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75" name="Table 74"/>
          <p:cNvGraphicFramePr>
            <a:graphicFrameLocks noGrp="1"/>
          </p:cNvGraphicFramePr>
          <p:nvPr>
            <p:extLst>
              <p:ext uri="{D42A27DB-BD31-4B8C-83A1-F6EECF244321}">
                <p14:modId xmlns:p14="http://schemas.microsoft.com/office/powerpoint/2010/main" val="2823580062"/>
              </p:ext>
            </p:extLst>
          </p:nvPr>
        </p:nvGraphicFramePr>
        <p:xfrm>
          <a:off x="6559377" y="6070673"/>
          <a:ext cx="3229614" cy="399611"/>
        </p:xfrm>
        <a:graphic>
          <a:graphicData uri="http://schemas.openxmlformats.org/drawingml/2006/table">
            <a:tbl>
              <a:tblPr firstRow="1" firstCol="1" bandRow="1">
                <a:tableStyleId>{5C22544A-7EE6-4342-B048-85BDC9FD1C3A}</a:tableStyleId>
              </a:tblPr>
              <a:tblGrid>
                <a:gridCol w="421254">
                  <a:extLst>
                    <a:ext uri="{9D8B030D-6E8A-4147-A177-3AD203B41FA5}">
                      <a16:colId xmlns:a16="http://schemas.microsoft.com/office/drawing/2014/main" val="20000"/>
                    </a:ext>
                  </a:extLst>
                </a:gridCol>
                <a:gridCol w="491463">
                  <a:extLst>
                    <a:ext uri="{9D8B030D-6E8A-4147-A177-3AD203B41FA5}">
                      <a16:colId xmlns:a16="http://schemas.microsoft.com/office/drawing/2014/main" val="20001"/>
                    </a:ext>
                  </a:extLst>
                </a:gridCol>
                <a:gridCol w="491463">
                  <a:extLst>
                    <a:ext uri="{9D8B030D-6E8A-4147-A177-3AD203B41FA5}">
                      <a16:colId xmlns:a16="http://schemas.microsoft.com/office/drawing/2014/main" val="20002"/>
                    </a:ext>
                  </a:extLst>
                </a:gridCol>
                <a:gridCol w="421254">
                  <a:extLst>
                    <a:ext uri="{9D8B030D-6E8A-4147-A177-3AD203B41FA5}">
                      <a16:colId xmlns:a16="http://schemas.microsoft.com/office/drawing/2014/main" val="20003"/>
                    </a:ext>
                  </a:extLst>
                </a:gridCol>
                <a:gridCol w="491463">
                  <a:extLst>
                    <a:ext uri="{9D8B030D-6E8A-4147-A177-3AD203B41FA5}">
                      <a16:colId xmlns:a16="http://schemas.microsoft.com/office/drawing/2014/main" val="20004"/>
                    </a:ext>
                  </a:extLst>
                </a:gridCol>
                <a:gridCol w="421254">
                  <a:extLst>
                    <a:ext uri="{9D8B030D-6E8A-4147-A177-3AD203B41FA5}">
                      <a16:colId xmlns:a16="http://schemas.microsoft.com/office/drawing/2014/main" val="20005"/>
                    </a:ext>
                  </a:extLst>
                </a:gridCol>
                <a:gridCol w="491463">
                  <a:extLst>
                    <a:ext uri="{9D8B030D-6E8A-4147-A177-3AD203B41FA5}">
                      <a16:colId xmlns:a16="http://schemas.microsoft.com/office/drawing/2014/main" val="20006"/>
                    </a:ext>
                  </a:extLst>
                </a:gridCol>
              </a:tblGrid>
              <a:tr h="399611">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76" name="Rectangle 75"/>
          <p:cNvSpPr/>
          <p:nvPr/>
        </p:nvSpPr>
        <p:spPr>
          <a:xfrm>
            <a:off x="1522699" y="3936967"/>
            <a:ext cx="9159154" cy="1107996"/>
          </a:xfrm>
          <a:prstGeom prst="rect">
            <a:avLst/>
          </a:prstGeom>
        </p:spPr>
        <p:txBody>
          <a:bodyPr wrap="square">
            <a:spAutoFit/>
          </a:bodyPr>
          <a:lstStyle/>
          <a:p>
            <a:pPr marL="342900" marR="0" lvl="0" indent="-342900">
              <a:spcBef>
                <a:spcPts val="0"/>
              </a:spcBef>
              <a:spcAft>
                <a:spcPts val="0"/>
              </a:spcAft>
              <a:buFont typeface="+mj-lt"/>
              <a:buAutoNum type="alphaLcParenBoth"/>
            </a:pPr>
            <a:r>
              <a:rPr lang="en-US" sz="2200" dirty="0">
                <a:latin typeface="Times New Roman" panose="02020603050405020304" pitchFamily="18" charset="0"/>
                <a:ea typeface="SimSun" panose="02010600030101010101" pitchFamily="2" charset="-122"/>
              </a:rPr>
              <a:t>The pattern  P = </a:t>
            </a:r>
            <a:r>
              <a:rPr lang="en-US" sz="2200" dirty="0" err="1">
                <a:latin typeface="Times New Roman" panose="02020603050405020304" pitchFamily="18" charset="0"/>
                <a:ea typeface="SimSun" panose="02010600030101010101" pitchFamily="2" charset="-122"/>
              </a:rPr>
              <a:t>ababaca</a:t>
            </a:r>
            <a:r>
              <a:rPr lang="en-US" sz="2200" dirty="0">
                <a:latin typeface="Times New Roman" panose="02020603050405020304" pitchFamily="18" charset="0"/>
                <a:ea typeface="SimSun" panose="02010600030101010101" pitchFamily="2" charset="-122"/>
              </a:rPr>
              <a:t>   aligns with a text T so that the first q = 5 characters match.  Matching characters, shown shaded, are connected by vertical lines.</a:t>
            </a:r>
            <a:endParaRPr lang="en-US" sz="2200" dirty="0">
              <a:effectLst/>
              <a:latin typeface="Times New Roman" panose="02020603050405020304" pitchFamily="18" charset="0"/>
              <a:ea typeface="SimSun" panose="02010600030101010101" pitchFamily="2" charset="-122"/>
            </a:endParaRPr>
          </a:p>
        </p:txBody>
      </p:sp>
      <p:sp>
        <p:nvSpPr>
          <p:cNvPr id="77" name="TextBox 76"/>
          <p:cNvSpPr txBox="1"/>
          <p:nvPr/>
        </p:nvSpPr>
        <p:spPr>
          <a:xfrm>
            <a:off x="4451086" y="3000629"/>
            <a:ext cx="47189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a:t>
            </a:r>
          </a:p>
        </p:txBody>
      </p:sp>
      <p:sp>
        <p:nvSpPr>
          <p:cNvPr id="78" name="TextBox 77"/>
          <p:cNvSpPr txBox="1"/>
          <p:nvPr/>
        </p:nvSpPr>
        <p:spPr>
          <a:xfrm>
            <a:off x="8875011" y="2863663"/>
            <a:ext cx="4349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t>
            </a:r>
          </a:p>
        </p:txBody>
      </p:sp>
      <p:cxnSp>
        <p:nvCxnSpPr>
          <p:cNvPr id="79" name="AutoShape 180"/>
          <p:cNvCxnSpPr>
            <a:cxnSpLocks noChangeShapeType="1"/>
          </p:cNvCxnSpPr>
          <p:nvPr/>
        </p:nvCxnSpPr>
        <p:spPr bwMode="auto">
          <a:xfrm>
            <a:off x="6770253" y="3838337"/>
            <a:ext cx="111601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0" name="AutoShape 180"/>
          <p:cNvCxnSpPr>
            <a:cxnSpLocks noChangeShapeType="1"/>
          </p:cNvCxnSpPr>
          <p:nvPr/>
        </p:nvCxnSpPr>
        <p:spPr bwMode="auto">
          <a:xfrm flipH="1">
            <a:off x="5567098" y="3853297"/>
            <a:ext cx="898537" cy="72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4" name="TextBox 83"/>
          <p:cNvSpPr txBox="1"/>
          <p:nvPr/>
        </p:nvSpPr>
        <p:spPr>
          <a:xfrm>
            <a:off x="6463092" y="3565068"/>
            <a:ext cx="4349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q</a:t>
            </a:r>
          </a:p>
        </p:txBody>
      </p:sp>
      <p:cxnSp>
        <p:nvCxnSpPr>
          <p:cNvPr id="85" name="Straight Connector 84"/>
          <p:cNvCxnSpPr/>
          <p:nvPr/>
        </p:nvCxnSpPr>
        <p:spPr>
          <a:xfrm>
            <a:off x="6751781" y="5570455"/>
            <a:ext cx="0" cy="500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160831" y="5563761"/>
            <a:ext cx="11838" cy="5069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641921" y="5569504"/>
            <a:ext cx="15024" cy="480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AutoShape 180"/>
          <p:cNvCxnSpPr>
            <a:cxnSpLocks noChangeShapeType="1"/>
          </p:cNvCxnSpPr>
          <p:nvPr/>
        </p:nvCxnSpPr>
        <p:spPr bwMode="auto">
          <a:xfrm>
            <a:off x="5458360" y="6270478"/>
            <a:ext cx="111601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3" name="TextBox 92"/>
          <p:cNvSpPr txBox="1"/>
          <p:nvPr/>
        </p:nvSpPr>
        <p:spPr>
          <a:xfrm>
            <a:off x="4434476" y="5846335"/>
            <a:ext cx="158763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s' = s + 2 </a:t>
            </a:r>
          </a:p>
        </p:txBody>
      </p:sp>
      <p:sp>
        <p:nvSpPr>
          <p:cNvPr id="96" name="TextBox 95"/>
          <p:cNvSpPr txBox="1"/>
          <p:nvPr/>
        </p:nvSpPr>
        <p:spPr>
          <a:xfrm>
            <a:off x="9845880" y="5839840"/>
            <a:ext cx="4349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t>
            </a:r>
          </a:p>
        </p:txBody>
      </p:sp>
      <p:sp>
        <p:nvSpPr>
          <p:cNvPr id="97" name="TextBox 96"/>
          <p:cNvSpPr txBox="1"/>
          <p:nvPr/>
        </p:nvSpPr>
        <p:spPr>
          <a:xfrm>
            <a:off x="1477654" y="5384670"/>
            <a:ext cx="58189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t>
            </a:r>
          </a:p>
        </p:txBody>
      </p:sp>
      <p:sp>
        <p:nvSpPr>
          <p:cNvPr id="98" name="TextBox 97"/>
          <p:cNvSpPr txBox="1"/>
          <p:nvPr/>
        </p:nvSpPr>
        <p:spPr>
          <a:xfrm>
            <a:off x="2022435" y="2713248"/>
            <a:ext cx="58189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a:t>
            </a:r>
          </a:p>
        </p:txBody>
      </p:sp>
    </p:spTree>
    <p:extLst>
      <p:ext uri="{BB962C8B-B14F-4D97-AF65-F5344CB8AC3E}">
        <p14:creationId xmlns:p14="http://schemas.microsoft.com/office/powerpoint/2010/main" val="211276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06880" y="781945"/>
                <a:ext cx="8778240" cy="5689506"/>
              </a:xfrm>
              <a:prstGeom prst="rect">
                <a:avLst/>
              </a:prstGeom>
            </p:spPr>
            <p:txBody>
              <a:bodyPr wrap="square">
                <a:spAutoFit/>
              </a:bodyPr>
              <a:lstStyle/>
              <a:p>
                <a:pPr marR="0">
                  <a:spcBef>
                    <a:spcPts val="0"/>
                  </a:spcBef>
                  <a:spcAft>
                    <a:spcPts val="0"/>
                  </a:spcAft>
                </a:pPr>
                <a:r>
                  <a:rPr lang="en-US" sz="20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C(n) 	= 	</a:t>
                </a:r>
                <a14:m>
                  <m:oMath xmlns:m="http://schemas.openxmlformats.org/officeDocument/2006/math">
                    <m:nary>
                      <m:naryPr>
                        <m:chr m:val="∑"/>
                        <m:limLoc m:val="subSup"/>
                        <m:ctrlPr>
                          <a:rPr lang="en-US" sz="2400" i="1">
                            <a:effectLst/>
                            <a:latin typeface="Cambria Math" panose="02040503050406030204" pitchFamily="18" charset="0"/>
                            <a:ea typeface="SimSun" panose="02010600030101010101" pitchFamily="2" charset="-122"/>
                          </a:rPr>
                        </m:ctrlPr>
                      </m:naryPr>
                      <m:sub>
                        <m:r>
                          <a:rPr lang="en-US" sz="2400" b="0" i="1">
                            <a:effectLst/>
                            <a:latin typeface="Cambria Math" panose="02040503050406030204" pitchFamily="18" charset="0"/>
                            <a:ea typeface="SimSun" panose="02010600030101010101" pitchFamily="2" charset="-122"/>
                          </a:rPr>
                          <m:t>𝑖</m:t>
                        </m:r>
                        <m:r>
                          <a:rPr lang="en-US" sz="2400" b="0" i="1">
                            <a:effectLst/>
                            <a:latin typeface="Cambria Math" panose="02040503050406030204" pitchFamily="18" charset="0"/>
                            <a:ea typeface="SimSun" panose="02010600030101010101" pitchFamily="2" charset="-122"/>
                          </a:rPr>
                          <m:t>=0</m:t>
                        </m:r>
                      </m:sub>
                      <m:sup>
                        <m:r>
                          <a:rPr lang="en-US" sz="2400" b="0" i="1">
                            <a:effectLst/>
                            <a:latin typeface="Cambria Math" panose="02040503050406030204" pitchFamily="18" charset="0"/>
                            <a:ea typeface="SimSun" panose="02010600030101010101" pitchFamily="2" charset="-122"/>
                          </a:rPr>
                          <m:t>𝑛</m:t>
                        </m:r>
                        <m:r>
                          <a:rPr lang="en-US" sz="2400" b="0" i="1">
                            <a:effectLst/>
                            <a:latin typeface="Cambria Math" panose="02040503050406030204" pitchFamily="18" charset="0"/>
                            <a:ea typeface="SimSun" panose="02010600030101010101" pitchFamily="2" charset="-122"/>
                          </a:rPr>
                          <m:t>−2</m:t>
                        </m:r>
                      </m:sup>
                      <m:e>
                        <m:nary>
                          <m:naryPr>
                            <m:chr m:val="∑"/>
                            <m:limLoc m:val="subSup"/>
                            <m:ctrlPr>
                              <a:rPr lang="en-US" sz="2400" i="1">
                                <a:effectLst/>
                                <a:latin typeface="Cambria Math" panose="02040503050406030204" pitchFamily="18" charset="0"/>
                                <a:ea typeface="SimSun" panose="02010600030101010101" pitchFamily="2" charset="-122"/>
                              </a:rPr>
                            </m:ctrlPr>
                          </m:naryPr>
                          <m:sub>
                            <m:r>
                              <a:rPr lang="en-US" sz="2400" b="0" i="1">
                                <a:effectLst/>
                                <a:latin typeface="Cambria Math" panose="02040503050406030204" pitchFamily="18" charset="0"/>
                                <a:ea typeface="SimSun" panose="02010600030101010101" pitchFamily="2" charset="-122"/>
                              </a:rPr>
                              <m:t>𝑗</m:t>
                            </m:r>
                            <m:r>
                              <a:rPr lang="en-US" sz="2400" b="0" i="1">
                                <a:effectLst/>
                                <a:latin typeface="Cambria Math" panose="02040503050406030204" pitchFamily="18" charset="0"/>
                                <a:ea typeface="SimSun" panose="02010600030101010101" pitchFamily="2" charset="-122"/>
                              </a:rPr>
                              <m:t>=</m:t>
                            </m:r>
                            <m:r>
                              <a:rPr lang="en-US" sz="2400" b="0" i="1">
                                <a:effectLst/>
                                <a:latin typeface="Cambria Math" panose="02040503050406030204" pitchFamily="18" charset="0"/>
                                <a:ea typeface="SimSun" panose="02010600030101010101" pitchFamily="2" charset="-122"/>
                              </a:rPr>
                              <m:t>𝑖</m:t>
                            </m:r>
                            <m:r>
                              <a:rPr lang="en-US" sz="2400" b="0" i="1">
                                <a:effectLst/>
                                <a:latin typeface="Cambria Math" panose="02040503050406030204" pitchFamily="18" charset="0"/>
                                <a:ea typeface="SimSun" panose="02010600030101010101" pitchFamily="2" charset="-122"/>
                              </a:rPr>
                              <m:t>+1</m:t>
                            </m:r>
                          </m:sub>
                          <m:sup>
                            <m:r>
                              <a:rPr lang="en-US" sz="2400" b="0" i="1">
                                <a:effectLst/>
                                <a:latin typeface="Cambria Math" panose="02040503050406030204" pitchFamily="18" charset="0"/>
                                <a:ea typeface="SimSun" panose="02010600030101010101" pitchFamily="2" charset="-122"/>
                              </a:rPr>
                              <m:t>𝑛</m:t>
                            </m:r>
                            <m:r>
                              <a:rPr lang="en-US" sz="2400" b="0" i="1">
                                <a:effectLst/>
                                <a:latin typeface="Cambria Math" panose="02040503050406030204" pitchFamily="18" charset="0"/>
                                <a:ea typeface="SimSun" panose="02010600030101010101" pitchFamily="2" charset="-122"/>
                              </a:rPr>
                              <m:t>−1</m:t>
                            </m:r>
                          </m:sup>
                          <m:e>
                            <m:r>
                              <a:rPr lang="en-US" sz="2400" b="0" i="1">
                                <a:effectLst/>
                                <a:latin typeface="Cambria Math" panose="02040503050406030204" pitchFamily="18" charset="0"/>
                                <a:ea typeface="SimSun" panose="02010600030101010101" pitchFamily="2" charset="-122"/>
                              </a:rPr>
                              <m:t>1</m:t>
                            </m:r>
                          </m:e>
                        </m:nary>
                      </m:e>
                    </m:nary>
                    <m:r>
                      <a:rPr lang="en-US" sz="2400" b="0" i="1">
                        <a:effectLst/>
                        <a:latin typeface="Cambria Math" panose="02040503050406030204" pitchFamily="18" charset="0"/>
                        <a:ea typeface="SimSun" panose="02010600030101010101" pitchFamily="2" charset="-122"/>
                      </a:rPr>
                      <m:t>           </m:t>
                    </m:r>
                  </m:oMath>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spcBef>
                    <a:spcPts val="600"/>
                  </a:spcBef>
                  <a:spcAft>
                    <a:spcPts val="6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nary>
                      <m:naryPr>
                        <m:chr m:val="∑"/>
                        <m:limLoc m:val="subSup"/>
                        <m:ctrlPr>
                          <a:rPr lang="en-US" sz="2400" i="1">
                            <a:effectLst/>
                            <a:latin typeface="Cambria Math" panose="02040503050406030204" pitchFamily="18" charset="0"/>
                            <a:ea typeface="SimSun" panose="02010600030101010101" pitchFamily="2" charset="-122"/>
                          </a:rPr>
                        </m:ctrlPr>
                      </m:naryPr>
                      <m:sub>
                        <m:r>
                          <a:rPr lang="en-US" sz="2400" b="0" i="1">
                            <a:effectLst/>
                            <a:latin typeface="Cambria Math" panose="02040503050406030204" pitchFamily="18" charset="0"/>
                            <a:ea typeface="SimSun" panose="02010600030101010101" pitchFamily="2" charset="-122"/>
                          </a:rPr>
                          <m:t>𝑖</m:t>
                        </m:r>
                        <m:r>
                          <a:rPr lang="en-US" sz="2400" b="0" i="1">
                            <a:effectLst/>
                            <a:latin typeface="Cambria Math" panose="02040503050406030204" pitchFamily="18" charset="0"/>
                            <a:ea typeface="SimSun" panose="02010600030101010101" pitchFamily="2" charset="-122"/>
                          </a:rPr>
                          <m:t>=0</m:t>
                        </m:r>
                      </m:sub>
                      <m:sup>
                        <m:r>
                          <a:rPr lang="en-US" sz="2400" b="0" i="1">
                            <a:effectLst/>
                            <a:latin typeface="Cambria Math" panose="02040503050406030204" pitchFamily="18" charset="0"/>
                            <a:ea typeface="SimSun" panose="02010600030101010101" pitchFamily="2" charset="-122"/>
                          </a:rPr>
                          <m:t>𝑛</m:t>
                        </m:r>
                        <m:r>
                          <a:rPr lang="en-US" sz="2400" b="0" i="1">
                            <a:effectLst/>
                            <a:latin typeface="Cambria Math" panose="02040503050406030204" pitchFamily="18" charset="0"/>
                            <a:ea typeface="SimSun" panose="02010600030101010101" pitchFamily="2" charset="-122"/>
                          </a:rPr>
                          <m:t>−2</m:t>
                        </m:r>
                      </m:sup>
                      <m:e>
                        <m:r>
                          <a:rPr lang="en-US" sz="2400" b="0" i="1">
                            <a:effectLst/>
                            <a:latin typeface="Cambria Math" panose="02040503050406030204" pitchFamily="18" charset="0"/>
                            <a:ea typeface="SimSun" panose="02010600030101010101" pitchFamily="2" charset="-122"/>
                          </a:rPr>
                          <m:t>[</m:t>
                        </m:r>
                        <m:d>
                          <m:dPr>
                            <m:ctrlPr>
                              <a:rPr lang="en-US" sz="2400" i="1">
                                <a:effectLst/>
                                <a:latin typeface="Cambria Math" panose="02040503050406030204" pitchFamily="18" charset="0"/>
                                <a:ea typeface="SimSun" panose="02010600030101010101" pitchFamily="2" charset="-122"/>
                              </a:rPr>
                            </m:ctrlPr>
                          </m:dPr>
                          <m:e>
                            <m:r>
                              <a:rPr lang="en-US" sz="2400" b="0" i="1">
                                <a:effectLst/>
                                <a:latin typeface="Cambria Math" panose="02040503050406030204" pitchFamily="18" charset="0"/>
                                <a:ea typeface="SimSun" panose="02010600030101010101" pitchFamily="2" charset="-122"/>
                              </a:rPr>
                              <m:t>𝑛</m:t>
                            </m:r>
                            <m:r>
                              <a:rPr lang="en-US" sz="2400" b="0" i="1">
                                <a:effectLst/>
                                <a:latin typeface="Cambria Math" panose="02040503050406030204" pitchFamily="18" charset="0"/>
                                <a:ea typeface="SimSun" panose="02010600030101010101" pitchFamily="2" charset="-122"/>
                              </a:rPr>
                              <m:t>−1</m:t>
                            </m:r>
                          </m:e>
                        </m:d>
                        <m:r>
                          <a:rPr lang="en-US" sz="2400" b="0" i="1">
                            <a:effectLst/>
                            <a:latin typeface="Cambria Math" panose="02040503050406030204" pitchFamily="18" charset="0"/>
                            <a:ea typeface="SimSun" panose="02010600030101010101" pitchFamily="2" charset="-122"/>
                          </a:rPr>
                          <m:t>−</m:t>
                        </m:r>
                        <m:d>
                          <m:dPr>
                            <m:ctrlPr>
                              <a:rPr lang="en-US" sz="2400" i="1">
                                <a:effectLst/>
                                <a:latin typeface="Cambria Math" panose="02040503050406030204" pitchFamily="18" charset="0"/>
                                <a:ea typeface="SimSun" panose="02010600030101010101" pitchFamily="2" charset="-122"/>
                              </a:rPr>
                            </m:ctrlPr>
                          </m:dPr>
                          <m:e>
                            <m:r>
                              <a:rPr lang="en-US" sz="2400" b="0" i="1">
                                <a:effectLst/>
                                <a:latin typeface="Cambria Math" panose="02040503050406030204" pitchFamily="18" charset="0"/>
                                <a:ea typeface="SimSun" panose="02010600030101010101" pitchFamily="2" charset="-122"/>
                              </a:rPr>
                              <m:t>𝑖</m:t>
                            </m:r>
                            <m:r>
                              <a:rPr lang="en-US" sz="2400" b="0" i="1">
                                <a:effectLst/>
                                <a:latin typeface="Cambria Math" panose="02040503050406030204" pitchFamily="18" charset="0"/>
                                <a:ea typeface="SimSun" panose="02010600030101010101" pitchFamily="2" charset="-122"/>
                              </a:rPr>
                              <m:t>+1</m:t>
                            </m:r>
                          </m:e>
                        </m:d>
                        <m:r>
                          <a:rPr lang="en-US" sz="2400" b="0" i="1">
                            <a:effectLst/>
                            <a:latin typeface="Cambria Math" panose="02040503050406030204" pitchFamily="18" charset="0"/>
                            <a:ea typeface="SimSun" panose="02010600030101010101" pitchFamily="2" charset="-122"/>
                          </a:rPr>
                          <m:t>+1]</m:t>
                        </m:r>
                      </m:e>
                    </m:nary>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p>
              <a:p>
                <a:pPr marL="457200" marR="0">
                  <a:spcBef>
                    <a:spcPts val="600"/>
                  </a:spcBef>
                  <a:spcAft>
                    <a:spcPts val="6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nary>
                      <m:naryPr>
                        <m:chr m:val="∑"/>
                        <m:limLoc m:val="subSup"/>
                        <m:ctrlPr>
                          <a:rPr lang="en-US" sz="2400" i="1">
                            <a:effectLst/>
                            <a:latin typeface="Cambria Math" panose="02040503050406030204" pitchFamily="18" charset="0"/>
                            <a:ea typeface="SimSun" panose="02010600030101010101" pitchFamily="2" charset="-122"/>
                          </a:rPr>
                        </m:ctrlPr>
                      </m:naryPr>
                      <m:sub>
                        <m:r>
                          <a:rPr lang="en-US" sz="2400" b="0" i="1">
                            <a:effectLst/>
                            <a:latin typeface="Cambria Math" panose="02040503050406030204" pitchFamily="18" charset="0"/>
                            <a:ea typeface="SimSun" panose="02010600030101010101" pitchFamily="2" charset="-122"/>
                          </a:rPr>
                          <m:t>𝑖</m:t>
                        </m:r>
                        <m:r>
                          <a:rPr lang="en-US" sz="2400" b="0" i="1">
                            <a:effectLst/>
                            <a:latin typeface="Cambria Math" panose="02040503050406030204" pitchFamily="18" charset="0"/>
                            <a:ea typeface="SimSun" panose="02010600030101010101" pitchFamily="2" charset="-122"/>
                          </a:rPr>
                          <m:t>=0</m:t>
                        </m:r>
                      </m:sub>
                      <m:sup>
                        <m:r>
                          <a:rPr lang="en-US" sz="2400" b="0" i="1">
                            <a:effectLst/>
                            <a:latin typeface="Cambria Math" panose="02040503050406030204" pitchFamily="18" charset="0"/>
                            <a:ea typeface="SimSun" panose="02010600030101010101" pitchFamily="2" charset="-122"/>
                          </a:rPr>
                          <m:t>𝑛</m:t>
                        </m:r>
                        <m:r>
                          <a:rPr lang="en-US" sz="2400" b="0" i="1">
                            <a:effectLst/>
                            <a:latin typeface="Cambria Math" panose="02040503050406030204" pitchFamily="18" charset="0"/>
                            <a:ea typeface="SimSun" panose="02010600030101010101" pitchFamily="2" charset="-122"/>
                          </a:rPr>
                          <m:t>−2</m:t>
                        </m:r>
                      </m:sup>
                      <m:e>
                        <m:r>
                          <a:rPr lang="en-US" sz="2400" b="0" i="1">
                            <a:effectLst/>
                            <a:latin typeface="Cambria Math" panose="02040503050406030204" pitchFamily="18" charset="0"/>
                            <a:ea typeface="SimSun" panose="02010600030101010101" pitchFamily="2" charset="-122"/>
                          </a:rPr>
                          <m:t>[</m:t>
                        </m:r>
                        <m:r>
                          <a:rPr lang="en-US" sz="2400" b="0" i="1">
                            <a:effectLst/>
                            <a:latin typeface="Cambria Math" panose="02040503050406030204" pitchFamily="18" charset="0"/>
                            <a:ea typeface="SimSun" panose="02010600030101010101" pitchFamily="2" charset="-122"/>
                          </a:rPr>
                          <m:t>𝑛</m:t>
                        </m:r>
                        <m:r>
                          <a:rPr lang="en-US" sz="2400" b="0" i="1">
                            <a:effectLst/>
                            <a:latin typeface="Cambria Math" panose="02040503050406030204" pitchFamily="18" charset="0"/>
                            <a:ea typeface="SimSun" panose="02010600030101010101" pitchFamily="2" charset="-122"/>
                          </a:rPr>
                          <m:t>−1−</m:t>
                        </m:r>
                        <m:r>
                          <a:rPr lang="en-US" sz="2400" b="0" i="1">
                            <a:effectLst/>
                            <a:latin typeface="Cambria Math" panose="02040503050406030204" pitchFamily="18" charset="0"/>
                            <a:ea typeface="SimSun" panose="02010600030101010101" pitchFamily="2" charset="-122"/>
                          </a:rPr>
                          <m:t>𝑖</m:t>
                        </m:r>
                        <m:r>
                          <a:rPr lang="en-US" sz="2400" b="0" i="1">
                            <a:effectLst/>
                            <a:latin typeface="Cambria Math" panose="02040503050406030204" pitchFamily="18" charset="0"/>
                            <a:ea typeface="SimSun" panose="02010600030101010101" pitchFamily="2" charset="-122"/>
                          </a:rPr>
                          <m:t>]</m:t>
                        </m:r>
                      </m:e>
                    </m:nary>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p>
              <a:p>
                <a:pPr marL="457200" marR="0">
                  <a:spcBef>
                    <a:spcPts val="600"/>
                  </a:spcBef>
                  <a:spcAft>
                    <a:spcPts val="6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n </a:t>
                </a:r>
                <a14:m>
                  <m:oMath xmlns:m="http://schemas.openxmlformats.org/officeDocument/2006/math">
                    <m:nary>
                      <m:naryPr>
                        <m:chr m:val="∑"/>
                        <m:limLoc m:val="subSup"/>
                        <m:ctrlPr>
                          <a:rPr lang="en-US" sz="2400" i="1" smtClean="0">
                            <a:effectLst/>
                            <a:latin typeface="Cambria Math" panose="02040503050406030204" pitchFamily="18" charset="0"/>
                            <a:ea typeface="SimSun" panose="02010600030101010101" pitchFamily="2" charset="-122"/>
                            <a:cs typeface="Times New Roman" panose="02020603050405020304" pitchFamily="18" charset="0"/>
                          </a:rPr>
                        </m:ctrlPr>
                      </m:naryPr>
                      <m:sub>
                        <m:r>
                          <m:rPr>
                            <m:brk m:alnAt="25"/>
                          </m:rP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𝑖</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−2</m:t>
                        </m:r>
                      </m:sup>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1</m:t>
                        </m:r>
                      </m:e>
                    </m:nary>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cs typeface="Times New Roman" panose="02020603050405020304" pitchFamily="18" charset="0"/>
                          </a:rPr>
                        </m:ctrlPr>
                      </m:naryPr>
                      <m:sub>
                        <m:r>
                          <m:rPr>
                            <m:brk m:alnAt="25"/>
                          </m:rPr>
                          <a:rPr lang="en-US" sz="2400" i="1">
                            <a:latin typeface="Cambria Math" panose="02040503050406030204" pitchFamily="18" charset="0"/>
                            <a:ea typeface="SimSun" panose="02010600030101010101" pitchFamily="2" charset="-122"/>
                            <a:cs typeface="Times New Roman" panose="02020603050405020304" pitchFamily="18" charset="0"/>
                          </a:rPr>
                          <m:t>𝑖</m:t>
                        </m:r>
                        <m:r>
                          <a:rPr lang="en-US" sz="2400" i="1">
                            <a:latin typeface="Cambria Math" panose="02040503050406030204" pitchFamily="18" charset="0"/>
                            <a:ea typeface="SimSun" panose="02010600030101010101" pitchFamily="2" charset="-122"/>
                            <a:cs typeface="Times New Roman" panose="02020603050405020304" pitchFamily="18" charset="0"/>
                          </a:rPr>
                          <m:t>=0</m:t>
                        </m:r>
                      </m:sub>
                      <m:sup>
                        <m:r>
                          <a:rPr lang="en-US" sz="2400" i="1">
                            <a:latin typeface="Cambria Math" panose="02040503050406030204" pitchFamily="18" charset="0"/>
                            <a:ea typeface="SimSun" panose="02010600030101010101" pitchFamily="2" charset="-122"/>
                            <a:cs typeface="Times New Roman" panose="02020603050405020304" pitchFamily="18" charset="0"/>
                          </a:rPr>
                          <m:t>𝑛</m:t>
                        </m:r>
                        <m:r>
                          <a:rPr lang="en-US" sz="2400" i="1">
                            <a:latin typeface="Cambria Math" panose="02040503050406030204" pitchFamily="18" charset="0"/>
                            <a:ea typeface="SimSun" panose="02010600030101010101" pitchFamily="2" charset="-122"/>
                            <a:cs typeface="Times New Roman" panose="02020603050405020304" pitchFamily="18" charset="0"/>
                          </a:rPr>
                          <m:t>−2</m:t>
                        </m:r>
                      </m:sup>
                      <m:e>
                        <m:r>
                          <a:rPr lang="en-US" sz="2400" i="1">
                            <a:latin typeface="Cambria Math" panose="02040503050406030204" pitchFamily="18" charset="0"/>
                            <a:ea typeface="SimSun" panose="02010600030101010101" pitchFamily="2" charset="-122"/>
                            <a:cs typeface="Times New Roman" panose="02020603050405020304" pitchFamily="18" charset="0"/>
                          </a:rPr>
                          <m:t>1</m:t>
                        </m:r>
                      </m:e>
                    </m:nary>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cs typeface="Times New Roman" panose="02020603050405020304" pitchFamily="18" charset="0"/>
                          </a:rPr>
                        </m:ctrlPr>
                      </m:naryPr>
                      <m:sub>
                        <m:r>
                          <m:rPr>
                            <m:brk m:alnAt="25"/>
                          </m:rPr>
                          <a:rPr lang="en-US" sz="2400" i="1">
                            <a:latin typeface="Cambria Math" panose="02040503050406030204" pitchFamily="18" charset="0"/>
                            <a:ea typeface="SimSun" panose="02010600030101010101" pitchFamily="2" charset="-122"/>
                            <a:cs typeface="Times New Roman" panose="02020603050405020304" pitchFamily="18" charset="0"/>
                          </a:rPr>
                          <m:t>𝑖</m:t>
                        </m:r>
                        <m:r>
                          <a:rPr lang="en-US" sz="2400" i="1">
                            <a:latin typeface="Cambria Math" panose="02040503050406030204" pitchFamily="18" charset="0"/>
                            <a:ea typeface="SimSun" panose="02010600030101010101" pitchFamily="2" charset="-122"/>
                            <a:cs typeface="Times New Roman" panose="02020603050405020304" pitchFamily="18" charset="0"/>
                          </a:rPr>
                          <m:t>=0</m:t>
                        </m:r>
                      </m:sub>
                      <m:sup>
                        <m:r>
                          <a:rPr lang="en-US" sz="2400" i="1">
                            <a:latin typeface="Cambria Math" panose="02040503050406030204" pitchFamily="18" charset="0"/>
                            <a:ea typeface="SimSun" panose="02010600030101010101" pitchFamily="2" charset="-122"/>
                            <a:cs typeface="Times New Roman" panose="02020603050405020304" pitchFamily="18" charset="0"/>
                          </a:rPr>
                          <m:t>𝑛</m:t>
                        </m:r>
                        <m:r>
                          <a:rPr lang="en-US" sz="2400" i="1">
                            <a:latin typeface="Cambria Math" panose="02040503050406030204" pitchFamily="18" charset="0"/>
                            <a:ea typeface="SimSun" panose="02010600030101010101" pitchFamily="2" charset="-122"/>
                            <a:cs typeface="Times New Roman" panose="02020603050405020304" pitchFamily="18" charset="0"/>
                          </a:rPr>
                          <m:t>−2</m:t>
                        </m:r>
                      </m:sup>
                      <m:e>
                        <m:r>
                          <a:rPr lang="en-US" sz="2400" b="0" i="1" smtClean="0">
                            <a:latin typeface="Cambria Math" panose="02040503050406030204" pitchFamily="18" charset="0"/>
                            <a:ea typeface="SimSun" panose="02010600030101010101" pitchFamily="2" charset="-122"/>
                            <a:cs typeface="Times New Roman" panose="02020603050405020304" pitchFamily="18" charset="0"/>
                          </a:rPr>
                          <m:t>𝑖</m:t>
                        </m:r>
                      </m:e>
                    </m:nary>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spcBef>
                    <a:spcPts val="600"/>
                  </a:spcBef>
                  <a:spcAft>
                    <a:spcPts val="6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n (n - 2 + 1)(n – 1) –  </a:t>
                </a:r>
                <a14:m>
                  <m:oMath xmlns:m="http://schemas.openxmlformats.org/officeDocument/2006/math">
                    <m:f>
                      <m:fPr>
                        <m:ctrlPr>
                          <a:rPr lang="en-US" sz="2400" i="1" dirty="0" smtClean="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smtClean="0">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400" b="0" i="1" dirty="0" smtClean="0">
                            <a:effectLst/>
                            <a:latin typeface="Cambria Math" panose="02040503050406030204" pitchFamily="18" charset="0"/>
                            <a:ea typeface="SimSun" panose="02010600030101010101" pitchFamily="2" charset="-122"/>
                            <a:cs typeface="Times New Roman" panose="02020603050405020304" pitchFamily="18" charset="0"/>
                          </a:rPr>
                          <m:t>2</m:t>
                        </m:r>
                      </m:den>
                    </m:f>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*(n – 2)(n -1)    </a:t>
                </a:r>
              </a:p>
              <a:p>
                <a:pPr marL="457200" marR="0">
                  <a:spcBef>
                    <a:spcPts val="600"/>
                  </a:spcBef>
                  <a:spcAft>
                    <a:spcPts val="6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n</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- 2n + n – n + 2 -1 – </a:t>
                </a:r>
                <a14:m>
                  <m:oMath xmlns:m="http://schemas.openxmlformats.org/officeDocument/2006/math">
                    <m:f>
                      <m:fPr>
                        <m:ctrlPr>
                          <a:rPr lang="en-US" sz="2400" i="1" dirty="0">
                            <a:latin typeface="Cambria Math" panose="02040503050406030204" pitchFamily="18" charset="0"/>
                            <a:ea typeface="SimSun" panose="02010600030101010101" pitchFamily="2" charset="-122"/>
                            <a:cs typeface="Times New Roman" panose="02020603050405020304" pitchFamily="18" charset="0"/>
                          </a:rPr>
                        </m:ctrlPr>
                      </m:fPr>
                      <m:num>
                        <m:r>
                          <a:rPr lang="en-US" sz="2400" i="1" dirty="0">
                            <a:latin typeface="Cambria Math" panose="02040503050406030204" pitchFamily="18" charset="0"/>
                            <a:ea typeface="SimSun" panose="02010600030101010101" pitchFamily="2" charset="-122"/>
                            <a:cs typeface="Times New Roman" panose="02020603050405020304" pitchFamily="18" charset="0"/>
                          </a:rPr>
                          <m:t>1</m:t>
                        </m:r>
                      </m:num>
                      <m:den>
                        <m:r>
                          <a:rPr lang="en-US" sz="2400" i="1" dirty="0">
                            <a:latin typeface="Cambria Math" panose="02040503050406030204" pitchFamily="18" charset="0"/>
                            <a:ea typeface="SimSun" panose="02010600030101010101" pitchFamily="2" charset="-122"/>
                            <a:cs typeface="Times New Roman" panose="02020603050405020304" pitchFamily="18" charset="0"/>
                          </a:rPr>
                          <m:t>2</m:t>
                        </m:r>
                      </m:den>
                    </m:f>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(n</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3n + 2)</a:t>
                </a:r>
              </a:p>
              <a:p>
                <a:pPr marL="457200" marR="0">
                  <a:spcBef>
                    <a:spcPts val="600"/>
                  </a:spcBef>
                  <a:spcAft>
                    <a:spcPts val="6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f>
                      <m:fPr>
                        <m:ctrlPr>
                          <a:rPr lang="en-US" sz="2400" i="1" smtClean="0">
                            <a:effectLst/>
                            <a:latin typeface="Cambria Math" panose="02040503050406030204" pitchFamily="18" charset="0"/>
                            <a:ea typeface="SimSun" panose="02010600030101010101" pitchFamily="2" charset="-122"/>
                            <a:cs typeface="Times New Roman" panose="02020603050405020304" pitchFamily="18" charset="0"/>
                          </a:rPr>
                        </m:ctrlPr>
                      </m:fPr>
                      <m:num>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(2 </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n</m:t>
                        </m:r>
                        <m:r>
                          <m:rPr>
                            <m:nor/>
                          </m:rPr>
                          <a:rPr lang="en-US" sz="2400" baseline="30000" dirty="0">
                            <a:latin typeface="Times New Roman" panose="02020603050405020304" pitchFamily="18" charset="0"/>
                            <a:ea typeface="SimSun" panose="02010600030101010101" pitchFamily="2" charset="-122"/>
                            <a:cs typeface="Times New Roman" panose="02020603050405020304" pitchFamily="18" charset="0"/>
                          </a:rPr>
                          <m:t>2</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 – 4</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n</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  + 2 − </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n</m:t>
                        </m:r>
                        <m:r>
                          <m:rPr>
                            <m:nor/>
                          </m:rPr>
                          <a:rPr lang="en-US" sz="2400" baseline="30000" dirty="0">
                            <a:latin typeface="Times New Roman" panose="02020603050405020304" pitchFamily="18" charset="0"/>
                            <a:ea typeface="SimSun" panose="02010600030101010101" pitchFamily="2" charset="-122"/>
                            <a:cs typeface="Times New Roman" panose="02020603050405020304" pitchFamily="18" charset="0"/>
                          </a:rPr>
                          <m:t>2</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 + 3</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n</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 − 2 )</m:t>
                        </m:r>
                      </m:num>
                      <m:den>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2</m:t>
                        </m:r>
                      </m:den>
                    </m:f>
                  </m:oMath>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spcBef>
                    <a:spcPts val="600"/>
                  </a:spcBef>
                  <a:spcAft>
                    <a:spcPts val="6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400" dirty="0">
                    <a:ea typeface="SimSun" panose="02010600030101010101" pitchFamily="2" charset="-122"/>
                    <a:cs typeface="Times New Roman" panose="02020603050405020304" pitchFamily="18" charset="0"/>
                  </a:rPr>
                  <a:t> </a:t>
                </a:r>
                <a14:m>
                  <m:oMath xmlns:m="http://schemas.openxmlformats.org/officeDocument/2006/math">
                    <m:f>
                      <m:fPr>
                        <m:ctrlPr>
                          <a:rPr lang="en-US" sz="2400" i="1">
                            <a:latin typeface="Cambria Math" panose="02040503050406030204" pitchFamily="18" charset="0"/>
                            <a:ea typeface="SimSun" panose="02010600030101010101" pitchFamily="2" charset="-122"/>
                            <a:cs typeface="Times New Roman" panose="02020603050405020304" pitchFamily="18" charset="0"/>
                          </a:rPr>
                        </m:ctrlPr>
                      </m:fPr>
                      <m:num>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n</m:t>
                        </m:r>
                        <m:r>
                          <m:rPr>
                            <m:nor/>
                          </m:rPr>
                          <a:rPr lang="en-US" sz="2400" baseline="30000" dirty="0">
                            <a:latin typeface="Times New Roman" panose="02020603050405020304" pitchFamily="18" charset="0"/>
                            <a:ea typeface="SimSun" panose="02010600030101010101" pitchFamily="2" charset="-122"/>
                            <a:cs typeface="Times New Roman" panose="02020603050405020304" pitchFamily="18" charset="0"/>
                          </a:rPr>
                          <m:t>2</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 – </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n</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 )</m:t>
                        </m:r>
                      </m:num>
                      <m:den>
                        <m:r>
                          <a:rPr lang="en-US" sz="2400" i="1">
                            <a:latin typeface="Cambria Math" panose="02040503050406030204" pitchFamily="18" charset="0"/>
                            <a:ea typeface="SimSun" panose="02010600030101010101" pitchFamily="2" charset="-122"/>
                            <a:cs typeface="Times New Roman" panose="02020603050405020304" pitchFamily="18" charset="0"/>
                          </a:rPr>
                          <m:t>2</m:t>
                        </m:r>
                      </m:den>
                    </m:f>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p>
              <a:p>
                <a:pPr marL="457200" marR="0">
                  <a:spcBef>
                    <a:spcPts val="600"/>
                  </a:spcBef>
                  <a:spcAft>
                    <a:spcPts val="6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smtClean="0">
                            <a:latin typeface="Cambria Math" panose="02040503050406030204" pitchFamily="18" charset="0"/>
                            <a:ea typeface="SimSun" panose="02010600030101010101" pitchFamily="2" charset="-122"/>
                            <a:cs typeface="Times New Roman" panose="02020603050405020304" pitchFamily="18" charset="0"/>
                          </a:rPr>
                          <m:t>  </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n</m:t>
                        </m:r>
                        <m:r>
                          <m:rPr>
                            <m:nor/>
                          </m:rPr>
                          <a:rPr lang="en-US" sz="2400" baseline="30000" dirty="0">
                            <a:latin typeface="Times New Roman" panose="02020603050405020304" pitchFamily="18" charset="0"/>
                            <a:ea typeface="SimSun" panose="02010600030101010101" pitchFamily="2" charset="-122"/>
                            <a:cs typeface="Times New Roman" panose="02020603050405020304" pitchFamily="18" charset="0"/>
                          </a:rPr>
                          <m:t>2</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 </m:t>
                        </m:r>
                      </m:num>
                      <m:den>
                        <m:r>
                          <a:rPr lang="en-US" sz="2400" i="1">
                            <a:latin typeface="Cambria Math" panose="02040503050406030204" pitchFamily="18" charset="0"/>
                            <a:ea typeface="SimSun" panose="02010600030101010101" pitchFamily="2" charset="-122"/>
                            <a:cs typeface="Times New Roman" panose="02020603050405020304" pitchFamily="18" charset="0"/>
                          </a:rPr>
                          <m:t>2</m:t>
                        </m:r>
                      </m:den>
                    </m:f>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ε  Θ(n</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p>
            </p:txBody>
          </p:sp>
        </mc:Choice>
        <mc:Fallback xmlns="">
          <p:sp>
            <p:nvSpPr>
              <p:cNvPr id="2" name="Rectangle 1"/>
              <p:cNvSpPr>
                <a:spLocks noRot="1" noChangeAspect="1" noMove="1" noResize="1" noEditPoints="1" noAdjustHandles="1" noChangeArrowheads="1" noChangeShapeType="1" noTextEdit="1"/>
              </p:cNvSpPr>
              <p:nvPr/>
            </p:nvSpPr>
            <p:spPr>
              <a:xfrm>
                <a:off x="1706880" y="781945"/>
                <a:ext cx="8778240" cy="5689506"/>
              </a:xfrm>
              <a:prstGeom prst="rect">
                <a:avLst/>
              </a:prstGeom>
              <a:blipFill>
                <a:blip r:embed="rId2"/>
                <a:stretch>
                  <a:fillRect l="-347" t="-535"/>
                </a:stretch>
              </a:blipFill>
            </p:spPr>
            <p:txBody>
              <a:bodyPr/>
              <a:lstStyle/>
              <a:p>
                <a:r>
                  <a:rPr lang="en-US">
                    <a:noFill/>
                  </a:rPr>
                  <a:t> </a:t>
                </a:r>
              </a:p>
            </p:txBody>
          </p:sp>
        </mc:Fallback>
      </mc:AlternateContent>
      <p:pic>
        <p:nvPicPr>
          <p:cNvPr id="3" name="Graphic 2" descr="Shooting star">
            <a:extLst>
              <a:ext uri="{FF2B5EF4-FFF2-40B4-BE49-F238E27FC236}">
                <a16:creationId xmlns:a16="http://schemas.microsoft.com/office/drawing/2014/main" id="{CA6B6B86-E4BA-4354-8488-7A5CAB89B29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760801" y="1339294"/>
            <a:ext cx="618877" cy="618877"/>
          </a:xfrm>
          <a:prstGeom prst="rect">
            <a:avLst/>
          </a:prstGeom>
        </p:spPr>
      </p:pic>
    </p:spTree>
    <p:extLst>
      <p:ext uri="{BB962C8B-B14F-4D97-AF65-F5344CB8AC3E}">
        <p14:creationId xmlns:p14="http://schemas.microsoft.com/office/powerpoint/2010/main" val="7868187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5310" y="835340"/>
            <a:ext cx="9845964" cy="1200329"/>
          </a:xfrm>
          <a:prstGeom prst="rect">
            <a:avLst/>
          </a:prstGeom>
        </p:spPr>
        <p:txBody>
          <a:bodyPr wrap="square">
            <a:spAutoFit/>
          </a:bodyPr>
          <a:lstStyle/>
          <a:p>
            <a:pPr marL="573088" lvl="0" indent="-573088"/>
            <a:r>
              <a:rPr lang="en-US" sz="2400" dirty="0">
                <a:latin typeface="Times New Roman" panose="02020603050405020304" pitchFamily="18" charset="0"/>
                <a:cs typeface="Times New Roman" panose="02020603050405020304" pitchFamily="18" charset="0"/>
              </a:rPr>
              <a:t> (b)  Using the only knowledge of the 5 matched characters, this can deduce that a shift of  s + 1  is invalid, but that a shift of  s' = s + 2   is consistent with everything known about the text and therefore is potentially valid.</a:t>
            </a:r>
          </a:p>
        </p:txBody>
      </p:sp>
      <p:graphicFrame>
        <p:nvGraphicFramePr>
          <p:cNvPr id="3" name="Table 2"/>
          <p:cNvGraphicFramePr>
            <a:graphicFrameLocks noGrp="1"/>
          </p:cNvGraphicFramePr>
          <p:nvPr>
            <p:extLst>
              <p:ext uri="{D42A27DB-BD31-4B8C-83A1-F6EECF244321}">
                <p14:modId xmlns:p14="http://schemas.microsoft.com/office/powerpoint/2010/main" val="4130601690"/>
              </p:ext>
            </p:extLst>
          </p:nvPr>
        </p:nvGraphicFramePr>
        <p:xfrm>
          <a:off x="5763674" y="4336706"/>
          <a:ext cx="2250380" cy="441694"/>
        </p:xfrm>
        <a:graphic>
          <a:graphicData uri="http://schemas.openxmlformats.org/drawingml/2006/table">
            <a:tbl>
              <a:tblPr firstRow="1" firstCol="1" bandRow="1">
                <a:tableStyleId>{5C22544A-7EE6-4342-B048-85BDC9FD1C3A}</a:tableStyleId>
              </a:tblPr>
              <a:tblGrid>
                <a:gridCol w="450076">
                  <a:extLst>
                    <a:ext uri="{9D8B030D-6E8A-4147-A177-3AD203B41FA5}">
                      <a16:colId xmlns:a16="http://schemas.microsoft.com/office/drawing/2014/main" val="20000"/>
                    </a:ext>
                  </a:extLst>
                </a:gridCol>
                <a:gridCol w="450076">
                  <a:extLst>
                    <a:ext uri="{9D8B030D-6E8A-4147-A177-3AD203B41FA5}">
                      <a16:colId xmlns:a16="http://schemas.microsoft.com/office/drawing/2014/main" val="20001"/>
                    </a:ext>
                  </a:extLst>
                </a:gridCol>
                <a:gridCol w="450076">
                  <a:extLst>
                    <a:ext uri="{9D8B030D-6E8A-4147-A177-3AD203B41FA5}">
                      <a16:colId xmlns:a16="http://schemas.microsoft.com/office/drawing/2014/main" val="20002"/>
                    </a:ext>
                  </a:extLst>
                </a:gridCol>
                <a:gridCol w="450076">
                  <a:extLst>
                    <a:ext uri="{9D8B030D-6E8A-4147-A177-3AD203B41FA5}">
                      <a16:colId xmlns:a16="http://schemas.microsoft.com/office/drawing/2014/main" val="20003"/>
                    </a:ext>
                  </a:extLst>
                </a:gridCol>
                <a:gridCol w="450076">
                  <a:extLst>
                    <a:ext uri="{9D8B030D-6E8A-4147-A177-3AD203B41FA5}">
                      <a16:colId xmlns:a16="http://schemas.microsoft.com/office/drawing/2014/main" val="20004"/>
                    </a:ext>
                  </a:extLst>
                </a:gridCol>
              </a:tblGrid>
              <a:tr h="441694">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sp>
        <p:nvSpPr>
          <p:cNvPr id="11" name="Rectangle 8"/>
          <p:cNvSpPr>
            <a:spLocks noChangeArrowheads="1"/>
          </p:cNvSpPr>
          <p:nvPr/>
        </p:nvSpPr>
        <p:spPr bwMode="auto">
          <a:xfrm>
            <a:off x="3783302" y="5089235"/>
            <a:ext cx="14646547" cy="42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9" name="Table 58"/>
          <p:cNvGraphicFramePr>
            <a:graphicFrameLocks noGrp="1"/>
          </p:cNvGraphicFramePr>
          <p:nvPr>
            <p:extLst>
              <p:ext uri="{D42A27DB-BD31-4B8C-83A1-F6EECF244321}">
                <p14:modId xmlns:p14="http://schemas.microsoft.com/office/powerpoint/2010/main" val="4107661329"/>
              </p:ext>
            </p:extLst>
          </p:nvPr>
        </p:nvGraphicFramePr>
        <p:xfrm>
          <a:off x="6690767" y="5286424"/>
          <a:ext cx="1404180" cy="399611"/>
        </p:xfrm>
        <a:graphic>
          <a:graphicData uri="http://schemas.openxmlformats.org/drawingml/2006/table">
            <a:tbl>
              <a:tblPr firstRow="1" firstCol="1" bandRow="1">
                <a:tableStyleId>{5C22544A-7EE6-4342-B048-85BDC9FD1C3A}</a:tableStyleId>
              </a:tblPr>
              <a:tblGrid>
                <a:gridCol w="421254">
                  <a:extLst>
                    <a:ext uri="{9D8B030D-6E8A-4147-A177-3AD203B41FA5}">
                      <a16:colId xmlns:a16="http://schemas.microsoft.com/office/drawing/2014/main" val="20000"/>
                    </a:ext>
                  </a:extLst>
                </a:gridCol>
                <a:gridCol w="491463">
                  <a:extLst>
                    <a:ext uri="{9D8B030D-6E8A-4147-A177-3AD203B41FA5}">
                      <a16:colId xmlns:a16="http://schemas.microsoft.com/office/drawing/2014/main" val="20001"/>
                    </a:ext>
                  </a:extLst>
                </a:gridCol>
                <a:gridCol w="491463">
                  <a:extLst>
                    <a:ext uri="{9D8B030D-6E8A-4147-A177-3AD203B41FA5}">
                      <a16:colId xmlns:a16="http://schemas.microsoft.com/office/drawing/2014/main" val="20002"/>
                    </a:ext>
                  </a:extLst>
                </a:gridCol>
              </a:tblGrid>
              <a:tr h="399611">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cxnSp>
        <p:nvCxnSpPr>
          <p:cNvPr id="71" name="Straight Connector 70"/>
          <p:cNvCxnSpPr/>
          <p:nvPr/>
        </p:nvCxnSpPr>
        <p:spPr>
          <a:xfrm>
            <a:off x="7825312" y="4774372"/>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359588" y="4763107"/>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907006" y="4760673"/>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4" name="Table 73"/>
          <p:cNvGraphicFramePr>
            <a:graphicFrameLocks noGrp="1"/>
          </p:cNvGraphicFramePr>
          <p:nvPr>
            <p:extLst>
              <p:ext uri="{D42A27DB-BD31-4B8C-83A1-F6EECF244321}">
                <p14:modId xmlns:p14="http://schemas.microsoft.com/office/powerpoint/2010/main" val="2561016510"/>
              </p:ext>
            </p:extLst>
          </p:nvPr>
        </p:nvGraphicFramePr>
        <p:xfrm>
          <a:off x="3817587" y="2219304"/>
          <a:ext cx="6755718" cy="441694"/>
        </p:xfrm>
        <a:graphic>
          <a:graphicData uri="http://schemas.openxmlformats.org/drawingml/2006/table">
            <a:tbl>
              <a:tblPr firstRow="1" firstCol="1" bandRow="1">
                <a:tableStyleId>{5C22544A-7EE6-4342-B048-85BDC9FD1C3A}</a:tableStyleId>
              </a:tblPr>
              <a:tblGrid>
                <a:gridCol w="450076">
                  <a:extLst>
                    <a:ext uri="{9D8B030D-6E8A-4147-A177-3AD203B41FA5}">
                      <a16:colId xmlns:a16="http://schemas.microsoft.com/office/drawing/2014/main" val="20000"/>
                    </a:ext>
                  </a:extLst>
                </a:gridCol>
                <a:gridCol w="450076">
                  <a:extLst>
                    <a:ext uri="{9D8B030D-6E8A-4147-A177-3AD203B41FA5}">
                      <a16:colId xmlns:a16="http://schemas.microsoft.com/office/drawing/2014/main" val="20001"/>
                    </a:ext>
                  </a:extLst>
                </a:gridCol>
                <a:gridCol w="450076">
                  <a:extLst>
                    <a:ext uri="{9D8B030D-6E8A-4147-A177-3AD203B41FA5}">
                      <a16:colId xmlns:a16="http://schemas.microsoft.com/office/drawing/2014/main" val="20002"/>
                    </a:ext>
                  </a:extLst>
                </a:gridCol>
                <a:gridCol w="450076">
                  <a:extLst>
                    <a:ext uri="{9D8B030D-6E8A-4147-A177-3AD203B41FA5}">
                      <a16:colId xmlns:a16="http://schemas.microsoft.com/office/drawing/2014/main" val="20003"/>
                    </a:ext>
                  </a:extLst>
                </a:gridCol>
                <a:gridCol w="450076">
                  <a:extLst>
                    <a:ext uri="{9D8B030D-6E8A-4147-A177-3AD203B41FA5}">
                      <a16:colId xmlns:a16="http://schemas.microsoft.com/office/drawing/2014/main" val="20004"/>
                    </a:ext>
                  </a:extLst>
                </a:gridCol>
                <a:gridCol w="450076">
                  <a:extLst>
                    <a:ext uri="{9D8B030D-6E8A-4147-A177-3AD203B41FA5}">
                      <a16:colId xmlns:a16="http://schemas.microsoft.com/office/drawing/2014/main" val="20005"/>
                    </a:ext>
                  </a:extLst>
                </a:gridCol>
                <a:gridCol w="450076">
                  <a:extLst>
                    <a:ext uri="{9D8B030D-6E8A-4147-A177-3AD203B41FA5}">
                      <a16:colId xmlns:a16="http://schemas.microsoft.com/office/drawing/2014/main" val="20006"/>
                    </a:ext>
                  </a:extLst>
                </a:gridCol>
                <a:gridCol w="450076">
                  <a:extLst>
                    <a:ext uri="{9D8B030D-6E8A-4147-A177-3AD203B41FA5}">
                      <a16:colId xmlns:a16="http://schemas.microsoft.com/office/drawing/2014/main" val="20007"/>
                    </a:ext>
                  </a:extLst>
                </a:gridCol>
                <a:gridCol w="450076">
                  <a:extLst>
                    <a:ext uri="{9D8B030D-6E8A-4147-A177-3AD203B41FA5}">
                      <a16:colId xmlns:a16="http://schemas.microsoft.com/office/drawing/2014/main" val="20008"/>
                    </a:ext>
                  </a:extLst>
                </a:gridCol>
                <a:gridCol w="450839">
                  <a:extLst>
                    <a:ext uri="{9D8B030D-6E8A-4147-A177-3AD203B41FA5}">
                      <a16:colId xmlns:a16="http://schemas.microsoft.com/office/drawing/2014/main" val="20009"/>
                    </a:ext>
                  </a:extLst>
                </a:gridCol>
                <a:gridCol w="450839">
                  <a:extLst>
                    <a:ext uri="{9D8B030D-6E8A-4147-A177-3AD203B41FA5}">
                      <a16:colId xmlns:a16="http://schemas.microsoft.com/office/drawing/2014/main" val="20010"/>
                    </a:ext>
                  </a:extLst>
                </a:gridCol>
                <a:gridCol w="450839">
                  <a:extLst>
                    <a:ext uri="{9D8B030D-6E8A-4147-A177-3AD203B41FA5}">
                      <a16:colId xmlns:a16="http://schemas.microsoft.com/office/drawing/2014/main" val="20011"/>
                    </a:ext>
                  </a:extLst>
                </a:gridCol>
                <a:gridCol w="450839">
                  <a:extLst>
                    <a:ext uri="{9D8B030D-6E8A-4147-A177-3AD203B41FA5}">
                      <a16:colId xmlns:a16="http://schemas.microsoft.com/office/drawing/2014/main" val="20012"/>
                    </a:ext>
                  </a:extLst>
                </a:gridCol>
                <a:gridCol w="450839">
                  <a:extLst>
                    <a:ext uri="{9D8B030D-6E8A-4147-A177-3AD203B41FA5}">
                      <a16:colId xmlns:a16="http://schemas.microsoft.com/office/drawing/2014/main" val="20013"/>
                    </a:ext>
                  </a:extLst>
                </a:gridCol>
                <a:gridCol w="450839">
                  <a:extLst>
                    <a:ext uri="{9D8B030D-6E8A-4147-A177-3AD203B41FA5}">
                      <a16:colId xmlns:a16="http://schemas.microsoft.com/office/drawing/2014/main" val="20014"/>
                    </a:ext>
                  </a:extLst>
                </a:gridCol>
              </a:tblGrid>
              <a:tr h="441694">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75" name="Table 74"/>
          <p:cNvGraphicFramePr>
            <a:graphicFrameLocks noGrp="1"/>
          </p:cNvGraphicFramePr>
          <p:nvPr>
            <p:extLst>
              <p:ext uri="{D42A27DB-BD31-4B8C-83A1-F6EECF244321}">
                <p14:modId xmlns:p14="http://schemas.microsoft.com/office/powerpoint/2010/main" val="777607376"/>
              </p:ext>
            </p:extLst>
          </p:nvPr>
        </p:nvGraphicFramePr>
        <p:xfrm>
          <a:off x="6559377" y="3161216"/>
          <a:ext cx="3229614" cy="399611"/>
        </p:xfrm>
        <a:graphic>
          <a:graphicData uri="http://schemas.openxmlformats.org/drawingml/2006/table">
            <a:tbl>
              <a:tblPr firstRow="1" firstCol="1" bandRow="1">
                <a:tableStyleId>{5C22544A-7EE6-4342-B048-85BDC9FD1C3A}</a:tableStyleId>
              </a:tblPr>
              <a:tblGrid>
                <a:gridCol w="421254">
                  <a:extLst>
                    <a:ext uri="{9D8B030D-6E8A-4147-A177-3AD203B41FA5}">
                      <a16:colId xmlns:a16="http://schemas.microsoft.com/office/drawing/2014/main" val="20000"/>
                    </a:ext>
                  </a:extLst>
                </a:gridCol>
                <a:gridCol w="491463">
                  <a:extLst>
                    <a:ext uri="{9D8B030D-6E8A-4147-A177-3AD203B41FA5}">
                      <a16:colId xmlns:a16="http://schemas.microsoft.com/office/drawing/2014/main" val="20001"/>
                    </a:ext>
                  </a:extLst>
                </a:gridCol>
                <a:gridCol w="491463">
                  <a:extLst>
                    <a:ext uri="{9D8B030D-6E8A-4147-A177-3AD203B41FA5}">
                      <a16:colId xmlns:a16="http://schemas.microsoft.com/office/drawing/2014/main" val="20002"/>
                    </a:ext>
                  </a:extLst>
                </a:gridCol>
                <a:gridCol w="421254">
                  <a:extLst>
                    <a:ext uri="{9D8B030D-6E8A-4147-A177-3AD203B41FA5}">
                      <a16:colId xmlns:a16="http://schemas.microsoft.com/office/drawing/2014/main" val="20003"/>
                    </a:ext>
                  </a:extLst>
                </a:gridCol>
                <a:gridCol w="491463">
                  <a:extLst>
                    <a:ext uri="{9D8B030D-6E8A-4147-A177-3AD203B41FA5}">
                      <a16:colId xmlns:a16="http://schemas.microsoft.com/office/drawing/2014/main" val="20004"/>
                    </a:ext>
                  </a:extLst>
                </a:gridCol>
                <a:gridCol w="421254">
                  <a:extLst>
                    <a:ext uri="{9D8B030D-6E8A-4147-A177-3AD203B41FA5}">
                      <a16:colId xmlns:a16="http://schemas.microsoft.com/office/drawing/2014/main" val="20005"/>
                    </a:ext>
                  </a:extLst>
                </a:gridCol>
                <a:gridCol w="491463">
                  <a:extLst>
                    <a:ext uri="{9D8B030D-6E8A-4147-A177-3AD203B41FA5}">
                      <a16:colId xmlns:a16="http://schemas.microsoft.com/office/drawing/2014/main" val="20006"/>
                    </a:ext>
                  </a:extLst>
                </a:gridCol>
              </a:tblGrid>
              <a:tr h="399611">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77" name="TextBox 76"/>
          <p:cNvSpPr txBox="1"/>
          <p:nvPr/>
        </p:nvSpPr>
        <p:spPr>
          <a:xfrm>
            <a:off x="8237159" y="5076390"/>
            <a:ext cx="76685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k</a:t>
            </a:r>
            <a:endParaRPr lang="en-US" sz="2400" dirty="0">
              <a:latin typeface="Times New Roman" panose="02020603050405020304" pitchFamily="18" charset="0"/>
              <a:cs typeface="Times New Roman" panose="02020603050405020304" pitchFamily="18" charset="0"/>
            </a:endParaRPr>
          </a:p>
        </p:txBody>
      </p:sp>
      <p:sp>
        <p:nvSpPr>
          <p:cNvPr id="78" name="TextBox 77"/>
          <p:cNvSpPr txBox="1"/>
          <p:nvPr/>
        </p:nvSpPr>
        <p:spPr>
          <a:xfrm>
            <a:off x="8065865" y="4192098"/>
            <a:ext cx="663190"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q</a:t>
            </a:r>
            <a:endParaRPr lang="en-US" sz="2400" dirty="0">
              <a:latin typeface="Times New Roman" panose="02020603050405020304" pitchFamily="18" charset="0"/>
              <a:cs typeface="Times New Roman" panose="02020603050405020304" pitchFamily="18" charset="0"/>
            </a:endParaRPr>
          </a:p>
        </p:txBody>
      </p:sp>
      <p:cxnSp>
        <p:nvCxnSpPr>
          <p:cNvPr id="79" name="AutoShape 180"/>
          <p:cNvCxnSpPr>
            <a:cxnSpLocks noChangeShapeType="1"/>
          </p:cNvCxnSpPr>
          <p:nvPr/>
        </p:nvCxnSpPr>
        <p:spPr bwMode="auto">
          <a:xfrm flipV="1">
            <a:off x="7389091" y="3754797"/>
            <a:ext cx="624963" cy="92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0" name="AutoShape 180"/>
          <p:cNvCxnSpPr>
            <a:cxnSpLocks noChangeShapeType="1"/>
          </p:cNvCxnSpPr>
          <p:nvPr/>
        </p:nvCxnSpPr>
        <p:spPr bwMode="auto">
          <a:xfrm flipH="1">
            <a:off x="6545059" y="3772647"/>
            <a:ext cx="449268" cy="363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4" name="TextBox 83"/>
          <p:cNvSpPr txBox="1"/>
          <p:nvPr/>
        </p:nvSpPr>
        <p:spPr>
          <a:xfrm>
            <a:off x="7035744" y="3500407"/>
            <a:ext cx="4349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k</a:t>
            </a:r>
          </a:p>
        </p:txBody>
      </p:sp>
      <p:cxnSp>
        <p:nvCxnSpPr>
          <p:cNvPr id="85" name="Straight Connector 84"/>
          <p:cNvCxnSpPr/>
          <p:nvPr/>
        </p:nvCxnSpPr>
        <p:spPr>
          <a:xfrm>
            <a:off x="6751781" y="2660998"/>
            <a:ext cx="0" cy="500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160831" y="2654304"/>
            <a:ext cx="11838" cy="5069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641921" y="2660047"/>
            <a:ext cx="15024" cy="480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AutoShape 180"/>
          <p:cNvCxnSpPr>
            <a:cxnSpLocks noChangeShapeType="1"/>
          </p:cNvCxnSpPr>
          <p:nvPr/>
        </p:nvCxnSpPr>
        <p:spPr bwMode="auto">
          <a:xfrm>
            <a:off x="5458360" y="3361021"/>
            <a:ext cx="111601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3" name="TextBox 92"/>
          <p:cNvSpPr txBox="1"/>
          <p:nvPr/>
        </p:nvSpPr>
        <p:spPr>
          <a:xfrm>
            <a:off x="4434476" y="2936878"/>
            <a:ext cx="158763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 = s + 2 </a:t>
            </a:r>
          </a:p>
        </p:txBody>
      </p:sp>
      <p:sp>
        <p:nvSpPr>
          <p:cNvPr id="96" name="TextBox 95"/>
          <p:cNvSpPr txBox="1"/>
          <p:nvPr/>
        </p:nvSpPr>
        <p:spPr>
          <a:xfrm>
            <a:off x="9845880" y="2930383"/>
            <a:ext cx="4349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t>
            </a:r>
          </a:p>
        </p:txBody>
      </p:sp>
      <p:sp>
        <p:nvSpPr>
          <p:cNvPr id="31" name="TextBox 30"/>
          <p:cNvSpPr txBox="1"/>
          <p:nvPr/>
        </p:nvSpPr>
        <p:spPr>
          <a:xfrm>
            <a:off x="4013165" y="4913700"/>
            <a:ext cx="58189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t>
            </a:r>
          </a:p>
        </p:txBody>
      </p:sp>
      <p:sp>
        <p:nvSpPr>
          <p:cNvPr id="32" name="TextBox 31"/>
          <p:cNvSpPr txBox="1"/>
          <p:nvPr/>
        </p:nvSpPr>
        <p:spPr>
          <a:xfrm>
            <a:off x="2867795" y="2869954"/>
            <a:ext cx="58189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8312550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6795" y="879265"/>
            <a:ext cx="9666510" cy="1200329"/>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(c)  Precompute this useful information for such deductions by comparing </a:t>
            </a:r>
          </a:p>
          <a:p>
            <a:pPr lvl="0"/>
            <a:r>
              <a:rPr lang="en-US" sz="2400" dirty="0">
                <a:latin typeface="Times New Roman" panose="02020603050405020304" pitchFamily="18" charset="0"/>
                <a:cs typeface="Times New Roman" panose="02020603050405020304" pitchFamily="18" charset="0"/>
              </a:rPr>
              <a:t>        the pattern with itself.  The longest prefix of  P that is also a proper </a:t>
            </a:r>
          </a:p>
          <a:p>
            <a:pPr lvl="0"/>
            <a:r>
              <a:rPr lang="en-US" sz="2400" dirty="0">
                <a:latin typeface="Times New Roman" panose="02020603050405020304" pitchFamily="18" charset="0"/>
                <a:cs typeface="Times New Roman" panose="02020603050405020304" pitchFamily="18" charset="0"/>
              </a:rPr>
              <a:t>        suffix of P</a:t>
            </a:r>
            <a:r>
              <a:rPr lang="en-US" sz="2400" baseline="-25000" dirty="0">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 is P</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p>
        </p:txBody>
      </p:sp>
      <p:graphicFrame>
        <p:nvGraphicFramePr>
          <p:cNvPr id="3" name="Table 2"/>
          <p:cNvGraphicFramePr>
            <a:graphicFrameLocks noGrp="1"/>
          </p:cNvGraphicFramePr>
          <p:nvPr>
            <p:extLst>
              <p:ext uri="{D42A27DB-BD31-4B8C-83A1-F6EECF244321}">
                <p14:modId xmlns:p14="http://schemas.microsoft.com/office/powerpoint/2010/main" val="4130601690"/>
              </p:ext>
            </p:extLst>
          </p:nvPr>
        </p:nvGraphicFramePr>
        <p:xfrm>
          <a:off x="5763674" y="4336706"/>
          <a:ext cx="2250380" cy="441694"/>
        </p:xfrm>
        <a:graphic>
          <a:graphicData uri="http://schemas.openxmlformats.org/drawingml/2006/table">
            <a:tbl>
              <a:tblPr firstRow="1" firstCol="1" bandRow="1">
                <a:tableStyleId>{5C22544A-7EE6-4342-B048-85BDC9FD1C3A}</a:tableStyleId>
              </a:tblPr>
              <a:tblGrid>
                <a:gridCol w="450076">
                  <a:extLst>
                    <a:ext uri="{9D8B030D-6E8A-4147-A177-3AD203B41FA5}">
                      <a16:colId xmlns:a16="http://schemas.microsoft.com/office/drawing/2014/main" val="20000"/>
                    </a:ext>
                  </a:extLst>
                </a:gridCol>
                <a:gridCol w="450076">
                  <a:extLst>
                    <a:ext uri="{9D8B030D-6E8A-4147-A177-3AD203B41FA5}">
                      <a16:colId xmlns:a16="http://schemas.microsoft.com/office/drawing/2014/main" val="20001"/>
                    </a:ext>
                  </a:extLst>
                </a:gridCol>
                <a:gridCol w="450076">
                  <a:extLst>
                    <a:ext uri="{9D8B030D-6E8A-4147-A177-3AD203B41FA5}">
                      <a16:colId xmlns:a16="http://schemas.microsoft.com/office/drawing/2014/main" val="20002"/>
                    </a:ext>
                  </a:extLst>
                </a:gridCol>
                <a:gridCol w="450076">
                  <a:extLst>
                    <a:ext uri="{9D8B030D-6E8A-4147-A177-3AD203B41FA5}">
                      <a16:colId xmlns:a16="http://schemas.microsoft.com/office/drawing/2014/main" val="20003"/>
                    </a:ext>
                  </a:extLst>
                </a:gridCol>
                <a:gridCol w="450076">
                  <a:extLst>
                    <a:ext uri="{9D8B030D-6E8A-4147-A177-3AD203B41FA5}">
                      <a16:colId xmlns:a16="http://schemas.microsoft.com/office/drawing/2014/main" val="20004"/>
                    </a:ext>
                  </a:extLst>
                </a:gridCol>
              </a:tblGrid>
              <a:tr h="441694">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sp>
        <p:nvSpPr>
          <p:cNvPr id="11" name="Rectangle 8"/>
          <p:cNvSpPr>
            <a:spLocks noChangeArrowheads="1"/>
          </p:cNvSpPr>
          <p:nvPr/>
        </p:nvSpPr>
        <p:spPr bwMode="auto">
          <a:xfrm>
            <a:off x="3783302" y="5089235"/>
            <a:ext cx="14646547" cy="42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9" name="Table 58"/>
          <p:cNvGraphicFramePr>
            <a:graphicFrameLocks noGrp="1"/>
          </p:cNvGraphicFramePr>
          <p:nvPr>
            <p:extLst>
              <p:ext uri="{D42A27DB-BD31-4B8C-83A1-F6EECF244321}">
                <p14:modId xmlns:p14="http://schemas.microsoft.com/office/powerpoint/2010/main" val="4107661329"/>
              </p:ext>
            </p:extLst>
          </p:nvPr>
        </p:nvGraphicFramePr>
        <p:xfrm>
          <a:off x="6690767" y="5286424"/>
          <a:ext cx="1404180" cy="399611"/>
        </p:xfrm>
        <a:graphic>
          <a:graphicData uri="http://schemas.openxmlformats.org/drawingml/2006/table">
            <a:tbl>
              <a:tblPr firstRow="1" firstCol="1" bandRow="1">
                <a:tableStyleId>{5C22544A-7EE6-4342-B048-85BDC9FD1C3A}</a:tableStyleId>
              </a:tblPr>
              <a:tblGrid>
                <a:gridCol w="421254">
                  <a:extLst>
                    <a:ext uri="{9D8B030D-6E8A-4147-A177-3AD203B41FA5}">
                      <a16:colId xmlns:a16="http://schemas.microsoft.com/office/drawing/2014/main" val="20000"/>
                    </a:ext>
                  </a:extLst>
                </a:gridCol>
                <a:gridCol w="491463">
                  <a:extLst>
                    <a:ext uri="{9D8B030D-6E8A-4147-A177-3AD203B41FA5}">
                      <a16:colId xmlns:a16="http://schemas.microsoft.com/office/drawing/2014/main" val="20001"/>
                    </a:ext>
                  </a:extLst>
                </a:gridCol>
                <a:gridCol w="491463">
                  <a:extLst>
                    <a:ext uri="{9D8B030D-6E8A-4147-A177-3AD203B41FA5}">
                      <a16:colId xmlns:a16="http://schemas.microsoft.com/office/drawing/2014/main" val="20002"/>
                    </a:ext>
                  </a:extLst>
                </a:gridCol>
              </a:tblGrid>
              <a:tr h="399611">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cxnSp>
        <p:nvCxnSpPr>
          <p:cNvPr id="71" name="Straight Connector 70"/>
          <p:cNvCxnSpPr/>
          <p:nvPr/>
        </p:nvCxnSpPr>
        <p:spPr>
          <a:xfrm>
            <a:off x="7825312" y="4774372"/>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359588" y="4763107"/>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907006" y="4760673"/>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4" name="Table 73"/>
          <p:cNvGraphicFramePr>
            <a:graphicFrameLocks noGrp="1"/>
          </p:cNvGraphicFramePr>
          <p:nvPr>
            <p:extLst>
              <p:ext uri="{D42A27DB-BD31-4B8C-83A1-F6EECF244321}">
                <p14:modId xmlns:p14="http://schemas.microsoft.com/office/powerpoint/2010/main" val="2561016510"/>
              </p:ext>
            </p:extLst>
          </p:nvPr>
        </p:nvGraphicFramePr>
        <p:xfrm>
          <a:off x="3817587" y="2219304"/>
          <a:ext cx="6755718" cy="441694"/>
        </p:xfrm>
        <a:graphic>
          <a:graphicData uri="http://schemas.openxmlformats.org/drawingml/2006/table">
            <a:tbl>
              <a:tblPr firstRow="1" firstCol="1" bandRow="1">
                <a:tableStyleId>{5C22544A-7EE6-4342-B048-85BDC9FD1C3A}</a:tableStyleId>
              </a:tblPr>
              <a:tblGrid>
                <a:gridCol w="450076">
                  <a:extLst>
                    <a:ext uri="{9D8B030D-6E8A-4147-A177-3AD203B41FA5}">
                      <a16:colId xmlns:a16="http://schemas.microsoft.com/office/drawing/2014/main" val="20000"/>
                    </a:ext>
                  </a:extLst>
                </a:gridCol>
                <a:gridCol w="450076">
                  <a:extLst>
                    <a:ext uri="{9D8B030D-6E8A-4147-A177-3AD203B41FA5}">
                      <a16:colId xmlns:a16="http://schemas.microsoft.com/office/drawing/2014/main" val="20001"/>
                    </a:ext>
                  </a:extLst>
                </a:gridCol>
                <a:gridCol w="450076">
                  <a:extLst>
                    <a:ext uri="{9D8B030D-6E8A-4147-A177-3AD203B41FA5}">
                      <a16:colId xmlns:a16="http://schemas.microsoft.com/office/drawing/2014/main" val="20002"/>
                    </a:ext>
                  </a:extLst>
                </a:gridCol>
                <a:gridCol w="450076">
                  <a:extLst>
                    <a:ext uri="{9D8B030D-6E8A-4147-A177-3AD203B41FA5}">
                      <a16:colId xmlns:a16="http://schemas.microsoft.com/office/drawing/2014/main" val="20003"/>
                    </a:ext>
                  </a:extLst>
                </a:gridCol>
                <a:gridCol w="450076">
                  <a:extLst>
                    <a:ext uri="{9D8B030D-6E8A-4147-A177-3AD203B41FA5}">
                      <a16:colId xmlns:a16="http://schemas.microsoft.com/office/drawing/2014/main" val="20004"/>
                    </a:ext>
                  </a:extLst>
                </a:gridCol>
                <a:gridCol w="450076">
                  <a:extLst>
                    <a:ext uri="{9D8B030D-6E8A-4147-A177-3AD203B41FA5}">
                      <a16:colId xmlns:a16="http://schemas.microsoft.com/office/drawing/2014/main" val="20005"/>
                    </a:ext>
                  </a:extLst>
                </a:gridCol>
                <a:gridCol w="450076">
                  <a:extLst>
                    <a:ext uri="{9D8B030D-6E8A-4147-A177-3AD203B41FA5}">
                      <a16:colId xmlns:a16="http://schemas.microsoft.com/office/drawing/2014/main" val="20006"/>
                    </a:ext>
                  </a:extLst>
                </a:gridCol>
                <a:gridCol w="450076">
                  <a:extLst>
                    <a:ext uri="{9D8B030D-6E8A-4147-A177-3AD203B41FA5}">
                      <a16:colId xmlns:a16="http://schemas.microsoft.com/office/drawing/2014/main" val="20007"/>
                    </a:ext>
                  </a:extLst>
                </a:gridCol>
                <a:gridCol w="450076">
                  <a:extLst>
                    <a:ext uri="{9D8B030D-6E8A-4147-A177-3AD203B41FA5}">
                      <a16:colId xmlns:a16="http://schemas.microsoft.com/office/drawing/2014/main" val="20008"/>
                    </a:ext>
                  </a:extLst>
                </a:gridCol>
                <a:gridCol w="450839">
                  <a:extLst>
                    <a:ext uri="{9D8B030D-6E8A-4147-A177-3AD203B41FA5}">
                      <a16:colId xmlns:a16="http://schemas.microsoft.com/office/drawing/2014/main" val="20009"/>
                    </a:ext>
                  </a:extLst>
                </a:gridCol>
                <a:gridCol w="450839">
                  <a:extLst>
                    <a:ext uri="{9D8B030D-6E8A-4147-A177-3AD203B41FA5}">
                      <a16:colId xmlns:a16="http://schemas.microsoft.com/office/drawing/2014/main" val="20010"/>
                    </a:ext>
                  </a:extLst>
                </a:gridCol>
                <a:gridCol w="450839">
                  <a:extLst>
                    <a:ext uri="{9D8B030D-6E8A-4147-A177-3AD203B41FA5}">
                      <a16:colId xmlns:a16="http://schemas.microsoft.com/office/drawing/2014/main" val="20011"/>
                    </a:ext>
                  </a:extLst>
                </a:gridCol>
                <a:gridCol w="450839">
                  <a:extLst>
                    <a:ext uri="{9D8B030D-6E8A-4147-A177-3AD203B41FA5}">
                      <a16:colId xmlns:a16="http://schemas.microsoft.com/office/drawing/2014/main" val="20012"/>
                    </a:ext>
                  </a:extLst>
                </a:gridCol>
                <a:gridCol w="450839">
                  <a:extLst>
                    <a:ext uri="{9D8B030D-6E8A-4147-A177-3AD203B41FA5}">
                      <a16:colId xmlns:a16="http://schemas.microsoft.com/office/drawing/2014/main" val="20013"/>
                    </a:ext>
                  </a:extLst>
                </a:gridCol>
                <a:gridCol w="450839">
                  <a:extLst>
                    <a:ext uri="{9D8B030D-6E8A-4147-A177-3AD203B41FA5}">
                      <a16:colId xmlns:a16="http://schemas.microsoft.com/office/drawing/2014/main" val="20014"/>
                    </a:ext>
                  </a:extLst>
                </a:gridCol>
              </a:tblGrid>
              <a:tr h="441694">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75" name="Table 74"/>
          <p:cNvGraphicFramePr>
            <a:graphicFrameLocks noGrp="1"/>
          </p:cNvGraphicFramePr>
          <p:nvPr>
            <p:extLst>
              <p:ext uri="{D42A27DB-BD31-4B8C-83A1-F6EECF244321}">
                <p14:modId xmlns:p14="http://schemas.microsoft.com/office/powerpoint/2010/main" val="777607376"/>
              </p:ext>
            </p:extLst>
          </p:nvPr>
        </p:nvGraphicFramePr>
        <p:xfrm>
          <a:off x="6559377" y="3161216"/>
          <a:ext cx="3229614" cy="399611"/>
        </p:xfrm>
        <a:graphic>
          <a:graphicData uri="http://schemas.openxmlformats.org/drawingml/2006/table">
            <a:tbl>
              <a:tblPr firstRow="1" firstCol="1" bandRow="1">
                <a:tableStyleId>{5C22544A-7EE6-4342-B048-85BDC9FD1C3A}</a:tableStyleId>
              </a:tblPr>
              <a:tblGrid>
                <a:gridCol w="421254">
                  <a:extLst>
                    <a:ext uri="{9D8B030D-6E8A-4147-A177-3AD203B41FA5}">
                      <a16:colId xmlns:a16="http://schemas.microsoft.com/office/drawing/2014/main" val="20000"/>
                    </a:ext>
                  </a:extLst>
                </a:gridCol>
                <a:gridCol w="491463">
                  <a:extLst>
                    <a:ext uri="{9D8B030D-6E8A-4147-A177-3AD203B41FA5}">
                      <a16:colId xmlns:a16="http://schemas.microsoft.com/office/drawing/2014/main" val="20001"/>
                    </a:ext>
                  </a:extLst>
                </a:gridCol>
                <a:gridCol w="491463">
                  <a:extLst>
                    <a:ext uri="{9D8B030D-6E8A-4147-A177-3AD203B41FA5}">
                      <a16:colId xmlns:a16="http://schemas.microsoft.com/office/drawing/2014/main" val="20002"/>
                    </a:ext>
                  </a:extLst>
                </a:gridCol>
                <a:gridCol w="421254">
                  <a:extLst>
                    <a:ext uri="{9D8B030D-6E8A-4147-A177-3AD203B41FA5}">
                      <a16:colId xmlns:a16="http://schemas.microsoft.com/office/drawing/2014/main" val="20003"/>
                    </a:ext>
                  </a:extLst>
                </a:gridCol>
                <a:gridCol w="491463">
                  <a:extLst>
                    <a:ext uri="{9D8B030D-6E8A-4147-A177-3AD203B41FA5}">
                      <a16:colId xmlns:a16="http://schemas.microsoft.com/office/drawing/2014/main" val="20004"/>
                    </a:ext>
                  </a:extLst>
                </a:gridCol>
                <a:gridCol w="421254">
                  <a:extLst>
                    <a:ext uri="{9D8B030D-6E8A-4147-A177-3AD203B41FA5}">
                      <a16:colId xmlns:a16="http://schemas.microsoft.com/office/drawing/2014/main" val="20005"/>
                    </a:ext>
                  </a:extLst>
                </a:gridCol>
                <a:gridCol w="491463">
                  <a:extLst>
                    <a:ext uri="{9D8B030D-6E8A-4147-A177-3AD203B41FA5}">
                      <a16:colId xmlns:a16="http://schemas.microsoft.com/office/drawing/2014/main" val="20006"/>
                    </a:ext>
                  </a:extLst>
                </a:gridCol>
              </a:tblGrid>
              <a:tr h="399611">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77" name="TextBox 76"/>
          <p:cNvSpPr txBox="1"/>
          <p:nvPr/>
        </p:nvSpPr>
        <p:spPr>
          <a:xfrm>
            <a:off x="8237159" y="5076390"/>
            <a:ext cx="76685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k</a:t>
            </a:r>
            <a:endParaRPr lang="en-US" sz="2400" dirty="0">
              <a:latin typeface="Times New Roman" panose="02020603050405020304" pitchFamily="18" charset="0"/>
              <a:cs typeface="Times New Roman" panose="02020603050405020304" pitchFamily="18" charset="0"/>
            </a:endParaRPr>
          </a:p>
        </p:txBody>
      </p:sp>
      <p:sp>
        <p:nvSpPr>
          <p:cNvPr id="78" name="TextBox 77"/>
          <p:cNvSpPr txBox="1"/>
          <p:nvPr/>
        </p:nvSpPr>
        <p:spPr>
          <a:xfrm>
            <a:off x="8065865" y="4192098"/>
            <a:ext cx="663190"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q</a:t>
            </a:r>
            <a:endParaRPr lang="en-US" sz="2400" dirty="0">
              <a:latin typeface="Times New Roman" panose="02020603050405020304" pitchFamily="18" charset="0"/>
              <a:cs typeface="Times New Roman" panose="02020603050405020304" pitchFamily="18" charset="0"/>
            </a:endParaRPr>
          </a:p>
        </p:txBody>
      </p:sp>
      <p:cxnSp>
        <p:nvCxnSpPr>
          <p:cNvPr id="79" name="AutoShape 180"/>
          <p:cNvCxnSpPr>
            <a:cxnSpLocks noChangeShapeType="1"/>
          </p:cNvCxnSpPr>
          <p:nvPr/>
        </p:nvCxnSpPr>
        <p:spPr bwMode="auto">
          <a:xfrm flipV="1">
            <a:off x="7389091" y="3754797"/>
            <a:ext cx="624963" cy="92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0" name="AutoShape 180"/>
          <p:cNvCxnSpPr>
            <a:cxnSpLocks noChangeShapeType="1"/>
          </p:cNvCxnSpPr>
          <p:nvPr/>
        </p:nvCxnSpPr>
        <p:spPr bwMode="auto">
          <a:xfrm flipH="1">
            <a:off x="6545059" y="3772647"/>
            <a:ext cx="449268" cy="363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4" name="TextBox 83"/>
          <p:cNvSpPr txBox="1"/>
          <p:nvPr/>
        </p:nvSpPr>
        <p:spPr>
          <a:xfrm>
            <a:off x="7035744" y="3500407"/>
            <a:ext cx="4349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k</a:t>
            </a:r>
          </a:p>
        </p:txBody>
      </p:sp>
      <p:cxnSp>
        <p:nvCxnSpPr>
          <p:cNvPr id="85" name="Straight Connector 84"/>
          <p:cNvCxnSpPr/>
          <p:nvPr/>
        </p:nvCxnSpPr>
        <p:spPr>
          <a:xfrm>
            <a:off x="6751781" y="2660998"/>
            <a:ext cx="0" cy="500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160831" y="2654304"/>
            <a:ext cx="11838" cy="5069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641921" y="2660047"/>
            <a:ext cx="15024" cy="480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AutoShape 180"/>
          <p:cNvCxnSpPr>
            <a:cxnSpLocks noChangeShapeType="1"/>
          </p:cNvCxnSpPr>
          <p:nvPr/>
        </p:nvCxnSpPr>
        <p:spPr bwMode="auto">
          <a:xfrm>
            <a:off x="5458360" y="3361021"/>
            <a:ext cx="111601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3" name="TextBox 92"/>
          <p:cNvSpPr txBox="1"/>
          <p:nvPr/>
        </p:nvSpPr>
        <p:spPr>
          <a:xfrm>
            <a:off x="4434476" y="2936878"/>
            <a:ext cx="158763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s' = s + 2 </a:t>
            </a:r>
          </a:p>
        </p:txBody>
      </p:sp>
      <p:sp>
        <p:nvSpPr>
          <p:cNvPr id="96" name="TextBox 95"/>
          <p:cNvSpPr txBox="1"/>
          <p:nvPr/>
        </p:nvSpPr>
        <p:spPr>
          <a:xfrm>
            <a:off x="9845880" y="2930383"/>
            <a:ext cx="4349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t>
            </a:r>
          </a:p>
        </p:txBody>
      </p:sp>
      <mc:AlternateContent xmlns:mc="http://schemas.openxmlformats.org/markup-compatibility/2006" xmlns:a14="http://schemas.microsoft.com/office/drawing/2010/main">
        <mc:Choice Requires="a14">
          <p:sp>
            <p:nvSpPr>
              <p:cNvPr id="23" name="Rectangle 22"/>
              <p:cNvSpPr/>
              <p:nvPr/>
            </p:nvSpPr>
            <p:spPr>
              <a:xfrm>
                <a:off x="1494267" y="1990318"/>
                <a:ext cx="3094442" cy="4154984"/>
              </a:xfrm>
              <a:prstGeom prst="rect">
                <a:avLst/>
              </a:prstGeom>
            </p:spPr>
            <p:txBody>
              <a:bodyPr wrap="square">
                <a:spAutoFit/>
              </a:bodyPr>
              <a:lstStyle/>
              <a:p>
                <a:pPr lvl="0"/>
                <a:r>
                  <a:rPr lang="en-US" sz="2400" dirty="0">
                    <a:latin typeface="Times New Roman" panose="02020603050405020304" pitchFamily="18" charset="0"/>
                    <a:ea typeface="Cambria Math" panose="02040503050406030204" pitchFamily="18" charset="0"/>
                    <a:cs typeface="Times New Roman" panose="02020603050405020304" pitchFamily="18" charset="0"/>
                  </a:rPr>
                  <a:t>Represent this precomputed information in the array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Cambria Math" panose="02040503050406030204" pitchFamily="18" charset="0"/>
                    <a:cs typeface="Times New Roman" panose="02020603050405020304" pitchFamily="18" charset="0"/>
                  </a:rPr>
                  <a:t> so that </a:t>
                </a:r>
                <a14:m>
                  <m:oMath xmlns:m="http://schemas.openxmlformats.org/officeDocument/2006/math">
                    <m:r>
                      <a:rPr lang="en-US" sz="2400" b="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cs typeface="Times New Roman" panose="02020603050405020304" pitchFamily="18" charset="0"/>
                  </a:rPr>
                  <a:t>[5] = 3. Given that q characters have matched successfully at shift s,  the next potentially valid shift is at  s' = s + (q –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cs typeface="Times New Roman" panose="02020603050405020304" pitchFamily="18" charset="0"/>
                  </a:rPr>
                  <a:t>[q])  as shown in part (b).</a:t>
                </a:r>
              </a:p>
            </p:txBody>
          </p:sp>
        </mc:Choice>
        <mc:Fallback xmlns="">
          <p:sp>
            <p:nvSpPr>
              <p:cNvPr id="23" name="Rectangle 22"/>
              <p:cNvSpPr>
                <a:spLocks noRot="1" noChangeAspect="1" noMove="1" noResize="1" noEditPoints="1" noAdjustHandles="1" noChangeArrowheads="1" noChangeShapeType="1" noTextEdit="1"/>
              </p:cNvSpPr>
              <p:nvPr/>
            </p:nvSpPr>
            <p:spPr>
              <a:xfrm>
                <a:off x="1494267" y="1990318"/>
                <a:ext cx="3094442" cy="4154984"/>
              </a:xfrm>
              <a:prstGeom prst="rect">
                <a:avLst/>
              </a:prstGeom>
              <a:blipFill>
                <a:blip r:embed="rId2"/>
                <a:stretch>
                  <a:fillRect l="-2953" t="-1173" r="-5118" b="-2346"/>
                </a:stretch>
              </a:blipFill>
            </p:spPr>
            <p:txBody>
              <a:bodyPr/>
              <a:lstStyle/>
              <a:p>
                <a:r>
                  <a:rPr lang="en-US">
                    <a:noFill/>
                  </a:rPr>
                  <a:t> </a:t>
                </a:r>
              </a:p>
            </p:txBody>
          </p:sp>
        </mc:Fallback>
      </mc:AlternateContent>
      <p:sp>
        <p:nvSpPr>
          <p:cNvPr id="24" name="TextBox 23"/>
          <p:cNvSpPr txBox="1"/>
          <p:nvPr/>
        </p:nvSpPr>
        <p:spPr>
          <a:xfrm>
            <a:off x="10616472" y="3122749"/>
            <a:ext cx="58189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t>
            </a:r>
          </a:p>
        </p:txBody>
      </p:sp>
      <p:sp>
        <p:nvSpPr>
          <p:cNvPr id="25" name="TextBox 24"/>
          <p:cNvSpPr txBox="1"/>
          <p:nvPr/>
        </p:nvSpPr>
        <p:spPr>
          <a:xfrm>
            <a:off x="10616471" y="4409834"/>
            <a:ext cx="58189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17564119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20428" y="973403"/>
                <a:ext cx="9188388" cy="1569660"/>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The following figure (a) gives the complete prefix function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for the pattern  </a:t>
                </a:r>
                <a:r>
                  <a:rPr lang="en-US" sz="2400" dirty="0" err="1">
                    <a:latin typeface="Times New Roman" panose="02020603050405020304" pitchFamily="18" charset="0"/>
                    <a:ea typeface="SimSun" panose="02010600030101010101" pitchFamily="2" charset="-122"/>
                  </a:rPr>
                  <a:t>ababaca</a:t>
                </a:r>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An illustration for the pattern  P = </a:t>
                </a:r>
                <a:r>
                  <a:rPr lang="en-US" sz="2400" dirty="0" err="1">
                    <a:latin typeface="Times New Roman" panose="02020603050405020304" pitchFamily="18" charset="0"/>
                    <a:ea typeface="SimSun" panose="02010600030101010101" pitchFamily="2" charset="-122"/>
                  </a:rPr>
                  <a:t>ababaca</a:t>
                </a:r>
                <a:r>
                  <a:rPr lang="en-US" sz="2400" dirty="0">
                    <a:latin typeface="Times New Roman" panose="02020603050405020304" pitchFamily="18" charset="0"/>
                    <a:ea typeface="SimSun" panose="02010600030101010101" pitchFamily="2" charset="-122"/>
                  </a:rPr>
                  <a:t>  and  q = 5 .</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20428" y="973403"/>
                <a:ext cx="9188388" cy="1569660"/>
              </a:xfrm>
              <a:prstGeom prst="rect">
                <a:avLst/>
              </a:prstGeom>
              <a:blipFill>
                <a:blip r:embed="rId2"/>
                <a:stretch>
                  <a:fillRect l="-995" t="-3113" b="-8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311914794"/>
                  </p:ext>
                </p:extLst>
              </p:nvPr>
            </p:nvGraphicFramePr>
            <p:xfrm>
              <a:off x="1544712" y="2651444"/>
              <a:ext cx="8451543" cy="1097280"/>
            </p:xfrm>
            <a:graphic>
              <a:graphicData uri="http://schemas.openxmlformats.org/drawingml/2006/table">
                <a:tbl>
                  <a:tblPr firstRow="1" firstCol="1" bandRow="1">
                    <a:tableStyleId>{5C22544A-7EE6-4342-B048-85BDC9FD1C3A}</a:tableStyleId>
                  </a:tblPr>
                  <a:tblGrid>
                    <a:gridCol w="2533745">
                      <a:extLst>
                        <a:ext uri="{9D8B030D-6E8A-4147-A177-3AD203B41FA5}">
                          <a16:colId xmlns:a16="http://schemas.microsoft.com/office/drawing/2014/main" val="20000"/>
                        </a:ext>
                      </a:extLst>
                    </a:gridCol>
                    <a:gridCol w="844582">
                      <a:extLst>
                        <a:ext uri="{9D8B030D-6E8A-4147-A177-3AD203B41FA5}">
                          <a16:colId xmlns:a16="http://schemas.microsoft.com/office/drawing/2014/main" val="20001"/>
                        </a:ext>
                      </a:extLst>
                    </a:gridCol>
                    <a:gridCol w="845536">
                      <a:extLst>
                        <a:ext uri="{9D8B030D-6E8A-4147-A177-3AD203B41FA5}">
                          <a16:colId xmlns:a16="http://schemas.microsoft.com/office/drawing/2014/main" val="20002"/>
                        </a:ext>
                      </a:extLst>
                    </a:gridCol>
                    <a:gridCol w="845536">
                      <a:extLst>
                        <a:ext uri="{9D8B030D-6E8A-4147-A177-3AD203B41FA5}">
                          <a16:colId xmlns:a16="http://schemas.microsoft.com/office/drawing/2014/main" val="20003"/>
                        </a:ext>
                      </a:extLst>
                    </a:gridCol>
                    <a:gridCol w="845536">
                      <a:extLst>
                        <a:ext uri="{9D8B030D-6E8A-4147-A177-3AD203B41FA5}">
                          <a16:colId xmlns:a16="http://schemas.microsoft.com/office/drawing/2014/main" val="20004"/>
                        </a:ext>
                      </a:extLst>
                    </a:gridCol>
                    <a:gridCol w="845536">
                      <a:extLst>
                        <a:ext uri="{9D8B030D-6E8A-4147-A177-3AD203B41FA5}">
                          <a16:colId xmlns:a16="http://schemas.microsoft.com/office/drawing/2014/main" val="20005"/>
                        </a:ext>
                      </a:extLst>
                    </a:gridCol>
                    <a:gridCol w="845536">
                      <a:extLst>
                        <a:ext uri="{9D8B030D-6E8A-4147-A177-3AD203B41FA5}">
                          <a16:colId xmlns:a16="http://schemas.microsoft.com/office/drawing/2014/main" val="20006"/>
                        </a:ext>
                      </a:extLst>
                    </a:gridCol>
                    <a:gridCol w="845536">
                      <a:extLst>
                        <a:ext uri="{9D8B030D-6E8A-4147-A177-3AD203B41FA5}">
                          <a16:colId xmlns:a16="http://schemas.microsoft.com/office/drawing/2014/main" val="20007"/>
                        </a:ext>
                      </a:extLst>
                    </a:gridCol>
                  </a:tblGrid>
                  <a:tr h="0">
                    <a:tc>
                      <a:txBody>
                        <a:bodyPr/>
                        <a:lstStyle/>
                        <a:p>
                          <a:pPr marL="0" marR="0" algn="ctr">
                            <a:spcBef>
                              <a:spcPts val="0"/>
                            </a:spcBef>
                            <a:spcAft>
                              <a:spcPts val="0"/>
                            </a:spcAft>
                          </a:pPr>
                          <a:r>
                            <a:rPr lang="en-US" sz="2400" b="0" dirty="0" err="1">
                              <a:solidFill>
                                <a:sysClr val="windowText" lastClr="000000"/>
                              </a:solidFill>
                              <a:effectLst/>
                              <a:latin typeface="Times New Roman" panose="02020603050405020304" pitchFamily="18" charset="0"/>
                              <a:cs typeface="Times New Roman" panose="02020603050405020304" pitchFamily="18" charset="0"/>
                            </a:rPr>
                            <a:t>i</a:t>
                          </a:r>
                          <a:endParaRPr lang="en-US" sz="2400" b="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1</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2</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3</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4</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5</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6</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7</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400" b="0">
                              <a:solidFill>
                                <a:sysClr val="windowText" lastClr="000000"/>
                              </a:solidFill>
                              <a:effectLst/>
                              <a:latin typeface="Times New Roman" panose="02020603050405020304" pitchFamily="18" charset="0"/>
                              <a:cs typeface="Times New Roman" panose="02020603050405020304" pitchFamily="18" charset="0"/>
                            </a:rPr>
                            <a:t>P[i]</a:t>
                          </a:r>
                          <a:endParaRPr lang="en-US" sz="2400" b="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a</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b</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a</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b</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a</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c</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a</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lgn="ctr">
                            <a:spcBef>
                              <a:spcPts val="0"/>
                            </a:spcBef>
                            <a:spcAft>
                              <a:spcPts val="0"/>
                            </a:spcAft>
                          </a:pP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rPr>
                                <m:t>𝜋</m:t>
                              </m:r>
                            </m:oMath>
                          </a14:m>
                          <a:r>
                            <a:rPr lang="en-US" sz="2400" b="0" dirty="0">
                              <a:solidFill>
                                <a:sysClr val="windowText" lastClr="000000"/>
                              </a:solidFill>
                              <a:effectLst/>
                              <a:latin typeface="Times New Roman" panose="02020603050405020304" pitchFamily="18" charset="0"/>
                              <a:cs typeface="Times New Roman" panose="02020603050405020304" pitchFamily="18" charset="0"/>
                            </a:rPr>
                            <a:t>[</a:t>
                          </a:r>
                          <a:r>
                            <a:rPr lang="en-US" sz="2400" b="0" dirty="0" err="1">
                              <a:solidFill>
                                <a:sysClr val="windowText" lastClr="000000"/>
                              </a:solidFill>
                              <a:effectLst/>
                              <a:latin typeface="Times New Roman" panose="02020603050405020304" pitchFamily="18" charset="0"/>
                              <a:cs typeface="Times New Roman" panose="02020603050405020304" pitchFamily="18" charset="0"/>
                            </a:rPr>
                            <a:t>i</a:t>
                          </a:r>
                          <a:r>
                            <a:rPr lang="en-US" sz="2400" b="0" dirty="0">
                              <a:solidFill>
                                <a:sysClr val="windowText" lastClr="000000"/>
                              </a:solidFill>
                              <a:effectLst/>
                              <a:latin typeface="Times New Roman" panose="02020603050405020304" pitchFamily="18" charset="0"/>
                              <a:cs typeface="Times New Roman" panose="02020603050405020304" pitchFamily="18" charset="0"/>
                            </a:rPr>
                            <a:t>]</a:t>
                          </a:r>
                          <a:endParaRPr lang="en-US" sz="2400" b="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0</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0</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1</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2</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3</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0</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1</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311914794"/>
                  </p:ext>
                </p:extLst>
              </p:nvPr>
            </p:nvGraphicFramePr>
            <p:xfrm>
              <a:off x="1544712" y="2651444"/>
              <a:ext cx="8451543" cy="1097280"/>
            </p:xfrm>
            <a:graphic>
              <a:graphicData uri="http://schemas.openxmlformats.org/drawingml/2006/table">
                <a:tbl>
                  <a:tblPr firstRow="1" firstCol="1" bandRow="1">
                    <a:tableStyleId>{5C22544A-7EE6-4342-B048-85BDC9FD1C3A}</a:tableStyleId>
                  </a:tblPr>
                  <a:tblGrid>
                    <a:gridCol w="2533745">
                      <a:extLst>
                        <a:ext uri="{9D8B030D-6E8A-4147-A177-3AD203B41FA5}">
                          <a16:colId xmlns:a16="http://schemas.microsoft.com/office/drawing/2014/main" val="20000"/>
                        </a:ext>
                      </a:extLst>
                    </a:gridCol>
                    <a:gridCol w="844582">
                      <a:extLst>
                        <a:ext uri="{9D8B030D-6E8A-4147-A177-3AD203B41FA5}">
                          <a16:colId xmlns:a16="http://schemas.microsoft.com/office/drawing/2014/main" val="20001"/>
                        </a:ext>
                      </a:extLst>
                    </a:gridCol>
                    <a:gridCol w="845536">
                      <a:extLst>
                        <a:ext uri="{9D8B030D-6E8A-4147-A177-3AD203B41FA5}">
                          <a16:colId xmlns:a16="http://schemas.microsoft.com/office/drawing/2014/main" val="20002"/>
                        </a:ext>
                      </a:extLst>
                    </a:gridCol>
                    <a:gridCol w="845536">
                      <a:extLst>
                        <a:ext uri="{9D8B030D-6E8A-4147-A177-3AD203B41FA5}">
                          <a16:colId xmlns:a16="http://schemas.microsoft.com/office/drawing/2014/main" val="20003"/>
                        </a:ext>
                      </a:extLst>
                    </a:gridCol>
                    <a:gridCol w="845536">
                      <a:extLst>
                        <a:ext uri="{9D8B030D-6E8A-4147-A177-3AD203B41FA5}">
                          <a16:colId xmlns:a16="http://schemas.microsoft.com/office/drawing/2014/main" val="20004"/>
                        </a:ext>
                      </a:extLst>
                    </a:gridCol>
                    <a:gridCol w="845536">
                      <a:extLst>
                        <a:ext uri="{9D8B030D-6E8A-4147-A177-3AD203B41FA5}">
                          <a16:colId xmlns:a16="http://schemas.microsoft.com/office/drawing/2014/main" val="20005"/>
                        </a:ext>
                      </a:extLst>
                    </a:gridCol>
                    <a:gridCol w="845536">
                      <a:extLst>
                        <a:ext uri="{9D8B030D-6E8A-4147-A177-3AD203B41FA5}">
                          <a16:colId xmlns:a16="http://schemas.microsoft.com/office/drawing/2014/main" val="20006"/>
                        </a:ext>
                      </a:extLst>
                    </a:gridCol>
                    <a:gridCol w="845536">
                      <a:extLst>
                        <a:ext uri="{9D8B030D-6E8A-4147-A177-3AD203B41FA5}">
                          <a16:colId xmlns:a16="http://schemas.microsoft.com/office/drawing/2014/main" val="20007"/>
                        </a:ext>
                      </a:extLst>
                    </a:gridCol>
                  </a:tblGrid>
                  <a:tr h="365760">
                    <a:tc>
                      <a:txBody>
                        <a:bodyPr/>
                        <a:lstStyle/>
                        <a:p>
                          <a:pPr marL="0" marR="0" algn="ctr">
                            <a:spcBef>
                              <a:spcPts val="0"/>
                            </a:spcBef>
                            <a:spcAft>
                              <a:spcPts val="0"/>
                            </a:spcAft>
                          </a:pPr>
                          <a:r>
                            <a:rPr lang="en-US" sz="2400" b="0" dirty="0" err="1">
                              <a:solidFill>
                                <a:sysClr val="windowText" lastClr="000000"/>
                              </a:solidFill>
                              <a:effectLst/>
                              <a:latin typeface="Times New Roman" panose="02020603050405020304" pitchFamily="18" charset="0"/>
                              <a:cs typeface="Times New Roman" panose="02020603050405020304" pitchFamily="18" charset="0"/>
                            </a:rPr>
                            <a:t>i</a:t>
                          </a:r>
                          <a:endParaRPr lang="en-US" sz="2400" b="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1</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2</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3</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4</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5</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6</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7</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60">
                    <a:tc>
                      <a:txBody>
                        <a:bodyPr/>
                        <a:lstStyle/>
                        <a:p>
                          <a:pPr marL="0" marR="0" algn="ctr">
                            <a:spcBef>
                              <a:spcPts val="0"/>
                            </a:spcBef>
                            <a:spcAft>
                              <a:spcPts val="0"/>
                            </a:spcAft>
                          </a:pPr>
                          <a:r>
                            <a:rPr lang="en-US" sz="2400" b="0">
                              <a:solidFill>
                                <a:sysClr val="windowText" lastClr="000000"/>
                              </a:solidFill>
                              <a:effectLst/>
                              <a:latin typeface="Times New Roman" panose="02020603050405020304" pitchFamily="18" charset="0"/>
                              <a:cs typeface="Times New Roman" panose="02020603050405020304" pitchFamily="18" charset="0"/>
                            </a:rPr>
                            <a:t>P[i]</a:t>
                          </a:r>
                          <a:endParaRPr lang="en-US" sz="2400" b="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a</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b</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a</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b</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a</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c</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a</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60">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 t="-226667" r="-233894" b="-50000"/>
                          </a:stretch>
                        </a:blip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0</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0</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1</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2</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3</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0</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1</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mc:Fallback>
      </mc:AlternateContent>
    </p:spTree>
    <p:extLst>
      <p:ext uri="{BB962C8B-B14F-4D97-AF65-F5344CB8AC3E}">
        <p14:creationId xmlns:p14="http://schemas.microsoft.com/office/powerpoint/2010/main" val="22826296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384917" y="644929"/>
                <a:ext cx="9188388" cy="791692"/>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rPr>
                  <a:t>The following figure (a) gives the complete prefix function </a:t>
                </a:r>
                <a14:m>
                  <m:oMath xmlns:m="http://schemas.openxmlformats.org/officeDocument/2006/math">
                    <m:r>
                      <a:rPr lang="en-US" sz="2000" b="0" i="1" dirty="0">
                        <a:latin typeface="Cambria Math" panose="02040503050406030204" pitchFamily="18" charset="0"/>
                        <a:ea typeface="Cambria Math" panose="02040503050406030204" pitchFamily="18" charset="0"/>
                      </a:rPr>
                      <m:t>𝜋</m:t>
                    </m:r>
                  </m:oMath>
                </a14:m>
                <a:r>
                  <a:rPr lang="en-US" sz="2200" dirty="0">
                    <a:latin typeface="Times New Roman" panose="02020603050405020304" pitchFamily="18" charset="0"/>
                    <a:ea typeface="SimSun" panose="02010600030101010101" pitchFamily="2" charset="-122"/>
                  </a:rPr>
                  <a:t> for the pattern  </a:t>
                </a:r>
                <a:r>
                  <a:rPr lang="en-US" sz="2200" dirty="0" err="1">
                    <a:latin typeface="Times New Roman" panose="02020603050405020304" pitchFamily="18" charset="0"/>
                    <a:ea typeface="SimSun" panose="02010600030101010101" pitchFamily="2" charset="-122"/>
                  </a:rPr>
                  <a:t>ababaca</a:t>
                </a:r>
                <a:r>
                  <a:rPr lang="en-US" sz="2200" dirty="0">
                    <a:latin typeface="Times New Roman" panose="02020603050405020304" pitchFamily="18" charset="0"/>
                    <a:ea typeface="SimSun" panose="02010600030101010101" pitchFamily="2" charset="-122"/>
                  </a:rPr>
                  <a:t>.  An illustration for the pattern  P = </a:t>
                </a:r>
                <a:r>
                  <a:rPr lang="en-US" sz="2200" dirty="0" err="1">
                    <a:latin typeface="Times New Roman" panose="02020603050405020304" pitchFamily="18" charset="0"/>
                    <a:ea typeface="SimSun" panose="02010600030101010101" pitchFamily="2" charset="-122"/>
                  </a:rPr>
                  <a:t>ababaca</a:t>
                </a:r>
                <a:r>
                  <a:rPr lang="en-US" sz="2200" dirty="0">
                    <a:latin typeface="Times New Roman" panose="02020603050405020304" pitchFamily="18" charset="0"/>
                    <a:ea typeface="SimSun" panose="02010600030101010101" pitchFamily="2" charset="-122"/>
                  </a:rPr>
                  <a:t>  and  q = 5 .</a:t>
                </a:r>
                <a:endParaRPr lang="en-US" sz="22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384917" y="644929"/>
                <a:ext cx="9188388" cy="791692"/>
              </a:xfrm>
              <a:prstGeom prst="rect">
                <a:avLst/>
              </a:prstGeom>
              <a:blipFill>
                <a:blip r:embed="rId2"/>
                <a:stretch>
                  <a:fillRect l="-863" t="-5385"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815699636"/>
                  </p:ext>
                </p:extLst>
              </p:nvPr>
            </p:nvGraphicFramePr>
            <p:xfrm>
              <a:off x="1544712" y="1523971"/>
              <a:ext cx="8451543" cy="914400"/>
            </p:xfrm>
            <a:graphic>
              <a:graphicData uri="http://schemas.openxmlformats.org/drawingml/2006/table">
                <a:tbl>
                  <a:tblPr firstRow="1" firstCol="1" bandRow="1">
                    <a:tableStyleId>{5C22544A-7EE6-4342-B048-85BDC9FD1C3A}</a:tableStyleId>
                  </a:tblPr>
                  <a:tblGrid>
                    <a:gridCol w="2533745">
                      <a:extLst>
                        <a:ext uri="{9D8B030D-6E8A-4147-A177-3AD203B41FA5}">
                          <a16:colId xmlns:a16="http://schemas.microsoft.com/office/drawing/2014/main" val="20000"/>
                        </a:ext>
                      </a:extLst>
                    </a:gridCol>
                    <a:gridCol w="844582">
                      <a:extLst>
                        <a:ext uri="{9D8B030D-6E8A-4147-A177-3AD203B41FA5}">
                          <a16:colId xmlns:a16="http://schemas.microsoft.com/office/drawing/2014/main" val="20001"/>
                        </a:ext>
                      </a:extLst>
                    </a:gridCol>
                    <a:gridCol w="845536">
                      <a:extLst>
                        <a:ext uri="{9D8B030D-6E8A-4147-A177-3AD203B41FA5}">
                          <a16:colId xmlns:a16="http://schemas.microsoft.com/office/drawing/2014/main" val="20002"/>
                        </a:ext>
                      </a:extLst>
                    </a:gridCol>
                    <a:gridCol w="845536">
                      <a:extLst>
                        <a:ext uri="{9D8B030D-6E8A-4147-A177-3AD203B41FA5}">
                          <a16:colId xmlns:a16="http://schemas.microsoft.com/office/drawing/2014/main" val="20003"/>
                        </a:ext>
                      </a:extLst>
                    </a:gridCol>
                    <a:gridCol w="845536">
                      <a:extLst>
                        <a:ext uri="{9D8B030D-6E8A-4147-A177-3AD203B41FA5}">
                          <a16:colId xmlns:a16="http://schemas.microsoft.com/office/drawing/2014/main" val="20004"/>
                        </a:ext>
                      </a:extLst>
                    </a:gridCol>
                    <a:gridCol w="845536">
                      <a:extLst>
                        <a:ext uri="{9D8B030D-6E8A-4147-A177-3AD203B41FA5}">
                          <a16:colId xmlns:a16="http://schemas.microsoft.com/office/drawing/2014/main" val="20005"/>
                        </a:ext>
                      </a:extLst>
                    </a:gridCol>
                    <a:gridCol w="845536">
                      <a:extLst>
                        <a:ext uri="{9D8B030D-6E8A-4147-A177-3AD203B41FA5}">
                          <a16:colId xmlns:a16="http://schemas.microsoft.com/office/drawing/2014/main" val="20006"/>
                        </a:ext>
                      </a:extLst>
                    </a:gridCol>
                    <a:gridCol w="845536">
                      <a:extLst>
                        <a:ext uri="{9D8B030D-6E8A-4147-A177-3AD203B41FA5}">
                          <a16:colId xmlns:a16="http://schemas.microsoft.com/office/drawing/2014/main" val="20007"/>
                        </a:ext>
                      </a:extLst>
                    </a:gridCol>
                  </a:tblGrid>
                  <a:tr h="0">
                    <a:tc>
                      <a:txBody>
                        <a:bodyPr/>
                        <a:lstStyle/>
                        <a:p>
                          <a:pPr marL="0" marR="0" algn="ctr">
                            <a:spcBef>
                              <a:spcPts val="0"/>
                            </a:spcBef>
                            <a:spcAft>
                              <a:spcPts val="0"/>
                            </a:spcAft>
                          </a:pPr>
                          <a:r>
                            <a:rPr lang="en-US" sz="2000" b="0" dirty="0" err="1">
                              <a:solidFill>
                                <a:sysClr val="windowText" lastClr="000000"/>
                              </a:solidFill>
                              <a:effectLst/>
                              <a:latin typeface="Times New Roman" panose="02020603050405020304" pitchFamily="18" charset="0"/>
                              <a:cs typeface="Times New Roman" panose="02020603050405020304" pitchFamily="18" charset="0"/>
                            </a:rPr>
                            <a:t>i</a:t>
                          </a:r>
                          <a:endParaRPr lang="en-US" sz="2000" b="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1</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2</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3</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4</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5</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6</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7</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000" b="0">
                              <a:solidFill>
                                <a:sysClr val="windowText" lastClr="000000"/>
                              </a:solidFill>
                              <a:effectLst/>
                              <a:latin typeface="Times New Roman" panose="02020603050405020304" pitchFamily="18" charset="0"/>
                              <a:cs typeface="Times New Roman" panose="02020603050405020304" pitchFamily="18" charset="0"/>
                            </a:rPr>
                            <a:t>P[i]</a:t>
                          </a:r>
                          <a:endParaRPr lang="en-US" sz="2000" b="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a</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b</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a</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b</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a</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c</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a</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lgn="ctr">
                            <a:spcBef>
                              <a:spcPts val="0"/>
                            </a:spcBef>
                            <a:spcAft>
                              <a:spcPts val="0"/>
                            </a:spcAft>
                          </a:pPr>
                          <a14:m>
                            <m:oMath xmlns:m="http://schemas.openxmlformats.org/officeDocument/2006/math">
                              <m:r>
                                <a:rPr lang="en-US" sz="2000" b="0" i="1" dirty="0" smtClean="0">
                                  <a:solidFill>
                                    <a:schemeClr val="tx1"/>
                                  </a:solidFill>
                                  <a:latin typeface="Cambria Math" panose="02040503050406030204" pitchFamily="18" charset="0"/>
                                  <a:ea typeface="Cambria Math" panose="02040503050406030204" pitchFamily="18" charset="0"/>
                                </a:rPr>
                                <m:t>𝜋</m:t>
                              </m:r>
                            </m:oMath>
                          </a14:m>
                          <a:r>
                            <a:rPr lang="en-US" sz="2000" b="0" dirty="0">
                              <a:solidFill>
                                <a:sysClr val="windowText" lastClr="000000"/>
                              </a:solidFill>
                              <a:effectLst/>
                              <a:latin typeface="Times New Roman" panose="02020603050405020304" pitchFamily="18" charset="0"/>
                              <a:cs typeface="Times New Roman" panose="02020603050405020304" pitchFamily="18" charset="0"/>
                            </a:rPr>
                            <a:t>[</a:t>
                          </a:r>
                          <a:r>
                            <a:rPr lang="en-US" sz="2000" b="0" dirty="0" err="1">
                              <a:solidFill>
                                <a:sysClr val="windowText" lastClr="000000"/>
                              </a:solidFill>
                              <a:effectLst/>
                              <a:latin typeface="Times New Roman" panose="02020603050405020304" pitchFamily="18" charset="0"/>
                              <a:cs typeface="Times New Roman" panose="02020603050405020304" pitchFamily="18" charset="0"/>
                            </a:rPr>
                            <a:t>i</a:t>
                          </a:r>
                          <a:r>
                            <a:rPr lang="en-US" sz="2000" b="0" dirty="0">
                              <a:solidFill>
                                <a:sysClr val="windowText" lastClr="000000"/>
                              </a:solidFill>
                              <a:effectLst/>
                              <a:latin typeface="Times New Roman" panose="02020603050405020304" pitchFamily="18" charset="0"/>
                              <a:cs typeface="Times New Roman" panose="02020603050405020304" pitchFamily="18" charset="0"/>
                            </a:rPr>
                            <a:t>]</a:t>
                          </a:r>
                          <a:endParaRPr lang="en-US" sz="2000" b="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0</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0</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1</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2</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3</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0</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1</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815699636"/>
                  </p:ext>
                </p:extLst>
              </p:nvPr>
            </p:nvGraphicFramePr>
            <p:xfrm>
              <a:off x="1544712" y="1523971"/>
              <a:ext cx="8451543" cy="914400"/>
            </p:xfrm>
            <a:graphic>
              <a:graphicData uri="http://schemas.openxmlformats.org/drawingml/2006/table">
                <a:tbl>
                  <a:tblPr firstRow="1" firstCol="1" bandRow="1">
                    <a:tableStyleId>{5C22544A-7EE6-4342-B048-85BDC9FD1C3A}</a:tableStyleId>
                  </a:tblPr>
                  <a:tblGrid>
                    <a:gridCol w="2533745">
                      <a:extLst>
                        <a:ext uri="{9D8B030D-6E8A-4147-A177-3AD203B41FA5}">
                          <a16:colId xmlns:a16="http://schemas.microsoft.com/office/drawing/2014/main" val="20000"/>
                        </a:ext>
                      </a:extLst>
                    </a:gridCol>
                    <a:gridCol w="844582">
                      <a:extLst>
                        <a:ext uri="{9D8B030D-6E8A-4147-A177-3AD203B41FA5}">
                          <a16:colId xmlns:a16="http://schemas.microsoft.com/office/drawing/2014/main" val="20001"/>
                        </a:ext>
                      </a:extLst>
                    </a:gridCol>
                    <a:gridCol w="845536">
                      <a:extLst>
                        <a:ext uri="{9D8B030D-6E8A-4147-A177-3AD203B41FA5}">
                          <a16:colId xmlns:a16="http://schemas.microsoft.com/office/drawing/2014/main" val="20002"/>
                        </a:ext>
                      </a:extLst>
                    </a:gridCol>
                    <a:gridCol w="845536">
                      <a:extLst>
                        <a:ext uri="{9D8B030D-6E8A-4147-A177-3AD203B41FA5}">
                          <a16:colId xmlns:a16="http://schemas.microsoft.com/office/drawing/2014/main" val="20003"/>
                        </a:ext>
                      </a:extLst>
                    </a:gridCol>
                    <a:gridCol w="845536">
                      <a:extLst>
                        <a:ext uri="{9D8B030D-6E8A-4147-A177-3AD203B41FA5}">
                          <a16:colId xmlns:a16="http://schemas.microsoft.com/office/drawing/2014/main" val="20004"/>
                        </a:ext>
                      </a:extLst>
                    </a:gridCol>
                    <a:gridCol w="845536">
                      <a:extLst>
                        <a:ext uri="{9D8B030D-6E8A-4147-A177-3AD203B41FA5}">
                          <a16:colId xmlns:a16="http://schemas.microsoft.com/office/drawing/2014/main" val="20005"/>
                        </a:ext>
                      </a:extLst>
                    </a:gridCol>
                    <a:gridCol w="845536">
                      <a:extLst>
                        <a:ext uri="{9D8B030D-6E8A-4147-A177-3AD203B41FA5}">
                          <a16:colId xmlns:a16="http://schemas.microsoft.com/office/drawing/2014/main" val="20006"/>
                        </a:ext>
                      </a:extLst>
                    </a:gridCol>
                    <a:gridCol w="845536">
                      <a:extLst>
                        <a:ext uri="{9D8B030D-6E8A-4147-A177-3AD203B41FA5}">
                          <a16:colId xmlns:a16="http://schemas.microsoft.com/office/drawing/2014/main" val="20007"/>
                        </a:ext>
                      </a:extLst>
                    </a:gridCol>
                  </a:tblGrid>
                  <a:tr h="304800">
                    <a:tc>
                      <a:txBody>
                        <a:bodyPr/>
                        <a:lstStyle/>
                        <a:p>
                          <a:pPr marL="0" marR="0" algn="ctr">
                            <a:spcBef>
                              <a:spcPts val="0"/>
                            </a:spcBef>
                            <a:spcAft>
                              <a:spcPts val="0"/>
                            </a:spcAft>
                          </a:pPr>
                          <a:r>
                            <a:rPr lang="en-US" sz="2000" b="0" dirty="0" err="1">
                              <a:solidFill>
                                <a:sysClr val="windowText" lastClr="000000"/>
                              </a:solidFill>
                              <a:effectLst/>
                              <a:latin typeface="Times New Roman" panose="02020603050405020304" pitchFamily="18" charset="0"/>
                              <a:cs typeface="Times New Roman" panose="02020603050405020304" pitchFamily="18" charset="0"/>
                            </a:rPr>
                            <a:t>i</a:t>
                          </a:r>
                          <a:endParaRPr lang="en-US" sz="2000" b="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1</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2</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3</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4</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5</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6</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7</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4800">
                    <a:tc>
                      <a:txBody>
                        <a:bodyPr/>
                        <a:lstStyle/>
                        <a:p>
                          <a:pPr marL="0" marR="0" algn="ctr">
                            <a:spcBef>
                              <a:spcPts val="0"/>
                            </a:spcBef>
                            <a:spcAft>
                              <a:spcPts val="0"/>
                            </a:spcAft>
                          </a:pPr>
                          <a:r>
                            <a:rPr lang="en-US" sz="2000" b="0">
                              <a:solidFill>
                                <a:sysClr val="windowText" lastClr="000000"/>
                              </a:solidFill>
                              <a:effectLst/>
                              <a:latin typeface="Times New Roman" panose="02020603050405020304" pitchFamily="18" charset="0"/>
                              <a:cs typeface="Times New Roman" panose="02020603050405020304" pitchFamily="18" charset="0"/>
                            </a:rPr>
                            <a:t>P[i]</a:t>
                          </a:r>
                          <a:endParaRPr lang="en-US" sz="2000" b="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a</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b</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a</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b</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a</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c</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a</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 t="-226000" r="-233894" b="-50000"/>
                          </a:stretch>
                        </a:blip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0</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0</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1</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2</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3</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0</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1</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sp>
            <p:nvSpPr>
              <p:cNvPr id="4" name="Rectangle 3"/>
              <p:cNvSpPr/>
              <p:nvPr/>
            </p:nvSpPr>
            <p:spPr>
              <a:xfrm>
                <a:off x="1384917" y="2547972"/>
                <a:ext cx="9028593" cy="830997"/>
              </a:xfrm>
              <a:prstGeom prst="rect">
                <a:avLst/>
              </a:prstGeom>
            </p:spPr>
            <p:txBody>
              <a:bodyPr wrap="square">
                <a:spAutoFit/>
              </a:bodyPr>
              <a:lstStyle/>
              <a:p>
                <a:pPr marL="342900" marR="0" lvl="0" indent="-342900">
                  <a:spcBef>
                    <a:spcPts val="0"/>
                  </a:spcBef>
                  <a:spcAft>
                    <a:spcPts val="0"/>
                  </a:spcAft>
                  <a:buFont typeface="+mj-lt"/>
                  <a:buAutoNum type="alphaLcParenBoth"/>
                </a:pPr>
                <a:r>
                  <a:rPr lang="en-US" sz="2400" dirty="0">
                    <a:latin typeface="Times New Roman" panose="02020603050405020304" pitchFamily="18" charset="0"/>
                    <a:ea typeface="SimSun" panose="02010600030101010101" pitchFamily="2" charset="-122"/>
                  </a:rPr>
                  <a:t> The </a:t>
                </a:r>
                <a14:m>
                  <m:oMath xmlns:m="http://schemas.openxmlformats.org/officeDocument/2006/math">
                    <m:r>
                      <a:rPr lang="en-US" sz="2400" b="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function for the given pattern P. Since </a:t>
                </a:r>
                <a14:m>
                  <m:oMath xmlns:m="http://schemas.openxmlformats.org/officeDocument/2006/math">
                    <m:r>
                      <a:rPr lang="en-US" sz="2400" b="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[5]  = 3, </a:t>
                </a:r>
                <a14:m>
                  <m:oMath xmlns:m="http://schemas.openxmlformats.org/officeDocument/2006/math">
                    <m:r>
                      <a:rPr lang="en-US" sz="2400" b="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[3] = 1,  and </a:t>
                </a:r>
                <a14:m>
                  <m:oMath xmlns:m="http://schemas.openxmlformats.org/officeDocument/2006/math">
                    <m:r>
                      <a:rPr lang="en-US" sz="2400" b="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[1]  = 0,  by iterating </a:t>
                </a:r>
                <a14:m>
                  <m:oMath xmlns:m="http://schemas.openxmlformats.org/officeDocument/2006/math">
                    <m:r>
                      <a:rPr lang="en-US" sz="2400" b="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we obtain </a:t>
                </a:r>
                <a14:m>
                  <m:oMath xmlns:m="http://schemas.openxmlformats.org/officeDocument/2006/math">
                    <m:r>
                      <a:rPr lang="en-US" sz="2400" b="0" i="1" dirty="0">
                        <a:latin typeface="Cambria Math" panose="02040503050406030204" pitchFamily="18" charset="0"/>
                        <a:ea typeface="Cambria Math" panose="02040503050406030204" pitchFamily="18" charset="0"/>
                      </a:rPr>
                      <m:t>𝜋</m:t>
                    </m:r>
                    <m:r>
                      <a:rPr lang="en-US" sz="2400" b="0" i="1" dirty="0">
                        <a:latin typeface="Cambria Math" panose="02040503050406030204" pitchFamily="18" charset="0"/>
                        <a:ea typeface="Cambria Math" panose="02040503050406030204" pitchFamily="18" charset="0"/>
                      </a:rPr>
                      <m:t> </m:t>
                    </m:r>
                  </m:oMath>
                </a14:m>
                <a:r>
                  <a:rPr lang="en-US" sz="2400" dirty="0">
                    <a:latin typeface="Times New Roman" panose="02020603050405020304" pitchFamily="18" charset="0"/>
                    <a:ea typeface="SimSun" panose="02010600030101010101" pitchFamily="2" charset="-122"/>
                  </a:rPr>
                  <a:t>*[5]  =   {3, 1, 0}.</a:t>
                </a:r>
                <a:endParaRPr lang="en-US" sz="2400" dirty="0">
                  <a:effectLst/>
                  <a:latin typeface="Times New Roman" panose="02020603050405020304" pitchFamily="18" charset="0"/>
                  <a:ea typeface="SimSun" panose="02010600030101010101" pitchFamily="2" charset="-122"/>
                </a:endParaRPr>
              </a:p>
            </p:txBody>
          </p:sp>
        </mc:Choice>
        <mc:Fallback xmlns="">
          <p:sp>
            <p:nvSpPr>
              <p:cNvPr id="4" name="Rectangle 3"/>
              <p:cNvSpPr>
                <a:spLocks noRot="1" noChangeAspect="1" noMove="1" noResize="1" noEditPoints="1" noAdjustHandles="1" noChangeArrowheads="1" noChangeShapeType="1" noTextEdit="1"/>
              </p:cNvSpPr>
              <p:nvPr/>
            </p:nvSpPr>
            <p:spPr>
              <a:xfrm>
                <a:off x="1384917" y="2547972"/>
                <a:ext cx="9028593" cy="830997"/>
              </a:xfrm>
              <a:prstGeom prst="rect">
                <a:avLst/>
              </a:prstGeom>
              <a:blipFill>
                <a:blip r:embed="rId4"/>
                <a:stretch>
                  <a:fillRect l="-878"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052955027"/>
                  </p:ext>
                </p:extLst>
              </p:nvPr>
            </p:nvGraphicFramePr>
            <p:xfrm>
              <a:off x="1544711" y="3862134"/>
              <a:ext cx="8584709" cy="2133600"/>
            </p:xfrm>
            <a:graphic>
              <a:graphicData uri="http://schemas.openxmlformats.org/drawingml/2006/table">
                <a:tbl>
                  <a:tblPr firstRow="1" firstCol="1" bandRow="1">
                    <a:tableStyleId>{5C22544A-7EE6-4342-B048-85BDC9FD1C3A}</a:tableStyleId>
                  </a:tblPr>
                  <a:tblGrid>
                    <a:gridCol w="518910">
                      <a:extLst>
                        <a:ext uri="{9D8B030D-6E8A-4147-A177-3AD203B41FA5}">
                          <a16:colId xmlns:a16="http://schemas.microsoft.com/office/drawing/2014/main" val="20000"/>
                        </a:ext>
                      </a:extLst>
                    </a:gridCol>
                    <a:gridCol w="563199">
                      <a:extLst>
                        <a:ext uri="{9D8B030D-6E8A-4147-A177-3AD203B41FA5}">
                          <a16:colId xmlns:a16="http://schemas.microsoft.com/office/drawing/2014/main" val="20001"/>
                        </a:ext>
                      </a:extLst>
                    </a:gridCol>
                    <a:gridCol w="644796">
                      <a:extLst>
                        <a:ext uri="{9D8B030D-6E8A-4147-A177-3AD203B41FA5}">
                          <a16:colId xmlns:a16="http://schemas.microsoft.com/office/drawing/2014/main" val="20002"/>
                        </a:ext>
                      </a:extLst>
                    </a:gridCol>
                    <a:gridCol w="572573">
                      <a:extLst>
                        <a:ext uri="{9D8B030D-6E8A-4147-A177-3AD203B41FA5}">
                          <a16:colId xmlns:a16="http://schemas.microsoft.com/office/drawing/2014/main" val="20003"/>
                        </a:ext>
                      </a:extLst>
                    </a:gridCol>
                    <a:gridCol w="635423">
                      <a:extLst>
                        <a:ext uri="{9D8B030D-6E8A-4147-A177-3AD203B41FA5}">
                          <a16:colId xmlns:a16="http://schemas.microsoft.com/office/drawing/2014/main" val="20004"/>
                        </a:ext>
                      </a:extLst>
                    </a:gridCol>
                    <a:gridCol w="590964">
                      <a:extLst>
                        <a:ext uri="{9D8B030D-6E8A-4147-A177-3AD203B41FA5}">
                          <a16:colId xmlns:a16="http://schemas.microsoft.com/office/drawing/2014/main" val="20005"/>
                        </a:ext>
                      </a:extLst>
                    </a:gridCol>
                    <a:gridCol w="595159">
                      <a:extLst>
                        <a:ext uri="{9D8B030D-6E8A-4147-A177-3AD203B41FA5}">
                          <a16:colId xmlns:a16="http://schemas.microsoft.com/office/drawing/2014/main" val="20006"/>
                        </a:ext>
                      </a:extLst>
                    </a:gridCol>
                    <a:gridCol w="566389">
                      <a:extLst>
                        <a:ext uri="{9D8B030D-6E8A-4147-A177-3AD203B41FA5}">
                          <a16:colId xmlns:a16="http://schemas.microsoft.com/office/drawing/2014/main" val="20007"/>
                        </a:ext>
                      </a:extLst>
                    </a:gridCol>
                    <a:gridCol w="541538">
                      <a:extLst>
                        <a:ext uri="{9D8B030D-6E8A-4147-A177-3AD203B41FA5}">
                          <a16:colId xmlns:a16="http://schemas.microsoft.com/office/drawing/2014/main" val="20008"/>
                        </a:ext>
                      </a:extLst>
                    </a:gridCol>
                    <a:gridCol w="550416">
                      <a:extLst>
                        <a:ext uri="{9D8B030D-6E8A-4147-A177-3AD203B41FA5}">
                          <a16:colId xmlns:a16="http://schemas.microsoft.com/office/drawing/2014/main" val="20009"/>
                        </a:ext>
                      </a:extLst>
                    </a:gridCol>
                    <a:gridCol w="550415">
                      <a:extLst>
                        <a:ext uri="{9D8B030D-6E8A-4147-A177-3AD203B41FA5}">
                          <a16:colId xmlns:a16="http://schemas.microsoft.com/office/drawing/2014/main" val="20010"/>
                        </a:ext>
                      </a:extLst>
                    </a:gridCol>
                    <a:gridCol w="550416">
                      <a:extLst>
                        <a:ext uri="{9D8B030D-6E8A-4147-A177-3AD203B41FA5}">
                          <a16:colId xmlns:a16="http://schemas.microsoft.com/office/drawing/2014/main" val="20011"/>
                        </a:ext>
                      </a:extLst>
                    </a:gridCol>
                    <a:gridCol w="594804">
                      <a:extLst>
                        <a:ext uri="{9D8B030D-6E8A-4147-A177-3AD203B41FA5}">
                          <a16:colId xmlns:a16="http://schemas.microsoft.com/office/drawing/2014/main" val="20012"/>
                        </a:ext>
                      </a:extLst>
                    </a:gridCol>
                    <a:gridCol w="1109707">
                      <a:extLst>
                        <a:ext uri="{9D8B030D-6E8A-4147-A177-3AD203B41FA5}">
                          <a16:colId xmlns:a16="http://schemas.microsoft.com/office/drawing/2014/main" val="20013"/>
                        </a:ext>
                      </a:extLst>
                    </a:gridCol>
                  </a:tblGrid>
                  <a:tr h="304800">
                    <a:tc rowSpan="7">
                      <a:txBody>
                        <a:bodyPr/>
                        <a:lstStyle/>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5</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3</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b</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b</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c</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4800">
                    <a:tc vMerge="1">
                      <a:txBody>
                        <a:bodyPr/>
                        <a:lstStyle/>
                        <a:p>
                          <a:endParaRPr lang="en-US"/>
                        </a:p>
                      </a:txBody>
                      <a:tcPr/>
                    </a:tc>
                    <a:tc gridSpan="2">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304800">
                    <a:tc vMerge="1">
                      <a:txBody>
                        <a:bodyPr/>
                        <a:lstStyle/>
                        <a:p>
                          <a:endParaRPr lang="en-US"/>
                        </a:p>
                      </a:txBody>
                      <a:tcPr/>
                    </a:tc>
                    <a:tc gridSpan="2">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spcBef>
                              <a:spcPts val="0"/>
                            </a:spcBef>
                            <a:spcAft>
                              <a:spcPts val="0"/>
                            </a:spcAft>
                          </a:pPr>
                          <a14:m>
                            <m:oMath xmlns:m="http://schemas.openxmlformats.org/officeDocument/2006/math">
                              <m:r>
                                <a:rPr lang="en-US" sz="2000" i="1" dirty="0" smtClean="0">
                                  <a:latin typeface="Cambria Math" panose="02040503050406030204" pitchFamily="18" charset="0"/>
                                  <a:ea typeface="Cambria Math" panose="02040503050406030204" pitchFamily="18" charset="0"/>
                                </a:rPr>
                                <m:t>𝜋</m:t>
                              </m:r>
                            </m:oMath>
                          </a14:m>
                          <a:r>
                            <a:rPr lang="en-US" sz="2000" dirty="0">
                              <a:effectLst/>
                              <a:latin typeface="Times New Roman" panose="02020603050405020304" pitchFamily="18" charset="0"/>
                              <a:cs typeface="Times New Roman" panose="02020603050405020304" pitchFamily="18" charset="0"/>
                            </a:rPr>
                            <a:t>[5]  = 3</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04800">
                    <a:tc vMerge="1">
                      <a:txBody>
                        <a:bodyPr/>
                        <a:lstStyle/>
                        <a:p>
                          <a:endParaRPr lang="en-US"/>
                        </a:p>
                      </a:txBody>
                      <a:tcPr/>
                    </a:tc>
                    <a:tc gridSpan="5">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04800">
                    <a:tc vMerge="1">
                      <a:txBody>
                        <a:bodyPr/>
                        <a:lstStyle/>
                        <a:p>
                          <a:endParaRPr lang="en-US"/>
                        </a:p>
                      </a:txBody>
                      <a:tcPr/>
                    </a:tc>
                    <a:tc gridSpan="4">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marR="0">
                            <a:spcBef>
                              <a:spcPts val="0"/>
                            </a:spcBef>
                            <a:spcAft>
                              <a:spcPts val="0"/>
                            </a:spcAft>
                          </a:pPr>
                          <a14:m>
                            <m:oMath xmlns:m="http://schemas.openxmlformats.org/officeDocument/2006/math">
                              <m:r>
                                <a:rPr lang="en-US" sz="2000" i="1" dirty="0" smtClean="0">
                                  <a:latin typeface="Cambria Math" panose="02040503050406030204" pitchFamily="18" charset="0"/>
                                  <a:ea typeface="Cambria Math" panose="02040503050406030204" pitchFamily="18" charset="0"/>
                                </a:rPr>
                                <m:t>𝜋</m:t>
                              </m:r>
                            </m:oMath>
                          </a14:m>
                          <a:r>
                            <a:rPr lang="en-US" sz="2000" dirty="0">
                              <a:effectLst/>
                              <a:latin typeface="Times New Roman" panose="02020603050405020304" pitchFamily="18" charset="0"/>
                              <a:cs typeface="Times New Roman" panose="02020603050405020304" pitchFamily="18" charset="0"/>
                            </a:rPr>
                            <a:t>[3]  = 1</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304800">
                    <a:tc vMerge="1">
                      <a:txBody>
                        <a:bodyPr/>
                        <a:lstStyle/>
                        <a:p>
                          <a:endParaRPr lang="en-US"/>
                        </a:p>
                      </a:txBody>
                      <a:tcPr/>
                    </a:tc>
                    <a:tc gridSpan="4">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04800">
                    <a:tc vMerge="1">
                      <a:txBody>
                        <a:bodyPr/>
                        <a:lstStyle/>
                        <a:p>
                          <a:endParaRPr lang="en-US"/>
                        </a:p>
                      </a:txBody>
                      <a:tcPr/>
                    </a:tc>
                    <a:tc gridSpan="4">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zh-CN" sz="2000" dirty="0">
                              <a:effectLst/>
                              <a:latin typeface="Times New Roman" panose="02020603050405020304" pitchFamily="18" charset="0"/>
                              <a:cs typeface="Times New Roman" panose="02020603050405020304" pitchFamily="18" charset="0"/>
                            </a:rPr>
                            <a:t>ε</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14:m>
                            <m:oMath xmlns:m="http://schemas.openxmlformats.org/officeDocument/2006/math">
                              <m:r>
                                <a:rPr lang="en-US" sz="2000" i="1" dirty="0" smtClean="0">
                                  <a:latin typeface="Cambria Math" panose="02040503050406030204" pitchFamily="18" charset="0"/>
                                  <a:ea typeface="Cambria Math" panose="02040503050406030204" pitchFamily="18" charset="0"/>
                                </a:rPr>
                                <m:t>𝜋</m:t>
                              </m:r>
                            </m:oMath>
                          </a14:m>
                          <a:r>
                            <a:rPr lang="en-US" sz="2000" dirty="0">
                              <a:effectLst/>
                              <a:latin typeface="Times New Roman" panose="02020603050405020304" pitchFamily="18" charset="0"/>
                              <a:cs typeface="Times New Roman" panose="02020603050405020304" pitchFamily="18" charset="0"/>
                            </a:rPr>
                            <a:t>[1]  = 0</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052955027"/>
                  </p:ext>
                </p:extLst>
              </p:nvPr>
            </p:nvGraphicFramePr>
            <p:xfrm>
              <a:off x="1544711" y="3862134"/>
              <a:ext cx="8584709" cy="2133600"/>
            </p:xfrm>
            <a:graphic>
              <a:graphicData uri="http://schemas.openxmlformats.org/drawingml/2006/table">
                <a:tbl>
                  <a:tblPr firstRow="1" firstCol="1" bandRow="1">
                    <a:tableStyleId>{5C22544A-7EE6-4342-B048-85BDC9FD1C3A}</a:tableStyleId>
                  </a:tblPr>
                  <a:tblGrid>
                    <a:gridCol w="518910">
                      <a:extLst>
                        <a:ext uri="{9D8B030D-6E8A-4147-A177-3AD203B41FA5}">
                          <a16:colId xmlns:a16="http://schemas.microsoft.com/office/drawing/2014/main" val="20000"/>
                        </a:ext>
                      </a:extLst>
                    </a:gridCol>
                    <a:gridCol w="563199">
                      <a:extLst>
                        <a:ext uri="{9D8B030D-6E8A-4147-A177-3AD203B41FA5}">
                          <a16:colId xmlns:a16="http://schemas.microsoft.com/office/drawing/2014/main" val="20001"/>
                        </a:ext>
                      </a:extLst>
                    </a:gridCol>
                    <a:gridCol w="644796">
                      <a:extLst>
                        <a:ext uri="{9D8B030D-6E8A-4147-A177-3AD203B41FA5}">
                          <a16:colId xmlns:a16="http://schemas.microsoft.com/office/drawing/2014/main" val="20002"/>
                        </a:ext>
                      </a:extLst>
                    </a:gridCol>
                    <a:gridCol w="572573">
                      <a:extLst>
                        <a:ext uri="{9D8B030D-6E8A-4147-A177-3AD203B41FA5}">
                          <a16:colId xmlns:a16="http://schemas.microsoft.com/office/drawing/2014/main" val="20003"/>
                        </a:ext>
                      </a:extLst>
                    </a:gridCol>
                    <a:gridCol w="635423">
                      <a:extLst>
                        <a:ext uri="{9D8B030D-6E8A-4147-A177-3AD203B41FA5}">
                          <a16:colId xmlns:a16="http://schemas.microsoft.com/office/drawing/2014/main" val="20004"/>
                        </a:ext>
                      </a:extLst>
                    </a:gridCol>
                    <a:gridCol w="590964">
                      <a:extLst>
                        <a:ext uri="{9D8B030D-6E8A-4147-A177-3AD203B41FA5}">
                          <a16:colId xmlns:a16="http://schemas.microsoft.com/office/drawing/2014/main" val="20005"/>
                        </a:ext>
                      </a:extLst>
                    </a:gridCol>
                    <a:gridCol w="595159">
                      <a:extLst>
                        <a:ext uri="{9D8B030D-6E8A-4147-A177-3AD203B41FA5}">
                          <a16:colId xmlns:a16="http://schemas.microsoft.com/office/drawing/2014/main" val="20006"/>
                        </a:ext>
                      </a:extLst>
                    </a:gridCol>
                    <a:gridCol w="566389">
                      <a:extLst>
                        <a:ext uri="{9D8B030D-6E8A-4147-A177-3AD203B41FA5}">
                          <a16:colId xmlns:a16="http://schemas.microsoft.com/office/drawing/2014/main" val="20007"/>
                        </a:ext>
                      </a:extLst>
                    </a:gridCol>
                    <a:gridCol w="541538">
                      <a:extLst>
                        <a:ext uri="{9D8B030D-6E8A-4147-A177-3AD203B41FA5}">
                          <a16:colId xmlns:a16="http://schemas.microsoft.com/office/drawing/2014/main" val="20008"/>
                        </a:ext>
                      </a:extLst>
                    </a:gridCol>
                    <a:gridCol w="550416">
                      <a:extLst>
                        <a:ext uri="{9D8B030D-6E8A-4147-A177-3AD203B41FA5}">
                          <a16:colId xmlns:a16="http://schemas.microsoft.com/office/drawing/2014/main" val="20009"/>
                        </a:ext>
                      </a:extLst>
                    </a:gridCol>
                    <a:gridCol w="550415">
                      <a:extLst>
                        <a:ext uri="{9D8B030D-6E8A-4147-A177-3AD203B41FA5}">
                          <a16:colId xmlns:a16="http://schemas.microsoft.com/office/drawing/2014/main" val="20010"/>
                        </a:ext>
                      </a:extLst>
                    </a:gridCol>
                    <a:gridCol w="550416">
                      <a:extLst>
                        <a:ext uri="{9D8B030D-6E8A-4147-A177-3AD203B41FA5}">
                          <a16:colId xmlns:a16="http://schemas.microsoft.com/office/drawing/2014/main" val="20011"/>
                        </a:ext>
                      </a:extLst>
                    </a:gridCol>
                    <a:gridCol w="594804">
                      <a:extLst>
                        <a:ext uri="{9D8B030D-6E8A-4147-A177-3AD203B41FA5}">
                          <a16:colId xmlns:a16="http://schemas.microsoft.com/office/drawing/2014/main" val="20012"/>
                        </a:ext>
                      </a:extLst>
                    </a:gridCol>
                    <a:gridCol w="1109707">
                      <a:extLst>
                        <a:ext uri="{9D8B030D-6E8A-4147-A177-3AD203B41FA5}">
                          <a16:colId xmlns:a16="http://schemas.microsoft.com/office/drawing/2014/main" val="20013"/>
                        </a:ext>
                      </a:extLst>
                    </a:gridCol>
                  </a:tblGrid>
                  <a:tr h="304800">
                    <a:tc rowSpan="7">
                      <a:txBody>
                        <a:bodyPr/>
                        <a:lstStyle/>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5</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3</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b</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b</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c</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4800">
                    <a:tc vMerge="1">
                      <a:txBody>
                        <a:bodyPr/>
                        <a:lstStyle/>
                        <a:p>
                          <a:endParaRPr lang="en-US"/>
                        </a:p>
                      </a:txBody>
                      <a:tcPr/>
                    </a:tc>
                    <a:tc gridSpan="2">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304800">
                    <a:tc vMerge="1">
                      <a:txBody>
                        <a:bodyPr/>
                        <a:lstStyle/>
                        <a:p>
                          <a:endParaRPr lang="en-US"/>
                        </a:p>
                      </a:txBody>
                      <a:tcPr/>
                    </a:tc>
                    <a:tc gridSpan="2">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674725" t="-224000" r="-1099" b="-452000"/>
                          </a:stretch>
                        </a:blipFill>
                      </a:tcPr>
                    </a:tc>
                    <a:extLst>
                      <a:ext uri="{0D108BD9-81ED-4DB2-BD59-A6C34878D82A}">
                        <a16:rowId xmlns:a16="http://schemas.microsoft.com/office/drawing/2014/main" val="10002"/>
                      </a:ext>
                    </a:extLst>
                  </a:tr>
                  <a:tr h="304800">
                    <a:tc vMerge="1">
                      <a:txBody>
                        <a:bodyPr/>
                        <a:lstStyle/>
                        <a:p>
                          <a:endParaRPr lang="en-US"/>
                        </a:p>
                      </a:txBody>
                      <a:tcPr/>
                    </a:tc>
                    <a:tc gridSpan="5">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04800">
                    <a:tc vMerge="1">
                      <a:txBody>
                        <a:bodyPr/>
                        <a:lstStyle/>
                        <a:p>
                          <a:endParaRPr lang="en-US"/>
                        </a:p>
                      </a:txBody>
                      <a:tcPr/>
                    </a:tc>
                    <a:tc gridSpan="4">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674725" t="-426000" r="-1099" b="-250000"/>
                          </a:stretch>
                        </a:blipFill>
                      </a:tcPr>
                    </a:tc>
                    <a:extLst>
                      <a:ext uri="{0D108BD9-81ED-4DB2-BD59-A6C34878D82A}">
                        <a16:rowId xmlns:a16="http://schemas.microsoft.com/office/drawing/2014/main" val="10004"/>
                      </a:ext>
                    </a:extLst>
                  </a:tr>
                  <a:tr h="304800">
                    <a:tc vMerge="1">
                      <a:txBody>
                        <a:bodyPr/>
                        <a:lstStyle/>
                        <a:p>
                          <a:endParaRPr lang="en-US"/>
                        </a:p>
                      </a:txBody>
                      <a:tcPr/>
                    </a:tc>
                    <a:tc gridSpan="4">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04800">
                    <a:tc vMerge="1">
                      <a:txBody>
                        <a:bodyPr/>
                        <a:lstStyle/>
                        <a:p>
                          <a:endParaRPr lang="en-US"/>
                        </a:p>
                      </a:txBody>
                      <a:tcPr/>
                    </a:tc>
                    <a:tc gridSpan="4">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zh-CN" sz="2000" dirty="0">
                              <a:effectLst/>
                              <a:latin typeface="Times New Roman" panose="02020603050405020304" pitchFamily="18" charset="0"/>
                              <a:cs typeface="Times New Roman" panose="02020603050405020304" pitchFamily="18" charset="0"/>
                            </a:rPr>
                            <a:t>ε</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5"/>
                          <a:stretch>
                            <a:fillRect l="-674725" t="-626000" r="-1099" b="-50000"/>
                          </a:stretch>
                        </a:blipFill>
                      </a:tcPr>
                    </a:tc>
                    <a:extLst>
                      <a:ext uri="{0D108BD9-81ED-4DB2-BD59-A6C34878D82A}">
                        <a16:rowId xmlns:a16="http://schemas.microsoft.com/office/drawing/2014/main" val="10006"/>
                      </a:ext>
                    </a:extLst>
                  </a:tr>
                </a:tbl>
              </a:graphicData>
            </a:graphic>
          </p:graphicFrame>
        </mc:Fallback>
      </mc:AlternateContent>
      <p:cxnSp>
        <p:nvCxnSpPr>
          <p:cNvPr id="7" name="Straight Connector 6"/>
          <p:cNvCxnSpPr/>
          <p:nvPr/>
        </p:nvCxnSpPr>
        <p:spPr>
          <a:xfrm>
            <a:off x="3551068" y="4172505"/>
            <a:ext cx="8878" cy="301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47352" y="4172505"/>
            <a:ext cx="8878" cy="301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43636" y="4172504"/>
            <a:ext cx="8878" cy="301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752514" y="5372470"/>
            <a:ext cx="8878" cy="301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8794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37544936"/>
                  </p:ext>
                </p:extLst>
              </p:nvPr>
            </p:nvGraphicFramePr>
            <p:xfrm>
              <a:off x="1544711" y="3862134"/>
              <a:ext cx="8584709" cy="2133600"/>
            </p:xfrm>
            <a:graphic>
              <a:graphicData uri="http://schemas.openxmlformats.org/drawingml/2006/table">
                <a:tbl>
                  <a:tblPr firstRow="1" firstCol="1" bandRow="1">
                    <a:tableStyleId>{5C22544A-7EE6-4342-B048-85BDC9FD1C3A}</a:tableStyleId>
                  </a:tblPr>
                  <a:tblGrid>
                    <a:gridCol w="518910">
                      <a:extLst>
                        <a:ext uri="{9D8B030D-6E8A-4147-A177-3AD203B41FA5}">
                          <a16:colId xmlns:a16="http://schemas.microsoft.com/office/drawing/2014/main" val="20000"/>
                        </a:ext>
                      </a:extLst>
                    </a:gridCol>
                    <a:gridCol w="563199">
                      <a:extLst>
                        <a:ext uri="{9D8B030D-6E8A-4147-A177-3AD203B41FA5}">
                          <a16:colId xmlns:a16="http://schemas.microsoft.com/office/drawing/2014/main" val="20001"/>
                        </a:ext>
                      </a:extLst>
                    </a:gridCol>
                    <a:gridCol w="644796">
                      <a:extLst>
                        <a:ext uri="{9D8B030D-6E8A-4147-A177-3AD203B41FA5}">
                          <a16:colId xmlns:a16="http://schemas.microsoft.com/office/drawing/2014/main" val="20002"/>
                        </a:ext>
                      </a:extLst>
                    </a:gridCol>
                    <a:gridCol w="572573">
                      <a:extLst>
                        <a:ext uri="{9D8B030D-6E8A-4147-A177-3AD203B41FA5}">
                          <a16:colId xmlns:a16="http://schemas.microsoft.com/office/drawing/2014/main" val="20003"/>
                        </a:ext>
                      </a:extLst>
                    </a:gridCol>
                    <a:gridCol w="635423">
                      <a:extLst>
                        <a:ext uri="{9D8B030D-6E8A-4147-A177-3AD203B41FA5}">
                          <a16:colId xmlns:a16="http://schemas.microsoft.com/office/drawing/2014/main" val="20004"/>
                        </a:ext>
                      </a:extLst>
                    </a:gridCol>
                    <a:gridCol w="590964">
                      <a:extLst>
                        <a:ext uri="{9D8B030D-6E8A-4147-A177-3AD203B41FA5}">
                          <a16:colId xmlns:a16="http://schemas.microsoft.com/office/drawing/2014/main" val="20005"/>
                        </a:ext>
                      </a:extLst>
                    </a:gridCol>
                    <a:gridCol w="595159">
                      <a:extLst>
                        <a:ext uri="{9D8B030D-6E8A-4147-A177-3AD203B41FA5}">
                          <a16:colId xmlns:a16="http://schemas.microsoft.com/office/drawing/2014/main" val="20006"/>
                        </a:ext>
                      </a:extLst>
                    </a:gridCol>
                    <a:gridCol w="566389">
                      <a:extLst>
                        <a:ext uri="{9D8B030D-6E8A-4147-A177-3AD203B41FA5}">
                          <a16:colId xmlns:a16="http://schemas.microsoft.com/office/drawing/2014/main" val="20007"/>
                        </a:ext>
                      </a:extLst>
                    </a:gridCol>
                    <a:gridCol w="541538">
                      <a:extLst>
                        <a:ext uri="{9D8B030D-6E8A-4147-A177-3AD203B41FA5}">
                          <a16:colId xmlns:a16="http://schemas.microsoft.com/office/drawing/2014/main" val="20008"/>
                        </a:ext>
                      </a:extLst>
                    </a:gridCol>
                    <a:gridCol w="550416">
                      <a:extLst>
                        <a:ext uri="{9D8B030D-6E8A-4147-A177-3AD203B41FA5}">
                          <a16:colId xmlns:a16="http://schemas.microsoft.com/office/drawing/2014/main" val="20009"/>
                        </a:ext>
                      </a:extLst>
                    </a:gridCol>
                    <a:gridCol w="550415">
                      <a:extLst>
                        <a:ext uri="{9D8B030D-6E8A-4147-A177-3AD203B41FA5}">
                          <a16:colId xmlns:a16="http://schemas.microsoft.com/office/drawing/2014/main" val="20010"/>
                        </a:ext>
                      </a:extLst>
                    </a:gridCol>
                    <a:gridCol w="550416">
                      <a:extLst>
                        <a:ext uri="{9D8B030D-6E8A-4147-A177-3AD203B41FA5}">
                          <a16:colId xmlns:a16="http://schemas.microsoft.com/office/drawing/2014/main" val="20011"/>
                        </a:ext>
                      </a:extLst>
                    </a:gridCol>
                    <a:gridCol w="594804">
                      <a:extLst>
                        <a:ext uri="{9D8B030D-6E8A-4147-A177-3AD203B41FA5}">
                          <a16:colId xmlns:a16="http://schemas.microsoft.com/office/drawing/2014/main" val="20012"/>
                        </a:ext>
                      </a:extLst>
                    </a:gridCol>
                    <a:gridCol w="1109707">
                      <a:extLst>
                        <a:ext uri="{9D8B030D-6E8A-4147-A177-3AD203B41FA5}">
                          <a16:colId xmlns:a16="http://schemas.microsoft.com/office/drawing/2014/main" val="20013"/>
                        </a:ext>
                      </a:extLst>
                    </a:gridCol>
                  </a:tblGrid>
                  <a:tr h="304800">
                    <a:tc rowSpan="7">
                      <a:txBody>
                        <a:bodyPr/>
                        <a:lstStyle/>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5</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3</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b</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b</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c</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4800">
                    <a:tc vMerge="1">
                      <a:txBody>
                        <a:bodyPr/>
                        <a:lstStyle/>
                        <a:p>
                          <a:endParaRPr lang="en-US"/>
                        </a:p>
                      </a:txBody>
                      <a:tcPr/>
                    </a:tc>
                    <a:tc gridSpan="2">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304800">
                    <a:tc vMerge="1">
                      <a:txBody>
                        <a:bodyPr/>
                        <a:lstStyle/>
                        <a:p>
                          <a:endParaRPr lang="en-US"/>
                        </a:p>
                      </a:txBody>
                      <a:tcPr/>
                    </a:tc>
                    <a:tc gridSpan="2">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spcBef>
                              <a:spcPts val="0"/>
                            </a:spcBef>
                            <a:spcAft>
                              <a:spcPts val="0"/>
                            </a:spcAft>
                          </a:pPr>
                          <a14:m>
                            <m:oMath xmlns:m="http://schemas.openxmlformats.org/officeDocument/2006/math">
                              <m:r>
                                <a:rPr lang="en-US" sz="2000" b="0" i="1" dirty="0" smtClean="0">
                                  <a:latin typeface="Cambria Math" panose="02040503050406030204" pitchFamily="18" charset="0"/>
                                  <a:ea typeface="Cambria Math" panose="02040503050406030204" pitchFamily="18" charset="0"/>
                                </a:rPr>
                                <m:t>𝜋</m:t>
                              </m:r>
                            </m:oMath>
                          </a14:m>
                          <a:r>
                            <a:rPr lang="en-US" sz="2000" dirty="0">
                              <a:effectLst/>
                              <a:latin typeface="Times New Roman" panose="02020603050405020304" pitchFamily="18" charset="0"/>
                              <a:cs typeface="Times New Roman" panose="02020603050405020304" pitchFamily="18" charset="0"/>
                            </a:rPr>
                            <a:t>[5]  = 3</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04800">
                    <a:tc vMerge="1">
                      <a:txBody>
                        <a:bodyPr/>
                        <a:lstStyle/>
                        <a:p>
                          <a:endParaRPr lang="en-US"/>
                        </a:p>
                      </a:txBody>
                      <a:tcPr/>
                    </a:tc>
                    <a:tc gridSpan="5">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04800">
                    <a:tc vMerge="1">
                      <a:txBody>
                        <a:bodyPr/>
                        <a:lstStyle/>
                        <a:p>
                          <a:endParaRPr lang="en-US"/>
                        </a:p>
                      </a:txBody>
                      <a:tcPr/>
                    </a:tc>
                    <a:tc gridSpan="4">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marR="0">
                            <a:spcBef>
                              <a:spcPts val="0"/>
                            </a:spcBef>
                            <a:spcAft>
                              <a:spcPts val="0"/>
                            </a:spcAft>
                          </a:pPr>
                          <a14:m>
                            <m:oMath xmlns:m="http://schemas.openxmlformats.org/officeDocument/2006/math">
                              <m:r>
                                <a:rPr lang="en-US" sz="2000" b="0" i="1" dirty="0" smtClean="0">
                                  <a:latin typeface="Cambria Math" panose="02040503050406030204" pitchFamily="18" charset="0"/>
                                  <a:ea typeface="Cambria Math" panose="02040503050406030204" pitchFamily="18" charset="0"/>
                                </a:rPr>
                                <m:t>𝜋</m:t>
                              </m:r>
                            </m:oMath>
                          </a14:m>
                          <a:r>
                            <a:rPr lang="en-US" sz="2000" dirty="0">
                              <a:effectLst/>
                              <a:latin typeface="Times New Roman" panose="02020603050405020304" pitchFamily="18" charset="0"/>
                              <a:cs typeface="Times New Roman" panose="02020603050405020304" pitchFamily="18" charset="0"/>
                            </a:rPr>
                            <a:t>[3]  = 1</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304800">
                    <a:tc vMerge="1">
                      <a:txBody>
                        <a:bodyPr/>
                        <a:lstStyle/>
                        <a:p>
                          <a:endParaRPr lang="en-US"/>
                        </a:p>
                      </a:txBody>
                      <a:tcPr/>
                    </a:tc>
                    <a:tc gridSpan="4">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04800">
                    <a:tc vMerge="1">
                      <a:txBody>
                        <a:bodyPr/>
                        <a:lstStyle/>
                        <a:p>
                          <a:endParaRPr lang="en-US"/>
                        </a:p>
                      </a:txBody>
                      <a:tcPr/>
                    </a:tc>
                    <a:tc gridSpan="4">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zh-CN" sz="2000" dirty="0">
                              <a:effectLst/>
                              <a:latin typeface="Times New Roman" panose="02020603050405020304" pitchFamily="18" charset="0"/>
                              <a:cs typeface="Times New Roman" panose="02020603050405020304" pitchFamily="18" charset="0"/>
                            </a:rPr>
                            <a:t>ε</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14:m>
                            <m:oMath xmlns:m="http://schemas.openxmlformats.org/officeDocument/2006/math">
                              <m:r>
                                <a:rPr lang="en-US" sz="2000" b="0" i="1" dirty="0" smtClean="0">
                                  <a:latin typeface="Cambria Math" panose="02040503050406030204" pitchFamily="18" charset="0"/>
                                  <a:ea typeface="Cambria Math" panose="02040503050406030204" pitchFamily="18" charset="0"/>
                                </a:rPr>
                                <m:t>𝜋</m:t>
                              </m:r>
                            </m:oMath>
                          </a14:m>
                          <a:r>
                            <a:rPr lang="en-US" sz="2000" dirty="0">
                              <a:effectLst/>
                              <a:latin typeface="Times New Roman" panose="02020603050405020304" pitchFamily="18" charset="0"/>
                              <a:cs typeface="Times New Roman" panose="02020603050405020304" pitchFamily="18" charset="0"/>
                            </a:rPr>
                            <a:t>[1]  = 0</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37544936"/>
                  </p:ext>
                </p:extLst>
              </p:nvPr>
            </p:nvGraphicFramePr>
            <p:xfrm>
              <a:off x="1544711" y="3862134"/>
              <a:ext cx="8584709" cy="2133600"/>
            </p:xfrm>
            <a:graphic>
              <a:graphicData uri="http://schemas.openxmlformats.org/drawingml/2006/table">
                <a:tbl>
                  <a:tblPr firstRow="1" firstCol="1" bandRow="1">
                    <a:tableStyleId>{5C22544A-7EE6-4342-B048-85BDC9FD1C3A}</a:tableStyleId>
                  </a:tblPr>
                  <a:tblGrid>
                    <a:gridCol w="518910">
                      <a:extLst>
                        <a:ext uri="{9D8B030D-6E8A-4147-A177-3AD203B41FA5}">
                          <a16:colId xmlns:a16="http://schemas.microsoft.com/office/drawing/2014/main" val="20000"/>
                        </a:ext>
                      </a:extLst>
                    </a:gridCol>
                    <a:gridCol w="563199">
                      <a:extLst>
                        <a:ext uri="{9D8B030D-6E8A-4147-A177-3AD203B41FA5}">
                          <a16:colId xmlns:a16="http://schemas.microsoft.com/office/drawing/2014/main" val="20001"/>
                        </a:ext>
                      </a:extLst>
                    </a:gridCol>
                    <a:gridCol w="644796">
                      <a:extLst>
                        <a:ext uri="{9D8B030D-6E8A-4147-A177-3AD203B41FA5}">
                          <a16:colId xmlns:a16="http://schemas.microsoft.com/office/drawing/2014/main" val="20002"/>
                        </a:ext>
                      </a:extLst>
                    </a:gridCol>
                    <a:gridCol w="572573">
                      <a:extLst>
                        <a:ext uri="{9D8B030D-6E8A-4147-A177-3AD203B41FA5}">
                          <a16:colId xmlns:a16="http://schemas.microsoft.com/office/drawing/2014/main" val="20003"/>
                        </a:ext>
                      </a:extLst>
                    </a:gridCol>
                    <a:gridCol w="635423">
                      <a:extLst>
                        <a:ext uri="{9D8B030D-6E8A-4147-A177-3AD203B41FA5}">
                          <a16:colId xmlns:a16="http://schemas.microsoft.com/office/drawing/2014/main" val="20004"/>
                        </a:ext>
                      </a:extLst>
                    </a:gridCol>
                    <a:gridCol w="590964">
                      <a:extLst>
                        <a:ext uri="{9D8B030D-6E8A-4147-A177-3AD203B41FA5}">
                          <a16:colId xmlns:a16="http://schemas.microsoft.com/office/drawing/2014/main" val="20005"/>
                        </a:ext>
                      </a:extLst>
                    </a:gridCol>
                    <a:gridCol w="595159">
                      <a:extLst>
                        <a:ext uri="{9D8B030D-6E8A-4147-A177-3AD203B41FA5}">
                          <a16:colId xmlns:a16="http://schemas.microsoft.com/office/drawing/2014/main" val="20006"/>
                        </a:ext>
                      </a:extLst>
                    </a:gridCol>
                    <a:gridCol w="566389">
                      <a:extLst>
                        <a:ext uri="{9D8B030D-6E8A-4147-A177-3AD203B41FA5}">
                          <a16:colId xmlns:a16="http://schemas.microsoft.com/office/drawing/2014/main" val="20007"/>
                        </a:ext>
                      </a:extLst>
                    </a:gridCol>
                    <a:gridCol w="541538">
                      <a:extLst>
                        <a:ext uri="{9D8B030D-6E8A-4147-A177-3AD203B41FA5}">
                          <a16:colId xmlns:a16="http://schemas.microsoft.com/office/drawing/2014/main" val="20008"/>
                        </a:ext>
                      </a:extLst>
                    </a:gridCol>
                    <a:gridCol w="550416">
                      <a:extLst>
                        <a:ext uri="{9D8B030D-6E8A-4147-A177-3AD203B41FA5}">
                          <a16:colId xmlns:a16="http://schemas.microsoft.com/office/drawing/2014/main" val="20009"/>
                        </a:ext>
                      </a:extLst>
                    </a:gridCol>
                    <a:gridCol w="550415">
                      <a:extLst>
                        <a:ext uri="{9D8B030D-6E8A-4147-A177-3AD203B41FA5}">
                          <a16:colId xmlns:a16="http://schemas.microsoft.com/office/drawing/2014/main" val="20010"/>
                        </a:ext>
                      </a:extLst>
                    </a:gridCol>
                    <a:gridCol w="550416">
                      <a:extLst>
                        <a:ext uri="{9D8B030D-6E8A-4147-A177-3AD203B41FA5}">
                          <a16:colId xmlns:a16="http://schemas.microsoft.com/office/drawing/2014/main" val="20011"/>
                        </a:ext>
                      </a:extLst>
                    </a:gridCol>
                    <a:gridCol w="594804">
                      <a:extLst>
                        <a:ext uri="{9D8B030D-6E8A-4147-A177-3AD203B41FA5}">
                          <a16:colId xmlns:a16="http://schemas.microsoft.com/office/drawing/2014/main" val="20012"/>
                        </a:ext>
                      </a:extLst>
                    </a:gridCol>
                    <a:gridCol w="1109707">
                      <a:extLst>
                        <a:ext uri="{9D8B030D-6E8A-4147-A177-3AD203B41FA5}">
                          <a16:colId xmlns:a16="http://schemas.microsoft.com/office/drawing/2014/main" val="20013"/>
                        </a:ext>
                      </a:extLst>
                    </a:gridCol>
                  </a:tblGrid>
                  <a:tr h="304800">
                    <a:tc rowSpan="7">
                      <a:txBody>
                        <a:bodyPr/>
                        <a:lstStyle/>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5</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3</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b</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b</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c</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4800">
                    <a:tc vMerge="1">
                      <a:txBody>
                        <a:bodyPr/>
                        <a:lstStyle/>
                        <a:p>
                          <a:endParaRPr lang="en-US"/>
                        </a:p>
                      </a:txBody>
                      <a:tcPr/>
                    </a:tc>
                    <a:tc gridSpan="2">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304800">
                    <a:tc vMerge="1">
                      <a:txBody>
                        <a:bodyPr/>
                        <a:lstStyle/>
                        <a:p>
                          <a:endParaRPr lang="en-US"/>
                        </a:p>
                      </a:txBody>
                      <a:tcPr/>
                    </a:tc>
                    <a:tc gridSpan="2">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674725" t="-224000" r="-1099" b="-452000"/>
                          </a:stretch>
                        </a:blipFill>
                      </a:tcPr>
                    </a:tc>
                    <a:extLst>
                      <a:ext uri="{0D108BD9-81ED-4DB2-BD59-A6C34878D82A}">
                        <a16:rowId xmlns:a16="http://schemas.microsoft.com/office/drawing/2014/main" val="10002"/>
                      </a:ext>
                    </a:extLst>
                  </a:tr>
                  <a:tr h="304800">
                    <a:tc vMerge="1">
                      <a:txBody>
                        <a:bodyPr/>
                        <a:lstStyle/>
                        <a:p>
                          <a:endParaRPr lang="en-US"/>
                        </a:p>
                      </a:txBody>
                      <a:tcPr/>
                    </a:tc>
                    <a:tc gridSpan="5">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04800">
                    <a:tc vMerge="1">
                      <a:txBody>
                        <a:bodyPr/>
                        <a:lstStyle/>
                        <a:p>
                          <a:endParaRPr lang="en-US"/>
                        </a:p>
                      </a:txBody>
                      <a:tcPr/>
                    </a:tc>
                    <a:tc gridSpan="4">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674725" t="-426000" r="-1099" b="-250000"/>
                          </a:stretch>
                        </a:blipFill>
                      </a:tcPr>
                    </a:tc>
                    <a:extLst>
                      <a:ext uri="{0D108BD9-81ED-4DB2-BD59-A6C34878D82A}">
                        <a16:rowId xmlns:a16="http://schemas.microsoft.com/office/drawing/2014/main" val="10004"/>
                      </a:ext>
                    </a:extLst>
                  </a:tr>
                  <a:tr h="304800">
                    <a:tc vMerge="1">
                      <a:txBody>
                        <a:bodyPr/>
                        <a:lstStyle/>
                        <a:p>
                          <a:endParaRPr lang="en-US"/>
                        </a:p>
                      </a:txBody>
                      <a:tcPr/>
                    </a:tc>
                    <a:tc gridSpan="4">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04800">
                    <a:tc vMerge="1">
                      <a:txBody>
                        <a:bodyPr/>
                        <a:lstStyle/>
                        <a:p>
                          <a:endParaRPr lang="en-US"/>
                        </a:p>
                      </a:txBody>
                      <a:tcPr/>
                    </a:tc>
                    <a:tc gridSpan="4">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zh-CN" sz="2000" dirty="0">
                              <a:effectLst/>
                              <a:latin typeface="Times New Roman" panose="02020603050405020304" pitchFamily="18" charset="0"/>
                              <a:cs typeface="Times New Roman" panose="02020603050405020304" pitchFamily="18" charset="0"/>
                            </a:rPr>
                            <a:t>ε</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2"/>
                          <a:stretch>
                            <a:fillRect l="-674725" t="-626000" r="-1099" b="-50000"/>
                          </a:stretch>
                        </a:blipFill>
                      </a:tcPr>
                    </a:tc>
                    <a:extLst>
                      <a:ext uri="{0D108BD9-81ED-4DB2-BD59-A6C34878D82A}">
                        <a16:rowId xmlns:a16="http://schemas.microsoft.com/office/drawing/2014/main" val="10006"/>
                      </a:ext>
                    </a:extLst>
                  </a:tr>
                </a:tbl>
              </a:graphicData>
            </a:graphic>
          </p:graphicFrame>
        </mc:Fallback>
      </mc:AlternateContent>
      <p:cxnSp>
        <p:nvCxnSpPr>
          <p:cNvPr id="7" name="Straight Connector 6"/>
          <p:cNvCxnSpPr/>
          <p:nvPr/>
        </p:nvCxnSpPr>
        <p:spPr>
          <a:xfrm>
            <a:off x="3551068" y="4172505"/>
            <a:ext cx="8878" cy="301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47352" y="4172505"/>
            <a:ext cx="8878" cy="301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43636" y="4172504"/>
            <a:ext cx="8878" cy="301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767396" y="4778013"/>
            <a:ext cx="8878" cy="301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1254034" y="584120"/>
                <a:ext cx="9283760" cy="3139321"/>
              </a:xfrm>
              <a:prstGeom prst="rect">
                <a:avLst/>
              </a:prstGeom>
            </p:spPr>
            <p:txBody>
              <a:bodyPr wrap="square">
                <a:spAutoFit/>
              </a:bodyPr>
              <a:lstStyle/>
              <a:p>
                <a:pPr marL="461963" indent="-461963">
                  <a:buAutoNum type="alphaLcParenBoth" startAt="2"/>
                </a:pPr>
                <a:r>
                  <a:rPr lang="en-US" sz="2200" dirty="0">
                    <a:latin typeface="Times New Roman" panose="02020603050405020304" pitchFamily="18" charset="0"/>
                    <a:ea typeface="SimSun" panose="02010600030101010101" pitchFamily="2" charset="-122"/>
                    <a:cs typeface="Times New Roman" panose="02020603050405020304" pitchFamily="18" charset="0"/>
                  </a:rPr>
                  <a:t>Slide the template containing the pattern P to the right and note when some prefix  </a:t>
                </a:r>
                <a:r>
                  <a:rPr lang="en-US" sz="2200" dirty="0" err="1">
                    <a:latin typeface="Times New Roman" panose="02020603050405020304" pitchFamily="18" charset="0"/>
                    <a:ea typeface="SimSun" panose="02010600030101010101" pitchFamily="2" charset="-122"/>
                    <a:cs typeface="Times New Roman" panose="02020603050405020304" pitchFamily="18" charset="0"/>
                  </a:rPr>
                  <a:t>P</a:t>
                </a:r>
                <a:r>
                  <a:rPr lang="en-US" sz="2200" baseline="-25000" dirty="0" err="1">
                    <a:latin typeface="Times New Roman" panose="02020603050405020304" pitchFamily="18" charset="0"/>
                    <a:ea typeface="SimSun" panose="02010600030101010101" pitchFamily="2" charset="-122"/>
                    <a:cs typeface="Times New Roman" panose="02020603050405020304" pitchFamily="18" charset="0"/>
                  </a:rPr>
                  <a:t>k</a:t>
                </a:r>
                <a:r>
                  <a:rPr lang="en-US" sz="2200" dirty="0">
                    <a:latin typeface="Times New Roman" panose="02020603050405020304" pitchFamily="18" charset="0"/>
                    <a:ea typeface="SimSun" panose="02010600030101010101" pitchFamily="2" charset="-122"/>
                    <a:cs typeface="Times New Roman" panose="02020603050405020304" pitchFamily="18" charset="0"/>
                  </a:rPr>
                  <a:t>  of  P matches up with some proper suffix of  P</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5</a:t>
                </a:r>
                <a:r>
                  <a:rPr lang="en-US" sz="2200" dirty="0">
                    <a:latin typeface="Times New Roman" panose="02020603050405020304" pitchFamily="18" charset="0"/>
                    <a:ea typeface="SimSun" panose="02010600030101010101" pitchFamily="2" charset="-122"/>
                    <a:cs typeface="Times New Roman" panose="02020603050405020304" pitchFamily="18" charset="0"/>
                  </a:rPr>
                  <a:t>;  get matches when  k = 3, 1 and 0.   In the figure, the first row gives  P, and the thick vertical line is drawn just after  P</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5</a:t>
                </a:r>
                <a:r>
                  <a:rPr lang="en-US" sz="2200" dirty="0">
                    <a:latin typeface="Times New Roman" panose="02020603050405020304" pitchFamily="18" charset="0"/>
                    <a:ea typeface="SimSun" panose="02010600030101010101" pitchFamily="2" charset="-122"/>
                    <a:cs typeface="Times New Roman" panose="02020603050405020304" pitchFamily="18" charset="0"/>
                  </a:rPr>
                  <a:t>.  Successive rows show all the shifts of P  that cause some prefix </a:t>
                </a:r>
                <a:r>
                  <a:rPr lang="en-US" sz="2200" dirty="0" err="1">
                    <a:latin typeface="Times New Roman" panose="02020603050405020304" pitchFamily="18" charset="0"/>
                    <a:ea typeface="SimSun" panose="02010600030101010101" pitchFamily="2" charset="-122"/>
                    <a:cs typeface="Times New Roman" panose="02020603050405020304" pitchFamily="18" charset="0"/>
                  </a:rPr>
                  <a:t>P</a:t>
                </a:r>
                <a:r>
                  <a:rPr lang="en-US" sz="2200" baseline="-25000" dirty="0" err="1">
                    <a:latin typeface="Times New Roman" panose="02020603050405020304" pitchFamily="18" charset="0"/>
                    <a:ea typeface="SimSun" panose="02010600030101010101" pitchFamily="2" charset="-122"/>
                    <a:cs typeface="Times New Roman" panose="02020603050405020304" pitchFamily="18" charset="0"/>
                  </a:rPr>
                  <a:t>k</a:t>
                </a:r>
                <a:r>
                  <a:rPr lang="en-US" sz="2200" dirty="0">
                    <a:latin typeface="Times New Roman" panose="02020603050405020304" pitchFamily="18" charset="0"/>
                    <a:ea typeface="SimSun" panose="02010600030101010101" pitchFamily="2" charset="-122"/>
                    <a:cs typeface="Times New Roman" panose="02020603050405020304" pitchFamily="18" charset="0"/>
                  </a:rPr>
                  <a:t> of  P  to match some suffix of  P</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5</a:t>
                </a:r>
                <a:r>
                  <a:rPr lang="en-US" sz="2200" dirty="0">
                    <a:latin typeface="Times New Roman" panose="02020603050405020304" pitchFamily="18" charset="0"/>
                    <a:ea typeface="SimSun" panose="02010600030101010101" pitchFamily="2" charset="-122"/>
                    <a:cs typeface="Times New Roman" panose="02020603050405020304" pitchFamily="18" charset="0"/>
                  </a:rPr>
                  <a:t>.  Successfully matched characters are show shaded. </a:t>
                </a:r>
              </a:p>
              <a:p>
                <a:pPr lvl="1"/>
                <a:r>
                  <a:rPr lang="en-US" sz="2200" dirty="0">
                    <a:latin typeface="Times New Roman" panose="02020603050405020304" pitchFamily="18" charset="0"/>
                    <a:cs typeface="Times New Roman" panose="02020603050405020304" pitchFamily="18" charset="0"/>
                  </a:rPr>
                  <a:t>Vertical lines connect aligned matching characters.  Thus  { k  : k &lt; 5  and   </a:t>
                </a:r>
                <a:r>
                  <a:rPr lang="en-US" sz="2200" dirty="0" err="1">
                    <a:latin typeface="Times New Roman" panose="02020603050405020304" pitchFamily="18" charset="0"/>
                    <a:cs typeface="Times New Roman" panose="02020603050405020304" pitchFamily="18" charset="0"/>
                  </a:rPr>
                  <a:t>P</a:t>
                </a:r>
                <a:r>
                  <a:rPr lang="en-US" sz="2200" baseline="-25000" dirty="0" err="1">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&gt;&gt; P</a:t>
                </a:r>
                <a:r>
                  <a:rPr lang="en-US" sz="2200" baseline="-25000" dirty="0">
                    <a:latin typeface="Times New Roman" panose="02020603050405020304" pitchFamily="18" charset="0"/>
                    <a:cs typeface="Times New Roman" panose="02020603050405020304" pitchFamily="18" charset="0"/>
                  </a:rPr>
                  <a:t>5</a:t>
                </a:r>
                <a:r>
                  <a:rPr lang="en-US" sz="2200" dirty="0">
                    <a:latin typeface="Times New Roman" panose="02020603050405020304" pitchFamily="18" charset="0"/>
                    <a:cs typeface="Times New Roman" panose="02020603050405020304" pitchFamily="18" charset="0"/>
                  </a:rPr>
                  <a:t> }  =  {3, 1, 0}.  We can claim that </a:t>
                </a:r>
                <a14:m>
                  <m:oMath xmlns:m="http://schemas.openxmlformats.org/officeDocument/2006/math">
                    <m:r>
                      <a:rPr lang="en-US" sz="2000" b="0" i="1" dirty="0" smtClean="0">
                        <a:latin typeface="Cambria Math" panose="02040503050406030204" pitchFamily="18" charset="0"/>
                        <a:ea typeface="Cambria Math" panose="02040503050406030204" pitchFamily="18" charset="0"/>
                      </a:rPr>
                      <m:t>𝜋</m:t>
                    </m:r>
                    <m:r>
                      <a:rPr lang="en-US" sz="2000" b="0" i="1" dirty="0" smtClean="0">
                        <a:latin typeface="Cambria Math" panose="02040503050406030204" pitchFamily="18" charset="0"/>
                        <a:ea typeface="Cambria Math" panose="02040503050406030204" pitchFamily="18" charset="0"/>
                      </a:rPr>
                      <m:t> </m:t>
                    </m:r>
                  </m:oMath>
                </a14:m>
                <a:r>
                  <a:rPr lang="en-US" sz="2200" dirty="0">
                    <a:latin typeface="Times New Roman" panose="02020603050405020304" pitchFamily="18" charset="0"/>
                    <a:cs typeface="Times New Roman" panose="02020603050405020304" pitchFamily="18" charset="0"/>
                  </a:rPr>
                  <a:t>*[q] = { k : k &lt; q and </a:t>
                </a:r>
                <a:r>
                  <a:rPr lang="en-US" sz="2200" dirty="0" err="1">
                    <a:latin typeface="Times New Roman" panose="02020603050405020304" pitchFamily="18" charset="0"/>
                    <a:cs typeface="Times New Roman" panose="02020603050405020304" pitchFamily="18" charset="0"/>
                  </a:rPr>
                  <a:t>P</a:t>
                </a:r>
                <a:r>
                  <a:rPr lang="en-US" sz="2200" baseline="-25000" dirty="0" err="1">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&gt;&gt;  </a:t>
                </a:r>
                <a:r>
                  <a:rPr lang="en-US" sz="2200" dirty="0" err="1">
                    <a:latin typeface="Times New Roman" panose="02020603050405020304" pitchFamily="18" charset="0"/>
                    <a:cs typeface="Times New Roman" panose="02020603050405020304" pitchFamily="18" charset="0"/>
                  </a:rPr>
                  <a:t>P</a:t>
                </a:r>
                <a:r>
                  <a:rPr lang="en-US" sz="2200" baseline="-25000" dirty="0" err="1">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 for all  q.</a:t>
                </a:r>
              </a:p>
            </p:txBody>
          </p:sp>
        </mc:Choice>
        <mc:Fallback xmlns="">
          <p:sp>
            <p:nvSpPr>
              <p:cNvPr id="11" name="Rectangle 10"/>
              <p:cNvSpPr>
                <a:spLocks noRot="1" noChangeAspect="1" noMove="1" noResize="1" noEditPoints="1" noAdjustHandles="1" noChangeArrowheads="1" noChangeShapeType="1" noTextEdit="1"/>
              </p:cNvSpPr>
              <p:nvPr/>
            </p:nvSpPr>
            <p:spPr>
              <a:xfrm>
                <a:off x="1254034" y="584120"/>
                <a:ext cx="9283760" cy="3139321"/>
              </a:xfrm>
              <a:prstGeom prst="rect">
                <a:avLst/>
              </a:prstGeom>
              <a:blipFill>
                <a:blip r:embed="rId3"/>
                <a:stretch>
                  <a:fillRect l="-722" t="-1359" r="-394" b="-2913"/>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4DCBDB4B-25BA-48B8-9DCF-170217F98557}"/>
              </a:ext>
            </a:extLst>
          </p:cNvPr>
          <p:cNvCxnSpPr/>
          <p:nvPr/>
        </p:nvCxnSpPr>
        <p:spPr>
          <a:xfrm>
            <a:off x="5077097" y="3770811"/>
            <a:ext cx="0" cy="2455818"/>
          </a:xfrm>
          <a:prstGeom prst="line">
            <a:avLst/>
          </a:prstGeom>
          <a:ln w="57150">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5681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64352" y="763933"/>
                <a:ext cx="9037468" cy="5678478"/>
              </a:xfrm>
              <a:prstGeom prst="rect">
                <a:avLst/>
              </a:prstGeom>
            </p:spPr>
            <p:txBody>
              <a:bodyPr wrap="square">
                <a:spAutoFit/>
              </a:bodyPr>
              <a:lstStyle/>
              <a:p>
                <a:pPr>
                  <a:spcAft>
                    <a:spcPts val="600"/>
                  </a:spcAft>
                </a:pPr>
                <a:r>
                  <a:rPr lang="en-US" sz="2600" dirty="0">
                    <a:latin typeface="Consolas" panose="020B0609020204030204" pitchFamily="49" charset="0"/>
                    <a:ea typeface="SimSun" panose="02010600030101010101" pitchFamily="2" charset="-122"/>
                  </a:rPr>
                  <a:t>KMP-MATCHER(T, P)</a:t>
                </a:r>
              </a:p>
              <a:p>
                <a:r>
                  <a:rPr lang="en-US" sz="2400" dirty="0">
                    <a:latin typeface="Consolas" panose="020B0609020204030204" pitchFamily="49" charset="0"/>
                    <a:ea typeface="SimSun" panose="02010600030101010101" pitchFamily="2" charset="-122"/>
                  </a:rPr>
                  <a:t>n = </a:t>
                </a:r>
                <a:r>
                  <a:rPr lang="en-US" sz="2400" dirty="0" err="1">
                    <a:latin typeface="Consolas" panose="020B0609020204030204" pitchFamily="49" charset="0"/>
                    <a:ea typeface="SimSun" panose="02010600030101010101" pitchFamily="2" charset="-122"/>
                  </a:rPr>
                  <a:t>T.length</a:t>
                </a:r>
                <a:r>
                  <a:rPr lang="en-US" sz="2400" dirty="0">
                    <a:latin typeface="Consolas" panose="020B0609020204030204" pitchFamily="49" charset="0"/>
                    <a:ea typeface="SimSun" panose="02010600030101010101" pitchFamily="2" charset="-122"/>
                  </a:rPr>
                  <a:t>;</a:t>
                </a:r>
              </a:p>
              <a:p>
                <a:r>
                  <a:rPr lang="en-US" sz="2400" dirty="0">
                    <a:latin typeface="Consolas" panose="020B0609020204030204" pitchFamily="49" charset="0"/>
                    <a:ea typeface="SimSun" panose="02010600030101010101" pitchFamily="2" charset="-122"/>
                  </a:rPr>
                  <a:t>m = </a:t>
                </a:r>
                <a:r>
                  <a:rPr lang="en-US" sz="2400" dirty="0" err="1">
                    <a:latin typeface="Consolas" panose="020B0609020204030204" pitchFamily="49" charset="0"/>
                    <a:ea typeface="SimSun" panose="02010600030101010101" pitchFamily="2" charset="-122"/>
                  </a:rPr>
                  <a:t>P.length</a:t>
                </a:r>
                <a:r>
                  <a:rPr lang="en-US" sz="2400" dirty="0">
                    <a:latin typeface="Consolas" panose="020B0609020204030204" pitchFamily="49" charset="0"/>
                    <a:ea typeface="SimSun" panose="02010600030101010101" pitchFamily="2" charset="-122"/>
                  </a:rPr>
                  <a:t>;</a:t>
                </a:r>
              </a:p>
              <a:p>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Consolas" panose="020B0609020204030204" pitchFamily="49" charset="0"/>
                    <a:ea typeface="SimSun" panose="02010600030101010101" pitchFamily="2" charset="-122"/>
                  </a:rPr>
                  <a:t> = COMPUTE-PREFIX-FUNCTION(P);</a:t>
                </a:r>
              </a:p>
              <a:p>
                <a:r>
                  <a:rPr lang="en-US" sz="2400" dirty="0">
                    <a:latin typeface="Consolas" panose="020B0609020204030204" pitchFamily="49" charset="0"/>
                    <a:ea typeface="SimSun" panose="02010600030101010101" pitchFamily="2" charset="-122"/>
                  </a:rPr>
                  <a:t>q = 0; </a:t>
                </a:r>
                <a:r>
                  <a:rPr lang="en-US" sz="2400" dirty="0">
                    <a:latin typeface="Times New Roman" panose="02020603050405020304" pitchFamily="18" charset="0"/>
                    <a:ea typeface="SimSun" panose="02010600030101010101" pitchFamily="2" charset="-122"/>
                  </a:rPr>
                  <a:t>//set q to be zero.</a:t>
                </a:r>
                <a:endParaRPr lang="en-US" sz="2400" dirty="0">
                  <a:latin typeface="Consolas" panose="020B0609020204030204" pitchFamily="49" charset="0"/>
                  <a:ea typeface="SimSun" panose="02010600030101010101" pitchFamily="2" charset="-122"/>
                </a:endParaRPr>
              </a:p>
              <a:p>
                <a:pPr>
                  <a:spcBef>
                    <a:spcPts val="600"/>
                  </a:spcBef>
                  <a:spcAft>
                    <a:spcPts val="600"/>
                  </a:spcAft>
                </a:pPr>
                <a:r>
                  <a:rPr lang="en-US" sz="2400" dirty="0">
                    <a:latin typeface="Consolas" panose="020B0609020204030204" pitchFamily="49" charset="0"/>
                    <a:ea typeface="SimSun" panose="02010600030101010101" pitchFamily="2" charset="-122"/>
                  </a:rPr>
                  <a:t>for (i-1) to n do {</a:t>
                </a:r>
              </a:p>
              <a:p>
                <a:r>
                  <a:rPr lang="en-US" sz="2400" dirty="0">
                    <a:latin typeface="Consolas" panose="020B0609020204030204" pitchFamily="49" charset="0"/>
                    <a:ea typeface="SimSun" panose="02010600030101010101" pitchFamily="2" charset="-122"/>
                  </a:rPr>
                  <a:t>	while (q &gt; 0 and P[q+1] ≠ T[</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do {</a:t>
                </a:r>
              </a:p>
              <a:p>
                <a:r>
                  <a:rPr lang="en-US" sz="2400" dirty="0">
                    <a:latin typeface="Consolas" panose="020B0609020204030204" pitchFamily="49" charset="0"/>
                    <a:ea typeface="SimSun" panose="02010600030101010101" pitchFamily="2" charset="-122"/>
                  </a:rPr>
                  <a:t>		 q =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Consolas" panose="020B0609020204030204" pitchFamily="49" charset="0"/>
                    <a:ea typeface="SimSun" panose="02010600030101010101" pitchFamily="2" charset="-122"/>
                  </a:rPr>
                  <a:t>[q];}  </a:t>
                </a:r>
                <a:r>
                  <a:rPr lang="en-US" sz="2400" dirty="0">
                    <a:latin typeface="Times New Roman" panose="02020603050405020304" pitchFamily="18" charset="0"/>
                    <a:ea typeface="SimSun" panose="02010600030101010101" pitchFamily="2" charset="-122"/>
                  </a:rPr>
                  <a:t>//end do-while</a:t>
                </a:r>
              </a:p>
              <a:p>
                <a:pPr>
                  <a:spcBef>
                    <a:spcPts val="600"/>
                  </a:spcBef>
                  <a:spcAft>
                    <a:spcPts val="600"/>
                  </a:spcAft>
                </a:pPr>
                <a:r>
                  <a:rPr lang="en-US" sz="2400" dirty="0">
                    <a:latin typeface="Times New Roman" panose="02020603050405020304" pitchFamily="18" charset="0"/>
                    <a:ea typeface="SimSun" panose="02010600030101010101" pitchFamily="2" charset="-122"/>
                  </a:rPr>
                  <a:t>	</a:t>
                </a:r>
                <a:r>
                  <a:rPr lang="en-US" sz="2400" dirty="0">
                    <a:latin typeface="Consolas" panose="020B0609020204030204" pitchFamily="49" charset="0"/>
                    <a:ea typeface="SimSun" panose="02010600030101010101" pitchFamily="2" charset="-122"/>
                  </a:rPr>
                  <a:t>if (P[q+1] = T[</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then {q = q + 1;}</a:t>
                </a:r>
              </a:p>
              <a:p>
                <a:r>
                  <a:rPr lang="en-US" sz="2400" dirty="0">
                    <a:latin typeface="Consolas" panose="020B0609020204030204" pitchFamily="49" charset="0"/>
                    <a:ea typeface="SimSun" panose="02010600030101010101" pitchFamily="2" charset="-122"/>
                  </a:rPr>
                  <a:t>	if (q = m) then </a:t>
                </a:r>
              </a:p>
              <a:p>
                <a:r>
                  <a:rPr lang="en-US" sz="2400" dirty="0">
                    <a:latin typeface="Consolas" panose="020B0609020204030204" pitchFamily="49" charset="0"/>
                    <a:ea typeface="SimSun" panose="02010600030101010101" pitchFamily="2" charset="-122"/>
                  </a:rPr>
                  <a:t>			{</a:t>
                </a:r>
                <a:r>
                  <a:rPr lang="en-US" sz="2200" kern="1000" spc="-100" dirty="0">
                    <a:latin typeface="Consolas" panose="020B0609020204030204" pitchFamily="49" charset="0"/>
                    <a:ea typeface="SimSun" panose="02010600030101010101" pitchFamily="2" charset="-122"/>
                  </a:rPr>
                  <a:t>print “Pattern occurs with shift”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–m;</a:t>
                </a:r>
              </a:p>
              <a:p>
                <a:r>
                  <a:rPr lang="en-US" sz="2400" dirty="0">
                    <a:latin typeface="Consolas" panose="020B0609020204030204" pitchFamily="49" charset="0"/>
                    <a:ea typeface="SimSun" panose="02010600030101010101" pitchFamily="2" charset="-122"/>
                  </a:rPr>
                  <a:t>			 q =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Consolas" panose="020B0609020204030204" pitchFamily="49" charset="0"/>
                    <a:ea typeface="SimSun" panose="02010600030101010101" pitchFamily="2" charset="-122"/>
                  </a:rPr>
                  <a:t>[q];}</a:t>
                </a:r>
              </a:p>
              <a:p>
                <a:r>
                  <a:rPr lang="en-US" sz="2400" dirty="0">
                    <a:latin typeface="Consolas" panose="020B0609020204030204" pitchFamily="49" charset="0"/>
                    <a:ea typeface="SimSun" panose="02010600030101010101" pitchFamily="2" charset="-122"/>
                  </a:rPr>
                  <a:t>}</a:t>
                </a:r>
                <a:r>
                  <a:rPr lang="en-US" sz="2400" dirty="0">
                    <a:latin typeface="Times New Roman" panose="02020603050405020304" pitchFamily="18" charset="0"/>
                    <a:ea typeface="SimSun" panose="02010600030101010101" pitchFamily="2" charset="-122"/>
                  </a:rPr>
                  <a:t>//end for</a:t>
                </a:r>
              </a:p>
              <a:p>
                <a:r>
                  <a:rPr lang="en-US" sz="24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664352" y="763933"/>
                <a:ext cx="9037468" cy="5678478"/>
              </a:xfrm>
              <a:prstGeom prst="rect">
                <a:avLst/>
              </a:prstGeom>
              <a:blipFill>
                <a:blip r:embed="rId2"/>
                <a:stretch>
                  <a:fillRect l="-1214" t="-966"/>
                </a:stretch>
              </a:blipFill>
            </p:spPr>
            <p:txBody>
              <a:bodyPr/>
              <a:lstStyle/>
              <a:p>
                <a:r>
                  <a:rPr lang="en-US">
                    <a:noFill/>
                  </a:rPr>
                  <a:t> </a:t>
                </a:r>
              </a:p>
            </p:txBody>
          </p:sp>
        </mc:Fallback>
      </mc:AlternateContent>
    </p:spTree>
    <p:extLst>
      <p:ext uri="{BB962C8B-B14F-4D97-AF65-F5344CB8AC3E}">
        <p14:creationId xmlns:p14="http://schemas.microsoft.com/office/powerpoint/2010/main" val="16094865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06244" y="1003005"/>
                <a:ext cx="9179511" cy="5386090"/>
              </a:xfrm>
              <a:prstGeom prst="rect">
                <a:avLst/>
              </a:prstGeom>
            </p:spPr>
            <p:txBody>
              <a:bodyPr wrap="square">
                <a:spAutoFit/>
              </a:bodyPr>
              <a:lstStyle/>
              <a:p>
                <a:pPr>
                  <a:spcAft>
                    <a:spcPts val="600"/>
                  </a:spcAft>
                </a:pPr>
                <a:r>
                  <a:rPr lang="en-US" sz="2600" dirty="0">
                    <a:latin typeface="Consolas" panose="020B0609020204030204" pitchFamily="49" charset="0"/>
                    <a:ea typeface="SimSun" panose="02010600030101010101" pitchFamily="2" charset="-122"/>
                  </a:rPr>
                  <a:t>COMPUTE-PREFIX-FUNCTION(P)</a:t>
                </a:r>
              </a:p>
              <a:p>
                <a:r>
                  <a:rPr lang="en-US" sz="2400" dirty="0">
                    <a:latin typeface="Consolas" panose="020B0609020204030204" pitchFamily="49" charset="0"/>
                    <a:ea typeface="SimSun" panose="02010600030101010101" pitchFamily="2" charset="-122"/>
                  </a:rPr>
                  <a:t>m = </a:t>
                </a:r>
                <a:r>
                  <a:rPr lang="en-US" sz="2400" dirty="0" err="1">
                    <a:latin typeface="Consolas" panose="020B0609020204030204" pitchFamily="49" charset="0"/>
                    <a:ea typeface="SimSun" panose="02010600030101010101" pitchFamily="2" charset="-122"/>
                  </a:rPr>
                  <a:t>P.length</a:t>
                </a:r>
                <a:r>
                  <a:rPr lang="en-US" sz="2400" dirty="0">
                    <a:latin typeface="Consolas" panose="020B0609020204030204" pitchFamily="49" charset="0"/>
                    <a:ea typeface="SimSun" panose="02010600030101010101" pitchFamily="2" charset="-122"/>
                  </a:rPr>
                  <a:t>;</a:t>
                </a:r>
              </a:p>
              <a:p>
                <a:r>
                  <a:rPr lang="en-US" sz="2400" dirty="0">
                    <a:latin typeface="Times New Roman" panose="02020603050405020304" pitchFamily="18" charset="0"/>
                    <a:ea typeface="SimSun" panose="02010600030101010101" pitchFamily="2" charset="-122"/>
                  </a:rPr>
                  <a:t>Let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Consolas" panose="020B0609020204030204" pitchFamily="49" charset="0"/>
                    <a:ea typeface="SimSun" panose="02010600030101010101" pitchFamily="2" charset="-122"/>
                  </a:rPr>
                  <a:t>[1 .. m] </a:t>
                </a:r>
                <a:r>
                  <a:rPr lang="en-US" sz="2400" dirty="0">
                    <a:latin typeface="Times New Roman" panose="02020603050405020304" pitchFamily="18" charset="0"/>
                    <a:ea typeface="SimSun" panose="02010600030101010101" pitchFamily="2" charset="-122"/>
                  </a:rPr>
                  <a:t>be a new array; </a:t>
                </a:r>
              </a:p>
              <a:p>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Consolas" panose="020B0609020204030204" pitchFamily="49" charset="0"/>
                    <a:ea typeface="SimSun" panose="02010600030101010101" pitchFamily="2" charset="-122"/>
                  </a:rPr>
                  <a:t>[1] = 0; </a:t>
                </a:r>
              </a:p>
              <a:p>
                <a:r>
                  <a:rPr lang="en-US" sz="2400" dirty="0">
                    <a:latin typeface="Consolas" panose="020B0609020204030204" pitchFamily="49" charset="0"/>
                    <a:ea typeface="SimSun" panose="02010600030101010101" pitchFamily="2" charset="-122"/>
                  </a:rPr>
                  <a:t>k = 0;</a:t>
                </a:r>
              </a:p>
              <a:p>
                <a:pPr>
                  <a:spcBef>
                    <a:spcPts val="600"/>
                  </a:spcBef>
                  <a:spcAft>
                    <a:spcPts val="600"/>
                  </a:spcAft>
                </a:pPr>
                <a:r>
                  <a:rPr lang="en-US" sz="2400" dirty="0">
                    <a:latin typeface="Consolas" panose="020B0609020204030204" pitchFamily="49" charset="0"/>
                    <a:ea typeface="SimSun" panose="02010600030101010101" pitchFamily="2" charset="-122"/>
                  </a:rPr>
                  <a:t>for q = 2 to m do {</a:t>
                </a:r>
              </a:p>
              <a:p>
                <a:pPr indent="457200"/>
                <a:r>
                  <a:rPr lang="en-US" sz="2400" dirty="0">
                    <a:latin typeface="Times New Roman" panose="02020603050405020304" pitchFamily="18" charset="0"/>
                    <a:ea typeface="SimSun" panose="02010600030101010101" pitchFamily="2" charset="-122"/>
                  </a:rPr>
                  <a:t>	</a:t>
                </a:r>
                <a:r>
                  <a:rPr lang="en-US" sz="2400" dirty="0">
                    <a:latin typeface="Consolas" panose="020B0609020204030204" pitchFamily="49" charset="0"/>
                    <a:ea typeface="SimSun" panose="02010600030101010101" pitchFamily="2" charset="-122"/>
                  </a:rPr>
                  <a:t>while (k &gt; 0 and P[k+1] ≠ P[q]) do {</a:t>
                </a:r>
              </a:p>
              <a:p>
                <a:r>
                  <a:rPr lang="en-US" sz="2400" dirty="0">
                    <a:latin typeface="Consolas" panose="020B0609020204030204" pitchFamily="49" charset="0"/>
                    <a:ea typeface="SimSun" panose="02010600030101010101" pitchFamily="2" charset="-122"/>
                  </a:rPr>
                  <a:t>		k =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Consolas" panose="020B0609020204030204" pitchFamily="49" charset="0"/>
                    <a:ea typeface="SimSun" panose="02010600030101010101" pitchFamily="2" charset="-122"/>
                  </a:rPr>
                  <a:t>[k];}  </a:t>
                </a:r>
                <a:r>
                  <a:rPr lang="en-US" sz="2400" dirty="0">
                    <a:latin typeface="Times New Roman" panose="02020603050405020304" pitchFamily="18" charset="0"/>
                    <a:ea typeface="SimSun" panose="02010600030101010101" pitchFamily="2" charset="-122"/>
                  </a:rPr>
                  <a:t>//end do-while</a:t>
                </a:r>
              </a:p>
              <a:p>
                <a:pPr>
                  <a:spcBef>
                    <a:spcPts val="600"/>
                  </a:spcBef>
                  <a:spcAft>
                    <a:spcPts val="600"/>
                  </a:spcAft>
                </a:pPr>
                <a:r>
                  <a:rPr lang="en-US" sz="2400" dirty="0">
                    <a:latin typeface="Times New Roman" panose="02020603050405020304" pitchFamily="18" charset="0"/>
                    <a:ea typeface="SimSun" panose="02010600030101010101" pitchFamily="2" charset="-122"/>
                  </a:rPr>
                  <a:t>	</a:t>
                </a:r>
                <a:r>
                  <a:rPr lang="en-US" sz="2400" dirty="0">
                    <a:latin typeface="Consolas" panose="020B0609020204030204" pitchFamily="49" charset="0"/>
                    <a:ea typeface="SimSun" panose="02010600030101010101" pitchFamily="2" charset="-122"/>
                  </a:rPr>
                  <a:t>if (P[k+1] = P[q]) then {k = k + 1;}</a:t>
                </a:r>
              </a:p>
              <a:p>
                <a:r>
                  <a:rPr lang="en-US" sz="2400" dirty="0">
                    <a:latin typeface="Consolas" panose="020B0609020204030204" pitchFamily="49" charset="0"/>
                    <a:ea typeface="SimSun" panose="02010600030101010101" pitchFamily="2" charset="-122"/>
                  </a:rPr>
                  <a:t>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Consolas" panose="020B0609020204030204" pitchFamily="49" charset="0"/>
                    <a:ea typeface="SimSun" panose="02010600030101010101" pitchFamily="2" charset="-122"/>
                  </a:rPr>
                  <a:t>[q] = k;</a:t>
                </a:r>
              </a:p>
              <a:p>
                <a:r>
                  <a:rPr lang="en-US" sz="2400" dirty="0">
                    <a:latin typeface="Consolas" panose="020B0609020204030204" pitchFamily="49"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//end for</a:t>
                </a:r>
              </a:p>
              <a:p>
                <a:pPr>
                  <a:spcBef>
                    <a:spcPts val="600"/>
                  </a:spcBef>
                </a:pPr>
                <a:r>
                  <a:rPr lang="en-US" sz="2400" dirty="0">
                    <a:latin typeface="Times New Roman" panose="02020603050405020304" pitchFamily="18" charset="0"/>
                    <a:ea typeface="SimSun" panose="02010600030101010101" pitchFamily="2" charset="-122"/>
                  </a:rPr>
                  <a:t>return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506244" y="1003005"/>
                <a:ext cx="9179511" cy="5386090"/>
              </a:xfrm>
              <a:prstGeom prst="rect">
                <a:avLst/>
              </a:prstGeom>
              <a:blipFill>
                <a:blip r:embed="rId2"/>
                <a:stretch>
                  <a:fillRect l="-1195" t="-1133"/>
                </a:stretch>
              </a:blipFill>
            </p:spPr>
            <p:txBody>
              <a:bodyPr/>
              <a:lstStyle/>
              <a:p>
                <a:r>
                  <a:rPr lang="en-US">
                    <a:noFill/>
                  </a:rPr>
                  <a:t> </a:t>
                </a:r>
              </a:p>
            </p:txBody>
          </p:sp>
        </mc:Fallback>
      </mc:AlternateContent>
    </p:spTree>
    <p:extLst>
      <p:ext uri="{BB962C8B-B14F-4D97-AF65-F5344CB8AC3E}">
        <p14:creationId xmlns:p14="http://schemas.microsoft.com/office/powerpoint/2010/main" val="12832911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70332" y="717458"/>
                <a:ext cx="9481352" cy="5724644"/>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 running time of  COMPUTE-PREFIX-FUNCTION  is  Ɵ(m).  </a:t>
                </a: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 while loop of lines: </a:t>
                </a:r>
              </a:p>
              <a:p>
                <a:pPr indent="457200">
                  <a:spcBef>
                    <a:spcPts val="1200"/>
                  </a:spcBef>
                  <a:spcAft>
                    <a:spcPts val="600"/>
                  </a:spcAft>
                </a:pPr>
                <a:r>
                  <a:rPr lang="en-US" sz="2400" dirty="0">
                    <a:latin typeface="Consolas" panose="020B0609020204030204" pitchFamily="49" charset="0"/>
                    <a:ea typeface="SimSun" panose="02010600030101010101" pitchFamily="2" charset="-122"/>
                    <a:cs typeface="Times New Roman" panose="02020603050405020304" pitchFamily="18" charset="0"/>
                  </a:rPr>
                  <a:t>while (k &gt; 0 and P[k+1] ≠ P[q]) do {</a:t>
                </a:r>
              </a:p>
              <a:p>
                <a:pPr>
                  <a:spcBef>
                    <a:spcPts val="600"/>
                  </a:spcBef>
                  <a:spcAft>
                    <a:spcPts val="1200"/>
                  </a:spcAft>
                </a:pPr>
                <a:r>
                  <a:rPr lang="en-US" sz="2400" dirty="0">
                    <a:latin typeface="Consolas" panose="020B0609020204030204" pitchFamily="49" charset="0"/>
                    <a:ea typeface="SimSun" panose="02010600030101010101" pitchFamily="2" charset="-122"/>
                    <a:cs typeface="Times New Roman" panose="02020603050405020304" pitchFamily="18" charset="0"/>
                  </a:rPr>
                  <a:t>	     k = </a:t>
                </a:r>
                <a14:m>
                  <m:oMath xmlns:m="http://schemas.openxmlformats.org/officeDocument/2006/math">
                    <m:r>
                      <a:rPr lang="en-US" sz="2400" b="0" i="1" dirty="0" smtClean="0">
                        <a:latin typeface="Cambria Math" panose="02040503050406030204" pitchFamily="18" charset="0"/>
                        <a:ea typeface="Cambria Math" panose="02040503050406030204" pitchFamily="18" charset="0"/>
                      </a:rPr>
                      <m:t>𝜋</m:t>
                    </m:r>
                  </m:oMath>
                </a14:m>
                <a:r>
                  <a:rPr lang="en-US" sz="2400" dirty="0">
                    <a:latin typeface="Consolas" panose="020B0609020204030204" pitchFamily="49" charset="0"/>
                    <a:ea typeface="SimSun" panose="02010600030101010101" pitchFamily="2" charset="-122"/>
                    <a:cs typeface="Times New Roman" panose="02020603050405020304" pitchFamily="18" charset="0"/>
                  </a:rPr>
                  <a:t>[k];}  </a:t>
                </a:r>
                <a:r>
                  <a:rPr lang="en-US" sz="2400" dirty="0">
                    <a:latin typeface="Times New Roman" panose="02020603050405020304" pitchFamily="18" charset="0"/>
                    <a:ea typeface="SimSun" panose="02010600030101010101" pitchFamily="2" charset="-122"/>
                    <a:cs typeface="Times New Roman" panose="02020603050405020304" pitchFamily="18" charset="0"/>
                  </a:rPr>
                  <a:t>//end do-while</a:t>
                </a:r>
              </a:p>
              <a:p>
                <a:r>
                  <a:rPr lang="en-US" sz="2400" dirty="0">
                    <a:latin typeface="Times New Roman" panose="02020603050405020304" pitchFamily="18" charset="0"/>
                    <a:ea typeface="SimSun" panose="02010600030101010101" pitchFamily="2" charset="-122"/>
                    <a:cs typeface="Times New Roman" panose="02020603050405020304" pitchFamily="18" charset="0"/>
                  </a:rPr>
                  <a:t>     executes O(m) times.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 while loop iterates at most  m -1 times in all, and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COMPUTE-PREFIX-FUNCTION  runs  in time  Ɵ(m).  </a:t>
                </a:r>
              </a:p>
              <a:p>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 matching time of  KMP-MATCHER  is  Ɵ(n).  </a:t>
                </a:r>
              </a:p>
              <a:p>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Compared with  FINITE-AUTOMATON-MATCHER,  by using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  rather than  δ,  the time for preprocessing the pattern is reduced from    O(m |Σ|)  to Ɵ(m),  while keeping the actual matching time bounded by Ɵ(n).</a:t>
                </a:r>
              </a:p>
            </p:txBody>
          </p:sp>
        </mc:Choice>
        <mc:Fallback xmlns="">
          <p:sp>
            <p:nvSpPr>
              <p:cNvPr id="2" name="Rectangle 1"/>
              <p:cNvSpPr>
                <a:spLocks noRot="1" noChangeAspect="1" noMove="1" noResize="1" noEditPoints="1" noAdjustHandles="1" noChangeArrowheads="1" noChangeShapeType="1" noTextEdit="1"/>
              </p:cNvSpPr>
              <p:nvPr/>
            </p:nvSpPr>
            <p:spPr>
              <a:xfrm>
                <a:off x="1570332" y="717458"/>
                <a:ext cx="9481352" cy="5724644"/>
              </a:xfrm>
              <a:prstGeom prst="rect">
                <a:avLst/>
              </a:prstGeom>
              <a:blipFill>
                <a:blip r:embed="rId2"/>
                <a:stretch>
                  <a:fillRect l="-900" t="-852" b="-1491"/>
                </a:stretch>
              </a:blipFill>
            </p:spPr>
            <p:txBody>
              <a:bodyPr/>
              <a:lstStyle/>
              <a:p>
                <a:r>
                  <a:rPr lang="en-US">
                    <a:noFill/>
                  </a:rPr>
                  <a:t> </a:t>
                </a:r>
              </a:p>
            </p:txBody>
          </p:sp>
        </mc:Fallback>
      </mc:AlternateContent>
    </p:spTree>
    <p:extLst>
      <p:ext uri="{BB962C8B-B14F-4D97-AF65-F5344CB8AC3E}">
        <p14:creationId xmlns:p14="http://schemas.microsoft.com/office/powerpoint/2010/main" val="40182517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693" y="1166843"/>
            <a:ext cx="9250532" cy="5262979"/>
          </a:xfrm>
          <a:prstGeom prst="rect">
            <a:avLst/>
          </a:prstGeom>
        </p:spPr>
        <p:txBody>
          <a:bodyPr wrap="square">
            <a:spAutoFit/>
          </a:bodyPr>
          <a:lstStyle/>
          <a:p>
            <a:r>
              <a:rPr lang="en-US" sz="2400" b="1" dirty="0">
                <a:latin typeface="Times New Roman" panose="02020603050405020304" pitchFamily="18" charset="0"/>
                <a:ea typeface="SimSun" panose="02010600030101010101" pitchFamily="2" charset="-122"/>
              </a:rPr>
              <a:t>Exhaustive Search</a:t>
            </a:r>
            <a:endParaRPr lang="en-US" sz="2400" dirty="0">
              <a:latin typeface="Times New Roman" panose="02020603050405020304" pitchFamily="18" charset="0"/>
              <a:ea typeface="SimSun" panose="02010600030101010101" pitchFamily="2" charset="-122"/>
            </a:endParaRP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It is simply a brute-force approach to combinatorial problems.</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It suggests generating each and every element of the problem’s domain, selecting those of them that satisfy all the constraints, and then finding a desired element (e.g., the one that optimizes some objective function).</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Illustrate exhaustive search by applying it to three important problems: t</a:t>
            </a:r>
          </a:p>
          <a:p>
            <a:pPr marL="342900" marR="0" lvl="0" indent="-342900">
              <a:spcBef>
                <a:spcPts val="0"/>
              </a:spcBef>
              <a:spcAft>
                <a:spcPts val="0"/>
              </a:spcAft>
              <a:buFont typeface="Symbol" panose="05050102010706020507" pitchFamily="18" charset="2"/>
              <a:buChar char=""/>
            </a:pPr>
            <a:r>
              <a:rPr lang="en-US" sz="2400" dirty="0">
                <a:latin typeface="Times New Roman" panose="02020603050405020304" pitchFamily="18" charset="0"/>
                <a:ea typeface="SimSun" panose="02010600030101010101" pitchFamily="2" charset="-122"/>
              </a:rPr>
              <a:t>The traveling salesman problem</a:t>
            </a:r>
          </a:p>
          <a:p>
            <a:pPr marL="342900" marR="0" lvl="0" indent="-342900">
              <a:spcBef>
                <a:spcPts val="0"/>
              </a:spcBef>
              <a:spcAft>
                <a:spcPts val="0"/>
              </a:spcAft>
              <a:buFont typeface="Symbol" panose="05050102010706020507" pitchFamily="18" charset="2"/>
              <a:buChar char=""/>
            </a:pPr>
            <a:r>
              <a:rPr lang="en-US" sz="2400" dirty="0">
                <a:latin typeface="Times New Roman" panose="02020603050405020304" pitchFamily="18" charset="0"/>
                <a:ea typeface="SimSun" panose="02010600030101010101" pitchFamily="2" charset="-122"/>
              </a:rPr>
              <a:t>The Knapsack problem</a:t>
            </a:r>
          </a:p>
          <a:p>
            <a:pPr marL="342900" marR="0" lvl="0" indent="-342900">
              <a:spcBef>
                <a:spcPts val="0"/>
              </a:spcBef>
              <a:spcAft>
                <a:spcPts val="0"/>
              </a:spcAft>
              <a:buFont typeface="Symbol" panose="05050102010706020507" pitchFamily="18" charset="2"/>
              <a:buChar char=""/>
            </a:pPr>
            <a:r>
              <a:rPr lang="en-US" sz="2400" dirty="0">
                <a:latin typeface="Times New Roman" panose="02020603050405020304" pitchFamily="18" charset="0"/>
                <a:ea typeface="SimSun" panose="02010600030101010101" pitchFamily="2" charset="-122"/>
              </a:rPr>
              <a:t>The assignment problem</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[Will return to these problems]</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8977583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54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13" y="910235"/>
            <a:ext cx="8255727" cy="5632311"/>
          </a:xfrm>
          <a:prstGeom prst="rect">
            <a:avLst/>
          </a:prstGeom>
        </p:spPr>
        <p:txBody>
          <a:bodyPr wrap="square">
            <a:spAutoFit/>
          </a:bodyPr>
          <a:lstStyle/>
          <a:p>
            <a:r>
              <a:rPr lang="en-US" sz="3200" dirty="0">
                <a:ea typeface="SimSun" panose="02010600030101010101" pitchFamily="2" charset="-122"/>
              </a:rPr>
              <a:t>Bubble Sort</a:t>
            </a:r>
          </a:p>
          <a:p>
            <a:endParaRPr lang="en-US" sz="2400" dirty="0">
              <a:latin typeface="Times New Roman" panose="02020603050405020304" pitchFamily="18" charset="0"/>
              <a:ea typeface="SimSun" panose="02010600030101010101" pitchFamily="2" charset="-122"/>
            </a:endParaRPr>
          </a:p>
          <a:p>
            <a:pPr>
              <a:spcAft>
                <a:spcPts val="1200"/>
              </a:spcAft>
            </a:pPr>
            <a:r>
              <a:rPr lang="en-US" sz="2400" dirty="0">
                <a:latin typeface="Times New Roman" panose="02020603050405020304" pitchFamily="18" charset="0"/>
                <a:ea typeface="SimSun" panose="02010600030101010101" pitchFamily="2" charset="-122"/>
              </a:rPr>
              <a:t>Another brute-force application to the sorting problem: </a:t>
            </a:r>
          </a:p>
          <a:p>
            <a:pPr marL="919163" lvl="1"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Repeatedly, bubbling up the largest element to the last position on the list. </a:t>
            </a:r>
          </a:p>
          <a:p>
            <a:pPr marL="919163" lvl="1"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next pass bubbles up the second largest element and so on until after n-1 passes, the list is sort. </a:t>
            </a:r>
          </a:p>
          <a:p>
            <a:pPr marL="919163" lvl="1"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Pass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(0 ≤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  n-2) of bubble sort can be represented by the following diagrams:</a:t>
            </a:r>
          </a:p>
          <a:p>
            <a:endParaRPr lang="en-US" sz="2400" dirty="0">
              <a:effectLst/>
              <a:latin typeface="Times New Roman" panose="02020603050405020304" pitchFamily="18" charset="0"/>
              <a:ea typeface="SimSun" panose="02010600030101010101" pitchFamily="2" charset="-122"/>
            </a:endParaRPr>
          </a:p>
          <a:p>
            <a:pPr lvl="1"/>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 </a:t>
            </a:r>
            <a:r>
              <a:rPr lang="en-US" sz="2400" dirty="0" err="1">
                <a:latin typeface="Times New Roman" panose="02020603050405020304" pitchFamily="18" charset="0"/>
                <a:cs typeface="Times New Roman" panose="02020603050405020304" pitchFamily="18" charset="0"/>
              </a:rPr>
              <a:t>A</a:t>
            </a:r>
            <a:r>
              <a:rPr lang="en-US" sz="2400" baseline="-25000" dirty="0" err="1">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  A</a:t>
            </a:r>
            <a:r>
              <a:rPr lang="en-US" sz="2400" baseline="-25000" dirty="0">
                <a:latin typeface="Times New Roman" panose="02020603050405020304" pitchFamily="18" charset="0"/>
                <a:cs typeface="Times New Roman" panose="02020603050405020304" pitchFamily="18" charset="0"/>
              </a:rPr>
              <a:t>j+1</a:t>
            </a:r>
            <a:r>
              <a:rPr lang="en-US" sz="2400" dirty="0">
                <a:latin typeface="Times New Roman" panose="02020603050405020304" pitchFamily="18" charset="0"/>
                <a:cs typeface="Times New Roman" panose="02020603050405020304" pitchFamily="18" charset="0"/>
              </a:rPr>
              <a:t>, … A</a:t>
            </a:r>
            <a:r>
              <a:rPr lang="en-US" sz="2400" baseline="-25000" dirty="0">
                <a:latin typeface="Times New Roman" panose="02020603050405020304" pitchFamily="18" charset="0"/>
                <a:cs typeface="Times New Roman" panose="02020603050405020304" pitchFamily="18" charset="0"/>
              </a:rPr>
              <a:t>n-i-1</a:t>
            </a:r>
            <a:r>
              <a:rPr lang="en-US" sz="2400" dirty="0">
                <a:latin typeface="Times New Roman" panose="02020603050405020304" pitchFamily="18" charset="0"/>
                <a:cs typeface="Times New Roman" panose="02020603050405020304" pitchFamily="18" charset="0"/>
              </a:rPr>
              <a:t>  |  A</a:t>
            </a:r>
            <a:r>
              <a:rPr lang="en-US" sz="2400" baseline="-25000" dirty="0">
                <a:latin typeface="Times New Roman" panose="02020603050405020304" pitchFamily="18" charset="0"/>
                <a:cs typeface="Times New Roman" panose="02020603050405020304" pitchFamily="18" charset="0"/>
              </a:rPr>
              <a:t>n-</a:t>
            </a:r>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   ≤  A</a:t>
            </a:r>
            <a:r>
              <a:rPr lang="en-US" sz="2400" baseline="-25000" dirty="0">
                <a:latin typeface="Times New Roman" panose="02020603050405020304" pitchFamily="18" charset="0"/>
                <a:cs typeface="Times New Roman" panose="02020603050405020304" pitchFamily="18" charset="0"/>
              </a:rPr>
              <a:t>n-1</a:t>
            </a:r>
            <a:endParaRPr lang="en-US" sz="2400"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their final positions</a:t>
            </a:r>
          </a:p>
          <a:p>
            <a:endParaRPr lang="en-US" sz="2400" dirty="0">
              <a:effectLst/>
              <a:latin typeface="Times New Roman" panose="02020603050405020304" pitchFamily="18" charset="0"/>
              <a:ea typeface="SimSun" panose="02010600030101010101" pitchFamily="2" charset="-122"/>
            </a:endParaRPr>
          </a:p>
        </p:txBody>
      </p:sp>
      <p:pic>
        <p:nvPicPr>
          <p:cNvPr id="3" name="Picture 2" descr="Image result for sad face">
            <a:extLst>
              <a:ext uri="{FF2B5EF4-FFF2-40B4-BE49-F238E27FC236}">
                <a16:creationId xmlns:a16="http://schemas.microsoft.com/office/drawing/2014/main" id="{ADF8B72D-DD74-48AF-86CC-E9885E67ECD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97280" y="977037"/>
            <a:ext cx="434340" cy="409202"/>
          </a:xfrm>
          <a:prstGeom prst="rect">
            <a:avLst/>
          </a:prstGeom>
          <a:noFill/>
        </p:spPr>
      </p:pic>
    </p:spTree>
    <p:extLst>
      <p:ext uri="{BB962C8B-B14F-4D97-AF65-F5344CB8AC3E}">
        <p14:creationId xmlns:p14="http://schemas.microsoft.com/office/powerpoint/2010/main" val="207837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588" y="574372"/>
            <a:ext cx="9936480" cy="5847755"/>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A pseudocode of this algorithm is as follows:</a:t>
            </a:r>
          </a:p>
          <a:p>
            <a:r>
              <a:rPr lang="en-US" sz="2400" dirty="0">
                <a:latin typeface="Times New Roman" panose="02020603050405020304" pitchFamily="18" charset="0"/>
                <a:ea typeface="SimSun" panose="02010600030101010101" pitchFamily="2" charset="-122"/>
              </a:rPr>
              <a:t> </a:t>
            </a:r>
          </a:p>
          <a:p>
            <a:r>
              <a:rPr lang="en-US" sz="2600" dirty="0">
                <a:latin typeface="Consolas" panose="020B0609020204030204" pitchFamily="49" charset="0"/>
                <a:ea typeface="SimSun" panose="02010600030101010101" pitchFamily="2" charset="-122"/>
              </a:rPr>
              <a:t>Algorithm </a:t>
            </a:r>
            <a:r>
              <a:rPr lang="en-US" sz="2600" dirty="0" err="1">
                <a:latin typeface="Consolas" panose="020B0609020204030204" pitchFamily="49" charset="0"/>
                <a:ea typeface="SimSun" panose="02010600030101010101" pitchFamily="2" charset="-122"/>
              </a:rPr>
              <a:t>BubbleSort</a:t>
            </a:r>
            <a:r>
              <a:rPr lang="en-US" sz="2600" dirty="0">
                <a:latin typeface="Consolas" panose="020B0609020204030204" pitchFamily="49" charset="0"/>
                <a:ea typeface="SimSun" panose="02010600030101010101" pitchFamily="2" charset="-122"/>
              </a:rPr>
              <a:t>(A[0..n-1])</a:t>
            </a:r>
          </a:p>
          <a:p>
            <a:r>
              <a:rPr lang="en-US" sz="2200" dirty="0">
                <a:latin typeface="Times New Roman" panose="02020603050405020304" pitchFamily="18" charset="0"/>
                <a:ea typeface="SimSun" panose="02010600030101010101" pitchFamily="2" charset="-122"/>
              </a:rPr>
              <a:t>//Sort a given array by bubble sort</a:t>
            </a:r>
          </a:p>
          <a:p>
            <a:r>
              <a:rPr lang="en-US" sz="2200" dirty="0">
                <a:latin typeface="Times New Roman" panose="02020603050405020304" pitchFamily="18" charset="0"/>
                <a:ea typeface="SimSun" panose="02010600030101010101" pitchFamily="2" charset="-122"/>
              </a:rPr>
              <a:t>//Input:    An array A[0..n-1] of orderable elements</a:t>
            </a:r>
          </a:p>
          <a:p>
            <a:r>
              <a:rPr lang="en-US" sz="2200" dirty="0">
                <a:latin typeface="Times New Roman" panose="02020603050405020304" pitchFamily="18" charset="0"/>
                <a:ea typeface="SimSun" panose="02010600030101010101" pitchFamily="2" charset="-122"/>
              </a:rPr>
              <a:t>//Output: Array A[0..n-1] sorted in ascending order</a:t>
            </a:r>
          </a:p>
          <a:p>
            <a:endParaRPr lang="en-US" sz="2200" dirty="0">
              <a:latin typeface="Times New Roman" panose="02020603050405020304" pitchFamily="18" charset="0"/>
              <a:ea typeface="SimSun" panose="02010600030101010101" pitchFamily="2" charset="-122"/>
            </a:endParaRPr>
          </a:p>
          <a:p>
            <a:r>
              <a:rPr lang="en-US" sz="2200" b="1" dirty="0">
                <a:latin typeface="Times New Roman" panose="02020603050405020304" pitchFamily="18"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//consider only n elements, and </a:t>
            </a:r>
            <a:r>
              <a:rPr lang="en-US" sz="2200" dirty="0" err="1">
                <a:latin typeface="Times New Roman" panose="02020603050405020304" pitchFamily="18" charset="0"/>
                <a:ea typeface="SimSun" panose="02010600030101010101" pitchFamily="2" charset="-122"/>
              </a:rPr>
              <a:t>i</a:t>
            </a:r>
            <a:r>
              <a:rPr lang="en-US" sz="2200" dirty="0">
                <a:latin typeface="Times New Roman" panose="02020603050405020304" pitchFamily="18" charset="0"/>
                <a:ea typeface="SimSun" panose="02010600030101010101" pitchFamily="2" charset="-122"/>
              </a:rPr>
              <a:t> moves from the 1</a:t>
            </a:r>
            <a:r>
              <a:rPr lang="en-US" sz="2200" baseline="30000" dirty="0">
                <a:latin typeface="Times New Roman" panose="02020603050405020304" pitchFamily="18" charset="0"/>
                <a:ea typeface="SimSun" panose="02010600030101010101" pitchFamily="2" charset="-122"/>
              </a:rPr>
              <a:t>st</a:t>
            </a:r>
            <a:r>
              <a:rPr lang="en-US" sz="2200" dirty="0">
                <a:latin typeface="Times New Roman" panose="02020603050405020304" pitchFamily="18" charset="0"/>
                <a:ea typeface="SimSun" panose="02010600030101010101" pitchFamily="2" charset="-122"/>
              </a:rPr>
              <a:t> to n-1</a:t>
            </a:r>
            <a:r>
              <a:rPr lang="en-US" sz="2200" baseline="30000" dirty="0">
                <a:latin typeface="Times New Roman" panose="02020603050405020304" pitchFamily="18" charset="0"/>
                <a:ea typeface="SimSun" panose="02010600030101010101" pitchFamily="2" charset="-122"/>
              </a:rPr>
              <a:t>th</a:t>
            </a:r>
            <a:r>
              <a:rPr lang="en-US" sz="2200" dirty="0">
                <a:latin typeface="Times New Roman" panose="02020603050405020304" pitchFamily="18" charset="0"/>
                <a:ea typeface="SimSun" panose="02010600030101010101" pitchFamily="2" charset="-122"/>
              </a:rPr>
              <a:t> element.</a:t>
            </a:r>
          </a:p>
          <a:p>
            <a:pPr>
              <a:spcAft>
                <a:spcPts val="600"/>
              </a:spcAft>
            </a:pPr>
            <a:r>
              <a:rPr lang="en-US" sz="2200" dirty="0">
                <a:latin typeface="Consolas" panose="020B0609020204030204" pitchFamily="49" charset="0"/>
                <a:ea typeface="SimSun" panose="02010600030101010101" pitchFamily="2" charset="-122"/>
              </a:rPr>
              <a:t>for (</a:t>
            </a:r>
            <a:r>
              <a:rPr lang="en-US" sz="2200" dirty="0" err="1">
                <a:solidFill>
                  <a:srgbClr val="0000FF"/>
                </a:solidFill>
                <a:latin typeface="Consolas" panose="020B0609020204030204" pitchFamily="49" charset="0"/>
                <a:ea typeface="SimSun" panose="02010600030101010101" pitchFamily="2" charset="-122"/>
              </a:rPr>
              <a:t>i</a:t>
            </a:r>
            <a:r>
              <a:rPr lang="en-US" sz="2200" dirty="0">
                <a:latin typeface="Consolas" panose="020B0609020204030204" pitchFamily="49" charset="0"/>
                <a:ea typeface="SimSun" panose="02010600030101010101" pitchFamily="2" charset="-122"/>
              </a:rPr>
              <a:t> ← 0 to n-2) do {</a:t>
            </a:r>
          </a:p>
          <a:p>
            <a:pPr>
              <a:spcAft>
                <a:spcPts val="600"/>
              </a:spcAft>
            </a:pPr>
            <a:r>
              <a:rPr lang="en-US" sz="2200" dirty="0">
                <a:latin typeface="Times New Roman" panose="02020603050405020304" pitchFamily="18" charset="0"/>
                <a:ea typeface="SimSun" panose="02010600030101010101" pitchFamily="2" charset="-122"/>
              </a:rPr>
              <a:t>         //allow j moves from 0 to next largest elements placing orderly in the right.</a:t>
            </a:r>
          </a:p>
          <a:p>
            <a:pPr indent="457200"/>
            <a:r>
              <a:rPr lang="en-US" sz="2200" dirty="0">
                <a:latin typeface="Consolas" panose="020B0609020204030204" pitchFamily="49" charset="0"/>
                <a:ea typeface="SimSun" panose="02010600030101010101" pitchFamily="2" charset="-122"/>
              </a:rPr>
              <a:t> for (j ← 0 to n-2-</a:t>
            </a:r>
            <a:r>
              <a:rPr lang="en-US" sz="2200" dirty="0">
                <a:solidFill>
                  <a:srgbClr val="0000FF"/>
                </a:solidFill>
                <a:latin typeface="Consolas" panose="020B0609020204030204" pitchFamily="49" charset="0"/>
                <a:ea typeface="SimSun" panose="02010600030101010101" pitchFamily="2" charset="-122"/>
              </a:rPr>
              <a:t>i) </a:t>
            </a:r>
            <a:r>
              <a:rPr lang="en-US" sz="2200" dirty="0">
                <a:latin typeface="Consolas" panose="020B0609020204030204" pitchFamily="49" charset="0"/>
                <a:ea typeface="SimSun" panose="02010600030101010101" pitchFamily="2" charset="-122"/>
              </a:rPr>
              <a:t>do { </a:t>
            </a:r>
          </a:p>
          <a:p>
            <a:pPr indent="457200"/>
            <a:r>
              <a:rPr lang="en-US" sz="2200" dirty="0">
                <a:latin typeface="Consolas" panose="020B0609020204030204" pitchFamily="49" charset="0"/>
                <a:ea typeface="SimSun" panose="02010600030101010101" pitchFamily="2" charset="-122"/>
              </a:rPr>
              <a:t>	  </a:t>
            </a:r>
            <a:r>
              <a:rPr lang="en-US" sz="2000" dirty="0">
                <a:latin typeface="Times New Roman" panose="02020603050405020304" pitchFamily="18" charset="0"/>
                <a:ea typeface="SimSun" panose="02010600030101010101" pitchFamily="2" charset="-122"/>
              </a:rPr>
              <a:t>// compare every two elements from left to the right within j range.</a:t>
            </a:r>
            <a:r>
              <a:rPr lang="en-US" sz="2200" dirty="0">
                <a:latin typeface="Consolas" panose="020B0609020204030204" pitchFamily="49" charset="0"/>
                <a:ea typeface="SimSun" panose="02010600030101010101" pitchFamily="2" charset="-122"/>
              </a:rPr>
              <a:t>	</a:t>
            </a:r>
          </a:p>
          <a:p>
            <a:pPr indent="457200"/>
            <a:r>
              <a:rPr lang="en-US" sz="2200" dirty="0">
                <a:latin typeface="Times New Roman" panose="02020603050405020304" pitchFamily="18" charset="0"/>
                <a:ea typeface="SimSun" panose="02010600030101010101" pitchFamily="2" charset="-122"/>
              </a:rPr>
              <a:t>	    </a:t>
            </a:r>
            <a:r>
              <a:rPr lang="en-US" sz="2200" dirty="0">
                <a:solidFill>
                  <a:srgbClr val="0000FF"/>
                </a:solidFill>
                <a:latin typeface="Consolas" panose="020B0609020204030204" pitchFamily="49" charset="0"/>
                <a:ea typeface="SimSun" panose="02010600030101010101" pitchFamily="2" charset="-122"/>
              </a:rPr>
              <a:t>if (A[j+1] &lt; A[j]) then swap(A[j], A[j+1]) </a:t>
            </a:r>
            <a:r>
              <a:rPr lang="en-US" sz="2200" b="1" dirty="0">
                <a:latin typeface="Consolas" panose="020B0609020204030204" pitchFamily="49"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r>
              <a:rPr lang="en-US" sz="2200" dirty="0">
                <a:latin typeface="Times New Roman" panose="02020603050405020304" pitchFamily="18" charset="0"/>
                <a:ea typeface="SimSun" panose="02010600030101010101" pitchFamily="2" charset="-122"/>
              </a:rPr>
              <a:t>	//move the largest element to the right ...  </a:t>
            </a:r>
            <a:endParaRPr lang="en-US" sz="2400" b="1"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        </a:t>
            </a:r>
            <a:r>
              <a:rPr lang="en-US" sz="2400" dirty="0">
                <a:latin typeface="Consolas" panose="020B0609020204030204" pitchFamily="49" charset="0"/>
                <a:ea typeface="SimSun" panose="02010600030101010101" pitchFamily="2" charset="-122"/>
              </a:rPr>
              <a:t>}</a:t>
            </a:r>
            <a:r>
              <a:rPr lang="en-US" sz="2400" dirty="0">
                <a:latin typeface="Times New Roman" panose="02020603050405020304" pitchFamily="18"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//end of inner for loop</a:t>
            </a:r>
          </a:p>
          <a:p>
            <a:r>
              <a:rPr lang="en-US" sz="2400" dirty="0">
                <a:latin typeface="Consolas" panose="020B0609020204030204" pitchFamily="49" charset="0"/>
                <a:ea typeface="SimSun" panose="02010600030101010101" pitchFamily="2" charset="-122"/>
              </a:rPr>
              <a:t>}</a:t>
            </a:r>
            <a:r>
              <a:rPr lang="en-US" sz="2400" dirty="0">
                <a:latin typeface="Times New Roman" panose="02020603050405020304" pitchFamily="18"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//end of outer for loop</a:t>
            </a:r>
          </a:p>
        </p:txBody>
      </p:sp>
      <p:sp>
        <p:nvSpPr>
          <p:cNvPr id="4" name="Thought Bubble: Cloud 3">
            <a:extLst>
              <a:ext uri="{FF2B5EF4-FFF2-40B4-BE49-F238E27FC236}">
                <a16:creationId xmlns:a16="http://schemas.microsoft.com/office/drawing/2014/main" id="{4D43BD4E-D092-426D-9F31-BC803C7BBC27}"/>
              </a:ext>
            </a:extLst>
          </p:cNvPr>
          <p:cNvSpPr/>
          <p:nvPr/>
        </p:nvSpPr>
        <p:spPr>
          <a:xfrm flipH="1">
            <a:off x="526445" y="2135589"/>
            <a:ext cx="618878" cy="311520"/>
          </a:xfrm>
          <a:prstGeom prst="cloudCallout">
            <a:avLst>
              <a:gd name="adj1" fmla="val -25054"/>
              <a:gd name="adj2" fmla="val 1157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FB8B73-A7DD-4528-9B24-5476F4EB8BE6}"/>
              </a:ext>
            </a:extLst>
          </p:cNvPr>
          <p:cNvSpPr txBox="1"/>
          <p:nvPr/>
        </p:nvSpPr>
        <p:spPr>
          <a:xfrm>
            <a:off x="8569234" y="1088571"/>
            <a:ext cx="3239677" cy="1446550"/>
          </a:xfrm>
          <a:prstGeom prst="rect">
            <a:avLst/>
          </a:prstGeom>
          <a:noFill/>
        </p:spPr>
        <p:txBody>
          <a:bodyPr wrap="square" rtlCol="0">
            <a:spAutoFit/>
          </a:bodyPr>
          <a:lstStyle/>
          <a:p>
            <a:r>
              <a:rPr lang="en-US" sz="2400" dirty="0" err="1"/>
              <a:t>i</a:t>
            </a:r>
            <a:endParaRPr lang="en-US" sz="2400" dirty="0"/>
          </a:p>
          <a:p>
            <a:r>
              <a:rPr lang="en-US" sz="4000" dirty="0"/>
              <a:t>  .  .        .  .</a:t>
            </a:r>
          </a:p>
          <a:p>
            <a:r>
              <a:rPr lang="en-US" sz="2400" dirty="0"/>
              <a:t>j</a:t>
            </a:r>
          </a:p>
        </p:txBody>
      </p:sp>
      <p:cxnSp>
        <p:nvCxnSpPr>
          <p:cNvPr id="10" name="Straight Arrow Connector 9">
            <a:extLst>
              <a:ext uri="{FF2B5EF4-FFF2-40B4-BE49-F238E27FC236}">
                <a16:creationId xmlns:a16="http://schemas.microsoft.com/office/drawing/2014/main" id="{7EA6ED63-33A2-4D66-8684-15C8F865FB8C}"/>
              </a:ext>
            </a:extLst>
          </p:cNvPr>
          <p:cNvCxnSpPr>
            <a:cxnSpLocks/>
          </p:cNvCxnSpPr>
          <p:nvPr/>
        </p:nvCxnSpPr>
        <p:spPr>
          <a:xfrm>
            <a:off x="9300762" y="1535550"/>
            <a:ext cx="141948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860A192-7A0B-467E-8074-6685A40B308F}"/>
              </a:ext>
            </a:extLst>
          </p:cNvPr>
          <p:cNvCxnSpPr>
            <a:cxnSpLocks/>
          </p:cNvCxnSpPr>
          <p:nvPr/>
        </p:nvCxnSpPr>
        <p:spPr>
          <a:xfrm>
            <a:off x="8921939" y="2322254"/>
            <a:ext cx="147609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8C969CB-7E99-4955-B136-0587D12099BF}"/>
              </a:ext>
            </a:extLst>
          </p:cNvPr>
          <p:cNvCxnSpPr/>
          <p:nvPr/>
        </p:nvCxnSpPr>
        <p:spPr>
          <a:xfrm>
            <a:off x="8717280" y="1950720"/>
            <a:ext cx="223810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Image result for sad face">
            <a:extLst>
              <a:ext uri="{FF2B5EF4-FFF2-40B4-BE49-F238E27FC236}">
                <a16:creationId xmlns:a16="http://schemas.microsoft.com/office/drawing/2014/main" id="{240511A2-03AD-47D4-94EF-C5CC169BF56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18714" y="2037907"/>
            <a:ext cx="434340" cy="409202"/>
          </a:xfrm>
          <a:prstGeom prst="rect">
            <a:avLst/>
          </a:prstGeom>
          <a:noFill/>
        </p:spPr>
      </p:pic>
    </p:spTree>
    <p:extLst>
      <p:ext uri="{BB962C8B-B14F-4D97-AF65-F5344CB8AC3E}">
        <p14:creationId xmlns:p14="http://schemas.microsoft.com/office/powerpoint/2010/main" val="1756080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2897</TotalTime>
  <Words>10472</Words>
  <Application>Microsoft Office PowerPoint</Application>
  <PresentationFormat>Widescreen</PresentationFormat>
  <Paragraphs>1598</Paragraphs>
  <Slides>79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79</vt:i4>
      </vt:variant>
    </vt:vector>
  </HeadingPairs>
  <TitlesOfParts>
    <vt:vector size="93" baseType="lpstr">
      <vt:lpstr>Microsoft YaHei</vt:lpstr>
      <vt:lpstr>宋体</vt:lpstr>
      <vt:lpstr>宋体</vt:lpstr>
      <vt:lpstr>Arial</vt:lpstr>
      <vt:lpstr>Calibri</vt:lpstr>
      <vt:lpstr>Calibri Light</vt:lpstr>
      <vt:lpstr>Cambria Math</vt:lpstr>
      <vt:lpstr>Consolas</vt:lpstr>
      <vt:lpstr>Courier New</vt:lpstr>
      <vt:lpstr>Lucida Sans Unicode</vt:lpstr>
      <vt:lpstr>Segoe UI Semibold</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264</cp:revision>
  <dcterms:created xsi:type="dcterms:W3CDTF">2016-10-13T00:10:31Z</dcterms:created>
  <dcterms:modified xsi:type="dcterms:W3CDTF">2022-04-25T16:00:53Z</dcterms:modified>
</cp:coreProperties>
</file>