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89" r:id="rId3"/>
    <p:sldId id="285" r:id="rId4"/>
    <p:sldId id="290" r:id="rId5"/>
    <p:sldId id="453" r:id="rId6"/>
    <p:sldId id="455" r:id="rId7"/>
    <p:sldId id="286" r:id="rId8"/>
    <p:sldId id="456" r:id="rId9"/>
    <p:sldId id="457" r:id="rId10"/>
    <p:sldId id="490" r:id="rId11"/>
    <p:sldId id="491" r:id="rId12"/>
    <p:sldId id="458" r:id="rId13"/>
    <p:sldId id="460" r:id="rId14"/>
    <p:sldId id="459" r:id="rId15"/>
    <p:sldId id="461" r:id="rId16"/>
    <p:sldId id="287" r:id="rId17"/>
    <p:sldId id="464" r:id="rId18"/>
    <p:sldId id="463" r:id="rId19"/>
    <p:sldId id="465" r:id="rId20"/>
    <p:sldId id="462" r:id="rId21"/>
    <p:sldId id="288" r:id="rId22"/>
    <p:sldId id="374" r:id="rId23"/>
    <p:sldId id="430" r:id="rId24"/>
    <p:sldId id="289" r:id="rId25"/>
    <p:sldId id="454" r:id="rId26"/>
    <p:sldId id="291" r:id="rId27"/>
    <p:sldId id="438" r:id="rId28"/>
    <p:sldId id="292" r:id="rId29"/>
    <p:sldId id="293" r:id="rId30"/>
    <p:sldId id="443" r:id="rId31"/>
    <p:sldId id="294" r:id="rId32"/>
    <p:sldId id="295" r:id="rId33"/>
    <p:sldId id="296" r:id="rId34"/>
    <p:sldId id="439" r:id="rId35"/>
    <p:sldId id="297" r:id="rId36"/>
    <p:sldId id="466" r:id="rId37"/>
    <p:sldId id="469" r:id="rId38"/>
    <p:sldId id="429" r:id="rId39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Ng" initials="PN" lastIdx="1" clrIdx="0">
    <p:extLst>
      <p:ext uri="{19B8F6BF-5375-455C-9EA6-DF929625EA0E}">
        <p15:presenceInfo xmlns:p15="http://schemas.microsoft.com/office/powerpoint/2012/main" userId="a673e88aa0f3c2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18" autoAdjust="0"/>
    <p:restoredTop sz="94660"/>
  </p:normalViewPr>
  <p:slideViewPr>
    <p:cSldViewPr snapToGrid="0">
      <p:cViewPr varScale="1">
        <p:scale>
          <a:sx n="88" d="100"/>
          <a:sy n="88" d="100"/>
        </p:scale>
        <p:origin x="77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25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9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8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2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0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5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5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1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5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6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4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E8F66-6DC0-4A7A-8B77-CE543AB8653B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0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Chapter 06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1421" y="3642981"/>
            <a:ext cx="9144000" cy="1655762"/>
          </a:xfrm>
        </p:spPr>
        <p:txBody>
          <a:bodyPr/>
          <a:lstStyle/>
          <a:p>
            <a:r>
              <a:rPr lang="en-US" sz="3200" b="1" dirty="0"/>
              <a:t>Dynamic Programming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88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0B0CB5-48D1-4536-9101-4F15E48E1A37}"/>
              </a:ext>
            </a:extLst>
          </p:cNvPr>
          <p:cNvSpPr txBox="1"/>
          <p:nvPr/>
        </p:nvSpPr>
        <p:spPr>
          <a:xfrm>
            <a:off x="1567284" y="666011"/>
            <a:ext cx="926682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binomials of the form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 + b)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1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 + b)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a + b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 + b)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a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+ 2ab + b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 + b)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a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+ 3a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+ 3ab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b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 + b)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a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+ 4a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+ 6a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+ 4ab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b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 + b)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a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+ 5a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+ 10a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+ 10a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+ 5ab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b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Pascal’s Triangle-Written in a triangular array the coefficients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E0FBC1A-3F7E-4AC1-8F02-DC465D549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098667"/>
              </p:ext>
            </p:extLst>
          </p:nvPr>
        </p:nvGraphicFramePr>
        <p:xfrm>
          <a:off x="1664787" y="4168260"/>
          <a:ext cx="846183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704">
                  <a:extLst>
                    <a:ext uri="{9D8B030D-6E8A-4147-A177-3AD203B41FA5}">
                      <a16:colId xmlns:a16="http://schemas.microsoft.com/office/drawing/2014/main" val="2113375288"/>
                    </a:ext>
                  </a:extLst>
                </a:gridCol>
                <a:gridCol w="523854">
                  <a:extLst>
                    <a:ext uri="{9D8B030D-6E8A-4147-A177-3AD203B41FA5}">
                      <a16:colId xmlns:a16="http://schemas.microsoft.com/office/drawing/2014/main" val="3372444068"/>
                    </a:ext>
                  </a:extLst>
                </a:gridCol>
                <a:gridCol w="514420">
                  <a:extLst>
                    <a:ext uri="{9D8B030D-6E8A-4147-A177-3AD203B41FA5}">
                      <a16:colId xmlns:a16="http://schemas.microsoft.com/office/drawing/2014/main" val="1820687904"/>
                    </a:ext>
                  </a:extLst>
                </a:gridCol>
                <a:gridCol w="514420">
                  <a:extLst>
                    <a:ext uri="{9D8B030D-6E8A-4147-A177-3AD203B41FA5}">
                      <a16:colId xmlns:a16="http://schemas.microsoft.com/office/drawing/2014/main" val="38129149"/>
                    </a:ext>
                  </a:extLst>
                </a:gridCol>
                <a:gridCol w="514420">
                  <a:extLst>
                    <a:ext uri="{9D8B030D-6E8A-4147-A177-3AD203B41FA5}">
                      <a16:colId xmlns:a16="http://schemas.microsoft.com/office/drawing/2014/main" val="224190954"/>
                    </a:ext>
                  </a:extLst>
                </a:gridCol>
                <a:gridCol w="514420">
                  <a:extLst>
                    <a:ext uri="{9D8B030D-6E8A-4147-A177-3AD203B41FA5}">
                      <a16:colId xmlns:a16="http://schemas.microsoft.com/office/drawing/2014/main" val="520180855"/>
                    </a:ext>
                  </a:extLst>
                </a:gridCol>
                <a:gridCol w="514420">
                  <a:extLst>
                    <a:ext uri="{9D8B030D-6E8A-4147-A177-3AD203B41FA5}">
                      <a16:colId xmlns:a16="http://schemas.microsoft.com/office/drawing/2014/main" val="757831396"/>
                    </a:ext>
                  </a:extLst>
                </a:gridCol>
                <a:gridCol w="514420">
                  <a:extLst>
                    <a:ext uri="{9D8B030D-6E8A-4147-A177-3AD203B41FA5}">
                      <a16:colId xmlns:a16="http://schemas.microsoft.com/office/drawing/2014/main" val="1276917152"/>
                    </a:ext>
                  </a:extLst>
                </a:gridCol>
                <a:gridCol w="514420">
                  <a:extLst>
                    <a:ext uri="{9D8B030D-6E8A-4147-A177-3AD203B41FA5}">
                      <a16:colId xmlns:a16="http://schemas.microsoft.com/office/drawing/2014/main" val="3432036270"/>
                    </a:ext>
                  </a:extLst>
                </a:gridCol>
                <a:gridCol w="514420">
                  <a:extLst>
                    <a:ext uri="{9D8B030D-6E8A-4147-A177-3AD203B41FA5}">
                      <a16:colId xmlns:a16="http://schemas.microsoft.com/office/drawing/2014/main" val="3265084812"/>
                    </a:ext>
                  </a:extLst>
                </a:gridCol>
                <a:gridCol w="514420">
                  <a:extLst>
                    <a:ext uri="{9D8B030D-6E8A-4147-A177-3AD203B41FA5}">
                      <a16:colId xmlns:a16="http://schemas.microsoft.com/office/drawing/2014/main" val="3085049474"/>
                    </a:ext>
                  </a:extLst>
                </a:gridCol>
                <a:gridCol w="514420">
                  <a:extLst>
                    <a:ext uri="{9D8B030D-6E8A-4147-A177-3AD203B41FA5}">
                      <a16:colId xmlns:a16="http://schemas.microsoft.com/office/drawing/2014/main" val="3939947793"/>
                    </a:ext>
                  </a:extLst>
                </a:gridCol>
                <a:gridCol w="514420">
                  <a:extLst>
                    <a:ext uri="{9D8B030D-6E8A-4147-A177-3AD203B41FA5}">
                      <a16:colId xmlns:a16="http://schemas.microsoft.com/office/drawing/2014/main" val="554438439"/>
                    </a:ext>
                  </a:extLst>
                </a:gridCol>
                <a:gridCol w="514420">
                  <a:extLst>
                    <a:ext uri="{9D8B030D-6E8A-4147-A177-3AD203B41FA5}">
                      <a16:colId xmlns:a16="http://schemas.microsoft.com/office/drawing/2014/main" val="760078576"/>
                    </a:ext>
                  </a:extLst>
                </a:gridCol>
                <a:gridCol w="695235">
                  <a:extLst>
                    <a:ext uri="{9D8B030D-6E8A-4147-A177-3AD203B41FA5}">
                      <a16:colId xmlns:a16="http://schemas.microsoft.com/office/drawing/2014/main" val="876655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 + b)</a:t>
                      </a:r>
                      <a:r>
                        <a:rPr lang="en-US" sz="18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396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 + b)</a:t>
                      </a:r>
                      <a:r>
                        <a:rPr lang="en-US" sz="18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438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 + b)</a:t>
                      </a:r>
                      <a:r>
                        <a:rPr lang="en-US" sz="18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n=2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262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 + b)</a:t>
                      </a:r>
                      <a:r>
                        <a:rPr lang="en-US" sz="18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n=3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022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 + b)</a:t>
                      </a:r>
                      <a:r>
                        <a:rPr lang="en-US" sz="18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n=4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408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 + b)</a:t>
                      </a:r>
                      <a:r>
                        <a:rPr lang="en-US" sz="18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n=5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027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3701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0B0CB5-48D1-4536-9101-4F15E48E1A37}"/>
                  </a:ext>
                </a:extLst>
              </p:cNvPr>
              <p:cNvSpPr txBox="1"/>
              <p:nvPr/>
            </p:nvSpPr>
            <p:spPr>
              <a:xfrm>
                <a:off x="1462585" y="595172"/>
                <a:ext cx="9266829" cy="6123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Binomial Theorem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n is a positive integer (n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0), then</a:t>
                </a:r>
              </a:p>
              <a:p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 + b)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a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1!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−1)(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−2)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n-3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… + b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(r + 1)</a:t>
                </a:r>
                <a:r>
                  <a:rPr lang="en-US" sz="2400" b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Term in a Binomial Expansion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(r + 1)</a:t>
                </a:r>
                <a:r>
                  <a:rPr lang="en-US" sz="2400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term in the expansion of (a + b)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−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n-r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Reason: From the binomial theorem, the (r + 1)</a:t>
                </a:r>
                <a:r>
                  <a:rPr lang="en-US" sz="2400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term in the expansion of (a + b)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…(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−(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−1))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</a:t>
                </a:r>
                <a:r>
                  <a:rPr lang="en-US" sz="2400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400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…(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−(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−1))(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)(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…1</m:t>
                        </m:r>
                      </m:num>
                      <m:den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!(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)(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…1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</a:t>
                </a:r>
                <a:r>
                  <a:rPr lang="en-US" sz="2400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400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num>
                      <m:den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−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</a:t>
                </a:r>
                <a:r>
                  <a:rPr lang="en-US" sz="2400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400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</a:t>
                </a:r>
                <a:r>
                  <a:rPr lang="en-US" sz="2400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400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0B0CB5-48D1-4536-9101-4F15E48E1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585" y="595172"/>
                <a:ext cx="9266829" cy="6123792"/>
              </a:xfrm>
              <a:prstGeom prst="rect">
                <a:avLst/>
              </a:prstGeom>
              <a:blipFill>
                <a:blip r:embed="rId2"/>
                <a:stretch>
                  <a:fillRect l="-1053" t="-797" r="-329" b="-1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1264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376" y="2669268"/>
            <a:ext cx="586105" cy="425450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96B421-2218-4916-A2A0-B03344CB5986}"/>
                  </a:ext>
                </a:extLst>
              </p:cNvPr>
              <p:cNvSpPr txBox="1"/>
              <p:nvPr/>
            </p:nvSpPr>
            <p:spPr>
              <a:xfrm>
                <a:off x="1434549" y="427981"/>
                <a:ext cx="10095600" cy="5586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Binomial Coefficients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binomial coefficient, 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denoted C(n, k) 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is the number of combinations (subsets)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k-elements from an n-element set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(read “n choose k”) to denote the number of k-combinations of an n-set.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…(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+1)</m:t>
                        </m:r>
                      </m:num>
                      <m:den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…1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…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formula is symmetric in k and n-k: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These numbers are also known as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binomial coefficients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due to their appearance in the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binomial expression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m:rPr>
                        <m:nor/>
                      </m:rPr>
                      <a: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m:rPr>
                        <m:nor/>
                      </m:rPr>
                      <a: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sup>
                    </m:sSup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…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m:rPr>
                        <m:nor/>
                      </m:rPr>
                      <a: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…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m:rPr>
                        <m:nor/>
                      </m:rPr>
                      <a: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96B421-2218-4916-A2A0-B03344CB5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549" y="427981"/>
                <a:ext cx="10095600" cy="5586594"/>
              </a:xfrm>
              <a:prstGeom prst="rect">
                <a:avLst/>
              </a:prstGeom>
              <a:blipFill>
                <a:blip r:embed="rId3"/>
                <a:stretch>
                  <a:fillRect l="-906" t="-872" b="-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C1B5461-5E86-456F-A661-DB1FB1237CF3}"/>
                  </a:ext>
                </a:extLst>
              </p:cNvPr>
              <p:cNvSpPr txBox="1"/>
              <p:nvPr/>
            </p:nvSpPr>
            <p:spPr>
              <a:xfrm>
                <a:off x="9798427" y="2881993"/>
                <a:ext cx="2119895" cy="76995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/>
                  <a:t>eg.</a:t>
                </a:r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7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16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10−7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num>
                      <m:den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7</m:t>
                            </m:r>
                          </m:e>
                        </m:d>
                        <m:r>
                          <a:rPr lang="en-US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  <m:r>
                      <a:rPr lang="en-US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num>
                      <m:den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  <m:r>
                      <a:rPr lang="en-US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C1B5461-5E86-456F-A661-DB1FB1237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8427" y="2881993"/>
                <a:ext cx="2119895" cy="769954"/>
              </a:xfrm>
              <a:prstGeom prst="rect">
                <a:avLst/>
              </a:prstGeom>
              <a:blipFill>
                <a:blip r:embed="rId4"/>
                <a:stretch>
                  <a:fillRect l="-114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C55174-4423-4E96-A711-933ED24DB607}"/>
              </a:ext>
            </a:extLst>
          </p:cNvPr>
          <p:cNvCxnSpPr>
            <a:stCxn id="2" idx="1"/>
          </p:cNvCxnSpPr>
          <p:nvPr/>
        </p:nvCxnSpPr>
        <p:spPr>
          <a:xfrm flipH="1">
            <a:off x="8368937" y="3266970"/>
            <a:ext cx="1429490" cy="260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736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376" y="2669268"/>
            <a:ext cx="586105" cy="425450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96B421-2218-4916-A2A0-B03344CB5986}"/>
                  </a:ext>
                </a:extLst>
              </p:cNvPr>
              <p:cNvSpPr txBox="1"/>
              <p:nvPr/>
            </p:nvSpPr>
            <p:spPr>
              <a:xfrm>
                <a:off x="1486799" y="982755"/>
                <a:ext cx="10095600" cy="5884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Binomial Coefficients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properties of binomial coefficients:</a:t>
                </a:r>
              </a:p>
              <a:p>
                <a:pPr marL="800100" lvl="1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20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22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200" dirty="0">
                    <a:solidFill>
                      <a:srgbClr val="33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2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2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2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2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200" dirty="0">
                    <a:solidFill>
                      <a:srgbClr val="33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2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2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2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US" sz="2200" b="0" i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sz="2200" dirty="0">
                    <a:solidFill>
                      <a:srgbClr val="33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n &gt; k &gt; 0.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We write C(n, k) = C(n-1, k-1) + C(n-1, k), for n &gt; k &gt; 0.  </a:t>
                </a:r>
              </a:p>
              <a:p>
                <a:pPr marL="800100" lvl="1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20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200" b="0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200" dirty="0">
                    <a:solidFill>
                      <a:srgbClr val="33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200" b="0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200" dirty="0">
                    <a:solidFill>
                      <a:srgbClr val="33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1, for k = 0 or n = k.</a:t>
                </a:r>
              </a:p>
              <a:p>
                <a:pPr marL="800100" lvl="1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write C(n, 0) = C(n, n) = 1.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Other identity properties of binomial coefficients:</a:t>
                </a:r>
              </a:p>
              <a:p>
                <a:pPr marL="800100" lvl="1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22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den>
                    </m:f>
                    <m:d>
                      <m:dPr>
                        <m:ctrlPr>
                          <a:rPr lang="en-US" sz="22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2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2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2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2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n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 &gt; 0.</a:t>
                </a:r>
              </a:p>
              <a:p>
                <a:pPr marL="800100" lvl="1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22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den>
                    </m:f>
                    <m:d>
                      <m:dPr>
                        <m:ctrlPr>
                          <a:rPr lang="en-US" sz="22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2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2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2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2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for n &gt; k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0.</a:t>
                </a:r>
              </a:p>
              <a:p>
                <a:pPr marL="800100" lvl="1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leads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x = y = 1.</a:t>
                </a:r>
              </a:p>
              <a:p>
                <a:pPr marL="800100" lvl="1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96B421-2218-4916-A2A0-B03344CB5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799" y="982755"/>
                <a:ext cx="10095600" cy="5884047"/>
              </a:xfrm>
              <a:prstGeom prst="rect">
                <a:avLst/>
              </a:prstGeom>
              <a:blipFill>
                <a:blip r:embed="rId3"/>
                <a:stretch>
                  <a:fillRect l="-966" t="-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8300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376" y="2669268"/>
            <a:ext cx="586105" cy="425450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96B421-2218-4916-A2A0-B03344CB5986}"/>
              </a:ext>
            </a:extLst>
          </p:cNvPr>
          <p:cNvSpPr txBox="1"/>
          <p:nvPr/>
        </p:nvSpPr>
        <p:spPr>
          <a:xfrm>
            <a:off x="1486799" y="982755"/>
            <a:ext cx="100956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Binomial Coefficients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C(n, k), using the two properties of binomial coefficients: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C(n, k) = C(n-1, k-1) + C(n-1, k), for n &gt; k &gt; 0.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C(n, 0) = C(n, n) = 1.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F487862-D794-4F25-B99E-2A34C8EA9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182475"/>
              </p:ext>
            </p:extLst>
          </p:nvPr>
        </p:nvGraphicFramePr>
        <p:xfrm>
          <a:off x="1971039" y="2756072"/>
          <a:ext cx="812800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075">
                  <a:extLst>
                    <a:ext uri="{9D8B030D-6E8A-4147-A177-3AD203B41FA5}">
                      <a16:colId xmlns:a16="http://schemas.microsoft.com/office/drawing/2014/main" val="3093298665"/>
                    </a:ext>
                  </a:extLst>
                </a:gridCol>
                <a:gridCol w="609464">
                  <a:extLst>
                    <a:ext uri="{9D8B030D-6E8A-4147-A177-3AD203B41FA5}">
                      <a16:colId xmlns:a16="http://schemas.microsoft.com/office/drawing/2014/main" val="4286792326"/>
                    </a:ext>
                  </a:extLst>
                </a:gridCol>
                <a:gridCol w="700324">
                  <a:extLst>
                    <a:ext uri="{9D8B030D-6E8A-4147-A177-3AD203B41FA5}">
                      <a16:colId xmlns:a16="http://schemas.microsoft.com/office/drawing/2014/main" val="4163561997"/>
                    </a:ext>
                  </a:extLst>
                </a:gridCol>
                <a:gridCol w="700324">
                  <a:extLst>
                    <a:ext uri="{9D8B030D-6E8A-4147-A177-3AD203B41FA5}">
                      <a16:colId xmlns:a16="http://schemas.microsoft.com/office/drawing/2014/main" val="2545390658"/>
                    </a:ext>
                  </a:extLst>
                </a:gridCol>
                <a:gridCol w="700324">
                  <a:extLst>
                    <a:ext uri="{9D8B030D-6E8A-4147-A177-3AD203B41FA5}">
                      <a16:colId xmlns:a16="http://schemas.microsoft.com/office/drawing/2014/main" val="1953520870"/>
                    </a:ext>
                  </a:extLst>
                </a:gridCol>
                <a:gridCol w="1339050">
                  <a:extLst>
                    <a:ext uri="{9D8B030D-6E8A-4147-A177-3AD203B41FA5}">
                      <a16:colId xmlns:a16="http://schemas.microsoft.com/office/drawing/2014/main" val="2117044417"/>
                    </a:ext>
                  </a:extLst>
                </a:gridCol>
                <a:gridCol w="1846217">
                  <a:extLst>
                    <a:ext uri="{9D8B030D-6E8A-4147-A177-3AD203B41FA5}">
                      <a16:colId xmlns:a16="http://schemas.microsoft.com/office/drawing/2014/main" val="1441873599"/>
                    </a:ext>
                  </a:extLst>
                </a:gridCol>
                <a:gridCol w="1547224">
                  <a:extLst>
                    <a:ext uri="{9D8B030D-6E8A-4147-A177-3AD203B41FA5}">
                      <a16:colId xmlns:a16="http://schemas.microsoft.com/office/drawing/2014/main" val="43619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   </a:t>
                      </a:r>
                      <a:r>
                        <a:rPr lang="en-US" sz="24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33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930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29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155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761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335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620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926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C(n -1, k-1)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C(n-1, 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345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C(n, 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318986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F563A1F-1CF9-4A7B-A850-2E8E9C3EA428}"/>
              </a:ext>
            </a:extLst>
          </p:cNvPr>
          <p:cNvCxnSpPr/>
          <p:nvPr/>
        </p:nvCxnSpPr>
        <p:spPr>
          <a:xfrm>
            <a:off x="1976846" y="2760617"/>
            <a:ext cx="670560" cy="3341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827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376" y="2669268"/>
            <a:ext cx="586105" cy="425450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96B421-2218-4916-A2A0-B03344CB5986}"/>
              </a:ext>
            </a:extLst>
          </p:cNvPr>
          <p:cNvSpPr txBox="1"/>
          <p:nvPr/>
        </p:nvSpPr>
        <p:spPr>
          <a:xfrm>
            <a:off x="1486799" y="982755"/>
            <a:ext cx="100956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Binomial Coefficients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C(n, k), using the two properties of binomial coefficients: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C(n, k) = C(n-1, k-1) + C(n-1, k), for n &gt; k &gt; 0.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C(n, 0) = C(n, n) = 1.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F487862-D794-4F25-B99E-2A34C8EA9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712015"/>
              </p:ext>
            </p:extLst>
          </p:nvPr>
        </p:nvGraphicFramePr>
        <p:xfrm>
          <a:off x="1706881" y="2756072"/>
          <a:ext cx="8392158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268">
                  <a:extLst>
                    <a:ext uri="{9D8B030D-6E8A-4147-A177-3AD203B41FA5}">
                      <a16:colId xmlns:a16="http://schemas.microsoft.com/office/drawing/2014/main" val="3093298665"/>
                    </a:ext>
                  </a:extLst>
                </a:gridCol>
                <a:gridCol w="1132114">
                  <a:extLst>
                    <a:ext uri="{9D8B030D-6E8A-4147-A177-3AD203B41FA5}">
                      <a16:colId xmlns:a16="http://schemas.microsoft.com/office/drawing/2014/main" val="4286792326"/>
                    </a:ext>
                  </a:extLst>
                </a:gridCol>
                <a:gridCol w="1140823">
                  <a:extLst>
                    <a:ext uri="{9D8B030D-6E8A-4147-A177-3AD203B41FA5}">
                      <a16:colId xmlns:a16="http://schemas.microsoft.com/office/drawing/2014/main" val="4163561997"/>
                    </a:ext>
                  </a:extLst>
                </a:gridCol>
                <a:gridCol w="1184365">
                  <a:extLst>
                    <a:ext uri="{9D8B030D-6E8A-4147-A177-3AD203B41FA5}">
                      <a16:colId xmlns:a16="http://schemas.microsoft.com/office/drawing/2014/main" val="2545390658"/>
                    </a:ext>
                  </a:extLst>
                </a:gridCol>
                <a:gridCol w="636586">
                  <a:extLst>
                    <a:ext uri="{9D8B030D-6E8A-4147-A177-3AD203B41FA5}">
                      <a16:colId xmlns:a16="http://schemas.microsoft.com/office/drawing/2014/main" val="2709975396"/>
                    </a:ext>
                  </a:extLst>
                </a:gridCol>
                <a:gridCol w="1496420">
                  <a:extLst>
                    <a:ext uri="{9D8B030D-6E8A-4147-A177-3AD203B41FA5}">
                      <a16:colId xmlns:a16="http://schemas.microsoft.com/office/drawing/2014/main" val="2117044417"/>
                    </a:ext>
                  </a:extLst>
                </a:gridCol>
                <a:gridCol w="1061291">
                  <a:extLst>
                    <a:ext uri="{9D8B030D-6E8A-4147-A177-3AD203B41FA5}">
                      <a16:colId xmlns:a16="http://schemas.microsoft.com/office/drawing/2014/main" val="1441873599"/>
                    </a:ext>
                  </a:extLst>
                </a:gridCol>
                <a:gridCol w="1061291">
                  <a:extLst>
                    <a:ext uri="{9D8B030D-6E8A-4147-A177-3AD203B41FA5}">
                      <a16:colId xmlns:a16="http://schemas.microsoft.com/office/drawing/2014/main" val="43619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   </a:t>
                      </a:r>
                      <a:r>
                        <a:rPr lang="en-US" sz="24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33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930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C(1,0) = </a:t>
                      </a:r>
                      <a:r>
                        <a:rPr lang="en-US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29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C(2, 0) =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C(2, 1) = </a:t>
                      </a:r>
                      <a:r>
                        <a:rPr lang="en-US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155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C(3, 1) =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C(3, 2) = </a:t>
                      </a:r>
                      <a:r>
                        <a:rPr lang="en-US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628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335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C(k, 0) =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620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926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345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318986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F69AC1-BD46-402B-BBFE-EF5BA77D3087}"/>
              </a:ext>
            </a:extLst>
          </p:cNvPr>
          <p:cNvCxnSpPr/>
          <p:nvPr/>
        </p:nvCxnSpPr>
        <p:spPr>
          <a:xfrm>
            <a:off x="1709781" y="2782199"/>
            <a:ext cx="679269" cy="342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C5C8E57-10A3-4266-8769-C3BC8EE80446}"/>
              </a:ext>
            </a:extLst>
          </p:cNvPr>
          <p:cNvSpPr txBox="1"/>
          <p:nvPr/>
        </p:nvSpPr>
        <p:spPr>
          <a:xfrm>
            <a:off x="4380411" y="3473151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C(1, 0)  =  C(n, 0) =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753F50-D4D1-4D75-B62F-5AF54D61AEC4}"/>
              </a:ext>
            </a:extLst>
          </p:cNvPr>
          <p:cNvSpPr txBox="1"/>
          <p:nvPr/>
        </p:nvSpPr>
        <p:spPr>
          <a:xfrm>
            <a:off x="5708466" y="3851581"/>
            <a:ext cx="366195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C(2, 1)  =  C(1, 0) + C(1, 1)= 1 + 1 =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076D33-5CA8-4BF5-816D-9FBF549538E9}"/>
              </a:ext>
            </a:extLst>
          </p:cNvPr>
          <p:cNvSpPr txBox="1"/>
          <p:nvPr/>
        </p:nvSpPr>
        <p:spPr>
          <a:xfrm>
            <a:off x="5928548" y="4230011"/>
            <a:ext cx="366195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C(3, 1)  =  C(2, 0) + C(2, 1)= 1 + 2 =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CA8B1B-144F-4B3A-BBD2-61CD30B913A9}"/>
              </a:ext>
            </a:extLst>
          </p:cNvPr>
          <p:cNvSpPr txBox="1"/>
          <p:nvPr/>
        </p:nvSpPr>
        <p:spPr>
          <a:xfrm>
            <a:off x="5920378" y="4598453"/>
            <a:ext cx="366195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C(3, 2)  =  C(2, 1) + C(2, 2)= 2 + 1 = 3</a:t>
            </a:r>
          </a:p>
        </p:txBody>
      </p:sp>
    </p:spTree>
    <p:extLst>
      <p:ext uri="{BB962C8B-B14F-4D97-AF65-F5344CB8AC3E}">
        <p14:creationId xmlns:p14="http://schemas.microsoft.com/office/powerpoint/2010/main" val="154548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397050" y="951398"/>
                <a:ext cx="10098641" cy="5015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Algorithm   Binomial(n, k)</a:t>
                </a:r>
              </a:p>
              <a:p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//Computes binomial coefficient C(n, k) using Dynamic Programming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Input: nonnegative integers n and k where 0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k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n.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Output: the binomial coefficient C(n, k); that is,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2000" dirty="0">
                    <a:solidFill>
                      <a:srgbClr val="33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create C[0 .. n, 0 .. k];</a:t>
                </a:r>
              </a:p>
              <a:p>
                <a:r>
                  <a:rPr lang="en-US" sz="2200" b="1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for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</m:oMath>
                </a14:m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0 to n </a:t>
                </a:r>
                <a:r>
                  <a:rPr lang="en-US" sz="22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do {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</a:t>
                </a:r>
                <a:r>
                  <a:rPr lang="en-US" sz="22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for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j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</m:oMath>
                </a14:m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0 to min(</a:t>
                </a:r>
                <a:r>
                  <a:rPr lang="en-US" sz="2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k) </a:t>
                </a:r>
                <a:r>
                  <a:rPr lang="en-US" sz="2200" b="1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do {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	</a:t>
                </a:r>
                <a:r>
                  <a:rPr lang="en-US" sz="22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if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(j = 0 or j = </a:t>
                </a:r>
                <a:r>
                  <a:rPr lang="en-US" sz="2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		{C[</a:t>
                </a:r>
                <a:r>
                  <a:rPr lang="en-US" sz="2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j]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</m:oMath>
                </a14:m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1;}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	</a:t>
                </a:r>
                <a:r>
                  <a:rPr lang="en-US" sz="2200" b="1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else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C[</a:t>
                </a:r>
                <a:r>
                  <a:rPr lang="en-US" sz="2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j]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</m:oMath>
                </a14:m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C[</a:t>
                </a:r>
                <a:r>
                  <a:rPr lang="en-US" sz="2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-1, j – 1] + C[</a:t>
                </a:r>
                <a:r>
                  <a:rPr lang="en-US" sz="2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-1, j];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}</a:t>
                </a:r>
              </a:p>
              <a:p>
                <a:r>
                  <a:rPr lang="en-US" sz="22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}</a:t>
                </a:r>
              </a:p>
              <a:p>
                <a:r>
                  <a:rPr lang="en-US" sz="22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return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C[</a:t>
                </a:r>
                <a:r>
                  <a:rPr lang="en-US" sz="2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j]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</a:t>
                </a:r>
                <a:endParaRPr lang="en-US" sz="22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050" y="951398"/>
                <a:ext cx="10098641" cy="5015732"/>
              </a:xfrm>
              <a:prstGeom prst="rect">
                <a:avLst/>
              </a:prstGeom>
              <a:blipFill>
                <a:blip r:embed="rId2"/>
                <a:stretch>
                  <a:fillRect l="-905" t="-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loud Callout 2"/>
          <p:cNvSpPr/>
          <p:nvPr/>
        </p:nvSpPr>
        <p:spPr>
          <a:xfrm>
            <a:off x="696308" y="2083243"/>
            <a:ext cx="520242" cy="293612"/>
          </a:xfrm>
          <a:prstGeom prst="cloudCallout">
            <a:avLst>
              <a:gd name="adj1" fmla="val 63347"/>
              <a:gd name="adj2" fmla="val 137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moticon making a point Stock Vector - 14709057">
            <a:extLst>
              <a:ext uri="{FF2B5EF4-FFF2-40B4-BE49-F238E27FC236}">
                <a16:creationId xmlns:a16="http://schemas.microsoft.com/office/drawing/2014/main" id="{54B7345F-1755-43FC-B6F7-29B25F1D6AA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20" y="2083243"/>
            <a:ext cx="417830" cy="281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9155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405758" y="1134278"/>
                <a:ext cx="9131613" cy="47790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Time efficiency of this algorithm:</a:t>
                </a:r>
              </a:p>
              <a:p>
                <a:endParaRPr 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Let A(n, k) be the total number of additions made by this algorithm in computing C(n, k).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Input size is </a:t>
                </a:r>
                <a:r>
                  <a:rPr lang="en-US" sz="2400" baseline="-25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└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log</a:t>
                </a:r>
                <a:r>
                  <a:rPr lang="en-US" sz="24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n</a:t>
                </a:r>
                <a:r>
                  <a:rPr lang="en-US" sz="2400" baseline="-25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┘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+1 and </a:t>
                </a:r>
                <a:r>
                  <a:rPr lang="en-US" sz="2400" baseline="-25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└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log</a:t>
                </a:r>
                <a:r>
                  <a:rPr lang="en-US" sz="24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k</a:t>
                </a:r>
                <a:r>
                  <a:rPr lang="en-US" sz="2400" baseline="-25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┘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+1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A(n, k)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4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4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sz="24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nary>
                      </m:e>
                    </m:nary>
                    <m:r>
                      <a:rPr lang="en-US" sz="22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p>
                          <m:e>
                            <m:r>
                              <a:rPr 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nary>
                      </m:e>
                    </m:nary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   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−1)</m:t>
                        </m:r>
                      </m:e>
                    </m:nary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nary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        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𝑘</m:t>
                    </m:r>
                    <m:d>
                      <m:d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  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l-GR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ϴ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en-US" sz="24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nk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 </a:t>
                </a:r>
              </a:p>
              <a:p>
                <a:endParaRPr lang="en-US" sz="22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</a:t>
                </a:r>
                <a:endParaRPr lang="en-US" sz="22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758" y="1134278"/>
                <a:ext cx="9131613" cy="4779065"/>
              </a:xfrm>
              <a:prstGeom prst="rect">
                <a:avLst/>
              </a:prstGeom>
              <a:blipFill>
                <a:blip r:embed="rId2"/>
                <a:stretch>
                  <a:fillRect l="-1068" t="-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loud Callout 2"/>
          <p:cNvSpPr/>
          <p:nvPr/>
        </p:nvSpPr>
        <p:spPr>
          <a:xfrm>
            <a:off x="696308" y="2083243"/>
            <a:ext cx="520242" cy="293612"/>
          </a:xfrm>
          <a:prstGeom prst="cloudCallout">
            <a:avLst>
              <a:gd name="adj1" fmla="val 63347"/>
              <a:gd name="adj2" fmla="val 137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moticon making a point Stock Vector - 14709057">
            <a:extLst>
              <a:ext uri="{FF2B5EF4-FFF2-40B4-BE49-F238E27FC236}">
                <a16:creationId xmlns:a16="http://schemas.microsoft.com/office/drawing/2014/main" id="{54B7345F-1755-43FC-B6F7-29B25F1D6AA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20" y="2083243"/>
            <a:ext cx="417830" cy="281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035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719268" y="1160404"/>
                <a:ext cx="9009693" cy="53542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Algorithm   Binomial(n, k)</a:t>
                </a:r>
              </a:p>
              <a:p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//Computes binomial coefficient C(n, k) using Divide-and-Conquer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Input: nonnegative integers n and k where 0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k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n.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Output: the binomial coefficient C(n, k); that is,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2000" dirty="0">
                    <a:solidFill>
                      <a:srgbClr val="33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</a:t>
                </a:r>
              </a:p>
              <a:p>
                <a:endParaRPr lang="en-US" sz="2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sz="22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if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(k = 0 or n = k)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</a:t>
                </a:r>
                <a:r>
                  <a:rPr lang="en-US" sz="22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return 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1;</a:t>
                </a:r>
              </a:p>
              <a:p>
                <a:r>
                  <a:rPr lang="en-US" sz="2200" b="1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else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</a:t>
                </a:r>
                <a:r>
                  <a:rPr lang="en-US" sz="22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return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Binomial(n-1, k – 1) + Binomial(n -1, k);</a:t>
                </a:r>
              </a:p>
              <a:p>
                <a:endParaRPr lang="en-US" sz="22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endParaRPr lang="en-US" sz="22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endParaRPr lang="en-US" sz="22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Time efficiency for this algorithm using divide-and-conquer grow 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exponentially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</a:t>
                </a:r>
                <a:endParaRPr lang="en-US" sz="22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268" y="1160404"/>
                <a:ext cx="9009693" cy="5354286"/>
              </a:xfrm>
              <a:prstGeom prst="rect">
                <a:avLst/>
              </a:prstGeom>
              <a:blipFill>
                <a:blip r:embed="rId2"/>
                <a:stretch>
                  <a:fillRect l="-1015" t="-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loud Callout 2"/>
          <p:cNvSpPr/>
          <p:nvPr/>
        </p:nvSpPr>
        <p:spPr>
          <a:xfrm>
            <a:off x="696308" y="2083243"/>
            <a:ext cx="520242" cy="293612"/>
          </a:xfrm>
          <a:prstGeom prst="cloudCallout">
            <a:avLst>
              <a:gd name="adj1" fmla="val 63347"/>
              <a:gd name="adj2" fmla="val 137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moticon making a point Stock Vector - 14709057">
            <a:extLst>
              <a:ext uri="{FF2B5EF4-FFF2-40B4-BE49-F238E27FC236}">
                <a16:creationId xmlns:a16="http://schemas.microsoft.com/office/drawing/2014/main" id="{54B7345F-1755-43FC-B6F7-29B25F1D6AA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20" y="2083243"/>
            <a:ext cx="417830" cy="281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1657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719269" y="1160404"/>
                <a:ext cx="8948732" cy="5016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Algorithm   Binomial(n, k)</a:t>
                </a:r>
              </a:p>
              <a:p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//Computes binomial coefficient C(n, k) using Divide-and-Conquer</a:t>
                </a:r>
              </a:p>
              <a:p>
                <a:endParaRPr lang="en-US" sz="22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Time efficiency for this algorithm using divide-and-conquer grows </a:t>
                </a:r>
                <a:r>
                  <a:rPr 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exponentially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Like computing the nth Fibonacci term recursively, the recursive Binomial(n, k) is very inefficient.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The number of terms computed by the divide-and-conquer algorithm for determining C(n, k) =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2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2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sz="22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is exponential in n.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That is, this algorithm computes 2</a:t>
                </a:r>
                <a:r>
                  <a:rPr lang="en-US" sz="2200" dirty="0">
                    <a:solidFill>
                      <a:srgbClr val="000000"/>
                    </a:solidFill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2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2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-1 terms to determine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sz="22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2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2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The divide-and-conquer approach is always inefficient when the instance is divided into two smaller instances that are almost as large as the original instance.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</a:t>
                </a:r>
                <a:endParaRPr lang="en-US" sz="22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269" y="1160404"/>
                <a:ext cx="8948732" cy="5016886"/>
              </a:xfrm>
              <a:prstGeom prst="rect">
                <a:avLst/>
              </a:prstGeom>
              <a:blipFill>
                <a:blip r:embed="rId2"/>
                <a:stretch>
                  <a:fillRect l="-1022" t="-972" r="-1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loud Callout 2"/>
          <p:cNvSpPr/>
          <p:nvPr/>
        </p:nvSpPr>
        <p:spPr>
          <a:xfrm>
            <a:off x="696308" y="2083243"/>
            <a:ext cx="520242" cy="293612"/>
          </a:xfrm>
          <a:prstGeom prst="cloudCallout">
            <a:avLst>
              <a:gd name="adj1" fmla="val 63347"/>
              <a:gd name="adj2" fmla="val 137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moticon making a point Stock Vector - 14709057">
            <a:extLst>
              <a:ext uri="{FF2B5EF4-FFF2-40B4-BE49-F238E27FC236}">
                <a16:creationId xmlns:a16="http://schemas.microsoft.com/office/drawing/2014/main" id="{54B7345F-1755-43FC-B6F7-29B25F1D6AA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20" y="2083243"/>
            <a:ext cx="417830" cy="281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3430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7111" y="2540159"/>
            <a:ext cx="7137778" cy="1655762"/>
          </a:xfrm>
        </p:spPr>
        <p:txBody>
          <a:bodyPr>
            <a:normAutofit/>
          </a:bodyPr>
          <a:lstStyle/>
          <a:p>
            <a:r>
              <a:rPr lang="en-US" sz="3200" dirty="0"/>
              <a:t>Chapter 06_01</a:t>
            </a:r>
          </a:p>
          <a:p>
            <a:r>
              <a:rPr lang="en-US" sz="3200" dirty="0"/>
              <a:t>Dynamic Programming</a:t>
            </a:r>
          </a:p>
          <a:p>
            <a:r>
              <a:rPr lang="en-US" sz="2800" dirty="0"/>
              <a:t>Binomial Coefficients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661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7050" y="951398"/>
            <a:ext cx="10098641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Consider again t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he Fibonacci numbers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Fibonacci numbers are the elements of the sequence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0, 1, 1, 2, 3, 5, 8, 13, 21, 34, 55, 89, 144, 233, …</a:t>
            </a:r>
          </a:p>
          <a:p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which can be defined by the simple recurrence 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F(n) = F(n – 1) + F(n – 2)  for n &gt; 1                           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… 8.1</a:t>
            </a:r>
          </a:p>
          <a:p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with two initial conditions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F(0) = 0,  F(1) = 1                                  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            … 8.2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Using the recurrence (8.1) to compute the nth Fibonacci number F(n),              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same values of 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this function would have to recompute many times.</a:t>
            </a:r>
          </a:p>
          <a:p>
            <a:pPr>
              <a:tabLst>
                <a:tab pos="5599113" algn="l"/>
              </a:tabLst>
            </a:pPr>
            <a:endParaRPr lang="en-US" sz="20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tabLst>
                <a:tab pos="5599113" algn="l"/>
              </a:tabLst>
            </a:pPr>
            <a:r>
              <a:rPr lang="en-US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F(n)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 (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F(n-1)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+ F(n-1)) </a:t>
            </a:r>
            <a:endParaRPr lang="en-US" sz="20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tabLst>
                <a:tab pos="5599113" algn="l"/>
              </a:tabLst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(F(n-2) + F(n-3)) </a:t>
            </a:r>
            <a:r>
              <a:rPr lang="en-US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+ (F(n-3) + F(n-4))</a:t>
            </a:r>
          </a:p>
          <a:p>
            <a:pPr>
              <a:tabLst>
                <a:tab pos="5599113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= </a:t>
            </a:r>
            <a:r>
              <a:rPr lang="en-US" sz="2000" dirty="0"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(F(n-3) + F(n-4)) + (F(n-4) + F(n-5)))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+ ((F(n-4) + F(n-5)) + (F(n-5) + F(n-6))</a:t>
            </a:r>
            <a:r>
              <a:rPr lang="en-US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>
              <a:tabLst>
                <a:tab pos="5599113" algn="l"/>
              </a:tabLst>
            </a:pPr>
            <a:r>
              <a:rPr lang="en-US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= </a:t>
            </a:r>
            <a:r>
              <a:rPr lang="en-US" sz="2000" dirty="0"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(F(n-4) + F(n-5)) + (F(n-5) + F(n-6)))) + ((F(n-5) + F(n-6)) + (F(n-6) + F(n+7))))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+ …)</a:t>
            </a:r>
            <a:r>
              <a:rPr lang="en-US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	</a:t>
            </a:r>
            <a:endParaRPr lang="en-US" sz="22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loud Callout 2"/>
          <p:cNvSpPr/>
          <p:nvPr/>
        </p:nvSpPr>
        <p:spPr>
          <a:xfrm>
            <a:off x="696308" y="2083243"/>
            <a:ext cx="520242" cy="293612"/>
          </a:xfrm>
          <a:prstGeom prst="cloudCallout">
            <a:avLst>
              <a:gd name="adj1" fmla="val 63347"/>
              <a:gd name="adj2" fmla="val 137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moticon making a point Stock Vector - 14709057">
            <a:extLst>
              <a:ext uri="{FF2B5EF4-FFF2-40B4-BE49-F238E27FC236}">
                <a16:creationId xmlns:a16="http://schemas.microsoft.com/office/drawing/2014/main" id="{54B7345F-1755-43FC-B6F7-29B25F1D6AA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20" y="2083243"/>
            <a:ext cx="417830" cy="281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1896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2989" y="790346"/>
            <a:ext cx="974136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following algorithm is constructed based on this definition.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Algorithm F(n)</a:t>
            </a:r>
          </a:p>
          <a:p>
            <a:pPr marL="9144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//Based on definition, computes the nth Fibonacci number </a:t>
            </a:r>
          </a:p>
          <a:p>
            <a:pPr marL="9144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//recursively </a:t>
            </a:r>
          </a:p>
          <a:p>
            <a:pPr marL="9144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Input:       A nonnegative integer n</a:t>
            </a:r>
          </a:p>
          <a:p>
            <a:pPr marL="9144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Output:    The nth Fibonacci number</a:t>
            </a:r>
          </a:p>
          <a:p>
            <a:pPr marL="914400" marR="0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9144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if n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≤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1  return n</a:t>
            </a:r>
          </a:p>
          <a:p>
            <a:pPr marL="9144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else return F(n-1) + F(n-2);</a:t>
            </a:r>
          </a:p>
          <a:p>
            <a:pPr marL="914400" marR="0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46355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efficiency of this algorithm can be computed from the</a:t>
            </a:r>
          </a:p>
          <a:p>
            <a:pPr marL="46355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recurrenc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 relation:</a:t>
            </a:r>
          </a:p>
          <a:p>
            <a:pPr marL="46355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A(n) = A(n-1) + A(n-2) + 1.</a:t>
            </a:r>
          </a:p>
          <a:p>
            <a:pPr marL="46355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A(1) = 0.  A(0) = 0.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loud Callout 2"/>
          <p:cNvSpPr/>
          <p:nvPr/>
        </p:nvSpPr>
        <p:spPr>
          <a:xfrm rot="568967">
            <a:off x="802032" y="4616638"/>
            <a:ext cx="630048" cy="286247"/>
          </a:xfrm>
          <a:prstGeom prst="cloudCallout">
            <a:avLst>
              <a:gd name="adj1" fmla="val 100723"/>
              <a:gd name="adj2" fmla="val 12638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moticon making a point Stock Vector - 14709057">
            <a:extLst>
              <a:ext uri="{FF2B5EF4-FFF2-40B4-BE49-F238E27FC236}">
                <a16:creationId xmlns:a16="http://schemas.microsoft.com/office/drawing/2014/main" id="{51E1CDD3-6B9E-4139-8BA6-662AE91DE82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99055">
            <a:off x="999281" y="4566693"/>
            <a:ext cx="417830" cy="281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0489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4814" y="426829"/>
            <a:ext cx="44674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Algorithm F(n)</a:t>
            </a:r>
          </a:p>
          <a:p>
            <a:pPr marL="9144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…</a:t>
            </a:r>
          </a:p>
          <a:p>
            <a:pPr marL="9144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if n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≤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1  return n</a:t>
            </a:r>
          </a:p>
          <a:p>
            <a:pPr marL="9144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else return F(n-1) + F(n-2);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76800" y="797225"/>
            <a:ext cx="6531429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                  F(5)</a:t>
            </a:r>
          </a:p>
          <a:p>
            <a:endParaRPr lang="en-US" sz="22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F(4)      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F(3)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F(3)           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F(2)              F(2)     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F(1)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F(2)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F(1)  F(1)     F(0)   F(1)     F(0)	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F(1)	  F(0) </a:t>
            </a:r>
          </a:p>
        </p:txBody>
      </p:sp>
      <p:cxnSp>
        <p:nvCxnSpPr>
          <p:cNvPr id="4" name="AutoShape 108"/>
          <p:cNvCxnSpPr>
            <a:cxnSpLocks noChangeShapeType="1"/>
          </p:cNvCxnSpPr>
          <p:nvPr/>
        </p:nvCxnSpPr>
        <p:spPr bwMode="auto">
          <a:xfrm flipH="1">
            <a:off x="7114903" y="1215526"/>
            <a:ext cx="1123134" cy="63069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AutoShape 108"/>
          <p:cNvCxnSpPr>
            <a:cxnSpLocks noChangeShapeType="1"/>
          </p:cNvCxnSpPr>
          <p:nvPr/>
        </p:nvCxnSpPr>
        <p:spPr bwMode="auto">
          <a:xfrm flipH="1" flipV="1">
            <a:off x="8221165" y="1215526"/>
            <a:ext cx="1488892" cy="630691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AutoShape 108"/>
          <p:cNvCxnSpPr>
            <a:cxnSpLocks noChangeShapeType="1"/>
          </p:cNvCxnSpPr>
          <p:nvPr/>
        </p:nvCxnSpPr>
        <p:spPr bwMode="auto">
          <a:xfrm flipH="1">
            <a:off x="6418217" y="2212658"/>
            <a:ext cx="561431" cy="65246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108"/>
          <p:cNvCxnSpPr>
            <a:cxnSpLocks noChangeShapeType="1"/>
          </p:cNvCxnSpPr>
          <p:nvPr/>
        </p:nvCxnSpPr>
        <p:spPr bwMode="auto">
          <a:xfrm flipH="1">
            <a:off x="9226731" y="2212658"/>
            <a:ext cx="561431" cy="65246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108"/>
          <p:cNvCxnSpPr>
            <a:cxnSpLocks noChangeShapeType="1"/>
          </p:cNvCxnSpPr>
          <p:nvPr/>
        </p:nvCxnSpPr>
        <p:spPr bwMode="auto">
          <a:xfrm flipH="1">
            <a:off x="8752114" y="3242259"/>
            <a:ext cx="420053" cy="63305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08"/>
          <p:cNvCxnSpPr>
            <a:cxnSpLocks noChangeShapeType="1"/>
          </p:cNvCxnSpPr>
          <p:nvPr/>
        </p:nvCxnSpPr>
        <p:spPr bwMode="auto">
          <a:xfrm flipH="1">
            <a:off x="7256417" y="3242258"/>
            <a:ext cx="420053" cy="63305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08"/>
          <p:cNvCxnSpPr>
            <a:cxnSpLocks noChangeShapeType="1"/>
          </p:cNvCxnSpPr>
          <p:nvPr/>
        </p:nvCxnSpPr>
        <p:spPr bwMode="auto">
          <a:xfrm flipH="1">
            <a:off x="5970746" y="3242257"/>
            <a:ext cx="420053" cy="63305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08"/>
          <p:cNvCxnSpPr>
            <a:cxnSpLocks noChangeShapeType="1"/>
          </p:cNvCxnSpPr>
          <p:nvPr/>
        </p:nvCxnSpPr>
        <p:spPr bwMode="auto">
          <a:xfrm flipH="1">
            <a:off x="5399314" y="4230680"/>
            <a:ext cx="386240" cy="619994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08"/>
          <p:cNvCxnSpPr>
            <a:cxnSpLocks noChangeShapeType="1"/>
          </p:cNvCxnSpPr>
          <p:nvPr/>
        </p:nvCxnSpPr>
        <p:spPr bwMode="auto">
          <a:xfrm>
            <a:off x="5785554" y="4230680"/>
            <a:ext cx="395218" cy="619994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08"/>
          <p:cNvCxnSpPr>
            <a:cxnSpLocks noChangeShapeType="1"/>
          </p:cNvCxnSpPr>
          <p:nvPr/>
        </p:nvCxnSpPr>
        <p:spPr bwMode="auto">
          <a:xfrm>
            <a:off x="6390799" y="3262848"/>
            <a:ext cx="395218" cy="619994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108"/>
          <p:cNvCxnSpPr>
            <a:cxnSpLocks noChangeShapeType="1"/>
          </p:cNvCxnSpPr>
          <p:nvPr/>
        </p:nvCxnSpPr>
        <p:spPr bwMode="auto">
          <a:xfrm>
            <a:off x="7679158" y="3262848"/>
            <a:ext cx="395218" cy="619994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108"/>
          <p:cNvCxnSpPr>
            <a:cxnSpLocks noChangeShapeType="1"/>
          </p:cNvCxnSpPr>
          <p:nvPr/>
        </p:nvCxnSpPr>
        <p:spPr bwMode="auto">
          <a:xfrm>
            <a:off x="9172167" y="3258493"/>
            <a:ext cx="395218" cy="619994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108"/>
          <p:cNvCxnSpPr>
            <a:cxnSpLocks noChangeShapeType="1"/>
          </p:cNvCxnSpPr>
          <p:nvPr/>
        </p:nvCxnSpPr>
        <p:spPr bwMode="auto">
          <a:xfrm>
            <a:off x="9795969" y="2212658"/>
            <a:ext cx="604617" cy="65246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108"/>
          <p:cNvCxnSpPr>
            <a:cxnSpLocks noChangeShapeType="1"/>
          </p:cNvCxnSpPr>
          <p:nvPr/>
        </p:nvCxnSpPr>
        <p:spPr bwMode="auto">
          <a:xfrm>
            <a:off x="6979648" y="2227711"/>
            <a:ext cx="604617" cy="65246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Rectangle 24"/>
          <p:cNvSpPr/>
          <p:nvPr/>
        </p:nvSpPr>
        <p:spPr>
          <a:xfrm>
            <a:off x="7661194" y="5169529"/>
            <a:ext cx="369250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Figure 2.6 Tree of recursive calls for computing the 5</a:t>
            </a:r>
            <a:r>
              <a:rPr lang="en-US" sz="2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Fibonacci number by the definition-based algorithm.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Cloud Callout 22"/>
          <p:cNvSpPr/>
          <p:nvPr/>
        </p:nvSpPr>
        <p:spPr>
          <a:xfrm rot="494054">
            <a:off x="10150827" y="1184399"/>
            <a:ext cx="499517" cy="286247"/>
          </a:xfrm>
          <a:prstGeom prst="cloudCallout">
            <a:avLst>
              <a:gd name="adj1" fmla="val -64845"/>
              <a:gd name="adj2" fmla="val 1208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C6ABC5-882E-4E3B-8CCA-5665487B883D}"/>
              </a:ext>
            </a:extLst>
          </p:cNvPr>
          <p:cNvSpPr txBox="1"/>
          <p:nvPr/>
        </p:nvSpPr>
        <p:spPr>
          <a:xfrm>
            <a:off x="408024" y="2580656"/>
            <a:ext cx="4555079" cy="37856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compute F(4) </a:t>
            </a:r>
          </a:p>
          <a:p>
            <a:pPr marL="627063" indent="-339725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requires computing F(2) twice, each of F(3) and F(4) once.    (4 +’s)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compute F(5) </a:t>
            </a:r>
          </a:p>
          <a:p>
            <a:pPr marL="627063" lvl="1" indent="-339725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requires computing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F(2)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thrice,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F(3)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twice, and each of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F(4)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F(5) once. (7 +’s)</a:t>
            </a:r>
          </a:p>
        </p:txBody>
      </p:sp>
    </p:spTree>
    <p:extLst>
      <p:ext uri="{BB962C8B-B14F-4D97-AF65-F5344CB8AC3E}">
        <p14:creationId xmlns:p14="http://schemas.microsoft.com/office/powerpoint/2010/main" val="151412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11085" y="995789"/>
                <a:ext cx="8969829" cy="51198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tabLst>
                    <a:tab pos="5599113" algn="l"/>
                  </a:tabLst>
                </a:pPr>
                <a:r>
                  <a:rPr lang="en-US" sz="3200" dirty="0">
                    <a:solidFill>
                      <a:srgbClr val="000000"/>
                    </a:solidFill>
                    <a:effectLst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Time Efficiency Analysis:</a:t>
                </a:r>
              </a:p>
              <a:p>
                <a:pPr>
                  <a:tabLst>
                    <a:tab pos="5599113" algn="l"/>
                  </a:tabLst>
                </a:pPr>
                <a:endParaRPr lang="en-US" sz="2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tabLst>
                    <a:tab pos="5599113" algn="l"/>
                  </a:tabLs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The algorithm 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has the time efficiency: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A(n) = Θ(</a:t>
                </a:r>
                <a:r>
                  <a:rPr lang="en-US" sz="24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Ø</a:t>
                </a:r>
                <a:r>
                  <a:rPr lang="en-US" sz="2400" baseline="300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), 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where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tabLst>
                    <a:tab pos="5599113" algn="l"/>
                  </a:tabLs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A(n) is the number of additions performed by the algorithm in computing F(n) and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tabLst>
                    <a:tab pos="5599113" algn="l"/>
                  </a:tabLs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Ø = (1 +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m:t>√5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)/2 ≈ 1.61803. </a:t>
                </a:r>
                <a:endParaRPr 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tabLst>
                    <a:tab pos="5599113" algn="l"/>
                  </a:tabLs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That means, 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F(n) grows exponentially in n.</a:t>
                </a:r>
              </a:p>
              <a:p>
                <a:pPr>
                  <a:tabLst>
                    <a:tab pos="5599113" algn="l"/>
                  </a:tabLst>
                </a:pPr>
                <a:endParaRPr lang="en-US" sz="2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tabLst>
                    <a:tab pos="5599113" algn="l"/>
                  </a:tabLst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If 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the size of 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n is measured by the number of bits b, (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 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), 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where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tabLst>
                    <a:tab pos="5599113" algn="l"/>
                  </a:tabLs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b = </a:t>
                </a:r>
                <a:r>
                  <a:rPr lang="en-US" sz="3600" baseline="-250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└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(log</a:t>
                </a:r>
                <a:r>
                  <a:rPr lang="en-US" sz="24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n)</a:t>
                </a:r>
                <a:r>
                  <a:rPr lang="en-US" sz="3600" baseline="-250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┘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+ 1 bits for the binary representation of n,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tabLst>
                    <a:tab pos="5599113" algn="l"/>
                  </a:tabLst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he efficiency class is even 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worse, namely, doubly 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exponential:  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tabLst>
                    <a:tab pos="5599113" algn="l"/>
                  </a:tabLst>
                </a:pP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A(n) =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Ø</m:t>
                        </m:r>
                      </m:e>
                      <m:sup>
                        <m:sSup>
                          <m:sSupPr>
                            <m:ctrlPr>
                              <a:rPr lang="en-US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	</a:t>
                </a:r>
                <a:endParaRPr lang="en-US" sz="22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085" y="995789"/>
                <a:ext cx="8969829" cy="5119863"/>
              </a:xfrm>
              <a:prstGeom prst="rect">
                <a:avLst/>
              </a:prstGeom>
              <a:blipFill>
                <a:blip r:embed="rId2"/>
                <a:stretch>
                  <a:fillRect l="-1698" t="-1548" b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loud Callout 2"/>
          <p:cNvSpPr/>
          <p:nvPr/>
        </p:nvSpPr>
        <p:spPr>
          <a:xfrm rot="432939">
            <a:off x="926895" y="2009354"/>
            <a:ext cx="607707" cy="286247"/>
          </a:xfrm>
          <a:prstGeom prst="cloudCallout">
            <a:avLst>
              <a:gd name="adj1" fmla="val 58808"/>
              <a:gd name="adj2" fmla="val 8749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43EC80-4B41-43A1-8452-ECB432E607AB}"/>
                  </a:ext>
                </a:extLst>
              </p:cNvPr>
              <p:cNvSpPr txBox="1"/>
              <p:nvPr/>
            </p:nvSpPr>
            <p:spPr>
              <a:xfrm>
                <a:off x="8839200" y="3324889"/>
                <a:ext cx="28128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4 bits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3 </m:t>
                        </m:r>
                      </m:sup>
                    </m:sSup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43EC80-4B41-43A1-8452-ECB432E60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200" y="3324889"/>
                <a:ext cx="2812869" cy="461665"/>
              </a:xfrm>
              <a:prstGeom prst="rect">
                <a:avLst/>
              </a:prstGeom>
              <a:blipFill>
                <a:blip r:embed="rId3"/>
                <a:stretch>
                  <a:fillRect l="-325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696AE1-61F3-4525-A773-E4542E1D4894}"/>
              </a:ext>
            </a:extLst>
          </p:cNvPr>
          <p:cNvCxnSpPr>
            <a:cxnSpLocks/>
          </p:cNvCxnSpPr>
          <p:nvPr/>
        </p:nvCxnSpPr>
        <p:spPr>
          <a:xfrm flipH="1">
            <a:off x="9936480" y="3786554"/>
            <a:ext cx="474617" cy="33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Emoticon making a point Stock Vector - 14709057">
            <a:extLst>
              <a:ext uri="{FF2B5EF4-FFF2-40B4-BE49-F238E27FC236}">
                <a16:creationId xmlns:a16="http://schemas.microsoft.com/office/drawing/2014/main" id="{4C5DBD79-F021-4316-9AF4-78BC04C87CF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84" y="2018955"/>
            <a:ext cx="417830" cy="281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Emoticon making a point Stock Vector - 14709057">
            <a:extLst>
              <a:ext uri="{FF2B5EF4-FFF2-40B4-BE49-F238E27FC236}">
                <a16:creationId xmlns:a16="http://schemas.microsoft.com/office/drawing/2014/main" id="{C66FA707-C930-455E-B4FA-E575C83A2697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343" y="5737515"/>
            <a:ext cx="417830" cy="281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4550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36618" y="843677"/>
            <a:ext cx="8978536" cy="5011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problem of computing F(n) is expressed in terms of its smaller and overlapping subproblems of computing F(n – 1) and F(n – 2).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For 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avoiding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to computing overlapping subproblems r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epeatedly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: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Create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one-dimensional array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for storing n + 1 consecutive values of F(n) by: 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starting with F(0) = 0, and F(1) = 1 through F(n),</a:t>
            </a:r>
          </a:p>
          <a:p>
            <a:pPr lvl="2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where F(n) = F(n – 1) + F(n – 2)  for n &gt; 1.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 single-loop faster algorithm can be used by computing successive elements of the Fibonacci sequence iteratively: </a:t>
            </a:r>
            <a:endParaRPr lang="en-US" sz="2400" i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loud Callout 2"/>
          <p:cNvSpPr/>
          <p:nvPr/>
        </p:nvSpPr>
        <p:spPr>
          <a:xfrm>
            <a:off x="11239737" y="1462455"/>
            <a:ext cx="379391" cy="286247"/>
          </a:xfrm>
          <a:prstGeom prst="cloudCallout">
            <a:avLst>
              <a:gd name="adj1" fmla="val -64845"/>
              <a:gd name="adj2" fmla="val 1208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4E07EF8-E40E-40FF-91F8-9072E012B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944815"/>
              </p:ext>
            </p:extLst>
          </p:nvPr>
        </p:nvGraphicFramePr>
        <p:xfrm>
          <a:off x="8242756" y="3200400"/>
          <a:ext cx="289704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131">
                  <a:extLst>
                    <a:ext uri="{9D8B030D-6E8A-4147-A177-3AD203B41FA5}">
                      <a16:colId xmlns:a16="http://schemas.microsoft.com/office/drawing/2014/main" val="105620947"/>
                    </a:ext>
                  </a:extLst>
                </a:gridCol>
                <a:gridCol w="362131">
                  <a:extLst>
                    <a:ext uri="{9D8B030D-6E8A-4147-A177-3AD203B41FA5}">
                      <a16:colId xmlns:a16="http://schemas.microsoft.com/office/drawing/2014/main" val="850975807"/>
                    </a:ext>
                  </a:extLst>
                </a:gridCol>
                <a:gridCol w="362131">
                  <a:extLst>
                    <a:ext uri="{9D8B030D-6E8A-4147-A177-3AD203B41FA5}">
                      <a16:colId xmlns:a16="http://schemas.microsoft.com/office/drawing/2014/main" val="2607962727"/>
                    </a:ext>
                  </a:extLst>
                </a:gridCol>
                <a:gridCol w="362131">
                  <a:extLst>
                    <a:ext uri="{9D8B030D-6E8A-4147-A177-3AD203B41FA5}">
                      <a16:colId xmlns:a16="http://schemas.microsoft.com/office/drawing/2014/main" val="257230473"/>
                    </a:ext>
                  </a:extLst>
                </a:gridCol>
                <a:gridCol w="362131">
                  <a:extLst>
                    <a:ext uri="{9D8B030D-6E8A-4147-A177-3AD203B41FA5}">
                      <a16:colId xmlns:a16="http://schemas.microsoft.com/office/drawing/2014/main" val="1240624396"/>
                    </a:ext>
                  </a:extLst>
                </a:gridCol>
                <a:gridCol w="362131">
                  <a:extLst>
                    <a:ext uri="{9D8B030D-6E8A-4147-A177-3AD203B41FA5}">
                      <a16:colId xmlns:a16="http://schemas.microsoft.com/office/drawing/2014/main" val="2254580895"/>
                    </a:ext>
                  </a:extLst>
                </a:gridCol>
                <a:gridCol w="362131">
                  <a:extLst>
                    <a:ext uri="{9D8B030D-6E8A-4147-A177-3AD203B41FA5}">
                      <a16:colId xmlns:a16="http://schemas.microsoft.com/office/drawing/2014/main" val="2315310873"/>
                    </a:ext>
                  </a:extLst>
                </a:gridCol>
                <a:gridCol w="362131">
                  <a:extLst>
                    <a:ext uri="{9D8B030D-6E8A-4147-A177-3AD203B41FA5}">
                      <a16:colId xmlns:a16="http://schemas.microsoft.com/office/drawing/2014/main" val="2629763181"/>
                    </a:ext>
                  </a:extLst>
                </a:gridCol>
              </a:tblGrid>
              <a:tr h="368905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873310"/>
                  </a:ext>
                </a:extLst>
              </a:tr>
            </a:tbl>
          </a:graphicData>
        </a:graphic>
      </p:graphicFrame>
      <p:pic>
        <p:nvPicPr>
          <p:cNvPr id="5" name="Picture 4" descr="Emoticon making a point Stock Vector - 14709057">
            <a:extLst>
              <a:ext uri="{FF2B5EF4-FFF2-40B4-BE49-F238E27FC236}">
                <a16:creationId xmlns:a16="http://schemas.microsoft.com/office/drawing/2014/main" id="{97E2432C-D08E-4A62-94E2-1DC62B2F0F1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47" y="1466762"/>
            <a:ext cx="417830" cy="281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9831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32064" y="723554"/>
                <a:ext cx="9841678" cy="5700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Polynomial Algorithm Fib(n) 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//Computes iteratively the nth Fibonacci number, using definition</a:t>
                </a:r>
              </a:p>
              <a:p>
                <a:pPr marL="9144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Input:       A nonnegative integer n.</a:t>
                </a:r>
              </a:p>
              <a:p>
                <a:pPr marL="9144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Output:    The nth Fibonacci number.</a:t>
                </a:r>
              </a:p>
              <a:p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	create an array F[0 .. n];</a:t>
                </a:r>
              </a:p>
              <a:p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	F[0]  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←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0;   F[1]  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←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1;</a:t>
                </a:r>
              </a:p>
              <a:p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	for   </a:t>
                </a:r>
                <a:r>
                  <a:rPr lang="en-US" sz="24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←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2  to  n  do</a:t>
                </a:r>
              </a:p>
              <a:p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		F[</a:t>
                </a:r>
                <a:r>
                  <a:rPr lang="en-US" sz="24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]  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←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F[i-1] + F[i-2]</a:t>
                </a:r>
              </a:p>
              <a:p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		return F[n].</a:t>
                </a:r>
              </a:p>
              <a:p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 </a:t>
                </a:r>
              </a:p>
              <a:p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This algorithm makes n-1 additions. Its time efficiency is: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linear as a function of n,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A(n) = Θ(n), 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and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it is “only” exponential as a function of the number of bits b for representing n in binary (i.e.,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 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n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),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A(n) = Θ(2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b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). </a:t>
                </a:r>
                <a:endParaRPr 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Since b is log</a:t>
                </a:r>
                <a:r>
                  <a:rPr lang="en-US" sz="24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n+1, then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A(n) = Θ(2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log n+1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 = Θ(2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log n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*2) = Θ(2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log n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 .</a:t>
                </a:r>
                <a:endParaRPr lang="en-US" sz="2400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064" y="723554"/>
                <a:ext cx="9841678" cy="5700407"/>
              </a:xfrm>
              <a:prstGeom prst="rect">
                <a:avLst/>
              </a:prstGeom>
              <a:blipFill>
                <a:blip r:embed="rId2"/>
                <a:stretch>
                  <a:fillRect l="-991" t="-1070" b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loud Callout 2"/>
          <p:cNvSpPr/>
          <p:nvPr/>
        </p:nvSpPr>
        <p:spPr>
          <a:xfrm>
            <a:off x="8080798" y="2728983"/>
            <a:ext cx="379391" cy="286247"/>
          </a:xfrm>
          <a:prstGeom prst="cloudCallout">
            <a:avLst>
              <a:gd name="adj1" fmla="val -64845"/>
              <a:gd name="adj2" fmla="val 1208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B35C2B0-5073-459C-B4B3-4ACF067F5937}"/>
              </a:ext>
            </a:extLst>
          </p:cNvPr>
          <p:cNvGraphicFramePr>
            <a:graphicFrameLocks noGrp="1"/>
          </p:cNvGraphicFramePr>
          <p:nvPr/>
        </p:nvGraphicFramePr>
        <p:xfrm>
          <a:off x="7233958" y="3358740"/>
          <a:ext cx="4039784" cy="368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097">
                  <a:extLst>
                    <a:ext uri="{9D8B030D-6E8A-4147-A177-3AD203B41FA5}">
                      <a16:colId xmlns:a16="http://schemas.microsoft.com/office/drawing/2014/main" val="105620947"/>
                    </a:ext>
                  </a:extLst>
                </a:gridCol>
                <a:gridCol w="505097">
                  <a:extLst>
                    <a:ext uri="{9D8B030D-6E8A-4147-A177-3AD203B41FA5}">
                      <a16:colId xmlns:a16="http://schemas.microsoft.com/office/drawing/2014/main" val="850975807"/>
                    </a:ext>
                  </a:extLst>
                </a:gridCol>
                <a:gridCol w="505097">
                  <a:extLst>
                    <a:ext uri="{9D8B030D-6E8A-4147-A177-3AD203B41FA5}">
                      <a16:colId xmlns:a16="http://schemas.microsoft.com/office/drawing/2014/main" val="2607962727"/>
                    </a:ext>
                  </a:extLst>
                </a:gridCol>
                <a:gridCol w="505097">
                  <a:extLst>
                    <a:ext uri="{9D8B030D-6E8A-4147-A177-3AD203B41FA5}">
                      <a16:colId xmlns:a16="http://schemas.microsoft.com/office/drawing/2014/main" val="257230473"/>
                    </a:ext>
                  </a:extLst>
                </a:gridCol>
                <a:gridCol w="448878">
                  <a:extLst>
                    <a:ext uri="{9D8B030D-6E8A-4147-A177-3AD203B41FA5}">
                      <a16:colId xmlns:a16="http://schemas.microsoft.com/office/drawing/2014/main" val="1240624396"/>
                    </a:ext>
                  </a:extLst>
                </a:gridCol>
                <a:gridCol w="505097">
                  <a:extLst>
                    <a:ext uri="{9D8B030D-6E8A-4147-A177-3AD203B41FA5}">
                      <a16:colId xmlns:a16="http://schemas.microsoft.com/office/drawing/2014/main" val="2315310873"/>
                    </a:ext>
                  </a:extLst>
                </a:gridCol>
                <a:gridCol w="560324">
                  <a:extLst>
                    <a:ext uri="{9D8B030D-6E8A-4147-A177-3AD203B41FA5}">
                      <a16:colId xmlns:a16="http://schemas.microsoft.com/office/drawing/2014/main" val="3044865906"/>
                    </a:ext>
                  </a:extLst>
                </a:gridCol>
                <a:gridCol w="505097">
                  <a:extLst>
                    <a:ext uri="{9D8B030D-6E8A-4147-A177-3AD203B41FA5}">
                      <a16:colId xmlns:a16="http://schemas.microsoft.com/office/drawing/2014/main" val="3883649586"/>
                    </a:ext>
                  </a:extLst>
                </a:gridCol>
              </a:tblGrid>
              <a:tr h="36890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873310"/>
                  </a:ext>
                </a:extLst>
              </a:tr>
            </a:tbl>
          </a:graphicData>
        </a:graphic>
      </p:graphicFrame>
      <p:pic>
        <p:nvPicPr>
          <p:cNvPr id="5" name="Picture 4" descr="Emoticon making a point Stock Vector - 14709057">
            <a:extLst>
              <a:ext uri="{FF2B5EF4-FFF2-40B4-BE49-F238E27FC236}">
                <a16:creationId xmlns:a16="http://schemas.microsoft.com/office/drawing/2014/main" id="{2E86327C-E879-4A24-AF9B-D92AF4A28F0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34" y="5082195"/>
            <a:ext cx="417830" cy="281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9146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7549" y="1198922"/>
            <a:ext cx="8567341" cy="3534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Microsoft YaHei" panose="020B0503020204020204" pitchFamily="34" charset="-122"/>
                <a:cs typeface="Times New Roman" panose="02020603050405020304" pitchFamily="18" charset="0"/>
              </a:rPr>
              <a:t>Avoid Using an Extra Array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This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improved Polynomial Algorithm Fib(n) requires only Ɵ(1) space by keeping the last two elements of the Fibonacci sequence.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94154C-D065-4DA6-936D-0A157839FC80}"/>
              </a:ext>
            </a:extLst>
          </p:cNvPr>
          <p:cNvSpPr txBox="1"/>
          <p:nvPr/>
        </p:nvSpPr>
        <p:spPr>
          <a:xfrm>
            <a:off x="3003512" y="3354626"/>
            <a:ext cx="4930814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At most, three locations are needed,</a:t>
            </a:r>
          </a:p>
          <a:p>
            <a:r>
              <a:rPr lang="en-US" sz="2400" dirty="0"/>
              <a:t>F(I - 2), F(I - 1), Temp</a:t>
            </a:r>
          </a:p>
        </p:txBody>
      </p:sp>
      <p:pic>
        <p:nvPicPr>
          <p:cNvPr id="5" name="Picture 4" descr="Emoticon making a point Stock Vector - 14709057">
            <a:extLst>
              <a:ext uri="{FF2B5EF4-FFF2-40B4-BE49-F238E27FC236}">
                <a16:creationId xmlns:a16="http://schemas.microsoft.com/office/drawing/2014/main" id="{0DEFF583-39B4-4BF4-B06A-698751D61AE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84" y="2018955"/>
            <a:ext cx="417830" cy="281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5553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85595" y="589321"/>
            <a:ext cx="7598040" cy="5709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  <a:r>
              <a:rPr lang="en-US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Further Improvement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time efficiency for computing the Fibonacci sequence can be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improved further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. 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improved method begins with the equations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F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F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and F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F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+ F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 matrix notation.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F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  		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      1         F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             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F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 </a:t>
            </a:r>
          </a:p>
          <a:p>
            <a:r>
              <a:rPr lang="en-US" sz="3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               =</a:t>
            </a:r>
          </a:p>
          <a:p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	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   1         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F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+ F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 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4" descr="Emoticon making a point Stock Vector - 14709057">
            <a:extLst>
              <a:ext uri="{FF2B5EF4-FFF2-40B4-BE49-F238E27FC236}">
                <a16:creationId xmlns:a16="http://schemas.microsoft.com/office/drawing/2014/main" id="{C33BE29A-8CB6-49C8-A2C2-0616F1B4FDD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84" y="2018955"/>
            <a:ext cx="417830" cy="2819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Left Bracket 2">
            <a:extLst>
              <a:ext uri="{FF2B5EF4-FFF2-40B4-BE49-F238E27FC236}">
                <a16:creationId xmlns:a16="http://schemas.microsoft.com/office/drawing/2014/main" id="{019E18F2-BAB8-432D-B5FE-038F0D359CE4}"/>
              </a:ext>
            </a:extLst>
          </p:cNvPr>
          <p:cNvSpPr/>
          <p:nvPr/>
        </p:nvSpPr>
        <p:spPr>
          <a:xfrm>
            <a:off x="2656114" y="4685211"/>
            <a:ext cx="104503" cy="966652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86552A92-FC89-4542-A9A7-F60554919F23}"/>
              </a:ext>
            </a:extLst>
          </p:cNvPr>
          <p:cNvSpPr/>
          <p:nvPr/>
        </p:nvSpPr>
        <p:spPr>
          <a:xfrm>
            <a:off x="3213463" y="4685211"/>
            <a:ext cx="61035" cy="966652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37009643-FEE4-4CAF-9F6F-E088E456CB65}"/>
              </a:ext>
            </a:extLst>
          </p:cNvPr>
          <p:cNvSpPr/>
          <p:nvPr/>
        </p:nvSpPr>
        <p:spPr>
          <a:xfrm>
            <a:off x="5543006" y="4685211"/>
            <a:ext cx="61035" cy="966652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16EF05A0-58FF-4103-B5CC-05C828613888}"/>
              </a:ext>
            </a:extLst>
          </p:cNvPr>
          <p:cNvSpPr/>
          <p:nvPr/>
        </p:nvSpPr>
        <p:spPr>
          <a:xfrm>
            <a:off x="6526926" y="4689565"/>
            <a:ext cx="61035" cy="966652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0A7E9B89-8BA2-4811-91E9-C36DE747153C}"/>
              </a:ext>
            </a:extLst>
          </p:cNvPr>
          <p:cNvSpPr/>
          <p:nvPr/>
        </p:nvSpPr>
        <p:spPr>
          <a:xfrm>
            <a:off x="4443474" y="4685211"/>
            <a:ext cx="104503" cy="966652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3A86EF9D-1498-4898-AA81-7A9C57E0B0D1}"/>
              </a:ext>
            </a:extLst>
          </p:cNvPr>
          <p:cNvSpPr/>
          <p:nvPr/>
        </p:nvSpPr>
        <p:spPr>
          <a:xfrm>
            <a:off x="5943562" y="4685211"/>
            <a:ext cx="104503" cy="966652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30B6C734-201D-480E-A229-C163379F6B37}"/>
              </a:ext>
            </a:extLst>
          </p:cNvPr>
          <p:cNvSpPr/>
          <p:nvPr/>
        </p:nvSpPr>
        <p:spPr>
          <a:xfrm rot="10800000">
            <a:off x="6731726" y="5212082"/>
            <a:ext cx="335096" cy="827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609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02509" y="893019"/>
            <a:ext cx="8380392" cy="5960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F</a:t>
            </a:r>
            <a:r>
              <a:rPr lang="en-US" sz="2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  		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      1         F</a:t>
            </a:r>
            <a:r>
              <a:rPr lang="en-US" sz="2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           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F</a:t>
            </a:r>
            <a:r>
              <a:rPr lang="en-US" sz="2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 </a:t>
            </a:r>
          </a:p>
          <a:p>
            <a:endParaRPr lang="en-US" sz="2200" baseline="-25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		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   1         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	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F</a:t>
            </a:r>
            <a:r>
              <a:rPr lang="en-US" sz="2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+ F</a:t>
            </a:r>
            <a:r>
              <a:rPr lang="en-US" sz="2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 </a:t>
            </a:r>
          </a:p>
          <a:p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		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  1         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F</a:t>
            </a:r>
            <a:r>
              <a:rPr lang="en-US" sz="2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 </a:t>
            </a:r>
            <a:endParaRPr lang="en-US" sz="2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		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   1         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       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F</a:t>
            </a:r>
            <a:r>
              <a:rPr lang="en-US" sz="2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+ F</a:t>
            </a:r>
            <a:r>
              <a:rPr lang="en-US" sz="2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0      1   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0      1     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1      1          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1      2     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    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F</a:t>
            </a:r>
            <a:r>
              <a:rPr lang="en-US" sz="2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+   2F</a:t>
            </a:r>
            <a:r>
              <a:rPr lang="en-US" sz="2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	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0      1   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  	        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2F</a:t>
            </a:r>
            <a:r>
              <a:rPr lang="en-US" sz="2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+ 3F</a:t>
            </a:r>
            <a:r>
              <a:rPr lang="en-US" sz="2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endParaRPr lang="en-US" sz="2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  	        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3F</a:t>
            </a:r>
            <a:r>
              <a:rPr lang="en-US" sz="2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+ 5F</a:t>
            </a:r>
            <a:r>
              <a:rPr lang="en-US" sz="2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endParaRPr lang="en-US" sz="2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n+1		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   1         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	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	    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5F</a:t>
            </a:r>
            <a:r>
              <a:rPr lang="en-US" sz="2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+ 8F</a:t>
            </a:r>
            <a:r>
              <a:rPr lang="en-US" sz="2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			           		       F</a:t>
            </a:r>
            <a:r>
              <a:rPr lang="en-US" sz="2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8F</a:t>
            </a:r>
            <a:r>
              <a:rPr lang="en-US" sz="2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+ 13F</a:t>
            </a:r>
            <a:r>
              <a:rPr lang="en-US" sz="2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				                    F</a:t>
            </a:r>
            <a:r>
              <a:rPr lang="en-US" sz="2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13F</a:t>
            </a:r>
            <a:r>
              <a:rPr lang="en-US" sz="2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+ 21F</a:t>
            </a:r>
            <a:r>
              <a:rPr lang="en-US" sz="2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43547" y="1964174"/>
            <a:ext cx="135896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Similarly,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03952" y="4213907"/>
            <a:ext cx="186140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And in general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Left Bracket 4"/>
          <p:cNvSpPr/>
          <p:nvPr/>
        </p:nvSpPr>
        <p:spPr>
          <a:xfrm>
            <a:off x="3696017" y="1048022"/>
            <a:ext cx="66086" cy="74594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Left Bracket 5"/>
          <p:cNvSpPr/>
          <p:nvPr/>
        </p:nvSpPr>
        <p:spPr>
          <a:xfrm>
            <a:off x="5537879" y="1048021"/>
            <a:ext cx="66086" cy="74594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Left Bracket 6"/>
          <p:cNvSpPr/>
          <p:nvPr/>
        </p:nvSpPr>
        <p:spPr>
          <a:xfrm>
            <a:off x="6906017" y="1048020"/>
            <a:ext cx="66086" cy="74594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Left Bracket 7"/>
          <p:cNvSpPr/>
          <p:nvPr/>
        </p:nvSpPr>
        <p:spPr>
          <a:xfrm>
            <a:off x="3696017" y="2593793"/>
            <a:ext cx="66086" cy="74594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Left Bracket 8"/>
          <p:cNvSpPr/>
          <p:nvPr/>
        </p:nvSpPr>
        <p:spPr>
          <a:xfrm>
            <a:off x="5563491" y="2593792"/>
            <a:ext cx="66086" cy="74594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Left Bracket 9"/>
          <p:cNvSpPr/>
          <p:nvPr/>
        </p:nvSpPr>
        <p:spPr>
          <a:xfrm>
            <a:off x="6927531" y="2576372"/>
            <a:ext cx="66086" cy="74594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Left Bracket 10"/>
          <p:cNvSpPr/>
          <p:nvPr/>
        </p:nvSpPr>
        <p:spPr>
          <a:xfrm>
            <a:off x="3729060" y="5171530"/>
            <a:ext cx="66086" cy="74594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Left Bracket 11"/>
          <p:cNvSpPr/>
          <p:nvPr/>
        </p:nvSpPr>
        <p:spPr>
          <a:xfrm>
            <a:off x="5580394" y="3917888"/>
            <a:ext cx="66086" cy="74594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Left Bracket 12"/>
          <p:cNvSpPr/>
          <p:nvPr/>
        </p:nvSpPr>
        <p:spPr>
          <a:xfrm>
            <a:off x="5556060" y="5171529"/>
            <a:ext cx="66086" cy="74594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Left Bracket 13"/>
          <p:cNvSpPr/>
          <p:nvPr/>
        </p:nvSpPr>
        <p:spPr>
          <a:xfrm>
            <a:off x="6927531" y="3917887"/>
            <a:ext cx="66086" cy="74594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Left Bracket 14"/>
          <p:cNvSpPr/>
          <p:nvPr/>
        </p:nvSpPr>
        <p:spPr>
          <a:xfrm>
            <a:off x="6927531" y="5171526"/>
            <a:ext cx="66086" cy="74594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Left Bracket 15"/>
          <p:cNvSpPr/>
          <p:nvPr/>
        </p:nvSpPr>
        <p:spPr>
          <a:xfrm flipH="1">
            <a:off x="4235827" y="1048020"/>
            <a:ext cx="93678" cy="74594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Left Bracket 16"/>
          <p:cNvSpPr/>
          <p:nvPr/>
        </p:nvSpPr>
        <p:spPr>
          <a:xfrm flipH="1">
            <a:off x="6469576" y="1048019"/>
            <a:ext cx="93678" cy="74594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Left Bracket 17"/>
          <p:cNvSpPr/>
          <p:nvPr/>
        </p:nvSpPr>
        <p:spPr>
          <a:xfrm flipH="1">
            <a:off x="4235827" y="2593791"/>
            <a:ext cx="93678" cy="74594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Left Bracket 18"/>
          <p:cNvSpPr/>
          <p:nvPr/>
        </p:nvSpPr>
        <p:spPr>
          <a:xfrm flipH="1">
            <a:off x="6469576" y="2593785"/>
            <a:ext cx="93678" cy="74594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Left Bracket 19"/>
          <p:cNvSpPr/>
          <p:nvPr/>
        </p:nvSpPr>
        <p:spPr>
          <a:xfrm flipH="1">
            <a:off x="4400999" y="5171526"/>
            <a:ext cx="93678" cy="74594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/>
          </a:p>
        </p:txBody>
      </p:sp>
      <p:sp>
        <p:nvSpPr>
          <p:cNvPr id="21" name="Left Bracket 20"/>
          <p:cNvSpPr/>
          <p:nvPr/>
        </p:nvSpPr>
        <p:spPr>
          <a:xfrm flipH="1">
            <a:off x="7376365" y="1048019"/>
            <a:ext cx="93678" cy="74594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Left Bracket 21"/>
          <p:cNvSpPr/>
          <p:nvPr/>
        </p:nvSpPr>
        <p:spPr>
          <a:xfrm flipH="1">
            <a:off x="7401255" y="2576371"/>
            <a:ext cx="93678" cy="74594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Left Bracket 22"/>
          <p:cNvSpPr/>
          <p:nvPr/>
        </p:nvSpPr>
        <p:spPr>
          <a:xfrm flipH="1">
            <a:off x="7409168" y="3917885"/>
            <a:ext cx="93678" cy="74594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24" name="Left Bracket 23"/>
          <p:cNvSpPr/>
          <p:nvPr/>
        </p:nvSpPr>
        <p:spPr>
          <a:xfrm flipH="1">
            <a:off x="6479339" y="3917885"/>
            <a:ext cx="93678" cy="74594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5" name="Left Bracket 24"/>
          <p:cNvSpPr/>
          <p:nvPr/>
        </p:nvSpPr>
        <p:spPr>
          <a:xfrm flipH="1">
            <a:off x="6485444" y="5171525"/>
            <a:ext cx="93678" cy="74594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" name="Left Bracket 25"/>
          <p:cNvSpPr/>
          <p:nvPr/>
        </p:nvSpPr>
        <p:spPr>
          <a:xfrm flipH="1">
            <a:off x="7376365" y="5171525"/>
            <a:ext cx="93678" cy="74594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7" name="Text Box 452"/>
          <p:cNvSpPr txBox="1"/>
          <p:nvPr/>
        </p:nvSpPr>
        <p:spPr>
          <a:xfrm>
            <a:off x="4637171" y="1240558"/>
            <a:ext cx="448636" cy="308610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28" name="Text Box 452"/>
          <p:cNvSpPr txBox="1"/>
          <p:nvPr/>
        </p:nvSpPr>
        <p:spPr>
          <a:xfrm>
            <a:off x="4684981" y="1240558"/>
            <a:ext cx="448636" cy="308610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29" name="Text Box 452"/>
          <p:cNvSpPr txBox="1"/>
          <p:nvPr/>
        </p:nvSpPr>
        <p:spPr>
          <a:xfrm>
            <a:off x="4680488" y="2795037"/>
            <a:ext cx="448636" cy="308610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30" name="Text Box 452"/>
          <p:cNvSpPr txBox="1"/>
          <p:nvPr/>
        </p:nvSpPr>
        <p:spPr>
          <a:xfrm>
            <a:off x="4641294" y="4120741"/>
            <a:ext cx="448636" cy="308610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31" name="Text Box 452"/>
          <p:cNvSpPr txBox="1"/>
          <p:nvPr/>
        </p:nvSpPr>
        <p:spPr>
          <a:xfrm>
            <a:off x="4637171" y="5390191"/>
            <a:ext cx="448636" cy="308610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33" name="Right Arrow 32"/>
          <p:cNvSpPr/>
          <p:nvPr/>
        </p:nvSpPr>
        <p:spPr>
          <a:xfrm>
            <a:off x="7609398" y="1420990"/>
            <a:ext cx="286247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Bracket 33"/>
          <p:cNvSpPr/>
          <p:nvPr/>
        </p:nvSpPr>
        <p:spPr>
          <a:xfrm>
            <a:off x="7926766" y="3917885"/>
            <a:ext cx="66086" cy="74594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5" name="Left Bracket 34"/>
          <p:cNvSpPr/>
          <p:nvPr/>
        </p:nvSpPr>
        <p:spPr>
          <a:xfrm>
            <a:off x="8969712" y="3902074"/>
            <a:ext cx="66086" cy="74594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6" name="Left Bracket 35"/>
          <p:cNvSpPr/>
          <p:nvPr/>
        </p:nvSpPr>
        <p:spPr>
          <a:xfrm flipH="1">
            <a:off x="8768129" y="3917884"/>
            <a:ext cx="93678" cy="74594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7" name="Left Bracket 36"/>
          <p:cNvSpPr/>
          <p:nvPr/>
        </p:nvSpPr>
        <p:spPr>
          <a:xfrm flipH="1">
            <a:off x="9388942" y="3917883"/>
            <a:ext cx="93678" cy="74594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8" name="Text Box 452"/>
          <p:cNvSpPr txBox="1"/>
          <p:nvPr/>
        </p:nvSpPr>
        <p:spPr>
          <a:xfrm>
            <a:off x="4660585" y="4064487"/>
            <a:ext cx="448636" cy="308610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39" name="Text Box 452"/>
          <p:cNvSpPr txBox="1"/>
          <p:nvPr/>
        </p:nvSpPr>
        <p:spPr>
          <a:xfrm>
            <a:off x="7573622" y="4105313"/>
            <a:ext cx="280446" cy="308610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40" name="Right Arrow 39"/>
          <p:cNvSpPr/>
          <p:nvPr/>
        </p:nvSpPr>
        <p:spPr>
          <a:xfrm>
            <a:off x="7576326" y="2903623"/>
            <a:ext cx="286247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8481882" y="4909234"/>
            <a:ext cx="286247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8525618" y="5229804"/>
            <a:ext cx="286247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loud Callout 42"/>
          <p:cNvSpPr/>
          <p:nvPr/>
        </p:nvSpPr>
        <p:spPr>
          <a:xfrm>
            <a:off x="10692882" y="2795037"/>
            <a:ext cx="379391" cy="286247"/>
          </a:xfrm>
          <a:prstGeom prst="cloudCallout">
            <a:avLst>
              <a:gd name="adj1" fmla="val -64845"/>
              <a:gd name="adj2" fmla="val 1208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6953176" y="6139933"/>
            <a:ext cx="286247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1">
            <a:extLst>
              <a:ext uri="{FF2B5EF4-FFF2-40B4-BE49-F238E27FC236}">
                <a16:creationId xmlns:a16="http://schemas.microsoft.com/office/drawing/2014/main" id="{D25E6C81-AEE6-47AB-A767-AF5B5DB7BBAE}"/>
              </a:ext>
            </a:extLst>
          </p:cNvPr>
          <p:cNvSpPr/>
          <p:nvPr/>
        </p:nvSpPr>
        <p:spPr>
          <a:xfrm>
            <a:off x="8525617" y="5553576"/>
            <a:ext cx="286247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1">
            <a:extLst>
              <a:ext uri="{FF2B5EF4-FFF2-40B4-BE49-F238E27FC236}">
                <a16:creationId xmlns:a16="http://schemas.microsoft.com/office/drawing/2014/main" id="{4532D88E-B12E-45A1-9C01-3F21101584B9}"/>
              </a:ext>
            </a:extLst>
          </p:cNvPr>
          <p:cNvSpPr/>
          <p:nvPr/>
        </p:nvSpPr>
        <p:spPr>
          <a:xfrm>
            <a:off x="8525616" y="5894608"/>
            <a:ext cx="286247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1">
            <a:extLst>
              <a:ext uri="{FF2B5EF4-FFF2-40B4-BE49-F238E27FC236}">
                <a16:creationId xmlns:a16="http://schemas.microsoft.com/office/drawing/2014/main" id="{E9B89C5E-82CC-44F8-8D0A-D4E34C7EE244}"/>
              </a:ext>
            </a:extLst>
          </p:cNvPr>
          <p:cNvSpPr/>
          <p:nvPr/>
        </p:nvSpPr>
        <p:spPr>
          <a:xfrm>
            <a:off x="8525616" y="6210991"/>
            <a:ext cx="286247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1">
            <a:extLst>
              <a:ext uri="{FF2B5EF4-FFF2-40B4-BE49-F238E27FC236}">
                <a16:creationId xmlns:a16="http://schemas.microsoft.com/office/drawing/2014/main" id="{84E4085C-643D-41BA-BDAD-C80F34667271}"/>
              </a:ext>
            </a:extLst>
          </p:cNvPr>
          <p:cNvSpPr/>
          <p:nvPr/>
        </p:nvSpPr>
        <p:spPr>
          <a:xfrm>
            <a:off x="8525616" y="6556507"/>
            <a:ext cx="286247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11EC8B-6538-41D6-B92D-1418AF0781C0}"/>
              </a:ext>
            </a:extLst>
          </p:cNvPr>
          <p:cNvSpPr txBox="1"/>
          <p:nvPr/>
        </p:nvSpPr>
        <p:spPr>
          <a:xfrm>
            <a:off x="866692" y="341906"/>
            <a:ext cx="5602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Q:  F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n+1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(x)F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+ yF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where x =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and y = x + F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n-1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? </a:t>
            </a:r>
            <a:endParaRPr lang="en-US" dirty="0"/>
          </a:p>
        </p:txBody>
      </p:sp>
      <p:pic>
        <p:nvPicPr>
          <p:cNvPr id="49" name="Picture 48" descr="Emoticon making a point Stock Vector - 14709057">
            <a:extLst>
              <a:ext uri="{FF2B5EF4-FFF2-40B4-BE49-F238E27FC236}">
                <a16:creationId xmlns:a16="http://schemas.microsoft.com/office/drawing/2014/main" id="{1C585C62-318A-487E-81C7-103D3A723F7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903" y="5416861"/>
            <a:ext cx="417830" cy="281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83710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5743" y="620154"/>
            <a:ext cx="10180719" cy="584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For computing 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sz="22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,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it suffices to raise this 2 x 2 matrix, (called it 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to the nth power.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We can show:  </a:t>
            </a:r>
          </a:p>
          <a:p>
            <a:pPr>
              <a:lnSpc>
                <a:spcPct val="150000"/>
              </a:lnSpc>
            </a:pP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Multiplying two 2 x 2 matrices requires 4 additions (+) and 8 multiplications (*).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Computing </a:t>
            </a:r>
            <a:r>
              <a:rPr lang="en-US" sz="2200" b="1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2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will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take O(log n)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.   </a:t>
            </a:r>
          </a:p>
          <a:p>
            <a:pPr lvl="3">
              <a:lnSpc>
                <a:spcPct val="150000"/>
              </a:lnSpc>
            </a:pP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takes 4 +s and 8 *s. </a:t>
            </a:r>
          </a:p>
          <a:p>
            <a:pPr lvl="3">
              <a:lnSpc>
                <a:spcPct val="150000"/>
              </a:lnSpc>
            </a:pP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2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takes 2</a:t>
            </a:r>
            <a:r>
              <a:rPr lang="en-US" sz="2400" dirty="0"/>
              <a:t>*(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 +s and 8 *s</a:t>
            </a:r>
            <a:r>
              <a:rPr lang="en-US" sz="2400" dirty="0"/>
              <a:t>).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</a:t>
            </a:r>
          </a:p>
          <a:p>
            <a:pPr lvl="3">
              <a:lnSpc>
                <a:spcPct val="150000"/>
              </a:lnSpc>
            </a:pP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200" b="1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8 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 X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2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2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2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2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takes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sz="2400" dirty="0"/>
              <a:t>*(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 +s and 8 *s</a:t>
            </a:r>
            <a:r>
              <a:rPr lang="en-US" sz="2400" dirty="0"/>
              <a:t>)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. …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 general, </a:t>
            </a:r>
            <a:r>
              <a:rPr 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4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takes (log n)</a:t>
            </a:r>
            <a:r>
              <a:rPr lang="en-US" sz="2400" dirty="0"/>
              <a:t>*(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 +s and 8 *s</a:t>
            </a:r>
            <a:r>
              <a:rPr lang="en-US" sz="2400" dirty="0"/>
              <a:t>).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Thus,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number of arithmetic operations needed by our matrix-based algorithm for computing Fibonacci numbers  is O(log n), as compared to O(n).</a:t>
            </a:r>
            <a:endParaRPr lang="en-US" sz="2400" i="1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35EE16-64E2-4A00-89C7-25A41C312CFC}"/>
              </a:ext>
            </a:extLst>
          </p:cNvPr>
          <p:cNvSpPr txBox="1"/>
          <p:nvPr/>
        </p:nvSpPr>
        <p:spPr>
          <a:xfrm>
            <a:off x="3495334" y="1453943"/>
            <a:ext cx="7095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        1       0        1         0*0  + 1*1         0*1 + 1*1</a:t>
            </a:r>
          </a:p>
          <a:p>
            <a:r>
              <a:rPr lang="en-US" sz="2000" dirty="0"/>
              <a:t>1        1       1        1         1*0  + 1*1         1*1 + 1*1</a:t>
            </a:r>
          </a:p>
        </p:txBody>
      </p:sp>
      <p:sp>
        <p:nvSpPr>
          <p:cNvPr id="4" name="Left Bracket 3">
            <a:extLst>
              <a:ext uri="{FF2B5EF4-FFF2-40B4-BE49-F238E27FC236}">
                <a16:creationId xmlns:a16="http://schemas.microsoft.com/office/drawing/2014/main" id="{4D91FDFA-35AD-4927-9F97-7065B243EAF3}"/>
              </a:ext>
            </a:extLst>
          </p:cNvPr>
          <p:cNvSpPr/>
          <p:nvPr/>
        </p:nvSpPr>
        <p:spPr>
          <a:xfrm>
            <a:off x="3507819" y="1580902"/>
            <a:ext cx="45719" cy="478972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ket 4">
            <a:extLst>
              <a:ext uri="{FF2B5EF4-FFF2-40B4-BE49-F238E27FC236}">
                <a16:creationId xmlns:a16="http://schemas.microsoft.com/office/drawing/2014/main" id="{8AE80ABD-B35B-46F3-A6FF-BBD50B9BC9FA}"/>
              </a:ext>
            </a:extLst>
          </p:cNvPr>
          <p:cNvSpPr/>
          <p:nvPr/>
        </p:nvSpPr>
        <p:spPr>
          <a:xfrm>
            <a:off x="4637288" y="1591550"/>
            <a:ext cx="45719" cy="478972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6A7C2991-B458-47B0-A926-FA41CB7A4C84}"/>
              </a:ext>
            </a:extLst>
          </p:cNvPr>
          <p:cNvSpPr/>
          <p:nvPr/>
        </p:nvSpPr>
        <p:spPr>
          <a:xfrm>
            <a:off x="5831641" y="1591550"/>
            <a:ext cx="45719" cy="478972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ket 8">
            <a:extLst>
              <a:ext uri="{FF2B5EF4-FFF2-40B4-BE49-F238E27FC236}">
                <a16:creationId xmlns:a16="http://schemas.microsoft.com/office/drawing/2014/main" id="{32E5B5F1-629B-41E1-8E62-52E91C179605}"/>
              </a:ext>
            </a:extLst>
          </p:cNvPr>
          <p:cNvSpPr/>
          <p:nvPr/>
        </p:nvSpPr>
        <p:spPr>
          <a:xfrm>
            <a:off x="4339592" y="1591550"/>
            <a:ext cx="45719" cy="478972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ket 9">
            <a:extLst>
              <a:ext uri="{FF2B5EF4-FFF2-40B4-BE49-F238E27FC236}">
                <a16:creationId xmlns:a16="http://schemas.microsoft.com/office/drawing/2014/main" id="{AB6D256C-DC29-432B-AE8B-BD2F65450B05}"/>
              </a:ext>
            </a:extLst>
          </p:cNvPr>
          <p:cNvSpPr/>
          <p:nvPr/>
        </p:nvSpPr>
        <p:spPr>
          <a:xfrm>
            <a:off x="5490134" y="1591550"/>
            <a:ext cx="45719" cy="478972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6A78BA-AAA7-4847-8C85-E75CD564D8D5}"/>
              </a:ext>
            </a:extLst>
          </p:cNvPr>
          <p:cNvSpPr txBox="1"/>
          <p:nvPr/>
        </p:nvSpPr>
        <p:spPr>
          <a:xfrm>
            <a:off x="5535853" y="1676697"/>
            <a:ext cx="232954" cy="38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4C5934-FA62-4A19-9074-22DF163B28B6}"/>
              </a:ext>
            </a:extLst>
          </p:cNvPr>
          <p:cNvSpPr txBox="1"/>
          <p:nvPr/>
        </p:nvSpPr>
        <p:spPr>
          <a:xfrm>
            <a:off x="4386373" y="1689274"/>
            <a:ext cx="232954" cy="38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3" name="Cloud Callout 42">
            <a:extLst>
              <a:ext uri="{FF2B5EF4-FFF2-40B4-BE49-F238E27FC236}">
                <a16:creationId xmlns:a16="http://schemas.microsoft.com/office/drawing/2014/main" id="{5A84EF21-4E01-4D5A-AF60-A44F016EFE50}"/>
              </a:ext>
            </a:extLst>
          </p:cNvPr>
          <p:cNvSpPr/>
          <p:nvPr/>
        </p:nvSpPr>
        <p:spPr>
          <a:xfrm>
            <a:off x="727704" y="5362122"/>
            <a:ext cx="379391" cy="286247"/>
          </a:xfrm>
          <a:prstGeom prst="cloudCallout">
            <a:avLst>
              <a:gd name="adj1" fmla="val 54616"/>
              <a:gd name="adj2" fmla="val 10138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ket 14">
            <a:extLst>
              <a:ext uri="{FF2B5EF4-FFF2-40B4-BE49-F238E27FC236}">
                <a16:creationId xmlns:a16="http://schemas.microsoft.com/office/drawing/2014/main" id="{F0F1D564-4373-4427-AE71-0D600657AB5E}"/>
              </a:ext>
            </a:extLst>
          </p:cNvPr>
          <p:cNvSpPr/>
          <p:nvPr/>
        </p:nvSpPr>
        <p:spPr>
          <a:xfrm>
            <a:off x="8592745" y="1568400"/>
            <a:ext cx="45719" cy="478972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80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6468" y="853775"/>
            <a:ext cx="8735076" cy="5704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Dynamic Programming (i.e., Dynamic Planning)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Dynamic programming (DP):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DP approach is similar to divide-and-conquer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Divide an instance of a problem into smaller instances.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Solve each of the small instances only once first, and saves their results in a table (an array).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Later, whenever a result is needed, look it up instead of recomputing it.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 solution to the original problem can then be obtained. </a:t>
            </a: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895" y="1271292"/>
            <a:ext cx="586105" cy="42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06441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3160" y="271811"/>
            <a:ext cx="10180719" cy="6443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For computing 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sz="22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,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it suffices to raise this 2 x 2 matrix, (called it 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X)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to the nth power.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We can show:  </a:t>
            </a:r>
          </a:p>
          <a:p>
            <a:pPr>
              <a:lnSpc>
                <a:spcPct val="150000"/>
              </a:lnSpc>
            </a:pP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Multiplying two 2 x 2 matrices requires 4 additions (+) and 8 multiplications (*). </a:t>
            </a: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takes 4 +s and 8 *s. </a:t>
            </a: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2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takes 2</a:t>
            </a:r>
            <a:r>
              <a:rPr lang="en-US" sz="2400" dirty="0"/>
              <a:t>*(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 +s and 8 *s</a:t>
            </a:r>
            <a:r>
              <a:rPr lang="en-US" sz="2400" dirty="0"/>
              <a:t>).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</a:t>
            </a: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200" b="1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8 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 X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2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2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2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2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takes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sz="2400" dirty="0"/>
              <a:t>*(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 +s and 8 *s</a:t>
            </a:r>
            <a:r>
              <a:rPr lang="en-US" sz="2400" dirty="0"/>
              <a:t>)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.  </a:t>
            </a: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200" b="1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16 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 X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2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2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2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2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2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2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2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= 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2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takes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sz="2400" dirty="0"/>
              <a:t>*(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 +s and 8 *s</a:t>
            </a:r>
            <a:r>
              <a:rPr lang="en-US" sz="2400" dirty="0"/>
              <a:t>).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</a:t>
            </a: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200" b="1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32 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 X</a:t>
            </a:r>
            <a:r>
              <a:rPr lang="en-US" sz="2200" b="1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16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200" b="1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16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takes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en-US" sz="2400" dirty="0"/>
              <a:t>*(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 +s and 8 *s</a:t>
            </a:r>
            <a:r>
              <a:rPr lang="en-US" sz="2400" dirty="0"/>
              <a:t>).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64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X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32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2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32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takes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6*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 +s and 8 *s</a:t>
            </a:r>
            <a:r>
              <a:rPr lang="en-US" sz="2400" dirty="0"/>
              <a:t>).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200" b="1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28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X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64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2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64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takes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en-US" sz="2400" dirty="0"/>
              <a:t>*(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 +s and 8 *s</a:t>
            </a:r>
            <a:r>
              <a:rPr lang="en-US" sz="2400" dirty="0"/>
              <a:t>).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 general, </a:t>
            </a:r>
            <a:r>
              <a:rPr 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4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takes (log n)</a:t>
            </a:r>
            <a:r>
              <a:rPr lang="en-US" sz="2400" dirty="0"/>
              <a:t>*(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 +s and 8 *s</a:t>
            </a:r>
            <a:r>
              <a:rPr lang="en-US" sz="2400" dirty="0"/>
              <a:t>).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Computing </a:t>
            </a:r>
            <a:r>
              <a:rPr 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4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will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take O(log n)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. 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35EE16-64E2-4A00-89C7-25A41C312CFC}"/>
              </a:ext>
            </a:extLst>
          </p:cNvPr>
          <p:cNvSpPr txBox="1"/>
          <p:nvPr/>
        </p:nvSpPr>
        <p:spPr>
          <a:xfrm>
            <a:off x="3507819" y="1225030"/>
            <a:ext cx="7095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        1       0        1         0*0  + 1*1         0*1 + 1*1</a:t>
            </a:r>
          </a:p>
          <a:p>
            <a:r>
              <a:rPr lang="en-US" sz="2000" dirty="0"/>
              <a:t>1        1       1        1         1*0  + 1*1         1*1 + 1*1</a:t>
            </a:r>
          </a:p>
        </p:txBody>
      </p:sp>
      <p:sp>
        <p:nvSpPr>
          <p:cNvPr id="4" name="Left Bracket 3">
            <a:extLst>
              <a:ext uri="{FF2B5EF4-FFF2-40B4-BE49-F238E27FC236}">
                <a16:creationId xmlns:a16="http://schemas.microsoft.com/office/drawing/2014/main" id="{4D91FDFA-35AD-4927-9F97-7065B243EAF3}"/>
              </a:ext>
            </a:extLst>
          </p:cNvPr>
          <p:cNvSpPr/>
          <p:nvPr/>
        </p:nvSpPr>
        <p:spPr>
          <a:xfrm>
            <a:off x="3480498" y="1347620"/>
            <a:ext cx="45719" cy="478972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ket 4">
            <a:extLst>
              <a:ext uri="{FF2B5EF4-FFF2-40B4-BE49-F238E27FC236}">
                <a16:creationId xmlns:a16="http://schemas.microsoft.com/office/drawing/2014/main" id="{8AE80ABD-B35B-46F3-A6FF-BBD50B9BC9FA}"/>
              </a:ext>
            </a:extLst>
          </p:cNvPr>
          <p:cNvSpPr/>
          <p:nvPr/>
        </p:nvSpPr>
        <p:spPr>
          <a:xfrm>
            <a:off x="4638058" y="1328914"/>
            <a:ext cx="45719" cy="478972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6A7C2991-B458-47B0-A926-FA41CB7A4C84}"/>
              </a:ext>
            </a:extLst>
          </p:cNvPr>
          <p:cNvSpPr/>
          <p:nvPr/>
        </p:nvSpPr>
        <p:spPr>
          <a:xfrm>
            <a:off x="5839500" y="1339487"/>
            <a:ext cx="45719" cy="478972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ket 8">
            <a:extLst>
              <a:ext uri="{FF2B5EF4-FFF2-40B4-BE49-F238E27FC236}">
                <a16:creationId xmlns:a16="http://schemas.microsoft.com/office/drawing/2014/main" id="{32E5B5F1-629B-41E1-8E62-52E91C179605}"/>
              </a:ext>
            </a:extLst>
          </p:cNvPr>
          <p:cNvSpPr/>
          <p:nvPr/>
        </p:nvSpPr>
        <p:spPr>
          <a:xfrm>
            <a:off x="4323933" y="1339487"/>
            <a:ext cx="45719" cy="478972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ket 9">
            <a:extLst>
              <a:ext uri="{FF2B5EF4-FFF2-40B4-BE49-F238E27FC236}">
                <a16:creationId xmlns:a16="http://schemas.microsoft.com/office/drawing/2014/main" id="{AB6D256C-DC29-432B-AE8B-BD2F65450B05}"/>
              </a:ext>
            </a:extLst>
          </p:cNvPr>
          <p:cNvSpPr/>
          <p:nvPr/>
        </p:nvSpPr>
        <p:spPr>
          <a:xfrm>
            <a:off x="5454172" y="1347620"/>
            <a:ext cx="45719" cy="478972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6A78BA-AAA7-4847-8C85-E75CD564D8D5}"/>
              </a:ext>
            </a:extLst>
          </p:cNvPr>
          <p:cNvSpPr txBox="1"/>
          <p:nvPr/>
        </p:nvSpPr>
        <p:spPr>
          <a:xfrm>
            <a:off x="5534344" y="1443415"/>
            <a:ext cx="232954" cy="38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4C5934-FA62-4A19-9074-22DF163B28B6}"/>
              </a:ext>
            </a:extLst>
          </p:cNvPr>
          <p:cNvSpPr txBox="1"/>
          <p:nvPr/>
        </p:nvSpPr>
        <p:spPr>
          <a:xfrm>
            <a:off x="4352878" y="1443415"/>
            <a:ext cx="232954" cy="38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3" name="Cloud Callout 42">
            <a:extLst>
              <a:ext uri="{FF2B5EF4-FFF2-40B4-BE49-F238E27FC236}">
                <a16:creationId xmlns:a16="http://schemas.microsoft.com/office/drawing/2014/main" id="{5A84EF21-4E01-4D5A-AF60-A44F016EFE50}"/>
              </a:ext>
            </a:extLst>
          </p:cNvPr>
          <p:cNvSpPr/>
          <p:nvPr/>
        </p:nvSpPr>
        <p:spPr>
          <a:xfrm>
            <a:off x="675453" y="2161829"/>
            <a:ext cx="379391" cy="286247"/>
          </a:xfrm>
          <a:prstGeom prst="cloudCallout">
            <a:avLst>
              <a:gd name="adj1" fmla="val 54616"/>
              <a:gd name="adj2" fmla="val 10138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ket 14">
            <a:extLst>
              <a:ext uri="{FF2B5EF4-FFF2-40B4-BE49-F238E27FC236}">
                <a16:creationId xmlns:a16="http://schemas.microsoft.com/office/drawing/2014/main" id="{F0F1D564-4373-4427-AE71-0D600657AB5E}"/>
              </a:ext>
            </a:extLst>
          </p:cNvPr>
          <p:cNvSpPr/>
          <p:nvPr/>
        </p:nvSpPr>
        <p:spPr>
          <a:xfrm>
            <a:off x="8557911" y="1355942"/>
            <a:ext cx="45719" cy="478972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803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58596" y="219916"/>
                <a:ext cx="9044237" cy="64181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The catch is that </a:t>
                </a:r>
              </a:p>
              <a:p>
                <a:pPr marL="800100" lvl="1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This algorithm involves multiplication, not just addition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; and </a:t>
                </a:r>
              </a:p>
              <a:p>
                <a:pPr marL="800100" lvl="1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multiplications of large numbers are slower than additions.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W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hether this algorithm is faster than the Polynomial </a:t>
                </a:r>
                <a:r>
                  <a:rPr lang="en-US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lgorithm Fib(n) for generating the Fibonacci numbers depends on </a:t>
                </a:r>
              </a:p>
              <a:p>
                <a:pPr marL="800100" lvl="1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whether we can multiply n-bit integers faster than O(n</a:t>
                </a:r>
                <a:r>
                  <a:rPr lang="en-US" sz="24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).   </a:t>
                </a:r>
              </a:p>
              <a:p>
                <a:pPr marL="1257300" lvl="2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 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divide-and-conquer algorithm for integer multiplication will take O(n</a:t>
                </a:r>
                <a:r>
                  <a:rPr lang="en-US" sz="24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1.59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).  </a:t>
                </a:r>
              </a:p>
              <a:p>
                <a:pPr marL="1257300" lvl="2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The 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Strassen’s algorithm can do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  <m:t>7</m:t>
                            </m:r>
                          </m:e>
                        </m:func>
                      </m:sup>
                    </m:sSup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≅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2.8</m:t>
                        </m:r>
                      </m:sup>
                    </m:sSup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 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steps for n x n matrices.</a:t>
                </a:r>
              </a:p>
              <a:p>
                <a:pPr>
                  <a:spcAft>
                    <a:spcPts val="600"/>
                  </a:spcAft>
                </a:pPr>
                <a:endParaRPr lang="en-US" sz="2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Can we do better? It turns out that </a:t>
                </a:r>
              </a:p>
              <a:p>
                <a:pPr marL="800100" lvl="1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faster algorithms for multiplying numbers exist, </a:t>
                </a:r>
              </a:p>
              <a:p>
                <a:pPr marL="800100" lvl="1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c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an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the fast Fourier transform, an important divide and conquer algorithm,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bring down the running time to 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O(</a:t>
                </a:r>
                <a:r>
                  <a:rPr lang="en-US" sz="24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nlogn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)?.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596" y="219916"/>
                <a:ext cx="9044237" cy="6418167"/>
              </a:xfrm>
              <a:prstGeom prst="rect">
                <a:avLst/>
              </a:prstGeom>
              <a:blipFill>
                <a:blip r:embed="rId2"/>
                <a:stretch>
                  <a:fillRect l="-1011" t="-760"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loud Callout 42">
            <a:extLst>
              <a:ext uri="{FF2B5EF4-FFF2-40B4-BE49-F238E27FC236}">
                <a16:creationId xmlns:a16="http://schemas.microsoft.com/office/drawing/2014/main" id="{F73F3130-8C40-474B-A51F-B8FE10F02A0F}"/>
              </a:ext>
            </a:extLst>
          </p:cNvPr>
          <p:cNvSpPr/>
          <p:nvPr/>
        </p:nvSpPr>
        <p:spPr>
          <a:xfrm>
            <a:off x="841217" y="783357"/>
            <a:ext cx="379391" cy="286247"/>
          </a:xfrm>
          <a:prstGeom prst="cloudCallout">
            <a:avLst>
              <a:gd name="adj1" fmla="val 73478"/>
              <a:gd name="adj2" fmla="val 847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54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4956" y="1209963"/>
            <a:ext cx="8099570" cy="4088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Dynamic Programming algorithm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An application of dynamic programming can be interpreted as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 special variety of space-for-time trade-off.   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 dynamic programming algorithm can sometimes be refined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to avoid using extra space.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2" descr="Image result for smiley face images">
            <a:extLst>
              <a:ext uri="{FF2B5EF4-FFF2-40B4-BE49-F238E27FC236}">
                <a16:creationId xmlns:a16="http://schemas.microsoft.com/office/drawing/2014/main" id="{B79C107D-613A-48E1-BB4D-E6EE22F7E1D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99" y="2641510"/>
            <a:ext cx="586105" cy="42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774237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26002" y="731393"/>
            <a:ext cx="809726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Certain algorithms </a:t>
            </a: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compute the n</a:t>
            </a:r>
            <a:r>
              <a:rPr lang="en-US" sz="2400" baseline="30000" dirty="0">
                <a:solidFill>
                  <a:srgbClr val="3333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</a:t>
            </a: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Fibonacci number without computing all the preceding elements </a:t>
            </a: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of the sequence of Fibonacci numbers. </a:t>
            </a:r>
          </a:p>
          <a:p>
            <a:pPr marL="461963" marR="0" indent="-461963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</a:t>
            </a:r>
          </a:p>
          <a:p>
            <a:pPr marL="461963" marR="0" indent="-461963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For the classic bottom-up dynamic programming approach, </a:t>
            </a:r>
          </a:p>
          <a:p>
            <a:pPr marL="919163" lvl="1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an algorithm can solve all smaller subproblems of a given problem. </a:t>
            </a:r>
          </a:p>
          <a:p>
            <a:pPr marL="919163" lvl="1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e.g., Algorithm F(n) </a:t>
            </a:r>
          </a:p>
          <a:p>
            <a:pPr marL="919163" lvl="1" indent="-461963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Time efficiency is A(n) = Θ(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Ø</a:t>
            </a:r>
            <a:r>
              <a:rPr lang="en-US" sz="24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).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461963" marR="0" lvl="0" indent="-461963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For 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top-down variation of dynamic programming, </a:t>
            </a:r>
          </a:p>
          <a:p>
            <a:pPr marL="919163" lvl="1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an algorithm uses so-called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memory functions to avoid solving </a:t>
            </a: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unnecessary subproblems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 marL="919163" lvl="1" indent="-461963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e.g., Algorithm Fib(n) </a:t>
            </a:r>
          </a:p>
          <a:p>
            <a:pPr marL="919163" lvl="1" indent="-461963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Time efficiency is  A(n) = Θ(n ), </a:t>
            </a:r>
          </a:p>
          <a:p>
            <a:pPr marL="461963" indent="-461963"/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3" name="Cloud Callout 2">
            <a:extLst>
              <a:ext uri="{FF2B5EF4-FFF2-40B4-BE49-F238E27FC236}">
                <a16:creationId xmlns:a16="http://schemas.microsoft.com/office/drawing/2014/main" id="{1F2D6141-64CC-4D06-A5AD-5816275C6379}"/>
              </a:ext>
            </a:extLst>
          </p:cNvPr>
          <p:cNvSpPr/>
          <p:nvPr/>
        </p:nvSpPr>
        <p:spPr>
          <a:xfrm>
            <a:off x="721311" y="4072000"/>
            <a:ext cx="379391" cy="286247"/>
          </a:xfrm>
          <a:prstGeom prst="cloudCallout">
            <a:avLst>
              <a:gd name="adj1" fmla="val 88745"/>
              <a:gd name="adj2" fmla="val 13022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moticon making a point Stock Vector - 14709057">
            <a:extLst>
              <a:ext uri="{FF2B5EF4-FFF2-40B4-BE49-F238E27FC236}">
                <a16:creationId xmlns:a16="http://schemas.microsoft.com/office/drawing/2014/main" id="{D35ACE4A-4293-43FC-988E-099EB64E32D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29" y="4072000"/>
            <a:ext cx="417830" cy="281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34701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0835" y="1028498"/>
            <a:ext cx="8670329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ea typeface="Microsoft YaHei" panose="020B0503020204020204" pitchFamily="34" charset="-122"/>
                <a:cs typeface="Times New Roman" panose="02020603050405020304" pitchFamily="18" charset="0"/>
              </a:rPr>
              <a:t>Certain algorithms compute the nth Fibonacci number without computing all the preceding elements of this sequence. </a:t>
            </a:r>
          </a:p>
          <a:p>
            <a:pPr marL="461963" marR="0" indent="-461963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 </a:t>
            </a:r>
          </a:p>
          <a:p>
            <a:pPr marL="461963" marR="0" lvl="0" indent="-461963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For using the classical bottom-up version or its top-down variation of dynamic programming: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the crucial step in designing such as algorithm remains the same: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deriving a recurrence relating  </a:t>
            </a:r>
          </a:p>
          <a:p>
            <a:pPr lvl="3"/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a solution to the problem </a:t>
            </a:r>
          </a:p>
          <a:p>
            <a:pPr lvl="3"/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to </a:t>
            </a:r>
          </a:p>
          <a:p>
            <a:pPr lvl="3"/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solutions to its smaller subproblems</a:t>
            </a:r>
            <a:r>
              <a:rPr lang="en-US" sz="2400" i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lvl="1"/>
            <a:endParaRPr lang="en-US" sz="24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loud Callout 2">
            <a:extLst>
              <a:ext uri="{FF2B5EF4-FFF2-40B4-BE49-F238E27FC236}">
                <a16:creationId xmlns:a16="http://schemas.microsoft.com/office/drawing/2014/main" id="{1F2D6141-64CC-4D06-A5AD-5816275C6379}"/>
              </a:ext>
            </a:extLst>
          </p:cNvPr>
          <p:cNvSpPr/>
          <p:nvPr/>
        </p:nvSpPr>
        <p:spPr>
          <a:xfrm>
            <a:off x="1121906" y="2916701"/>
            <a:ext cx="379391" cy="286247"/>
          </a:xfrm>
          <a:prstGeom prst="cloudCallout">
            <a:avLst>
              <a:gd name="adj1" fmla="val 88745"/>
              <a:gd name="adj2" fmla="val 13022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moticon making a point Stock Vector - 14709057">
            <a:extLst>
              <a:ext uri="{FF2B5EF4-FFF2-40B4-BE49-F238E27FC236}">
                <a16:creationId xmlns:a16="http://schemas.microsoft.com/office/drawing/2014/main" id="{E613785E-862D-48F7-A509-02A346E820F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06" y="2921008"/>
            <a:ext cx="417830" cy="281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65764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6853" y="681302"/>
            <a:ext cx="8797132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Dynamic Programming Method </a:t>
            </a:r>
          </a:p>
          <a:p>
            <a:endParaRPr lang="en-US" sz="2800" dirty="0">
              <a:solidFill>
                <a:srgbClr val="0000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Applying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dynamic programming method to solve optimization problems,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it requires</a:t>
            </a:r>
            <a:endParaRPr lang="en-US" sz="2400" dirty="0">
              <a:solidFill>
                <a:srgbClr val="0000CC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461963" indent="-461963"/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the principle of optimality: 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marL="919163" lvl="1" indent="-461963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an optimal solution to </a:t>
            </a:r>
            <a:r>
              <a:rPr lang="en-US" sz="2400" i="1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any instance 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of an optimization problem is composed of optimal solutions to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its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sub-instances. 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Developing a dynamic programming algorithm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includes: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establish a recursive property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that gives the solution to an instance of the problem.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Solve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an instance of the problem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 a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bottom-up fashion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by solving smaller instances first.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(The dynamic programming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is therefore a bottom-up approach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.)</a:t>
            </a: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F23ED6AB-C645-4C78-88F5-CECF519CC447}"/>
              </a:ext>
            </a:extLst>
          </p:cNvPr>
          <p:cNvSpPr/>
          <p:nvPr/>
        </p:nvSpPr>
        <p:spPr>
          <a:xfrm flipH="1">
            <a:off x="1166949" y="1595702"/>
            <a:ext cx="513806" cy="252549"/>
          </a:xfrm>
          <a:prstGeom prst="cloudCallout">
            <a:avLst>
              <a:gd name="adj1" fmla="val -30422"/>
              <a:gd name="adj2" fmla="val 11767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48659CF6-4CAC-4209-BB88-86E5FD03036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650" y="1422801"/>
            <a:ext cx="586105" cy="42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601016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378D19-165A-4132-A66F-7A828C217BAB}"/>
              </a:ext>
            </a:extLst>
          </p:cNvPr>
          <p:cNvSpPr txBox="1"/>
          <p:nvPr/>
        </p:nvSpPr>
        <p:spPr>
          <a:xfrm>
            <a:off x="3248167" y="2442949"/>
            <a:ext cx="5813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 of Chapter 06_01 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15504867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4E2B83D-3DD8-4FCD-8ED9-550842098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8138" y="2365421"/>
            <a:ext cx="8098971" cy="1655762"/>
          </a:xfrm>
        </p:spPr>
        <p:txBody>
          <a:bodyPr>
            <a:normAutofit lnSpcReduction="10000"/>
          </a:bodyPr>
          <a:lstStyle/>
          <a:p>
            <a:r>
              <a:rPr lang="en-US" sz="3500" dirty="0">
                <a:latin typeface="+mn-lt"/>
              </a:rPr>
              <a:t>Chapter 06_02</a:t>
            </a:r>
          </a:p>
          <a:p>
            <a:r>
              <a:rPr lang="en-US" sz="3500" dirty="0"/>
              <a:t>Dynamic Programming</a:t>
            </a:r>
          </a:p>
          <a:p>
            <a:r>
              <a:rPr lang="en-US" sz="3000" dirty="0">
                <a:solidFill>
                  <a:srgbClr val="0000CC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Principle of Optimality with Basic Examples</a:t>
            </a:r>
            <a:endParaRPr lang="en-US" sz="30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242150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5794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2064" y="333137"/>
            <a:ext cx="9549445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An example of dynamic programming:</a:t>
            </a: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Compute the nth Fibonacci term by constructing in sequence the first n+1 terms in an array F[0 .. n]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Polynomial Algorithm Fib(n) 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//Computes iteratively the nth Fibonacci number, using definition</a:t>
            </a:r>
          </a:p>
          <a:p>
            <a:pPr marL="9144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Input:       A nonnegative integer n.</a:t>
            </a:r>
          </a:p>
          <a:p>
            <a:pPr marL="9144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Output:    The nth Fibonacci number.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	create an array F[0 .. n];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	F[0] 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0;   F[1] 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1;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	for  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2  to  n  do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		F[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] 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F[i-1] + F[i-2]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	return F[n].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 a dynamic programming algorithm, construct a solution from the bottom up in an array (or sequence of arrays).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Dynamic programming is a bottom-up approach.</a:t>
            </a:r>
            <a:endParaRPr lang="en-US" sz="24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loud Callout 2"/>
          <p:cNvSpPr/>
          <p:nvPr/>
        </p:nvSpPr>
        <p:spPr>
          <a:xfrm>
            <a:off x="10759936" y="2850903"/>
            <a:ext cx="379391" cy="286247"/>
          </a:xfrm>
          <a:prstGeom prst="cloudCallout">
            <a:avLst>
              <a:gd name="adj1" fmla="val -64845"/>
              <a:gd name="adj2" fmla="val 1208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B35C2B0-5073-459C-B4B3-4ACF067F5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178581"/>
              </p:ext>
            </p:extLst>
          </p:nvPr>
        </p:nvGraphicFramePr>
        <p:xfrm>
          <a:off x="7233958" y="3471952"/>
          <a:ext cx="4039784" cy="385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097">
                  <a:extLst>
                    <a:ext uri="{9D8B030D-6E8A-4147-A177-3AD203B41FA5}">
                      <a16:colId xmlns:a16="http://schemas.microsoft.com/office/drawing/2014/main" val="105620947"/>
                    </a:ext>
                  </a:extLst>
                </a:gridCol>
                <a:gridCol w="505097">
                  <a:extLst>
                    <a:ext uri="{9D8B030D-6E8A-4147-A177-3AD203B41FA5}">
                      <a16:colId xmlns:a16="http://schemas.microsoft.com/office/drawing/2014/main" val="850975807"/>
                    </a:ext>
                  </a:extLst>
                </a:gridCol>
                <a:gridCol w="505097">
                  <a:extLst>
                    <a:ext uri="{9D8B030D-6E8A-4147-A177-3AD203B41FA5}">
                      <a16:colId xmlns:a16="http://schemas.microsoft.com/office/drawing/2014/main" val="2607962727"/>
                    </a:ext>
                  </a:extLst>
                </a:gridCol>
                <a:gridCol w="505097">
                  <a:extLst>
                    <a:ext uri="{9D8B030D-6E8A-4147-A177-3AD203B41FA5}">
                      <a16:colId xmlns:a16="http://schemas.microsoft.com/office/drawing/2014/main" val="257230473"/>
                    </a:ext>
                  </a:extLst>
                </a:gridCol>
                <a:gridCol w="448878">
                  <a:extLst>
                    <a:ext uri="{9D8B030D-6E8A-4147-A177-3AD203B41FA5}">
                      <a16:colId xmlns:a16="http://schemas.microsoft.com/office/drawing/2014/main" val="1240624396"/>
                    </a:ext>
                  </a:extLst>
                </a:gridCol>
                <a:gridCol w="505097">
                  <a:extLst>
                    <a:ext uri="{9D8B030D-6E8A-4147-A177-3AD203B41FA5}">
                      <a16:colId xmlns:a16="http://schemas.microsoft.com/office/drawing/2014/main" val="2315310873"/>
                    </a:ext>
                  </a:extLst>
                </a:gridCol>
                <a:gridCol w="560324">
                  <a:extLst>
                    <a:ext uri="{9D8B030D-6E8A-4147-A177-3AD203B41FA5}">
                      <a16:colId xmlns:a16="http://schemas.microsoft.com/office/drawing/2014/main" val="3044865906"/>
                    </a:ext>
                  </a:extLst>
                </a:gridCol>
                <a:gridCol w="505097">
                  <a:extLst>
                    <a:ext uri="{9D8B030D-6E8A-4147-A177-3AD203B41FA5}">
                      <a16:colId xmlns:a16="http://schemas.microsoft.com/office/drawing/2014/main" val="3883649586"/>
                    </a:ext>
                  </a:extLst>
                </a:gridCol>
              </a:tblGrid>
              <a:tr h="38594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873310"/>
                  </a:ext>
                </a:extLst>
              </a:tr>
            </a:tbl>
          </a:graphicData>
        </a:graphic>
      </p:graphicFrame>
      <p:pic>
        <p:nvPicPr>
          <p:cNvPr id="5" name="Picture 4" descr="Emoticon making a point Stock Vector - 14709057">
            <a:extLst>
              <a:ext uri="{FF2B5EF4-FFF2-40B4-BE49-F238E27FC236}">
                <a16:creationId xmlns:a16="http://schemas.microsoft.com/office/drawing/2014/main" id="{2E86327C-E879-4A24-AF9B-D92AF4A28F0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34" y="5082195"/>
            <a:ext cx="417830" cy="281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6818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1010" y="1092994"/>
            <a:ext cx="8229979" cy="4642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Dynamic Programming (i.e., Dynamic Planning)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Steps in developing a dynamic programming algorithm: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Establish a recursive property that gives the solution to an instance of the problem.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Solve an instance of the problem in a bottom-up fashion by solving smaller instances first.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Another example is using dynamic programming compute the binomial coefficient.</a:t>
            </a: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895" y="1271292"/>
            <a:ext cx="586105" cy="42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82722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5176" y="1407773"/>
            <a:ext cx="8630574" cy="4596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Dynamic Programming (i.e., Dynamic Planning)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Dynamic programming (comes from control theory):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programming”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refers to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 tabular method (planning), </a:t>
            </a: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and does not refer to computer programming (not writing computer code).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 algorithm design technique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Invented by a US Mathematician, Richard Bellman in 1950.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 method for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optimizing multistage decision process.</a:t>
            </a: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895" y="1271292"/>
            <a:ext cx="586105" cy="425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87927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2965" y="237703"/>
            <a:ext cx="9139241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Microsoft YaHei" panose="020B0503020204020204" pitchFamily="34" charset="-122"/>
                <a:cs typeface="Times New Roman" panose="02020603050405020304" pitchFamily="18" charset="0"/>
              </a:rPr>
              <a:t>Dynamic programming </a:t>
            </a: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376" y="2669268"/>
            <a:ext cx="586105" cy="425450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96B421-2218-4916-A2A0-B03344CB5986}"/>
              </a:ext>
            </a:extLst>
          </p:cNvPr>
          <p:cNvSpPr txBox="1"/>
          <p:nvPr/>
        </p:nvSpPr>
        <p:spPr>
          <a:xfrm>
            <a:off x="1632481" y="1420758"/>
            <a:ext cx="863019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Permutations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permutation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finite set S is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ordered sequence of all the elements of S, with each element appearing exactly once.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S = {a, b, c}, There are 6 = 3! permutations of S.</a:t>
            </a:r>
          </a:p>
          <a:p>
            <a:pPr lvl="1"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bac,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cab, cba.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n! permutations of a set S of n elements.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first element of sequence can be chosen in n ways, the second in n-1 ways, the third in n-2 ways, and so on. </a:t>
            </a:r>
          </a:p>
        </p:txBody>
      </p:sp>
    </p:spTree>
    <p:extLst>
      <p:ext uri="{BB962C8B-B14F-4D97-AF65-F5344CB8AC3E}">
        <p14:creationId xmlns:p14="http://schemas.microsoft.com/office/powerpoint/2010/main" val="1011034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376" y="2669268"/>
            <a:ext cx="586105" cy="425450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96B421-2218-4916-A2A0-B03344CB5986}"/>
                  </a:ext>
                </a:extLst>
              </p:cNvPr>
              <p:cNvSpPr txBox="1"/>
              <p:nvPr/>
            </p:nvSpPr>
            <p:spPr>
              <a:xfrm>
                <a:off x="1434549" y="427981"/>
                <a:ext cx="9322902" cy="62340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Permutations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k-permutation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a finite set S is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ordered sequence of k elements of S, with no element appearing more than once in the sequence.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S = {a, b, c}, there are 6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3!</m:t>
                        </m:r>
                      </m:num>
                      <m:den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3−2</m:t>
                            </m:r>
                          </m:e>
                        </m:d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2-permutations of S.                ab, ac,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ca,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cb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sequences.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S = {a, b, c, d},  there are 12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4!</m:t>
                        </m:r>
                      </m:num>
                      <m:den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4−2</m:t>
                            </m:r>
                          </m:e>
                        </m:d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2-permutation of S.          ab, ac, ad,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bd, ca,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cb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cd, da,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db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dc.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are n(n-1)(n-2)…(n-k+1)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k-permutations of a set S of n elements.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first element of sequence can be chosen in n ways, the second in n-1 ways, and so on until k elements are selected, and the last being the selection from n-k+1 elements.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96B421-2218-4916-A2A0-B03344CB5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549" y="427981"/>
                <a:ext cx="9322902" cy="6234014"/>
              </a:xfrm>
              <a:prstGeom prst="rect">
                <a:avLst/>
              </a:prstGeom>
              <a:blipFill>
                <a:blip r:embed="rId3"/>
                <a:stretch>
                  <a:fillRect l="-980" t="-782" r="-719" b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640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376" y="2669268"/>
            <a:ext cx="586105" cy="425450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96B421-2218-4916-A2A0-B03344CB5986}"/>
                  </a:ext>
                </a:extLst>
              </p:cNvPr>
              <p:cNvSpPr txBox="1"/>
              <p:nvPr/>
            </p:nvSpPr>
            <p:spPr>
              <a:xfrm>
                <a:off x="1434549" y="427981"/>
                <a:ext cx="9790800" cy="4925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Combinations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k-combination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an n-set S is simply a k-subset of S.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an 4-set S = {a, b, c, d}, there are 6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4!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2!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4−2</m:t>
                            </m:r>
                          </m:e>
                        </m:d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2-combinations of S.                ab, ac, ad,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bd, cd.     --- Denote 2-set {a, b} by ab.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an n-set S, there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…(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+1)</m:t>
                        </m:r>
                      </m:num>
                      <m:den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k-combination of an n-set by choosing k distinct (different) elements from the n-set.</a:t>
                </a:r>
              </a:p>
              <a:p>
                <a:pPr lvl="1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k = 0, the number of ways to choose 0 elements from an n-set is 1, since 0! = 1.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96B421-2218-4916-A2A0-B03344CB5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549" y="427981"/>
                <a:ext cx="9790800" cy="4925451"/>
              </a:xfrm>
              <a:prstGeom prst="rect">
                <a:avLst/>
              </a:prstGeom>
              <a:blipFill>
                <a:blip r:embed="rId3"/>
                <a:stretch>
                  <a:fillRect l="-934" t="-990" r="-12017" b="-1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212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9914</TotalTime>
  <Words>4217</Words>
  <Application>Microsoft Office PowerPoint</Application>
  <PresentationFormat>Widescreen</PresentationFormat>
  <Paragraphs>522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Times New Roman</vt:lpstr>
      <vt:lpstr>Office Theme</vt:lpstr>
      <vt:lpstr>Chapter 06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HannaEdwin</dc:creator>
  <cp:lastModifiedBy>Peter Ng</cp:lastModifiedBy>
  <cp:revision>536</cp:revision>
  <cp:lastPrinted>2021-06-17T19:43:53Z</cp:lastPrinted>
  <dcterms:created xsi:type="dcterms:W3CDTF">2016-10-13T00:10:31Z</dcterms:created>
  <dcterms:modified xsi:type="dcterms:W3CDTF">2021-07-04T01:31:35Z</dcterms:modified>
</cp:coreProperties>
</file>