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89" r:id="rId3"/>
    <p:sldId id="469" r:id="rId4"/>
    <p:sldId id="467" r:id="rId5"/>
    <p:sldId id="434" r:id="rId6"/>
    <p:sldId id="298" r:id="rId7"/>
    <p:sldId id="375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440" r:id="rId20"/>
    <p:sldId id="431" r:id="rId21"/>
    <p:sldId id="436" r:id="rId22"/>
    <p:sldId id="310" r:id="rId23"/>
    <p:sldId id="311" r:id="rId24"/>
    <p:sldId id="442" r:id="rId25"/>
    <p:sldId id="312" r:id="rId26"/>
    <p:sldId id="376" r:id="rId27"/>
    <p:sldId id="313" r:id="rId28"/>
    <p:sldId id="314" r:id="rId29"/>
    <p:sldId id="315" r:id="rId30"/>
    <p:sldId id="316" r:id="rId31"/>
    <p:sldId id="317" r:id="rId32"/>
    <p:sldId id="319" r:id="rId33"/>
    <p:sldId id="321" r:id="rId34"/>
    <p:sldId id="322" r:id="rId35"/>
    <p:sldId id="323" r:id="rId36"/>
    <p:sldId id="325" r:id="rId37"/>
    <p:sldId id="377" r:id="rId38"/>
    <p:sldId id="433" r:id="rId39"/>
    <p:sldId id="435" r:id="rId40"/>
    <p:sldId id="327" r:id="rId41"/>
    <p:sldId id="328" r:id="rId42"/>
    <p:sldId id="329" r:id="rId43"/>
    <p:sldId id="330" r:id="rId44"/>
    <p:sldId id="378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9" r:id="rId53"/>
    <p:sldId id="341" r:id="rId54"/>
    <p:sldId id="343" r:id="rId55"/>
    <p:sldId id="345" r:id="rId56"/>
    <p:sldId id="470" r:id="rId57"/>
    <p:sldId id="389" r:id="rId58"/>
    <p:sldId id="429" r:id="rId59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Ng" initials="PN" lastIdx="1" clrIdx="0">
    <p:extLst>
      <p:ext uri="{19B8F6BF-5375-455C-9EA6-DF929625EA0E}">
        <p15:presenceInfo xmlns:p15="http://schemas.microsoft.com/office/powerpoint/2012/main" userId="a673e88aa0f3c2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18" autoAdjust="0"/>
    <p:restoredTop sz="94660"/>
  </p:normalViewPr>
  <p:slideViewPr>
    <p:cSldViewPr snapToGrid="0">
      <p:cViewPr varScale="1">
        <p:scale>
          <a:sx n="83" d="100"/>
          <a:sy n="83" d="100"/>
        </p:scale>
        <p:origin x="2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8F66-6DC0-4A7A-8B77-CE543AB8653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Chapter 06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1421" y="3642981"/>
            <a:ext cx="9144000" cy="1655762"/>
          </a:xfrm>
        </p:spPr>
        <p:txBody>
          <a:bodyPr/>
          <a:lstStyle/>
          <a:p>
            <a:r>
              <a:rPr lang="en-US" sz="3200" b="1" dirty="0"/>
              <a:t>Dynamic Programming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8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73AE827-37EA-4C20-AAA6-DEF38EB87B8A}"/>
              </a:ext>
            </a:extLst>
          </p:cNvPr>
          <p:cNvSpPr txBox="1"/>
          <p:nvPr/>
        </p:nvSpPr>
        <p:spPr>
          <a:xfrm>
            <a:off x="1237620" y="3071654"/>
            <a:ext cx="10141579" cy="234085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40078" y="1206496"/>
            <a:ext cx="8712804" cy="373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application of the algorithm to the coin row of denominations     	5, 1, 2, 10, 6, 2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yields the maximum amount of 17.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1E3A3C-39AE-4C31-847D-57935355A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508317"/>
              </p:ext>
            </p:extLst>
          </p:nvPr>
        </p:nvGraphicFramePr>
        <p:xfrm>
          <a:off x="2040078" y="3306802"/>
          <a:ext cx="8305704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5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01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76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82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ndex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F[</a:t>
                      </a:r>
                      <a:r>
                        <a:rPr lang="en-US" sz="2400" b="0" dirty="0" err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F[0] = </a:t>
                      </a:r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F[1] =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F[2] =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F[3] = </a:t>
                      </a:r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F[4] =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0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F[5] =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0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F[6] =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20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744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C[</a:t>
                      </a:r>
                      <a:r>
                        <a:rPr lang="en-US" sz="2400" b="0" dirty="0" err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57127A6A-AE74-46FF-95D2-82D4A3D2D5D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63" y="1561647"/>
            <a:ext cx="586105" cy="425450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B19211-B152-44BD-BDA9-29D5592AC09C}"/>
              </a:ext>
            </a:extLst>
          </p:cNvPr>
          <p:cNvSpPr/>
          <p:nvPr/>
        </p:nvSpPr>
        <p:spPr>
          <a:xfrm>
            <a:off x="3099877" y="4864129"/>
            <a:ext cx="5817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F[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]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max { C[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] + F[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– 2 ],  F[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– 1 ] };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4255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31070"/>
              </p:ext>
            </p:extLst>
          </p:nvPr>
        </p:nvGraphicFramePr>
        <p:xfrm>
          <a:off x="2891244" y="1475808"/>
          <a:ext cx="6853648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6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7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67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67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67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67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67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C[</a:t>
                      </a:r>
                      <a:r>
                        <a:rPr lang="en-US" sz="2400" b="0" dirty="0" err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F[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486056"/>
              </p:ext>
            </p:extLst>
          </p:nvPr>
        </p:nvGraphicFramePr>
        <p:xfrm>
          <a:off x="2891236" y="3313317"/>
          <a:ext cx="6853656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6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67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67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67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67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67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C[</a:t>
                      </a:r>
                      <a:r>
                        <a:rPr lang="en-US" sz="2400" b="0" dirty="0" err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F[</a:t>
                      </a:r>
                      <a:r>
                        <a:rPr lang="en-US" sz="2400" b="0" dirty="0" err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806410" y="2597223"/>
            <a:ext cx="38956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F[0] = 0, F[1] = C[1] =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= 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1236" y="4504760"/>
            <a:ext cx="71324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F[2] = max{ C(2) + F[0], F[1] } : take next one with one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                                 before the current.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F[2] = max{ 1 + 0,  5 } = 5 </a:t>
            </a:r>
          </a:p>
          <a:p>
            <a:pPr indent="457200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(i.e., (C(2) + F(0), F(1)) = (C(2) + C(0),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C(1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)))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Cloud Callout 42">
            <a:extLst>
              <a:ext uri="{FF2B5EF4-FFF2-40B4-BE49-F238E27FC236}">
                <a16:creationId xmlns:a16="http://schemas.microsoft.com/office/drawing/2014/main" id="{BD3D578D-2690-456F-95E4-436A137DAE96}"/>
              </a:ext>
            </a:extLst>
          </p:cNvPr>
          <p:cNvSpPr/>
          <p:nvPr/>
        </p:nvSpPr>
        <p:spPr>
          <a:xfrm>
            <a:off x="1111560" y="1714998"/>
            <a:ext cx="379391" cy="286247"/>
          </a:xfrm>
          <a:prstGeom prst="cloudCallout">
            <a:avLst>
              <a:gd name="adj1" fmla="val 44137"/>
              <a:gd name="adj2" fmla="val 847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C1C82F-D4DF-4E0F-A1C9-00396AA9B421}"/>
              </a:ext>
            </a:extLst>
          </p:cNvPr>
          <p:cNvSpPr/>
          <p:nvPr/>
        </p:nvSpPr>
        <p:spPr>
          <a:xfrm>
            <a:off x="2072579" y="214628"/>
            <a:ext cx="8769753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8.1  Solving the coin-row problem by dynamic programming for the coin row 5, 1, 2, 10, 6, 2.</a:t>
            </a:r>
          </a:p>
        </p:txBody>
      </p:sp>
    </p:spTree>
    <p:extLst>
      <p:ext uri="{BB962C8B-B14F-4D97-AF65-F5344CB8AC3E}">
        <p14:creationId xmlns:p14="http://schemas.microsoft.com/office/powerpoint/2010/main" val="1050838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149122"/>
              </p:ext>
            </p:extLst>
          </p:nvPr>
        </p:nvGraphicFramePr>
        <p:xfrm>
          <a:off x="2804158" y="1188425"/>
          <a:ext cx="6836232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5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45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5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45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45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C[</a:t>
                      </a:r>
                      <a:r>
                        <a:rPr lang="en-US" sz="2400" b="0" dirty="0" err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F[</a:t>
                      </a:r>
                      <a:r>
                        <a:rPr lang="en-US" sz="2400" b="0" dirty="0" err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804157" y="2359410"/>
            <a:ext cx="74510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F[3] = max{ C(3) + F[1], F[2]}: take next one with one 					before the current.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F[3] = max{ 2 + 5,  5 } = 7 </a:t>
            </a:r>
          </a:p>
          <a:p>
            <a:pPr indent="457200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(i.e.,  (C(3)+F(1), F(2)) =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C(3) + C(1),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C(1) ) )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406316"/>
              </p:ext>
            </p:extLst>
          </p:nvPr>
        </p:nvGraphicFramePr>
        <p:xfrm>
          <a:off x="2804157" y="4002775"/>
          <a:ext cx="6836232" cy="1005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5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45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5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45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45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US" sz="22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2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C[</a:t>
                      </a:r>
                      <a:r>
                        <a:rPr lang="en-US" sz="2000" b="0" dirty="0" err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2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2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F[</a:t>
                      </a:r>
                      <a:r>
                        <a:rPr lang="en-US" sz="2200" b="0" dirty="0" err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2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22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2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2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804157" y="5115577"/>
            <a:ext cx="73699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F[4] = max{ C(4) + F[2],  F[3]}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F[4] = max{ 10 + 5,  7 } = 15 </a:t>
            </a:r>
          </a:p>
          <a:p>
            <a:pPr indent="457200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(i.e., (C(4)+F(2), F(3))=(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C(4)+C(1)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C(3)+C(1)))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276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381957"/>
              </p:ext>
            </p:extLst>
          </p:nvPr>
        </p:nvGraphicFramePr>
        <p:xfrm>
          <a:off x="2891242" y="1143360"/>
          <a:ext cx="6844944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5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56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6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56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56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C[</a:t>
                      </a:r>
                      <a:r>
                        <a:rPr lang="en-US" sz="2400" b="0" dirty="0" err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F[</a:t>
                      </a:r>
                      <a:r>
                        <a:rPr lang="en-US" sz="2400" b="0" dirty="0" err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4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891242" y="2389085"/>
            <a:ext cx="74796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F[5] = max{C(5) + F[3], F[4]}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F[5] = max{ 6+7,  15 } = 15 </a:t>
            </a:r>
          </a:p>
          <a:p>
            <a:pPr indent="457200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(i.e.,(C(5)+F(3),F(4))=(C(5)+C(3)+C(1),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C(4)+C(1)))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203572"/>
              </p:ext>
            </p:extLst>
          </p:nvPr>
        </p:nvGraphicFramePr>
        <p:xfrm>
          <a:off x="2891242" y="3737860"/>
          <a:ext cx="6923320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5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5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54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54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C[</a:t>
                      </a:r>
                      <a:r>
                        <a:rPr lang="en-US" sz="2400" b="0" dirty="0" err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F[</a:t>
                      </a:r>
                      <a:r>
                        <a:rPr lang="en-US" sz="2400" b="0" dirty="0" err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4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77438" y="4865895"/>
            <a:ext cx="82045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F[6] = max{C(6) + F[4], F[5]}</a:t>
            </a:r>
          </a:p>
          <a:p>
            <a:pPr indent="457200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F[6] = max{ 2 + 15,  15 } = 17</a:t>
            </a:r>
          </a:p>
          <a:p>
            <a:pPr indent="457200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(i.e., (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C(6)+F(4)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F(5))=(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C(6)+C(4)+C(1),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C(4)+C(1)))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397470" y="6039973"/>
            <a:ext cx="443049" cy="3493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021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4CB895-2396-4F05-B8C7-21A2AA079BAE}"/>
              </a:ext>
            </a:extLst>
          </p:cNvPr>
          <p:cNvSpPr txBox="1"/>
          <p:nvPr/>
        </p:nvSpPr>
        <p:spPr>
          <a:xfrm>
            <a:off x="1219200" y="668555"/>
            <a:ext cx="9910618" cy="109912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63040" y="646365"/>
            <a:ext cx="9074331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Finding the coins with the maximum total value found requires back-trace the computations to see which of the two possibilities: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		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+ F(n – 2)   or  F(n – 1) 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pPr marL="461963" marR="0" lvl="0" indent="-461963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 </a:t>
            </a:r>
            <a:r>
              <a:rPr lang="en-US" sz="2400" dirty="0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last application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of the formula, it </a:t>
            </a:r>
            <a:r>
              <a:rPr lang="en-US" sz="2400" dirty="0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was the sum  c</a:t>
            </a:r>
            <a:r>
              <a:rPr lang="en-US" sz="2400" baseline="-25000" dirty="0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en-US" sz="2400" dirty="0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+ F(4), 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which means that the coin  </a:t>
            </a:r>
            <a:r>
              <a:rPr lang="en-US" sz="2400" dirty="0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aseline="-25000" dirty="0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en-US" sz="2400" dirty="0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2   is a part of an optimal solution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 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F(n) = max{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+ F(n – 2),  F(n-1)} for  n &gt; 1      	… (8.3)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F(0) = 0,   F(1) = c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.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257123"/>
              </p:ext>
            </p:extLst>
          </p:nvPr>
        </p:nvGraphicFramePr>
        <p:xfrm>
          <a:off x="2355672" y="3686565"/>
          <a:ext cx="6932016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6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65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65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65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65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C[</a:t>
                      </a:r>
                      <a:r>
                        <a:rPr lang="en-US" sz="2400" b="0" dirty="0" err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F[</a:t>
                      </a:r>
                      <a:r>
                        <a:rPr lang="en-US" sz="2400" b="0" dirty="0" err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24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988585" y="5011306"/>
            <a:ext cx="82148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F[6] = max{C(6) + F[4], F[5]}</a:t>
            </a:r>
          </a:p>
          <a:p>
            <a:pPr indent="457200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F[6] = max{ 2 + 15,  15 } = 17</a:t>
            </a:r>
          </a:p>
          <a:p>
            <a:pPr indent="457200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(i.e., (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C(6)+F(4)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F(5))=(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C(6)+C(4)+C(1),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C(4)+C(1)))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984706" y="6224909"/>
            <a:ext cx="443049" cy="3493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Image result for smiley face images">
            <a:extLst>
              <a:ext uri="{FF2B5EF4-FFF2-40B4-BE49-F238E27FC236}">
                <a16:creationId xmlns:a16="http://schemas.microsoft.com/office/drawing/2014/main" id="{66AA9721-B0FF-46C0-BCCC-556AE353238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63" y="1561647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763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89DED1-8FB1-453D-B374-49C432FAB359}"/>
              </a:ext>
            </a:extLst>
          </p:cNvPr>
          <p:cNvSpPr txBox="1"/>
          <p:nvPr/>
        </p:nvSpPr>
        <p:spPr>
          <a:xfrm>
            <a:off x="1140691" y="912751"/>
            <a:ext cx="9910618" cy="109912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40001" y="862151"/>
            <a:ext cx="86824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lvl="0" indent="-51435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Moving to </a:t>
            </a:r>
            <a:r>
              <a:rPr lang="en-US" sz="2400" dirty="0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compute  F(4),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maximum was produced by </a:t>
            </a:r>
            <a:r>
              <a:rPr lang="en-US" sz="2400" dirty="0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sum   c</a:t>
            </a:r>
            <a:r>
              <a:rPr lang="en-US" sz="2400" baseline="-25000" dirty="0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+ F(2),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which means that the coin  </a:t>
            </a:r>
            <a:r>
              <a:rPr lang="en-US" sz="2400" dirty="0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aseline="-25000" dirty="0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10  is also a part of an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optimal solution</a:t>
            </a:r>
            <a:r>
              <a:rPr lang="en-US" sz="2400" dirty="0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 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16299"/>
              </p:ext>
            </p:extLst>
          </p:nvPr>
        </p:nvGraphicFramePr>
        <p:xfrm>
          <a:off x="2081350" y="2174746"/>
          <a:ext cx="7611296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5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1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14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14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C[</a:t>
                      </a:r>
                      <a:r>
                        <a:rPr lang="en-US" sz="2400" b="0" dirty="0" err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b="1" dirty="0">
                        <a:solidFill>
                          <a:schemeClr val="accent6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1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F[</a:t>
                      </a:r>
                      <a:r>
                        <a:rPr lang="en-US" sz="2400" b="0" dirty="0" err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011683" y="3595191"/>
            <a:ext cx="77506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F[4] = max{ C(4) + F[2],  F[3]}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F[4] = max{ 10 + 5,  7 } = 15 </a:t>
            </a:r>
          </a:p>
          <a:p>
            <a:pPr indent="457200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(i.e., (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C(4)+F(2)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F(3))=(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C(4)+C(1)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C(3)+C(1)))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584408" y="4795520"/>
            <a:ext cx="236220" cy="26289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66501EA-6442-4475-BD96-4B00305AADE0}"/>
              </a:ext>
            </a:extLst>
          </p:cNvPr>
          <p:cNvSpPr/>
          <p:nvPr/>
        </p:nvSpPr>
        <p:spPr>
          <a:xfrm>
            <a:off x="2098974" y="5427742"/>
            <a:ext cx="787563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F(n) = max{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+ F(n – 2),  F(n-1)} for  n &gt; 1      	… (8.3)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F(0) = 0,   F(1) = c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.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028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8613" y="1011091"/>
            <a:ext cx="87654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marR="0" lvl="0" indent="-461963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Finally, the maximum in computing F(2) was produced by F(1), implying that the coin c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is not the part of an optimal solution and </a:t>
            </a:r>
            <a:r>
              <a:rPr lang="en-US" sz="2400" dirty="0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coin c</a:t>
            </a:r>
            <a:r>
              <a:rPr lang="en-US" sz="2400" baseline="-25000" dirty="0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5  is</a:t>
            </a:r>
            <a:r>
              <a:rPr lang="en-US" sz="2200" dirty="0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 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227213"/>
              </p:ext>
            </p:extLst>
          </p:nvPr>
        </p:nvGraphicFramePr>
        <p:xfrm>
          <a:off x="2209108" y="2281263"/>
          <a:ext cx="6601096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5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5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5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51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C[</a:t>
                      </a:r>
                      <a:r>
                        <a:rPr lang="en-US" sz="2400" b="0" dirty="0" err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b="1" dirty="0">
                        <a:solidFill>
                          <a:schemeClr val="accent6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b="1" dirty="0">
                        <a:solidFill>
                          <a:schemeClr val="accent6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accent6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F[ ]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116182" y="3596028"/>
            <a:ext cx="81274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F[2] = max{ C(2) + F[0], F[1] } : take next one with one before 					  the current.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F[2] = max{ 1 + 0,  5 } = 5 </a:t>
            </a:r>
          </a:p>
          <a:p>
            <a:pPr indent="457200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(i.e., (C(2) + F(0),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F(1))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 (C(2) + C(0),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C(1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)))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593529" y="5165688"/>
            <a:ext cx="443049" cy="3493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9D7B580-CCDA-4C29-871A-F0A75AC7F112}"/>
              </a:ext>
            </a:extLst>
          </p:cNvPr>
          <p:cNvSpPr/>
          <p:nvPr/>
        </p:nvSpPr>
        <p:spPr>
          <a:xfrm>
            <a:off x="2087784" y="5701536"/>
            <a:ext cx="804006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F(n) = max{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+ F(n – 2),  F(n-1)} for  n &gt; 1             … (8.3)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F(0) = 0,   F(1) = c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.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319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3E1A73-3F71-4852-9A0F-AF2C89BB9892}"/>
              </a:ext>
            </a:extLst>
          </p:cNvPr>
          <p:cNvSpPr txBox="1"/>
          <p:nvPr/>
        </p:nvSpPr>
        <p:spPr>
          <a:xfrm>
            <a:off x="1439120" y="1774372"/>
            <a:ext cx="9910618" cy="109912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43478" y="1729738"/>
            <a:ext cx="900940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marR="0" lvl="0" indent="-46196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he optimal solution is   {c</a:t>
            </a:r>
            <a:r>
              <a:rPr lang="en-US" sz="2400" baseline="-25000" dirty="0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,   c</a:t>
            </a:r>
            <a:r>
              <a:rPr lang="en-US" sz="2400" baseline="-25000" dirty="0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,   c</a:t>
            </a:r>
            <a:r>
              <a:rPr lang="en-US" sz="2400" baseline="-25000" dirty="0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en-US" sz="2400" dirty="0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}.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61963" marR="0" lvl="0" indent="-46196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To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avoid repeating the same computations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during the backtracking, use an extra array to record which of the two terms in (8.3) was larger selected for computing the values of F.     </a:t>
            </a:r>
          </a:p>
          <a:p>
            <a:pPr marL="461963" indent="-461963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F(n) = max{</a:t>
            </a:r>
            <a:r>
              <a:rPr lang="en-US" sz="2400" dirty="0" err="1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aseline="-25000" dirty="0" err="1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+ F(n – 2),  F(n-1)} for  n &gt; 1       … (8.3)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F(0) = 0,   F(1) = c</a:t>
            </a:r>
            <a:r>
              <a:rPr lang="en-US" sz="2400" baseline="-25000" dirty="0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.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61963" indent="-461963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64D794A-AB8F-4B56-86E6-C377ECFF649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63" y="1561647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7455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578BC9-FF78-4DFB-9A87-7444C05129AB}"/>
              </a:ext>
            </a:extLst>
          </p:cNvPr>
          <p:cNvSpPr txBox="1"/>
          <p:nvPr/>
        </p:nvSpPr>
        <p:spPr>
          <a:xfrm>
            <a:off x="1665376" y="1104036"/>
            <a:ext cx="9896596" cy="179519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82055" y="582067"/>
            <a:ext cx="843730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Algorithm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CoinRow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 C[1 .. n] )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finds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F(n),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largest amount of money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that can be picked up,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coins composing an optimal set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iterative algorithm (also 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bottom-up approach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 </a:t>
            </a:r>
          </a:p>
          <a:p>
            <a:pPr marL="1371600" lvl="2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F[0]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0;  F[1]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C[1]; </a:t>
            </a:r>
          </a:p>
          <a:p>
            <a:pPr marL="1371600" lvl="2"/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2  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to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n 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do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1371600" lvl="2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F[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] 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max { C[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] + F[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– 2 ],  F[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– 1 ] };</a:t>
            </a:r>
          </a:p>
          <a:p>
            <a:pPr marL="1371600" lvl="2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return  F[ n ]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takes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ϴ(n) time and ϴ(n) space. 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This is by far superior to the alternatives, such as,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top-down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application of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recurrence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(8.3)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(which is exponential) </a:t>
            </a: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F(n) = max{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+ F(n – 2),  F(n-1)} for  n &gt; 1      … (8.3)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F(0) = 0,   F(1) = c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.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DDF96-C6B5-4F92-B841-DF99756AE2B3}"/>
              </a:ext>
            </a:extLst>
          </p:cNvPr>
          <p:cNvSpPr txBox="1"/>
          <p:nvPr/>
        </p:nvSpPr>
        <p:spPr>
          <a:xfrm>
            <a:off x="9783694" y="4672704"/>
            <a:ext cx="192139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space is allocated.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recursive call F(n).</a:t>
            </a: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C26D76F5-150B-4DE0-AD42-BE9758A0013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63" y="1561647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6217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503654-D9EA-4A24-8279-25296DC03892}"/>
              </a:ext>
            </a:extLst>
          </p:cNvPr>
          <p:cNvSpPr txBox="1"/>
          <p:nvPr/>
        </p:nvSpPr>
        <p:spPr>
          <a:xfrm>
            <a:off x="992777" y="775063"/>
            <a:ext cx="9649097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Draft of Time efficiency for this recursive algorithm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T(n-2) + T(n-1) + f(n) where f(n) = c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T(0) = 1, T(1) = 1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T(n-2) + T(n-1) + c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= T(n-4) + T(n-3) + c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+ T(n-3) + T(n-2) + c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+ c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=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T(n-4) + 2T(n-3) + T(n-2) + 3c</a:t>
            </a:r>
            <a:r>
              <a:rPr 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= T(n-6) + T(n-5) + c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+ 2[T(n-5) + T(n-4) + c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n] + [T(n-4) + T(n-3) + c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]+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3c</a:t>
            </a:r>
            <a:r>
              <a:rPr 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= T(n-6) + 3T(n-5) + 3T(n-4) + T(n-3) + 7 c</a:t>
            </a:r>
            <a:r>
              <a:rPr 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T(n-8) + T(n-7) + c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+ 3[T(n-7) + T(n-6) + c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] + 3[T(n-6) + T(n-5) + c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]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[T(n-5) + T(n-4) + c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]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+ 7 c</a:t>
            </a:r>
            <a:r>
              <a:rPr 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= T(n-8) + 4T(n-7) + 6T(n-6) + 4T(n-5) + T(n-4) + 15 c</a:t>
            </a:r>
            <a:r>
              <a:rPr 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T(n-10) + T(n-9) + c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+ 4[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T(n-9) + T(n-8) + c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] + 6[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T(n-8) + T(n-7) + c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] + 	4[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T(n-7) + T(n-6) + c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]  + [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T(n-6) + T(n-5) + c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+ 15 c</a:t>
            </a:r>
            <a:r>
              <a:rPr 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T(n-10) + 5T(n-9) + 10 T(n-8) + 10T(n-7) + 5T(n-6) + T(n-5) + 21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…</a:t>
            </a:r>
          </a:p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= T(n-n) +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+ …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c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+ 3c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+ 7c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+ 15 c</a:t>
            </a:r>
            <a:r>
              <a:rPr 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+ 31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+ …</a:t>
            </a:r>
          </a:p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= …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[n + (1 + 2)n + (3 + 2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)n + (7 + 2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)n +  (15 + 2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)n + (31 + 2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)n + …</a:t>
            </a:r>
            <a:endParaRPr 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= O(2</a:t>
            </a:r>
            <a:r>
              <a:rPr lang="en-US" sz="20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23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7111" y="2540159"/>
            <a:ext cx="7137778" cy="1655762"/>
          </a:xfrm>
        </p:spPr>
        <p:txBody>
          <a:bodyPr>
            <a:normAutofit/>
          </a:bodyPr>
          <a:lstStyle/>
          <a:p>
            <a:r>
              <a:rPr lang="en-US" sz="3200" dirty="0"/>
              <a:t>Chapter 06_01</a:t>
            </a:r>
          </a:p>
          <a:p>
            <a:r>
              <a:rPr lang="en-US" sz="3200" dirty="0"/>
              <a:t>Dynamic Programming</a:t>
            </a:r>
          </a:p>
          <a:p>
            <a:r>
              <a:rPr lang="en-US" sz="2800" dirty="0"/>
              <a:t>Binomial Coefficients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661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0086" y="520928"/>
            <a:ext cx="8986866" cy="1318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The straightforward </a:t>
            </a:r>
            <a:r>
              <a:rPr lang="en-US" sz="2800" dirty="0">
                <a:solidFill>
                  <a:srgbClr val="0000FF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top-down application of recurrence (8.3) </a:t>
            </a:r>
            <a:r>
              <a:rPr lang="en-US" sz="28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C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which is exponential</a:t>
            </a:r>
            <a:r>
              <a:rPr lang="en-US" sz="28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sz="2800" dirty="0">
              <a:solidFill>
                <a:srgbClr val="000000"/>
              </a:solidFill>
              <a:effectLst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69984" y="1789043"/>
            <a:ext cx="106667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		          F[6]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c[6] + F[4]                                                                          F[5]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 c[4] + F[2]                            F[3]                             c[5] + F[3]                            F[4]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c[2] + F[0]      F[1]          c[3] + F[1]         F[2]       c[3] + F[1]         F[2]  c[4] + F[2]                 F[3]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     c[0]	 c[1]	           c[1] c[2] + F[0]      F[1]  c[1]  </a:t>
            </a:r>
            <a:r>
              <a:rPr lang="en-US" dirty="0">
                <a:solidFill>
                  <a:srgbClr val="0000FF"/>
                </a:solidFill>
              </a:rPr>
              <a:t>c[2] + F[0]      F[1] </a:t>
            </a:r>
            <a:r>
              <a:rPr lang="en-US" dirty="0"/>
              <a:t>  c[3] + F[1]       F[2]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			        c[1] 			 c[1]  </a:t>
            </a:r>
            <a:r>
              <a:rPr lang="en-US" dirty="0">
                <a:solidFill>
                  <a:srgbClr val="0000FF"/>
                </a:solidFill>
              </a:rPr>
              <a:t>c[2] + F[0]    F[1] </a:t>
            </a:r>
            <a:endParaRPr lang="en-US" dirty="0"/>
          </a:p>
          <a:p>
            <a:r>
              <a:rPr lang="en-US" dirty="0"/>
              <a:t>					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224007" y="2130950"/>
            <a:ext cx="1478943" cy="64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30170" y="2130950"/>
            <a:ext cx="2202512" cy="572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007457" y="2989690"/>
            <a:ext cx="723569" cy="44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54880" y="2997642"/>
            <a:ext cx="1009816" cy="44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25016" y="2989690"/>
            <a:ext cx="842838" cy="44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183757" y="2989690"/>
            <a:ext cx="930302" cy="45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586038" y="3753016"/>
            <a:ext cx="421419" cy="52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007457" y="3737113"/>
            <a:ext cx="445273" cy="56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597718" y="3753016"/>
            <a:ext cx="357809" cy="52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71430" y="3753016"/>
            <a:ext cx="636104" cy="52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879743" y="3753016"/>
            <a:ext cx="445273" cy="52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325016" y="3737113"/>
            <a:ext cx="580445" cy="56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9740348" y="3753016"/>
            <a:ext cx="461175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0201523" y="3737113"/>
            <a:ext cx="842839" cy="485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753016" y="4675367"/>
            <a:ext cx="0" cy="46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52730" y="4643562"/>
            <a:ext cx="0" cy="49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883965" y="4619708"/>
            <a:ext cx="7952" cy="51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607534" y="4619708"/>
            <a:ext cx="159026" cy="51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774511" y="4619708"/>
            <a:ext cx="628153" cy="51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674873" y="4619707"/>
            <a:ext cx="159026" cy="51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893533" y="4633591"/>
            <a:ext cx="628153" cy="51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8905461" y="4611757"/>
            <a:ext cx="834887" cy="524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9581322" y="4619707"/>
            <a:ext cx="159026" cy="51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979134" y="4609737"/>
            <a:ext cx="7952" cy="51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0636952" y="4661421"/>
            <a:ext cx="357809" cy="52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1031489" y="4661421"/>
            <a:ext cx="636104" cy="52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 flipH="1">
            <a:off x="9970935" y="5440017"/>
            <a:ext cx="836969" cy="51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</p:cNvCxnSpPr>
          <p:nvPr/>
        </p:nvCxnSpPr>
        <p:spPr>
          <a:xfrm flipH="1">
            <a:off x="10728960" y="5440018"/>
            <a:ext cx="779607" cy="51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</p:cNvCxnSpPr>
          <p:nvPr/>
        </p:nvCxnSpPr>
        <p:spPr>
          <a:xfrm>
            <a:off x="11508567" y="5440018"/>
            <a:ext cx="57362" cy="51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566992" y="5445950"/>
            <a:ext cx="7952" cy="51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823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10BC4F-7E4A-40C7-9145-7CABF16AA625}"/>
              </a:ext>
            </a:extLst>
          </p:cNvPr>
          <p:cNvSpPr/>
          <p:nvPr/>
        </p:nvSpPr>
        <p:spPr>
          <a:xfrm>
            <a:off x="3582971" y="3136612"/>
            <a:ext cx="43460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Change-Making Problem</a:t>
            </a:r>
          </a:p>
        </p:txBody>
      </p:sp>
    </p:spTree>
    <p:extLst>
      <p:ext uri="{BB962C8B-B14F-4D97-AF65-F5344CB8AC3E}">
        <p14:creationId xmlns:p14="http://schemas.microsoft.com/office/powerpoint/2010/main" val="1102087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2F47C26-9A63-4142-B786-C210AE24AD47}"/>
              </a:ext>
            </a:extLst>
          </p:cNvPr>
          <p:cNvSpPr txBox="1"/>
          <p:nvPr/>
        </p:nvSpPr>
        <p:spPr>
          <a:xfrm>
            <a:off x="691988" y="4716858"/>
            <a:ext cx="10187810" cy="179519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A768E-A3BE-40B5-9AFD-634A39AA38BE}"/>
              </a:ext>
            </a:extLst>
          </p:cNvPr>
          <p:cNvSpPr txBox="1"/>
          <p:nvPr/>
        </p:nvSpPr>
        <p:spPr>
          <a:xfrm>
            <a:off x="691988" y="1539708"/>
            <a:ext cx="10187810" cy="179519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72046" y="402972"/>
            <a:ext cx="9535886" cy="604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Example 2:   Change-making problem.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Consider the general instance of a well-known problem.</a:t>
            </a:r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There are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 denominations d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&lt; d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&lt; … &lt; d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where  d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1.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Each 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of the m denominations is of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unlimited quantities of coins. 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Give change for amount  n  using the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minimum number of coins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denominations  {d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d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…, d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}.  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Consider a dynamic programming algorithm for the general case: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Let F(n) be the minimum number of coins whose values add up to n.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Let F(0) = 0.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Obtain the amount n  by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adding one coin of denomination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to the amount n –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 j = 1, 2, …, m such that n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≥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4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(i.e.,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must be less than or equal to n, for adding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to the previous total amount.)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loud Callout 42">
            <a:extLst>
              <a:ext uri="{FF2B5EF4-FFF2-40B4-BE49-F238E27FC236}">
                <a16:creationId xmlns:a16="http://schemas.microsoft.com/office/drawing/2014/main" id="{B50B457D-0BBF-48F2-AB37-74C05F46383E}"/>
              </a:ext>
            </a:extLst>
          </p:cNvPr>
          <p:cNvSpPr/>
          <p:nvPr/>
        </p:nvSpPr>
        <p:spPr>
          <a:xfrm>
            <a:off x="793507" y="2898404"/>
            <a:ext cx="379391" cy="286247"/>
          </a:xfrm>
          <a:prstGeom prst="cloudCallout">
            <a:avLst>
              <a:gd name="adj1" fmla="val 44137"/>
              <a:gd name="adj2" fmla="val 847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moticon making a point Stock Vector - 14709057">
            <a:extLst>
              <a:ext uri="{FF2B5EF4-FFF2-40B4-BE49-F238E27FC236}">
                <a16:creationId xmlns:a16="http://schemas.microsoft.com/office/drawing/2014/main" id="{BE7E94D5-B7A2-41E1-9835-1DE16C07426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82148" flipH="1" flipV="1">
            <a:off x="729083" y="2828203"/>
            <a:ext cx="656296" cy="426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7030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FCB7A1-215C-4DD3-A17D-2CCDF979F062}"/>
              </a:ext>
            </a:extLst>
          </p:cNvPr>
          <p:cNvSpPr txBox="1"/>
          <p:nvPr/>
        </p:nvSpPr>
        <p:spPr>
          <a:xfrm>
            <a:off x="691988" y="2764811"/>
            <a:ext cx="9873172" cy="13848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76549" y="1213009"/>
            <a:ext cx="840377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Consider all such denominations and select the one minimizing F(n –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4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) + 1.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Find the smallest  F(n –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4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) first and then add 1 to it.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Hence, the following recurrence for F(n):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F(n) =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min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: n </a:t>
            </a:r>
            <a:r>
              <a:rPr lang="zh-CN" alt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≥ 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dj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{ F(n –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) } + 1 for n &gt; 0      ……… 8.4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F(0) = 0.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Compute F(n) by filling a one-row table left to right in the manner similar to the way it was done for the coin-row problem.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Computing a table entry here requires finding the minimum of up to  m  numbers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&lt; d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&lt; … &lt; d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loud Callout 42">
            <a:extLst>
              <a:ext uri="{FF2B5EF4-FFF2-40B4-BE49-F238E27FC236}">
                <a16:creationId xmlns:a16="http://schemas.microsoft.com/office/drawing/2014/main" id="{2FE312F9-A8C6-4F10-AF09-45254791D6EA}"/>
              </a:ext>
            </a:extLst>
          </p:cNvPr>
          <p:cNvSpPr/>
          <p:nvPr/>
        </p:nvSpPr>
        <p:spPr>
          <a:xfrm>
            <a:off x="793507" y="2898404"/>
            <a:ext cx="379391" cy="286247"/>
          </a:xfrm>
          <a:prstGeom prst="cloudCallout">
            <a:avLst>
              <a:gd name="adj1" fmla="val 44137"/>
              <a:gd name="adj2" fmla="val 847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moticon making a point Stock Vector - 14709057">
            <a:extLst>
              <a:ext uri="{FF2B5EF4-FFF2-40B4-BE49-F238E27FC236}">
                <a16:creationId xmlns:a16="http://schemas.microsoft.com/office/drawing/2014/main" id="{B019D6F5-99AE-4FBA-A984-CC5D66E23D6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82148" flipH="1" flipV="1">
            <a:off x="729083" y="2828203"/>
            <a:ext cx="656296" cy="426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8709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3B8A7F7-A485-4AC9-A2F0-55403AAF58B1}"/>
              </a:ext>
            </a:extLst>
          </p:cNvPr>
          <p:cNvSpPr txBox="1"/>
          <p:nvPr/>
        </p:nvSpPr>
        <p:spPr>
          <a:xfrm>
            <a:off x="1017643" y="3911898"/>
            <a:ext cx="9705775" cy="183934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F16955-00C3-447B-8198-AB00E84D9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362622"/>
              </p:ext>
            </p:extLst>
          </p:nvPr>
        </p:nvGraphicFramePr>
        <p:xfrm>
          <a:off x="3066557" y="4234978"/>
          <a:ext cx="5798768" cy="731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4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4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4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4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48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48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5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F[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06A8DF0-9A83-4D89-92C0-4DBFA2832716}"/>
              </a:ext>
            </a:extLst>
          </p:cNvPr>
          <p:cNvSpPr/>
          <p:nvPr/>
        </p:nvSpPr>
        <p:spPr>
          <a:xfrm>
            <a:off x="2868716" y="5289579"/>
            <a:ext cx="6933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F[6] = min { F[6 -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], F[6 – 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], F[6 –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] } + 1 = 2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013A60-BBEC-4A6D-8E43-F910C73EC947}"/>
                  </a:ext>
                </a:extLst>
              </p:cNvPr>
              <p:cNvSpPr/>
              <p:nvPr/>
            </p:nvSpPr>
            <p:spPr>
              <a:xfrm>
                <a:off x="2098765" y="792774"/>
                <a:ext cx="8079707" cy="31191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For example: 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given 3 denominations, D[1] =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D[2] =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and D[3] =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of unlimited quantities, and  n = 6, how do make up n, a total of 6, using the least number of denominations?</a:t>
                </a:r>
              </a:p>
              <a:p>
                <a:pPr>
                  <a:lnSpc>
                    <a:spcPct val="150000"/>
                  </a:lnSpc>
                </a:pPr>
                <a:endPara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Let F[</a:t>
                </a:r>
                <a:r>
                  <a:rPr lang="en-US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be the number of selected denominations to make up 0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r>
                  <a:rPr lang="en-US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n.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013A60-BBEC-4A6D-8E43-F910C73EC9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765" y="792774"/>
                <a:ext cx="8079707" cy="3119124"/>
              </a:xfrm>
              <a:prstGeom prst="rect">
                <a:avLst/>
              </a:prstGeom>
              <a:blipFill>
                <a:blip r:embed="rId2"/>
                <a:stretch>
                  <a:fillRect l="-1131" r="-1056" b="-3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Emoticon making a point Stock Vector - 14709057">
            <a:extLst>
              <a:ext uri="{FF2B5EF4-FFF2-40B4-BE49-F238E27FC236}">
                <a16:creationId xmlns:a16="http://schemas.microsoft.com/office/drawing/2014/main" id="{E10BABC2-A13D-4E6C-B8C2-8CCE11C0296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82148" flipH="1" flipV="1">
            <a:off x="729083" y="2828203"/>
            <a:ext cx="656296" cy="4266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B244E6-0E80-459E-A855-E1E61FF0BA21}"/>
              </a:ext>
            </a:extLst>
          </p:cNvPr>
          <p:cNvSpPr/>
          <p:nvPr/>
        </p:nvSpPr>
        <p:spPr>
          <a:xfrm>
            <a:off x="2211977" y="5882514"/>
            <a:ext cx="82034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the coins of an optimal solution needs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backtrace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computations to see which of the denominations produced the minima in formula (8.4). </a:t>
            </a:r>
          </a:p>
        </p:txBody>
      </p:sp>
    </p:spTree>
    <p:extLst>
      <p:ext uri="{BB962C8B-B14F-4D97-AF65-F5344CB8AC3E}">
        <p14:creationId xmlns:p14="http://schemas.microsoft.com/office/powerpoint/2010/main" val="3297811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0A3D72-9CA3-4C86-8AD1-BCD0DCAD523E}"/>
              </a:ext>
            </a:extLst>
          </p:cNvPr>
          <p:cNvSpPr txBox="1"/>
          <p:nvPr/>
        </p:nvSpPr>
        <p:spPr>
          <a:xfrm>
            <a:off x="954176" y="4308443"/>
            <a:ext cx="9896596" cy="179519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19409" y="754363"/>
            <a:ext cx="898724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Algorithm 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ChangeMaking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( D[ 1.. m], n)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//Applies dynamic programming to find the minimum number of 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//coins of denominations d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&lt; d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&lt; … &lt;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2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where  d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1  that add up 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//to a given amount  n.</a:t>
            </a:r>
          </a:p>
          <a:p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Input: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Positive integer n and array D[1 .. m] of increase positive 		     integers indicating the coin denominators where D[1] = 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Output:    The minimum number of coins that add up to n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F[0]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0</a:t>
            </a:r>
          </a:p>
          <a:p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1 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to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do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{ //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add up to n.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temp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;    j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1;</a:t>
            </a:r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while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( j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and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≥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D[j])  </a:t>
            </a:r>
          </a:p>
          <a:p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do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{    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//1 ≤ j ≤ m and if the coin D(j) ≤ n=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	temp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min(F[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– D[j]], temp);//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what will make up F[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-D(1)],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	j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j + 1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//end while		//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F[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-D(2)], …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-D(k)].</a:t>
            </a:r>
            <a:endParaRPr lang="en-US" sz="2200" dirty="0">
              <a:solidFill>
                <a:srgbClr val="C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F[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]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tempt + 1;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//end for</a:t>
            </a:r>
          </a:p>
          <a:p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F[n] 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45877" y="3417816"/>
            <a:ext cx="2649948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efficiency is T(m, n) =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O(n m), where m is small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constant. Thus, T(m, n) = O(n).</a:t>
            </a:r>
          </a:p>
        </p:txBody>
      </p:sp>
      <p:sp>
        <p:nvSpPr>
          <p:cNvPr id="4" name="Cloud Callout 42">
            <a:extLst>
              <a:ext uri="{FF2B5EF4-FFF2-40B4-BE49-F238E27FC236}">
                <a16:creationId xmlns:a16="http://schemas.microsoft.com/office/drawing/2014/main" id="{4F0465DB-1EE7-4E30-9FAB-CB05442CB47D}"/>
              </a:ext>
            </a:extLst>
          </p:cNvPr>
          <p:cNvSpPr/>
          <p:nvPr/>
        </p:nvSpPr>
        <p:spPr>
          <a:xfrm>
            <a:off x="888923" y="4679496"/>
            <a:ext cx="379391" cy="286247"/>
          </a:xfrm>
          <a:prstGeom prst="cloudCallout">
            <a:avLst>
              <a:gd name="adj1" fmla="val 44137"/>
              <a:gd name="adj2" fmla="val 847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moticon making a point Stock Vector - 14709057">
            <a:extLst>
              <a:ext uri="{FF2B5EF4-FFF2-40B4-BE49-F238E27FC236}">
                <a16:creationId xmlns:a16="http://schemas.microsoft.com/office/drawing/2014/main" id="{14183E29-CA06-4767-9701-D6A3FB7F842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82148" flipH="1" flipV="1">
            <a:off x="833270" y="4609294"/>
            <a:ext cx="656296" cy="426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7862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FCFE0B-7391-4329-BFC9-DD8F97650A2F}"/>
              </a:ext>
            </a:extLst>
          </p:cNvPr>
          <p:cNvSpPr txBox="1"/>
          <p:nvPr/>
        </p:nvSpPr>
        <p:spPr>
          <a:xfrm>
            <a:off x="1141887" y="3695293"/>
            <a:ext cx="9908226" cy="107141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151017" y="1855559"/>
            <a:ext cx="7053943" cy="279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application of the algorithm to amount n = 6 and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denominations 1, 3, 4  is shown in Figure 8.2.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answer it yields is two coins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time efficiency of this algorithm is O(n*m) and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space efficiencies of the algorithm is ϴ(n).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loud Callout 42">
            <a:extLst>
              <a:ext uri="{FF2B5EF4-FFF2-40B4-BE49-F238E27FC236}">
                <a16:creationId xmlns:a16="http://schemas.microsoft.com/office/drawing/2014/main" id="{620771FC-1CAB-4BB3-B3C6-E1A78918B185}"/>
              </a:ext>
            </a:extLst>
          </p:cNvPr>
          <p:cNvSpPr/>
          <p:nvPr/>
        </p:nvSpPr>
        <p:spPr>
          <a:xfrm>
            <a:off x="745799" y="3285876"/>
            <a:ext cx="379391" cy="286247"/>
          </a:xfrm>
          <a:prstGeom prst="cloudCallout">
            <a:avLst>
              <a:gd name="adj1" fmla="val 44137"/>
              <a:gd name="adj2" fmla="val 847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moticon making a point Stock Vector - 14709057">
            <a:extLst>
              <a:ext uri="{FF2B5EF4-FFF2-40B4-BE49-F238E27FC236}">
                <a16:creationId xmlns:a16="http://schemas.microsoft.com/office/drawing/2014/main" id="{B3B3726E-9757-4F76-909A-A476DFDCF39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82148" flipH="1" flipV="1">
            <a:off x="607345" y="3150197"/>
            <a:ext cx="656296" cy="426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5538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8468" y="1308187"/>
            <a:ext cx="8612778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Given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D[1] = 1, D[2] = 3 and D[3] = 4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and total amount n = 6,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best solution is 2*D[2] = 2*3 = 6.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i.e., Use minimal number of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two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3-coins to make up 6. 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other possible but non-optimal solutions could be: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6*D[1] = 6*1 = 6;  		         //use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six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1-coins to make up 6.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3*D[1] + 1*D[2] = 3*1 + 1*3 = 6;  //use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four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coins to make up 6;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2*D[1] + 1*D[3] = 2*1 + 1*4 = 6.  //use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three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coins to make up 6.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loud Callout 42">
            <a:extLst>
              <a:ext uri="{FF2B5EF4-FFF2-40B4-BE49-F238E27FC236}">
                <a16:creationId xmlns:a16="http://schemas.microsoft.com/office/drawing/2014/main" id="{8DDFBC8A-0ADC-41FA-967C-99F21EC22F67}"/>
              </a:ext>
            </a:extLst>
          </p:cNvPr>
          <p:cNvSpPr/>
          <p:nvPr/>
        </p:nvSpPr>
        <p:spPr>
          <a:xfrm>
            <a:off x="825312" y="4043392"/>
            <a:ext cx="379391" cy="286247"/>
          </a:xfrm>
          <a:prstGeom prst="cloudCallout">
            <a:avLst>
              <a:gd name="adj1" fmla="val 44137"/>
              <a:gd name="adj2" fmla="val 847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moticon making a point Stock Vector - 14709057">
            <a:extLst>
              <a:ext uri="{FF2B5EF4-FFF2-40B4-BE49-F238E27FC236}">
                <a16:creationId xmlns:a16="http://schemas.microsoft.com/office/drawing/2014/main" id="{37EB624B-E78C-4D0E-8090-DF7D5D787FB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82148" flipH="1" flipV="1">
            <a:off x="686859" y="3973190"/>
            <a:ext cx="656296" cy="426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8541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84960" y="1384888"/>
            <a:ext cx="8769532" cy="2062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Algorithm  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ChangeMaking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( D[ 1.. m], n)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where D[1] = 1, D[2] = 3 and D[3] = 4.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F[0]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0					   F[0] = 0</a:t>
            </a:r>
          </a:p>
          <a:p>
            <a:pPr>
              <a:lnSpc>
                <a:spcPct val="150000"/>
              </a:lnSpc>
            </a:pP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695851"/>
              </p:ext>
            </p:extLst>
          </p:nvPr>
        </p:nvGraphicFramePr>
        <p:xfrm>
          <a:off x="1654624" y="3443148"/>
          <a:ext cx="7506792" cy="67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8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83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83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83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83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584960" y="4299910"/>
            <a:ext cx="130628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F[0] = 0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54624" y="5154959"/>
            <a:ext cx="7602588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Given D[1] = 1, D[2] = 3 and D[3] = 4, begins with the total amount n =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 and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 has to go up to 6.</a:t>
            </a:r>
          </a:p>
        </p:txBody>
      </p:sp>
      <p:sp>
        <p:nvSpPr>
          <p:cNvPr id="10" name="Cloud Callout 42">
            <a:extLst>
              <a:ext uri="{FF2B5EF4-FFF2-40B4-BE49-F238E27FC236}">
                <a16:creationId xmlns:a16="http://schemas.microsoft.com/office/drawing/2014/main" id="{3377F964-CF6F-4AB1-97F0-DAB50817D0EE}"/>
              </a:ext>
            </a:extLst>
          </p:cNvPr>
          <p:cNvSpPr/>
          <p:nvPr/>
        </p:nvSpPr>
        <p:spPr>
          <a:xfrm>
            <a:off x="841215" y="3827461"/>
            <a:ext cx="379391" cy="286247"/>
          </a:xfrm>
          <a:prstGeom prst="cloudCallout">
            <a:avLst>
              <a:gd name="adj1" fmla="val 44137"/>
              <a:gd name="adj2" fmla="val 847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85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708707"/>
              </p:ext>
            </p:extLst>
          </p:nvPr>
        </p:nvGraphicFramePr>
        <p:xfrm>
          <a:off x="1996713" y="1258095"/>
          <a:ext cx="7051496" cy="67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1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1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14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14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14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2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2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2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899547" y="2309735"/>
            <a:ext cx="4309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F[1] = min { F[1 - 1]} + 1 = 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99547" y="2886571"/>
            <a:ext cx="8925207" cy="33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Given D[1] = 1, D[2] = 3 and D[3] = 4, and  for making up to a total amount n = 1,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use one 1-coin to yield the balance 0.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From the table, the number of coins for making up to the balance is F[0] = 0.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min number of coins for n = 1 is F[0] + 1 = 1, using D[1] = 1.</a:t>
            </a:r>
          </a:p>
        </p:txBody>
      </p:sp>
      <p:sp>
        <p:nvSpPr>
          <p:cNvPr id="10" name="Cloud Callout 42">
            <a:extLst>
              <a:ext uri="{FF2B5EF4-FFF2-40B4-BE49-F238E27FC236}">
                <a16:creationId xmlns:a16="http://schemas.microsoft.com/office/drawing/2014/main" id="{15447769-31C1-475F-8A04-B2CC10456F0A}"/>
              </a:ext>
            </a:extLst>
          </p:cNvPr>
          <p:cNvSpPr/>
          <p:nvPr/>
        </p:nvSpPr>
        <p:spPr>
          <a:xfrm>
            <a:off x="499309" y="4982144"/>
            <a:ext cx="379391" cy="286247"/>
          </a:xfrm>
          <a:prstGeom prst="cloudCallout">
            <a:avLst>
              <a:gd name="adj1" fmla="val 44137"/>
              <a:gd name="adj2" fmla="val 847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E2B83D-3DD8-4FCD-8ED9-550842098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8138" y="2365421"/>
            <a:ext cx="8098971" cy="1655762"/>
          </a:xfrm>
        </p:spPr>
        <p:txBody>
          <a:bodyPr>
            <a:normAutofit lnSpcReduction="10000"/>
          </a:bodyPr>
          <a:lstStyle/>
          <a:p>
            <a:r>
              <a:rPr lang="en-US" sz="3500" dirty="0">
                <a:latin typeface="+mn-lt"/>
              </a:rPr>
              <a:t>Chapter 06_02</a:t>
            </a:r>
          </a:p>
          <a:p>
            <a:r>
              <a:rPr lang="en-US" sz="3500" dirty="0"/>
              <a:t>Dynamic Programming</a:t>
            </a:r>
          </a:p>
          <a:p>
            <a:r>
              <a:rPr lang="en-US" sz="3000" dirty="0">
                <a:solidFill>
                  <a:srgbClr val="0000CC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Principle of Optimality with Basic Examples</a:t>
            </a:r>
            <a:endParaRPr lang="en-US" sz="30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24215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795286"/>
              </p:ext>
            </p:extLst>
          </p:nvPr>
        </p:nvGraphicFramePr>
        <p:xfrm>
          <a:off x="1770290" y="892333"/>
          <a:ext cx="7173416" cy="67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6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6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66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66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6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2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2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2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789996" y="2059969"/>
            <a:ext cx="3871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F[2] = min { F[2 - 1]} + 1 = 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24268" y="2538137"/>
            <a:ext cx="8743464" cy="279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Given D[1] = 1, D[2] = 3 and D[3] = 4, and for total amount n = 2,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use one 1-coin to yield the balance 1.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From the table, the number of coins for making up to the balance 1 is F[1] = 1.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min number of coins for n = 2 is F[1] + 1 = 2, using D[1] = 1.</a:t>
            </a:r>
          </a:p>
        </p:txBody>
      </p:sp>
    </p:spTree>
    <p:extLst>
      <p:ext uri="{BB962C8B-B14F-4D97-AF65-F5344CB8AC3E}">
        <p14:creationId xmlns:p14="http://schemas.microsoft.com/office/powerpoint/2010/main" val="3481226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374901"/>
              </p:ext>
            </p:extLst>
          </p:nvPr>
        </p:nvGraphicFramePr>
        <p:xfrm>
          <a:off x="2361248" y="1066504"/>
          <a:ext cx="7469504" cy="752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3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36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36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36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62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55686" y="2032465"/>
            <a:ext cx="5224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F[3] = min { F[3 - 1], F[3 – 3]} + 1 = 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5685" y="2629276"/>
            <a:ext cx="7994304" cy="358636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Given D[1] = 1, D[2] = 3 and D[3] = 4, and for the total amount   n = 3,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use one 1-coin or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one 3-coins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to yield balance either 2 or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respectively.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From the table, the number of coins for making up to these balances 2 or 0 is F[2] = 2 and F[0] = 0, respectively. Thus,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min number of coins for n = 3 is F[0] + 1 = 1, using D[2] = 3. </a:t>
            </a:r>
          </a:p>
        </p:txBody>
      </p:sp>
    </p:spTree>
    <p:extLst>
      <p:ext uri="{BB962C8B-B14F-4D97-AF65-F5344CB8AC3E}">
        <p14:creationId xmlns:p14="http://schemas.microsoft.com/office/powerpoint/2010/main" val="3310832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546869"/>
              </p:ext>
            </p:extLst>
          </p:nvPr>
        </p:nvGraphicFramePr>
        <p:xfrm>
          <a:off x="1935106" y="1101340"/>
          <a:ext cx="6372232" cy="67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6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5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5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5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5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65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854923" y="2216723"/>
            <a:ext cx="602670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F[4] = min { F[4 - 1], F[4 – 3], F[4 – 4] } + 1 = 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54922" y="2816897"/>
            <a:ext cx="7350037" cy="326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Given D[1] = 1, D[2] = 3 and D[3] = 4, and for making up a total amount n = 4,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use one 1-coins, one 3-coins or one 4-coins, then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balance would be 3, 1 and 0.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From the table, the number of coins for making up to these balance 3, 1 or 0 is F[3] = 1, F[1] = 1 and F[0] = 0.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min number of coins for n = 4 is F[0] + 1 = 1, using D[3] = 4.</a:t>
            </a:r>
          </a:p>
        </p:txBody>
      </p:sp>
    </p:spTree>
    <p:extLst>
      <p:ext uri="{BB962C8B-B14F-4D97-AF65-F5344CB8AC3E}">
        <p14:creationId xmlns:p14="http://schemas.microsoft.com/office/powerpoint/2010/main" val="1199705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134450"/>
              </p:ext>
            </p:extLst>
          </p:nvPr>
        </p:nvGraphicFramePr>
        <p:xfrm>
          <a:off x="2978329" y="1433054"/>
          <a:ext cx="5518792" cy="67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9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9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98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98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98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98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98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876770" y="2356060"/>
            <a:ext cx="572190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F[5] = min { F[5 - 1], F[5 – 3], F[5 – 4] } + 1 = 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7AA7B4-B06C-4055-A1DE-B59CD31EDB9F}"/>
              </a:ext>
            </a:extLst>
          </p:cNvPr>
          <p:cNvSpPr/>
          <p:nvPr/>
        </p:nvSpPr>
        <p:spPr>
          <a:xfrm>
            <a:off x="2420981" y="2916220"/>
            <a:ext cx="7350037" cy="4191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Given D[1] = 1, D[2] = 3 and D[3] = 4, and for making up a total amount n = 5,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use one 1-coins, one 3-coins or one 4-coins, then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balance would be 4, 2 and 1.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From the table, the number of coins for making up to these balance 4, 2 or 1 is F[4] = 1, F[2] = 2 and F[1] = 1.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min number of coins for n = 5 is F[4] + 1 = 2, using D[1] = 1.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Or F[1] + 1 = 2, using D[3] = 4.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34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114430"/>
              </p:ext>
            </p:extLst>
          </p:nvPr>
        </p:nvGraphicFramePr>
        <p:xfrm>
          <a:off x="2281751" y="1211922"/>
          <a:ext cx="6810000" cy="67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81751" y="2213407"/>
            <a:ext cx="68100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F[5] = min { F[5 - 1], F[5 – 3], F[5 – 4] } + 1 = 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1AB9B7-D332-40FA-9A49-82783D6B66DF}"/>
              </a:ext>
            </a:extLst>
          </p:cNvPr>
          <p:cNvSpPr/>
          <p:nvPr/>
        </p:nvSpPr>
        <p:spPr>
          <a:xfrm>
            <a:off x="2281751" y="2774587"/>
            <a:ext cx="6810000" cy="373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Given D[1] = 1, D[2] = 3 and D[3] = 4, and for making up a total amount n = 6,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use one 1-coins, one 3-coins or one 4-coins, then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balance would be 5, 3 and 2.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From the table, the number of coins for making up to these balance 5, 3 or 2 is F[5] = 2, F[3] = 1 and F[2] = 2.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min number of coins for n = 6 is F[3] + 1 = 2, using D[2] = 3.</a:t>
            </a:r>
          </a:p>
        </p:txBody>
      </p:sp>
    </p:spTree>
    <p:extLst>
      <p:ext uri="{BB962C8B-B14F-4D97-AF65-F5344CB8AC3E}">
        <p14:creationId xmlns:p14="http://schemas.microsoft.com/office/powerpoint/2010/main" val="2909901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7517DA-A7EC-49B3-A968-256389CB7C1C}"/>
              </a:ext>
            </a:extLst>
          </p:cNvPr>
          <p:cNvSpPr txBox="1"/>
          <p:nvPr/>
        </p:nvSpPr>
        <p:spPr>
          <a:xfrm>
            <a:off x="1452940" y="2422535"/>
            <a:ext cx="9896596" cy="179519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795107"/>
              </p:ext>
            </p:extLst>
          </p:nvPr>
        </p:nvGraphicFramePr>
        <p:xfrm>
          <a:off x="3188476" y="2649572"/>
          <a:ext cx="5160392" cy="67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5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5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5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5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5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046488" y="3657802"/>
            <a:ext cx="57406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F[6] = min { F[6 - 1], F[6 – 3], F[6 – 4] } + 1 = 2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591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632970"/>
              </p:ext>
            </p:extLst>
          </p:nvPr>
        </p:nvGraphicFramePr>
        <p:xfrm>
          <a:off x="1410588" y="812054"/>
          <a:ext cx="4325509" cy="67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4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466064" y="1577183"/>
            <a:ext cx="111280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F[0] = 0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821466"/>
              </p:ext>
            </p:extLst>
          </p:nvPr>
        </p:nvGraphicFramePr>
        <p:xfrm>
          <a:off x="1416468" y="2166618"/>
          <a:ext cx="4325512" cy="67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6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6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6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06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466064" y="2901784"/>
            <a:ext cx="34259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F[1] = min{F[1 - 1]} + 1 = 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938819"/>
              </p:ext>
            </p:extLst>
          </p:nvPr>
        </p:nvGraphicFramePr>
        <p:xfrm>
          <a:off x="1431236" y="3510910"/>
          <a:ext cx="4325510" cy="67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7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7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79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431236" y="4252369"/>
            <a:ext cx="34259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F[2] = min{F[2 - 1]} + 1 = 2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007223"/>
              </p:ext>
            </p:extLst>
          </p:nvPr>
        </p:nvGraphicFramePr>
        <p:xfrm>
          <a:off x="1410588" y="4865179"/>
          <a:ext cx="4331392" cy="67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1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4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4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4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14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410588" y="5695698"/>
            <a:ext cx="46185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F[3] = min{F[3 - 1], F[3 – 3]} + 1 = 1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38035"/>
              </p:ext>
            </p:extLst>
          </p:nvPr>
        </p:nvGraphicFramePr>
        <p:xfrm>
          <a:off x="6096000" y="802904"/>
          <a:ext cx="4331392" cy="67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1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4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4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4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14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029160" y="1577182"/>
            <a:ext cx="57406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F[4] = min{F[4 - 1], F[4 – 3], F[4 – 4]} + 1 = 1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479756"/>
              </p:ext>
            </p:extLst>
          </p:nvPr>
        </p:nvGraphicFramePr>
        <p:xfrm>
          <a:off x="6096000" y="2166618"/>
          <a:ext cx="4331392" cy="67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1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4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4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4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14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096000" y="2940563"/>
            <a:ext cx="559961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F[5] = min{F[5 - 1], F[5 – 3], F[5 – 4]} + 1 = 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loud Callout 42">
            <a:extLst>
              <a:ext uri="{FF2B5EF4-FFF2-40B4-BE49-F238E27FC236}">
                <a16:creationId xmlns:a16="http://schemas.microsoft.com/office/drawing/2014/main" id="{D4327FC6-DDF7-481F-8BCF-CF7B57655329}"/>
              </a:ext>
            </a:extLst>
          </p:cNvPr>
          <p:cNvSpPr/>
          <p:nvPr/>
        </p:nvSpPr>
        <p:spPr>
          <a:xfrm>
            <a:off x="841215" y="775406"/>
            <a:ext cx="379391" cy="286247"/>
          </a:xfrm>
          <a:prstGeom prst="cloudCallout">
            <a:avLst>
              <a:gd name="adj1" fmla="val 44137"/>
              <a:gd name="adj2" fmla="val 847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Emoticon making a point Stock Vector - 14709057">
            <a:extLst>
              <a:ext uri="{FF2B5EF4-FFF2-40B4-BE49-F238E27FC236}">
                <a16:creationId xmlns:a16="http://schemas.microsoft.com/office/drawing/2014/main" id="{65DB573D-16D3-4DC1-A32A-953D4C7701A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16" y="711768"/>
            <a:ext cx="520065" cy="3498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5633648-92A0-49C6-964D-F9FF5BAA3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122572"/>
              </p:ext>
            </p:extLst>
          </p:nvPr>
        </p:nvGraphicFramePr>
        <p:xfrm>
          <a:off x="6096000" y="3510910"/>
          <a:ext cx="4554024" cy="67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9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9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9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C805DCBE-166F-49E3-B295-FC4F7F778982}"/>
              </a:ext>
            </a:extLst>
          </p:cNvPr>
          <p:cNvSpPr/>
          <p:nvPr/>
        </p:nvSpPr>
        <p:spPr>
          <a:xfrm>
            <a:off x="6096000" y="4252369"/>
            <a:ext cx="57406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F[6] = min{F[6 - 1], F[6 – 3], F[6 – 4]} + 1 =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88C450-8238-4AB1-B4FF-911DAEB31757}"/>
              </a:ext>
            </a:extLst>
          </p:cNvPr>
          <p:cNvSpPr/>
          <p:nvPr/>
        </p:nvSpPr>
        <p:spPr>
          <a:xfrm>
            <a:off x="6096000" y="4981741"/>
            <a:ext cx="47316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8.2   Application of Algorithm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MinCoinChange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to amount n = 6 and coin denominations 1, 3, 4.</a:t>
            </a:r>
          </a:p>
        </p:txBody>
      </p:sp>
    </p:spTree>
    <p:extLst>
      <p:ext uri="{BB962C8B-B14F-4D97-AF65-F5344CB8AC3E}">
        <p14:creationId xmlns:p14="http://schemas.microsoft.com/office/powerpoint/2010/main" val="2188578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022521"/>
              </p:ext>
            </p:extLst>
          </p:nvPr>
        </p:nvGraphicFramePr>
        <p:xfrm>
          <a:off x="3540927" y="596840"/>
          <a:ext cx="5153768" cy="67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4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42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42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42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42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815737" y="1267400"/>
            <a:ext cx="856052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 F[6] = min{F[6 - 1],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F[6 – 3],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F[6 – 4]} + 1 = 2</a:t>
            </a:r>
            <a:endParaRPr lang="en-US" sz="11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8.2   Application of Algorithm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MinCoinChange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to amount n = 6 and coin denominations 1, 3, 4.</a:t>
            </a: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the coins of an optimal solution needs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backtrace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computations to see which of the denominations produced the minima in formula (8.4).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instance considered, the last application of the formula  (for n = 6), the minimum was produced by d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3.  The second minimum (for n = 6 – 3) was also produced for a coin of that denomination. Thus, the minimum-coin set for n = 6 is two 3’s.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F[6] = min{F[6-4], F[6-3], F[6-1]} + 1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        = F[3] + 1 = 1 + 1 = 2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is, we need D[3] = 3 + D[3] = 3 to get total n = 6.</a:t>
            </a:r>
          </a:p>
        </p:txBody>
      </p:sp>
      <p:sp>
        <p:nvSpPr>
          <p:cNvPr id="4" name="Rectangle 3"/>
          <p:cNvSpPr/>
          <p:nvPr/>
        </p:nvSpPr>
        <p:spPr>
          <a:xfrm>
            <a:off x="6916311" y="2044315"/>
            <a:ext cx="51537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F(n) =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min</a:t>
            </a:r>
            <a:r>
              <a:rPr lang="en-US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: n </a:t>
            </a:r>
            <a:r>
              <a:rPr lang="zh-CN" altLang="en-US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≥ </a:t>
            </a:r>
            <a:r>
              <a:rPr lang="en-US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dj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{F(n –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)} + 1 for n &gt; 0   … 8.4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F(0) = 0.</a:t>
            </a:r>
          </a:p>
        </p:txBody>
      </p:sp>
      <p:sp>
        <p:nvSpPr>
          <p:cNvPr id="5" name="Cloud Callout 42">
            <a:extLst>
              <a:ext uri="{FF2B5EF4-FFF2-40B4-BE49-F238E27FC236}">
                <a16:creationId xmlns:a16="http://schemas.microsoft.com/office/drawing/2014/main" id="{FD657749-ABCF-4180-8897-AD3E66014D35}"/>
              </a:ext>
            </a:extLst>
          </p:cNvPr>
          <p:cNvSpPr/>
          <p:nvPr/>
        </p:nvSpPr>
        <p:spPr>
          <a:xfrm>
            <a:off x="704393" y="2946112"/>
            <a:ext cx="379391" cy="286247"/>
          </a:xfrm>
          <a:prstGeom prst="cloudCallout">
            <a:avLst>
              <a:gd name="adj1" fmla="val 44137"/>
              <a:gd name="adj2" fmla="val 847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Emoticon making a point Stock Vector - 14709057">
            <a:extLst>
              <a:ext uri="{FF2B5EF4-FFF2-40B4-BE49-F238E27FC236}">
                <a16:creationId xmlns:a16="http://schemas.microsoft.com/office/drawing/2014/main" id="{7FAC76E5-ED2A-412A-B35A-B05866C0BA6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82148" flipH="1" flipV="1">
            <a:off x="682783" y="2828203"/>
            <a:ext cx="656296" cy="426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53129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401" y="618014"/>
            <a:ext cx="10678602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top-down Approach for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MinCoinChange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to amount n = 6 and coin denominations 1, 3, 4. 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				F[6]</a:t>
            </a:r>
          </a:p>
          <a:p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	F[6-1]					F[6-3]*		F[6-4]</a:t>
            </a:r>
          </a:p>
          <a:p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F[5-1]              F[5-3]    F[5-4]                   F[3-1]      F[3-3]*		 F[2-1] 	</a:t>
            </a:r>
          </a:p>
          <a:p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F[4-1]   F[4-3]  F[4-4]  F[2-1]   F[1-1]                F[2-1]      F[0]=0		 F[1-1]</a:t>
            </a:r>
          </a:p>
          <a:p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F[3-1]    F[3-3]   F[1-1]   F[0]   F[1-1]   F[0]=0        F[1-1]                                        F[0]=0</a:t>
            </a:r>
          </a:p>
          <a:p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F[2-1]    F[0]=0   F[0]=0            F[0] = 0                  F[0]=0 </a:t>
            </a:r>
          </a:p>
          <a:p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				It is exponential.          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617843" y="1383527"/>
            <a:ext cx="2138901" cy="421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748793" y="1383527"/>
            <a:ext cx="1630017" cy="43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756744" y="1383527"/>
            <a:ext cx="3450866" cy="357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760473" y="2027583"/>
            <a:ext cx="429370" cy="326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181892" y="2647784"/>
            <a:ext cx="55659" cy="65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805284" y="2027582"/>
            <a:ext cx="429370" cy="326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528852" y="2708056"/>
            <a:ext cx="55659" cy="65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008412" y="2708056"/>
            <a:ext cx="55659" cy="65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058355" y="2668299"/>
            <a:ext cx="55659" cy="65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39371" y="2688814"/>
            <a:ext cx="55659" cy="65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0556681" y="3658925"/>
            <a:ext cx="55659" cy="65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064071" y="3658924"/>
            <a:ext cx="55659" cy="65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075334" y="4633005"/>
            <a:ext cx="55659" cy="65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383033" y="3658924"/>
            <a:ext cx="324679" cy="740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477247" y="3658924"/>
            <a:ext cx="324679" cy="740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636728" y="3658924"/>
            <a:ext cx="324679" cy="740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280574" y="1948018"/>
            <a:ext cx="1659837" cy="405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01061" y="1927502"/>
            <a:ext cx="680833" cy="44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401294" y="1906988"/>
            <a:ext cx="868017" cy="44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454052" y="2708056"/>
            <a:ext cx="1021994" cy="612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440717" y="2695467"/>
            <a:ext cx="205245" cy="60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792519" y="2719556"/>
            <a:ext cx="661533" cy="64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335819" y="3633001"/>
            <a:ext cx="460553" cy="67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792520" y="3613601"/>
            <a:ext cx="584959" cy="697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670639" y="3663073"/>
            <a:ext cx="584959" cy="697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801926" y="4633005"/>
            <a:ext cx="55659" cy="65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258249" y="4703170"/>
            <a:ext cx="55659" cy="65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418189" y="4703169"/>
            <a:ext cx="55659" cy="65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335822" y="4703168"/>
            <a:ext cx="55659" cy="65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992392" y="2007042"/>
            <a:ext cx="760912" cy="33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47511" y="5942463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F[1-1]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00996" y="6311795"/>
            <a:ext cx="1000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F[0] = 0 </a:t>
            </a:r>
            <a:endParaRPr lang="en-US" dirty="0"/>
          </a:p>
        </p:txBody>
      </p:sp>
      <p:cxnSp>
        <p:nvCxnSpPr>
          <p:cNvPr id="37" name="Straight Arrow Connector 36"/>
          <p:cNvCxnSpPr>
            <a:endCxn id="6" idx="0"/>
          </p:cNvCxnSpPr>
          <p:nvPr/>
        </p:nvCxnSpPr>
        <p:spPr>
          <a:xfrm>
            <a:off x="1363651" y="5659788"/>
            <a:ext cx="0" cy="282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391481" y="6311795"/>
            <a:ext cx="731804" cy="7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loud Callout 42">
            <a:extLst>
              <a:ext uri="{FF2B5EF4-FFF2-40B4-BE49-F238E27FC236}">
                <a16:creationId xmlns:a16="http://schemas.microsoft.com/office/drawing/2014/main" id="{9BA953B7-FF7D-46FF-AC1A-D554F294EE3E}"/>
              </a:ext>
            </a:extLst>
          </p:cNvPr>
          <p:cNvSpPr/>
          <p:nvPr/>
        </p:nvSpPr>
        <p:spPr>
          <a:xfrm>
            <a:off x="531034" y="1240403"/>
            <a:ext cx="379391" cy="286247"/>
          </a:xfrm>
          <a:prstGeom prst="cloudCallout">
            <a:avLst>
              <a:gd name="adj1" fmla="val 44137"/>
              <a:gd name="adj2" fmla="val 847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Emoticon making a point Stock Vector - 14709057">
            <a:extLst>
              <a:ext uri="{FF2B5EF4-FFF2-40B4-BE49-F238E27FC236}">
                <a16:creationId xmlns:a16="http://schemas.microsoft.com/office/drawing/2014/main" id="{3A57120E-4FDA-437E-B23E-202A4660245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82148" flipH="1" flipV="1">
            <a:off x="507256" y="1112148"/>
            <a:ext cx="656296" cy="426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13449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DDED89-462B-476D-8783-61FF9D8F9779}"/>
              </a:ext>
            </a:extLst>
          </p:cNvPr>
          <p:cNvSpPr/>
          <p:nvPr/>
        </p:nvSpPr>
        <p:spPr>
          <a:xfrm>
            <a:off x="3301104" y="3136612"/>
            <a:ext cx="65592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Example 3:   Coin-collecting problem  </a:t>
            </a:r>
          </a:p>
        </p:txBody>
      </p:sp>
    </p:spTree>
    <p:extLst>
      <p:ext uri="{BB962C8B-B14F-4D97-AF65-F5344CB8AC3E}">
        <p14:creationId xmlns:p14="http://schemas.microsoft.com/office/powerpoint/2010/main" val="1992644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705EBC-27DE-4415-A90B-662CA279FF49}"/>
              </a:ext>
            </a:extLst>
          </p:cNvPr>
          <p:cNvSpPr txBox="1"/>
          <p:nvPr/>
        </p:nvSpPr>
        <p:spPr>
          <a:xfrm>
            <a:off x="1394691" y="2438400"/>
            <a:ext cx="9910618" cy="109912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16853" y="681302"/>
            <a:ext cx="8797132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Dynamic Programming Method </a:t>
            </a:r>
          </a:p>
          <a:p>
            <a:endParaRPr lang="en-US" sz="2800" dirty="0">
              <a:solidFill>
                <a:srgbClr val="0000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application of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dynamic programming method to solve optimization problems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requires</a:t>
            </a:r>
            <a:endParaRPr lang="en-US" sz="2400" dirty="0">
              <a:solidFill>
                <a:srgbClr val="0000CC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61963" indent="-461963"/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the principle of optimality: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 optimal solution to </a:t>
            </a:r>
            <a:r>
              <a:rPr lang="en-US" sz="2400" i="1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any instance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of an optimization problem is composed of optimal solutions to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its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sub-instances.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dynamic programming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is a bottom-up approach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Solve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an instance of the problem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 a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bottom-up fashion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by solving smaller instances first.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establish a recursive property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that gives the solution to an instance of the problem.</a:t>
            </a:r>
          </a:p>
          <a:p>
            <a:pPr lvl="1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F23ED6AB-C645-4C78-88F5-CECF519CC447}"/>
              </a:ext>
            </a:extLst>
          </p:cNvPr>
          <p:cNvSpPr/>
          <p:nvPr/>
        </p:nvSpPr>
        <p:spPr>
          <a:xfrm flipH="1">
            <a:off x="1166949" y="1595702"/>
            <a:ext cx="513806" cy="252549"/>
          </a:xfrm>
          <a:prstGeom prst="cloudCallout">
            <a:avLst>
              <a:gd name="adj1" fmla="val -30422"/>
              <a:gd name="adj2" fmla="val 11767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48659CF6-4CAC-4209-BB88-86E5FD03036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0266">
            <a:off x="1256181" y="1592629"/>
            <a:ext cx="409304" cy="2535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481728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8689" y="497206"/>
            <a:ext cx="8710636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Example 3:   Coin-collecting problem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Place coins in cells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of a given 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row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x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col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board,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no more than one coin per cell.  </a:t>
            </a:r>
          </a:p>
          <a:p>
            <a:pPr marL="914400" marR="0" lvl="0" indent="-455613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ocated in the upper left cell (1,1) of the board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a robot needs to collect as many of the coins as possible and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bring them to the bottom right cell (n, m). </a:t>
            </a:r>
          </a:p>
          <a:p>
            <a:pPr marL="914400" marR="0" lvl="0" indent="-455613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On each step, the robot can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move either one cell to the right (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 or one cell down (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↓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 from its current location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marL="914400" indent="-455613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robot always picks up that coin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when it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visits a cell with a coin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Design an algorithm to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find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maximum number of coins the robot can collect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and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 path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it needs to follow to do this.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loud Callout 42">
            <a:extLst>
              <a:ext uri="{FF2B5EF4-FFF2-40B4-BE49-F238E27FC236}">
                <a16:creationId xmlns:a16="http://schemas.microsoft.com/office/drawing/2014/main" id="{4F0F520B-9127-431F-B501-8CB50A934670}"/>
              </a:ext>
            </a:extLst>
          </p:cNvPr>
          <p:cNvSpPr/>
          <p:nvPr/>
        </p:nvSpPr>
        <p:spPr>
          <a:xfrm>
            <a:off x="793507" y="2898404"/>
            <a:ext cx="379391" cy="286247"/>
          </a:xfrm>
          <a:prstGeom prst="cloudCallout">
            <a:avLst>
              <a:gd name="adj1" fmla="val 44137"/>
              <a:gd name="adj2" fmla="val 847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moticon making a point Stock Vector - 14709057">
            <a:extLst>
              <a:ext uri="{FF2B5EF4-FFF2-40B4-BE49-F238E27FC236}">
                <a16:creationId xmlns:a16="http://schemas.microsoft.com/office/drawing/2014/main" id="{609964BB-3BED-4E8E-8F7A-A361D616482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82148" flipH="1" flipV="1">
            <a:off x="733679" y="2758069"/>
            <a:ext cx="656296" cy="426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75118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5714" y="477888"/>
            <a:ext cx="8988447" cy="5617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Let F(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 j) be the largest number of coins the robot can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collect and brings to the cell (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row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2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col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of the board.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It can reach this cell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row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2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col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either from the adjacent cell (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– 1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row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2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col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 above the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cell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row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2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col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sz="2200" dirty="0">
              <a:solidFill>
                <a:srgbClr val="0000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or from the adjacent cell  (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row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 j-1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col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 to the left of the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cell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row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2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col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sz="2200" dirty="0">
              <a:solidFill>
                <a:srgbClr val="0000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largest numbers of coins brought to these cells  are either F(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– 1, j) or F(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 -1),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respectively.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There are no adjacent cells above the cells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(0, j)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in the first row.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There are no adjacent cells to the left of the cells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0)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 the first column.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 those cells,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assume that F(0, j) and F(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0) are equal to 0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 their nonexistent neighbors. 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loud Callout 42">
            <a:extLst>
              <a:ext uri="{FF2B5EF4-FFF2-40B4-BE49-F238E27FC236}">
                <a16:creationId xmlns:a16="http://schemas.microsoft.com/office/drawing/2014/main" id="{7AB6B16D-B020-434C-A076-E052D62BC70C}"/>
              </a:ext>
            </a:extLst>
          </p:cNvPr>
          <p:cNvSpPr/>
          <p:nvPr/>
        </p:nvSpPr>
        <p:spPr>
          <a:xfrm>
            <a:off x="793507" y="2898404"/>
            <a:ext cx="379391" cy="286247"/>
          </a:xfrm>
          <a:prstGeom prst="cloudCallout">
            <a:avLst>
              <a:gd name="adj1" fmla="val 44137"/>
              <a:gd name="adj2" fmla="val 847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67FCA3-2A52-404B-9549-D63E06A9E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440567"/>
              </p:ext>
            </p:extLst>
          </p:nvPr>
        </p:nvGraphicFramePr>
        <p:xfrm>
          <a:off x="10335810" y="5029200"/>
          <a:ext cx="185619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65">
                  <a:extLst>
                    <a:ext uri="{9D8B030D-6E8A-4147-A177-3AD203B41FA5}">
                      <a16:colId xmlns:a16="http://schemas.microsoft.com/office/drawing/2014/main" val="4098359555"/>
                    </a:ext>
                  </a:extLst>
                </a:gridCol>
                <a:gridCol w="309365">
                  <a:extLst>
                    <a:ext uri="{9D8B030D-6E8A-4147-A177-3AD203B41FA5}">
                      <a16:colId xmlns:a16="http://schemas.microsoft.com/office/drawing/2014/main" val="2031887978"/>
                    </a:ext>
                  </a:extLst>
                </a:gridCol>
                <a:gridCol w="309365">
                  <a:extLst>
                    <a:ext uri="{9D8B030D-6E8A-4147-A177-3AD203B41FA5}">
                      <a16:colId xmlns:a16="http://schemas.microsoft.com/office/drawing/2014/main" val="2449275498"/>
                    </a:ext>
                  </a:extLst>
                </a:gridCol>
                <a:gridCol w="309365">
                  <a:extLst>
                    <a:ext uri="{9D8B030D-6E8A-4147-A177-3AD203B41FA5}">
                      <a16:colId xmlns:a16="http://schemas.microsoft.com/office/drawing/2014/main" val="3818506841"/>
                    </a:ext>
                  </a:extLst>
                </a:gridCol>
                <a:gridCol w="309365">
                  <a:extLst>
                    <a:ext uri="{9D8B030D-6E8A-4147-A177-3AD203B41FA5}">
                      <a16:colId xmlns:a16="http://schemas.microsoft.com/office/drawing/2014/main" val="1231859605"/>
                    </a:ext>
                  </a:extLst>
                </a:gridCol>
                <a:gridCol w="309365">
                  <a:extLst>
                    <a:ext uri="{9D8B030D-6E8A-4147-A177-3AD203B41FA5}">
                      <a16:colId xmlns:a16="http://schemas.microsoft.com/office/drawing/2014/main" val="3550236815"/>
                    </a:ext>
                  </a:extLst>
                </a:gridCol>
              </a:tblGrid>
              <a:tr h="296569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899203"/>
                  </a:ext>
                </a:extLst>
              </a:tr>
              <a:tr h="29656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ij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46034"/>
                  </a:ext>
                </a:extLst>
              </a:tr>
              <a:tr h="2965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462123"/>
                  </a:ext>
                </a:extLst>
              </a:tr>
              <a:tr h="2965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071893"/>
                  </a:ext>
                </a:extLst>
              </a:tr>
              <a:tr h="2965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262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729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38140" y="657957"/>
            <a:ext cx="9115720" cy="6048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largest number of coins F(</a:t>
            </a:r>
            <a:r>
              <a:rPr lang="en-US" sz="22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j) the robot can bring to cell (</a:t>
            </a:r>
            <a:r>
              <a:rPr lang="en-US" sz="22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aseline="-250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row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200" baseline="-250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col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 is the maximum of these two numbers, F(</a:t>
            </a:r>
            <a:r>
              <a:rPr lang="en-US" sz="22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– 1, j)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top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 F(</a:t>
            </a:r>
            <a:r>
              <a:rPr lang="en-US" sz="22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 -1)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left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,plus one possible coin at cell (</a:t>
            </a:r>
            <a:r>
              <a:rPr lang="en-US" sz="22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aseline="-250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row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200" baseline="-250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col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 itself. 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Then,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F(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j) =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F(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j)  = max{  F(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– 1, j)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top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 F(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 -1)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left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} +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2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for 1 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n, 1 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j 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m,					                          ……………….…8.5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F(0, j) = 0   for 1 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j 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m  and   F(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0) = 0 for 1 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n, 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where 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2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1 if there is a coin in cell (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row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2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col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), and 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2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0 otherwise.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Using these formulas 8.5, enter in the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row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x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2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col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table of F(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j) values either row by row or column by column, as is typical for dynamic program algorithms involving two-dimensional tables.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1620692" y="3112690"/>
            <a:ext cx="122548" cy="113911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</a:p>
        </p:txBody>
      </p:sp>
      <p:pic>
        <p:nvPicPr>
          <p:cNvPr id="4" name="Picture 3" descr="Emoticon making a point Stock Vector - 14709057">
            <a:extLst>
              <a:ext uri="{FF2B5EF4-FFF2-40B4-BE49-F238E27FC236}">
                <a16:creationId xmlns:a16="http://schemas.microsoft.com/office/drawing/2014/main" id="{7BC73D06-EB74-4586-AB6F-1278117BAF0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82148" flipH="1" flipV="1">
            <a:off x="698845" y="2653567"/>
            <a:ext cx="656296" cy="426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35919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3701" y="505713"/>
            <a:ext cx="9219415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Algorithm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RobotCoinCollection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( C[1 .. n, 1 ..m] )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//Apply dynamic programming to compute the largest number of 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//coins a robot can collect on an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0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row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x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0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col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board by starting at (1, 1) 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//and moving right and down from upper left to down right corner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Input: 	  Matrix C[1 .. n, 1 ..m]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row, col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whose elements are equal to 1 		  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and 0 for cells with and without a coin, respectively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Output:	  Largest number of coins the robot can bring to cell (n, m)</a:t>
            </a:r>
          </a:p>
          <a:p>
            <a:r>
              <a:rPr 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 </a:t>
            </a:r>
          </a:p>
          <a:p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F[1, 1] 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←</a:t>
            </a:r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C[1, 1];</a:t>
            </a:r>
            <a:endParaRPr lang="en-US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r>
              <a:rPr 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for</a:t>
            </a:r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j 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←</a:t>
            </a:r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2  </a:t>
            </a:r>
            <a:r>
              <a:rPr 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to</a:t>
            </a:r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m  </a:t>
            </a:r>
            <a:r>
              <a:rPr 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do { 		 </a:t>
            </a:r>
            <a:r>
              <a:rPr 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//j refers to the columns</a:t>
            </a:r>
          </a:p>
          <a:p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     F[1, j] 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←</a:t>
            </a:r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F[1, j -1] + C[1, j]; }   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//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compute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nos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of coins at row 1 from col 2 thru col m,</a:t>
            </a:r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endParaRPr lang="en-US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r>
              <a:rPr 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			             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//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all the entries of the first row.</a:t>
            </a:r>
            <a:endParaRPr lang="en-US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r>
              <a:rPr 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for</a:t>
            </a:r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i</a:t>
            </a:r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←</a:t>
            </a:r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2  </a:t>
            </a:r>
            <a:r>
              <a:rPr 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to</a:t>
            </a:r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n  </a:t>
            </a:r>
            <a:r>
              <a:rPr 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do</a:t>
            </a:r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{		</a:t>
            </a:r>
            <a:r>
              <a:rPr 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//</a:t>
            </a:r>
            <a:r>
              <a:rPr lang="en-US" sz="1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refers to the rows</a:t>
            </a:r>
          </a:p>
          <a:p>
            <a:pPr indent="457200"/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F[</a:t>
            </a:r>
            <a:r>
              <a:rPr lang="en-US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i</a:t>
            </a:r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, 1] 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←</a:t>
            </a:r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F[</a:t>
            </a:r>
            <a:r>
              <a:rPr lang="en-US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i</a:t>
            </a:r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- 1, 1] + C[</a:t>
            </a:r>
            <a:r>
              <a:rPr lang="en-US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i</a:t>
            </a:r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, 1];    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//compute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nos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of coins at col 1 from row 2 thru row n.</a:t>
            </a:r>
            <a:endParaRPr lang="en-US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indent="45720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				//Add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nos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of coins at the current entry’ top to the  				                //current entry, for all the entries of the first col.</a:t>
            </a:r>
            <a:endParaRPr lang="en-US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r>
              <a:rPr 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     </a:t>
            </a:r>
            <a:r>
              <a:rPr 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for </a:t>
            </a:r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j 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←</a:t>
            </a:r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2  </a:t>
            </a:r>
            <a:r>
              <a:rPr 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to </a:t>
            </a:r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m  </a:t>
            </a:r>
            <a:r>
              <a:rPr 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do</a:t>
            </a:r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{ 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// from col 2 to col m</a:t>
            </a:r>
            <a:endParaRPr lang="en-US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F[</a:t>
            </a:r>
            <a:r>
              <a:rPr lang="en-US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i</a:t>
            </a:r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, j] 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←</a:t>
            </a:r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max ( F[</a:t>
            </a:r>
            <a:r>
              <a:rPr lang="en-US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i</a:t>
            </a:r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- 1, j],  F[</a:t>
            </a:r>
            <a:r>
              <a:rPr lang="en-US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i</a:t>
            </a:r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, j - 1] )  + C[</a:t>
            </a:r>
            <a:r>
              <a:rPr lang="en-US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i</a:t>
            </a:r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, j]; }  </a:t>
            </a:r>
            <a:endParaRPr lang="en-US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122682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 //add current entry to max (total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nos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of coins at the current entry’s left, </a:t>
            </a:r>
            <a:endParaRPr lang="en-US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122682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 // total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nos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of coins at the current entry’ top) </a:t>
            </a:r>
            <a:endParaRPr lang="en-US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r>
              <a:rPr 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F[n, m]</a:t>
            </a:r>
            <a:endParaRPr lang="en-US" sz="160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pic>
        <p:nvPicPr>
          <p:cNvPr id="3" name="Picture 2" descr="Emoticon making a point Stock Vector - 14709057">
            <a:extLst>
              <a:ext uri="{FF2B5EF4-FFF2-40B4-BE49-F238E27FC236}">
                <a16:creationId xmlns:a16="http://schemas.microsoft.com/office/drawing/2014/main" id="{E6DC0D84-28EE-44F6-89F2-C1DC062DD3E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82148" flipH="1" flipV="1">
            <a:off x="698845" y="2653567"/>
            <a:ext cx="656296" cy="426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60446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3701" y="505713"/>
            <a:ext cx="9219415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Algorithm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RobotCoinCollection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( C[1 .. n, 1 ..m] )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//Applies dynamic programming to compute the largest number of 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//coins a robot can collect on an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row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x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2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col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board by starting at (1, 1) 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//and moving right and down from upper left to down right corner</a:t>
            </a:r>
          </a:p>
          <a:p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Input: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Matrix C[1 .. n, 1 ..m]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row, col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whose elements are equal to 1 	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and 0 for cells with and without a coin, respectively</a:t>
            </a:r>
          </a:p>
          <a:p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Output: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Largest number of coins the robot can bring to cell (n, m)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F[1, 1]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C[1, 1];</a:t>
            </a:r>
          </a:p>
          <a:p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j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2 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to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m 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do {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F[1, j]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F[1, j -1] + C[1, j]; } </a:t>
            </a:r>
          </a:p>
          <a:p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		              </a:t>
            </a:r>
          </a:p>
          <a:p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2 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to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n 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do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{</a:t>
            </a:r>
          </a:p>
          <a:p>
            <a:pPr indent="457200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1]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F[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- 1, 1] + C[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1]; </a:t>
            </a:r>
          </a:p>
          <a:p>
            <a:pPr indent="457200"/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j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2 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to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m 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do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{ </a:t>
            </a: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max ( F[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- 1, j],  F[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 - 1] )  + C[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j]; }  </a:t>
            </a:r>
          </a:p>
          <a:p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F[n, m]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loud Callout 2"/>
          <p:cNvSpPr/>
          <p:nvPr/>
        </p:nvSpPr>
        <p:spPr>
          <a:xfrm>
            <a:off x="10536747" y="3598867"/>
            <a:ext cx="532737" cy="524786"/>
          </a:xfrm>
          <a:prstGeom prst="cloudCallout">
            <a:avLst>
              <a:gd name="adj1" fmla="val -41729"/>
              <a:gd name="adj2" fmla="val 110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754639" y="4527144"/>
            <a:ext cx="2502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T(m, n) =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O(n*m)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 descr="Emoticon making a point Stock Vector - 14709057">
            <a:extLst>
              <a:ext uri="{FF2B5EF4-FFF2-40B4-BE49-F238E27FC236}">
                <a16:creationId xmlns:a16="http://schemas.microsoft.com/office/drawing/2014/main" id="{38706A22-D387-4C5B-838E-E207B7701DF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05607" y="3598867"/>
            <a:ext cx="663542" cy="524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49327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5423" y="1459230"/>
            <a:ext cx="9030878" cy="417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This algorithm is illustrated in Figure 8.3b for the coin setup in Figure 8.3a. Since computing the value of  F[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 by formula (8.5) </a:t>
            </a:r>
          </a:p>
          <a:p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F(</a:t>
            </a:r>
            <a:r>
              <a:rPr lang="en-US" sz="2200" dirty="0" err="1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j)  = max{  F(</a:t>
            </a:r>
            <a:r>
              <a:rPr lang="en-US" sz="2200" dirty="0" err="1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– 1, j)</a:t>
            </a:r>
            <a:r>
              <a:rPr lang="en-US" sz="22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top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 F(</a:t>
            </a:r>
            <a:r>
              <a:rPr lang="en-US" sz="2200" dirty="0" err="1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 -1)</a:t>
            </a:r>
            <a:r>
              <a:rPr lang="en-US" sz="22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left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} + </a:t>
            </a:r>
            <a:r>
              <a:rPr lang="en-US" sz="2200" dirty="0" err="1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2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for 1 </a:t>
            </a:r>
            <a:r>
              <a:rPr lang="zh-CN" alt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n, 1 </a:t>
            </a:r>
            <a:r>
              <a:rPr lang="zh-CN" alt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j </a:t>
            </a:r>
            <a:r>
              <a:rPr lang="zh-CN" alt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m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F(0, j) = 0 for 1 </a:t>
            </a:r>
            <a:r>
              <a:rPr lang="zh-CN" alt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j </a:t>
            </a:r>
            <a:r>
              <a:rPr lang="zh-CN" alt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m and F(</a:t>
            </a:r>
            <a:r>
              <a:rPr lang="en-US" sz="2200" dirty="0" err="1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0) = 0   for 1 </a:t>
            </a:r>
            <a:r>
              <a:rPr lang="zh-CN" alt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n       …………… …8.5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where  </a:t>
            </a:r>
            <a:r>
              <a:rPr lang="en-US" sz="2200" dirty="0" err="1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2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1 if there is a coin in cell  (</a:t>
            </a:r>
            <a:r>
              <a:rPr lang="en-US" sz="2200" dirty="0" err="1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j) , and  </a:t>
            </a:r>
            <a:r>
              <a:rPr lang="en-US" sz="2200" dirty="0" err="1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2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0 otherwise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 each cell of the table takes constant time,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time efficiency of the algorithm is   ϴ(n*m) 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Its space efficiency is, obviously, also 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ϴ(n*m).</a:t>
            </a:r>
            <a:endParaRPr lang="en-US" sz="22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1611983" y="2735305"/>
            <a:ext cx="131975" cy="84688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10933045" y="2093631"/>
            <a:ext cx="532737" cy="524786"/>
          </a:xfrm>
          <a:prstGeom prst="cloudCallout">
            <a:avLst>
              <a:gd name="adj1" fmla="val -41729"/>
              <a:gd name="adj2" fmla="val 110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moticon making a point Stock Vector - 14709057">
            <a:extLst>
              <a:ext uri="{FF2B5EF4-FFF2-40B4-BE49-F238E27FC236}">
                <a16:creationId xmlns:a16="http://schemas.microsoft.com/office/drawing/2014/main" id="{1F9ECF56-490F-4588-A517-F2A74284271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802240" y="2093631"/>
            <a:ext cx="663542" cy="524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17866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20156"/>
              </p:ext>
            </p:extLst>
          </p:nvPr>
        </p:nvGraphicFramePr>
        <p:xfrm>
          <a:off x="2243130" y="1364201"/>
          <a:ext cx="5769204" cy="43811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4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41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41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301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1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1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01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1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01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 Box 153"/>
          <p:cNvSpPr txBox="1">
            <a:spLocks noChangeArrowheads="1"/>
          </p:cNvSpPr>
          <p:nvPr/>
        </p:nvSpPr>
        <p:spPr bwMode="auto">
          <a:xfrm>
            <a:off x="8100321" y="3373225"/>
            <a:ext cx="2401139" cy="85941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8.3 (a)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Coins to collect.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C8AA6-685E-4F19-AA1C-FA0FA4C6ADD0}"/>
              </a:ext>
            </a:extLst>
          </p:cNvPr>
          <p:cNvSpPr txBox="1"/>
          <p:nvPr/>
        </p:nvSpPr>
        <p:spPr>
          <a:xfrm>
            <a:off x="1072464" y="3044130"/>
            <a:ext cx="984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79F7A0-8289-4460-9678-C756695F5CFE}"/>
              </a:ext>
            </a:extLst>
          </p:cNvPr>
          <p:cNvSpPr txBox="1"/>
          <p:nvPr/>
        </p:nvSpPr>
        <p:spPr>
          <a:xfrm>
            <a:off x="3595314" y="756699"/>
            <a:ext cx="2500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column</a:t>
            </a:r>
          </a:p>
        </p:txBody>
      </p:sp>
      <p:pic>
        <p:nvPicPr>
          <p:cNvPr id="6" name="Picture 5" descr="Emoticon making a point Stock Vector - 14709057">
            <a:extLst>
              <a:ext uri="{FF2B5EF4-FFF2-40B4-BE49-F238E27FC236}">
                <a16:creationId xmlns:a16="http://schemas.microsoft.com/office/drawing/2014/main" id="{98A4AFE9-D254-4440-A45A-8C5F8C5EB87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69689" y="2315102"/>
            <a:ext cx="663542" cy="524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12159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63522"/>
              </p:ext>
            </p:extLst>
          </p:nvPr>
        </p:nvGraphicFramePr>
        <p:xfrm>
          <a:off x="1526732" y="1450418"/>
          <a:ext cx="4873659" cy="36198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6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62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6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33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3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3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3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3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407463" y="5296758"/>
            <a:ext cx="4932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F[1, 1] 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←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C[1, 1];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F[1, j] 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←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F[1, j -1] + C[1, j],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≤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j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≤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m;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638603" y="5022978"/>
            <a:ext cx="42678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 8.3  (b)    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Dynamic programming algorithm results.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726137"/>
              </p:ext>
            </p:extLst>
          </p:nvPr>
        </p:nvGraphicFramePr>
        <p:xfrm>
          <a:off x="7016085" y="229554"/>
          <a:ext cx="4324852" cy="36201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7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8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78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78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33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3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3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3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3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618" marR="67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 Box 153"/>
          <p:cNvSpPr txBox="1">
            <a:spLocks noChangeArrowheads="1"/>
          </p:cNvSpPr>
          <p:nvPr/>
        </p:nvSpPr>
        <p:spPr bwMode="auto">
          <a:xfrm>
            <a:off x="8179833" y="3929816"/>
            <a:ext cx="2401139" cy="85941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8.3 (a)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Coins to collect.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7C8C37-1B70-45E2-9919-49136762BF20}"/>
              </a:ext>
            </a:extLst>
          </p:cNvPr>
          <p:cNvSpPr/>
          <p:nvPr/>
        </p:nvSpPr>
        <p:spPr>
          <a:xfrm>
            <a:off x="1526732" y="929903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F[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, j] </a:t>
            </a:r>
            <a:endParaRPr lang="en-US" dirty="0"/>
          </a:p>
        </p:txBody>
      </p:sp>
      <p:pic>
        <p:nvPicPr>
          <p:cNvPr id="9" name="Picture 8" descr="Emoticon making a point Stock Vector - 14709057">
            <a:extLst>
              <a:ext uri="{FF2B5EF4-FFF2-40B4-BE49-F238E27FC236}">
                <a16:creationId xmlns:a16="http://schemas.microsoft.com/office/drawing/2014/main" id="{5BDD24C5-6CEF-4886-82B5-66F457A4C93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46" y="3696734"/>
            <a:ext cx="600834" cy="466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52559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262976"/>
              </p:ext>
            </p:extLst>
          </p:nvPr>
        </p:nvGraphicFramePr>
        <p:xfrm>
          <a:off x="1605887" y="1640266"/>
          <a:ext cx="4653509" cy="39686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614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4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4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4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14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14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" name="AutoShape 4"/>
          <p:cNvCxnSpPr>
            <a:cxnSpLocks noChangeShapeType="1"/>
          </p:cNvCxnSpPr>
          <p:nvPr/>
        </p:nvCxnSpPr>
        <p:spPr bwMode="auto">
          <a:xfrm>
            <a:off x="2575728" y="2660774"/>
            <a:ext cx="696061" cy="1522"/>
          </a:xfrm>
          <a:prstGeom prst="straightConnector1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AutoShape 5"/>
          <p:cNvCxnSpPr>
            <a:cxnSpLocks noChangeShapeType="1"/>
          </p:cNvCxnSpPr>
          <p:nvPr/>
        </p:nvCxnSpPr>
        <p:spPr bwMode="auto">
          <a:xfrm flipH="1">
            <a:off x="3271789" y="2648932"/>
            <a:ext cx="8739" cy="630139"/>
          </a:xfrm>
          <a:prstGeom prst="straightConnector1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AutoShape 11"/>
          <p:cNvCxnSpPr>
            <a:cxnSpLocks noChangeShapeType="1"/>
          </p:cNvCxnSpPr>
          <p:nvPr/>
        </p:nvCxnSpPr>
        <p:spPr bwMode="auto">
          <a:xfrm flipH="1">
            <a:off x="2575728" y="2648932"/>
            <a:ext cx="7216" cy="630139"/>
          </a:xfrm>
          <a:prstGeom prst="straightConnector1">
            <a:avLst/>
          </a:prstGeom>
          <a:noFill/>
          <a:ln w="28575">
            <a:solidFill>
              <a:srgbClr val="007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AutoShape 6"/>
          <p:cNvCxnSpPr>
            <a:cxnSpLocks noChangeShapeType="1"/>
          </p:cNvCxnSpPr>
          <p:nvPr/>
        </p:nvCxnSpPr>
        <p:spPr bwMode="auto">
          <a:xfrm>
            <a:off x="3313516" y="3354484"/>
            <a:ext cx="1220777" cy="1458"/>
          </a:xfrm>
          <a:prstGeom prst="straightConnector1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7"/>
          <p:cNvCxnSpPr>
            <a:cxnSpLocks noChangeShapeType="1"/>
          </p:cNvCxnSpPr>
          <p:nvPr/>
        </p:nvCxnSpPr>
        <p:spPr bwMode="auto">
          <a:xfrm flipH="1">
            <a:off x="4609707" y="3365845"/>
            <a:ext cx="623" cy="653442"/>
          </a:xfrm>
          <a:prstGeom prst="straightConnector1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12"/>
          <p:cNvCxnSpPr>
            <a:cxnSpLocks noChangeShapeType="1"/>
          </p:cNvCxnSpPr>
          <p:nvPr/>
        </p:nvCxnSpPr>
        <p:spPr bwMode="auto">
          <a:xfrm>
            <a:off x="2565467" y="3279071"/>
            <a:ext cx="639646" cy="0"/>
          </a:xfrm>
          <a:prstGeom prst="straightConnector1">
            <a:avLst/>
          </a:prstGeom>
          <a:noFill/>
          <a:ln w="28575">
            <a:solidFill>
              <a:srgbClr val="007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8"/>
          <p:cNvCxnSpPr>
            <a:cxnSpLocks noChangeShapeType="1"/>
          </p:cNvCxnSpPr>
          <p:nvPr/>
        </p:nvCxnSpPr>
        <p:spPr bwMode="auto">
          <a:xfrm>
            <a:off x="4609707" y="4013329"/>
            <a:ext cx="1272619" cy="5958"/>
          </a:xfrm>
          <a:prstGeom prst="straightConnector1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9"/>
          <p:cNvCxnSpPr>
            <a:cxnSpLocks noChangeShapeType="1"/>
          </p:cNvCxnSpPr>
          <p:nvPr/>
        </p:nvCxnSpPr>
        <p:spPr bwMode="auto">
          <a:xfrm>
            <a:off x="5920034" y="4013329"/>
            <a:ext cx="0" cy="615232"/>
          </a:xfrm>
          <a:prstGeom prst="straightConnector1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0"/>
          <p:cNvCxnSpPr>
            <a:cxnSpLocks noChangeShapeType="1"/>
          </p:cNvCxnSpPr>
          <p:nvPr/>
        </p:nvCxnSpPr>
        <p:spPr bwMode="auto">
          <a:xfrm>
            <a:off x="5920034" y="4722485"/>
            <a:ext cx="0" cy="603659"/>
          </a:xfrm>
          <a:prstGeom prst="straightConnector1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ectangle 23"/>
          <p:cNvSpPr/>
          <p:nvPr/>
        </p:nvSpPr>
        <p:spPr>
          <a:xfrm>
            <a:off x="1605887" y="5652134"/>
            <a:ext cx="54230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 8.3  (c)    Two paths to collect 5 coins, the maximum number of coins possible.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928886"/>
              </p:ext>
            </p:extLst>
          </p:nvPr>
        </p:nvGraphicFramePr>
        <p:xfrm>
          <a:off x="6718934" y="1706248"/>
          <a:ext cx="4929727" cy="36198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6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62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23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33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3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3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3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3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4" name="AutoShape 4"/>
          <p:cNvCxnSpPr>
            <a:cxnSpLocks noChangeShapeType="1"/>
          </p:cNvCxnSpPr>
          <p:nvPr/>
        </p:nvCxnSpPr>
        <p:spPr bwMode="auto">
          <a:xfrm>
            <a:off x="7848768" y="2773417"/>
            <a:ext cx="696061" cy="1522"/>
          </a:xfrm>
          <a:prstGeom prst="straightConnector1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"/>
          <p:cNvCxnSpPr>
            <a:cxnSpLocks noChangeShapeType="1"/>
          </p:cNvCxnSpPr>
          <p:nvPr/>
        </p:nvCxnSpPr>
        <p:spPr bwMode="auto">
          <a:xfrm>
            <a:off x="8532184" y="2788619"/>
            <a:ext cx="12645" cy="573816"/>
          </a:xfrm>
          <a:prstGeom prst="straightConnector1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"/>
          <p:cNvCxnSpPr>
            <a:cxnSpLocks noChangeShapeType="1"/>
          </p:cNvCxnSpPr>
          <p:nvPr/>
        </p:nvCxnSpPr>
        <p:spPr bwMode="auto">
          <a:xfrm>
            <a:off x="8532184" y="3384889"/>
            <a:ext cx="696061" cy="1522"/>
          </a:xfrm>
          <a:prstGeom prst="straightConnector1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4"/>
          <p:cNvCxnSpPr>
            <a:cxnSpLocks noChangeShapeType="1"/>
          </p:cNvCxnSpPr>
          <p:nvPr/>
        </p:nvCxnSpPr>
        <p:spPr bwMode="auto">
          <a:xfrm>
            <a:off x="9252139" y="3386608"/>
            <a:ext cx="696061" cy="1522"/>
          </a:xfrm>
          <a:prstGeom prst="straightConnector1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"/>
          <p:cNvCxnSpPr>
            <a:cxnSpLocks noChangeShapeType="1"/>
          </p:cNvCxnSpPr>
          <p:nvPr/>
        </p:nvCxnSpPr>
        <p:spPr bwMode="auto">
          <a:xfrm>
            <a:off x="9959449" y="3384889"/>
            <a:ext cx="12645" cy="573816"/>
          </a:xfrm>
          <a:prstGeom prst="straightConnector1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"/>
          <p:cNvCxnSpPr>
            <a:cxnSpLocks noChangeShapeType="1"/>
          </p:cNvCxnSpPr>
          <p:nvPr/>
        </p:nvCxnSpPr>
        <p:spPr bwMode="auto">
          <a:xfrm>
            <a:off x="9972094" y="3960424"/>
            <a:ext cx="696061" cy="1522"/>
          </a:xfrm>
          <a:prstGeom prst="straightConnector1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4"/>
          <p:cNvCxnSpPr>
            <a:cxnSpLocks noChangeShapeType="1"/>
          </p:cNvCxnSpPr>
          <p:nvPr/>
        </p:nvCxnSpPr>
        <p:spPr bwMode="auto">
          <a:xfrm>
            <a:off x="10680800" y="3957183"/>
            <a:ext cx="696061" cy="1522"/>
          </a:xfrm>
          <a:prstGeom prst="straightConnector1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4"/>
          <p:cNvCxnSpPr>
            <a:cxnSpLocks noChangeShapeType="1"/>
          </p:cNvCxnSpPr>
          <p:nvPr/>
        </p:nvCxnSpPr>
        <p:spPr bwMode="auto">
          <a:xfrm>
            <a:off x="11359779" y="3957183"/>
            <a:ext cx="12645" cy="573816"/>
          </a:xfrm>
          <a:prstGeom prst="straightConnector1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4"/>
          <p:cNvCxnSpPr>
            <a:cxnSpLocks noChangeShapeType="1"/>
          </p:cNvCxnSpPr>
          <p:nvPr/>
        </p:nvCxnSpPr>
        <p:spPr bwMode="auto">
          <a:xfrm>
            <a:off x="11376861" y="4530999"/>
            <a:ext cx="12645" cy="573816"/>
          </a:xfrm>
          <a:prstGeom prst="straightConnector1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8142136" y="5608948"/>
            <a:ext cx="321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dirty="0" err="1"/>
              <a:t>backtrace</a:t>
            </a:r>
            <a:endParaRPr lang="en-US" dirty="0"/>
          </a:p>
        </p:txBody>
      </p:sp>
      <p:pic>
        <p:nvPicPr>
          <p:cNvPr id="28" name="Picture 27" descr="Emoticon making a point Stock Vector - 14709057">
            <a:extLst>
              <a:ext uri="{FF2B5EF4-FFF2-40B4-BE49-F238E27FC236}">
                <a16:creationId xmlns:a16="http://schemas.microsoft.com/office/drawing/2014/main" id="{FA177A92-8506-493D-BE2F-940309F416B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85226" y="5715887"/>
            <a:ext cx="556694" cy="369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35460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3820" y="414162"/>
            <a:ext cx="9040306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Tracing the computation </a:t>
            </a:r>
            <a:r>
              <a:rPr lang="en-US" sz="3200" b="1" i="1" dirty="0">
                <a:solidFill>
                  <a:srgbClr val="0000FF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backward</a:t>
            </a:r>
            <a:r>
              <a:rPr lang="en-US" sz="3200" dirty="0">
                <a:solidFill>
                  <a:srgbClr val="0000FF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3200" i="1" dirty="0">
                <a:solidFill>
                  <a:srgbClr val="0000FF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makes it possible to get an optimal path</a:t>
            </a:r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rgbClr val="000000"/>
              </a:solidFill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if F(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– 1, j)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top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&gt; F(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 -1)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left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an optimal path to cell (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 j) must come from the adjacent cell (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– 1, j) above the cell (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j);  </a:t>
            </a:r>
          </a:p>
          <a:p>
            <a:pPr marL="342900" marR="0" lvl="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if F(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– 1, j) &lt; F(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 -1), and optimal path to cell (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 j) must come from the adjacent cell (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j-1) on the left of the cell (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j); and </a:t>
            </a:r>
          </a:p>
          <a:p>
            <a:pPr marL="342900" marR="0" lvl="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if F(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– 1, j) = F(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 -1), it can reach cell (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 j) from either direction. 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As shown in Figure 8.3c, the algorithm yields two optimal paths for the instance Figure 8.3a. 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If ties are ignored, one optimal path can be obtained in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ϴ(n + m)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time.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 descr="Emoticon making a point Stock Vector - 14709057">
            <a:extLst>
              <a:ext uri="{FF2B5EF4-FFF2-40B4-BE49-F238E27FC236}">
                <a16:creationId xmlns:a16="http://schemas.microsoft.com/office/drawing/2014/main" id="{2EBCE019-B6F9-4649-93A4-52D3006D19B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37432" y="6074506"/>
            <a:ext cx="556694" cy="369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37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0390" y="1377988"/>
            <a:ext cx="79596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Three Basic Examples</a:t>
            </a:r>
          </a:p>
          <a:p>
            <a:endParaRPr lang="en-US" sz="3200" dirty="0">
              <a:solidFill>
                <a:srgbClr val="000000"/>
              </a:solidFill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Consider three typical examples use the dynamic programming approach : </a:t>
            </a: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Coin-row problem,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Change-making problem and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Coin-collecting problem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CB2DC74F-8D07-429A-B1B9-623DB9BCBBE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503" y="1788069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13286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5423" y="1168280"/>
            <a:ext cx="902145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Algorithm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RobotCoinCollection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( C[1 .. n=5, 1 ..m=6] )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//Applies dynamic programming to compute the largest number of 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//coins a robot can collect on an n x m board by starting at (1, 1) and 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//moving right and down from upper left to down right corner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Input: 	   Matrix C[1 .. n, 1 ..m] whose elements are equal to 1 and 0 		   for cells with and without a coin, respectively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003123"/>
              </p:ext>
            </p:extLst>
          </p:nvPr>
        </p:nvGraphicFramePr>
        <p:xfrm>
          <a:off x="2804784" y="3584862"/>
          <a:ext cx="3831688" cy="25331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7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7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73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21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1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  <a:outerShdw blurRad="50800" dist="38100" dir="10800000" algn="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1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ysClr val="windowText" lastClr="000000"/>
                          </a:soli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1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1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1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949563" y="5687109"/>
            <a:ext cx="37112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8.3 (a)  Coins to collect.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8905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309059"/>
              </p:ext>
            </p:extLst>
          </p:nvPr>
        </p:nvGraphicFramePr>
        <p:xfrm>
          <a:off x="6647637" y="1860667"/>
          <a:ext cx="3461129" cy="29448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4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4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4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08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8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8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8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8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8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C69745-CD09-43B2-966D-2C391DB8D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735431"/>
              </p:ext>
            </p:extLst>
          </p:nvPr>
        </p:nvGraphicFramePr>
        <p:xfrm>
          <a:off x="1712676" y="1860663"/>
          <a:ext cx="3831688" cy="29448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7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7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73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08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8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  <a:outerShdw blurRad="50800" dist="38100" dir="10800000" algn="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8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ysClr val="windowText" lastClr="000000"/>
                          </a:soli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8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8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8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3956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926305"/>
              </p:ext>
            </p:extLst>
          </p:nvPr>
        </p:nvGraphicFramePr>
        <p:xfrm>
          <a:off x="1874442" y="2343590"/>
          <a:ext cx="3517689" cy="2963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2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5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5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5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3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137883"/>
              </p:ext>
            </p:extLst>
          </p:nvPr>
        </p:nvGraphicFramePr>
        <p:xfrm>
          <a:off x="6634977" y="2343590"/>
          <a:ext cx="3413998" cy="2963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7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3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874442" y="1594643"/>
            <a:ext cx="8739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Given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34976" y="1594642"/>
            <a:ext cx="112328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it yields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6469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741237"/>
              </p:ext>
            </p:extLst>
          </p:nvPr>
        </p:nvGraphicFramePr>
        <p:xfrm>
          <a:off x="1572781" y="2522696"/>
          <a:ext cx="3743936" cy="30673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4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8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8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48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48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12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2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2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2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2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2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212024"/>
              </p:ext>
            </p:extLst>
          </p:nvPr>
        </p:nvGraphicFramePr>
        <p:xfrm>
          <a:off x="6408733" y="2522696"/>
          <a:ext cx="3885336" cy="30673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5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12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2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2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2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2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2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70049" y="1849167"/>
            <a:ext cx="8739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Given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8733" y="1849167"/>
            <a:ext cx="112328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it yields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390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534641"/>
              </p:ext>
            </p:extLst>
          </p:nvPr>
        </p:nvGraphicFramePr>
        <p:xfrm>
          <a:off x="6925912" y="2400308"/>
          <a:ext cx="3770725" cy="3157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8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8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63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3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3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3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3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63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265054"/>
              </p:ext>
            </p:extLst>
          </p:nvPr>
        </p:nvGraphicFramePr>
        <p:xfrm>
          <a:off x="1256288" y="1894543"/>
          <a:ext cx="3885336" cy="30673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5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12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2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2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2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2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2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5645426" y="3554233"/>
            <a:ext cx="731520" cy="318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905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935252"/>
              </p:ext>
            </p:extLst>
          </p:nvPr>
        </p:nvGraphicFramePr>
        <p:xfrm>
          <a:off x="6575493" y="1000375"/>
          <a:ext cx="3904187" cy="3157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7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7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7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7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63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3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3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3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3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63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348668"/>
              </p:ext>
            </p:extLst>
          </p:nvPr>
        </p:nvGraphicFramePr>
        <p:xfrm>
          <a:off x="1614440" y="1000375"/>
          <a:ext cx="3770725" cy="3157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8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8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63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3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3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3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3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63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cxnSpLocks/>
            <a:stCxn id="5" idx="3"/>
          </p:cNvCxnSpPr>
          <p:nvPr/>
        </p:nvCxnSpPr>
        <p:spPr>
          <a:xfrm>
            <a:off x="5385165" y="2579365"/>
            <a:ext cx="1111429" cy="1986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F3D00E-E1E0-4F86-9C37-1DE573B15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044445"/>
              </p:ext>
            </p:extLst>
          </p:nvPr>
        </p:nvGraphicFramePr>
        <p:xfrm>
          <a:off x="4415609" y="4182266"/>
          <a:ext cx="3831688" cy="25331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7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7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73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21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1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  <a:outerShdw blurRad="50800" dist="38100" dir="10800000" algn="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1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ysClr val="windowText" lastClr="000000"/>
                          </a:soli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1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1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1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6417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BC5B-5853-45BB-A585-BEDCE6E0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329" y="2394222"/>
            <a:ext cx="7105106" cy="1325563"/>
          </a:xfrm>
        </p:spPr>
        <p:txBody>
          <a:bodyPr>
            <a:normAutofit/>
          </a:bodyPr>
          <a:lstStyle/>
          <a:p>
            <a:r>
              <a:rPr lang="en-US" sz="2800" dirty="0"/>
              <a:t>End of Chapter 06_02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5760532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E48A62-4C7D-476D-A8CF-000BD7B09092}"/>
              </a:ext>
            </a:extLst>
          </p:cNvPr>
          <p:cNvSpPr/>
          <p:nvPr/>
        </p:nvSpPr>
        <p:spPr>
          <a:xfrm>
            <a:off x="3685896" y="3136612"/>
            <a:ext cx="5248040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Chapter 06_03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Dynamic Programming</a:t>
            </a:r>
          </a:p>
          <a:p>
            <a:pPr algn="ctr"/>
            <a:r>
              <a:rPr lang="en-US" sz="2800" dirty="0" err="1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Warshall’s</a:t>
            </a:r>
            <a:r>
              <a:rPr lang="en-US" sz="28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 (and Floyd’s) Algorithms</a:t>
            </a:r>
          </a:p>
        </p:txBody>
      </p:sp>
    </p:spTree>
    <p:extLst>
      <p:ext uri="{BB962C8B-B14F-4D97-AF65-F5344CB8AC3E}">
        <p14:creationId xmlns:p14="http://schemas.microsoft.com/office/powerpoint/2010/main" val="19391340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794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00D546-C05C-48FE-B402-3B058DF1E89B}"/>
              </a:ext>
            </a:extLst>
          </p:cNvPr>
          <p:cNvSpPr txBox="1"/>
          <p:nvPr/>
        </p:nvSpPr>
        <p:spPr>
          <a:xfrm>
            <a:off x="1078715" y="4321340"/>
            <a:ext cx="10060340" cy="183007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743C8-9D15-4215-94A1-82CBB5146321}"/>
              </a:ext>
            </a:extLst>
          </p:cNvPr>
          <p:cNvSpPr txBox="1"/>
          <p:nvPr/>
        </p:nvSpPr>
        <p:spPr>
          <a:xfrm>
            <a:off x="1140691" y="3288146"/>
            <a:ext cx="9998364" cy="89592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57716" y="179249"/>
            <a:ext cx="834843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Example 1:   Coin-row problem </a:t>
            </a:r>
          </a:p>
          <a:p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Given:    A row of n coins of positive integer c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c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…,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 not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necessarily distinct.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Output:   Pick up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maximum amount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of money subject to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	   constraint that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no two coins adjacent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in the initial row 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can be picked up.</a:t>
            </a:r>
          </a:p>
          <a:p>
            <a:endParaRPr lang="en-US" sz="8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Solution: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Let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F(n) be the maximum amount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that can be picked up from the row of n coins. 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To derive a recurrence for F(n), we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partition all the allow coin selections into two groups: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those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are current coin </a:t>
            </a:r>
            <a:r>
              <a:rPr lang="en-US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and coins constituting F(n-2),        i.e.,  </a:t>
            </a:r>
            <a:r>
              <a:rPr lang="en-US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F(n-2),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and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those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are coins constituting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F(n-1)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…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E489A4B0-5D44-42C3-9D13-EB855F52370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63" y="1561647"/>
            <a:ext cx="586105" cy="425450"/>
          </a:xfrm>
          <a:prstGeom prst="rect">
            <a:avLst/>
          </a:prstGeom>
          <a:noFill/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CD15F82-9EE9-4994-8A0C-E0E882013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657793"/>
              </p:ext>
            </p:extLst>
          </p:nvPr>
        </p:nvGraphicFramePr>
        <p:xfrm>
          <a:off x="7143932" y="5680891"/>
          <a:ext cx="36546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939">
                  <a:extLst>
                    <a:ext uri="{9D8B030D-6E8A-4147-A177-3AD203B41FA5}">
                      <a16:colId xmlns:a16="http://schemas.microsoft.com/office/drawing/2014/main" val="3109625370"/>
                    </a:ext>
                  </a:extLst>
                </a:gridCol>
                <a:gridCol w="730939">
                  <a:extLst>
                    <a:ext uri="{9D8B030D-6E8A-4147-A177-3AD203B41FA5}">
                      <a16:colId xmlns:a16="http://schemas.microsoft.com/office/drawing/2014/main" val="1233496325"/>
                    </a:ext>
                  </a:extLst>
                </a:gridCol>
                <a:gridCol w="730939">
                  <a:extLst>
                    <a:ext uri="{9D8B030D-6E8A-4147-A177-3AD203B41FA5}">
                      <a16:colId xmlns:a16="http://schemas.microsoft.com/office/drawing/2014/main" val="662941658"/>
                    </a:ext>
                  </a:extLst>
                </a:gridCol>
                <a:gridCol w="730939">
                  <a:extLst>
                    <a:ext uri="{9D8B030D-6E8A-4147-A177-3AD203B41FA5}">
                      <a16:colId xmlns:a16="http://schemas.microsoft.com/office/drawing/2014/main" val="110872822"/>
                    </a:ext>
                  </a:extLst>
                </a:gridCol>
                <a:gridCol w="730939">
                  <a:extLst>
                    <a:ext uri="{9D8B030D-6E8A-4147-A177-3AD203B41FA5}">
                      <a16:colId xmlns:a16="http://schemas.microsoft.com/office/drawing/2014/main" val="2311971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F(n-2)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F(n-1)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84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600" i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1600" b="0" i="1" baseline="-25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-2</a:t>
                      </a:r>
                      <a:endParaRPr lang="en-US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600" i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1600" b="0" i="1" baseline="-25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-1</a:t>
                      </a:r>
                      <a:endParaRPr lang="en-US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600" i="1" baseline="-250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en-US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73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14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7EDAA9-4630-41C5-AFB4-28607CE8A578}"/>
              </a:ext>
            </a:extLst>
          </p:cNvPr>
          <p:cNvSpPr txBox="1"/>
          <p:nvPr/>
        </p:nvSpPr>
        <p:spPr>
          <a:xfrm>
            <a:off x="809896" y="4722368"/>
            <a:ext cx="9753600" cy="155170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01873" y="1359777"/>
            <a:ext cx="865682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Example 1:   Coin-row problem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…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i="1" dirty="0" err="1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i="1" baseline="-25000" dirty="0" err="1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i="1" dirty="0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+ F(n – 2)</a:t>
            </a:r>
            <a:r>
              <a:rPr lang="en-US" sz="2400" dirty="0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is the largest amount obtained </a:t>
            </a:r>
            <a:r>
              <a:rPr lang="en-US" sz="2400" i="1" dirty="0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from the first group.</a:t>
            </a:r>
            <a:endParaRPr lang="en-US" sz="2400" dirty="0">
              <a:solidFill>
                <a:srgbClr val="003CB4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value of the n</a:t>
            </a:r>
            <a:r>
              <a:rPr lang="en-US" sz="2400" baseline="30000" dirty="0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</a:t>
            </a:r>
            <a:r>
              <a:rPr lang="en-US" sz="2400" dirty="0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coin plus the maximum amount allowable to be picked from the first n-2 coins.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F(n – 1)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is </a:t>
            </a:r>
            <a:r>
              <a:rPr lang="en-US" sz="2400" dirty="0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maximum amount obtained </a:t>
            </a:r>
            <a:r>
              <a:rPr lang="en-US" sz="2400" i="1" dirty="0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from the second group.</a:t>
            </a:r>
            <a:endParaRPr lang="en-US" sz="2400" i="1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400" dirty="0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Then, the following recurrence subjects to the obvious initial conditions: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F(n) = max{</a:t>
            </a:r>
            <a:r>
              <a:rPr lang="en-US" sz="2400" dirty="0" err="1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aseline="-25000" dirty="0" err="1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+ F(n – 2),  F(n-1)} for  n &gt; 1      	… (8.3)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F(0) = 0,   F(1) = c</a:t>
            </a:r>
            <a:r>
              <a:rPr lang="en-US" sz="2400" baseline="-25000" dirty="0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3CB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.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736E47-F064-4290-BD8E-720F92A33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477101"/>
              </p:ext>
            </p:extLst>
          </p:nvPr>
        </p:nvGraphicFramePr>
        <p:xfrm>
          <a:off x="1532203" y="363173"/>
          <a:ext cx="903129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545">
                  <a:extLst>
                    <a:ext uri="{9D8B030D-6E8A-4147-A177-3AD203B41FA5}">
                      <a16:colId xmlns:a16="http://schemas.microsoft.com/office/drawing/2014/main" val="626959167"/>
                    </a:ext>
                  </a:extLst>
                </a:gridCol>
                <a:gridCol w="1124309">
                  <a:extLst>
                    <a:ext uri="{9D8B030D-6E8A-4147-A177-3AD203B41FA5}">
                      <a16:colId xmlns:a16="http://schemas.microsoft.com/office/drawing/2014/main" val="537128884"/>
                    </a:ext>
                  </a:extLst>
                </a:gridCol>
                <a:gridCol w="413547">
                  <a:extLst>
                    <a:ext uri="{9D8B030D-6E8A-4147-A177-3AD203B41FA5}">
                      <a16:colId xmlns:a16="http://schemas.microsoft.com/office/drawing/2014/main" val="4132354644"/>
                    </a:ext>
                  </a:extLst>
                </a:gridCol>
                <a:gridCol w="834369">
                  <a:extLst>
                    <a:ext uri="{9D8B030D-6E8A-4147-A177-3AD203B41FA5}">
                      <a16:colId xmlns:a16="http://schemas.microsoft.com/office/drawing/2014/main" val="825439689"/>
                    </a:ext>
                  </a:extLst>
                </a:gridCol>
                <a:gridCol w="768929">
                  <a:extLst>
                    <a:ext uri="{9D8B030D-6E8A-4147-A177-3AD203B41FA5}">
                      <a16:colId xmlns:a16="http://schemas.microsoft.com/office/drawing/2014/main" val="3078145183"/>
                    </a:ext>
                  </a:extLst>
                </a:gridCol>
                <a:gridCol w="777108">
                  <a:extLst>
                    <a:ext uri="{9D8B030D-6E8A-4147-A177-3AD203B41FA5}">
                      <a16:colId xmlns:a16="http://schemas.microsoft.com/office/drawing/2014/main" val="3044737803"/>
                    </a:ext>
                  </a:extLst>
                </a:gridCol>
                <a:gridCol w="4155486">
                  <a:extLst>
                    <a:ext uri="{9D8B030D-6E8A-4147-A177-3AD203B41FA5}">
                      <a16:colId xmlns:a16="http://schemas.microsoft.com/office/drawing/2014/main" val="4107386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F(0)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F(1) = </a:t>
                      </a:r>
                      <a:r>
                        <a:rPr lang="en-US" sz="1800" b="0" dirty="0">
                          <a:solidFill>
                            <a:srgbClr val="003CB4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800" b="0" baseline="-25000" dirty="0">
                          <a:solidFill>
                            <a:srgbClr val="003CB4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b="0" dirty="0">
                          <a:solidFill>
                            <a:srgbClr val="003CB4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F(n-2)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F(n-1)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F(n) =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max (</a:t>
                      </a:r>
                      <a:r>
                        <a:rPr lang="en-US" sz="1800" b="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800" b="0" i="1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1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+ F[ n – 2 ],  F[ n – 1 ] 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3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003CB4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800" b="0" baseline="-25000" dirty="0">
                          <a:solidFill>
                            <a:srgbClr val="003CB4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003CB4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800" b="0" baseline="-25000" dirty="0">
                          <a:solidFill>
                            <a:srgbClr val="003CB4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n-1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003CB4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800" b="0" baseline="-25000" dirty="0">
                          <a:solidFill>
                            <a:srgbClr val="003CB4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n-1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solidFill>
                            <a:srgbClr val="003CB4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800" b="0" baseline="-25000" dirty="0" err="1">
                          <a:solidFill>
                            <a:srgbClr val="003CB4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7944"/>
                  </a:ext>
                </a:extLst>
              </a:tr>
            </a:tbl>
          </a:graphicData>
        </a:graphic>
      </p:graphicFrame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095B6A2E-3888-4CBD-A772-4542ADE845D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63" y="1561647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576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7142" y="2315030"/>
            <a:ext cx="7994469" cy="2755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Compute F(n) using Algorithm 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CoinRow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 C[1 .. n] ), which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fills the one-row table left to right 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in the same way it was done for the nth Fibonacci  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number by Polynomial Algorithm Fib(n).</a:t>
            </a:r>
          </a:p>
          <a:p>
            <a:pPr>
              <a:lnSpc>
                <a:spcPct val="150000"/>
              </a:lnSpc>
            </a:pP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470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B3121D-2D01-486E-86BD-41A7E252B737}"/>
              </a:ext>
            </a:extLst>
          </p:cNvPr>
          <p:cNvSpPr txBox="1"/>
          <p:nvPr/>
        </p:nvSpPr>
        <p:spPr>
          <a:xfrm>
            <a:off x="1371768" y="3685309"/>
            <a:ext cx="9665687" cy="15147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59131" y="808005"/>
            <a:ext cx="9465555" cy="4930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Algorithm   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CoinRow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 C[1 .. n] )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marR="0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//Apply the formula (8.3) bottom up to find the maximum amount      //of value that can be picked up from a coin row without        </a:t>
            </a:r>
          </a:p>
          <a:p>
            <a:pPr marL="457200" marR="0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//picking two adjacent coins.</a:t>
            </a:r>
          </a:p>
          <a:p>
            <a:pPr marL="457200" marR="0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Input:    Array C[1 .. n]  of n coins with positive integers coin-values</a:t>
            </a:r>
          </a:p>
          <a:p>
            <a:pPr marL="457200" marR="0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Output: The maximum amount of money that can be picked up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pPr marL="457200" marR="0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F[0]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0;  F[1]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C[1]; </a:t>
            </a:r>
          </a:p>
          <a:p>
            <a:pPr marL="457200" marR="0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2  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n 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do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marR="0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F[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]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max { C[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] + F[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– 2 ],  F[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– 1 ] };</a:t>
            </a:r>
          </a:p>
          <a:p>
            <a:pPr marL="457200" marR="0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return  F[ n ]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44094" y="5514495"/>
            <a:ext cx="2274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 efficiency: T(n) = </a:t>
            </a:r>
            <a:r>
              <a:rPr lang="el-GR" sz="2400" dirty="0"/>
              <a:t>θ</a:t>
            </a:r>
            <a:r>
              <a:rPr lang="en-US" sz="2400" dirty="0"/>
              <a:t>(n)</a:t>
            </a: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4049EB96-07C7-4DF3-9D4D-833F2BC2D79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63" y="1561647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4796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9974</TotalTime>
  <Words>8119</Words>
  <Application>Microsoft Office PowerPoint</Application>
  <PresentationFormat>Widescreen</PresentationFormat>
  <Paragraphs>1664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Microsoft YaHei</vt:lpstr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Chapter 06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Chapter 06_02 Dynamic Programming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HannaEdwin</dc:creator>
  <cp:lastModifiedBy>Peter Ng</cp:lastModifiedBy>
  <cp:revision>528</cp:revision>
  <cp:lastPrinted>2021-06-17T19:43:53Z</cp:lastPrinted>
  <dcterms:created xsi:type="dcterms:W3CDTF">2016-10-13T00:10:31Z</dcterms:created>
  <dcterms:modified xsi:type="dcterms:W3CDTF">2021-12-07T02:05:44Z</dcterms:modified>
</cp:coreProperties>
</file>