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75" r:id="rId3"/>
    <p:sldId id="303" r:id="rId4"/>
    <p:sldId id="304" r:id="rId5"/>
    <p:sldId id="306" r:id="rId6"/>
    <p:sldId id="307" r:id="rId7"/>
    <p:sldId id="308" r:id="rId8"/>
    <p:sldId id="311" r:id="rId9"/>
    <p:sldId id="309" r:id="rId10"/>
    <p:sldId id="310" r:id="rId11"/>
    <p:sldId id="39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93" r:id="rId23"/>
    <p:sldId id="322" r:id="rId24"/>
    <p:sldId id="323" r:id="rId25"/>
    <p:sldId id="325" r:id="rId26"/>
    <p:sldId id="326" r:id="rId27"/>
    <p:sldId id="324" r:id="rId28"/>
    <p:sldId id="327" r:id="rId29"/>
    <p:sldId id="329" r:id="rId30"/>
    <p:sldId id="330" r:id="rId31"/>
    <p:sldId id="331" r:id="rId32"/>
    <p:sldId id="332" r:id="rId33"/>
    <p:sldId id="333" r:id="rId34"/>
    <p:sldId id="328" r:id="rId35"/>
    <p:sldId id="334" r:id="rId36"/>
    <p:sldId id="335" r:id="rId37"/>
    <p:sldId id="392" r:id="rId38"/>
    <p:sldId id="336" r:id="rId39"/>
    <p:sldId id="337" r:id="rId40"/>
    <p:sldId id="256" r:id="rId41"/>
    <p:sldId id="33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E48A62-4C7D-476D-A8CF-000BD7B09092}"/>
              </a:ext>
            </a:extLst>
          </p:cNvPr>
          <p:cNvSpPr/>
          <p:nvPr/>
        </p:nvSpPr>
        <p:spPr>
          <a:xfrm>
            <a:off x="3685896" y="3136612"/>
            <a:ext cx="5248040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Chapter 06_03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</a:t>
            </a:r>
          </a:p>
          <a:p>
            <a:pPr algn="ctr"/>
            <a:r>
              <a:rPr lang="en-US" sz="2800" dirty="0" err="1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 (and Floyd’s) Algorithms</a:t>
            </a:r>
          </a:p>
        </p:txBody>
      </p:sp>
    </p:spTree>
    <p:extLst>
      <p:ext uri="{BB962C8B-B14F-4D97-AF65-F5344CB8AC3E}">
        <p14:creationId xmlns:p14="http://schemas.microsoft.com/office/powerpoint/2010/main" val="193913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6204" y="1293765"/>
                <a:ext cx="8448342" cy="4870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central point of the algorithm is:</a:t>
                </a:r>
              </a:p>
              <a:p>
                <a:pPr marL="461963" indent="-461963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Compute all the elements of each matrix  R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(k) 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from its immediate predecessor R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(k-1) 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in series (8.9), using intermediate vertices numbered not higher than k.   </a:t>
                </a:r>
              </a:p>
              <a:p>
                <a:pPr marL="461963" indent="-461963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the element in the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aseline="30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row and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baseline="30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column of matrix R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(k)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be equal to 1.  There exists a path from the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vertex v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to the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baseline="30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vertex 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with each intermediate vertex numbered not higher than k.</a:t>
                </a:r>
              </a:p>
              <a:p>
                <a:pPr>
                  <a:spcAft>
                    <a:spcPts val="1200"/>
                  </a:spcAft>
                  <a:tabLst>
                    <a:tab pos="0" algn="l"/>
                  </a:tabLs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       </a:t>
                </a:r>
              </a:p>
              <a:p>
                <a:pPr>
                  <a:spcAft>
                    <a:spcPts val="1200"/>
                  </a:spcAft>
                  <a:tabLst>
                    <a:tab pos="0" algn="l"/>
                  </a:tabLs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“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a list of intermediate vertices each  numbered not higher than k,  </a:t>
                </a:r>
              </a:p>
              <a:p>
                <a:pPr>
                  <a:spcAft>
                    <a:spcPts val="1200"/>
                  </a:spcAft>
                  <a:tabLst>
                    <a:tab pos="0" algn="l"/>
                  </a:tabLs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.”</a:t>
                </a:r>
              </a:p>
              <a:p>
                <a:pPr>
                  <a:spcAft>
                    <a:spcPts val="1200"/>
                  </a:spcAft>
                  <a:tabLst>
                    <a:tab pos="0" algn="l"/>
                  </a:tabLs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                                                           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(8.10) 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04" y="1293765"/>
                <a:ext cx="8448342" cy="4870500"/>
              </a:xfrm>
              <a:prstGeom prst="rect">
                <a:avLst/>
              </a:prstGeom>
              <a:blipFill>
                <a:blip r:embed="rId2"/>
                <a:stretch>
                  <a:fillRect l="-938" t="-876" r="-216" b="-1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EA1798B-77FE-4E63-8809-569445A725F5}"/>
              </a:ext>
            </a:extLst>
          </p:cNvPr>
          <p:cNvSpPr/>
          <p:nvPr/>
        </p:nvSpPr>
        <p:spPr>
          <a:xfrm>
            <a:off x="1586203" y="570803"/>
            <a:ext cx="37421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81703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05"/>
          <p:cNvSpPr>
            <a:spLocks/>
          </p:cNvSpPr>
          <p:nvPr/>
        </p:nvSpPr>
        <p:spPr bwMode="auto">
          <a:xfrm>
            <a:off x="2525486" y="2362364"/>
            <a:ext cx="165451" cy="1911894"/>
          </a:xfrm>
          <a:prstGeom prst="leftBracket">
            <a:avLst>
              <a:gd name="adj" fmla="val 125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6" name="AutoShape 207"/>
          <p:cNvCxnSpPr>
            <a:cxnSpLocks noChangeShapeType="1"/>
          </p:cNvCxnSpPr>
          <p:nvPr/>
        </p:nvCxnSpPr>
        <p:spPr bwMode="auto">
          <a:xfrm flipV="1">
            <a:off x="3266766" y="3298943"/>
            <a:ext cx="1361" cy="43102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208"/>
          <p:cNvCxnSpPr>
            <a:cxnSpLocks noChangeShapeType="1"/>
          </p:cNvCxnSpPr>
          <p:nvPr/>
        </p:nvCxnSpPr>
        <p:spPr bwMode="auto">
          <a:xfrm>
            <a:off x="3360009" y="3887127"/>
            <a:ext cx="838767" cy="255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utoShape 211"/>
          <p:cNvSpPr>
            <a:spLocks noChangeArrowheads="1"/>
          </p:cNvSpPr>
          <p:nvPr/>
        </p:nvSpPr>
        <p:spPr bwMode="auto">
          <a:xfrm>
            <a:off x="5650759" y="3093340"/>
            <a:ext cx="304800" cy="133350"/>
          </a:xfrm>
          <a:prstGeom prst="rightArrow">
            <a:avLst>
              <a:gd name="adj1" fmla="val 50000"/>
              <a:gd name="adj2" fmla="val 5714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AutoShape 223"/>
          <p:cNvSpPr>
            <a:spLocks/>
          </p:cNvSpPr>
          <p:nvPr/>
        </p:nvSpPr>
        <p:spPr bwMode="auto">
          <a:xfrm>
            <a:off x="7629296" y="2328779"/>
            <a:ext cx="146003" cy="1945479"/>
          </a:xfrm>
          <a:prstGeom prst="leftBracket">
            <a:avLst>
              <a:gd name="adj" fmla="val 9930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" name="AutoShape 224"/>
          <p:cNvSpPr>
            <a:spLocks/>
          </p:cNvSpPr>
          <p:nvPr/>
        </p:nvSpPr>
        <p:spPr bwMode="auto">
          <a:xfrm>
            <a:off x="10094813" y="2332852"/>
            <a:ext cx="146003" cy="1941406"/>
          </a:xfrm>
          <a:prstGeom prst="rightBracket">
            <a:avLst>
              <a:gd name="adj" fmla="val 125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203959" y="1523679"/>
            <a:ext cx="895148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			                          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j	     k			                       j              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2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(k-1)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 k      	  	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2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(k)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     k             1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kumimoji="0" lang="en-US" altLang="zh-CN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0                                                          </a:t>
            </a:r>
            <a:r>
              <a:rPr kumimoji="0" lang="en-US" altLang="zh-CN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1             1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AutoShape 205"/>
          <p:cNvSpPr>
            <a:spLocks/>
          </p:cNvSpPr>
          <p:nvPr/>
        </p:nvSpPr>
        <p:spPr bwMode="auto">
          <a:xfrm flipH="1">
            <a:off x="4960782" y="2362364"/>
            <a:ext cx="158311" cy="1911894"/>
          </a:xfrm>
          <a:prstGeom prst="leftBracket">
            <a:avLst>
              <a:gd name="adj" fmla="val 125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28006" y="5204630"/>
            <a:ext cx="7404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8.12   Rule for changing zeros in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algorithm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08EBE0-3398-42E4-8621-9AD389078D5C}"/>
              </a:ext>
            </a:extLst>
          </p:cNvPr>
          <p:cNvSpPr/>
          <p:nvPr/>
        </p:nvSpPr>
        <p:spPr>
          <a:xfrm>
            <a:off x="1497012" y="369687"/>
            <a:ext cx="34039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30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217CF-D9B9-4E2B-812F-539DB8716B07}"/>
              </a:ext>
            </a:extLst>
          </p:cNvPr>
          <p:cNvSpPr txBox="1"/>
          <p:nvPr/>
        </p:nvSpPr>
        <p:spPr>
          <a:xfrm>
            <a:off x="1728006" y="1375001"/>
            <a:ext cx="6465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            k            j   implies that  </a:t>
            </a:r>
            <a:r>
              <a:rPr lang="en-US" sz="2400" dirty="0" err="1"/>
              <a:t>i</a:t>
            </a:r>
            <a:r>
              <a:rPr lang="en-US" sz="2400" dirty="0"/>
              <a:t>           k            j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E48F45-E2DF-4C6B-8F8A-40B397CF6D2B}"/>
              </a:ext>
            </a:extLst>
          </p:cNvPr>
          <p:cNvCxnSpPr/>
          <p:nvPr/>
        </p:nvCxnSpPr>
        <p:spPr>
          <a:xfrm>
            <a:off x="2081349" y="1626494"/>
            <a:ext cx="409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0B69A8-9604-4E18-B27C-2031510D50A4}"/>
              </a:ext>
            </a:extLst>
          </p:cNvPr>
          <p:cNvCxnSpPr/>
          <p:nvPr/>
        </p:nvCxnSpPr>
        <p:spPr>
          <a:xfrm>
            <a:off x="3062423" y="1626494"/>
            <a:ext cx="409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C2BAF5-CF61-45A8-9F71-3581C703DD4D}"/>
              </a:ext>
            </a:extLst>
          </p:cNvPr>
          <p:cNvCxnSpPr/>
          <p:nvPr/>
        </p:nvCxnSpPr>
        <p:spPr>
          <a:xfrm>
            <a:off x="5750908" y="1629113"/>
            <a:ext cx="409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F9E8E5-A2BD-4D15-8B0E-698AF4B2036A}"/>
              </a:ext>
            </a:extLst>
          </p:cNvPr>
          <p:cNvCxnSpPr/>
          <p:nvPr/>
        </p:nvCxnSpPr>
        <p:spPr>
          <a:xfrm>
            <a:off x="6760611" y="1626494"/>
            <a:ext cx="409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Curved Down 34">
            <a:extLst>
              <a:ext uri="{FF2B5EF4-FFF2-40B4-BE49-F238E27FC236}">
                <a16:creationId xmlns:a16="http://schemas.microsoft.com/office/drawing/2014/main" id="{F9D8622A-C896-4033-A949-50BCF0504444}"/>
              </a:ext>
            </a:extLst>
          </p:cNvPr>
          <p:cNvSpPr/>
          <p:nvPr/>
        </p:nvSpPr>
        <p:spPr>
          <a:xfrm>
            <a:off x="5720465" y="1353912"/>
            <a:ext cx="1443991" cy="1275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BDEB5B-ADA8-482A-9EF7-8CB714789F7A}"/>
              </a:ext>
            </a:extLst>
          </p:cNvPr>
          <p:cNvSpPr/>
          <p:nvPr/>
        </p:nvSpPr>
        <p:spPr>
          <a:xfrm>
            <a:off x="8316682" y="3729970"/>
            <a:ext cx="322217" cy="3195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26" name="Picture 25" descr="Image result for smiley face images">
            <a:extLst>
              <a:ext uri="{FF2B5EF4-FFF2-40B4-BE49-F238E27FC236}">
                <a16:creationId xmlns:a16="http://schemas.microsoft.com/office/drawing/2014/main" id="{07E6BE97-7315-4E5D-B07F-D3FE17FA8E5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2879">
            <a:off x="624403" y="1515837"/>
            <a:ext cx="586105" cy="42545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716E76-CAEE-4A05-A588-5ED279A4DCC8}"/>
              </a:ext>
            </a:extLst>
          </p:cNvPr>
          <p:cNvSpPr txBox="1"/>
          <p:nvPr/>
        </p:nvSpPr>
        <p:spPr>
          <a:xfrm>
            <a:off x="2690937" y="2877896"/>
            <a:ext cx="2269845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ECC813-1A62-4AA4-AD9A-1ABE2661BA98}"/>
              </a:ext>
            </a:extLst>
          </p:cNvPr>
          <p:cNvSpPr txBox="1"/>
          <p:nvPr/>
        </p:nvSpPr>
        <p:spPr>
          <a:xfrm>
            <a:off x="4204647" y="2366636"/>
            <a:ext cx="354214" cy="19082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r>
              <a:rPr lang="en-US" sz="2200" dirty="0"/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6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96616" y="1951885"/>
                <a:ext cx="8798768" cy="3285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Regarding this path two situations are possible: [Prove]</a:t>
                </a: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marR="0" lvl="0" indent="-457200"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In the first, the list of its intermediate vertices does not contain the k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vertex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Then this path from v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to 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has intermediate vertices numbered not higher than k-1, and therefore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is equal to  1 as well. </a:t>
                </a:r>
              </a:p>
              <a:p>
                <a:pPr marR="0" lvl="0">
                  <a:spcBef>
                    <a:spcPts val="600"/>
                  </a:spcBef>
                  <a:spcAft>
                    <a:spcPts val="1200"/>
                  </a:spcAft>
                  <a:tabLst>
                    <a:tab pos="0" algn="l"/>
                  </a:tabLs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2.   The second possibility is that path (8.10) 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1200"/>
                  </a:spcAft>
                  <a:tabLst>
                    <a:tab pos="457200" algn="l"/>
                  </a:tabLs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“v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a list of intermediate vertices each  numbered not higher than k, 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.”  does contain the k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vertex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among the intermediate vertices.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616" y="1951885"/>
                <a:ext cx="8798768" cy="3285451"/>
              </a:xfrm>
              <a:prstGeom prst="rect">
                <a:avLst/>
              </a:prstGeom>
              <a:blipFill>
                <a:blip r:embed="rId2"/>
                <a:stretch>
                  <a:fillRect l="-900" t="-1299" r="-1593" b="-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64457B5-4DF9-4278-87D1-078C59ACFC44}"/>
              </a:ext>
            </a:extLst>
          </p:cNvPr>
          <p:cNvSpPr/>
          <p:nvPr/>
        </p:nvSpPr>
        <p:spPr>
          <a:xfrm>
            <a:off x="1625747" y="555783"/>
            <a:ext cx="34039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30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90786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72668" y="997439"/>
                <a:ext cx="8846664" cy="5455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61963" indent="-46196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Without loss of generality, assume that 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occurs only once in that list.  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(If it is not the case, create a new path from v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to 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with this property by simply eliminating all the vertices between the first and last occurrences of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in it.) </a:t>
                </a:r>
              </a:p>
              <a:p>
                <a:pPr marL="461963" indent="-46196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With this caveat, path (8.10) can be rewritten as follows: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vertices numbered  </a:t>
                </a:r>
                <a:r>
                  <a:rPr lang="zh-CN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k – 1, 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 vertices numbered  </a:t>
                </a:r>
                <a:r>
                  <a:rPr lang="zh-CN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k – 1,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first path of this representation means that </a:t>
                </a:r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there exists a path from v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to 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with each intermediate vertex numbered not higher than k – 1 (hence,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𝑖𝑘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= 1) and 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second part means that 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there exists a path from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to 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with each intermediate vertex numbered not higher than k – 1 (hence,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= 1).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668" y="997439"/>
                <a:ext cx="8846664" cy="5455404"/>
              </a:xfrm>
              <a:prstGeom prst="rect">
                <a:avLst/>
              </a:prstGeom>
              <a:blipFill>
                <a:blip r:embed="rId2"/>
                <a:stretch>
                  <a:fillRect l="-758" t="-782" b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54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27583" y="380053"/>
                <a:ext cx="9088017" cy="6194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What we have just proved is that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= 1,  then either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= 1  or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𝑖𝑘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= 1  and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= 1.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It is easy to see that the converse of this assertion is also true.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Thus, the following formula for generating the elements of matrix R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(k)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from the elements of matrix R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(k-1)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is obtained: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=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or  (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𝑖𝑘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and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).   		(8.11)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Formula (8.11) is at the heart of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Warshall’s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algorithm.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This formula implies the following rule for generating elements of matrix R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(k)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from elements of matrix R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(k-1)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which is convenient for applying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Warshall’s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algorithm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by hand: 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an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is 1 in R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(k-1)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it remains 1 in R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(k)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an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is 0 in R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(k-1)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it has to be changed to 1 in R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(k)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if and only if the element in its row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and column k and the element in its column j and row k are both 1’s in R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(k-1)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.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This rule is illustrated in Figure 8.12.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83" y="380053"/>
                <a:ext cx="9088017" cy="6194260"/>
              </a:xfrm>
              <a:prstGeom prst="rect">
                <a:avLst/>
              </a:prstGeom>
              <a:blipFill>
                <a:blip r:embed="rId2"/>
                <a:stretch>
                  <a:fillRect l="-872" t="-591" r="-67" b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53692522-2928-49B5-BE2D-B4726188290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9300">
            <a:off x="493654" y="5379899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7385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5">
            <a:extLst>
              <a:ext uri="{FF2B5EF4-FFF2-40B4-BE49-F238E27FC236}">
                <a16:creationId xmlns:a16="http://schemas.microsoft.com/office/drawing/2014/main" id="{EEA525AD-950A-44AE-8B77-34F018652DF4}"/>
              </a:ext>
            </a:extLst>
          </p:cNvPr>
          <p:cNvSpPr txBox="1"/>
          <p:nvPr/>
        </p:nvSpPr>
        <p:spPr>
          <a:xfrm>
            <a:off x="941903" y="323133"/>
            <a:ext cx="10142080" cy="95070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20106" y="1133476"/>
            <a:ext cx="861256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As an example, the application of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algorithm to the diagraph of Figure 8.11 is shown in Figure 8.13.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8.13  Application of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algorithm to the digraph shown. New 1’s are in bold.</a:t>
            </a:r>
          </a:p>
        </p:txBody>
      </p:sp>
      <p:sp>
        <p:nvSpPr>
          <p:cNvPr id="3" name="Oval 88"/>
          <p:cNvSpPr>
            <a:spLocks noChangeArrowheads="1"/>
          </p:cNvSpPr>
          <p:nvPr/>
        </p:nvSpPr>
        <p:spPr bwMode="auto">
          <a:xfrm>
            <a:off x="1620106" y="4971465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c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89"/>
          <p:cNvSpPr>
            <a:spLocks noChangeArrowheads="1"/>
          </p:cNvSpPr>
          <p:nvPr/>
        </p:nvSpPr>
        <p:spPr bwMode="auto">
          <a:xfrm>
            <a:off x="3265853" y="4980796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d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90"/>
          <p:cNvSpPr>
            <a:spLocks noChangeArrowheads="1"/>
          </p:cNvSpPr>
          <p:nvPr/>
        </p:nvSpPr>
        <p:spPr bwMode="auto">
          <a:xfrm>
            <a:off x="3219623" y="3503434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b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94"/>
          <p:cNvSpPr>
            <a:spLocks noChangeArrowheads="1"/>
          </p:cNvSpPr>
          <p:nvPr/>
        </p:nvSpPr>
        <p:spPr bwMode="auto">
          <a:xfrm>
            <a:off x="1707416" y="3458395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a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AutoShape 95"/>
          <p:cNvCxnSpPr>
            <a:cxnSpLocks noChangeShapeType="1"/>
          </p:cNvCxnSpPr>
          <p:nvPr/>
        </p:nvCxnSpPr>
        <p:spPr bwMode="auto">
          <a:xfrm>
            <a:off x="2303604" y="3782178"/>
            <a:ext cx="929682" cy="10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96"/>
          <p:cNvCxnSpPr>
            <a:cxnSpLocks noChangeShapeType="1"/>
            <a:endCxn id="4" idx="0"/>
          </p:cNvCxnSpPr>
          <p:nvPr/>
        </p:nvCxnSpPr>
        <p:spPr bwMode="auto">
          <a:xfrm>
            <a:off x="3563947" y="4081725"/>
            <a:ext cx="0" cy="89907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97"/>
          <p:cNvCxnSpPr>
            <a:cxnSpLocks noChangeShapeType="1"/>
            <a:stCxn id="4" idx="0"/>
            <a:endCxn id="6" idx="5"/>
          </p:cNvCxnSpPr>
          <p:nvPr/>
        </p:nvCxnSpPr>
        <p:spPr bwMode="auto">
          <a:xfrm flipH="1" flipV="1">
            <a:off x="2216294" y="3938900"/>
            <a:ext cx="1347653" cy="104189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98"/>
          <p:cNvCxnSpPr>
            <a:cxnSpLocks noChangeShapeType="1"/>
            <a:stCxn id="4" idx="2"/>
            <a:endCxn id="3" idx="6"/>
          </p:cNvCxnSpPr>
          <p:nvPr/>
        </p:nvCxnSpPr>
        <p:spPr bwMode="auto">
          <a:xfrm flipH="1" flipV="1">
            <a:off x="2216294" y="5252939"/>
            <a:ext cx="1049559" cy="933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AutoShape 101"/>
          <p:cNvSpPr>
            <a:spLocks/>
          </p:cNvSpPr>
          <p:nvPr/>
        </p:nvSpPr>
        <p:spPr bwMode="auto">
          <a:xfrm>
            <a:off x="5057191" y="4014487"/>
            <a:ext cx="127975" cy="1469394"/>
          </a:xfrm>
          <a:prstGeom prst="leftBracket">
            <a:avLst>
              <a:gd name="adj" fmla="val 926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" name="AutoShape 101"/>
          <p:cNvSpPr>
            <a:spLocks/>
          </p:cNvSpPr>
          <p:nvPr/>
        </p:nvSpPr>
        <p:spPr bwMode="auto">
          <a:xfrm flipH="1">
            <a:off x="7104155" y="4014487"/>
            <a:ext cx="117738" cy="1400028"/>
          </a:xfrm>
          <a:prstGeom prst="leftBracket">
            <a:avLst>
              <a:gd name="adj" fmla="val 926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42647" y="3648477"/>
            <a:ext cx="1913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a     b	 c      d</a:t>
            </a:r>
            <a:endParaRPr lang="en-US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65631" y="4050480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a  	0     1	 0     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97219" y="4446984"/>
            <a:ext cx="3282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R</a:t>
            </a:r>
            <a:r>
              <a:rPr lang="en-US" baseline="30000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(0)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=	b      0	  0     0	   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93534" y="4812490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c      0	    0     0	     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93533" y="5114549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d      1	    0     1	     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348102" y="2601881"/>
            <a:ext cx="423221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1’s reflect the existence of paths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no intermediate vertices.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just the adjacency matrix); boxed row and column are used for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etting R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42647" y="4065824"/>
            <a:ext cx="183718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42647" y="4065824"/>
            <a:ext cx="467688" cy="14180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3AFD0C-B320-4DF4-A5CE-C5D8DDD20348}"/>
              </a:ext>
            </a:extLst>
          </p:cNvPr>
          <p:cNvSpPr/>
          <p:nvPr/>
        </p:nvSpPr>
        <p:spPr>
          <a:xfrm>
            <a:off x="1624920" y="603768"/>
            <a:ext cx="34039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30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 Algorithm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768577-3ED3-4152-B3AE-4283B2E5D940}"/>
              </a:ext>
            </a:extLst>
          </p:cNvPr>
          <p:cNvCxnSpPr>
            <a:cxnSpLocks/>
          </p:cNvCxnSpPr>
          <p:nvPr/>
        </p:nvCxnSpPr>
        <p:spPr>
          <a:xfrm flipV="1">
            <a:off x="5443921" y="5430417"/>
            <a:ext cx="502494" cy="577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DDC88F-DF1D-4F9D-8747-259AF40D43C6}"/>
              </a:ext>
            </a:extLst>
          </p:cNvPr>
          <p:cNvSpPr txBox="1"/>
          <p:nvPr/>
        </p:nvSpPr>
        <p:spPr>
          <a:xfrm>
            <a:off x="3648891" y="5974080"/>
            <a:ext cx="2229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(d, a, b)         (d, b)</a:t>
            </a:r>
          </a:p>
        </p:txBody>
      </p:sp>
      <p:sp>
        <p:nvSpPr>
          <p:cNvPr id="25" name="AutoShape 428">
            <a:extLst>
              <a:ext uri="{FF2B5EF4-FFF2-40B4-BE49-F238E27FC236}">
                <a16:creationId xmlns:a16="http://schemas.microsoft.com/office/drawing/2014/main" id="{4FCDE596-8498-403B-805A-73115A0F8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69" y="6107113"/>
            <a:ext cx="268838" cy="134043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FADAC1-80A7-43D0-94AB-7D15F03038ED}"/>
              </a:ext>
            </a:extLst>
          </p:cNvPr>
          <p:cNvCxnSpPr/>
          <p:nvPr/>
        </p:nvCxnSpPr>
        <p:spPr>
          <a:xfrm>
            <a:off x="4980514" y="5329153"/>
            <a:ext cx="409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193FB7-0FAE-4D8F-8CC3-758E7A5B3A60}"/>
              </a:ext>
            </a:extLst>
          </p:cNvPr>
          <p:cNvCxnSpPr/>
          <p:nvPr/>
        </p:nvCxnSpPr>
        <p:spPr>
          <a:xfrm>
            <a:off x="4929711" y="4244936"/>
            <a:ext cx="409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mage result for smiley face images">
            <a:extLst>
              <a:ext uri="{FF2B5EF4-FFF2-40B4-BE49-F238E27FC236}">
                <a16:creationId xmlns:a16="http://schemas.microsoft.com/office/drawing/2014/main" id="{65D7B987-7AB6-4ED6-A14D-77C681A5467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07" y="1614009"/>
            <a:ext cx="586105" cy="425450"/>
          </a:xfrm>
          <a:prstGeom prst="rect">
            <a:avLst/>
          </a:prstGeom>
          <a:noFill/>
        </p:spPr>
      </p:pic>
      <p:graphicFrame>
        <p:nvGraphicFramePr>
          <p:cNvPr id="18" name="Table 35">
            <a:extLst>
              <a:ext uri="{FF2B5EF4-FFF2-40B4-BE49-F238E27FC236}">
                <a16:creationId xmlns:a16="http://schemas.microsoft.com/office/drawing/2014/main" id="{5E4EB9FB-01F1-46B6-AADD-E40390259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03936"/>
              </p:ext>
            </p:extLst>
          </p:nvPr>
        </p:nvGraphicFramePr>
        <p:xfrm>
          <a:off x="8042661" y="4467365"/>
          <a:ext cx="19118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69">
                  <a:extLst>
                    <a:ext uri="{9D8B030D-6E8A-4147-A177-3AD203B41FA5}">
                      <a16:colId xmlns:a16="http://schemas.microsoft.com/office/drawing/2014/main" val="919311344"/>
                    </a:ext>
                  </a:extLst>
                </a:gridCol>
                <a:gridCol w="382369">
                  <a:extLst>
                    <a:ext uri="{9D8B030D-6E8A-4147-A177-3AD203B41FA5}">
                      <a16:colId xmlns:a16="http://schemas.microsoft.com/office/drawing/2014/main" val="1913981612"/>
                    </a:ext>
                  </a:extLst>
                </a:gridCol>
                <a:gridCol w="382369">
                  <a:extLst>
                    <a:ext uri="{9D8B030D-6E8A-4147-A177-3AD203B41FA5}">
                      <a16:colId xmlns:a16="http://schemas.microsoft.com/office/drawing/2014/main" val="1274654503"/>
                    </a:ext>
                  </a:extLst>
                </a:gridCol>
                <a:gridCol w="382369">
                  <a:extLst>
                    <a:ext uri="{9D8B030D-6E8A-4147-A177-3AD203B41FA5}">
                      <a16:colId xmlns:a16="http://schemas.microsoft.com/office/drawing/2014/main" val="2162927590"/>
                    </a:ext>
                  </a:extLst>
                </a:gridCol>
                <a:gridCol w="382369">
                  <a:extLst>
                    <a:ext uri="{9D8B030D-6E8A-4147-A177-3AD203B41FA5}">
                      <a16:colId xmlns:a16="http://schemas.microsoft.com/office/drawing/2014/main" val="2349818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5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39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4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69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43738"/>
                  </a:ext>
                </a:extLst>
              </a:tr>
            </a:tbl>
          </a:graphicData>
        </a:graphic>
      </p:graphicFrame>
      <p:sp>
        <p:nvSpPr>
          <p:cNvPr id="36" name="AutoShape 101">
            <a:extLst>
              <a:ext uri="{FF2B5EF4-FFF2-40B4-BE49-F238E27FC236}">
                <a16:creationId xmlns:a16="http://schemas.microsoft.com/office/drawing/2014/main" id="{862234BC-66C1-434B-A6D7-8B1333079429}"/>
              </a:ext>
            </a:extLst>
          </p:cNvPr>
          <p:cNvSpPr>
            <a:spLocks/>
          </p:cNvSpPr>
          <p:nvPr/>
        </p:nvSpPr>
        <p:spPr bwMode="auto">
          <a:xfrm flipH="1">
            <a:off x="9827242" y="4843728"/>
            <a:ext cx="127263" cy="1448067"/>
          </a:xfrm>
          <a:prstGeom prst="leftBracket">
            <a:avLst>
              <a:gd name="adj" fmla="val 9265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7" name="AutoShape 101">
            <a:extLst>
              <a:ext uri="{FF2B5EF4-FFF2-40B4-BE49-F238E27FC236}">
                <a16:creationId xmlns:a16="http://schemas.microsoft.com/office/drawing/2014/main" id="{5B917149-CFB0-4A1C-960A-1B41188DADBC}"/>
              </a:ext>
            </a:extLst>
          </p:cNvPr>
          <p:cNvSpPr>
            <a:spLocks/>
          </p:cNvSpPr>
          <p:nvPr/>
        </p:nvSpPr>
        <p:spPr bwMode="auto">
          <a:xfrm>
            <a:off x="8409668" y="4843728"/>
            <a:ext cx="127263" cy="1448068"/>
          </a:xfrm>
          <a:prstGeom prst="leftBracket">
            <a:avLst>
              <a:gd name="adj" fmla="val 9265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BECEE2-8078-4C9B-AB79-8A67BF82C2C3}"/>
              </a:ext>
            </a:extLst>
          </p:cNvPr>
          <p:cNvSpPr txBox="1"/>
          <p:nvPr/>
        </p:nvSpPr>
        <p:spPr>
          <a:xfrm>
            <a:off x="7181108" y="5380852"/>
            <a:ext cx="929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R</a:t>
            </a:r>
            <a:r>
              <a:rPr lang="en-US" baseline="30000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(1)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73494" y="826170"/>
                <a:ext cx="6662950" cy="22136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Applying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Warshall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’s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algorithm, (a, a) = (b, a) = (c, a) = 0 [a cannot be reached by a, b, c.]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(d, a, a) = (d, a, c) = (d, a, d)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(d, a).   i.e., a, c and d cannot reach from a.</a:t>
                </a:r>
              </a:p>
              <a:p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(d, a, b)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𝑑𝑏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(1)</m:t>
                        </m:r>
                      </m:sup>
                    </m:sSubSup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=</m:t>
                    </m:r>
                    <m:r>
                      <a:rPr lang="en-US" sz="2200" b="1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𝟏</m:t>
                    </m:r>
                  </m:oMath>
                </a14:m>
                <a:endParaRPr lang="en-US" sz="22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This yields R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494" y="826170"/>
                <a:ext cx="6662950" cy="2213619"/>
              </a:xfrm>
              <a:prstGeom prst="rect">
                <a:avLst/>
              </a:prstGeom>
              <a:blipFill>
                <a:blip r:embed="rId2"/>
                <a:stretch>
                  <a:fillRect l="-1189" t="-1928" r="-457" b="-4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662883" y="3220784"/>
            <a:ext cx="1913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a     b	 c      d</a:t>
            </a:r>
            <a:endParaRPr lang="en-US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1853" y="4130499"/>
            <a:ext cx="3296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R</a:t>
            </a:r>
            <a:r>
              <a:rPr lang="en-US" baseline="30000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(1)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=	b      0	  0     0	  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0" y="2707385"/>
            <a:ext cx="514891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1’s reflect the existence of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higher than 1, i.e., just vertex a (note a new path from d to b); boxed row and column are used for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R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5A9051-1686-4BC7-8253-FFBFD979666D}"/>
              </a:ext>
            </a:extLst>
          </p:cNvPr>
          <p:cNvSpPr txBox="1"/>
          <p:nvPr/>
        </p:nvSpPr>
        <p:spPr>
          <a:xfrm>
            <a:off x="2316480" y="5660571"/>
            <a:ext cx="3319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(d, b, d)         (d, d)</a:t>
            </a:r>
          </a:p>
          <a:p>
            <a:r>
              <a:rPr lang="en-US" sz="2000" dirty="0"/>
              <a:t>(a, b, d)         (a, d)</a:t>
            </a:r>
          </a:p>
        </p:txBody>
      </p:sp>
      <p:sp>
        <p:nvSpPr>
          <p:cNvPr id="16" name="AutoShape 428">
            <a:extLst>
              <a:ext uri="{FF2B5EF4-FFF2-40B4-BE49-F238E27FC236}">
                <a16:creationId xmlns:a16="http://schemas.microsoft.com/office/drawing/2014/main" id="{84F2EAB6-8494-43C1-84F4-736AAD028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106" y="5806322"/>
            <a:ext cx="268838" cy="134043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" name="AutoShape 428">
            <a:extLst>
              <a:ext uri="{FF2B5EF4-FFF2-40B4-BE49-F238E27FC236}">
                <a16:creationId xmlns:a16="http://schemas.microsoft.com/office/drawing/2014/main" id="{BAEF9BEA-6B44-4D32-8AC4-FDFD847CF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121" y="6108292"/>
            <a:ext cx="268838" cy="134043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DA3944-A36E-4A54-9D55-1EC0BD24C408}"/>
              </a:ext>
            </a:extLst>
          </p:cNvPr>
          <p:cNvCxnSpPr>
            <a:cxnSpLocks/>
          </p:cNvCxnSpPr>
          <p:nvPr/>
        </p:nvCxnSpPr>
        <p:spPr>
          <a:xfrm flipV="1">
            <a:off x="4043607" y="5088599"/>
            <a:ext cx="1216370" cy="666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3CE4D4-5A00-48D9-9416-90730CBFB2AE}"/>
              </a:ext>
            </a:extLst>
          </p:cNvPr>
          <p:cNvCxnSpPr>
            <a:cxnSpLocks/>
          </p:cNvCxnSpPr>
          <p:nvPr/>
        </p:nvCxnSpPr>
        <p:spPr>
          <a:xfrm flipV="1">
            <a:off x="4266945" y="4008318"/>
            <a:ext cx="1028126" cy="2110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88"/>
          <p:cNvSpPr>
            <a:spLocks noChangeArrowheads="1"/>
          </p:cNvSpPr>
          <p:nvPr/>
        </p:nvSpPr>
        <p:spPr bwMode="auto">
          <a:xfrm>
            <a:off x="1559710" y="2586445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c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Oval 89"/>
          <p:cNvSpPr>
            <a:spLocks noChangeArrowheads="1"/>
          </p:cNvSpPr>
          <p:nvPr/>
        </p:nvSpPr>
        <p:spPr bwMode="auto">
          <a:xfrm>
            <a:off x="3165349" y="2587707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d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Oval 90"/>
          <p:cNvSpPr>
            <a:spLocks noChangeArrowheads="1"/>
          </p:cNvSpPr>
          <p:nvPr/>
        </p:nvSpPr>
        <p:spPr bwMode="auto">
          <a:xfrm>
            <a:off x="3172890" y="1134494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b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94"/>
          <p:cNvSpPr>
            <a:spLocks noChangeArrowheads="1"/>
          </p:cNvSpPr>
          <p:nvPr/>
        </p:nvSpPr>
        <p:spPr bwMode="auto">
          <a:xfrm>
            <a:off x="1647020" y="1123349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a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AutoShape 95"/>
          <p:cNvCxnSpPr>
            <a:cxnSpLocks noChangeShapeType="1"/>
          </p:cNvCxnSpPr>
          <p:nvPr/>
        </p:nvCxnSpPr>
        <p:spPr bwMode="auto">
          <a:xfrm>
            <a:off x="2243208" y="1405248"/>
            <a:ext cx="929682" cy="10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96"/>
          <p:cNvCxnSpPr>
            <a:cxnSpLocks noChangeShapeType="1"/>
            <a:endCxn id="22" idx="0"/>
          </p:cNvCxnSpPr>
          <p:nvPr/>
        </p:nvCxnSpPr>
        <p:spPr bwMode="auto">
          <a:xfrm>
            <a:off x="3463443" y="1688636"/>
            <a:ext cx="0" cy="89907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97"/>
          <p:cNvCxnSpPr>
            <a:cxnSpLocks noChangeShapeType="1"/>
            <a:stCxn id="22" idx="0"/>
            <a:endCxn id="24" idx="5"/>
          </p:cNvCxnSpPr>
          <p:nvPr/>
        </p:nvCxnSpPr>
        <p:spPr bwMode="auto">
          <a:xfrm flipH="1" flipV="1">
            <a:off x="2155898" y="1603854"/>
            <a:ext cx="1307545" cy="98385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98"/>
          <p:cNvCxnSpPr>
            <a:cxnSpLocks noChangeShapeType="1"/>
            <a:stCxn id="22" idx="2"/>
            <a:endCxn id="21" idx="6"/>
          </p:cNvCxnSpPr>
          <p:nvPr/>
        </p:nvCxnSpPr>
        <p:spPr bwMode="auto">
          <a:xfrm flipH="1" flipV="1">
            <a:off x="2155898" y="2867919"/>
            <a:ext cx="1009451" cy="1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9" name="Picture 28" descr="Image result for smiley face images">
            <a:extLst>
              <a:ext uri="{FF2B5EF4-FFF2-40B4-BE49-F238E27FC236}">
                <a16:creationId xmlns:a16="http://schemas.microsoft.com/office/drawing/2014/main" id="{C8DCE8C1-CADD-4CFE-A210-52C3F3CCBEC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20" y="1686296"/>
            <a:ext cx="586105" cy="425450"/>
          </a:xfrm>
          <a:prstGeom prst="rect">
            <a:avLst/>
          </a:prstGeom>
          <a:noFill/>
        </p:spPr>
      </p:pic>
      <p:sp>
        <p:nvSpPr>
          <p:cNvPr id="30" name="AutoShape 101">
            <a:extLst>
              <a:ext uri="{FF2B5EF4-FFF2-40B4-BE49-F238E27FC236}">
                <a16:creationId xmlns:a16="http://schemas.microsoft.com/office/drawing/2014/main" id="{D9D9A5E4-27FA-4F77-A060-712C1E6FE855}"/>
              </a:ext>
            </a:extLst>
          </p:cNvPr>
          <p:cNvSpPr>
            <a:spLocks/>
          </p:cNvSpPr>
          <p:nvPr/>
        </p:nvSpPr>
        <p:spPr bwMode="auto">
          <a:xfrm>
            <a:off x="3490034" y="3694486"/>
            <a:ext cx="127975" cy="1469394"/>
          </a:xfrm>
          <a:prstGeom prst="leftBracket">
            <a:avLst>
              <a:gd name="adj" fmla="val 926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1" name="AutoShape 101">
            <a:extLst>
              <a:ext uri="{FF2B5EF4-FFF2-40B4-BE49-F238E27FC236}">
                <a16:creationId xmlns:a16="http://schemas.microsoft.com/office/drawing/2014/main" id="{201D7809-F6DC-4923-9DEC-1B52B786E186}"/>
              </a:ext>
            </a:extLst>
          </p:cNvPr>
          <p:cNvSpPr>
            <a:spLocks/>
          </p:cNvSpPr>
          <p:nvPr/>
        </p:nvSpPr>
        <p:spPr bwMode="auto">
          <a:xfrm flipH="1">
            <a:off x="5536998" y="3694486"/>
            <a:ext cx="117738" cy="1400028"/>
          </a:xfrm>
          <a:prstGeom prst="leftBracket">
            <a:avLst>
              <a:gd name="adj" fmla="val 926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4E05EB-1847-4848-A42C-AC03BDFD7340}"/>
              </a:ext>
            </a:extLst>
          </p:cNvPr>
          <p:cNvSpPr/>
          <p:nvPr/>
        </p:nvSpPr>
        <p:spPr>
          <a:xfrm>
            <a:off x="2798474" y="3745823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a  	0     1	 0     0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06C143-2F5B-4AEC-93A4-62B05F7F2DD2}"/>
              </a:ext>
            </a:extLst>
          </p:cNvPr>
          <p:cNvSpPr/>
          <p:nvPr/>
        </p:nvSpPr>
        <p:spPr>
          <a:xfrm>
            <a:off x="3026377" y="4492489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c      0	    0     0	     0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7C313F-368F-4E89-ADEF-589215BF9F6D}"/>
              </a:ext>
            </a:extLst>
          </p:cNvPr>
          <p:cNvSpPr/>
          <p:nvPr/>
        </p:nvSpPr>
        <p:spPr>
          <a:xfrm>
            <a:off x="3026376" y="4794548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d      1	    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1	     0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ED098C-07D3-43A6-B33D-61190CB47448}"/>
              </a:ext>
            </a:extLst>
          </p:cNvPr>
          <p:cNvSpPr txBox="1"/>
          <p:nvPr/>
        </p:nvSpPr>
        <p:spPr>
          <a:xfrm>
            <a:off x="3671442" y="4102079"/>
            <a:ext cx="183718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A79277-9749-40F0-A4FB-B8C76334F663}"/>
              </a:ext>
            </a:extLst>
          </p:cNvPr>
          <p:cNvSpPr txBox="1"/>
          <p:nvPr/>
        </p:nvSpPr>
        <p:spPr>
          <a:xfrm>
            <a:off x="4126396" y="3745823"/>
            <a:ext cx="467688" cy="14180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8" name="Table 35">
            <a:extLst>
              <a:ext uri="{FF2B5EF4-FFF2-40B4-BE49-F238E27FC236}">
                <a16:creationId xmlns:a16="http://schemas.microsoft.com/office/drawing/2014/main" id="{B85FBC22-737A-4446-8D41-1A4AC29A7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291292"/>
              </p:ext>
            </p:extLst>
          </p:nvPr>
        </p:nvGraphicFramePr>
        <p:xfrm>
          <a:off x="7547361" y="4629290"/>
          <a:ext cx="19118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69">
                  <a:extLst>
                    <a:ext uri="{9D8B030D-6E8A-4147-A177-3AD203B41FA5}">
                      <a16:colId xmlns:a16="http://schemas.microsoft.com/office/drawing/2014/main" val="919311344"/>
                    </a:ext>
                  </a:extLst>
                </a:gridCol>
                <a:gridCol w="382369">
                  <a:extLst>
                    <a:ext uri="{9D8B030D-6E8A-4147-A177-3AD203B41FA5}">
                      <a16:colId xmlns:a16="http://schemas.microsoft.com/office/drawing/2014/main" val="1913981612"/>
                    </a:ext>
                  </a:extLst>
                </a:gridCol>
                <a:gridCol w="382369">
                  <a:extLst>
                    <a:ext uri="{9D8B030D-6E8A-4147-A177-3AD203B41FA5}">
                      <a16:colId xmlns:a16="http://schemas.microsoft.com/office/drawing/2014/main" val="1274654503"/>
                    </a:ext>
                  </a:extLst>
                </a:gridCol>
                <a:gridCol w="382369">
                  <a:extLst>
                    <a:ext uri="{9D8B030D-6E8A-4147-A177-3AD203B41FA5}">
                      <a16:colId xmlns:a16="http://schemas.microsoft.com/office/drawing/2014/main" val="2162927590"/>
                    </a:ext>
                  </a:extLst>
                </a:gridCol>
                <a:gridCol w="382369">
                  <a:extLst>
                    <a:ext uri="{9D8B030D-6E8A-4147-A177-3AD203B41FA5}">
                      <a16:colId xmlns:a16="http://schemas.microsoft.com/office/drawing/2014/main" val="2349818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5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39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4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69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43738"/>
                  </a:ext>
                </a:extLst>
              </a:tr>
            </a:tbl>
          </a:graphicData>
        </a:graphic>
      </p:graphicFrame>
      <p:sp>
        <p:nvSpPr>
          <p:cNvPr id="39" name="AutoShape 101">
            <a:extLst>
              <a:ext uri="{FF2B5EF4-FFF2-40B4-BE49-F238E27FC236}">
                <a16:creationId xmlns:a16="http://schemas.microsoft.com/office/drawing/2014/main" id="{44BA2090-1AB1-484B-8152-C7FE895F9421}"/>
              </a:ext>
            </a:extLst>
          </p:cNvPr>
          <p:cNvSpPr>
            <a:spLocks/>
          </p:cNvSpPr>
          <p:nvPr/>
        </p:nvSpPr>
        <p:spPr bwMode="auto">
          <a:xfrm flipH="1">
            <a:off x="9331942" y="5005653"/>
            <a:ext cx="127263" cy="1448067"/>
          </a:xfrm>
          <a:prstGeom prst="leftBracket">
            <a:avLst>
              <a:gd name="adj" fmla="val 9265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0" name="AutoShape 101">
            <a:extLst>
              <a:ext uri="{FF2B5EF4-FFF2-40B4-BE49-F238E27FC236}">
                <a16:creationId xmlns:a16="http://schemas.microsoft.com/office/drawing/2014/main" id="{B72B8AC9-3985-4008-8B50-04899ABB513F}"/>
              </a:ext>
            </a:extLst>
          </p:cNvPr>
          <p:cNvSpPr>
            <a:spLocks/>
          </p:cNvSpPr>
          <p:nvPr/>
        </p:nvSpPr>
        <p:spPr bwMode="auto">
          <a:xfrm>
            <a:off x="7914368" y="5005653"/>
            <a:ext cx="127263" cy="1448068"/>
          </a:xfrm>
          <a:prstGeom prst="leftBracket">
            <a:avLst>
              <a:gd name="adj" fmla="val 9265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A6C307-5473-4D67-9E72-9D150631C093}"/>
              </a:ext>
            </a:extLst>
          </p:cNvPr>
          <p:cNvSpPr txBox="1"/>
          <p:nvPr/>
        </p:nvSpPr>
        <p:spPr>
          <a:xfrm>
            <a:off x="6618312" y="5237075"/>
            <a:ext cx="786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R</a:t>
            </a:r>
            <a:r>
              <a:rPr lang="en-US" baseline="30000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(2)  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=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26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875324" y="257865"/>
                <a:ext cx="5540517" cy="3319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Applying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Warshall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’s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algorithm, 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(a,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b,a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(a, b, b) = (a, b, c) 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(a, b). i.e., a, b,  and c cannot reached from b.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(a, b, d)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  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𝑎𝑑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(2)</m:t>
                        </m:r>
                      </m:sup>
                    </m:sSubSup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=</m:t>
                    </m:r>
                    <m:r>
                      <a:rPr lang="en-US" sz="2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𝟏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  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(b, b) = (c, b) = 0.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(d, b, a) = (d, b, b) = (d, b, c)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(d, b). i.e., a, b and c cannot reached from b.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(d, b, d)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𝑑𝑑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(2)</m:t>
                        </m:r>
                      </m:sup>
                    </m:sSubSup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=</m:t>
                    </m:r>
                    <m:r>
                      <a:rPr lang="en-US" sz="2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𝟏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This yields R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(2)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324" y="257865"/>
                <a:ext cx="5540517" cy="3319307"/>
              </a:xfrm>
              <a:prstGeom prst="rect">
                <a:avLst/>
              </a:prstGeom>
              <a:blipFill>
                <a:blip r:embed="rId2"/>
                <a:stretch>
                  <a:fillRect l="-1430" t="-1101" r="-2860" b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101"/>
          <p:cNvSpPr>
            <a:spLocks/>
          </p:cNvSpPr>
          <p:nvPr/>
        </p:nvSpPr>
        <p:spPr bwMode="auto">
          <a:xfrm>
            <a:off x="2236812" y="4300977"/>
            <a:ext cx="127975" cy="1469394"/>
          </a:xfrm>
          <a:prstGeom prst="leftBracket">
            <a:avLst>
              <a:gd name="adj" fmla="val 926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AutoShape 101"/>
          <p:cNvSpPr>
            <a:spLocks/>
          </p:cNvSpPr>
          <p:nvPr/>
        </p:nvSpPr>
        <p:spPr bwMode="auto">
          <a:xfrm flipH="1">
            <a:off x="4283776" y="4300977"/>
            <a:ext cx="117738" cy="1400028"/>
          </a:xfrm>
          <a:prstGeom prst="leftBracket">
            <a:avLst>
              <a:gd name="adj" fmla="val 926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45252" y="4352314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a  	0     1	 0     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773155" y="5098980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c      0	    0     0	     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73154" y="5401039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d      1	    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1	     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34427" y="5088971"/>
            <a:ext cx="183718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27344" y="4340022"/>
            <a:ext cx="467688" cy="14180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28711" y="3827275"/>
            <a:ext cx="1913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a     b	 c      d</a:t>
            </a:r>
            <a:endParaRPr lang="en-US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87681" y="4736990"/>
            <a:ext cx="3296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R</a:t>
            </a:r>
            <a:r>
              <a:rPr lang="en-US" baseline="30000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(2)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=	b      0	  0     0	   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12024" y="3498542"/>
            <a:ext cx="466107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1’s reflect the existence of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higher than 2, i.e., a and b (note two new paths); boxed row and column are used for getting R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Oval 88"/>
          <p:cNvSpPr>
            <a:spLocks noChangeArrowheads="1"/>
          </p:cNvSpPr>
          <p:nvPr/>
        </p:nvSpPr>
        <p:spPr bwMode="auto">
          <a:xfrm>
            <a:off x="2183918" y="2770144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c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Oval 89"/>
          <p:cNvSpPr>
            <a:spLocks noChangeArrowheads="1"/>
          </p:cNvSpPr>
          <p:nvPr/>
        </p:nvSpPr>
        <p:spPr bwMode="auto">
          <a:xfrm>
            <a:off x="3827715" y="2770145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d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Oval 90"/>
          <p:cNvSpPr>
            <a:spLocks noChangeArrowheads="1"/>
          </p:cNvSpPr>
          <p:nvPr/>
        </p:nvSpPr>
        <p:spPr bwMode="auto">
          <a:xfrm>
            <a:off x="3827715" y="1308604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b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Oval 94"/>
          <p:cNvSpPr>
            <a:spLocks noChangeArrowheads="1"/>
          </p:cNvSpPr>
          <p:nvPr/>
        </p:nvSpPr>
        <p:spPr bwMode="auto">
          <a:xfrm>
            <a:off x="2271228" y="1307656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a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AutoShape 95"/>
          <p:cNvCxnSpPr>
            <a:cxnSpLocks noChangeShapeType="1"/>
          </p:cNvCxnSpPr>
          <p:nvPr/>
        </p:nvCxnSpPr>
        <p:spPr bwMode="auto">
          <a:xfrm>
            <a:off x="2891184" y="1590077"/>
            <a:ext cx="929682" cy="10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96"/>
          <p:cNvCxnSpPr>
            <a:cxnSpLocks noChangeShapeType="1"/>
            <a:endCxn id="18" idx="0"/>
          </p:cNvCxnSpPr>
          <p:nvPr/>
        </p:nvCxnSpPr>
        <p:spPr bwMode="auto">
          <a:xfrm>
            <a:off x="4125809" y="1871074"/>
            <a:ext cx="0" cy="89907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97"/>
          <p:cNvCxnSpPr>
            <a:cxnSpLocks noChangeShapeType="1"/>
            <a:stCxn id="18" idx="0"/>
            <a:endCxn id="20" idx="5"/>
          </p:cNvCxnSpPr>
          <p:nvPr/>
        </p:nvCxnSpPr>
        <p:spPr bwMode="auto">
          <a:xfrm flipH="1" flipV="1">
            <a:off x="2780106" y="1788161"/>
            <a:ext cx="1345703" cy="98198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98"/>
          <p:cNvCxnSpPr>
            <a:cxnSpLocks noChangeShapeType="1"/>
            <a:stCxn id="18" idx="2"/>
            <a:endCxn id="17" idx="6"/>
          </p:cNvCxnSpPr>
          <p:nvPr/>
        </p:nvCxnSpPr>
        <p:spPr bwMode="auto">
          <a:xfrm flipH="1" flipV="1">
            <a:off x="2780106" y="3051618"/>
            <a:ext cx="1047609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03FC84-9141-422A-9BB8-1867904F5247}"/>
              </a:ext>
            </a:extLst>
          </p:cNvPr>
          <p:cNvCxnSpPr>
            <a:cxnSpLocks/>
          </p:cNvCxnSpPr>
          <p:nvPr/>
        </p:nvCxnSpPr>
        <p:spPr>
          <a:xfrm>
            <a:off x="2146284" y="5672870"/>
            <a:ext cx="1439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688DEA-C5CE-4340-BFF9-9761B2B29629}"/>
              </a:ext>
            </a:extLst>
          </p:cNvPr>
          <p:cNvCxnSpPr>
            <a:cxnSpLocks/>
          </p:cNvCxnSpPr>
          <p:nvPr/>
        </p:nvCxnSpPr>
        <p:spPr>
          <a:xfrm>
            <a:off x="2146284" y="5267921"/>
            <a:ext cx="178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Image result for smiley face images">
            <a:extLst>
              <a:ext uri="{FF2B5EF4-FFF2-40B4-BE49-F238E27FC236}">
                <a16:creationId xmlns:a16="http://schemas.microsoft.com/office/drawing/2014/main" id="{5E7F2EA8-FD4C-44D5-87F8-0710071F94B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20" y="1686296"/>
            <a:ext cx="586105" cy="425450"/>
          </a:xfrm>
          <a:prstGeom prst="rect">
            <a:avLst/>
          </a:prstGeom>
          <a:noFill/>
        </p:spPr>
      </p:pic>
      <p:graphicFrame>
        <p:nvGraphicFramePr>
          <p:cNvPr id="26" name="Table 35">
            <a:extLst>
              <a:ext uri="{FF2B5EF4-FFF2-40B4-BE49-F238E27FC236}">
                <a16:creationId xmlns:a16="http://schemas.microsoft.com/office/drawing/2014/main" id="{6EC9FD91-19F8-4067-9989-5CCBA8D9E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866372"/>
              </p:ext>
            </p:extLst>
          </p:nvPr>
        </p:nvGraphicFramePr>
        <p:xfrm>
          <a:off x="9214236" y="4695965"/>
          <a:ext cx="19118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69">
                  <a:extLst>
                    <a:ext uri="{9D8B030D-6E8A-4147-A177-3AD203B41FA5}">
                      <a16:colId xmlns:a16="http://schemas.microsoft.com/office/drawing/2014/main" val="919311344"/>
                    </a:ext>
                  </a:extLst>
                </a:gridCol>
                <a:gridCol w="382369">
                  <a:extLst>
                    <a:ext uri="{9D8B030D-6E8A-4147-A177-3AD203B41FA5}">
                      <a16:colId xmlns:a16="http://schemas.microsoft.com/office/drawing/2014/main" val="1913981612"/>
                    </a:ext>
                  </a:extLst>
                </a:gridCol>
                <a:gridCol w="382369">
                  <a:extLst>
                    <a:ext uri="{9D8B030D-6E8A-4147-A177-3AD203B41FA5}">
                      <a16:colId xmlns:a16="http://schemas.microsoft.com/office/drawing/2014/main" val="1274654503"/>
                    </a:ext>
                  </a:extLst>
                </a:gridCol>
                <a:gridCol w="382369">
                  <a:extLst>
                    <a:ext uri="{9D8B030D-6E8A-4147-A177-3AD203B41FA5}">
                      <a16:colId xmlns:a16="http://schemas.microsoft.com/office/drawing/2014/main" val="2162927590"/>
                    </a:ext>
                  </a:extLst>
                </a:gridCol>
                <a:gridCol w="382369">
                  <a:extLst>
                    <a:ext uri="{9D8B030D-6E8A-4147-A177-3AD203B41FA5}">
                      <a16:colId xmlns:a16="http://schemas.microsoft.com/office/drawing/2014/main" val="2349818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5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39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4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69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43738"/>
                  </a:ext>
                </a:extLst>
              </a:tr>
            </a:tbl>
          </a:graphicData>
        </a:graphic>
      </p:graphicFrame>
      <p:sp>
        <p:nvSpPr>
          <p:cNvPr id="28" name="AutoShape 101">
            <a:extLst>
              <a:ext uri="{FF2B5EF4-FFF2-40B4-BE49-F238E27FC236}">
                <a16:creationId xmlns:a16="http://schemas.microsoft.com/office/drawing/2014/main" id="{3942FAF0-86EA-47B9-BBAF-542F8F140296}"/>
              </a:ext>
            </a:extLst>
          </p:cNvPr>
          <p:cNvSpPr>
            <a:spLocks/>
          </p:cNvSpPr>
          <p:nvPr/>
        </p:nvSpPr>
        <p:spPr bwMode="auto">
          <a:xfrm flipH="1">
            <a:off x="10998817" y="5072328"/>
            <a:ext cx="127263" cy="1448067"/>
          </a:xfrm>
          <a:prstGeom prst="leftBracket">
            <a:avLst>
              <a:gd name="adj" fmla="val 9265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0" name="AutoShape 101">
            <a:extLst>
              <a:ext uri="{FF2B5EF4-FFF2-40B4-BE49-F238E27FC236}">
                <a16:creationId xmlns:a16="http://schemas.microsoft.com/office/drawing/2014/main" id="{0FAD7A3C-E0E3-4E62-A42E-E7A7BCC1CB4C}"/>
              </a:ext>
            </a:extLst>
          </p:cNvPr>
          <p:cNvSpPr>
            <a:spLocks/>
          </p:cNvSpPr>
          <p:nvPr/>
        </p:nvSpPr>
        <p:spPr bwMode="auto">
          <a:xfrm>
            <a:off x="9581243" y="5072328"/>
            <a:ext cx="127263" cy="1448068"/>
          </a:xfrm>
          <a:prstGeom prst="leftBracket">
            <a:avLst>
              <a:gd name="adj" fmla="val 9265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05D5D5-65D0-4D9D-AC06-DCBCABD01A3F}"/>
              </a:ext>
            </a:extLst>
          </p:cNvPr>
          <p:cNvSpPr txBox="1"/>
          <p:nvPr/>
        </p:nvSpPr>
        <p:spPr>
          <a:xfrm>
            <a:off x="8285187" y="5303750"/>
            <a:ext cx="786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R</a:t>
            </a:r>
            <a:r>
              <a:rPr lang="en-US" baseline="30000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(3)  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=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32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0313" y="735319"/>
            <a:ext cx="588823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Applying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algorithm,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(a, c) = (b, c) =(c, c)=0.  i.e., c cannot be reached by a, b and c.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d,c,a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=(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d,c,b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=(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d,c,c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= 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d,c,d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=(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d,c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). 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i.e., a, b, c and d cannot be reached from c.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This yields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which has no change from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101"/>
          <p:cNvSpPr>
            <a:spLocks/>
          </p:cNvSpPr>
          <p:nvPr/>
        </p:nvSpPr>
        <p:spPr bwMode="auto">
          <a:xfrm>
            <a:off x="2351112" y="3797117"/>
            <a:ext cx="127975" cy="1469394"/>
          </a:xfrm>
          <a:prstGeom prst="leftBracket">
            <a:avLst>
              <a:gd name="adj" fmla="val 926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101"/>
          <p:cNvSpPr>
            <a:spLocks/>
          </p:cNvSpPr>
          <p:nvPr/>
        </p:nvSpPr>
        <p:spPr bwMode="auto">
          <a:xfrm flipH="1">
            <a:off x="4434395" y="3831800"/>
            <a:ext cx="117738" cy="1400028"/>
          </a:xfrm>
          <a:prstGeom prst="leftBracket">
            <a:avLst>
              <a:gd name="adj" fmla="val 926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59552" y="3848454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a  	</a:t>
            </a:r>
            <a:r>
              <a:rPr lang="en-US" dirty="0">
                <a:solidFill>
                  <a:srgbClr val="0000FF"/>
                </a:solidFill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0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1	 </a:t>
            </a:r>
            <a:r>
              <a:rPr lang="en-US" dirty="0">
                <a:solidFill>
                  <a:srgbClr val="0000FF"/>
                </a:solidFill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0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887455" y="4595120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c      0	    0     0	     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87454" y="4897179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d      1	    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1	     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36568" y="4877776"/>
            <a:ext cx="183718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18230" y="3831800"/>
            <a:ext cx="467688" cy="14180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43011" y="3323415"/>
            <a:ext cx="1913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a     b	 c      d</a:t>
            </a:r>
            <a:endParaRPr lang="en-US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1981" y="4233130"/>
            <a:ext cx="3296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R</a:t>
            </a:r>
            <a:r>
              <a:rPr lang="en-US" baseline="30000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(3)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=	b      </a:t>
            </a:r>
            <a:r>
              <a:rPr lang="en-US" dirty="0">
                <a:solidFill>
                  <a:srgbClr val="0000FF"/>
                </a:solidFill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0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	  </a:t>
            </a:r>
            <a:r>
              <a:rPr lang="en-US" dirty="0">
                <a:solidFill>
                  <a:srgbClr val="0000FF"/>
                </a:solidFill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0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0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	  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08022" y="3135578"/>
            <a:ext cx="431400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1’s reflect the existence of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higher than 3, i.e., a, b and c 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 new paths);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boxed row and column are used for 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R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843E1E-573B-4803-8FBC-7829F560E7D1}"/>
                  </a:ext>
                </a:extLst>
              </p:cNvPr>
              <p:cNvSpPr txBox="1"/>
              <p:nvPr/>
            </p:nvSpPr>
            <p:spPr>
              <a:xfrm>
                <a:off x="1201782" y="5479625"/>
                <a:ext cx="104154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(a, d, a)          (a, a)</a:t>
                </a:r>
                <a:r>
                  <a:rPr lang="en-US" dirty="0"/>
                  <a:t>	   (b, d, a)          (b, a)   </a:t>
                </a:r>
                <a:r>
                  <a:rPr lang="en-US" dirty="0">
                    <a:solidFill>
                      <a:srgbClr val="0000FF"/>
                    </a:solidFill>
                  </a:rPr>
                  <a:t>(a, d) = 1 &amp; (d, a) = 1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(a, a) = 1. </a:t>
                </a:r>
                <a:r>
                  <a:rPr lang="en-US" dirty="0"/>
                  <a:t>(b, d) = 1 &amp; (d, a) = 1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(b, a) = 1.</a:t>
                </a:r>
                <a:r>
                  <a:rPr lang="en-US" dirty="0">
                    <a:solidFill>
                      <a:srgbClr val="0000FF"/>
                    </a:solidFill>
                  </a:rPr>
                  <a:t>  </a:t>
                </a:r>
                <a:endParaRPr lang="en-US" dirty="0"/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(a, d, b)          (a, b)</a:t>
                </a:r>
                <a:r>
                  <a:rPr lang="en-US" dirty="0"/>
                  <a:t>	   (b, d, b)          (b, b)   </a:t>
                </a:r>
                <a:r>
                  <a:rPr lang="en-US" dirty="0">
                    <a:solidFill>
                      <a:srgbClr val="0000FF"/>
                    </a:solidFill>
                  </a:rPr>
                  <a:t>(a, b) = 1. </a:t>
                </a:r>
                <a:r>
                  <a:rPr lang="en-US" dirty="0"/>
                  <a:t>(b, d) = 1 &amp; (d, b) = 1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(b, b) = 1.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(a, d, c)          (a, c)</a:t>
                </a:r>
                <a:r>
                  <a:rPr lang="en-US" dirty="0"/>
                  <a:t>	   (b, d, c)          (b, c)    </a:t>
                </a:r>
                <a:r>
                  <a:rPr lang="en-US" dirty="0">
                    <a:solidFill>
                      <a:srgbClr val="0000FF"/>
                    </a:solidFill>
                  </a:rPr>
                  <a:t>(a, d) = 1 &amp; (d, c) = 1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(a, c) = 1. </a:t>
                </a:r>
                <a:r>
                  <a:rPr lang="en-US" dirty="0"/>
                  <a:t>(b, d) = 1 &amp; (d, c) = 1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(b, c) = 1.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endParaRPr lang="en-US" dirty="0"/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(a, d, d)          (a, d)</a:t>
                </a:r>
                <a:r>
                  <a:rPr lang="en-US" dirty="0"/>
                  <a:t>	   (b, d, d)          (b, d)   </a:t>
                </a:r>
                <a:r>
                  <a:rPr lang="en-US" dirty="0">
                    <a:solidFill>
                      <a:srgbClr val="0000FF"/>
                    </a:solidFill>
                  </a:rPr>
                  <a:t>(a, d) = 1. </a:t>
                </a:r>
                <a:r>
                  <a:rPr lang="en-US" dirty="0"/>
                  <a:t>(b, d) = 1.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843E1E-573B-4803-8FBC-7829F560E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2" y="5479625"/>
                <a:ext cx="10415452" cy="1200329"/>
              </a:xfrm>
              <a:prstGeom prst="rect">
                <a:avLst/>
              </a:prstGeom>
              <a:blipFill>
                <a:blip r:embed="rId2"/>
                <a:stretch>
                  <a:fillRect l="-468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utoShape 428">
            <a:extLst>
              <a:ext uri="{FF2B5EF4-FFF2-40B4-BE49-F238E27FC236}">
                <a16:creationId xmlns:a16="http://schemas.microsoft.com/office/drawing/2014/main" id="{A54C2949-F8F1-4C0F-822D-4970DBCCC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7978" y="5604905"/>
            <a:ext cx="268838" cy="134043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5" name="AutoShape 428">
            <a:extLst>
              <a:ext uri="{FF2B5EF4-FFF2-40B4-BE49-F238E27FC236}">
                <a16:creationId xmlns:a16="http://schemas.microsoft.com/office/drawing/2014/main" id="{8B7BEC63-F6E4-4762-9CA9-3A733B14D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7978" y="5864228"/>
            <a:ext cx="268838" cy="134043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" name="AutoShape 428">
            <a:extLst>
              <a:ext uri="{FF2B5EF4-FFF2-40B4-BE49-F238E27FC236}">
                <a16:creationId xmlns:a16="http://schemas.microsoft.com/office/drawing/2014/main" id="{A14FB5EA-EDB3-467E-A027-23FF2B951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394" y="6123551"/>
            <a:ext cx="268838" cy="134043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" name="AutoShape 428">
            <a:extLst>
              <a:ext uri="{FF2B5EF4-FFF2-40B4-BE49-F238E27FC236}">
                <a16:creationId xmlns:a16="http://schemas.microsoft.com/office/drawing/2014/main" id="{3A010368-DFC2-4633-ABF8-5798AEA15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643" y="6403686"/>
            <a:ext cx="268838" cy="134043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8" name="AutoShape 428">
            <a:extLst>
              <a:ext uri="{FF2B5EF4-FFF2-40B4-BE49-F238E27FC236}">
                <a16:creationId xmlns:a16="http://schemas.microsoft.com/office/drawing/2014/main" id="{505361DC-8E97-4E23-A46D-2BB41466F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6273" y="5628238"/>
            <a:ext cx="268838" cy="134043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" name="AutoShape 428">
            <a:extLst>
              <a:ext uri="{FF2B5EF4-FFF2-40B4-BE49-F238E27FC236}">
                <a16:creationId xmlns:a16="http://schemas.microsoft.com/office/drawing/2014/main" id="{77E46522-638A-4DF2-B671-91170CF35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6273" y="5910894"/>
            <a:ext cx="268838" cy="134043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0" name="AutoShape 428">
            <a:extLst>
              <a:ext uri="{FF2B5EF4-FFF2-40B4-BE49-F238E27FC236}">
                <a16:creationId xmlns:a16="http://schemas.microsoft.com/office/drawing/2014/main" id="{80AC9373-BF51-41D2-955F-6B00F7BC1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4075" y="6207401"/>
            <a:ext cx="268838" cy="134043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1" name="AutoShape 428">
            <a:extLst>
              <a:ext uri="{FF2B5EF4-FFF2-40B4-BE49-F238E27FC236}">
                <a16:creationId xmlns:a16="http://schemas.microsoft.com/office/drawing/2014/main" id="{3AB8D88D-A344-4655-AA02-3421D9B67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4075" y="6472878"/>
            <a:ext cx="268838" cy="134043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2" name="Oval 88"/>
          <p:cNvSpPr>
            <a:spLocks noChangeArrowheads="1"/>
          </p:cNvSpPr>
          <p:nvPr/>
        </p:nvSpPr>
        <p:spPr bwMode="auto">
          <a:xfrm>
            <a:off x="2100643" y="2358143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c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Oval 89"/>
          <p:cNvSpPr>
            <a:spLocks noChangeArrowheads="1"/>
          </p:cNvSpPr>
          <p:nvPr/>
        </p:nvSpPr>
        <p:spPr bwMode="auto">
          <a:xfrm>
            <a:off x="3626513" y="2357204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d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90"/>
          <p:cNvSpPr>
            <a:spLocks noChangeArrowheads="1"/>
          </p:cNvSpPr>
          <p:nvPr/>
        </p:nvSpPr>
        <p:spPr bwMode="auto">
          <a:xfrm>
            <a:off x="3626513" y="907160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b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Oval 94"/>
          <p:cNvSpPr>
            <a:spLocks noChangeArrowheads="1"/>
          </p:cNvSpPr>
          <p:nvPr/>
        </p:nvSpPr>
        <p:spPr bwMode="auto">
          <a:xfrm>
            <a:off x="2100643" y="967816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a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AutoShape 95"/>
          <p:cNvCxnSpPr>
            <a:cxnSpLocks noChangeShapeType="1"/>
          </p:cNvCxnSpPr>
          <p:nvPr/>
        </p:nvCxnSpPr>
        <p:spPr bwMode="auto">
          <a:xfrm>
            <a:off x="2696831" y="1249289"/>
            <a:ext cx="929682" cy="10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96"/>
          <p:cNvCxnSpPr>
            <a:cxnSpLocks noChangeShapeType="1"/>
            <a:endCxn id="23" idx="0"/>
          </p:cNvCxnSpPr>
          <p:nvPr/>
        </p:nvCxnSpPr>
        <p:spPr bwMode="auto">
          <a:xfrm>
            <a:off x="3924607" y="1458133"/>
            <a:ext cx="0" cy="89907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97"/>
          <p:cNvCxnSpPr>
            <a:cxnSpLocks noChangeShapeType="1"/>
            <a:stCxn id="23" idx="0"/>
            <a:endCxn id="25" idx="5"/>
          </p:cNvCxnSpPr>
          <p:nvPr/>
        </p:nvCxnSpPr>
        <p:spPr bwMode="auto">
          <a:xfrm flipH="1" flipV="1">
            <a:off x="2609521" y="1448321"/>
            <a:ext cx="1315086" cy="90888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98"/>
          <p:cNvCxnSpPr>
            <a:cxnSpLocks noChangeShapeType="1"/>
            <a:stCxn id="23" idx="2"/>
            <a:endCxn id="22" idx="6"/>
          </p:cNvCxnSpPr>
          <p:nvPr/>
        </p:nvCxnSpPr>
        <p:spPr bwMode="auto">
          <a:xfrm flipH="1">
            <a:off x="2696831" y="2638678"/>
            <a:ext cx="929682" cy="93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" name="Picture 29" descr="Image result for smiley face images">
            <a:extLst>
              <a:ext uri="{FF2B5EF4-FFF2-40B4-BE49-F238E27FC236}">
                <a16:creationId xmlns:a16="http://schemas.microsoft.com/office/drawing/2014/main" id="{530C36C0-D8D4-4A19-9659-EB34034CB82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20" y="1686296"/>
            <a:ext cx="586105" cy="425450"/>
          </a:xfrm>
          <a:prstGeom prst="rect">
            <a:avLst/>
          </a:prstGeom>
          <a:noFill/>
        </p:spPr>
      </p:pic>
      <p:graphicFrame>
        <p:nvGraphicFramePr>
          <p:cNvPr id="31" name="Table 35">
            <a:extLst>
              <a:ext uri="{FF2B5EF4-FFF2-40B4-BE49-F238E27FC236}">
                <a16:creationId xmlns:a16="http://schemas.microsoft.com/office/drawing/2014/main" id="{51F56A9C-58D6-47B3-9C2F-B18CFF863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71204"/>
              </p:ext>
            </p:extLst>
          </p:nvPr>
        </p:nvGraphicFramePr>
        <p:xfrm>
          <a:off x="9499986" y="3457715"/>
          <a:ext cx="19118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69">
                  <a:extLst>
                    <a:ext uri="{9D8B030D-6E8A-4147-A177-3AD203B41FA5}">
                      <a16:colId xmlns:a16="http://schemas.microsoft.com/office/drawing/2014/main" val="919311344"/>
                    </a:ext>
                  </a:extLst>
                </a:gridCol>
                <a:gridCol w="382369">
                  <a:extLst>
                    <a:ext uri="{9D8B030D-6E8A-4147-A177-3AD203B41FA5}">
                      <a16:colId xmlns:a16="http://schemas.microsoft.com/office/drawing/2014/main" val="1913981612"/>
                    </a:ext>
                  </a:extLst>
                </a:gridCol>
                <a:gridCol w="382369">
                  <a:extLst>
                    <a:ext uri="{9D8B030D-6E8A-4147-A177-3AD203B41FA5}">
                      <a16:colId xmlns:a16="http://schemas.microsoft.com/office/drawing/2014/main" val="1274654503"/>
                    </a:ext>
                  </a:extLst>
                </a:gridCol>
                <a:gridCol w="382369">
                  <a:extLst>
                    <a:ext uri="{9D8B030D-6E8A-4147-A177-3AD203B41FA5}">
                      <a16:colId xmlns:a16="http://schemas.microsoft.com/office/drawing/2014/main" val="2162927590"/>
                    </a:ext>
                  </a:extLst>
                </a:gridCol>
                <a:gridCol w="382369">
                  <a:extLst>
                    <a:ext uri="{9D8B030D-6E8A-4147-A177-3AD203B41FA5}">
                      <a16:colId xmlns:a16="http://schemas.microsoft.com/office/drawing/2014/main" val="2349818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5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icrosoft YaHei" panose="020B0503020204020204" pitchFamily="34" charset="-122"/>
                          <a:ea typeface="SimSun" panose="02010600030101010101" pitchFamily="2" charset="-122"/>
                          <a:cs typeface="Microsoft YaHei" panose="020B0503020204020204" pitchFamily="34" charset="-122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icrosoft YaHei" panose="020B0503020204020204" pitchFamily="34" charset="-122"/>
                          <a:ea typeface="SimSun" panose="02010600030101010101" pitchFamily="2" charset="-122"/>
                          <a:cs typeface="Microsoft YaHei" panose="020B0503020204020204" pitchFamily="34" charset="-122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39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icrosoft YaHei" panose="020B0503020204020204" pitchFamily="34" charset="-122"/>
                          <a:ea typeface="SimSun" panose="02010600030101010101" pitchFamily="2" charset="-122"/>
                          <a:cs typeface="Microsoft YaHei" panose="020B0503020204020204" pitchFamily="34" charset="-122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icrosoft YaHei" panose="020B0503020204020204" pitchFamily="34" charset="-122"/>
                          <a:ea typeface="SimSun" panose="02010600030101010101" pitchFamily="2" charset="-122"/>
                          <a:cs typeface="Microsoft YaHei" panose="020B0503020204020204" pitchFamily="34" charset="-122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icrosoft YaHei" panose="020B0503020204020204" pitchFamily="34" charset="-122"/>
                          <a:ea typeface="SimSun" panose="02010600030101010101" pitchFamily="2" charset="-122"/>
                          <a:cs typeface="Microsoft YaHei" panose="020B0503020204020204" pitchFamily="34" charset="-122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4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69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43738"/>
                  </a:ext>
                </a:extLst>
              </a:tr>
            </a:tbl>
          </a:graphicData>
        </a:graphic>
      </p:graphicFrame>
      <p:sp>
        <p:nvSpPr>
          <p:cNvPr id="32" name="AutoShape 101">
            <a:extLst>
              <a:ext uri="{FF2B5EF4-FFF2-40B4-BE49-F238E27FC236}">
                <a16:creationId xmlns:a16="http://schemas.microsoft.com/office/drawing/2014/main" id="{2793003E-C57B-4C1F-B4CC-5070D5A6AC93}"/>
              </a:ext>
            </a:extLst>
          </p:cNvPr>
          <p:cNvSpPr>
            <a:spLocks/>
          </p:cNvSpPr>
          <p:nvPr/>
        </p:nvSpPr>
        <p:spPr bwMode="auto">
          <a:xfrm flipH="1">
            <a:off x="11284567" y="3834078"/>
            <a:ext cx="127263" cy="1448067"/>
          </a:xfrm>
          <a:prstGeom prst="leftBracket">
            <a:avLst>
              <a:gd name="adj" fmla="val 9265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3" name="AutoShape 101">
            <a:extLst>
              <a:ext uri="{FF2B5EF4-FFF2-40B4-BE49-F238E27FC236}">
                <a16:creationId xmlns:a16="http://schemas.microsoft.com/office/drawing/2014/main" id="{B0F7B26C-071E-4C37-96B3-68D10F27A5A8}"/>
              </a:ext>
            </a:extLst>
          </p:cNvPr>
          <p:cNvSpPr>
            <a:spLocks/>
          </p:cNvSpPr>
          <p:nvPr/>
        </p:nvSpPr>
        <p:spPr bwMode="auto">
          <a:xfrm>
            <a:off x="9866993" y="3834078"/>
            <a:ext cx="127263" cy="1448068"/>
          </a:xfrm>
          <a:prstGeom prst="leftBracket">
            <a:avLst>
              <a:gd name="adj" fmla="val 9265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4E450B-8E09-4A87-8365-CD852A488A9A}"/>
              </a:ext>
            </a:extLst>
          </p:cNvPr>
          <p:cNvSpPr txBox="1"/>
          <p:nvPr/>
        </p:nvSpPr>
        <p:spPr>
          <a:xfrm>
            <a:off x="8570937" y="4065500"/>
            <a:ext cx="786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R</a:t>
            </a:r>
            <a:r>
              <a:rPr lang="en-US" baseline="30000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(4)  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=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1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64906" y="578498"/>
                <a:ext cx="6503436" cy="6216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Applying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Warshall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’s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algorithm,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(a, d, a)      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𝑎𝑎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(4)</m:t>
                        </m:r>
                      </m:sup>
                    </m:sSubSup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=</m:t>
                    </m:r>
                    <m:r>
                      <a:rPr lang="en-US" sz="2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𝟏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  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(a, d, b)      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𝑎𝑏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(4)</m:t>
                        </m:r>
                      </m:sup>
                    </m:sSubSup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=1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(no change)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(a, d, c) 	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 </m:t>
                    </m:r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𝑎𝑐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(4)</m:t>
                        </m:r>
                      </m:sup>
                    </m:sSubSup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=</m:t>
                    </m:r>
                    <m:r>
                      <a:rPr lang="en-US" sz="2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𝟏</m:t>
                    </m:r>
                  </m:oMath>
                </a14:m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(a, d, d)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𝑎𝑑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(4)</m:t>
                        </m:r>
                      </m:sup>
                    </m:sSubSup>
                    <m:r>
                      <a:rPr lang="en-US" sz="2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 </m:t>
                    </m:r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=1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(no change)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(b, d, a)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𝑏𝑎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(4)</m:t>
                        </m:r>
                      </m:sup>
                    </m:sSubSup>
                    <m:r>
                      <a:rPr lang="en-US" sz="2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 </m:t>
                    </m:r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=</m:t>
                    </m:r>
                    <m:r>
                      <a:rPr lang="en-US" sz="2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𝟏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  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(b, d, b)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𝑏𝑏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(4)</m:t>
                        </m:r>
                      </m:sup>
                    </m:sSubSup>
                    <m:r>
                      <a:rPr lang="en-US" sz="2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 </m:t>
                    </m:r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=</m:t>
                    </m:r>
                    <m:r>
                      <a:rPr lang="en-US" sz="2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𝟏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  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(b, d, c)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𝑏𝑐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(4)</m:t>
                        </m:r>
                      </m:sup>
                    </m:sSubSup>
                    <m:r>
                      <a:rPr lang="en-US" sz="2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 </m:t>
                    </m:r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=</m:t>
                    </m:r>
                    <m:r>
                      <a:rPr lang="en-US" sz="2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𝟏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  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(b, d, d)	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𝑏𝑑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(4)</m:t>
                        </m:r>
                      </m:sup>
                    </m:sSubSup>
                    <m:r>
                      <a:rPr lang="en-US" sz="2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 </m:t>
                    </m:r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=1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(no change)  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(c, d) = 0  i.e., d cannot be reached from c.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(d, d, a)	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𝑑𝑎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(4)</m:t>
                        </m:r>
                      </m:sup>
                    </m:sSubSup>
                    <m:r>
                      <a:rPr lang="en-US" sz="2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 </m:t>
                    </m:r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=1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(no change)	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(d, d, b)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𝑑𝑏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(4)</m:t>
                        </m:r>
                      </m:sup>
                    </m:sSubSup>
                    <m:r>
                      <a:rPr lang="en-US" sz="2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 </m:t>
                    </m:r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=1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(no change)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(d, d, c)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𝑑𝑐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(4)</m:t>
                        </m:r>
                      </m:sup>
                    </m:sSubSup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=1 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(no change)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(d, d, d)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𝑑𝑑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(4)</m:t>
                        </m:r>
                      </m:sup>
                    </m:sSubSup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=1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(no change)</a:t>
                </a:r>
              </a:p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This yields R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(4)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906" y="578498"/>
                <a:ext cx="6503436" cy="6216061"/>
              </a:xfrm>
              <a:prstGeom prst="rect">
                <a:avLst/>
              </a:prstGeom>
              <a:blipFill rotWithShape="0">
                <a:blip r:embed="rId2"/>
                <a:stretch>
                  <a:fillRect l="-1218" t="-686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466"/>
          <p:cNvSpPr>
            <a:spLocks noChangeArrowheads="1"/>
          </p:cNvSpPr>
          <p:nvPr/>
        </p:nvSpPr>
        <p:spPr bwMode="auto">
          <a:xfrm>
            <a:off x="2726288" y="1162912"/>
            <a:ext cx="352814" cy="11538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466"/>
          <p:cNvSpPr>
            <a:spLocks noChangeArrowheads="1"/>
          </p:cNvSpPr>
          <p:nvPr/>
        </p:nvSpPr>
        <p:spPr bwMode="auto">
          <a:xfrm>
            <a:off x="2726288" y="1535984"/>
            <a:ext cx="352814" cy="11538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AutoShape 466"/>
          <p:cNvSpPr>
            <a:spLocks noChangeArrowheads="1"/>
          </p:cNvSpPr>
          <p:nvPr/>
        </p:nvSpPr>
        <p:spPr bwMode="auto">
          <a:xfrm>
            <a:off x="2726288" y="2024439"/>
            <a:ext cx="352814" cy="11538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AutoShape 466"/>
          <p:cNvSpPr>
            <a:spLocks noChangeArrowheads="1"/>
          </p:cNvSpPr>
          <p:nvPr/>
        </p:nvSpPr>
        <p:spPr bwMode="auto">
          <a:xfrm>
            <a:off x="2726288" y="2397512"/>
            <a:ext cx="352814" cy="11538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" name="AutoShape 466"/>
          <p:cNvSpPr>
            <a:spLocks noChangeArrowheads="1"/>
          </p:cNvSpPr>
          <p:nvPr/>
        </p:nvSpPr>
        <p:spPr bwMode="auto">
          <a:xfrm>
            <a:off x="2716957" y="2796793"/>
            <a:ext cx="352814" cy="11538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AutoShape 466"/>
          <p:cNvSpPr>
            <a:spLocks noChangeArrowheads="1"/>
          </p:cNvSpPr>
          <p:nvPr/>
        </p:nvSpPr>
        <p:spPr bwMode="auto">
          <a:xfrm>
            <a:off x="2710737" y="3196074"/>
            <a:ext cx="340373" cy="12160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AutoShape 466"/>
          <p:cNvSpPr>
            <a:spLocks noChangeArrowheads="1"/>
          </p:cNvSpPr>
          <p:nvPr/>
        </p:nvSpPr>
        <p:spPr bwMode="auto">
          <a:xfrm>
            <a:off x="2726288" y="3705189"/>
            <a:ext cx="352814" cy="11538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" name="AutoShape 466"/>
          <p:cNvSpPr>
            <a:spLocks noChangeArrowheads="1"/>
          </p:cNvSpPr>
          <p:nvPr/>
        </p:nvSpPr>
        <p:spPr bwMode="auto">
          <a:xfrm>
            <a:off x="2698296" y="4057602"/>
            <a:ext cx="352814" cy="11538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" name="AutoShape 466"/>
          <p:cNvSpPr>
            <a:spLocks noChangeArrowheads="1"/>
          </p:cNvSpPr>
          <p:nvPr/>
        </p:nvSpPr>
        <p:spPr bwMode="auto">
          <a:xfrm>
            <a:off x="2698296" y="4855219"/>
            <a:ext cx="352814" cy="11538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" name="AutoShape 466"/>
          <p:cNvSpPr>
            <a:spLocks noChangeArrowheads="1"/>
          </p:cNvSpPr>
          <p:nvPr/>
        </p:nvSpPr>
        <p:spPr bwMode="auto">
          <a:xfrm>
            <a:off x="2698296" y="5322185"/>
            <a:ext cx="352814" cy="11538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3" name="AutoShape 466"/>
          <p:cNvSpPr>
            <a:spLocks noChangeArrowheads="1"/>
          </p:cNvSpPr>
          <p:nvPr/>
        </p:nvSpPr>
        <p:spPr bwMode="auto">
          <a:xfrm>
            <a:off x="2670304" y="5731460"/>
            <a:ext cx="352814" cy="11538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4" name="AutoShape 466"/>
          <p:cNvSpPr>
            <a:spLocks noChangeArrowheads="1"/>
          </p:cNvSpPr>
          <p:nvPr/>
        </p:nvSpPr>
        <p:spPr bwMode="auto">
          <a:xfrm>
            <a:off x="2670304" y="6140735"/>
            <a:ext cx="352814" cy="11538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5" name="AutoShape 101"/>
          <p:cNvSpPr>
            <a:spLocks/>
          </p:cNvSpPr>
          <p:nvPr/>
        </p:nvSpPr>
        <p:spPr bwMode="auto">
          <a:xfrm>
            <a:off x="8248253" y="1688400"/>
            <a:ext cx="127975" cy="1469394"/>
          </a:xfrm>
          <a:prstGeom prst="leftBracket">
            <a:avLst>
              <a:gd name="adj" fmla="val 926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" name="AutoShape 101"/>
          <p:cNvSpPr>
            <a:spLocks/>
          </p:cNvSpPr>
          <p:nvPr/>
        </p:nvSpPr>
        <p:spPr bwMode="auto">
          <a:xfrm flipH="1">
            <a:off x="10295217" y="1688400"/>
            <a:ext cx="117738" cy="1400028"/>
          </a:xfrm>
          <a:prstGeom prst="leftBracket">
            <a:avLst>
              <a:gd name="adj" fmla="val 926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56693" y="1739737"/>
            <a:ext cx="2722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a  	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1	 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84596" y="2486403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c      0	    0     0	     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84596" y="2816445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d      1	    1     1	     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440152" y="1214698"/>
            <a:ext cx="1913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a     b	 c      d</a:t>
            </a:r>
            <a:endParaRPr lang="en-US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99122" y="2124413"/>
            <a:ext cx="3354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R</a:t>
            </a:r>
            <a:r>
              <a:rPr lang="en-US" baseline="30000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(4)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=	b      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r>
              <a:rPr lang="en-US" b="1" dirty="0"/>
              <a:t>       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r>
              <a:rPr lang="en-US" b="1" dirty="0"/>
              <a:t>      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r>
              <a:rPr lang="en-US" b="1" dirty="0"/>
              <a:t>       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42890" y="3567161"/>
            <a:ext cx="431400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1’s reflect the existence of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higher than 4, i.e., a, b, c  and d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(note five new paths).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24377" y="5269795"/>
            <a:ext cx="43325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8.13  Application of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algorithm to the digraph shown. New 1’s are in bold.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6" name="Picture 25" descr="Image result for smiley face images">
            <a:extLst>
              <a:ext uri="{FF2B5EF4-FFF2-40B4-BE49-F238E27FC236}">
                <a16:creationId xmlns:a16="http://schemas.microsoft.com/office/drawing/2014/main" id="{EDF3B16F-B12C-4562-8BD2-EDA431E6B5C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20" y="1686296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970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5">
            <a:extLst>
              <a:ext uri="{FF2B5EF4-FFF2-40B4-BE49-F238E27FC236}">
                <a16:creationId xmlns:a16="http://schemas.microsoft.com/office/drawing/2014/main" id="{AC578BC9-FF78-4DFB-9A87-7444C05129AB}"/>
              </a:ext>
            </a:extLst>
          </p:cNvPr>
          <p:cNvSpPr txBox="1"/>
          <p:nvPr/>
        </p:nvSpPr>
        <p:spPr>
          <a:xfrm>
            <a:off x="1147702" y="2531402"/>
            <a:ext cx="9661742" cy="286355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EA9FD-97FD-4D2A-A60F-8A5BE01831E6}"/>
              </a:ext>
            </a:extLst>
          </p:cNvPr>
          <p:cNvSpPr/>
          <p:nvPr/>
        </p:nvSpPr>
        <p:spPr>
          <a:xfrm>
            <a:off x="1348407" y="738064"/>
            <a:ext cx="7715795" cy="132343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 and Floyd’s Algorithms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computing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transitive closure of a directed graph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all-pairs shortest-paths problem, respectively.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575" y="2577531"/>
            <a:ext cx="882747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r be the relation of “reachability” or “connectivity”.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Q = {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 B, B r C, C r D and D r 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then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 B, B r C, C r D,  D r 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 C, A r D, A r E, B r D, B r E, C r E} is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transitive closure of 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transitive closure of a directed acyclic graph (DAG) is: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reachability relation of the DAG and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 partial order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5356">
            <a:off x="521293" y="1121028"/>
            <a:ext cx="586105" cy="425450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68E78-E847-4C4D-8228-CEB9D9E2FCA5}"/>
              </a:ext>
            </a:extLst>
          </p:cNvPr>
          <p:cNvSpPr txBox="1"/>
          <p:nvPr/>
        </p:nvSpPr>
        <p:spPr>
          <a:xfrm>
            <a:off x="9891423" y="1463040"/>
            <a:ext cx="18194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              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          C</a:t>
            </a:r>
          </a:p>
          <a:p>
            <a:r>
              <a:rPr lang="en-US" dirty="0"/>
              <a:t>E</a:t>
            </a:r>
          </a:p>
          <a:p>
            <a:endParaRPr lang="en-US" dirty="0"/>
          </a:p>
          <a:p>
            <a:r>
              <a:rPr lang="en-US" dirty="0"/>
              <a:t>                 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B930C3-4199-4A15-89CA-9B50910FF1E1}"/>
              </a:ext>
            </a:extLst>
          </p:cNvPr>
          <p:cNvCxnSpPr/>
          <p:nvPr/>
        </p:nvCxnSpPr>
        <p:spPr>
          <a:xfrm>
            <a:off x="10168924" y="1606628"/>
            <a:ext cx="9947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BAA1E0-4884-4060-A99C-CFBB39993678}"/>
              </a:ext>
            </a:extLst>
          </p:cNvPr>
          <p:cNvCxnSpPr/>
          <p:nvPr/>
        </p:nvCxnSpPr>
        <p:spPr>
          <a:xfrm>
            <a:off x="11266998" y="1765190"/>
            <a:ext cx="270345" cy="540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DD1015-BDAC-4CD0-9D6E-D5E81C52E7D1}"/>
              </a:ext>
            </a:extLst>
          </p:cNvPr>
          <p:cNvCxnSpPr/>
          <p:nvPr/>
        </p:nvCxnSpPr>
        <p:spPr>
          <a:xfrm flipH="1">
            <a:off x="10972800" y="2577531"/>
            <a:ext cx="453224" cy="602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9AB429-42A0-4F40-9C33-E1349BA9D76E}"/>
              </a:ext>
            </a:extLst>
          </p:cNvPr>
          <p:cNvCxnSpPr>
            <a:cxnSpLocks/>
          </p:cNvCxnSpPr>
          <p:nvPr/>
        </p:nvCxnSpPr>
        <p:spPr>
          <a:xfrm flipH="1" flipV="1">
            <a:off x="10128772" y="2781784"/>
            <a:ext cx="680673" cy="448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190A76-D66F-476B-91B9-B6BD1DE40F61}"/>
              </a:ext>
            </a:extLst>
          </p:cNvPr>
          <p:cNvCxnSpPr/>
          <p:nvPr/>
        </p:nvCxnSpPr>
        <p:spPr>
          <a:xfrm>
            <a:off x="10168924" y="1750217"/>
            <a:ext cx="1257100" cy="666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BC304D-5CF8-464F-8EF7-D36AC8C23262}"/>
              </a:ext>
            </a:extLst>
          </p:cNvPr>
          <p:cNvCxnSpPr>
            <a:cxnSpLocks/>
          </p:cNvCxnSpPr>
          <p:nvPr/>
        </p:nvCxnSpPr>
        <p:spPr>
          <a:xfrm>
            <a:off x="10128771" y="1750217"/>
            <a:ext cx="755461" cy="14303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CCB87C-F592-474B-956C-2A686F474562}"/>
              </a:ext>
            </a:extLst>
          </p:cNvPr>
          <p:cNvCxnSpPr>
            <a:cxnSpLocks/>
          </p:cNvCxnSpPr>
          <p:nvPr/>
        </p:nvCxnSpPr>
        <p:spPr>
          <a:xfrm>
            <a:off x="10037727" y="1740297"/>
            <a:ext cx="0" cy="881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266EF6-E069-4133-8A2A-1F15953E1499}"/>
              </a:ext>
            </a:extLst>
          </p:cNvPr>
          <p:cNvCxnSpPr>
            <a:cxnSpLocks/>
          </p:cNvCxnSpPr>
          <p:nvPr/>
        </p:nvCxnSpPr>
        <p:spPr>
          <a:xfrm flipH="1">
            <a:off x="10972800" y="1695537"/>
            <a:ext cx="187386" cy="1397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DE862A-867D-4D1F-AA10-E5169B9FD819}"/>
              </a:ext>
            </a:extLst>
          </p:cNvPr>
          <p:cNvCxnSpPr>
            <a:cxnSpLocks/>
          </p:cNvCxnSpPr>
          <p:nvPr/>
        </p:nvCxnSpPr>
        <p:spPr>
          <a:xfrm flipH="1">
            <a:off x="10168924" y="1662109"/>
            <a:ext cx="933880" cy="9601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4100FD-BC00-4C52-BE54-6EBBC5A33ABA}"/>
              </a:ext>
            </a:extLst>
          </p:cNvPr>
          <p:cNvCxnSpPr>
            <a:cxnSpLocks/>
          </p:cNvCxnSpPr>
          <p:nvPr/>
        </p:nvCxnSpPr>
        <p:spPr>
          <a:xfrm flipH="1">
            <a:off x="10238586" y="2444350"/>
            <a:ext cx="1141719" cy="232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8126E540-ADC4-4DD9-92F1-88E35A419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05320"/>
              </p:ext>
            </p:extLst>
          </p:nvPr>
        </p:nvGraphicFramePr>
        <p:xfrm>
          <a:off x="9588897" y="4479306"/>
          <a:ext cx="21219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60">
                  <a:extLst>
                    <a:ext uri="{9D8B030D-6E8A-4147-A177-3AD203B41FA5}">
                      <a16:colId xmlns:a16="http://schemas.microsoft.com/office/drawing/2014/main" val="4129266833"/>
                    </a:ext>
                  </a:extLst>
                </a:gridCol>
                <a:gridCol w="353660">
                  <a:extLst>
                    <a:ext uri="{9D8B030D-6E8A-4147-A177-3AD203B41FA5}">
                      <a16:colId xmlns:a16="http://schemas.microsoft.com/office/drawing/2014/main" val="2105945479"/>
                    </a:ext>
                  </a:extLst>
                </a:gridCol>
                <a:gridCol w="353660">
                  <a:extLst>
                    <a:ext uri="{9D8B030D-6E8A-4147-A177-3AD203B41FA5}">
                      <a16:colId xmlns:a16="http://schemas.microsoft.com/office/drawing/2014/main" val="183223773"/>
                    </a:ext>
                  </a:extLst>
                </a:gridCol>
                <a:gridCol w="353660">
                  <a:extLst>
                    <a:ext uri="{9D8B030D-6E8A-4147-A177-3AD203B41FA5}">
                      <a16:colId xmlns:a16="http://schemas.microsoft.com/office/drawing/2014/main" val="3510921566"/>
                    </a:ext>
                  </a:extLst>
                </a:gridCol>
                <a:gridCol w="353660">
                  <a:extLst>
                    <a:ext uri="{9D8B030D-6E8A-4147-A177-3AD203B41FA5}">
                      <a16:colId xmlns:a16="http://schemas.microsoft.com/office/drawing/2014/main" val="3527366651"/>
                    </a:ext>
                  </a:extLst>
                </a:gridCol>
                <a:gridCol w="353660">
                  <a:extLst>
                    <a:ext uri="{9D8B030D-6E8A-4147-A177-3AD203B41FA5}">
                      <a16:colId xmlns:a16="http://schemas.microsoft.com/office/drawing/2014/main" val="313055509"/>
                    </a:ext>
                  </a:extLst>
                </a:gridCol>
              </a:tblGrid>
              <a:tr h="35428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356489"/>
                  </a:ext>
                </a:extLst>
              </a:tr>
              <a:tr h="35428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636814"/>
                  </a:ext>
                </a:extLst>
              </a:tr>
              <a:tr h="35428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399194"/>
                  </a:ext>
                </a:extLst>
              </a:tr>
              <a:tr h="35428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110706"/>
                  </a:ext>
                </a:extLst>
              </a:tr>
              <a:tr h="35428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379293"/>
                  </a:ext>
                </a:extLst>
              </a:tr>
              <a:tr h="35428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12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61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8"/>
          <p:cNvSpPr>
            <a:spLocks noChangeArrowheads="1"/>
          </p:cNvSpPr>
          <p:nvPr/>
        </p:nvSpPr>
        <p:spPr bwMode="auto">
          <a:xfrm>
            <a:off x="1620106" y="2480195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c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89"/>
          <p:cNvSpPr>
            <a:spLocks noChangeArrowheads="1"/>
          </p:cNvSpPr>
          <p:nvPr/>
        </p:nvSpPr>
        <p:spPr bwMode="auto">
          <a:xfrm>
            <a:off x="3265853" y="2489526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d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90"/>
          <p:cNvSpPr>
            <a:spLocks noChangeArrowheads="1"/>
          </p:cNvSpPr>
          <p:nvPr/>
        </p:nvSpPr>
        <p:spPr bwMode="auto">
          <a:xfrm>
            <a:off x="3219623" y="1012164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b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94"/>
          <p:cNvSpPr>
            <a:spLocks noChangeArrowheads="1"/>
          </p:cNvSpPr>
          <p:nvPr/>
        </p:nvSpPr>
        <p:spPr bwMode="auto">
          <a:xfrm>
            <a:off x="1707416" y="967125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a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AutoShape 95"/>
          <p:cNvCxnSpPr>
            <a:cxnSpLocks noChangeShapeType="1"/>
          </p:cNvCxnSpPr>
          <p:nvPr/>
        </p:nvCxnSpPr>
        <p:spPr bwMode="auto">
          <a:xfrm>
            <a:off x="2303604" y="1290908"/>
            <a:ext cx="929682" cy="10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96"/>
          <p:cNvCxnSpPr>
            <a:cxnSpLocks noChangeShapeType="1"/>
            <a:endCxn id="3" idx="0"/>
          </p:cNvCxnSpPr>
          <p:nvPr/>
        </p:nvCxnSpPr>
        <p:spPr bwMode="auto">
          <a:xfrm>
            <a:off x="3563947" y="1590455"/>
            <a:ext cx="0" cy="89907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97"/>
          <p:cNvCxnSpPr>
            <a:cxnSpLocks noChangeShapeType="1"/>
            <a:stCxn id="3" idx="0"/>
            <a:endCxn id="5" idx="5"/>
          </p:cNvCxnSpPr>
          <p:nvPr/>
        </p:nvCxnSpPr>
        <p:spPr bwMode="auto">
          <a:xfrm flipH="1" flipV="1">
            <a:off x="2216294" y="1447630"/>
            <a:ext cx="1347653" cy="104189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98"/>
          <p:cNvCxnSpPr>
            <a:cxnSpLocks noChangeShapeType="1"/>
            <a:stCxn id="3" idx="2"/>
            <a:endCxn id="2" idx="6"/>
          </p:cNvCxnSpPr>
          <p:nvPr/>
        </p:nvCxnSpPr>
        <p:spPr bwMode="auto">
          <a:xfrm flipH="1" flipV="1">
            <a:off x="2216294" y="2761669"/>
            <a:ext cx="1049559" cy="933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utoShape 101"/>
          <p:cNvSpPr>
            <a:spLocks/>
          </p:cNvSpPr>
          <p:nvPr/>
        </p:nvSpPr>
        <p:spPr bwMode="auto">
          <a:xfrm>
            <a:off x="5057191" y="1539118"/>
            <a:ext cx="127975" cy="1469394"/>
          </a:xfrm>
          <a:prstGeom prst="leftBracket">
            <a:avLst>
              <a:gd name="adj" fmla="val 926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" name="AutoShape 101"/>
          <p:cNvSpPr>
            <a:spLocks/>
          </p:cNvSpPr>
          <p:nvPr/>
        </p:nvSpPr>
        <p:spPr bwMode="auto">
          <a:xfrm flipH="1">
            <a:off x="7104155" y="1539118"/>
            <a:ext cx="117738" cy="1400028"/>
          </a:xfrm>
          <a:prstGeom prst="leftBracket">
            <a:avLst>
              <a:gd name="adj" fmla="val 926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2647" y="1157207"/>
            <a:ext cx="1913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a     b	 c      d</a:t>
            </a:r>
            <a:endParaRPr lang="en-US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65631" y="1575111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a  	0     1	 0     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97219" y="1955714"/>
            <a:ext cx="3282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R</a:t>
            </a:r>
            <a:r>
              <a:rPr lang="en-US" baseline="30000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(0)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=	b      0	  0     0	  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93534" y="2337121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c      0	    0     0	     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93533" y="2639180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d      1	    0     1	     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46006" y="1078551"/>
            <a:ext cx="33542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1’s reflect the existence of paths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 intermediate vertices.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just the adjacency matrix); boxed row and column are used for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etting R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AutoShape 101"/>
          <p:cNvSpPr>
            <a:spLocks/>
          </p:cNvSpPr>
          <p:nvPr/>
        </p:nvSpPr>
        <p:spPr bwMode="auto">
          <a:xfrm>
            <a:off x="5103843" y="4412943"/>
            <a:ext cx="127975" cy="1469394"/>
          </a:xfrm>
          <a:prstGeom prst="leftBracket">
            <a:avLst>
              <a:gd name="adj" fmla="val 926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1" name="AutoShape 101"/>
          <p:cNvSpPr>
            <a:spLocks/>
          </p:cNvSpPr>
          <p:nvPr/>
        </p:nvSpPr>
        <p:spPr bwMode="auto">
          <a:xfrm flipH="1">
            <a:off x="7150807" y="4412943"/>
            <a:ext cx="117738" cy="1400028"/>
          </a:xfrm>
          <a:prstGeom prst="leftBracket">
            <a:avLst>
              <a:gd name="adj" fmla="val 926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12283" y="4464280"/>
            <a:ext cx="2722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a  	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1	 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40186" y="5210946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c      0	    0     0	     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640186" y="5540988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d      1	    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1	     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5295742" y="3939241"/>
            <a:ext cx="1913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a     b	 c      d</a:t>
            </a:r>
            <a:endParaRPr lang="en-US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54712" y="4848956"/>
            <a:ext cx="3354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R</a:t>
            </a:r>
            <a:r>
              <a:rPr lang="en-US" baseline="30000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(4)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=	b      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r>
              <a:rPr lang="en-US" b="1" dirty="0"/>
              <a:t>       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r>
              <a:rPr lang="en-US" b="1" dirty="0"/>
              <a:t>      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r>
              <a:rPr lang="en-US" b="1" dirty="0"/>
              <a:t>       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523515" y="4097233"/>
            <a:ext cx="373802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1’s reflect the existence of paths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higher than 4, i.e., a, b, c  and d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(note five new paths).</a:t>
            </a:r>
          </a:p>
        </p:txBody>
      </p:sp>
      <p:pic>
        <p:nvPicPr>
          <p:cNvPr id="29" name="Picture 28" descr="Image result for smiley face images">
            <a:extLst>
              <a:ext uri="{FF2B5EF4-FFF2-40B4-BE49-F238E27FC236}">
                <a16:creationId xmlns:a16="http://schemas.microsoft.com/office/drawing/2014/main" id="{9913D6D8-47E1-4BC7-9557-29CF9A2853F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20" y="1686296"/>
            <a:ext cx="586105" cy="42545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6CBD2D-D0AC-4495-A1A0-1C69EF799AFB}"/>
                  </a:ext>
                </a:extLst>
              </p:cNvPr>
              <p:cNvSpPr txBox="1"/>
              <p:nvPr/>
            </p:nvSpPr>
            <p:spPr>
              <a:xfrm>
                <a:off x="5936902" y="3365956"/>
                <a:ext cx="2500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6CBD2D-D0AC-4495-A1A0-1C69EF799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902" y="3365956"/>
                <a:ext cx="25006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05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2228" y="867691"/>
            <a:ext cx="898538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Here is pseudo of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algorithm.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Algorithm 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Warshall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(A[1 .. n, 1 .. n])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//Implements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algorithm for computing the transitive closure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Input:  	The adjacency matrix A of a digraph with n vertices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Output:  	The transitive closure of the digraph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A;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  k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1 to  n do  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 R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 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for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1 to n do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ith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row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for  j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1 to n do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jth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column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 or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(k-1)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k] and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(k-1)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[k, j]   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//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will be assigned 1 depending on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// either R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= 1 or [R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(k-1)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k] and R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(k-1)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[k, j]] = 1   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return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(n)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CC66A7D6-C213-4418-8DC2-02EFA5E537B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20" y="1686296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734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05"/>
          <p:cNvSpPr>
            <a:spLocks/>
          </p:cNvSpPr>
          <p:nvPr/>
        </p:nvSpPr>
        <p:spPr bwMode="auto">
          <a:xfrm>
            <a:off x="2525486" y="2362364"/>
            <a:ext cx="165451" cy="1911894"/>
          </a:xfrm>
          <a:prstGeom prst="leftBracket">
            <a:avLst>
              <a:gd name="adj" fmla="val 125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6" name="AutoShape 207"/>
          <p:cNvCxnSpPr>
            <a:cxnSpLocks noChangeShapeType="1"/>
          </p:cNvCxnSpPr>
          <p:nvPr/>
        </p:nvCxnSpPr>
        <p:spPr bwMode="auto">
          <a:xfrm flipV="1">
            <a:off x="3266766" y="3298943"/>
            <a:ext cx="1361" cy="43102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208"/>
          <p:cNvCxnSpPr>
            <a:cxnSpLocks noChangeShapeType="1"/>
          </p:cNvCxnSpPr>
          <p:nvPr/>
        </p:nvCxnSpPr>
        <p:spPr bwMode="auto">
          <a:xfrm>
            <a:off x="3360009" y="3887127"/>
            <a:ext cx="838767" cy="255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utoShape 211"/>
          <p:cNvSpPr>
            <a:spLocks noChangeArrowheads="1"/>
          </p:cNvSpPr>
          <p:nvPr/>
        </p:nvSpPr>
        <p:spPr bwMode="auto">
          <a:xfrm>
            <a:off x="5650759" y="3093340"/>
            <a:ext cx="304800" cy="133350"/>
          </a:xfrm>
          <a:prstGeom prst="rightArrow">
            <a:avLst>
              <a:gd name="adj1" fmla="val 50000"/>
              <a:gd name="adj2" fmla="val 5714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AutoShape 223"/>
          <p:cNvSpPr>
            <a:spLocks/>
          </p:cNvSpPr>
          <p:nvPr/>
        </p:nvSpPr>
        <p:spPr bwMode="auto">
          <a:xfrm>
            <a:off x="7629296" y="2328779"/>
            <a:ext cx="146003" cy="1945479"/>
          </a:xfrm>
          <a:prstGeom prst="leftBracket">
            <a:avLst>
              <a:gd name="adj" fmla="val 9930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" name="AutoShape 224"/>
          <p:cNvSpPr>
            <a:spLocks/>
          </p:cNvSpPr>
          <p:nvPr/>
        </p:nvSpPr>
        <p:spPr bwMode="auto">
          <a:xfrm>
            <a:off x="10094813" y="2332852"/>
            <a:ext cx="146003" cy="1941406"/>
          </a:xfrm>
          <a:prstGeom prst="rightBracket">
            <a:avLst>
              <a:gd name="adj" fmla="val 125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203959" y="1523679"/>
            <a:ext cx="895148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			                          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j	     k			                       j              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2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(k-1)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 k      	  	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2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(k)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     k             1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kumimoji="0" lang="en-US" altLang="zh-CN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0                                                          </a:t>
            </a:r>
            <a:r>
              <a:rPr kumimoji="0" lang="en-US" altLang="zh-CN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1             1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AutoShape 205"/>
          <p:cNvSpPr>
            <a:spLocks/>
          </p:cNvSpPr>
          <p:nvPr/>
        </p:nvSpPr>
        <p:spPr bwMode="auto">
          <a:xfrm flipH="1">
            <a:off x="4960782" y="2362364"/>
            <a:ext cx="158311" cy="1911894"/>
          </a:xfrm>
          <a:prstGeom prst="leftBracket">
            <a:avLst>
              <a:gd name="adj" fmla="val 125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28006" y="5204630"/>
            <a:ext cx="7404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8.12   Rule for changing zeros in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algorithm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08EBE0-3398-42E4-8621-9AD389078D5C}"/>
              </a:ext>
            </a:extLst>
          </p:cNvPr>
          <p:cNvSpPr/>
          <p:nvPr/>
        </p:nvSpPr>
        <p:spPr>
          <a:xfrm>
            <a:off x="1497012" y="369687"/>
            <a:ext cx="34039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30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217CF-D9B9-4E2B-812F-539DB8716B07}"/>
              </a:ext>
            </a:extLst>
          </p:cNvPr>
          <p:cNvSpPr txBox="1"/>
          <p:nvPr/>
        </p:nvSpPr>
        <p:spPr>
          <a:xfrm>
            <a:off x="1728006" y="1375001"/>
            <a:ext cx="6465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            k            j   implies that  </a:t>
            </a:r>
            <a:r>
              <a:rPr lang="en-US" sz="2400" dirty="0" err="1"/>
              <a:t>i</a:t>
            </a:r>
            <a:r>
              <a:rPr lang="en-US" sz="2400" dirty="0"/>
              <a:t>           k            j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E48F45-E2DF-4C6B-8F8A-40B397CF6D2B}"/>
              </a:ext>
            </a:extLst>
          </p:cNvPr>
          <p:cNvCxnSpPr/>
          <p:nvPr/>
        </p:nvCxnSpPr>
        <p:spPr>
          <a:xfrm>
            <a:off x="2081349" y="1626494"/>
            <a:ext cx="409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0B69A8-9604-4E18-B27C-2031510D50A4}"/>
              </a:ext>
            </a:extLst>
          </p:cNvPr>
          <p:cNvCxnSpPr/>
          <p:nvPr/>
        </p:nvCxnSpPr>
        <p:spPr>
          <a:xfrm>
            <a:off x="3062423" y="1626494"/>
            <a:ext cx="409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C2BAF5-CF61-45A8-9F71-3581C703DD4D}"/>
              </a:ext>
            </a:extLst>
          </p:cNvPr>
          <p:cNvCxnSpPr/>
          <p:nvPr/>
        </p:nvCxnSpPr>
        <p:spPr>
          <a:xfrm>
            <a:off x="5750908" y="1629113"/>
            <a:ext cx="409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F9E8E5-A2BD-4D15-8B0E-698AF4B2036A}"/>
              </a:ext>
            </a:extLst>
          </p:cNvPr>
          <p:cNvCxnSpPr/>
          <p:nvPr/>
        </p:nvCxnSpPr>
        <p:spPr>
          <a:xfrm>
            <a:off x="6760611" y="1626494"/>
            <a:ext cx="409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Curved Down 34">
            <a:extLst>
              <a:ext uri="{FF2B5EF4-FFF2-40B4-BE49-F238E27FC236}">
                <a16:creationId xmlns:a16="http://schemas.microsoft.com/office/drawing/2014/main" id="{F9D8622A-C896-4033-A949-50BCF0504444}"/>
              </a:ext>
            </a:extLst>
          </p:cNvPr>
          <p:cNvSpPr/>
          <p:nvPr/>
        </p:nvSpPr>
        <p:spPr>
          <a:xfrm>
            <a:off x="5720465" y="1353912"/>
            <a:ext cx="1443991" cy="1275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BDEB5B-ADA8-482A-9EF7-8CB714789F7A}"/>
              </a:ext>
            </a:extLst>
          </p:cNvPr>
          <p:cNvSpPr/>
          <p:nvPr/>
        </p:nvSpPr>
        <p:spPr>
          <a:xfrm>
            <a:off x="8316682" y="3729970"/>
            <a:ext cx="322217" cy="3195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26" name="Picture 25" descr="Image result for smiley face images">
            <a:extLst>
              <a:ext uri="{FF2B5EF4-FFF2-40B4-BE49-F238E27FC236}">
                <a16:creationId xmlns:a16="http://schemas.microsoft.com/office/drawing/2014/main" id="{07E6BE97-7315-4E5D-B07F-D3FE17FA8E5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2879">
            <a:off x="624403" y="1515837"/>
            <a:ext cx="586105" cy="42545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716E76-CAEE-4A05-A588-5ED279A4DCC8}"/>
              </a:ext>
            </a:extLst>
          </p:cNvPr>
          <p:cNvSpPr txBox="1"/>
          <p:nvPr/>
        </p:nvSpPr>
        <p:spPr>
          <a:xfrm>
            <a:off x="2690937" y="2877896"/>
            <a:ext cx="2269845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ECC813-1A62-4AA4-AD9A-1ABE2661BA98}"/>
              </a:ext>
            </a:extLst>
          </p:cNvPr>
          <p:cNvSpPr txBox="1"/>
          <p:nvPr/>
        </p:nvSpPr>
        <p:spPr>
          <a:xfrm>
            <a:off x="4204647" y="2366636"/>
            <a:ext cx="354214" cy="19082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r>
              <a:rPr lang="en-US" sz="2200" dirty="0"/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04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7543" y="893907"/>
            <a:ext cx="918132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Demonstration: Consider the above adjacency matrix using a = 1, b= 2, c= 3 and d = 4.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A;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  k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to  n do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for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to n do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for  j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1 to n do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(k-1)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or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(k-1)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k] and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(k-1)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[k, j]    	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101"/>
          <p:cNvSpPr>
            <a:spLocks/>
          </p:cNvSpPr>
          <p:nvPr/>
        </p:nvSpPr>
        <p:spPr bwMode="auto">
          <a:xfrm>
            <a:off x="2967128" y="4095705"/>
            <a:ext cx="127975" cy="1469394"/>
          </a:xfrm>
          <a:prstGeom prst="leftBracket">
            <a:avLst>
              <a:gd name="adj" fmla="val 926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101"/>
          <p:cNvSpPr>
            <a:spLocks/>
          </p:cNvSpPr>
          <p:nvPr/>
        </p:nvSpPr>
        <p:spPr bwMode="auto">
          <a:xfrm flipH="1">
            <a:off x="5014092" y="4095705"/>
            <a:ext cx="117738" cy="1400028"/>
          </a:xfrm>
          <a:prstGeom prst="leftBracket">
            <a:avLst>
              <a:gd name="adj" fmla="val 926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52584" y="3713794"/>
            <a:ext cx="1913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a     b	 c      d</a:t>
            </a:r>
            <a:endParaRPr lang="en-US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5568" y="4131698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a  	0     1	 0     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07156" y="4512301"/>
            <a:ext cx="3282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R</a:t>
            </a:r>
            <a:r>
              <a:rPr lang="en-US" baseline="30000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(0)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=	b      0	  0     0	  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03471" y="4893708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c      0	    0     0	     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03470" y="5195767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d      1	    0     1	    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52584" y="4147042"/>
            <a:ext cx="183718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52584" y="4147042"/>
            <a:ext cx="467688" cy="14180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9605" y="3635138"/>
            <a:ext cx="33542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1’s reflect the existence of paths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 intermediate vertices.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just the adjacency matrix); boxed row and column are used for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etting R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662F2C-7818-4FF9-A056-F0C85B10A5DD}"/>
                  </a:ext>
                </a:extLst>
              </p:cNvPr>
              <p:cNvSpPr txBox="1"/>
              <p:nvPr/>
            </p:nvSpPr>
            <p:spPr>
              <a:xfrm>
                <a:off x="1256306" y="5964093"/>
                <a:ext cx="106070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Define (</a:t>
                </a:r>
                <a:r>
                  <a:rPr lang="en-US" dirty="0" err="1"/>
                  <a:t>i</a:t>
                </a:r>
                <a:r>
                  <a:rPr lang="en-US" dirty="0"/>
                  <a:t>, k, j) to be (</a:t>
                </a:r>
                <a:r>
                  <a:rPr lang="en-US" dirty="0" err="1"/>
                  <a:t>i</a:t>
                </a:r>
                <a:r>
                  <a:rPr lang="en-US" baseline="-25000" dirty="0" err="1"/>
                  <a:t>row</a:t>
                </a:r>
                <a:r>
                  <a:rPr lang="en-US" dirty="0"/>
                  <a:t>, </a:t>
                </a:r>
                <a:r>
                  <a:rPr lang="en-US" dirty="0" err="1"/>
                  <a:t>k</a:t>
                </a:r>
                <a:r>
                  <a:rPr lang="en-US" baseline="-25000" dirty="0" err="1"/>
                  <a:t>column</a:t>
                </a:r>
                <a:r>
                  <a:rPr lang="en-US" dirty="0"/>
                  <a:t>) and  (</a:t>
                </a:r>
                <a:r>
                  <a:rPr lang="en-US" dirty="0" err="1"/>
                  <a:t>k</a:t>
                </a:r>
                <a:r>
                  <a:rPr lang="en-US" baseline="-25000" dirty="0" err="1"/>
                  <a:t>row</a:t>
                </a:r>
                <a:r>
                  <a:rPr lang="en-US" dirty="0"/>
                  <a:t>,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column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(d, a, b)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(d, b), others (d, a, a), (d, a, c), (d, a, d) are unreachable, for (a, a), (a, c) and (a, d) are not reachable.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662F2C-7818-4FF9-A056-F0C85B10A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306" y="5964093"/>
                <a:ext cx="10607039" cy="646331"/>
              </a:xfrm>
              <a:prstGeom prst="rect">
                <a:avLst/>
              </a:prstGeom>
              <a:blipFill>
                <a:blip r:embed="rId2"/>
                <a:stretch>
                  <a:fillRect l="-46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901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60850" y="979635"/>
                <a:ext cx="8976049" cy="4790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When k =1,  </a:t>
                </a:r>
                <a:r>
                  <a:rPr lang="en-US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apply  R</a:t>
                </a:r>
                <a:r>
                  <a:rPr lang="en-US" sz="20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(k)</a:t>
                </a:r>
                <a:r>
                  <a:rPr lang="en-US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en-US" sz="2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  </a:t>
                </a:r>
                <a:r>
                  <a:rPr lang="zh-CN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altLang="zh-CN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sz="20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(k-1)</a:t>
                </a:r>
                <a:r>
                  <a:rPr lang="en-US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en-US" sz="2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 or R</a:t>
                </a:r>
                <a:r>
                  <a:rPr lang="en-US" sz="20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(k-1)</a:t>
                </a:r>
                <a:r>
                  <a:rPr lang="en-US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en-US" sz="2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k] and R</a:t>
                </a:r>
                <a:r>
                  <a:rPr lang="en-US" sz="20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(k-1)</a:t>
                </a:r>
                <a:r>
                  <a:rPr lang="en-US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[k, j]</a:t>
                </a:r>
                <a:endPara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=1, j =1]  </a:t>
                </a:r>
                <a:r>
                  <a:rPr 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[1, 1] = 0   or    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=3, j =1]  </a:t>
                </a:r>
                <a:r>
                  <a:rPr 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[3, 1]  or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[1, 1] = 0 &amp;R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[1, 1] = 0	        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[3, 1]=0 &amp; 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[1, 1]=0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=1, j =2]  </a:t>
                </a:r>
                <a:r>
                  <a:rPr 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[1, 2] = 1	  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=3, j =2]  </a:t>
                </a:r>
                <a:r>
                  <a:rPr 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[3, 2] =0 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=1, j =3]  </a:t>
                </a:r>
                <a:r>
                  <a:rPr 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[1, 3] = 0	  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=3, j =3]  </a:t>
                </a:r>
                <a:r>
                  <a:rPr 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[3, 3] =0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=1, j =4]  </a:t>
                </a:r>
                <a:r>
                  <a:rPr 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[1, 4] = 0	  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=3</a:t>
                </a:r>
                <a:r>
                  <a:rPr lang="en-US" sz="2000" strike="sng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 =4]  </a:t>
                </a:r>
                <a:r>
                  <a:rPr 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[2, 4] =1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=2, j =1]  </a:t>
                </a:r>
                <a:r>
                  <a:rPr 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[2, 1] = 0    	 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=4, j =1]  </a:t>
                </a:r>
                <a:r>
                  <a:rPr 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[4, 1] =1   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=2, j =2]  </a:t>
                </a:r>
                <a:r>
                  <a:rPr 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[2, 2] = 0	 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=4, j =2]  </a:t>
                </a:r>
                <a:r>
                  <a:rPr 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:r>
                  <a:rPr lang="en-US" sz="2000" strike="sng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sz="2000" strike="sngStrike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000" strike="sng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[4, 2] =0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or </a:t>
                </a:r>
              </a:p>
              <a:p>
                <a:pPr marL="3200400" marR="0" indent="4572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[4, 1]=1 &amp; 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[1, 2]=</a:t>
                </a:r>
                <a:r>
                  <a:rPr lang="en-US" sz="2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=2, j =3]  </a:t>
                </a:r>
                <a:r>
                  <a:rPr 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[2, 3] = 0	 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=4, j =3]  </a:t>
                </a:r>
                <a:r>
                  <a:rPr 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[4, 3] = 1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=2, j =4]  </a:t>
                </a:r>
                <a:r>
                  <a:rPr 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[2, 4] = 1	 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=4, j =4]  </a:t>
                </a:r>
                <a:r>
                  <a:rPr 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[4, 4] = 0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		(d, a, b)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𝑑𝑏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(1)</m:t>
                        </m:r>
                      </m:sup>
                    </m:sSub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=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𝟏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		This yields R</a:t>
                </a:r>
                <a:r>
                  <a:rPr lang="en-US" sz="2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850" y="979635"/>
                <a:ext cx="8976049" cy="4790735"/>
              </a:xfrm>
              <a:prstGeom prst="rect">
                <a:avLst/>
              </a:prstGeom>
              <a:blipFill>
                <a:blip r:embed="rId2"/>
                <a:stretch>
                  <a:fillRect l="-679" t="-763" b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466"/>
          <p:cNvSpPr>
            <a:spLocks noChangeArrowheads="1"/>
          </p:cNvSpPr>
          <p:nvPr/>
        </p:nvSpPr>
        <p:spPr bwMode="auto">
          <a:xfrm>
            <a:off x="6293692" y="5146172"/>
            <a:ext cx="340373" cy="12160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9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01"/>
          <p:cNvSpPr>
            <a:spLocks/>
          </p:cNvSpPr>
          <p:nvPr/>
        </p:nvSpPr>
        <p:spPr bwMode="auto">
          <a:xfrm>
            <a:off x="3470984" y="3694486"/>
            <a:ext cx="127975" cy="1469394"/>
          </a:xfrm>
          <a:prstGeom prst="leftBracket">
            <a:avLst>
              <a:gd name="adj" fmla="val 926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" name="AutoShape 101"/>
          <p:cNvSpPr>
            <a:spLocks/>
          </p:cNvSpPr>
          <p:nvPr/>
        </p:nvSpPr>
        <p:spPr bwMode="auto">
          <a:xfrm flipH="1">
            <a:off x="5517948" y="3694486"/>
            <a:ext cx="117738" cy="1400028"/>
          </a:xfrm>
          <a:prstGeom prst="leftBracket">
            <a:avLst>
              <a:gd name="adj" fmla="val 926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9424" y="3745823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a  	0     1	 0     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07327" y="4492489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c      0	    0     0	     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07326" y="4794548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d      1	    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1	     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2392" y="4102079"/>
            <a:ext cx="183718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07346" y="3745823"/>
            <a:ext cx="467688" cy="14180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2883" y="3220784"/>
            <a:ext cx="1913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a     b	 c      d</a:t>
            </a:r>
            <a:endParaRPr lang="en-US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21853" y="4130499"/>
            <a:ext cx="3296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R</a:t>
            </a:r>
            <a:r>
              <a:rPr lang="en-US" baseline="30000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(1)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=	b      0	  0     0	  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7317" y="3328998"/>
            <a:ext cx="431400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1’s reflect the existence of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higher than 1, i.e., just vertex a 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(note a new path from d to b); 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boxed row and column are used for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R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Oval 88">
            <a:extLst>
              <a:ext uri="{FF2B5EF4-FFF2-40B4-BE49-F238E27FC236}">
                <a16:creationId xmlns:a16="http://schemas.microsoft.com/office/drawing/2014/main" id="{D7B74EEF-5213-406B-880A-4C1EA9276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106" y="2480195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c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89">
            <a:extLst>
              <a:ext uri="{FF2B5EF4-FFF2-40B4-BE49-F238E27FC236}">
                <a16:creationId xmlns:a16="http://schemas.microsoft.com/office/drawing/2014/main" id="{8DB1BD6C-C6A4-4F84-9135-3346DC0B6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853" y="2489526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d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90">
            <a:extLst>
              <a:ext uri="{FF2B5EF4-FFF2-40B4-BE49-F238E27FC236}">
                <a16:creationId xmlns:a16="http://schemas.microsoft.com/office/drawing/2014/main" id="{75A18F6C-4029-493C-8B3E-F125B9077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623" y="1012164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b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Oval 94">
            <a:extLst>
              <a:ext uri="{FF2B5EF4-FFF2-40B4-BE49-F238E27FC236}">
                <a16:creationId xmlns:a16="http://schemas.microsoft.com/office/drawing/2014/main" id="{16627DD7-EE23-49BA-8E94-D2C1551D1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416" y="967125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a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AutoShape 95">
            <a:extLst>
              <a:ext uri="{FF2B5EF4-FFF2-40B4-BE49-F238E27FC236}">
                <a16:creationId xmlns:a16="http://schemas.microsoft.com/office/drawing/2014/main" id="{6A0A5B5E-1D2A-4C91-8D07-7FA3978C19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03604" y="1290908"/>
            <a:ext cx="929682" cy="10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96">
            <a:extLst>
              <a:ext uri="{FF2B5EF4-FFF2-40B4-BE49-F238E27FC236}">
                <a16:creationId xmlns:a16="http://schemas.microsoft.com/office/drawing/2014/main" id="{973B4CF3-969F-4985-81AB-A66781CA30CC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3563947" y="1590455"/>
            <a:ext cx="0" cy="89907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97">
            <a:extLst>
              <a:ext uri="{FF2B5EF4-FFF2-40B4-BE49-F238E27FC236}">
                <a16:creationId xmlns:a16="http://schemas.microsoft.com/office/drawing/2014/main" id="{B84B4805-1413-4383-80E1-B28F99C7BFB5}"/>
              </a:ext>
            </a:extLst>
          </p:cNvPr>
          <p:cNvCxnSpPr>
            <a:cxnSpLocks noChangeShapeType="1"/>
            <a:stCxn id="13" idx="0"/>
            <a:endCxn id="15" idx="5"/>
          </p:cNvCxnSpPr>
          <p:nvPr/>
        </p:nvCxnSpPr>
        <p:spPr bwMode="auto">
          <a:xfrm flipH="1" flipV="1">
            <a:off x="2216294" y="1447630"/>
            <a:ext cx="1347653" cy="104189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98">
            <a:extLst>
              <a:ext uri="{FF2B5EF4-FFF2-40B4-BE49-F238E27FC236}">
                <a16:creationId xmlns:a16="http://schemas.microsoft.com/office/drawing/2014/main" id="{123429B5-A5AE-46BF-871D-7E3039C70D15}"/>
              </a:ext>
            </a:extLst>
          </p:cNvPr>
          <p:cNvCxnSpPr>
            <a:cxnSpLocks noChangeShapeType="1"/>
            <a:stCxn id="13" idx="2"/>
            <a:endCxn id="12" idx="6"/>
          </p:cNvCxnSpPr>
          <p:nvPr/>
        </p:nvCxnSpPr>
        <p:spPr bwMode="auto">
          <a:xfrm flipH="1" flipV="1">
            <a:off x="2216294" y="2761669"/>
            <a:ext cx="1049559" cy="933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88578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0181" y="1096005"/>
            <a:ext cx="913467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When k =2,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apply R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 </a:t>
            </a:r>
            <a:r>
              <a:rPr lang="zh-CN" alt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R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(k-1)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or R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(k-1)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k] and R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(k-1)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[k, j]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 =1]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1] = 0      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=3, j =1]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[3, 1]      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 =2]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2] = 1	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=3, j =2]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[3, 2] = 0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 =3]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3] = 0	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=3, j =3]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[3, 3] = 0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 =4]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strike="sngStrike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4] =0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or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=2, j =4]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4] =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2]=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&amp;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4]=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     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2]=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&amp;R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4] =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=2, j =1]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1] = 0      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=4, j =1]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1] = 1  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=2, j =2]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2] = 0  or 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=4, j =2]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2] = 1 or  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2]=0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2]=0	  	     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2]=1 &amp;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2]=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=2, j =3]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3] = 0	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=4, j =3]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3] =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=2, j =4]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4] = 1	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=4, j =4]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strike="sngStrike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4] = 0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or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		    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2] = 1 &amp;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4] =1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996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66"/>
          <p:cNvSpPr>
            <a:spLocks noChangeArrowheads="1"/>
          </p:cNvSpPr>
          <p:nvPr/>
        </p:nvSpPr>
        <p:spPr bwMode="auto">
          <a:xfrm>
            <a:off x="5209108" y="1992425"/>
            <a:ext cx="340373" cy="12160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40767" y="1495972"/>
                <a:ext cx="8509519" cy="3319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Applying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Warshall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’s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algorithm, 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(a,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b,a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(a, b, b) = (a, b, c)        (a, b)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i.e., a, b, and c cannot reached from b.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(a, b, d)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𝑎𝑑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(2)</m:t>
                        </m:r>
                      </m:sup>
                    </m:sSubSup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=</m:t>
                    </m:r>
                    <m:r>
                      <a:rPr lang="en-US" sz="2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𝟏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  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(b, b) = (c, b) = 0.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(d, b, a) = (d, b, b) = (d, b, c)        (d, b)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i.e., a, b and c cannot reached from b.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(d, b, d)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𝑑𝑑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(2)</m:t>
                        </m:r>
                      </m:sup>
                    </m:sSubSup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=</m:t>
                    </m:r>
                    <m:r>
                      <a:rPr lang="en-US" sz="2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𝟏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This yields R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(2)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 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67" y="1495972"/>
                <a:ext cx="8509519" cy="3319307"/>
              </a:xfrm>
              <a:prstGeom prst="rect">
                <a:avLst/>
              </a:prstGeom>
              <a:blipFill rotWithShape="0">
                <a:blip r:embed="rId2"/>
                <a:stretch>
                  <a:fillRect l="-931" t="-1101" b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466"/>
          <p:cNvSpPr>
            <a:spLocks noChangeArrowheads="1"/>
          </p:cNvSpPr>
          <p:nvPr/>
        </p:nvSpPr>
        <p:spPr bwMode="auto">
          <a:xfrm>
            <a:off x="3048000" y="4150906"/>
            <a:ext cx="340373" cy="12160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" name="AutoShape 466"/>
          <p:cNvSpPr>
            <a:spLocks noChangeArrowheads="1"/>
          </p:cNvSpPr>
          <p:nvPr/>
        </p:nvSpPr>
        <p:spPr bwMode="auto">
          <a:xfrm>
            <a:off x="5323309" y="3441780"/>
            <a:ext cx="340373" cy="12160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AutoShape 466"/>
          <p:cNvSpPr>
            <a:spLocks noChangeArrowheads="1"/>
          </p:cNvSpPr>
          <p:nvPr/>
        </p:nvSpPr>
        <p:spPr bwMode="auto">
          <a:xfrm>
            <a:off x="3048000" y="2762638"/>
            <a:ext cx="340373" cy="12160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33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01"/>
          <p:cNvSpPr>
            <a:spLocks/>
          </p:cNvSpPr>
          <p:nvPr/>
        </p:nvSpPr>
        <p:spPr bwMode="auto">
          <a:xfrm>
            <a:off x="3275037" y="2565482"/>
            <a:ext cx="127975" cy="1469394"/>
          </a:xfrm>
          <a:prstGeom prst="leftBracket">
            <a:avLst>
              <a:gd name="adj" fmla="val 926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" name="AutoShape 101"/>
          <p:cNvSpPr>
            <a:spLocks/>
          </p:cNvSpPr>
          <p:nvPr/>
        </p:nvSpPr>
        <p:spPr bwMode="auto">
          <a:xfrm flipH="1">
            <a:off x="5322001" y="2565482"/>
            <a:ext cx="117738" cy="1400028"/>
          </a:xfrm>
          <a:prstGeom prst="leftBracket">
            <a:avLst>
              <a:gd name="adj" fmla="val 926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83477" y="2616819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a  	0     1	 0     </a:t>
            </a:r>
            <a:r>
              <a:rPr 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1380" y="3363485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c      0	    0     0	     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1379" y="3665544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d      1	    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1	     </a:t>
            </a:r>
            <a:r>
              <a:rPr 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72652" y="3353476"/>
            <a:ext cx="183718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5569" y="2604527"/>
            <a:ext cx="467688" cy="14180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6936" y="2091780"/>
            <a:ext cx="1913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a     b	 c      d</a:t>
            </a:r>
            <a:endParaRPr lang="en-US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25906" y="3001495"/>
            <a:ext cx="3296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R</a:t>
            </a:r>
            <a:r>
              <a:rPr lang="en-US" baseline="30000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(2)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=	b      0	  0     0	  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7205" y="2087158"/>
            <a:ext cx="431400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1’s reflect the existence of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higher than 2, i.e., a and b 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(note two new paths);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boxed row and column are used for 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R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Oval 88">
            <a:extLst>
              <a:ext uri="{FF2B5EF4-FFF2-40B4-BE49-F238E27FC236}">
                <a16:creationId xmlns:a16="http://schemas.microsoft.com/office/drawing/2014/main" id="{3A2F5847-7C92-4039-A5F3-1042788C0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106" y="5859497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c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89">
            <a:extLst>
              <a:ext uri="{FF2B5EF4-FFF2-40B4-BE49-F238E27FC236}">
                <a16:creationId xmlns:a16="http://schemas.microsoft.com/office/drawing/2014/main" id="{9D0AED95-DFC7-45C9-8C12-22B795818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853" y="5868828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d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90">
            <a:extLst>
              <a:ext uri="{FF2B5EF4-FFF2-40B4-BE49-F238E27FC236}">
                <a16:creationId xmlns:a16="http://schemas.microsoft.com/office/drawing/2014/main" id="{45C1EE05-798C-4B70-B90A-242DF8232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623" y="4391466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b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Oval 94">
            <a:extLst>
              <a:ext uri="{FF2B5EF4-FFF2-40B4-BE49-F238E27FC236}">
                <a16:creationId xmlns:a16="http://schemas.microsoft.com/office/drawing/2014/main" id="{D01791E1-1332-4794-B0FD-2A3999288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416" y="4346427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a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AutoShape 95">
            <a:extLst>
              <a:ext uri="{FF2B5EF4-FFF2-40B4-BE49-F238E27FC236}">
                <a16:creationId xmlns:a16="http://schemas.microsoft.com/office/drawing/2014/main" id="{BB30EBE8-0487-4500-AFFE-104336FAC9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03604" y="4670210"/>
            <a:ext cx="929682" cy="10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96">
            <a:extLst>
              <a:ext uri="{FF2B5EF4-FFF2-40B4-BE49-F238E27FC236}">
                <a16:creationId xmlns:a16="http://schemas.microsoft.com/office/drawing/2014/main" id="{1A109020-D530-41ED-953E-50959856D312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3563947" y="4969757"/>
            <a:ext cx="0" cy="89907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97">
            <a:extLst>
              <a:ext uri="{FF2B5EF4-FFF2-40B4-BE49-F238E27FC236}">
                <a16:creationId xmlns:a16="http://schemas.microsoft.com/office/drawing/2014/main" id="{170EFBBB-F037-4ABC-B4EB-C3E77F75A68F}"/>
              </a:ext>
            </a:extLst>
          </p:cNvPr>
          <p:cNvCxnSpPr>
            <a:cxnSpLocks noChangeShapeType="1"/>
            <a:stCxn id="13" idx="0"/>
            <a:endCxn id="15" idx="5"/>
          </p:cNvCxnSpPr>
          <p:nvPr/>
        </p:nvCxnSpPr>
        <p:spPr bwMode="auto">
          <a:xfrm flipH="1" flipV="1">
            <a:off x="2216294" y="4826932"/>
            <a:ext cx="1347653" cy="104189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98">
            <a:extLst>
              <a:ext uri="{FF2B5EF4-FFF2-40B4-BE49-F238E27FC236}">
                <a16:creationId xmlns:a16="http://schemas.microsoft.com/office/drawing/2014/main" id="{1A657B58-E0D7-428E-AA7E-013EEC1B1399}"/>
              </a:ext>
            </a:extLst>
          </p:cNvPr>
          <p:cNvCxnSpPr>
            <a:cxnSpLocks noChangeShapeType="1"/>
            <a:stCxn id="13" idx="2"/>
            <a:endCxn id="12" idx="6"/>
          </p:cNvCxnSpPr>
          <p:nvPr/>
        </p:nvCxnSpPr>
        <p:spPr bwMode="auto">
          <a:xfrm flipH="1" flipV="1">
            <a:off x="2216294" y="6140971"/>
            <a:ext cx="1049559" cy="933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97511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4825" y="819321"/>
            <a:ext cx="954521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When k =3,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apply R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 </a:t>
            </a:r>
            <a:r>
              <a:rPr lang="zh-CN" alt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R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(k-1)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or R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(k-1)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k] and R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(k-1)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[k, j]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 =1]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1] = 0       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=3, j =1]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[3, 1] = 0      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 =2]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2] = 1	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=3, j =2]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[3, 2] = 0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 =3]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3] = 0	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=3, j =3]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[3, 3] = 0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 =4]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4] = 1  or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=2, j =4]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4] = 1 or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3]=0 &amp;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[3, 4]=0		     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3]=0 &amp;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[3, 4] = 0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=2, j =1]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1] = 0     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=4, j =1]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1] = 1  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=2, j =2]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2] = 0  or 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=4, j =2]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2] = 1 or    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3]=0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[3, 2]=0	  	     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3]=1 &amp;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[3, 2]=0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=2, j =3]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3] = 0	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=4, j =3]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3] =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=2, j =4]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4] = 1	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=4, j =4]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4] = 1   or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	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3] = 1 &amp;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[3, 4] =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Applying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algorithm,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(a, c) = (b, c) =(c, c)=0.  i.e., c cannot be reached by a, b and c.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d,c,a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=(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d,c,b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=(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d,c,c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= 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d,c,d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=(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d,c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i.e., a, b, c and d cannot be reached from c.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This yields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which has no change from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9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7012" y="553693"/>
            <a:ext cx="9106678" cy="575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 and Floyd’s Algorithms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They are two well-known algorithms. 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computes 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transitive closure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of a directed graph and 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Floyd’s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computes 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all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-pairs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shortest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-paths problem.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Both algorithms are based on essentially the same idea; 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exploit a relationship between a problem and its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simpler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version, 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rather than smaller version.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algorithms are considered to be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applications of the dynamic programming technique.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BBC8D63D-0D62-4A5E-966B-91238B05BA9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2103">
            <a:off x="496173" y="1612692"/>
            <a:ext cx="472892" cy="3524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6276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01"/>
          <p:cNvSpPr>
            <a:spLocks/>
          </p:cNvSpPr>
          <p:nvPr/>
        </p:nvSpPr>
        <p:spPr bwMode="auto">
          <a:xfrm>
            <a:off x="3275037" y="2929370"/>
            <a:ext cx="127975" cy="1469394"/>
          </a:xfrm>
          <a:prstGeom prst="leftBracket">
            <a:avLst>
              <a:gd name="adj" fmla="val 926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" name="AutoShape 101"/>
          <p:cNvSpPr>
            <a:spLocks/>
          </p:cNvSpPr>
          <p:nvPr/>
        </p:nvSpPr>
        <p:spPr bwMode="auto">
          <a:xfrm flipH="1">
            <a:off x="5358320" y="2964053"/>
            <a:ext cx="117738" cy="1400028"/>
          </a:xfrm>
          <a:prstGeom prst="leftBracket">
            <a:avLst>
              <a:gd name="adj" fmla="val 926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83477" y="2980707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a  	0     1	 0    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1380" y="3727373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c      0	    0     0	     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1379" y="4029432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d      1	    1     1	    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55144" y="4036774"/>
            <a:ext cx="183718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24646" y="2980707"/>
            <a:ext cx="467688" cy="14180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6936" y="2455668"/>
            <a:ext cx="1913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a     b	 c      d</a:t>
            </a:r>
            <a:endParaRPr lang="en-US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25906" y="3365383"/>
            <a:ext cx="3296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R</a:t>
            </a:r>
            <a:r>
              <a:rPr lang="en-US" baseline="30000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(3)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=	b      0	  0     0	  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07427" y="2488220"/>
            <a:ext cx="431400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1’s reflect the existence of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higher than 3, i.e., a, b and c 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 new paths);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boxed row and column are used for 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R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Oval 88">
            <a:extLst>
              <a:ext uri="{FF2B5EF4-FFF2-40B4-BE49-F238E27FC236}">
                <a16:creationId xmlns:a16="http://schemas.microsoft.com/office/drawing/2014/main" id="{67A2324B-C3E1-4B61-8EC9-FD220850F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106" y="1931556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c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89">
            <a:extLst>
              <a:ext uri="{FF2B5EF4-FFF2-40B4-BE49-F238E27FC236}">
                <a16:creationId xmlns:a16="http://schemas.microsoft.com/office/drawing/2014/main" id="{B834F7FD-D171-4A37-B2EE-A345B2A24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853" y="1940887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d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90">
            <a:extLst>
              <a:ext uri="{FF2B5EF4-FFF2-40B4-BE49-F238E27FC236}">
                <a16:creationId xmlns:a16="http://schemas.microsoft.com/office/drawing/2014/main" id="{9DC54990-E40A-47E3-81C8-188636C74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623" y="463525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b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Oval 94">
            <a:extLst>
              <a:ext uri="{FF2B5EF4-FFF2-40B4-BE49-F238E27FC236}">
                <a16:creationId xmlns:a16="http://schemas.microsoft.com/office/drawing/2014/main" id="{20E02F35-9B0D-4A76-BF1A-3CC2519BD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416" y="418486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a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AutoShape 95">
            <a:extLst>
              <a:ext uri="{FF2B5EF4-FFF2-40B4-BE49-F238E27FC236}">
                <a16:creationId xmlns:a16="http://schemas.microsoft.com/office/drawing/2014/main" id="{3B284DAB-1254-4D53-B38E-08ED5C33C3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03604" y="742269"/>
            <a:ext cx="929682" cy="10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96">
            <a:extLst>
              <a:ext uri="{FF2B5EF4-FFF2-40B4-BE49-F238E27FC236}">
                <a16:creationId xmlns:a16="http://schemas.microsoft.com/office/drawing/2014/main" id="{0A13BD8C-CEF4-4C5D-AB70-A8C8A627F87A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3563947" y="1041816"/>
            <a:ext cx="0" cy="89907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97">
            <a:extLst>
              <a:ext uri="{FF2B5EF4-FFF2-40B4-BE49-F238E27FC236}">
                <a16:creationId xmlns:a16="http://schemas.microsoft.com/office/drawing/2014/main" id="{28922CFA-28F7-46FA-842B-723F754CDEF8}"/>
              </a:ext>
            </a:extLst>
          </p:cNvPr>
          <p:cNvCxnSpPr>
            <a:cxnSpLocks noChangeShapeType="1"/>
            <a:stCxn id="13" idx="0"/>
            <a:endCxn id="15" idx="5"/>
          </p:cNvCxnSpPr>
          <p:nvPr/>
        </p:nvCxnSpPr>
        <p:spPr bwMode="auto">
          <a:xfrm flipH="1" flipV="1">
            <a:off x="2216294" y="898991"/>
            <a:ext cx="1347653" cy="104189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98">
            <a:extLst>
              <a:ext uri="{FF2B5EF4-FFF2-40B4-BE49-F238E27FC236}">
                <a16:creationId xmlns:a16="http://schemas.microsoft.com/office/drawing/2014/main" id="{67ACB497-BBE8-40AD-892C-B253A6DB5F98}"/>
              </a:ext>
            </a:extLst>
          </p:cNvPr>
          <p:cNvCxnSpPr>
            <a:cxnSpLocks noChangeShapeType="1"/>
            <a:stCxn id="13" idx="2"/>
            <a:endCxn id="12" idx="6"/>
          </p:cNvCxnSpPr>
          <p:nvPr/>
        </p:nvCxnSpPr>
        <p:spPr bwMode="auto">
          <a:xfrm flipH="1" flipV="1">
            <a:off x="2216294" y="2213030"/>
            <a:ext cx="1049559" cy="933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96044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9511" y="718717"/>
            <a:ext cx="902270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When k =4,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apply R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 </a:t>
            </a:r>
            <a:r>
              <a:rPr lang="zh-CN" alt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R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(k-1)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or R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(k-1)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k] and R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(k-1)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[k, j]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(4)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 =1]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strike="sngStrike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1] = 0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or       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(4)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=3, j =1]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[3, 1] =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or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4]=1  &amp;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1]=1		     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[3, 4]=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&amp;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1]=1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(4)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 =2]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2] = 1	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(4)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=3, j =2]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[3, 2] =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or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[3, 4]=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&amp;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2]=1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(4)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 =3]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strike="sngStrike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3]=0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or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(4)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=3, j =3]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[3, 3]=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4]=1 &amp;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3]=1		     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[3, 4]=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&amp;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3]=1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(4)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 =4]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4] =1  or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(4)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=3, j =4]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[3, 4] =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or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4]=1 &amp;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4]=1		     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[3, 4]=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&amp;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4]=1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(4)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=2, j =1]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strike="sngStrike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1] =0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(4)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=4, j =1]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1] = 1  or    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4]=1 &amp;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1]=1		     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4]=1 &amp;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1]=1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(4)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=2, j =2]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strike="sngStrike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2] = 0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or 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(4)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=4, j =2]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2] = 1 or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4]=1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2]=1	  	     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4]=1 &amp;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2]=1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(4)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=2, j =3]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strike="sngStrike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3] = 0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or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(4)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=4, j =3]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3] = 1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4]=1 &amp;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3]=1		     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4]=1 &amp;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3]=1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(4)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=2, j =4]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4] = 1	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(4)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=4, j =4]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4] = 1   or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4]=1 &amp;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4]=1		     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4]=1 &amp;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[4, 4]=1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86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72817" y="364427"/>
                <a:ext cx="9153331" cy="6493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Applying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Warshall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’s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algorithm,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(a, d, a)      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𝑎𝑎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(4)</m:t>
                        </m:r>
                      </m:sup>
                    </m:sSubSup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=</m:t>
                    </m:r>
                    <m:r>
                      <a:rPr lang="en-US" sz="2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𝟏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  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(a, d, b)      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𝑎𝑏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(4)</m:t>
                        </m:r>
                      </m:sup>
                    </m:sSubSup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=1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(no change)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(a, d, c) 	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 </m:t>
                    </m:r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𝑎𝑐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(4)</m:t>
                        </m:r>
                      </m:sup>
                    </m:sSubSup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=</m:t>
                    </m:r>
                    <m:r>
                      <a:rPr lang="en-US" sz="2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𝟏</m:t>
                    </m:r>
                  </m:oMath>
                </a14:m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(a, d, d)	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𝑎𝑑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(4)</m:t>
                        </m:r>
                      </m:sup>
                    </m:sSubSup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=1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(no change)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(b, d, a)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(b, d, b)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𝑏𝑏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(b, d, c)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(b, d, d)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𝑏𝑑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(no change) 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(c, d) = 0 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i.e., d cannot be reached from c.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(d, d, a)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𝑑𝑎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(no change)	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(d, d, b)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𝑑𝑏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(no change)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(d, d, c)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(no change)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(d, d, d)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𝑑𝑑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(no change)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yields R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817" y="364427"/>
                <a:ext cx="9153331" cy="6493573"/>
              </a:xfrm>
              <a:prstGeom prst="rect">
                <a:avLst/>
              </a:prstGeom>
              <a:blipFill rotWithShape="0">
                <a:blip r:embed="rId2"/>
                <a:stretch>
                  <a:fillRect l="-866" t="-657" b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466"/>
          <p:cNvSpPr>
            <a:spLocks noChangeArrowheads="1"/>
          </p:cNvSpPr>
          <p:nvPr/>
        </p:nvSpPr>
        <p:spPr bwMode="auto">
          <a:xfrm>
            <a:off x="3091059" y="956727"/>
            <a:ext cx="340373" cy="12160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466"/>
          <p:cNvSpPr>
            <a:spLocks noChangeArrowheads="1"/>
          </p:cNvSpPr>
          <p:nvPr/>
        </p:nvSpPr>
        <p:spPr bwMode="auto">
          <a:xfrm>
            <a:off x="3091059" y="1342393"/>
            <a:ext cx="340373" cy="12160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AutoShape 466"/>
          <p:cNvSpPr>
            <a:spLocks noChangeArrowheads="1"/>
          </p:cNvSpPr>
          <p:nvPr/>
        </p:nvSpPr>
        <p:spPr bwMode="auto">
          <a:xfrm>
            <a:off x="3088826" y="1799592"/>
            <a:ext cx="340373" cy="12160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AutoShape 466"/>
          <p:cNvSpPr>
            <a:spLocks noChangeArrowheads="1"/>
          </p:cNvSpPr>
          <p:nvPr/>
        </p:nvSpPr>
        <p:spPr bwMode="auto">
          <a:xfrm>
            <a:off x="3088826" y="2195990"/>
            <a:ext cx="340373" cy="12160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" name="AutoShape 466"/>
          <p:cNvSpPr>
            <a:spLocks noChangeArrowheads="1"/>
          </p:cNvSpPr>
          <p:nvPr/>
        </p:nvSpPr>
        <p:spPr bwMode="auto">
          <a:xfrm>
            <a:off x="3088826" y="2623795"/>
            <a:ext cx="340373" cy="12160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AutoShape 466"/>
          <p:cNvSpPr>
            <a:spLocks noChangeArrowheads="1"/>
          </p:cNvSpPr>
          <p:nvPr/>
        </p:nvSpPr>
        <p:spPr bwMode="auto">
          <a:xfrm>
            <a:off x="3088826" y="3051600"/>
            <a:ext cx="340373" cy="12160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AutoShape 466"/>
          <p:cNvSpPr>
            <a:spLocks noChangeArrowheads="1"/>
          </p:cNvSpPr>
          <p:nvPr/>
        </p:nvSpPr>
        <p:spPr bwMode="auto">
          <a:xfrm>
            <a:off x="3088826" y="3479405"/>
            <a:ext cx="340373" cy="12160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" name="AutoShape 466"/>
          <p:cNvSpPr>
            <a:spLocks noChangeArrowheads="1"/>
          </p:cNvSpPr>
          <p:nvPr/>
        </p:nvSpPr>
        <p:spPr bwMode="auto">
          <a:xfrm>
            <a:off x="3088825" y="3846409"/>
            <a:ext cx="340373" cy="12160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" name="AutoShape 466"/>
          <p:cNvSpPr>
            <a:spLocks noChangeArrowheads="1"/>
          </p:cNvSpPr>
          <p:nvPr/>
        </p:nvSpPr>
        <p:spPr bwMode="auto">
          <a:xfrm>
            <a:off x="3075027" y="4945977"/>
            <a:ext cx="340373" cy="12160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" name="AutoShape 466"/>
          <p:cNvSpPr>
            <a:spLocks noChangeArrowheads="1"/>
          </p:cNvSpPr>
          <p:nvPr/>
        </p:nvSpPr>
        <p:spPr bwMode="auto">
          <a:xfrm>
            <a:off x="3088825" y="5358454"/>
            <a:ext cx="340373" cy="89443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3" name="AutoShape 466"/>
          <p:cNvSpPr>
            <a:spLocks noChangeArrowheads="1"/>
          </p:cNvSpPr>
          <p:nvPr/>
        </p:nvSpPr>
        <p:spPr bwMode="auto">
          <a:xfrm>
            <a:off x="3075027" y="5731158"/>
            <a:ext cx="340373" cy="12160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4" name="AutoShape 466"/>
          <p:cNvSpPr>
            <a:spLocks noChangeArrowheads="1"/>
          </p:cNvSpPr>
          <p:nvPr/>
        </p:nvSpPr>
        <p:spPr bwMode="auto">
          <a:xfrm>
            <a:off x="3075026" y="6194179"/>
            <a:ext cx="340373" cy="121602"/>
          </a:xfrm>
          <a:prstGeom prst="rightArrow">
            <a:avLst>
              <a:gd name="adj1" fmla="val 50000"/>
              <a:gd name="adj2" fmla="val 3671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15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01"/>
          <p:cNvSpPr>
            <a:spLocks/>
          </p:cNvSpPr>
          <p:nvPr/>
        </p:nvSpPr>
        <p:spPr bwMode="auto">
          <a:xfrm>
            <a:off x="3965499" y="2929373"/>
            <a:ext cx="127975" cy="1469394"/>
          </a:xfrm>
          <a:prstGeom prst="leftBracket">
            <a:avLst>
              <a:gd name="adj" fmla="val 926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" name="AutoShape 101"/>
          <p:cNvSpPr>
            <a:spLocks/>
          </p:cNvSpPr>
          <p:nvPr/>
        </p:nvSpPr>
        <p:spPr bwMode="auto">
          <a:xfrm flipH="1">
            <a:off x="6012463" y="2929373"/>
            <a:ext cx="117738" cy="1400028"/>
          </a:xfrm>
          <a:prstGeom prst="leftBracket">
            <a:avLst>
              <a:gd name="adj" fmla="val 926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73939" y="2980710"/>
            <a:ext cx="2722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a  	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1	 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  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1842" y="3727376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c      0	    0     0	     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1842" y="4057418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d      1	    1     1	    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57398" y="2455671"/>
            <a:ext cx="1913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a     b	 c      d</a:t>
            </a:r>
            <a:endParaRPr lang="en-US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6368" y="3365386"/>
            <a:ext cx="3354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R</a:t>
            </a:r>
            <a:r>
              <a:rPr lang="en-US" baseline="30000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(4)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 =	b      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r>
              <a:rPr lang="en-US" b="1" dirty="0"/>
              <a:t>       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r>
              <a:rPr lang="en-US" b="1" dirty="0"/>
              <a:t>      </a:t>
            </a:r>
            <a:r>
              <a:rPr lang="en-US" b="1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r>
              <a:rPr lang="en-US" b="1" dirty="0"/>
              <a:t>       </a:t>
            </a:r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12732" y="2906112"/>
            <a:ext cx="431400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1’s reflect the existence of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higher than 4, i.e., a, b, c  and d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(note five new paths).</a:t>
            </a:r>
          </a:p>
        </p:txBody>
      </p:sp>
      <p:sp>
        <p:nvSpPr>
          <p:cNvPr id="10" name="Oval 88">
            <a:extLst>
              <a:ext uri="{FF2B5EF4-FFF2-40B4-BE49-F238E27FC236}">
                <a16:creationId xmlns:a16="http://schemas.microsoft.com/office/drawing/2014/main" id="{1416A713-FE15-4370-8C9A-2EA511141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106" y="5859497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c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89">
            <a:extLst>
              <a:ext uri="{FF2B5EF4-FFF2-40B4-BE49-F238E27FC236}">
                <a16:creationId xmlns:a16="http://schemas.microsoft.com/office/drawing/2014/main" id="{02FDEE3E-1390-42A0-91FF-860DE5975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853" y="5868828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d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90">
            <a:extLst>
              <a:ext uri="{FF2B5EF4-FFF2-40B4-BE49-F238E27FC236}">
                <a16:creationId xmlns:a16="http://schemas.microsoft.com/office/drawing/2014/main" id="{3C52D8E6-E78C-42DB-9B1F-977F45285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623" y="4391466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b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94">
            <a:extLst>
              <a:ext uri="{FF2B5EF4-FFF2-40B4-BE49-F238E27FC236}">
                <a16:creationId xmlns:a16="http://schemas.microsoft.com/office/drawing/2014/main" id="{66D73095-7249-439C-8C71-6BCBCE442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416" y="4346427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a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AutoShape 95">
            <a:extLst>
              <a:ext uri="{FF2B5EF4-FFF2-40B4-BE49-F238E27FC236}">
                <a16:creationId xmlns:a16="http://schemas.microsoft.com/office/drawing/2014/main" id="{4CA2C9B6-BF01-45FD-BB77-1427345FC2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03604" y="4670210"/>
            <a:ext cx="929682" cy="10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96">
            <a:extLst>
              <a:ext uri="{FF2B5EF4-FFF2-40B4-BE49-F238E27FC236}">
                <a16:creationId xmlns:a16="http://schemas.microsoft.com/office/drawing/2014/main" id="{8FC353A2-D5B7-4C38-9D2A-DF29425D68EA}"/>
              </a:ext>
            </a:extLst>
          </p:cNvPr>
          <p:cNvCxnSpPr>
            <a:cxnSpLocks noChangeShapeType="1"/>
            <a:endCxn id="12" idx="0"/>
          </p:cNvCxnSpPr>
          <p:nvPr/>
        </p:nvCxnSpPr>
        <p:spPr bwMode="auto">
          <a:xfrm>
            <a:off x="3563947" y="4969757"/>
            <a:ext cx="0" cy="89907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97">
            <a:extLst>
              <a:ext uri="{FF2B5EF4-FFF2-40B4-BE49-F238E27FC236}">
                <a16:creationId xmlns:a16="http://schemas.microsoft.com/office/drawing/2014/main" id="{20F5BA2E-8DCD-4E45-8E81-09F189467451}"/>
              </a:ext>
            </a:extLst>
          </p:cNvPr>
          <p:cNvCxnSpPr>
            <a:cxnSpLocks noChangeShapeType="1"/>
            <a:stCxn id="12" idx="0"/>
            <a:endCxn id="14" idx="5"/>
          </p:cNvCxnSpPr>
          <p:nvPr/>
        </p:nvCxnSpPr>
        <p:spPr bwMode="auto">
          <a:xfrm flipH="1" flipV="1">
            <a:off x="2216294" y="4826932"/>
            <a:ext cx="1347653" cy="104189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98">
            <a:extLst>
              <a:ext uri="{FF2B5EF4-FFF2-40B4-BE49-F238E27FC236}">
                <a16:creationId xmlns:a16="http://schemas.microsoft.com/office/drawing/2014/main" id="{B4C8273A-F81A-4460-9932-BBFB4E485367}"/>
              </a:ext>
            </a:extLst>
          </p:cNvPr>
          <p:cNvCxnSpPr>
            <a:cxnSpLocks noChangeShapeType="1"/>
            <a:stCxn id="12" idx="2"/>
            <a:endCxn id="10" idx="6"/>
          </p:cNvCxnSpPr>
          <p:nvPr/>
        </p:nvCxnSpPr>
        <p:spPr bwMode="auto">
          <a:xfrm flipH="1" flipV="1">
            <a:off x="2216294" y="6140971"/>
            <a:ext cx="1049559" cy="933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65255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7501" y="956618"/>
            <a:ext cx="904136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Algorithm 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Warshall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(A[1 .. n, 1 .. n])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//Implements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algorithm for computing the transitive closure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Input:  	The adjacency matrix A of a digraph with n vertices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Output:  	The transitive closure of the digraph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A;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  k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1 to  n do  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 R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 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for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1 to n do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ith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row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for  j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1 to n do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jth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column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 or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(k-1)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k] and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(k-1)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[k, j]    	    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//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will be assigned 1 depending on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// either R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= 1 or [R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(k-1)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k] and R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(k-1)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[k, j]] = 1   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return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(n)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2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7309C3FC-AA45-432F-9CCE-69F3D36FC4F0}"/>
              </a:ext>
            </a:extLst>
          </p:cNvPr>
          <p:cNvSpPr txBox="1"/>
          <p:nvPr/>
        </p:nvSpPr>
        <p:spPr>
          <a:xfrm>
            <a:off x="722494" y="3079515"/>
            <a:ext cx="9864642" cy="5206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E6B14181-EF5F-4908-9046-AB34985106F8}"/>
              </a:ext>
            </a:extLst>
          </p:cNvPr>
          <p:cNvSpPr txBox="1"/>
          <p:nvPr/>
        </p:nvSpPr>
        <p:spPr>
          <a:xfrm>
            <a:off x="772255" y="1616266"/>
            <a:ext cx="9864642" cy="5206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4864" y="487167"/>
            <a:ext cx="9032033" cy="5617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Several observations need to be made about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algorithm. 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 is remarkably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succinct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Its time efficiency is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ϴ(n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). 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sparse graphs represented by their adjacency lists, the traversal-based algorithm has a better asymptotic efficiency than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algorithm (why?)  For n vertices, the time efficiency for using DFS is n*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ϴ(|E|+|V|).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Speed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up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the implementation of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algorithm for some inputs by restructuring its innermost loop. 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algorithm could run faster if treat matrix rows as bit strings and employ the bitwise or operation available in most modern computer languages.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A99B7B45-273D-43DD-9270-3DA7A3A404F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1" y="1451165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354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6286075B-7562-476A-A8CB-EA078208066F}"/>
              </a:ext>
            </a:extLst>
          </p:cNvPr>
          <p:cNvSpPr txBox="1"/>
          <p:nvPr/>
        </p:nvSpPr>
        <p:spPr>
          <a:xfrm>
            <a:off x="1058072" y="3425619"/>
            <a:ext cx="10108692" cy="8692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30221" y="1216987"/>
            <a:ext cx="9144000" cy="510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space efficiency of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algorithm: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 is similar to that of computing a Fibonacci number and computing a binomial coefficient, and some other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dyanamic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programming algorithms.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 is unnecessary to use separate matrices for recording intermediate results of the algorithm.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The goodness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of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algorithm: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underlying idea of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algorithm can be applied to the more general problem of finding lengths of shortest paths in weighted graphs. </a:t>
            </a: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21F2D3CF-C98A-4A9D-B961-29CE9AC3D7C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20" y="1686296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378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2A6896-6D32-4819-AD7B-E03A77E046A5}"/>
              </a:ext>
            </a:extLst>
          </p:cNvPr>
          <p:cNvSpPr/>
          <p:nvPr/>
        </p:nvSpPr>
        <p:spPr>
          <a:xfrm>
            <a:off x="3316008" y="3244334"/>
            <a:ext cx="676999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Floyd’s Algorithm </a:t>
            </a:r>
            <a:r>
              <a:rPr lang="en-US" sz="320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: Chapter 06_04</a:t>
            </a:r>
            <a:endParaRPr lang="en-US" sz="3200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for the All-Pairs Shortest-Paths Problem</a:t>
            </a:r>
          </a:p>
        </p:txBody>
      </p:sp>
    </p:spTree>
    <p:extLst>
      <p:ext uri="{BB962C8B-B14F-4D97-AF65-F5344CB8AC3E}">
        <p14:creationId xmlns:p14="http://schemas.microsoft.com/office/powerpoint/2010/main" val="907128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6203" y="708583"/>
            <a:ext cx="9097347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Floyd’s Algorithm </a:t>
            </a:r>
            <a:r>
              <a:rPr lang="en-US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for the All-Pairs Shortest-Paths Problem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Given a weighted connected graph (undirected or directed), the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all-pairs shortest-paths problem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asks to find the distances – i.e., the lengths of the shortest paths – from each vertex to all other vertices.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This is one of several variations of the problem involving shortest paths in graphs.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 is important applications to communications, transportation networks, and operations research.  Among recent applications of all-pairs shortest-path problem is precomputing distances for motion planning in computer games.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We use the distance matrix: the element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2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in the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row and the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jth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column to indicate the length of the shortest path from the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vertex to the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jth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vertex.  Figure 8.14 is an example.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82F766E9-6A2F-440B-9545-7CF322F5BED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5271">
            <a:off x="890546" y="1812896"/>
            <a:ext cx="460579" cy="2988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0890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AutoShape 281"/>
          <p:cNvCxnSpPr>
            <a:cxnSpLocks noChangeShapeType="1"/>
            <a:stCxn id="46" idx="6"/>
          </p:cNvCxnSpPr>
          <p:nvPr/>
        </p:nvCxnSpPr>
        <p:spPr bwMode="auto">
          <a:xfrm>
            <a:off x="3068507" y="4548969"/>
            <a:ext cx="1019759" cy="938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283"/>
          <p:cNvCxnSpPr>
            <a:cxnSpLocks noChangeShapeType="1"/>
            <a:endCxn id="45" idx="5"/>
          </p:cNvCxnSpPr>
          <p:nvPr/>
        </p:nvCxnSpPr>
        <p:spPr bwMode="auto">
          <a:xfrm flipH="1" flipV="1">
            <a:off x="2968011" y="3002653"/>
            <a:ext cx="1359060" cy="169260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284"/>
          <p:cNvCxnSpPr>
            <a:cxnSpLocks noChangeShapeType="1"/>
            <a:endCxn id="45" idx="6"/>
          </p:cNvCxnSpPr>
          <p:nvPr/>
        </p:nvCxnSpPr>
        <p:spPr bwMode="auto">
          <a:xfrm flipH="1">
            <a:off x="3077838" y="2769532"/>
            <a:ext cx="1017786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289"/>
          <p:cNvCxnSpPr>
            <a:cxnSpLocks noChangeShapeType="1"/>
            <a:stCxn id="45" idx="4"/>
          </p:cNvCxnSpPr>
          <p:nvPr/>
        </p:nvCxnSpPr>
        <p:spPr bwMode="auto">
          <a:xfrm flipH="1">
            <a:off x="2698490" y="3099214"/>
            <a:ext cx="4374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290"/>
          <p:cNvCxnSpPr>
            <a:cxnSpLocks noChangeShapeType="1"/>
            <a:endCxn id="47" idx="3"/>
          </p:cNvCxnSpPr>
          <p:nvPr/>
        </p:nvCxnSpPr>
        <p:spPr bwMode="auto">
          <a:xfrm flipV="1">
            <a:off x="2845351" y="3006740"/>
            <a:ext cx="1352742" cy="144347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280"/>
          <p:cNvSpPr>
            <a:spLocks noChangeArrowheads="1"/>
          </p:cNvSpPr>
          <p:nvPr/>
        </p:nvSpPr>
        <p:spPr bwMode="auto">
          <a:xfrm>
            <a:off x="2327890" y="2439851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280"/>
          <p:cNvSpPr>
            <a:spLocks noChangeArrowheads="1"/>
          </p:cNvSpPr>
          <p:nvPr/>
        </p:nvSpPr>
        <p:spPr bwMode="auto">
          <a:xfrm>
            <a:off x="2318559" y="4219287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280"/>
          <p:cNvSpPr>
            <a:spLocks noChangeArrowheads="1"/>
          </p:cNvSpPr>
          <p:nvPr/>
        </p:nvSpPr>
        <p:spPr bwMode="auto">
          <a:xfrm>
            <a:off x="4088266" y="2443938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280"/>
          <p:cNvSpPr>
            <a:spLocks noChangeArrowheads="1"/>
          </p:cNvSpPr>
          <p:nvPr/>
        </p:nvSpPr>
        <p:spPr bwMode="auto">
          <a:xfrm>
            <a:off x="4088266" y="4223022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327890" y="5206672"/>
            <a:ext cx="18085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Both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Digraph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399223" y="3298370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78448" y="2306948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318083" y="4555998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098694" y="878995"/>
            <a:ext cx="599316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        b        c        d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        0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W  =       b	     2	  0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	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84823" y="3486885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           a        b        c        d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 a        0       10       3        4</a:t>
            </a:r>
          </a:p>
          <a:p>
            <a:pPr indent="457200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  =         b	      2	   0        5        6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 c	     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7	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 d	      6	  16	9        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288"/>
          <p:cNvSpPr>
            <a:spLocks/>
          </p:cNvSpPr>
          <p:nvPr/>
        </p:nvSpPr>
        <p:spPr bwMode="auto">
          <a:xfrm>
            <a:off x="9726859" y="168975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2" name="AutoShape 288"/>
          <p:cNvSpPr>
            <a:spLocks/>
          </p:cNvSpPr>
          <p:nvPr/>
        </p:nvSpPr>
        <p:spPr bwMode="auto">
          <a:xfrm>
            <a:off x="9726859" y="3867738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3" name="AutoShape 288"/>
          <p:cNvSpPr>
            <a:spLocks/>
          </p:cNvSpPr>
          <p:nvPr/>
        </p:nvSpPr>
        <p:spPr bwMode="auto">
          <a:xfrm flipH="1">
            <a:off x="7159688" y="168975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4" name="AutoShape 288"/>
          <p:cNvSpPr>
            <a:spLocks/>
          </p:cNvSpPr>
          <p:nvPr/>
        </p:nvSpPr>
        <p:spPr bwMode="auto">
          <a:xfrm flipH="1">
            <a:off x="7190789" y="3867738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190789" y="300265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27890" y="5271989"/>
            <a:ext cx="85516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(c)   Its distance matrix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8.14  (a)  Digraph.  (b) Its weight matrix.  (c) Its distance matrix.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9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58211" y="1754022"/>
                <a:ext cx="8910735" cy="3349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Define The </a:t>
                </a:r>
                <a:r>
                  <a:rPr 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transitive closure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of a directed graph with  n  vertices as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 n x n Boolean matrix T = {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sz="24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ij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}, in which, for 1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n, 1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n,</a:t>
                </a:r>
              </a:p>
              <a:p>
                <a:pPr marL="914400" marR="0" lvl="0" indent="-45561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element in the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aseline="30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row and the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baseline="30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column,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sz="24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ij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is 1, </a:t>
                </a:r>
              </a:p>
              <a:p>
                <a:pPr marL="9144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there exists a nontrivial path (i.e., directed path of a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positive length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from the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vertex to the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vertex; </a:t>
                </a:r>
              </a:p>
              <a:p>
                <a:pPr marL="914400" marR="0" lvl="0" indent="-51276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otherwise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sz="24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ij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is 0.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211" y="1754022"/>
                <a:ext cx="8910735" cy="3349956"/>
              </a:xfrm>
              <a:prstGeom prst="rect">
                <a:avLst/>
              </a:prstGeom>
              <a:blipFill>
                <a:blip r:embed="rId2"/>
                <a:stretch>
                  <a:fillRect l="-1095" b="-3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A236D1C-88E6-4373-996B-CDAB586EA4AA}"/>
              </a:ext>
            </a:extLst>
          </p:cNvPr>
          <p:cNvSpPr/>
          <p:nvPr/>
        </p:nvSpPr>
        <p:spPr>
          <a:xfrm>
            <a:off x="1495118" y="771100"/>
            <a:ext cx="3714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 Algorithm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C34B06EC-4B72-49AD-BB56-951D9A3C25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5903">
            <a:off x="638669" y="2099796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4021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800"/>
              <a:t>Chapter 06_04</a:t>
            </a:r>
            <a:endParaRPr lang="en-US" sz="3800" dirty="0"/>
          </a:p>
          <a:p>
            <a:r>
              <a:rPr lang="en-US" sz="3200" dirty="0"/>
              <a:t>Dynamic Programming</a:t>
            </a:r>
          </a:p>
          <a:p>
            <a:r>
              <a:rPr lang="en-US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Floyd’s Algorithm for Shortest-Paths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05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5">
            <a:extLst>
              <a:ext uri="{FF2B5EF4-FFF2-40B4-BE49-F238E27FC236}">
                <a16:creationId xmlns:a16="http://schemas.microsoft.com/office/drawing/2014/main" id="{AEFC1E46-084E-40BA-AF7B-716B71ADAC04}"/>
              </a:ext>
            </a:extLst>
          </p:cNvPr>
          <p:cNvSpPr txBox="1"/>
          <p:nvPr/>
        </p:nvSpPr>
        <p:spPr>
          <a:xfrm>
            <a:off x="941903" y="323133"/>
            <a:ext cx="10142080" cy="95070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Oval 88"/>
          <p:cNvSpPr>
            <a:spLocks noChangeArrowheads="1"/>
          </p:cNvSpPr>
          <p:nvPr/>
        </p:nvSpPr>
        <p:spPr bwMode="auto">
          <a:xfrm>
            <a:off x="2063456" y="2950305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c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89"/>
          <p:cNvSpPr>
            <a:spLocks noChangeArrowheads="1"/>
          </p:cNvSpPr>
          <p:nvPr/>
        </p:nvSpPr>
        <p:spPr bwMode="auto">
          <a:xfrm>
            <a:off x="3559710" y="2950306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d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90"/>
          <p:cNvSpPr>
            <a:spLocks noChangeArrowheads="1"/>
          </p:cNvSpPr>
          <p:nvPr/>
        </p:nvSpPr>
        <p:spPr bwMode="auto">
          <a:xfrm>
            <a:off x="3576768" y="1513204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b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94"/>
          <p:cNvSpPr>
            <a:spLocks noChangeArrowheads="1"/>
          </p:cNvSpPr>
          <p:nvPr/>
        </p:nvSpPr>
        <p:spPr bwMode="auto">
          <a:xfrm>
            <a:off x="2074794" y="1508341"/>
            <a:ext cx="596188" cy="5629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a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AutoShape 95"/>
          <p:cNvCxnSpPr>
            <a:cxnSpLocks noChangeShapeType="1"/>
          </p:cNvCxnSpPr>
          <p:nvPr/>
        </p:nvCxnSpPr>
        <p:spPr bwMode="auto">
          <a:xfrm>
            <a:off x="2659644" y="1767294"/>
            <a:ext cx="929682" cy="107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96"/>
          <p:cNvCxnSpPr>
            <a:cxnSpLocks noChangeShapeType="1"/>
          </p:cNvCxnSpPr>
          <p:nvPr/>
        </p:nvCxnSpPr>
        <p:spPr bwMode="auto">
          <a:xfrm flipH="1">
            <a:off x="3874862" y="2056021"/>
            <a:ext cx="9538" cy="91441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97"/>
          <p:cNvCxnSpPr>
            <a:cxnSpLocks noChangeShapeType="1"/>
            <a:stCxn id="3" idx="0"/>
            <a:endCxn id="5" idx="5"/>
          </p:cNvCxnSpPr>
          <p:nvPr/>
        </p:nvCxnSpPr>
        <p:spPr bwMode="auto">
          <a:xfrm flipH="1" flipV="1">
            <a:off x="2583672" y="1988846"/>
            <a:ext cx="1274132" cy="9614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98"/>
          <p:cNvCxnSpPr>
            <a:cxnSpLocks noChangeShapeType="1"/>
            <a:stCxn id="3" idx="2"/>
            <a:endCxn id="2" idx="6"/>
          </p:cNvCxnSpPr>
          <p:nvPr/>
        </p:nvCxnSpPr>
        <p:spPr bwMode="auto">
          <a:xfrm flipH="1" flipV="1">
            <a:off x="2659644" y="3231779"/>
            <a:ext cx="900066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376"/>
          <p:cNvCxnSpPr>
            <a:cxnSpLocks noChangeShapeType="1"/>
          </p:cNvCxnSpPr>
          <p:nvPr/>
        </p:nvCxnSpPr>
        <p:spPr bwMode="auto">
          <a:xfrm>
            <a:off x="9318800" y="9663015"/>
            <a:ext cx="575945" cy="19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377"/>
          <p:cNvCxnSpPr>
            <a:cxnSpLocks noChangeShapeType="1"/>
          </p:cNvCxnSpPr>
          <p:nvPr/>
        </p:nvCxnSpPr>
        <p:spPr bwMode="auto">
          <a:xfrm>
            <a:off x="10056670" y="9856690"/>
            <a:ext cx="0" cy="4959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378"/>
          <p:cNvCxnSpPr>
            <a:cxnSpLocks noChangeShapeType="1"/>
          </p:cNvCxnSpPr>
          <p:nvPr/>
        </p:nvCxnSpPr>
        <p:spPr bwMode="auto">
          <a:xfrm flipH="1">
            <a:off x="9313720" y="10565985"/>
            <a:ext cx="581025" cy="6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379"/>
          <p:cNvCxnSpPr>
            <a:cxnSpLocks noChangeShapeType="1"/>
          </p:cNvCxnSpPr>
          <p:nvPr/>
        </p:nvCxnSpPr>
        <p:spPr bwMode="auto">
          <a:xfrm flipH="1" flipV="1">
            <a:off x="9318800" y="9758265"/>
            <a:ext cx="619125" cy="657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1"/>
          <p:cNvSpPr/>
          <p:nvPr/>
        </p:nvSpPr>
        <p:spPr>
          <a:xfrm>
            <a:off x="6711815" y="4361749"/>
            <a:ext cx="430763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       (c) 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Its transitive closure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8.11  (a)  Digraph.  (b) Its adjacency matrix.  (c) Its transitive closure.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258E36-46A1-44D1-AF31-9381A3DB87D3}"/>
              </a:ext>
            </a:extLst>
          </p:cNvPr>
          <p:cNvSpPr/>
          <p:nvPr/>
        </p:nvSpPr>
        <p:spPr>
          <a:xfrm>
            <a:off x="1404531" y="331404"/>
            <a:ext cx="92168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30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 Algorithm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–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example: a digraph, and its adjacency matrix, and transitive closure </a:t>
            </a:r>
            <a:endParaRPr lang="en-US" sz="2400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" name="Picture 18" descr="Image result for smiley face images">
            <a:extLst>
              <a:ext uri="{FF2B5EF4-FFF2-40B4-BE49-F238E27FC236}">
                <a16:creationId xmlns:a16="http://schemas.microsoft.com/office/drawing/2014/main" id="{135F08D8-23F4-4F5B-8AEA-BBBF49104AB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9846">
            <a:off x="910907" y="1685677"/>
            <a:ext cx="586105" cy="353782"/>
          </a:xfrm>
          <a:prstGeom prst="rect">
            <a:avLst/>
          </a:prstGeom>
          <a:noFill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9930487-DE19-4A01-9DFA-3D26B2A084C7}"/>
              </a:ext>
            </a:extLst>
          </p:cNvPr>
          <p:cNvSpPr/>
          <p:nvPr/>
        </p:nvSpPr>
        <p:spPr>
          <a:xfrm>
            <a:off x="910907" y="4125303"/>
            <a:ext cx="4629677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		        a      b      c      d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a      0	  1      0      0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A  =   b      0	  0      0	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c      0	  0      0	     0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d      1	  0      1	     0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            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(b) Its adjacency matrix</a:t>
            </a:r>
          </a:p>
        </p:txBody>
      </p:sp>
      <p:sp>
        <p:nvSpPr>
          <p:cNvPr id="24" name="AutoShape 101">
            <a:extLst>
              <a:ext uri="{FF2B5EF4-FFF2-40B4-BE49-F238E27FC236}">
                <a16:creationId xmlns:a16="http://schemas.microsoft.com/office/drawing/2014/main" id="{C9351E84-FA8B-4D3D-A9DA-CD088CC98C2A}"/>
              </a:ext>
            </a:extLst>
          </p:cNvPr>
          <p:cNvSpPr>
            <a:spLocks/>
          </p:cNvSpPr>
          <p:nvPr/>
        </p:nvSpPr>
        <p:spPr bwMode="auto">
          <a:xfrm>
            <a:off x="3128015" y="4553690"/>
            <a:ext cx="102636" cy="1288194"/>
          </a:xfrm>
          <a:prstGeom prst="lef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5" name="AutoShape 101">
            <a:extLst>
              <a:ext uri="{FF2B5EF4-FFF2-40B4-BE49-F238E27FC236}">
                <a16:creationId xmlns:a16="http://schemas.microsoft.com/office/drawing/2014/main" id="{22EC0141-0F80-4EED-8143-745D6D8B52CB}"/>
              </a:ext>
            </a:extLst>
          </p:cNvPr>
          <p:cNvSpPr>
            <a:spLocks/>
          </p:cNvSpPr>
          <p:nvPr/>
        </p:nvSpPr>
        <p:spPr bwMode="auto">
          <a:xfrm flipH="1">
            <a:off x="5197735" y="4553690"/>
            <a:ext cx="102039" cy="1288194"/>
          </a:xfrm>
          <a:prstGeom prst="lef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00B6C8-D92B-4F0E-8EDF-14574EDDF4EA}"/>
              </a:ext>
            </a:extLst>
          </p:cNvPr>
          <p:cNvSpPr/>
          <p:nvPr/>
        </p:nvSpPr>
        <p:spPr>
          <a:xfrm>
            <a:off x="2290763" y="3694416"/>
            <a:ext cx="16674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Both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Digraph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4327628-40E0-4099-91F6-97E6E7B64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9758"/>
              </p:ext>
            </p:extLst>
          </p:nvPr>
        </p:nvGraphicFramePr>
        <p:xfrm>
          <a:off x="6060800" y="1568570"/>
          <a:ext cx="4067742" cy="2683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106">
                  <a:extLst>
                    <a:ext uri="{9D8B030D-6E8A-4147-A177-3AD203B41FA5}">
                      <a16:colId xmlns:a16="http://schemas.microsoft.com/office/drawing/2014/main" val="2388709922"/>
                    </a:ext>
                  </a:extLst>
                </a:gridCol>
                <a:gridCol w="581106">
                  <a:extLst>
                    <a:ext uri="{9D8B030D-6E8A-4147-A177-3AD203B41FA5}">
                      <a16:colId xmlns:a16="http://schemas.microsoft.com/office/drawing/2014/main" val="910943897"/>
                    </a:ext>
                  </a:extLst>
                </a:gridCol>
                <a:gridCol w="581106">
                  <a:extLst>
                    <a:ext uri="{9D8B030D-6E8A-4147-A177-3AD203B41FA5}">
                      <a16:colId xmlns:a16="http://schemas.microsoft.com/office/drawing/2014/main" val="2281060221"/>
                    </a:ext>
                  </a:extLst>
                </a:gridCol>
                <a:gridCol w="581106">
                  <a:extLst>
                    <a:ext uri="{9D8B030D-6E8A-4147-A177-3AD203B41FA5}">
                      <a16:colId xmlns:a16="http://schemas.microsoft.com/office/drawing/2014/main" val="2466677474"/>
                    </a:ext>
                  </a:extLst>
                </a:gridCol>
                <a:gridCol w="581106">
                  <a:extLst>
                    <a:ext uri="{9D8B030D-6E8A-4147-A177-3AD203B41FA5}">
                      <a16:colId xmlns:a16="http://schemas.microsoft.com/office/drawing/2014/main" val="2977005896"/>
                    </a:ext>
                  </a:extLst>
                </a:gridCol>
                <a:gridCol w="581106">
                  <a:extLst>
                    <a:ext uri="{9D8B030D-6E8A-4147-A177-3AD203B41FA5}">
                      <a16:colId xmlns:a16="http://schemas.microsoft.com/office/drawing/2014/main" val="2376294087"/>
                    </a:ext>
                  </a:extLst>
                </a:gridCol>
                <a:gridCol w="581106">
                  <a:extLst>
                    <a:ext uri="{9D8B030D-6E8A-4147-A177-3AD203B41FA5}">
                      <a16:colId xmlns:a16="http://schemas.microsoft.com/office/drawing/2014/main" val="2066909413"/>
                    </a:ext>
                  </a:extLst>
                </a:gridCol>
              </a:tblGrid>
              <a:tr h="536679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542796"/>
                  </a:ext>
                </a:extLst>
              </a:tr>
              <a:tr h="536679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53131"/>
                  </a:ext>
                </a:extLst>
              </a:tr>
              <a:tr h="53667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691181"/>
                  </a:ext>
                </a:extLst>
              </a:tr>
              <a:tr h="536679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97793"/>
                  </a:ext>
                </a:extLst>
              </a:tr>
              <a:tr h="536679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7560"/>
                  </a:ext>
                </a:extLst>
              </a:tr>
            </a:tbl>
          </a:graphicData>
        </a:graphic>
      </p:graphicFrame>
      <p:sp>
        <p:nvSpPr>
          <p:cNvPr id="28" name="AutoShape 101">
            <a:extLst>
              <a:ext uri="{FF2B5EF4-FFF2-40B4-BE49-F238E27FC236}">
                <a16:creationId xmlns:a16="http://schemas.microsoft.com/office/drawing/2014/main" id="{3CA267D5-D49D-4B3E-B83F-A0A7901A78ED}"/>
              </a:ext>
            </a:extLst>
          </p:cNvPr>
          <p:cNvSpPr>
            <a:spLocks/>
          </p:cNvSpPr>
          <p:nvPr/>
        </p:nvSpPr>
        <p:spPr bwMode="auto">
          <a:xfrm flipH="1">
            <a:off x="9968378" y="2085390"/>
            <a:ext cx="160164" cy="2172834"/>
          </a:xfrm>
          <a:prstGeom prst="leftBracket">
            <a:avLst>
              <a:gd name="adj" fmla="val 9265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9" name="AutoShape 101">
            <a:extLst>
              <a:ext uri="{FF2B5EF4-FFF2-40B4-BE49-F238E27FC236}">
                <a16:creationId xmlns:a16="http://schemas.microsoft.com/office/drawing/2014/main" id="{CAB3B4F8-493B-4778-A0C0-34C405BA8267}"/>
              </a:ext>
            </a:extLst>
          </p:cNvPr>
          <p:cNvSpPr>
            <a:spLocks/>
          </p:cNvSpPr>
          <p:nvPr/>
        </p:nvSpPr>
        <p:spPr bwMode="auto">
          <a:xfrm>
            <a:off x="7830231" y="2085390"/>
            <a:ext cx="105795" cy="2168787"/>
          </a:xfrm>
          <a:prstGeom prst="leftBracket">
            <a:avLst>
              <a:gd name="adj" fmla="val 9265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2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32DB3A-83B3-43EB-9729-8BE1EF989E90}"/>
              </a:ext>
            </a:extLst>
          </p:cNvPr>
          <p:cNvSpPr txBox="1"/>
          <p:nvPr/>
        </p:nvSpPr>
        <p:spPr>
          <a:xfrm>
            <a:off x="909013" y="2253533"/>
            <a:ext cx="10396296" cy="15795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726162" y="1453389"/>
                <a:ext cx="8721852" cy="46174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transitive closure of a digraph can be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generated  with the help of depth-first search (DFS) or breadth-first search (BFS). </a:t>
                </a:r>
              </a:p>
              <a:p>
                <a:pPr marL="914400" indent="-452438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every vertex as a starting point, perform either traversal.</a:t>
                </a:r>
                <a:endParaRPr lang="en-US" sz="2200" dirty="0">
                  <a:solidFill>
                    <a:srgbClr val="0000FF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19163" lvl="1" indent="-46196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Starting at the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aseline="30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vertex, explore for all the vertices reachable from it. And change the vertex-columns from 0’s to 1’s in the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aseline="30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row of the transitive closure. </a:t>
                </a:r>
              </a:p>
              <a:p>
                <a:pPr marL="919163" lvl="1" indent="-46196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Thus, doing such a traversal for every vertex as a starting point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yields the transitive closure in its entirety.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This method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traverses the same digraph several times.                   The worst case is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baseline="3000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srgbClr val="0000FF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Warshall’s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algorithm is found to be a better algorithm.  </a:t>
                </a:r>
                <a:endParaRPr lang="en-US" sz="22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162" y="1453389"/>
                <a:ext cx="8721852" cy="4617418"/>
              </a:xfrm>
              <a:prstGeom prst="rect">
                <a:avLst/>
              </a:prstGeom>
              <a:blipFill>
                <a:blip r:embed="rId2"/>
                <a:stretch>
                  <a:fillRect l="-769" t="-792" b="-1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0CABD8D-0BE0-4CD1-A407-145BCFA5F8C8}"/>
              </a:ext>
            </a:extLst>
          </p:cNvPr>
          <p:cNvSpPr/>
          <p:nvPr/>
        </p:nvSpPr>
        <p:spPr>
          <a:xfrm>
            <a:off x="1726162" y="619709"/>
            <a:ext cx="36220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 Algorithm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2986128E-AC9B-4D92-89B0-B9001ED8CF3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13" y="5201941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131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09862772-C1F7-4ECB-8B5F-8556B3C3135B}"/>
              </a:ext>
            </a:extLst>
          </p:cNvPr>
          <p:cNvSpPr txBox="1"/>
          <p:nvPr/>
        </p:nvSpPr>
        <p:spPr>
          <a:xfrm>
            <a:off x="738703" y="4729018"/>
            <a:ext cx="10298752" cy="150552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00363" y="1111901"/>
                <a:ext cx="8948057" cy="5193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Assume that the digraph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’s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vertices are numbered from 1 to n,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and hence the rows and columns of the adjacency matrix.</a:t>
                </a:r>
              </a:p>
              <a:p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Warshall’s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algorithm constructs the transitive closure through a series of n x n 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boolean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matrices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: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Compute all the elements of each matrix R</a:t>
                </a:r>
                <a:r>
                  <a:rPr lang="en-US" sz="2200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(k)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from its immediate predecessor R</a:t>
                </a:r>
                <a:r>
                  <a:rPr lang="en-US" sz="2200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(k-1)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in series (8.9), with each intermediate vertex numbered not higher than k.</a:t>
                </a:r>
                <a:endParaRPr lang="en-US" sz="2200" i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 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… , R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(k-1)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R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(k)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… , R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(n)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.	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	(8.9)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Each of these matrices provides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reachability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information about directed  paths in the digraph.  </a:t>
                </a:r>
              </a:p>
              <a:p>
                <a:pPr marL="457200" marR="0" lvl="0" indent="-45720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he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in the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aseline="30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row and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baseline="30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column of matrix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(k)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( 0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j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n, 0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n) is equal to 1 if and only if there exists a directed path of a positive length from the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aseline="30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vertex to the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baseline="30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vertex with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each intermediate vertex, if any, numbered not higher than k.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363" y="1111901"/>
                <a:ext cx="8948057" cy="5193666"/>
              </a:xfrm>
              <a:prstGeom prst="rect">
                <a:avLst/>
              </a:prstGeom>
              <a:blipFill>
                <a:blip r:embed="rId2"/>
                <a:stretch>
                  <a:fillRect l="-886" t="-704" r="-1703" b="-1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9191D936-85C8-4596-AF92-06A9CC5CA6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04" y="2406489"/>
            <a:ext cx="586105" cy="425450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2B105A-8EFF-4AEB-95C0-D10BE0B0F5F1}"/>
              </a:ext>
            </a:extLst>
          </p:cNvPr>
          <p:cNvSpPr/>
          <p:nvPr/>
        </p:nvSpPr>
        <p:spPr>
          <a:xfrm>
            <a:off x="1500363" y="406060"/>
            <a:ext cx="34039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30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86745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5">
            <a:extLst>
              <a:ext uri="{FF2B5EF4-FFF2-40B4-BE49-F238E27FC236}">
                <a16:creationId xmlns:a16="http://schemas.microsoft.com/office/drawing/2014/main" id="{E76AC13D-56AE-4AF1-821A-7046E70FE2B1}"/>
              </a:ext>
            </a:extLst>
          </p:cNvPr>
          <p:cNvSpPr txBox="1"/>
          <p:nvPr/>
        </p:nvSpPr>
        <p:spPr>
          <a:xfrm>
            <a:off x="1222198" y="1923319"/>
            <a:ext cx="4026949" cy="24824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AutoShape 205"/>
          <p:cNvSpPr>
            <a:spLocks/>
          </p:cNvSpPr>
          <p:nvPr/>
        </p:nvSpPr>
        <p:spPr bwMode="auto">
          <a:xfrm>
            <a:off x="2525486" y="2362364"/>
            <a:ext cx="165451" cy="1911894"/>
          </a:xfrm>
          <a:prstGeom prst="leftBracket">
            <a:avLst>
              <a:gd name="adj" fmla="val 125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6" name="AutoShape 207"/>
          <p:cNvCxnSpPr>
            <a:cxnSpLocks noChangeShapeType="1"/>
          </p:cNvCxnSpPr>
          <p:nvPr/>
        </p:nvCxnSpPr>
        <p:spPr bwMode="auto">
          <a:xfrm flipV="1">
            <a:off x="3266766" y="3298943"/>
            <a:ext cx="1361" cy="43102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208"/>
          <p:cNvCxnSpPr>
            <a:cxnSpLocks noChangeShapeType="1"/>
          </p:cNvCxnSpPr>
          <p:nvPr/>
        </p:nvCxnSpPr>
        <p:spPr bwMode="auto">
          <a:xfrm>
            <a:off x="3360009" y="3887127"/>
            <a:ext cx="838767" cy="255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utoShape 211"/>
          <p:cNvSpPr>
            <a:spLocks noChangeArrowheads="1"/>
          </p:cNvSpPr>
          <p:nvPr/>
        </p:nvSpPr>
        <p:spPr bwMode="auto">
          <a:xfrm>
            <a:off x="5650759" y="3093340"/>
            <a:ext cx="304800" cy="133350"/>
          </a:xfrm>
          <a:prstGeom prst="rightArrow">
            <a:avLst>
              <a:gd name="adj1" fmla="val 50000"/>
              <a:gd name="adj2" fmla="val 5714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AutoShape 223"/>
          <p:cNvSpPr>
            <a:spLocks/>
          </p:cNvSpPr>
          <p:nvPr/>
        </p:nvSpPr>
        <p:spPr bwMode="auto">
          <a:xfrm>
            <a:off x="7629296" y="2328779"/>
            <a:ext cx="146003" cy="1945479"/>
          </a:xfrm>
          <a:prstGeom prst="leftBracket">
            <a:avLst>
              <a:gd name="adj" fmla="val 9930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" name="AutoShape 224"/>
          <p:cNvSpPr>
            <a:spLocks/>
          </p:cNvSpPr>
          <p:nvPr/>
        </p:nvSpPr>
        <p:spPr bwMode="auto">
          <a:xfrm>
            <a:off x="10094813" y="2332852"/>
            <a:ext cx="146003" cy="1941406"/>
          </a:xfrm>
          <a:prstGeom prst="rightBracket">
            <a:avLst>
              <a:gd name="adj" fmla="val 125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203959" y="1523679"/>
            <a:ext cx="895148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			                          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j	     k			                       j              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2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(k-1)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 k      	  	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2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(k)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     k             1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kumimoji="0" lang="en-US" altLang="zh-CN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0                                                          </a:t>
            </a:r>
            <a:r>
              <a:rPr kumimoji="0" lang="en-US" altLang="zh-CN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1             1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AutoShape 205"/>
          <p:cNvSpPr>
            <a:spLocks/>
          </p:cNvSpPr>
          <p:nvPr/>
        </p:nvSpPr>
        <p:spPr bwMode="auto">
          <a:xfrm flipH="1">
            <a:off x="4960782" y="2362364"/>
            <a:ext cx="158311" cy="1911894"/>
          </a:xfrm>
          <a:prstGeom prst="leftBracket">
            <a:avLst>
              <a:gd name="adj" fmla="val 125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28006" y="5204630"/>
            <a:ext cx="7404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8.12   Rule for changing zeros in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algorithm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08EBE0-3398-42E4-8621-9AD389078D5C}"/>
              </a:ext>
            </a:extLst>
          </p:cNvPr>
          <p:cNvSpPr/>
          <p:nvPr/>
        </p:nvSpPr>
        <p:spPr>
          <a:xfrm>
            <a:off x="1497012" y="369687"/>
            <a:ext cx="34039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30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217CF-D9B9-4E2B-812F-539DB8716B07}"/>
              </a:ext>
            </a:extLst>
          </p:cNvPr>
          <p:cNvSpPr txBox="1"/>
          <p:nvPr/>
        </p:nvSpPr>
        <p:spPr>
          <a:xfrm>
            <a:off x="1728006" y="1375001"/>
            <a:ext cx="6465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            k            j   implies that  </a:t>
            </a:r>
            <a:r>
              <a:rPr lang="en-US" sz="2400" dirty="0" err="1"/>
              <a:t>i</a:t>
            </a:r>
            <a:r>
              <a:rPr lang="en-US" sz="2400" dirty="0"/>
              <a:t>           k            j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E48F45-E2DF-4C6B-8F8A-40B397CF6D2B}"/>
              </a:ext>
            </a:extLst>
          </p:cNvPr>
          <p:cNvCxnSpPr/>
          <p:nvPr/>
        </p:nvCxnSpPr>
        <p:spPr>
          <a:xfrm>
            <a:off x="2081349" y="1626494"/>
            <a:ext cx="409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0B69A8-9604-4E18-B27C-2031510D50A4}"/>
              </a:ext>
            </a:extLst>
          </p:cNvPr>
          <p:cNvCxnSpPr/>
          <p:nvPr/>
        </p:nvCxnSpPr>
        <p:spPr>
          <a:xfrm>
            <a:off x="3062423" y="1626494"/>
            <a:ext cx="409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C2BAF5-CF61-45A8-9F71-3581C703DD4D}"/>
              </a:ext>
            </a:extLst>
          </p:cNvPr>
          <p:cNvCxnSpPr/>
          <p:nvPr/>
        </p:nvCxnSpPr>
        <p:spPr>
          <a:xfrm>
            <a:off x="5750908" y="1629113"/>
            <a:ext cx="409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F9E8E5-A2BD-4D15-8B0E-698AF4B2036A}"/>
              </a:ext>
            </a:extLst>
          </p:cNvPr>
          <p:cNvCxnSpPr/>
          <p:nvPr/>
        </p:nvCxnSpPr>
        <p:spPr>
          <a:xfrm>
            <a:off x="6760611" y="1626494"/>
            <a:ext cx="409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Curved Down 34">
            <a:extLst>
              <a:ext uri="{FF2B5EF4-FFF2-40B4-BE49-F238E27FC236}">
                <a16:creationId xmlns:a16="http://schemas.microsoft.com/office/drawing/2014/main" id="{F9D8622A-C896-4033-A949-50BCF0504444}"/>
              </a:ext>
            </a:extLst>
          </p:cNvPr>
          <p:cNvSpPr/>
          <p:nvPr/>
        </p:nvSpPr>
        <p:spPr>
          <a:xfrm>
            <a:off x="5720465" y="1353912"/>
            <a:ext cx="1443991" cy="1275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BDEB5B-ADA8-482A-9EF7-8CB714789F7A}"/>
              </a:ext>
            </a:extLst>
          </p:cNvPr>
          <p:cNvSpPr/>
          <p:nvPr/>
        </p:nvSpPr>
        <p:spPr>
          <a:xfrm>
            <a:off x="8316682" y="3729970"/>
            <a:ext cx="322217" cy="3195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26" name="Picture 25" descr="Image result for smiley face images">
            <a:extLst>
              <a:ext uri="{FF2B5EF4-FFF2-40B4-BE49-F238E27FC236}">
                <a16:creationId xmlns:a16="http://schemas.microsoft.com/office/drawing/2014/main" id="{07E6BE97-7315-4E5D-B07F-D3FE17FA8E5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9883">
            <a:off x="600008" y="1447193"/>
            <a:ext cx="586105" cy="42545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716E76-CAEE-4A05-A588-5ED279A4DCC8}"/>
              </a:ext>
            </a:extLst>
          </p:cNvPr>
          <p:cNvSpPr txBox="1"/>
          <p:nvPr/>
        </p:nvSpPr>
        <p:spPr>
          <a:xfrm>
            <a:off x="2690937" y="2899249"/>
            <a:ext cx="2269845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ECC813-1A62-4AA4-AD9A-1ABE2661BA98}"/>
              </a:ext>
            </a:extLst>
          </p:cNvPr>
          <p:cNvSpPr txBox="1"/>
          <p:nvPr/>
        </p:nvSpPr>
        <p:spPr>
          <a:xfrm>
            <a:off x="4204647" y="2366636"/>
            <a:ext cx="354214" cy="19082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r>
              <a:rPr lang="en-US" sz="2200" dirty="0"/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0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28" y="1310859"/>
            <a:ext cx="867617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Thus, the series starts with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 which does not allow any intermediate vertices in its path; hence,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is nothing other than the adjacency matrix of the digraph.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(That is, the adjacency matrix contains the information about one-edge paths, i.e., paths with no intermediate vertices.)  </a:t>
            </a:r>
          </a:p>
          <a:p>
            <a:pPr marL="457200" marR="0" lvl="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contains the information about paths that can use the first vertex as intermediate; thus, it may contain more 1’s than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    </a:t>
            </a:r>
          </a:p>
          <a:p>
            <a:pPr marL="457200" marR="0" lvl="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Each subsequent matrix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(k)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 series (8.9) has one more vertex to use as intermediate for its paths than its predecessor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(k-1)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and hence may, but does not have to, contain more 1’s. </a:t>
            </a:r>
          </a:p>
          <a:p>
            <a:pPr marL="457200" marR="0" lvl="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last matrix,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(n)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reflects paths that can use all n vertices of the  graph as intermediate. Hence R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(n)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is the diagraph’s transitive closure.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4C8A2C-4EC0-46F0-A059-00FB5E80BA48}"/>
              </a:ext>
            </a:extLst>
          </p:cNvPr>
          <p:cNvSpPr/>
          <p:nvPr/>
        </p:nvSpPr>
        <p:spPr>
          <a:xfrm>
            <a:off x="1604865" y="457591"/>
            <a:ext cx="37421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19621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7644</Words>
  <Application>Microsoft Office PowerPoint</Application>
  <PresentationFormat>Widescreen</PresentationFormat>
  <Paragraphs>676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Microsoft YaHei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201</cp:revision>
  <dcterms:created xsi:type="dcterms:W3CDTF">2016-10-13T00:10:31Z</dcterms:created>
  <dcterms:modified xsi:type="dcterms:W3CDTF">2021-12-07T03:05:52Z</dcterms:modified>
</cp:coreProperties>
</file>