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1" r:id="rId2"/>
    <p:sldId id="472" r:id="rId3"/>
    <p:sldId id="489" r:id="rId4"/>
    <p:sldId id="490" r:id="rId5"/>
    <p:sldId id="491" r:id="rId6"/>
    <p:sldId id="492" r:id="rId7"/>
    <p:sldId id="493" r:id="rId8"/>
    <p:sldId id="494" r:id="rId9"/>
    <p:sldId id="496" r:id="rId10"/>
    <p:sldId id="497" r:id="rId11"/>
    <p:sldId id="495" r:id="rId12"/>
    <p:sldId id="498" r:id="rId13"/>
    <p:sldId id="499" r:id="rId14"/>
    <p:sldId id="500" r:id="rId15"/>
    <p:sldId id="501" r:id="rId16"/>
    <p:sldId id="502" r:id="rId17"/>
    <p:sldId id="504" r:id="rId18"/>
    <p:sldId id="503" r:id="rId19"/>
    <p:sldId id="437" r:id="rId20"/>
    <p:sldId id="505" r:id="rId21"/>
    <p:sldId id="506" r:id="rId22"/>
    <p:sldId id="507" r:id="rId23"/>
    <p:sldId id="510" r:id="rId24"/>
    <p:sldId id="508" r:id="rId25"/>
    <p:sldId id="509" r:id="rId26"/>
    <p:sldId id="511" r:id="rId27"/>
    <p:sldId id="512" r:id="rId28"/>
    <p:sldId id="429" r:id="rId29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g" initials="PN" lastIdx="1" clrIdx="0">
    <p:extLst>
      <p:ext uri="{19B8F6BF-5375-455C-9EA6-DF929625EA0E}">
        <p15:presenceInfo xmlns:p15="http://schemas.microsoft.com/office/powerpoint/2012/main" userId="a673e88aa0f3c2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2518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A554-B2DC-4165-8B00-26876F02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18" y="2289459"/>
            <a:ext cx="10515600" cy="251455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Chapter 06_07</a:t>
            </a:r>
            <a:br>
              <a:rPr lang="en-US" sz="3200" dirty="0"/>
            </a:br>
            <a:r>
              <a:rPr lang="en-US" sz="3200" dirty="0">
                <a:latin typeface="+mn-lt"/>
              </a:rPr>
              <a:t>Dynamic Programming</a:t>
            </a:r>
            <a:br>
              <a:rPr lang="en-US" sz="40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</a:t>
            </a:r>
          </a:p>
        </p:txBody>
      </p:sp>
    </p:spTree>
    <p:extLst>
      <p:ext uri="{BB962C8B-B14F-4D97-AF65-F5344CB8AC3E}">
        <p14:creationId xmlns:p14="http://schemas.microsoft.com/office/powerpoint/2010/main" val="313577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13760"/>
            <a:ext cx="8061960" cy="10563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1203012" y="1026614"/>
                <a:ext cx="9377902" cy="5852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dynamic programming be applied to this problem?</a:t>
                </a: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 V = {v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}.  A = V - {v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= {v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if tour is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,{v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 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Applying the principle of optimality applies, 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length of an optimal tour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i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1, 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aseline="-25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200" b="0" i="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aseline="-250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baseline="-25000" dirty="0" smtClean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and, 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 general for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 and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not in A,    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="0" i="0" baseline="-2500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baseline="-25000" dirty="0" smtClean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  <m:r>
                      <a:rPr lang="en-US" sz="22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It means tours are [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],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1,</a:t>
                </a:r>
                <a:r>
                  <a:rPr lang="en-US" sz="2400" dirty="0"/>
                  <a:t> 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   …6.7.3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endParaRPr lang="en-US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300"/>
                  </a:spcAft>
                </a:pPr>
                <a:endParaRPr lang="en-US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6.7.2. The adjacency matrix                          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6.7.1. The optimal tour is                   representation W[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of the graph in Fig 6.7.1.		     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12" y="1026614"/>
                <a:ext cx="9377902" cy="5852884"/>
              </a:xfrm>
              <a:prstGeom prst="rect">
                <a:avLst/>
              </a:prstGeom>
              <a:blipFill>
                <a:blip r:embed="rId2"/>
                <a:stretch>
                  <a:fillRect l="-845" t="-624" r="-12606" b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137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13760"/>
            <a:ext cx="8061960" cy="10563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1246555" y="1112313"/>
                <a:ext cx="9822039" cy="5763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dynamic programming be applied to this problem?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Determine an optimal tour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mr>
                      <m:mr>
                        <m:e>
                          <m:r>
                            <a:rPr lang="en-US" sz="2200" b="0" i="1" baseline="3000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. . . 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for the graph in Figure 6.7.2. </a:t>
                </a:r>
              </a:p>
              <a:p>
                <a:pPr marL="34290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First the empty set: for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 and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not in A,  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..…6.7.3</a:t>
                </a:r>
              </a:p>
              <a:p>
                <a:pPr lvl="1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1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1.  This means the length of a sub-tour […,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1.</a:t>
                </a:r>
              </a:p>
              <a:p>
                <a:pPr lvl="1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1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It means the sub-tour […,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3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undefined.</a:t>
                </a:r>
              </a:p>
              <a:p>
                <a:pPr lvl="1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1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6.  It means the length of a sub-tour[…,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4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1</a:t>
                </a:r>
                <a:endParaRPr lang="en-US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6.7.2. The adjacency matrix                      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6.7.1. The optimal tour is                   representation W of the graph in Fig 6.7.1.		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555" y="1112313"/>
                <a:ext cx="9822039" cy="5763822"/>
              </a:xfrm>
              <a:prstGeom prst="rect">
                <a:avLst/>
              </a:prstGeom>
              <a:blipFill>
                <a:blip r:embed="rId2"/>
                <a:stretch>
                  <a:fillRect l="-806" t="-634" r="-4901" b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990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13760"/>
            <a:ext cx="8061960" cy="10563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1104897" y="812435"/>
                <a:ext cx="9982206" cy="6069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dynamic programming be applied to this problem?</a:t>
                </a: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Determine an optimal tour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mr>
                      <m:mr>
                        <m:e>
                          <m:r>
                            <a:rPr lang="en-US" sz="2200" b="0" i="1" baseline="3000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. . . 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for the graph in Figure 6.7.2. </a:t>
                </a:r>
              </a:p>
              <a:p>
                <a:pPr marL="342900" marR="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Second, consider A = all the sets containing one element: for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 and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not in A,    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="0" i="0" baseline="-2500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baseline="-25000" dirty="0" smtClean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  <m:r>
                      <a:rPr lang="en-US" sz="22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…6.7.3</a:t>
                </a:r>
              </a:p>
              <a:p>
                <a:pPr lvl="1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v</m:t>
                    </m:r>
                    <m:r>
                      <m:rPr>
                        <m:nor/>
                      </m:rPr>
                      <a:rPr lang="en-US" sz="2000" baseline="-25000" dirty="0"/>
                      <m:t>2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{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2 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000" baseline="-25000" dirty="0"/>
                                  <m:t>2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000" baseline="-250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 W[3, 2] + D[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v</m:t>
                    </m:r>
                    <m:r>
                      <m:rPr>
                        <m:nor/>
                      </m:rPr>
                      <a:rPr lang="en-US" sz="2400" baseline="-25000" dirty="0"/>
                      <m:t>2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sz="2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7 + 1 = 8</a:t>
                </a:r>
              </a:p>
              <a:p>
                <a:pPr lvl="1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4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8 + 6 = 14.         D[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2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3 + 1 = 4.     D[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3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     </a:t>
                </a:r>
              </a:p>
              <a:p>
                <a:pPr lvl="1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3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 = 6 +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     D[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4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4 + 6 = 10. </a:t>
                </a: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1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6.7.2. The adjacency matrix                            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6.7.1. The optimal tour is                   representation W of the graph in Fig 6.7.1.		     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97" y="812435"/>
                <a:ext cx="9982206" cy="6069354"/>
              </a:xfrm>
              <a:prstGeom prst="rect">
                <a:avLst/>
              </a:prstGeom>
              <a:blipFill>
                <a:blip r:embed="rId2"/>
                <a:stretch>
                  <a:fillRect l="-794" t="-602" r="-7021" b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368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13760"/>
            <a:ext cx="8061960" cy="10563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1104897" y="797419"/>
                <a:ext cx="9763400" cy="6024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dynamic programming be applied to this problem?</a:t>
                </a: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Determine an optimal tour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mr>
                      <m:mr>
                        <m:e>
                          <m:r>
                            <a:rPr lang="en-US" sz="2200" b="0" i="1" baseline="3000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. . . 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for the graph in Figure 6.7.2. </a:t>
                </a:r>
              </a:p>
              <a:p>
                <a:pPr marL="342900" marR="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Third, consider A = all the sets containing two elements: for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 and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not in A,    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="0" i="0" baseline="-2500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baseline="-25000" dirty="0" smtClean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  <m:r>
                      <a:rPr lang="en-US" sz="22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…6.7.3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	D[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</a:t>
                </a:r>
                <a:r>
                  <a:rPr 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2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/>
                      <m:t>v</m:t>
                    </m:r>
                    <m:r>
                      <m:rPr>
                        <m:nor/>
                      </m:rPr>
                      <a:rPr lang="en-US" sz="2000" baseline="-25000" dirty="0"/>
                      <m:t>3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{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aseline="-25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200" b="0" i="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 {</m:t>
                            </m:r>
                            <m:r>
                              <m:rPr>
                                <m:nor/>
                              </m:rPr>
                              <a:rPr lang="en-US" sz="2200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/>
                              <m:t>3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}−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aseline="-250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	           = min(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2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200" b="0" i="0" dirty="0" smtClean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3</m:t>
                    </m:r>
                    <m:r>
                      <m:rPr>
                        <m:nor/>
                      </m:rPr>
                      <a:rPr lang="en-US" sz="2200" b="0" i="0" dirty="0" smtClean="0"/>
                      <m:t>}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4, 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3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2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                        = min(3 +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 + 8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2400" dirty="0"/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1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6.7.2. The adjacency matrix                      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6.7.1. The optimal tour is                   representation W of the graph in Fig 6.7.1.		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97" y="797419"/>
                <a:ext cx="9763400" cy="6024278"/>
              </a:xfrm>
              <a:prstGeom prst="rect">
                <a:avLst/>
              </a:prstGeom>
              <a:blipFill>
                <a:blip r:embed="rId2"/>
                <a:stretch>
                  <a:fillRect l="-811" t="-709" r="-5556" b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5813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13760"/>
            <a:ext cx="8061960" cy="10563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1104897" y="819962"/>
                <a:ext cx="9763400" cy="6024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dynamic programming be applied to this problem?</a:t>
                </a: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Determine an optimal tour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mr>
                      <m:mr>
                        <m:e>
                          <m:r>
                            <a:rPr lang="en-US" sz="2200" b="0" i="1" baseline="3000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. . . 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for the graph in Figure 6.7.2. </a:t>
                </a:r>
              </a:p>
              <a:p>
                <a:pPr marL="342900" marR="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Third, consider A = all the sets containing two elements: for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 and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not in A,    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="0" i="0" baseline="-2500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baseline="-25000" dirty="0" smtClean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  <m:r>
                      <a:rPr lang="en-US" sz="22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…6.7.3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	D[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</a:t>
                </a:r>
                <a:r>
                  <a:rPr 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2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/>
                      <m:t>v</m:t>
                    </m:r>
                    <m:r>
                      <m:rPr>
                        <m:nor/>
                      </m:rPr>
                      <a:rPr lang="en-US" sz="2000" b="0" i="0" baseline="-25000" dirty="0" smtClean="0"/>
                      <m:t>4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{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aseline="-25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 {</m:t>
                            </m:r>
                            <m:r>
                              <m:rPr>
                                <m:nor/>
                              </m:rPr>
                              <a:rPr lang="en-US" sz="2200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000" b="0" baseline="-25000" dirty="0" smtClean="0"/>
                              <m:t>4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}−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aseline="-250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	           = min(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2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2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4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4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2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                        = min(7 + 10, </a:t>
                </a:r>
                <a:r>
                  <a:rPr lang="en-US" sz="2400" dirty="0"/>
                  <a:t>8 + 4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12</a:t>
                </a:r>
                <a:endParaRPr lang="en-US" sz="2400" dirty="0"/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b="1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1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6.7.2. The adjacency matrix                      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6.7.1. The optimal tour is                   representation W of the graph in Fig 6.7.1.		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97" y="819962"/>
                <a:ext cx="9763400" cy="6024278"/>
              </a:xfrm>
              <a:prstGeom prst="rect">
                <a:avLst/>
              </a:prstGeom>
              <a:blipFill>
                <a:blip r:embed="rId2"/>
                <a:stretch>
                  <a:fillRect l="-811" t="-709" r="-5556" b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826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13760"/>
            <a:ext cx="8061960" cy="10563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1104897" y="819962"/>
                <a:ext cx="9763400" cy="6024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dynamic programming be applied to this problem?</a:t>
                </a: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Determine an optimal tour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mr>
                      <m:mr>
                        <m:e>
                          <m:r>
                            <a:rPr lang="en-US" sz="2200" b="0" i="1" baseline="3000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. . . 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for the graph in Figure 6.7.2. </a:t>
                </a:r>
              </a:p>
              <a:p>
                <a:pPr marL="342900" marR="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Third, consider A = all the sets containing two elements: for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 and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not in A,    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="0" i="0" baseline="-2500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baseline="-25000" dirty="0" smtClean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  <m:r>
                      <a:rPr lang="en-US" sz="22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…6.7.3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	D[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</a:t>
                </a:r>
                <a:r>
                  <a:rPr 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3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/>
                      <m:t>v</m:t>
                    </m:r>
                    <m:r>
                      <m:rPr>
                        <m:nor/>
                      </m:rPr>
                      <a:rPr lang="en-US" sz="2000" b="0" i="0" baseline="-25000" dirty="0" smtClean="0"/>
                      <m:t>4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{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aseline="-25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 {</m:t>
                            </m:r>
                            <m:r>
                              <m:rPr>
                                <m:nor/>
                              </m:rPr>
                              <a:rPr lang="en-US" sz="2200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="0" i="0" baseline="-25000" dirty="0" smtClean="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000" b="0" baseline="-25000" dirty="0" smtClean="0"/>
                              <m:t>4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}−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aseline="-250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	           = min(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3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4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4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3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                        = min(6 + 14, </a:t>
                </a:r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20</a:t>
                </a:r>
                <a:endParaRPr lang="en-US" sz="2400" dirty="0"/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b="1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1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6.7.2. The adjacency matrix                      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6.7.1. The optimal tour is                   representation W of the graph in Fig 6.7.1.		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97" y="819962"/>
                <a:ext cx="9763400" cy="6024278"/>
              </a:xfrm>
              <a:prstGeom prst="rect">
                <a:avLst/>
              </a:prstGeom>
              <a:blipFill>
                <a:blip r:embed="rId2"/>
                <a:stretch>
                  <a:fillRect l="-811" t="-709" r="-5556" b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133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6" y="13761"/>
            <a:ext cx="9467309" cy="68293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The Traveling Salesperson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1104896" y="724322"/>
                <a:ext cx="10129160" cy="6170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dynamic programming be applied to this problem?</a:t>
                </a: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Determine an optimal tour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mr>
                      <m:mr>
                        <m:e>
                          <m:r>
                            <a:rPr lang="en-US" sz="2200" b="0" i="1" baseline="3000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. . . 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for the graph in Figure 6.7.2. </a:t>
                </a:r>
              </a:p>
              <a:p>
                <a:pPr marL="342900" marR="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Finally, compute the length of an optimal tour:  A is all the sets containing three elements: for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 and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not in A,    </a:t>
                </a: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="0" i="0" baseline="-2500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baseline="-25000" dirty="0" smtClean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  <m:r>
                      <a:rPr lang="en-US" sz="22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…6.7.3</a:t>
                </a: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3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/>
                      <m:t>v</m:t>
                    </m:r>
                    <m:r>
                      <m:rPr>
                        <m:nor/>
                      </m:rPr>
                      <a:rPr lang="en-US" sz="2000" b="0" i="0" baseline="-25000" dirty="0" smtClean="0"/>
                      <m:t>4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{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aseline="-25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 {</m:t>
                            </m:r>
                            <m:r>
                              <m:rPr>
                                <m:nor/>
                              </m:rPr>
                              <a:rPr lang="en-US" sz="2200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="0" i="0" baseline="-2500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200" b="0" i="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200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aseline="-25000" dirty="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200" b="0" i="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000" b="0" baseline="-25000" dirty="0" smtClean="0"/>
                              <m:t>4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}−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aseline="-250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 min(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200" dirty="0"/>
                          <m:t>v</m:t>
                        </m:r>
                        <m:r>
                          <m:rPr>
                            <m:nor/>
                          </m:rPr>
                          <a:rPr lang="en-US" sz="2200" b="0" i="0" baseline="-2500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{</m:t>
                        </m:r>
                        <m:r>
                          <m:rPr>
                            <m:nor/>
                          </m:rPr>
                          <a:rPr lang="en-US" sz="2200" dirty="0"/>
                          <m:t>v</m:t>
                        </m:r>
                        <m:r>
                          <m:rPr>
                            <m:nor/>
                          </m:rPr>
                          <a:rPr lang="en-US" sz="2200" baseline="-25000" dirty="0"/>
                          <m:t>3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v</m:t>
                        </m:r>
                        <m:r>
                          <m:rPr>
                            <m:nor/>
                          </m:rPr>
                          <a:rPr lang="en-US" sz="2200" baseline="-25000" dirty="0"/>
                          <m:t>4</m:t>
                        </m:r>
                        <m:r>
                          <m:rPr>
                            <m:nor/>
                          </m:rPr>
                          <a:rPr lang="en-US" sz="2200" dirty="0"/>
                          <m:t>}</m:t>
                        </m:r>
                      </m:e>
                    </m:d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3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2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200" b="0" i="0" dirty="0" smtClean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4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4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2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200" b="0" i="0" dirty="0" smtClean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3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 min(2 + 20, 9 +12,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21</a:t>
                </a:r>
                <a:endParaRPr lang="en-US" sz="2400" dirty="0"/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b="1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b="1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1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6.7.2. The adjacency matrix                      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6.7.1. The optimal tour is                   representation W of the graph in Fig 6.7.1.		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96" y="724322"/>
                <a:ext cx="10129160" cy="6170472"/>
              </a:xfrm>
              <a:prstGeom prst="rect">
                <a:avLst/>
              </a:prstGeom>
              <a:blipFill>
                <a:blip r:embed="rId2"/>
                <a:stretch>
                  <a:fillRect l="-782" t="-692" r="-1745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161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18" y="1"/>
            <a:ext cx="8462554" cy="10206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The Dynamic Programming Algorithm for 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855618" y="1168695"/>
                <a:ext cx="5624580" cy="5511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Problem:  Determine an optimal tour in a given weighted (nonnegative numbers), directed graph G = (V, E), where |V| = n numbers of vertices. The graph is represented by a two-dimensional adjacency matrix (i.e., 2D-array) W[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j], where 1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</a:t>
                </a:r>
                <a:r>
                  <a:rPr lang="en-US" sz="2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n, and each of the entries has the weight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</a:t>
                </a:r>
                <a:r>
                  <a:rPr lang="en-US" sz="2200" baseline="-25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ij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on the edge from vertex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to vertex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P[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A] be the index of the first vertex after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on a shortest path from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to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that passes through all the vertices in A exactly once.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Length of an optimal tour can be computed by: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baseline="-25000" dirty="0" smtClean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  <m:r>
                      <a:rPr lang="en-US" sz="20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i.e.,  [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], 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1,</a:t>
                </a:r>
                <a:r>
                  <a:rPr lang="en-US" sz="2000" dirty="0"/>
                  <a:t> v</a:t>
                </a:r>
                <a:r>
                  <a:rPr lang="en-US" sz="2000" baseline="-25000" dirty="0"/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                                					…6.7.3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8" y="1168695"/>
                <a:ext cx="5624580" cy="5511381"/>
              </a:xfrm>
              <a:prstGeom prst="rect">
                <a:avLst/>
              </a:prstGeom>
              <a:blipFill>
                <a:blip r:embed="rId2"/>
                <a:stretch>
                  <a:fillRect l="-1408" t="-774" r="-2275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DF68CCE-9EA6-4321-80DF-33A3AF442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674605"/>
              </p:ext>
            </p:extLst>
          </p:nvPr>
        </p:nvGraphicFramePr>
        <p:xfrm>
          <a:off x="6776426" y="1330189"/>
          <a:ext cx="4317136" cy="4491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642">
                  <a:extLst>
                    <a:ext uri="{9D8B030D-6E8A-4147-A177-3AD203B41FA5}">
                      <a16:colId xmlns:a16="http://schemas.microsoft.com/office/drawing/2014/main" val="2500152310"/>
                    </a:ext>
                  </a:extLst>
                </a:gridCol>
                <a:gridCol w="539642">
                  <a:extLst>
                    <a:ext uri="{9D8B030D-6E8A-4147-A177-3AD203B41FA5}">
                      <a16:colId xmlns:a16="http://schemas.microsoft.com/office/drawing/2014/main" val="1475136797"/>
                    </a:ext>
                  </a:extLst>
                </a:gridCol>
                <a:gridCol w="539642">
                  <a:extLst>
                    <a:ext uri="{9D8B030D-6E8A-4147-A177-3AD203B41FA5}">
                      <a16:colId xmlns:a16="http://schemas.microsoft.com/office/drawing/2014/main" val="2872834128"/>
                    </a:ext>
                  </a:extLst>
                </a:gridCol>
                <a:gridCol w="539642">
                  <a:extLst>
                    <a:ext uri="{9D8B030D-6E8A-4147-A177-3AD203B41FA5}">
                      <a16:colId xmlns:a16="http://schemas.microsoft.com/office/drawing/2014/main" val="3115713592"/>
                    </a:ext>
                  </a:extLst>
                </a:gridCol>
                <a:gridCol w="539642">
                  <a:extLst>
                    <a:ext uri="{9D8B030D-6E8A-4147-A177-3AD203B41FA5}">
                      <a16:colId xmlns:a16="http://schemas.microsoft.com/office/drawing/2014/main" val="3310178709"/>
                    </a:ext>
                  </a:extLst>
                </a:gridCol>
                <a:gridCol w="539642">
                  <a:extLst>
                    <a:ext uri="{9D8B030D-6E8A-4147-A177-3AD203B41FA5}">
                      <a16:colId xmlns:a16="http://schemas.microsoft.com/office/drawing/2014/main" val="917149721"/>
                    </a:ext>
                  </a:extLst>
                </a:gridCol>
                <a:gridCol w="539642">
                  <a:extLst>
                    <a:ext uri="{9D8B030D-6E8A-4147-A177-3AD203B41FA5}">
                      <a16:colId xmlns:a16="http://schemas.microsoft.com/office/drawing/2014/main" val="3433724948"/>
                    </a:ext>
                  </a:extLst>
                </a:gridCol>
                <a:gridCol w="539642">
                  <a:extLst>
                    <a:ext uri="{9D8B030D-6E8A-4147-A177-3AD203B41FA5}">
                      <a16:colId xmlns:a16="http://schemas.microsoft.com/office/drawing/2014/main" val="4244691825"/>
                    </a:ext>
                  </a:extLst>
                </a:gridCol>
              </a:tblGrid>
              <a:tr h="561388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393663"/>
                  </a:ext>
                </a:extLst>
              </a:tr>
              <a:tr h="561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1j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701863"/>
                  </a:ext>
                </a:extLst>
              </a:tr>
              <a:tr h="561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2512"/>
                  </a:ext>
                </a:extLst>
              </a:tr>
              <a:tr h="561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91858"/>
                  </a:ext>
                </a:extLst>
              </a:tr>
              <a:tr h="56138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381449"/>
                  </a:ext>
                </a:extLst>
              </a:tr>
              <a:tr h="561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 err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endParaRPr lang="en-US" b="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24298"/>
                  </a:ext>
                </a:extLst>
              </a:tr>
              <a:tr h="56138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726018"/>
                  </a:ext>
                </a:extLst>
              </a:tr>
              <a:tr h="561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n2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569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DF9B0C-A713-4343-B424-18D25310DCA6}"/>
              </a:ext>
            </a:extLst>
          </p:cNvPr>
          <p:cNvSpPr txBox="1"/>
          <p:nvPr/>
        </p:nvSpPr>
        <p:spPr>
          <a:xfrm>
            <a:off x="6662057" y="5946167"/>
            <a:ext cx="454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6.7.4  An adjacency matrix W[1..n, 1..n]. </a:t>
            </a:r>
          </a:p>
        </p:txBody>
      </p:sp>
    </p:spTree>
    <p:extLst>
      <p:ext uri="{BB962C8B-B14F-4D97-AF65-F5344CB8AC3E}">
        <p14:creationId xmlns:p14="http://schemas.microsoft.com/office/powerpoint/2010/main" val="2583260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18" y="1"/>
            <a:ext cx="8462554" cy="10206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The Dynamic Programming Algorithm for 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949234" y="952745"/>
                <a:ext cx="9823269" cy="561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Input: An adjacency matrix W[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for a weighted directed graph G = (V, E).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Output: A variable 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minLength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whose value is the length of an optimal tour; a two-dimensional array P from which an optimal tour can be constructed.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define D[1 .. n, subset of V – {v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}];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(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2 to n) {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D[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W[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1];}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(k = 1 to k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 -2)  </a:t>
                </a:r>
                <a:r>
                  <a:rPr lang="en-US" sz="2000" b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for (all subsets A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⊆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V-{v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containing k vertices )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for (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such that 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 and v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is not in A) { 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D[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A]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lim>
                    </m:limLow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(W[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+ D[j, A-{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000" baseline="-25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}]);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P[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A] = value of j that gave the min;   } 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D[1, V- {v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lim>
                    </m:limLow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 W[1, j] + D[j, V – {v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000" baseline="-25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}]; )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p[1, V- {v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 = value of j that gave the min; 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minlength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D[1, V - {v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}];   </a:t>
                </a:r>
                <a:r>
                  <a:rPr lang="en-US" sz="2000" b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34" y="952745"/>
                <a:ext cx="9823269" cy="5615961"/>
              </a:xfrm>
              <a:prstGeom prst="rect">
                <a:avLst/>
              </a:prstGeom>
              <a:blipFill>
                <a:blip r:embed="rId2"/>
                <a:stretch>
                  <a:fillRect l="-683" t="-542" b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064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1C8945-1DFD-4635-A293-41A7DEA2A7F3}"/>
              </a:ext>
            </a:extLst>
          </p:cNvPr>
          <p:cNvSpPr/>
          <p:nvPr/>
        </p:nvSpPr>
        <p:spPr>
          <a:xfrm>
            <a:off x="1454332" y="840769"/>
            <a:ext cx="1008452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Define D[1 .. n, subset of V – {v</a:t>
            </a:r>
            <a:r>
              <a:rPr lang="en-US" sz="20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}].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971297DC-B49E-41F7-A0CF-9183067118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182652"/>
                  </p:ext>
                </p:extLst>
              </p:nvPr>
            </p:nvGraphicFramePr>
            <p:xfrm>
              <a:off x="801189" y="1506220"/>
              <a:ext cx="10737668" cy="384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8480">
                      <a:extLst>
                        <a:ext uri="{9D8B030D-6E8A-4147-A177-3AD203B41FA5}">
                          <a16:colId xmlns:a16="http://schemas.microsoft.com/office/drawing/2014/main" val="651825483"/>
                        </a:ext>
                      </a:extLst>
                    </a:gridCol>
                    <a:gridCol w="492143">
                      <a:extLst>
                        <a:ext uri="{9D8B030D-6E8A-4147-A177-3AD203B41FA5}">
                          <a16:colId xmlns:a16="http://schemas.microsoft.com/office/drawing/2014/main" val="3381803927"/>
                        </a:ext>
                      </a:extLst>
                    </a:gridCol>
                    <a:gridCol w="1122244">
                      <a:extLst>
                        <a:ext uri="{9D8B030D-6E8A-4147-A177-3AD203B41FA5}">
                          <a16:colId xmlns:a16="http://schemas.microsoft.com/office/drawing/2014/main" val="3822157633"/>
                        </a:ext>
                      </a:extLst>
                    </a:gridCol>
                    <a:gridCol w="1105729">
                      <a:extLst>
                        <a:ext uri="{9D8B030D-6E8A-4147-A177-3AD203B41FA5}">
                          <a16:colId xmlns:a16="http://schemas.microsoft.com/office/drawing/2014/main" val="3544833385"/>
                        </a:ext>
                      </a:extLst>
                    </a:gridCol>
                    <a:gridCol w="1123007">
                      <a:extLst>
                        <a:ext uri="{9D8B030D-6E8A-4147-A177-3AD203B41FA5}">
                          <a16:colId xmlns:a16="http://schemas.microsoft.com/office/drawing/2014/main" val="594074184"/>
                        </a:ext>
                      </a:extLst>
                    </a:gridCol>
                    <a:gridCol w="1399438">
                      <a:extLst>
                        <a:ext uri="{9D8B030D-6E8A-4147-A177-3AD203B41FA5}">
                          <a16:colId xmlns:a16="http://schemas.microsoft.com/office/drawing/2014/main" val="397855203"/>
                        </a:ext>
                      </a:extLst>
                    </a:gridCol>
                    <a:gridCol w="1425354">
                      <a:extLst>
                        <a:ext uri="{9D8B030D-6E8A-4147-A177-3AD203B41FA5}">
                          <a16:colId xmlns:a16="http://schemas.microsoft.com/office/drawing/2014/main" val="1913199681"/>
                        </a:ext>
                      </a:extLst>
                    </a:gridCol>
                    <a:gridCol w="1408078">
                      <a:extLst>
                        <a:ext uri="{9D8B030D-6E8A-4147-A177-3AD203B41FA5}">
                          <a16:colId xmlns:a16="http://schemas.microsoft.com/office/drawing/2014/main" val="870241983"/>
                        </a:ext>
                      </a:extLst>
                    </a:gridCol>
                    <a:gridCol w="1883195">
                      <a:extLst>
                        <a:ext uri="{9D8B030D-6E8A-4147-A177-3AD203B41FA5}">
                          <a16:colId xmlns:a16="http://schemas.microsoft.com/office/drawing/2014/main" val="16883637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D[-, -]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42459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min(2+20, 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9+12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 =21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1059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6+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4+6=10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min(6+14, 4+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 =20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4731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7+1=8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8+6=14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min(7+10, 8+4) =12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6980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3+1=4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min(3+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6724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dirty="0">
                              <a:solidFill>
                                <a:srgbClr val="3333FF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rgbClr val="3333FF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rgbClr val="3333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3333FF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rgbClr val="3333FF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rgbClr val="3333FF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93703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971297DC-B49E-41F7-A0CF-9183067118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182652"/>
                  </p:ext>
                </p:extLst>
              </p:nvPr>
            </p:nvGraphicFramePr>
            <p:xfrm>
              <a:off x="801189" y="1506220"/>
              <a:ext cx="10737668" cy="384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8480">
                      <a:extLst>
                        <a:ext uri="{9D8B030D-6E8A-4147-A177-3AD203B41FA5}">
                          <a16:colId xmlns:a16="http://schemas.microsoft.com/office/drawing/2014/main" val="651825483"/>
                        </a:ext>
                      </a:extLst>
                    </a:gridCol>
                    <a:gridCol w="492143">
                      <a:extLst>
                        <a:ext uri="{9D8B030D-6E8A-4147-A177-3AD203B41FA5}">
                          <a16:colId xmlns:a16="http://schemas.microsoft.com/office/drawing/2014/main" val="3381803927"/>
                        </a:ext>
                      </a:extLst>
                    </a:gridCol>
                    <a:gridCol w="1122244">
                      <a:extLst>
                        <a:ext uri="{9D8B030D-6E8A-4147-A177-3AD203B41FA5}">
                          <a16:colId xmlns:a16="http://schemas.microsoft.com/office/drawing/2014/main" val="3822157633"/>
                        </a:ext>
                      </a:extLst>
                    </a:gridCol>
                    <a:gridCol w="1105729">
                      <a:extLst>
                        <a:ext uri="{9D8B030D-6E8A-4147-A177-3AD203B41FA5}">
                          <a16:colId xmlns:a16="http://schemas.microsoft.com/office/drawing/2014/main" val="3544833385"/>
                        </a:ext>
                      </a:extLst>
                    </a:gridCol>
                    <a:gridCol w="1123007">
                      <a:extLst>
                        <a:ext uri="{9D8B030D-6E8A-4147-A177-3AD203B41FA5}">
                          <a16:colId xmlns:a16="http://schemas.microsoft.com/office/drawing/2014/main" val="594074184"/>
                        </a:ext>
                      </a:extLst>
                    </a:gridCol>
                    <a:gridCol w="1399438">
                      <a:extLst>
                        <a:ext uri="{9D8B030D-6E8A-4147-A177-3AD203B41FA5}">
                          <a16:colId xmlns:a16="http://schemas.microsoft.com/office/drawing/2014/main" val="397855203"/>
                        </a:ext>
                      </a:extLst>
                    </a:gridCol>
                    <a:gridCol w="1425354">
                      <a:extLst>
                        <a:ext uri="{9D8B030D-6E8A-4147-A177-3AD203B41FA5}">
                          <a16:colId xmlns:a16="http://schemas.microsoft.com/office/drawing/2014/main" val="1913199681"/>
                        </a:ext>
                      </a:extLst>
                    </a:gridCol>
                    <a:gridCol w="1408078">
                      <a:extLst>
                        <a:ext uri="{9D8B030D-6E8A-4147-A177-3AD203B41FA5}">
                          <a16:colId xmlns:a16="http://schemas.microsoft.com/office/drawing/2014/main" val="870241983"/>
                        </a:ext>
                      </a:extLst>
                    </a:gridCol>
                    <a:gridCol w="1883195">
                      <a:extLst>
                        <a:ext uri="{9D8B030D-6E8A-4147-A177-3AD203B41FA5}">
                          <a16:colId xmlns:a16="http://schemas.microsoft.com/office/drawing/2014/main" val="16883637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D[-, -]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9259" t="-8197" r="-1919753" b="-9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4245975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550" t="-62857" r="-647" b="-45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105927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7680" t="-162857" r="-657459" b="-3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4+6=10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437" t="-162857" r="-134632" b="-3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47317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9259" t="-262857" r="-1919753" b="-2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7+1=8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8+6=14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min(7+10, 8+4) =12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69802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3+1=4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7680" t="-362857" r="-657459" b="-1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0000" t="-362857" r="-337391" b="-1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672496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dirty="0">
                              <a:solidFill>
                                <a:srgbClr val="3333FF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rgbClr val="3333FF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rgbClr val="3333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3333FF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rgbClr val="3333FF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rgbClr val="3333FF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93703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075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62554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Dynamic Programming: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The Traveling Salesperson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C3916-0BD0-42F1-8EA3-50DF258B80A7}"/>
              </a:ext>
            </a:extLst>
          </p:cNvPr>
          <p:cNvSpPr txBox="1"/>
          <p:nvPr/>
        </p:nvSpPr>
        <p:spPr>
          <a:xfrm>
            <a:off x="1193074" y="2328699"/>
            <a:ext cx="872598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salesperson is planning a sales trip for n cities. </a:t>
            </a:r>
          </a:p>
          <a:p>
            <a:pPr marL="461963" marR="0" lvl="0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Each city is connected to some of the other cities by a road. </a:t>
            </a:r>
          </a:p>
          <a:p>
            <a:pPr marL="461963" marR="0" lvl="0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problem is to determine a shortest route that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starts at his home city,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visits each of the cities once, and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ends up at the home city.</a:t>
            </a:r>
          </a:p>
          <a:p>
            <a:pPr marL="461963" marR="0" lvl="0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problem of determining a shortest route is called the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Traveling Salesperson problem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591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1C8945-1DFD-4635-A293-41A7DEA2A7F3}"/>
                  </a:ext>
                </a:extLst>
              </p:cNvPr>
              <p:cNvSpPr/>
              <p:nvPr/>
            </p:nvSpPr>
            <p:spPr>
              <a:xfrm>
                <a:off x="1021082" y="1316741"/>
                <a:ext cx="9220198" cy="4432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Background: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k(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mr>
                    </m:m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n(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mr>
                    </m:m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1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	      	      = n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1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    = 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1C8945-1DFD-4635-A293-41A7DEA2A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2" y="1316741"/>
                <a:ext cx="9220198" cy="4432752"/>
              </a:xfrm>
              <a:prstGeom prst="rect">
                <a:avLst/>
              </a:prstGeom>
              <a:blipFill>
                <a:blip r:embed="rId2"/>
                <a:stretch>
                  <a:fillRect l="-1058" t="-1100" b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8EE4D81-973A-4394-A27E-7F76E85478B9}"/>
              </a:ext>
            </a:extLst>
          </p:cNvPr>
          <p:cNvSpPr txBox="1">
            <a:spLocks/>
          </p:cNvSpPr>
          <p:nvPr/>
        </p:nvSpPr>
        <p:spPr>
          <a:xfrm>
            <a:off x="855618" y="70442"/>
            <a:ext cx="8462554" cy="10206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The Dynamic Programming Algorithm for 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</a:t>
            </a:r>
          </a:p>
        </p:txBody>
      </p:sp>
    </p:spTree>
    <p:extLst>
      <p:ext uri="{BB962C8B-B14F-4D97-AF65-F5344CB8AC3E}">
        <p14:creationId xmlns:p14="http://schemas.microsoft.com/office/powerpoint/2010/main" val="1851996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1C8945-1DFD-4635-A293-41A7DEA2A7F3}"/>
                  </a:ext>
                </a:extLst>
              </p:cNvPr>
              <p:cNvSpPr/>
              <p:nvPr/>
            </p:nvSpPr>
            <p:spPr>
              <a:xfrm>
                <a:off x="941614" y="1306455"/>
                <a:ext cx="10308771" cy="4991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input size is n, the number of vertices in the graph.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Basic operation: the instructions executed for each value of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0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including</a:t>
                </a:r>
                <a:r>
                  <a:rPr lang="en-US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addition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instruction.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each set A containing k vertices, we must consider n - 1 - k vertices.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each of these vertices, the basic operation is done k times.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number of subsets A of V – {v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containing k vertices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mr>
                    </m:m>
                    <m:r>
                      <m:rPr>
                        <m:nor/>
                      </m:rPr>
                      <a:rPr 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; 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total number of times the basic operation is done is given by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−1−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Since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−1−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)(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mr>
                    </m:m>
                    <m:r>
                      <m:rPr>
                        <m:nor/>
                      </m:rPr>
                      <a:rPr 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−1)(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mr>
                    </m:m>
                    <m:r>
                      <m:rPr>
                        <m:nor/>
                      </m:rPr>
                      <a:rPr 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Then 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−1−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(n-1)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                                           = (n-1)(n-2)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1C8945-1DFD-4635-A293-41A7DEA2A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14" y="1306455"/>
                <a:ext cx="10308771" cy="4991879"/>
              </a:xfrm>
              <a:prstGeom prst="rect">
                <a:avLst/>
              </a:prstGeom>
              <a:blipFill>
                <a:blip r:embed="rId2"/>
                <a:stretch>
                  <a:fillRect l="-532" t="-611" b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8EE4D81-973A-4394-A27E-7F76E85478B9}"/>
              </a:ext>
            </a:extLst>
          </p:cNvPr>
          <p:cNvSpPr txBox="1">
            <a:spLocks/>
          </p:cNvSpPr>
          <p:nvPr/>
        </p:nvSpPr>
        <p:spPr>
          <a:xfrm>
            <a:off x="855617" y="174945"/>
            <a:ext cx="8915399" cy="102064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The Dynamic Programming Algorithm for 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Problem-Time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309125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1C8945-1DFD-4635-A293-41A7DEA2A7F3}"/>
                  </a:ext>
                </a:extLst>
              </p:cNvPr>
              <p:cNvSpPr/>
              <p:nvPr/>
            </p:nvSpPr>
            <p:spPr>
              <a:xfrm>
                <a:off x="1473926" y="1778295"/>
                <a:ext cx="9376953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analyze the memory complexity, M(n).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memory used to store arrays D[v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A] and P[v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A]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P[v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A] is the dominant amount of memory.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Because V-{v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contains n -1 vertices, it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subsets A.     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first index of the arrays D and P ranges in value between 1 and n.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Therefore,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M(n) = 2 x 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1C8945-1DFD-4635-A293-41A7DEA2A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26" y="1778295"/>
                <a:ext cx="9376953" cy="3170099"/>
              </a:xfrm>
              <a:prstGeom prst="rect">
                <a:avLst/>
              </a:prstGeom>
              <a:blipFill>
                <a:blip r:embed="rId2"/>
                <a:stretch>
                  <a:fillRect l="-715" t="-1154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8EE4D81-973A-4394-A27E-7F76E85478B9}"/>
              </a:ext>
            </a:extLst>
          </p:cNvPr>
          <p:cNvSpPr txBox="1">
            <a:spLocks/>
          </p:cNvSpPr>
          <p:nvPr/>
        </p:nvSpPr>
        <p:spPr>
          <a:xfrm>
            <a:off x="1291046" y="227196"/>
            <a:ext cx="8610600" cy="102064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The Dynamic Programming Algorithm for 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Problem-Time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46484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1C8945-1DFD-4635-A293-41A7DEA2A7F3}"/>
              </a:ext>
            </a:extLst>
          </p:cNvPr>
          <p:cNvSpPr/>
          <p:nvPr/>
        </p:nvSpPr>
        <p:spPr>
          <a:xfrm>
            <a:off x="1494609" y="1379577"/>
            <a:ext cx="8781505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 one has every found an algorithm for the Traveling Salesperson problem whose worse-case time complexity is better than exponential.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 one has ever proved that such an algorithm is not possible.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This problem is one of a large class of closely related problem that share this property.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Examples: 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65417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Travelling Salesperson Optimalization Problem,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65417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0-1 Knapsack Optimalization Problem,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65417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Graph-Coloring Optimalization Problem (no two adjacent vertices are colored the same color. The number of color needed is called the chromatic number of the graph),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65417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Clique Optimization Problem (a maximum clique in an undirected graph is a subgraph of the given undirected graph such that each of the vertices in the subgraph is adjacent to all the other vertices in the subgraph).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EE4D81-973A-4394-A27E-7F76E85478B9}"/>
              </a:ext>
            </a:extLst>
          </p:cNvPr>
          <p:cNvSpPr txBox="1">
            <a:spLocks/>
          </p:cNvSpPr>
          <p:nvPr/>
        </p:nvSpPr>
        <p:spPr>
          <a:xfrm>
            <a:off x="1291046" y="227196"/>
            <a:ext cx="8671560" cy="102064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The Dynamic Programming Algorithm for 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Problem-Time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52229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1C8945-1DFD-4635-A293-41A7DEA2A7F3}"/>
                  </a:ext>
                </a:extLst>
              </p:cNvPr>
              <p:cNvSpPr/>
              <p:nvPr/>
            </p:nvSpPr>
            <p:spPr>
              <a:xfrm>
                <a:off x="933996" y="1050744"/>
                <a:ext cx="9376953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Given 20 cities, in which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one of the cities is designed as home city, and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roads connected from every city to every other city.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Find a tour which must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start from the home city,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visit each all other cities exactly once, and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return the home city.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Assume that the time to process the basic instruction is 1 microsecond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Applying the brute-force algorithm, consider all (20 – 1)! tours for his route.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compute the length of each tour, the time taken by brute-force algorithm is: 	T(20) = (20 – 1)!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 = 3857 years.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time taken by dynamic programming algorithm is 				T(20) = (20 – 1)(20 – 2)2</a:t>
                </a:r>
                <a:r>
                  <a:rPr lang="en-US" sz="20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20-3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 = 45 seconds.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memory used by the dynamic programming algorithm is 			M(20) = 20*2</a:t>
                </a:r>
                <a:r>
                  <a:rPr lang="en-US" sz="20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20,971,520 array slots.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Using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dynamic programming algorithm to find the optimal tour is practical only when n is small. If there were 100 cities, this algorithm would take many years also.  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1C8945-1DFD-4635-A293-41A7DEA2A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96" y="1050744"/>
                <a:ext cx="9376953" cy="5632311"/>
              </a:xfrm>
              <a:prstGeom prst="rect">
                <a:avLst/>
              </a:prstGeom>
              <a:blipFill>
                <a:blip r:embed="rId2"/>
                <a:stretch>
                  <a:fillRect l="-585" t="-541" r="-1365" b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8EE4D81-973A-4394-A27E-7F76E85478B9}"/>
              </a:ext>
            </a:extLst>
          </p:cNvPr>
          <p:cNvSpPr txBox="1">
            <a:spLocks/>
          </p:cNvSpPr>
          <p:nvPr/>
        </p:nvSpPr>
        <p:spPr>
          <a:xfrm>
            <a:off x="855618" y="174945"/>
            <a:ext cx="8462554" cy="10206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The Dynamic Programming Algorithm for 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</a:t>
            </a:r>
          </a:p>
        </p:txBody>
      </p:sp>
    </p:spTree>
    <p:extLst>
      <p:ext uri="{BB962C8B-B14F-4D97-AF65-F5344CB8AC3E}">
        <p14:creationId xmlns:p14="http://schemas.microsoft.com/office/powerpoint/2010/main" val="3439099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1C8945-1DFD-4635-A293-41A7DEA2A7F3}"/>
              </a:ext>
            </a:extLst>
          </p:cNvPr>
          <p:cNvSpPr/>
          <p:nvPr/>
        </p:nvSpPr>
        <p:spPr>
          <a:xfrm>
            <a:off x="1099470" y="1059418"/>
            <a:ext cx="937695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Consider how to retrieve an optimal tour from the array P[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A].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members of the array P needed to determine an optimal tour for the graph in Figure 6.7.1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P[1, {v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}]	 	P[3, {v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}] 		 P[4, {v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optimal tour is as follows: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Index of first node = P[1, {v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}]  = 3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Index of second node = P[3, {v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}]  = 4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Index of third node = 	P[4, {v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}]  = 2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Thus, the optimal tour is 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[v</a:t>
            </a:r>
            <a:r>
              <a:rPr lang="en-US" sz="20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EE4D81-973A-4394-A27E-7F76E85478B9}"/>
              </a:ext>
            </a:extLst>
          </p:cNvPr>
          <p:cNvSpPr txBox="1">
            <a:spLocks/>
          </p:cNvSpPr>
          <p:nvPr/>
        </p:nvSpPr>
        <p:spPr>
          <a:xfrm>
            <a:off x="855618" y="174945"/>
            <a:ext cx="8462554" cy="10206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The Dynamic Programming Algorithm for 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A6D925-5335-4208-AB64-47ABCE84D0B5}"/>
              </a:ext>
            </a:extLst>
          </p:cNvPr>
          <p:cNvSpPr/>
          <p:nvPr/>
        </p:nvSpPr>
        <p:spPr>
          <a:xfrm>
            <a:off x="8307988" y="4127862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B59116-DECE-411E-8E80-290B3138C8AD}"/>
              </a:ext>
            </a:extLst>
          </p:cNvPr>
          <p:cNvSpPr/>
          <p:nvPr/>
        </p:nvSpPr>
        <p:spPr>
          <a:xfrm>
            <a:off x="10476423" y="4127862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57129E-BCAD-48EB-BF69-523232C693F3}"/>
              </a:ext>
            </a:extLst>
          </p:cNvPr>
          <p:cNvSpPr/>
          <p:nvPr/>
        </p:nvSpPr>
        <p:spPr>
          <a:xfrm>
            <a:off x="8307988" y="5621382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323062-E482-4499-8E71-41E4A787B5B1}"/>
              </a:ext>
            </a:extLst>
          </p:cNvPr>
          <p:cNvSpPr/>
          <p:nvPr/>
        </p:nvSpPr>
        <p:spPr>
          <a:xfrm>
            <a:off x="10476423" y="5621381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6B20EC-BA8A-473E-A787-4B39409CC59A}"/>
              </a:ext>
            </a:extLst>
          </p:cNvPr>
          <p:cNvCxnSpPr>
            <a:stCxn id="5" idx="7"/>
            <a:endCxn id="6" idx="1"/>
          </p:cNvCxnSpPr>
          <p:nvPr/>
        </p:nvCxnSpPr>
        <p:spPr>
          <a:xfrm>
            <a:off x="8753982" y="4206933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993257-DAFE-4541-82E8-D1669585B5A1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8569245" y="4667793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76CFB7-33EF-4EFC-B53D-3FA0FFDB1034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10737680" y="4667793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CD88C1-F730-47BE-BA80-5AB36D719AF7}"/>
              </a:ext>
            </a:extLst>
          </p:cNvPr>
          <p:cNvCxnSpPr>
            <a:cxnSpLocks/>
            <a:stCxn id="6" idx="5"/>
            <a:endCxn id="8" idx="7"/>
          </p:cNvCxnSpPr>
          <p:nvPr/>
        </p:nvCxnSpPr>
        <p:spPr>
          <a:xfrm>
            <a:off x="10922417" y="4588722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2D76E5-2722-4CD4-B495-773ED941DD89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8753982" y="4397828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1741BF-EB8C-4CF1-AE49-8142AE9743B6}"/>
              </a:ext>
            </a:extLst>
          </p:cNvPr>
          <p:cNvCxnSpPr>
            <a:cxnSpLocks/>
            <a:stCxn id="6" idx="3"/>
            <a:endCxn id="7" idx="6"/>
          </p:cNvCxnSpPr>
          <p:nvPr/>
        </p:nvCxnSpPr>
        <p:spPr>
          <a:xfrm flipH="1">
            <a:off x="8830502" y="4588722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BFA083-9A70-4969-8C7E-7D892A565ED2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8830502" y="4397828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1B2999-994A-4F5D-BDC3-9C869379BBD8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8830502" y="5891346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48A4B1-C942-46F3-924B-2DE303C3D202}"/>
              </a:ext>
            </a:extLst>
          </p:cNvPr>
          <p:cNvSpPr txBox="1"/>
          <p:nvPr/>
        </p:nvSpPr>
        <p:spPr>
          <a:xfrm>
            <a:off x="9169208" y="3870521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C71EB-39FF-4514-B5D2-F4F08752A63D}"/>
              </a:ext>
            </a:extLst>
          </p:cNvPr>
          <p:cNvSpPr txBox="1"/>
          <p:nvPr/>
        </p:nvSpPr>
        <p:spPr>
          <a:xfrm>
            <a:off x="9276496" y="431875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219DF-3E68-4652-9F43-D4F8D82AFC46}"/>
              </a:ext>
            </a:extLst>
          </p:cNvPr>
          <p:cNvSpPr txBox="1"/>
          <p:nvPr/>
        </p:nvSpPr>
        <p:spPr>
          <a:xfrm>
            <a:off x="8307988" y="4858686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7A5AB3-6732-4BB0-97C6-F983EB5596F1}"/>
              </a:ext>
            </a:extLst>
          </p:cNvPr>
          <p:cNvSpPr txBox="1"/>
          <p:nvPr/>
        </p:nvSpPr>
        <p:spPr>
          <a:xfrm>
            <a:off x="9711156" y="450965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EBD23C-D1EB-4AD2-A216-5E6DAF23FA7D}"/>
              </a:ext>
            </a:extLst>
          </p:cNvPr>
          <p:cNvSpPr txBox="1"/>
          <p:nvPr/>
        </p:nvSpPr>
        <p:spPr>
          <a:xfrm>
            <a:off x="9293772" y="538075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7F065-4F34-4551-AAB2-1D230A27F21B}"/>
              </a:ext>
            </a:extLst>
          </p:cNvPr>
          <p:cNvSpPr txBox="1"/>
          <p:nvPr/>
        </p:nvSpPr>
        <p:spPr>
          <a:xfrm>
            <a:off x="10462867" y="4832996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5108CC-B382-4D31-BD60-2EA6F468FBFB}"/>
              </a:ext>
            </a:extLst>
          </p:cNvPr>
          <p:cNvSpPr txBox="1"/>
          <p:nvPr/>
        </p:nvSpPr>
        <p:spPr>
          <a:xfrm>
            <a:off x="10918992" y="49439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046F59-824A-494B-A82E-90E01694E1A2}"/>
              </a:ext>
            </a:extLst>
          </p:cNvPr>
          <p:cNvSpPr txBox="1"/>
          <p:nvPr/>
        </p:nvSpPr>
        <p:spPr>
          <a:xfrm>
            <a:off x="9797154" y="558396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AAB58B-94B5-4102-BC91-7226FE9C0D7C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8753982" y="4588722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470FBB-64DC-4B15-9B4D-E08EF9EEC3F5}"/>
              </a:ext>
            </a:extLst>
          </p:cNvPr>
          <p:cNvSpPr txBox="1"/>
          <p:nvPr/>
        </p:nvSpPr>
        <p:spPr>
          <a:xfrm>
            <a:off x="10133509" y="5175955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E76BDA-CE54-435F-B940-D373E17E3418}"/>
              </a:ext>
            </a:extLst>
          </p:cNvPr>
          <p:cNvSpPr txBox="1"/>
          <p:nvPr/>
        </p:nvSpPr>
        <p:spPr>
          <a:xfrm>
            <a:off x="8078299" y="6119577"/>
            <a:ext cx="3265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6.7.1. The optimal tour is                  	[v</a:t>
            </a:r>
            <a:r>
              <a:rPr lang="en-US" sz="18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18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1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18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1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18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18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].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E81C67-312B-4833-A2BB-EA946CFDF67E}"/>
              </a:ext>
            </a:extLst>
          </p:cNvPr>
          <p:cNvSpPr txBox="1"/>
          <p:nvPr/>
        </p:nvSpPr>
        <p:spPr>
          <a:xfrm>
            <a:off x="2194560" y="2244357"/>
            <a:ext cx="15065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D1591F-A140-4590-BA74-662D81250415}"/>
              </a:ext>
            </a:extLst>
          </p:cNvPr>
          <p:cNvSpPr txBox="1"/>
          <p:nvPr/>
        </p:nvSpPr>
        <p:spPr>
          <a:xfrm>
            <a:off x="4796233" y="2244357"/>
            <a:ext cx="15065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F3889A-DD2E-4C21-8E35-CB96ECC6DB8D}"/>
              </a:ext>
            </a:extLst>
          </p:cNvPr>
          <p:cNvSpPr txBox="1"/>
          <p:nvPr/>
        </p:nvSpPr>
        <p:spPr>
          <a:xfrm>
            <a:off x="7341337" y="2244357"/>
            <a:ext cx="15065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32FF29-0D4B-401E-8E2D-E664D817B427}"/>
              </a:ext>
            </a:extLst>
          </p:cNvPr>
          <p:cNvCxnSpPr/>
          <p:nvPr/>
        </p:nvCxnSpPr>
        <p:spPr>
          <a:xfrm flipH="1">
            <a:off x="4438018" y="3801945"/>
            <a:ext cx="1431804" cy="3037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399E90-9AED-45D9-BBBB-C702F972E983}"/>
              </a:ext>
            </a:extLst>
          </p:cNvPr>
          <p:cNvCxnSpPr>
            <a:cxnSpLocks/>
          </p:cNvCxnSpPr>
          <p:nvPr/>
        </p:nvCxnSpPr>
        <p:spPr>
          <a:xfrm flipH="1">
            <a:off x="4268201" y="4239853"/>
            <a:ext cx="1519745" cy="315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621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3609D7-2BF5-4AB7-AAC5-B6CA927F4C4B}"/>
              </a:ext>
            </a:extLst>
          </p:cNvPr>
          <p:cNvSpPr txBox="1"/>
          <p:nvPr/>
        </p:nvSpPr>
        <p:spPr>
          <a:xfrm>
            <a:off x="1915886" y="2529057"/>
            <a:ext cx="797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Ch 06_07 Dynamic </a:t>
            </a:r>
            <a:r>
              <a:rPr lang="en-US" dirty="0" err="1"/>
              <a:t>Programming_Traveling</a:t>
            </a:r>
            <a:r>
              <a:rPr lang="en-US" dirty="0"/>
              <a:t> Salesperson Problem.</a:t>
            </a:r>
          </a:p>
        </p:txBody>
      </p:sp>
    </p:spTree>
    <p:extLst>
      <p:ext uri="{BB962C8B-B14F-4D97-AF65-F5344CB8AC3E}">
        <p14:creationId xmlns:p14="http://schemas.microsoft.com/office/powerpoint/2010/main" val="86234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385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79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708" y="182245"/>
            <a:ext cx="806196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Dynamic Programming: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The Traveling Salesperson Problem (TSP)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C3916-0BD0-42F1-8EA3-50DF258B80A7}"/>
              </a:ext>
            </a:extLst>
          </p:cNvPr>
          <p:cNvSpPr txBox="1"/>
          <p:nvPr/>
        </p:nvSpPr>
        <p:spPr>
          <a:xfrm>
            <a:off x="1088570" y="1507808"/>
            <a:ext cx="9483635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instance of this (TSP) problem can be represented by a weighted graph, in which each vertex represents a city.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Assume that the weights are nonnegative numbers. 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weight represents distance going in one direction between two cities (vertices) and could be different from the weight going in another direction between the same two cities.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6.7.1. The optimal tour is                  							 [v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3257006" y="415398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5425441" y="415398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3257006" y="564750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5425441" y="564750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3703000" y="423306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3518263" y="469392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5686698" y="469392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5871435" y="461484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3703000" y="442395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3779520" y="461484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3779520" y="442395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779520" y="591747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4118226" y="389664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4225514" y="434488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3257006" y="488481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4660174" y="453577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4242790" y="540687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5411885" y="48591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5868010" y="497011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4746172" y="56100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3703000" y="461484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5082527" y="520208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8147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0" y="25495"/>
            <a:ext cx="806196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Dynamic Programming: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The Traveling Salesperson Problem (TSP)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C3916-0BD0-42F1-8EA3-50DF258B80A7}"/>
              </a:ext>
            </a:extLst>
          </p:cNvPr>
          <p:cNvSpPr txBox="1"/>
          <p:nvPr/>
        </p:nvSpPr>
        <p:spPr>
          <a:xfrm>
            <a:off x="1126192" y="1195908"/>
            <a:ext cx="9483635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tour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(also called 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Hamiltonian circuit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in a directed graph is a path from a vertex to itself hat passes through each of the other vertices exactly once.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optimal tour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a weighted, directed graph is such a path of minimum length.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TSP is to find an optimal tour in a weighted, directed graph when at least one tour exists.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6.7.1. The optimal tour is                  							 [v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3257006" y="415398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5425441" y="415398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3257006" y="564750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5425441" y="564750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3703000" y="423306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3518263" y="469392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5686698" y="469392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5871435" y="461484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3703000" y="442395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3779520" y="461484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3779520" y="442395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779520" y="591747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4118226" y="389664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4225514" y="434488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3257006" y="488481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4660174" y="453577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4242790" y="540687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5411885" y="48591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5868010" y="497011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4746172" y="56100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3703000" y="461484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5082527" y="520208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6841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0" y="25495"/>
            <a:ext cx="806196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Dynamic Programming: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The Traveling Salesperson Problem (TSP)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C3916-0BD0-42F1-8EA3-50DF258B80A7}"/>
              </a:ext>
            </a:extLst>
          </p:cNvPr>
          <p:cNvSpPr txBox="1"/>
          <p:nvPr/>
        </p:nvSpPr>
        <p:spPr>
          <a:xfrm>
            <a:off x="1126192" y="1195908"/>
            <a:ext cx="9483635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Consider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be the starting vertex. There are three tours and lengths from the graph in Figure 6.7.1.  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length [v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 = 22.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length [v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 = 26.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length [v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 = 21. This is an optimal tour.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6.7.1. The optimal tour is                  							 [v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3257006" y="415398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5425441" y="415398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3257006" y="564750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5425441" y="564750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3703000" y="423306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3518263" y="469392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5686698" y="469392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5871435" y="461484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3703000" y="442395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3779520" y="461484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3779520" y="442395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779520" y="591747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4118226" y="389664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4225514" y="434488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3257006" y="488481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4660174" y="453577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4242790" y="540687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5411885" y="48591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5868010" y="497011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4746172" y="56100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3703000" y="461484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5082527" y="520208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9750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0" y="25495"/>
            <a:ext cx="806196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Dynamic Programming: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The Traveling Salesperson Problem (TSP)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C3916-0BD0-42F1-8EA3-50DF258B80A7}"/>
              </a:ext>
            </a:extLst>
          </p:cNvPr>
          <p:cNvSpPr txBox="1"/>
          <p:nvPr/>
        </p:nvSpPr>
        <p:spPr>
          <a:xfrm>
            <a:off x="1126192" y="1314892"/>
            <a:ext cx="9483635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We solve this instance by simply considering all possible tours.</a:t>
            </a:r>
          </a:p>
          <a:p>
            <a:pPr marR="0" lvl="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general, there can be an edge from every vertex to every other vertex. When consider all possible tours, the second vertex on the tour can be any n-1 vertices, the third vertex on the tour can be any of n-2 vertices, …, the nth vertex on the tour can be only one vertex. Thus, the total number of tours is (n-1)(n-2)…1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(n-1)!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which is worse than exponential.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6.7.1. The optimal tour is                  							 [v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3257006" y="415398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5425441" y="415398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3257006" y="564750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5425441" y="564750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3703000" y="423306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3518263" y="469392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5686698" y="469392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5871435" y="461484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3703000" y="442395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3779520" y="461484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3779520" y="442395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779520" y="591747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4118226" y="389664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4225514" y="434488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3257006" y="488481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4660174" y="453577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4242790" y="540687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5411885" y="48591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5868010" y="497011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4746172" y="56100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3703000" y="461484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5082527" y="520208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0931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13760"/>
            <a:ext cx="8061960" cy="10563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 (TSP)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C3916-0BD0-42F1-8EA3-50DF258B80A7}"/>
              </a:ext>
            </a:extLst>
          </p:cNvPr>
          <p:cNvSpPr txBox="1"/>
          <p:nvPr/>
        </p:nvSpPr>
        <p:spPr>
          <a:xfrm>
            <a:off x="1203012" y="1081888"/>
            <a:ext cx="9010585" cy="5824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Aft>
                <a:spcPts val="300"/>
              </a:spcAft>
            </a:pP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Can dynamic programming be applied to this problem?</a:t>
            </a:r>
          </a:p>
          <a:p>
            <a:pPr marL="342900" marR="0" lvl="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is the first vertex after v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on an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optimal tour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the </a:t>
            </a:r>
            <a:r>
              <a:rPr lang="en-US" sz="22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subpath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of that tour from </a:t>
            </a:r>
            <a:r>
              <a:rPr lang="en-US" sz="22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must be a shortest path from </a:t>
            </a:r>
            <a:r>
              <a:rPr lang="en-US" sz="22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that passes through each of the other vertices exactly once.   [v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…,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 is a simple path. </a:t>
            </a:r>
          </a:p>
          <a:p>
            <a:pPr marL="342900" marR="0" lvl="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This means that the principle of optimality applies, and we can use dynamic programming. </a:t>
            </a:r>
          </a:p>
          <a:p>
            <a:pPr marL="342900" marR="0" lvl="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adjacency matrix in Figure 6.7.2 represents the weight directed graph in Figure 6.7.1. </a:t>
            </a:r>
          </a:p>
          <a:p>
            <a:pPr marL="342900" marR="0" lvl="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/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6.7.2. The adjacency matrix                      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6.7.1. The optimal tour is                   representation W of the graph in Fig 6.7.1.		 [v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425341"/>
                  </p:ext>
                </p:extLst>
              </p:nvPr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425341"/>
                  </p:ext>
                </p:extLst>
              </p:nvPr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557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13760"/>
            <a:ext cx="8061960" cy="10563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1203012" y="999808"/>
                <a:ext cx="9010585" cy="582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dynamic programming be applied to this problem?</a:t>
                </a:r>
              </a:p>
              <a:p>
                <a:pPr marL="342900" marR="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 = set of all the vertices.</a:t>
                </a:r>
              </a:p>
              <a:p>
                <a:pPr marL="342900" marR="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 = a subset of V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400" dirty="0">
                    <a:solidFill>
                      <a:schemeClr val="tx1"/>
                    </a:solidFill>
                  </a:rPr>
                  <a:t>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A] = length of a shortest path from </a:t>
                </a:r>
                <a:r>
                  <a:rPr lang="en-US" sz="2000" dirty="0">
                    <a:solidFill>
                      <a:schemeClr val="tx1"/>
                    </a:solidFill>
                  </a:rPr>
                  <a:t>v</a:t>
                </a:r>
                <a:r>
                  <a:rPr lang="en-US" sz="2000" baseline="-25000" dirty="0"/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to</a:t>
                </a:r>
                <a:r>
                  <a:rPr lang="en-US" sz="2000" dirty="0">
                    <a:solidFill>
                      <a:schemeClr val="tx1"/>
                    </a:solidFill>
                  </a:rPr>
                  <a:t> v</a:t>
                </a:r>
                <a:r>
                  <a:rPr lang="en-US" sz="2000" baseline="-25000" dirty="0"/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passing through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each vertex in A exactly once.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weight on edge    if there is an edge from  to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W[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 =   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if there is no edge from to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0		  if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j</a:t>
                </a:r>
              </a:p>
              <a:p>
                <a:pPr marL="342900" marR="0" lvl="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endParaRPr lang="en-US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300"/>
                  </a:spcAft>
                </a:pPr>
                <a:endParaRPr lang="en-US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6.7.2. The adjacency matrix                      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6.7.1. The optimal tour is                   representation W of the graph in Fig 6.7.1.		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12" y="999808"/>
                <a:ext cx="9010585" cy="5824671"/>
              </a:xfrm>
              <a:prstGeom prst="rect">
                <a:avLst/>
              </a:prstGeom>
              <a:blipFill>
                <a:blip r:embed="rId2"/>
                <a:stretch>
                  <a:fillRect l="-880" t="-732" r="-14411" b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3444F995-F211-4D6B-8DC2-6F3B7F7EE433}"/>
              </a:ext>
            </a:extLst>
          </p:cNvPr>
          <p:cNvSpPr/>
          <p:nvPr/>
        </p:nvSpPr>
        <p:spPr>
          <a:xfrm>
            <a:off x="2956598" y="2917090"/>
            <a:ext cx="130628" cy="81380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13760"/>
            <a:ext cx="8061960" cy="10563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1203012" y="1081888"/>
                <a:ext cx="9010585" cy="5762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dynamic programming be applied to this problem?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…,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 Define D[</a:t>
                </a:r>
                <a:r>
                  <a:rPr lang="en-US" sz="2400" dirty="0">
                    <a:solidFill>
                      <a:schemeClr val="tx1"/>
                    </a:solidFill>
                  </a:rPr>
                  <a:t>v</a:t>
                </a:r>
                <a:r>
                  <a:rPr lang="en-US" sz="2400" baseline="-25000" dirty="0"/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A] and D[</a:t>
                </a:r>
                <a:r>
                  <a:rPr lang="en-US" sz="2400" dirty="0">
                    <a:solidFill>
                      <a:schemeClr val="tx1"/>
                    </a:solidFill>
                  </a:rPr>
                  <a:t>v</a:t>
                </a:r>
                <a:r>
                  <a:rPr lang="en-US" sz="2400" baseline="-25000" dirty="0"/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  <a:p>
                <a:pPr marL="34290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 = {v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}. A = a subset of V.</a:t>
                </a:r>
              </a:p>
              <a:p>
                <a:pPr marL="34290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 = {v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},  D[</a:t>
                </a:r>
                <a:r>
                  <a:rPr lang="en-US" sz="2400" dirty="0">
                    <a:solidFill>
                      <a:schemeClr val="tx1"/>
                    </a:solidFill>
                  </a:rPr>
                  <a:t>v</a:t>
                </a:r>
                <a:r>
                  <a:rPr lang="en-US" sz="2400" baseline="-25000" dirty="0"/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A] = length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6 +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 = {v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},  D[</a:t>
                </a:r>
                <a:r>
                  <a:rPr lang="en-US" sz="2400" dirty="0">
                    <a:solidFill>
                      <a:schemeClr val="tx1"/>
                    </a:solidFill>
                  </a:rPr>
                  <a:t>v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A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min(length [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], length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])             			      = min(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20.</a:t>
                </a:r>
              </a:p>
              <a:p>
                <a:pPr marL="34290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{v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 = V, then we can write 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for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, A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 </a:t>
                </a:r>
                <a:endParaRPr lang="en-US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endParaRPr lang="en-US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300"/>
                  </a:spcAft>
                </a:pPr>
                <a:endParaRPr lang="en-US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6.7.2. The adjacency matrix                      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6.7.1. The optimal tour is                   representation W of the graph in Fig 6.7.1.		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12" y="1081888"/>
                <a:ext cx="9010585" cy="5762283"/>
              </a:xfrm>
              <a:prstGeom prst="rect">
                <a:avLst/>
              </a:prstGeom>
              <a:blipFill>
                <a:blip r:embed="rId2"/>
                <a:stretch>
                  <a:fillRect l="-880" t="-634" r="-14411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35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17284</TotalTime>
  <Words>4290</Words>
  <Application>Microsoft Office PowerPoint</Application>
  <PresentationFormat>Widescreen</PresentationFormat>
  <Paragraphs>782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Office Theme</vt:lpstr>
      <vt:lpstr>Chapter 06_07 Dynamic Programming The Traveling Salesperson Problem</vt:lpstr>
      <vt:lpstr>Dynamic Programming:  The Traveling Salesperson Problem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The Traveling Salesperson Problem (TSP)</vt:lpstr>
      <vt:lpstr>The Dynamic Programming Algorithm for   The Traveling Salesperson Problem</vt:lpstr>
      <vt:lpstr>The Dynamic Programming Algorithm for   The Traveling Salesperson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628</cp:revision>
  <cp:lastPrinted>2021-06-17T19:43:53Z</cp:lastPrinted>
  <dcterms:created xsi:type="dcterms:W3CDTF">2016-10-13T00:10:31Z</dcterms:created>
  <dcterms:modified xsi:type="dcterms:W3CDTF">2021-07-02T02:55:46Z</dcterms:modified>
</cp:coreProperties>
</file>