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414" r:id="rId4"/>
    <p:sldId id="413" r:id="rId5"/>
    <p:sldId id="286" r:id="rId6"/>
    <p:sldId id="444" r:id="rId7"/>
    <p:sldId id="416" r:id="rId8"/>
    <p:sldId id="415" r:id="rId9"/>
    <p:sldId id="417" r:id="rId10"/>
    <p:sldId id="287" r:id="rId11"/>
    <p:sldId id="288" r:id="rId12"/>
    <p:sldId id="418" r:id="rId13"/>
    <p:sldId id="289" r:id="rId14"/>
    <p:sldId id="419" r:id="rId15"/>
    <p:sldId id="423" r:id="rId16"/>
    <p:sldId id="420" r:id="rId17"/>
    <p:sldId id="445" r:id="rId18"/>
    <p:sldId id="424" r:id="rId19"/>
    <p:sldId id="421" r:id="rId20"/>
    <p:sldId id="479" r:id="rId21"/>
    <p:sldId id="290" r:id="rId22"/>
    <p:sldId id="291" r:id="rId23"/>
    <p:sldId id="292" r:id="rId24"/>
    <p:sldId id="293" r:id="rId25"/>
    <p:sldId id="422" r:id="rId26"/>
    <p:sldId id="429" r:id="rId27"/>
    <p:sldId id="430" r:id="rId28"/>
    <p:sldId id="426" r:id="rId29"/>
    <p:sldId id="427" r:id="rId30"/>
    <p:sldId id="428" r:id="rId31"/>
    <p:sldId id="425" r:id="rId32"/>
    <p:sldId id="431" r:id="rId33"/>
    <p:sldId id="432" r:id="rId34"/>
    <p:sldId id="433" r:id="rId35"/>
    <p:sldId id="434" r:id="rId36"/>
    <p:sldId id="435" r:id="rId37"/>
    <p:sldId id="437" r:id="rId38"/>
    <p:sldId id="438" r:id="rId39"/>
    <p:sldId id="294" r:id="rId40"/>
    <p:sldId id="480" r:id="rId41"/>
    <p:sldId id="47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0CC4"/>
    <a:srgbClr val="380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4700" autoAdjust="0"/>
  </p:normalViewPr>
  <p:slideViewPr>
    <p:cSldViewPr snapToGrid="0">
      <p:cViewPr varScale="1">
        <p:scale>
          <a:sx n="63" d="100"/>
          <a:sy n="63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782" y="2128202"/>
            <a:ext cx="7087985" cy="23876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</a:rPr>
              <a:t>Chapter 07_01</a:t>
            </a:r>
            <a:r>
              <a:rPr lang="en-US" sz="4000" dirty="0">
                <a:latin typeface="+mn-lt"/>
              </a:rPr>
              <a:t/>
            </a:r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/>
            </a:r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Greedy Algorithms</a:t>
            </a: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8570" y="984070"/>
            <a:ext cx="859403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greedy approach suggests constructing a solution through a sequence of steps, each expanding a partially constructed solution obtained so far, until a complete solution to the problem is reached.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central point of this technique is that on each step, </a:t>
            </a:r>
            <a:r>
              <a:rPr lang="en-US" sz="2400" dirty="0">
                <a:solidFill>
                  <a:srgbClr val="330CC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choice made must be:</a:t>
            </a:r>
          </a:p>
          <a:p>
            <a:pPr marL="342900" marR="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Feasible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 has to </a:t>
            </a:r>
            <a:r>
              <a:rPr lang="en-US" sz="2400" dirty="0">
                <a:solidFill>
                  <a:srgbClr val="330CC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satisfy the problem’s constraints</a:t>
            </a:r>
          </a:p>
          <a:p>
            <a:pPr marL="342900" marR="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Locally optimal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 has to </a:t>
            </a:r>
            <a:r>
              <a:rPr lang="en-US" sz="2400" dirty="0">
                <a:solidFill>
                  <a:srgbClr val="330CC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 the best local choice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among all feasible choices available on that step</a:t>
            </a:r>
          </a:p>
          <a:p>
            <a:pPr marL="342900" marR="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Irrevocable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once made, it </a:t>
            </a:r>
            <a:r>
              <a:rPr lang="en-US" sz="2400" dirty="0">
                <a:solidFill>
                  <a:srgbClr val="330CC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cannot be changed on subsequent steps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of the algorithm.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73628" y="295458"/>
            <a:ext cx="7548155" cy="6886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  <a:ea typeface="Microsoft YaHei" panose="020B0503020204020204" pitchFamily="34" charset="-122"/>
                <a:cs typeface="Times New Roman" panose="02020603050405020304" pitchFamily="18" charset="0"/>
              </a:rPr>
              <a:t>The central point of the greedy approach </a:t>
            </a:r>
          </a:p>
          <a:p>
            <a:endParaRPr lang="en-US" sz="3200" dirty="0">
              <a:latin typeface="+mn-lt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C4A73E28-6601-4541-9263-6568DADED89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11" y="3216275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915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7000" y="1207826"/>
            <a:ext cx="857584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example: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problem of placing the maximum number of chips on an 8 x 8 board so that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no two chips are placed on the same squares or adjacent vertically, horizontally, or diagonally squares.</a:t>
            </a:r>
            <a:endParaRPr lang="en-US" sz="2400" dirty="0">
              <a:solidFill>
                <a:srgbClr val="3803CD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61963" marR="0" lvl="0" indent="-461963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the greedy strategy,  </a:t>
            </a: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place each new chip so as to leave as many available squares as possible for next chips. 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example, starting with the upper left corner of the board, we will be able to place 16 chips as shown in Figure 9.1(a). 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Why is this solution optimal?  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final result obtained via a greedy algorithm is optimal based on the algorithm’s output rather than the way it operates.</a:t>
            </a:r>
          </a:p>
          <a:p>
            <a:pPr marL="919163" lvl="1" indent="-461963">
              <a:buFont typeface="Symbol" panose="05050102010706020507" pitchFamily="18" charset="2"/>
              <a:buChar char=""/>
            </a:pP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77835" y="356417"/>
            <a:ext cx="4395651" cy="7003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Greedy Technique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5156196A-15B5-4611-9B3A-D05375E94C2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11" y="3216275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0489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Greedy Technique</a:t>
            </a:r>
            <a:r>
              <a:rPr lang="en-US" sz="2800" dirty="0"/>
              <a:t>: Placement of 16 chips on </a:t>
            </a:r>
            <a:r>
              <a:rPr lang="en-US" sz="2800" dirty="0">
                <a:solidFill>
                  <a:srgbClr val="0000FF"/>
                </a:solidFill>
              </a:rPr>
              <a:t>non-adjacent squares</a:t>
            </a:r>
            <a:r>
              <a:rPr lang="en-US" sz="2800" dirty="0"/>
              <a:t>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486142"/>
              </p:ext>
            </p:extLst>
          </p:nvPr>
        </p:nvGraphicFramePr>
        <p:xfrm>
          <a:off x="3554232" y="1843043"/>
          <a:ext cx="330774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4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34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705308" y="1963972"/>
            <a:ext cx="135172" cy="151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93812" y="1963972"/>
            <a:ext cx="135172" cy="151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53878" y="1963972"/>
            <a:ext cx="135172" cy="151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46358" y="1963972"/>
            <a:ext cx="135172" cy="151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5308" y="3457494"/>
            <a:ext cx="135172" cy="151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05308" y="2714046"/>
            <a:ext cx="135172" cy="151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05308" y="4200942"/>
            <a:ext cx="135172" cy="151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93812" y="2714046"/>
            <a:ext cx="135172" cy="151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22967" y="3457494"/>
            <a:ext cx="135172" cy="151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93812" y="4200942"/>
            <a:ext cx="135172" cy="151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53878" y="2714046"/>
            <a:ext cx="135172" cy="151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53878" y="3457494"/>
            <a:ext cx="135172" cy="151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53878" y="4200942"/>
            <a:ext cx="135172" cy="151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46358" y="2714046"/>
            <a:ext cx="135172" cy="151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46358" y="3457494"/>
            <a:ext cx="135172" cy="151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46358" y="4200942"/>
            <a:ext cx="135172" cy="151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16265" y="5160512"/>
            <a:ext cx="7828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9.1(a)  Placement of 16 chips on non-adjacent squares.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B5DBB-7A49-473E-84B0-2D7AD77CEA8E}"/>
              </a:ext>
            </a:extLst>
          </p:cNvPr>
          <p:cNvSpPr txBox="1"/>
          <p:nvPr/>
        </p:nvSpPr>
        <p:spPr>
          <a:xfrm>
            <a:off x="986954" y="2143252"/>
            <a:ext cx="166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Violates the restriction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1E6F7A-9388-460A-8D66-7ADC5B93B717}"/>
              </a:ext>
            </a:extLst>
          </p:cNvPr>
          <p:cNvCxnSpPr/>
          <p:nvPr/>
        </p:nvCxnSpPr>
        <p:spPr>
          <a:xfrm flipV="1">
            <a:off x="2246811" y="2400679"/>
            <a:ext cx="1458497" cy="17417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Image result for smiley face images">
            <a:extLst>
              <a:ext uri="{FF2B5EF4-FFF2-40B4-BE49-F238E27FC236}">
                <a16:creationId xmlns:a16="http://schemas.microsoft.com/office/drawing/2014/main" id="{6E445D50-98D9-41AB-B054-D65308068A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0029"/>
            <a:ext cx="453416" cy="2916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679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30189" y="5090621"/>
            <a:ext cx="42403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9.1 (b) Partition of the board proving impossibility of placing more than 16 chips.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90129" y="983674"/>
            <a:ext cx="471300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Why is this solution optimal? 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reason is: 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Partition the board into sixteen 4x4 squares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as shown in Figure 9.1b.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Total number of nonadjacent chips on the board cannot exceed 16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since it is impossible to place more than one chip in each of these squares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for proving optimality of a greedy algorithm is to show that on each step it does at least as well as any other algorithm could in advancing toward the problem’s goal.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2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72710"/>
              </p:ext>
            </p:extLst>
          </p:nvPr>
        </p:nvGraphicFramePr>
        <p:xfrm>
          <a:off x="1954307" y="1685364"/>
          <a:ext cx="3433480" cy="3159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1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49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9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9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9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6137"/>
              </p:ext>
            </p:extLst>
          </p:nvPr>
        </p:nvGraphicFramePr>
        <p:xfrm>
          <a:off x="1954307" y="1676399"/>
          <a:ext cx="3433479" cy="824753"/>
        </p:xfrm>
        <a:graphic>
          <a:graphicData uri="http://schemas.openxmlformats.org/drawingml/2006/table">
            <a:tbl>
              <a:tblPr/>
              <a:tblGrid>
                <a:gridCol w="3433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0108"/>
              </p:ext>
            </p:extLst>
          </p:nvPr>
        </p:nvGraphicFramePr>
        <p:xfrm>
          <a:off x="1954307" y="3254186"/>
          <a:ext cx="3433479" cy="824753"/>
        </p:xfrm>
        <a:graphic>
          <a:graphicData uri="http://schemas.openxmlformats.org/drawingml/2006/table">
            <a:tbl>
              <a:tblPr/>
              <a:tblGrid>
                <a:gridCol w="3433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909482" y="1640541"/>
          <a:ext cx="878542" cy="3236259"/>
        </p:xfrm>
        <a:graphic>
          <a:graphicData uri="http://schemas.openxmlformats.org/drawingml/2006/table">
            <a:tbl>
              <a:tblPr/>
              <a:tblGrid>
                <a:gridCol w="87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62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38957"/>
              </p:ext>
            </p:extLst>
          </p:nvPr>
        </p:nvGraphicFramePr>
        <p:xfrm>
          <a:off x="3671046" y="1647026"/>
          <a:ext cx="878542" cy="3236259"/>
        </p:xfrm>
        <a:graphic>
          <a:graphicData uri="http://schemas.openxmlformats.org/drawingml/2006/table">
            <a:tbl>
              <a:tblPr/>
              <a:tblGrid>
                <a:gridCol w="87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62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07117"/>
              </p:ext>
            </p:extLst>
          </p:nvPr>
        </p:nvGraphicFramePr>
        <p:xfrm>
          <a:off x="2770094" y="1640541"/>
          <a:ext cx="941294" cy="3242744"/>
        </p:xfrm>
        <a:graphic>
          <a:graphicData uri="http://schemas.openxmlformats.org/drawingml/2006/table">
            <a:tbl>
              <a:tblPr/>
              <a:tblGrid>
                <a:gridCol w="941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2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389466"/>
              </p:ext>
            </p:extLst>
          </p:nvPr>
        </p:nvGraphicFramePr>
        <p:xfrm>
          <a:off x="4554071" y="1640542"/>
          <a:ext cx="860611" cy="3249228"/>
        </p:xfrm>
        <a:graphic>
          <a:graphicData uri="http://schemas.openxmlformats.org/drawingml/2006/table">
            <a:tbl>
              <a:tblPr/>
              <a:tblGrid>
                <a:gridCol w="860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92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22484"/>
              </p:ext>
            </p:extLst>
          </p:nvPr>
        </p:nvGraphicFramePr>
        <p:xfrm>
          <a:off x="1940860" y="1640541"/>
          <a:ext cx="3433482" cy="1581793"/>
        </p:xfrm>
        <a:graphic>
          <a:graphicData uri="http://schemas.openxmlformats.org/drawingml/2006/table">
            <a:tbl>
              <a:tblPr/>
              <a:tblGrid>
                <a:gridCol w="3433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1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439092" y="378886"/>
            <a:ext cx="5841274" cy="590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Greedy Technique</a:t>
            </a:r>
          </a:p>
        </p:txBody>
      </p:sp>
      <p:pic>
        <p:nvPicPr>
          <p:cNvPr id="13" name="Picture 12" descr="Image result for smiley face images">
            <a:extLst>
              <a:ext uri="{FF2B5EF4-FFF2-40B4-BE49-F238E27FC236}">
                <a16:creationId xmlns:a16="http://schemas.microsoft.com/office/drawing/2014/main" id="{C3721CAE-B3F1-4DEC-983E-EB2FA623DB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3919">
            <a:off x="857970" y="3282727"/>
            <a:ext cx="505917" cy="363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983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331" y="356417"/>
            <a:ext cx="5797731" cy="105437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Greedy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824" y="1410789"/>
            <a:ext cx="9135290" cy="5090795"/>
          </a:xfrm>
        </p:spPr>
        <p:txBody>
          <a:bodyPr>
            <a:noAutofit/>
          </a:bodyPr>
          <a:lstStyle/>
          <a:p>
            <a:pPr marL="461963" indent="-46196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number </a:t>
            </a: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moves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chess knight to go from one corner of a 100x100 board to the diagonally opposite corner. </a:t>
            </a:r>
          </a:p>
          <a:p>
            <a:pPr marL="461963" indent="-461963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The knight’s moves are L-shaped jumps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9163" lvl="1" indent="-4619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goes forward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horizontally or vertically and then goes forward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vertically or horizontally, respectively.)</a:t>
            </a:r>
          </a:p>
          <a:p>
            <a:pPr marL="461963" indent="-461963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greedy solution is: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as close to the goal as possible on each move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19163" lvl="1" indent="-4619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starts from the square (1, 1) and finishes at the (100, 100), it requires a sequence of 66 moves such as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(1, 1), (3, 2), (4, 4), (6, 5), (7, 7), (9, 8), (10, 10), (12, 11), …,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(97, 97), (99, 98), (100, 100)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25A50F96-D7D2-47E5-9F2F-AD77553753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1606">
            <a:off x="831273" y="3300153"/>
            <a:ext cx="536543" cy="3415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708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417" y="0"/>
            <a:ext cx="6454661" cy="105323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Greedy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987" y="1053235"/>
            <a:ext cx="6454660" cy="55452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number of moves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for a chess knight to go from one corner of a 100x100 board to the diagonally opposite corner.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if it starts from the square (1, 1) and finishes at the squares (100, 100), it requires a sequence of 66 moves such as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(1, 1), (3, 2), (4, 4), (6, 5), (7, 7), …, (97, 97), (99, 98), (100, 100)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moves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((100-1) + (100-1)) *1/3 = 66 moves?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027134"/>
              </p:ext>
            </p:extLst>
          </p:nvPr>
        </p:nvGraphicFramePr>
        <p:xfrm>
          <a:off x="8074992" y="2970696"/>
          <a:ext cx="37327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2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2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2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2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2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9708543" y="46038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3FDDE0E6-EF45-48CE-9DC1-67B67198A6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8" y="3825852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514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238" y="373833"/>
            <a:ext cx="32004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Greedy Technique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20x20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040933"/>
              </p:ext>
            </p:extLst>
          </p:nvPr>
        </p:nvGraphicFramePr>
        <p:xfrm>
          <a:off x="4215958" y="0"/>
          <a:ext cx="671112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5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5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5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5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5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5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5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5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5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5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5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555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555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555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555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097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9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9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9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9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09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E3C1E7-49A8-47A1-8D29-DAC324F12C49}"/>
              </a:ext>
            </a:extLst>
          </p:cNvPr>
          <p:cNvSpPr txBox="1"/>
          <p:nvPr/>
        </p:nvSpPr>
        <p:spPr>
          <a:xfrm>
            <a:off x="803365" y="2281646"/>
            <a:ext cx="2671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19 x 19, the number of moves is ((19-1)+(19-1))*1/3 = 12 moves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66FB252B-B204-4575-8B0F-68C039ABFFD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53" y="1860504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15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536" y="365125"/>
            <a:ext cx="3162373" cy="132556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n-lt"/>
              </a:rPr>
              <a:t>Greedy Technique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20x20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937790"/>
              </p:ext>
            </p:extLst>
          </p:nvPr>
        </p:nvGraphicFramePr>
        <p:xfrm>
          <a:off x="3943350" y="0"/>
          <a:ext cx="731520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E3C1E7-49A8-47A1-8D29-DAC324F12C49}"/>
                  </a:ext>
                </a:extLst>
              </p:cNvPr>
              <p:cNvSpPr txBox="1"/>
              <p:nvPr/>
            </p:nvSpPr>
            <p:spPr>
              <a:xfrm>
                <a:off x="838200" y="2442709"/>
                <a:ext cx="2722438" cy="1724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20 x 20, the number of moves is ((20-1)+(20-1))*1/3 = 12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moves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E3C1E7-49A8-47A1-8D29-DAC324F12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42709"/>
                <a:ext cx="2722438" cy="1724511"/>
              </a:xfrm>
              <a:prstGeom prst="rect">
                <a:avLst/>
              </a:prstGeom>
              <a:blipFill>
                <a:blip r:embed="rId2"/>
                <a:stretch>
                  <a:fillRect l="-3587" t="-2827" r="-2691" b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115EE12-BF57-474B-985F-BEF509AC376B}"/>
              </a:ext>
            </a:extLst>
          </p:cNvPr>
          <p:cNvSpPr txBox="1"/>
          <p:nvPr/>
        </p:nvSpPr>
        <p:spPr>
          <a:xfrm>
            <a:off x="838200" y="4919241"/>
            <a:ext cx="280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14 moves.</a:t>
            </a:r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B098E9DE-0D10-4D5A-A278-F23A935CAFD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53" y="1860504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2129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748330"/>
              </p:ext>
            </p:extLst>
          </p:nvPr>
        </p:nvGraphicFramePr>
        <p:xfrm>
          <a:off x="1963972" y="634950"/>
          <a:ext cx="8624614" cy="5480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3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3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3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3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3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3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3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139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139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139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139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139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9840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16126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67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67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67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67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67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67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67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67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67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67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67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67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67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67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67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67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67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67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67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67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126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126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12315" y="5791876"/>
            <a:ext cx="4762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for 20 x 20: provided by Kyle </a:t>
            </a:r>
            <a:r>
              <a:rPr lang="en-US" dirty="0" err="1"/>
              <a:t>Bostelman</a:t>
            </a:r>
            <a:r>
              <a:rPr lang="en-US" dirty="0"/>
              <a:t> </a:t>
            </a:r>
          </a:p>
          <a:p>
            <a:r>
              <a:rPr lang="en-US" dirty="0"/>
              <a:t>14 knight moves</a:t>
            </a:r>
          </a:p>
        </p:txBody>
      </p:sp>
    </p:spTree>
    <p:extLst>
      <p:ext uri="{BB962C8B-B14F-4D97-AF65-F5344CB8AC3E}">
        <p14:creationId xmlns:p14="http://schemas.microsoft.com/office/powerpoint/2010/main" val="3781280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086" y="304165"/>
            <a:ext cx="6311537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Greedy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69" y="1940514"/>
            <a:ext cx="7591696" cy="2084524"/>
          </a:xfrm>
        </p:spPr>
        <p:txBody>
          <a:bodyPr>
            <a:normAutofit/>
          </a:bodyPr>
          <a:lstStyle/>
          <a:p>
            <a:pPr marL="461963" indent="-461963"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mathematical induction, show that a partially constructed solution obtained by the greedy algorithm on each iteration can be extended to an optimal solution to the problem.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1BD4DAA8-2867-4167-9354-08BAEADF31C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6941">
            <a:off x="482651" y="2052913"/>
            <a:ext cx="498227" cy="3186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556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3282" y="366623"/>
            <a:ext cx="8827876" cy="61247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Greedy Technique </a:t>
            </a:r>
          </a:p>
          <a:p>
            <a:endParaRPr 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Consider the change-making problem by giving change for a specific amount n with the least number of coins of the denominations  d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&gt; d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&gt; … &gt; d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. 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example: Let the coin denominations be d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25 (quarter),  d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10 (dime),  d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5 (nickel), and  d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1 (penny).  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How would you give change with coins of these denominations of, say, 48 cents?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Greedy technique comes up with the answer 1 quarter, 2 dimes and  3 pennies.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“Greedy” thinking leads to give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one quarter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because it reduces the least remaining amount to 23 cents. 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best selection in the next step is </a:t>
            </a:r>
            <a:r>
              <a:rPr lang="en-US" sz="22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one dime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reducing the least remaining amount to 13 cents. 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Giving </a:t>
            </a:r>
            <a:r>
              <a:rPr lang="en-US" sz="22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one more dime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reduce the least remaining amount to        3 cents which are to be given with </a:t>
            </a:r>
            <a:r>
              <a:rPr lang="en-US" sz="2200" dirty="0">
                <a:solidFill>
                  <a:srgbClr val="330CC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three pennies.  </a:t>
            </a:r>
          </a:p>
        </p:txBody>
      </p:sp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E9F59D-0A67-4041-911D-907424D9BE76}"/>
              </a:ext>
            </a:extLst>
          </p:cNvPr>
          <p:cNvSpPr txBox="1"/>
          <p:nvPr/>
        </p:nvSpPr>
        <p:spPr>
          <a:xfrm>
            <a:off x="4628111" y="4178175"/>
            <a:ext cx="3842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Prim’s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CDE85-4E79-4BE2-AFB1-1B0487DBB5B3}"/>
              </a:ext>
            </a:extLst>
          </p:cNvPr>
          <p:cNvSpPr txBox="1"/>
          <p:nvPr/>
        </p:nvSpPr>
        <p:spPr>
          <a:xfrm>
            <a:off x="2875163" y="1981554"/>
            <a:ext cx="71156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Minimum spanning tree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of 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3600" dirty="0">
                <a:solidFill>
                  <a:srgbClr val="330CC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weighed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connected graph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0568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8331" y="941064"/>
            <a:ext cx="8479075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Prim’s Algorithm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 for finding </a:t>
            </a: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cheapest way to achieve connectivity: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solidFill>
                <a:srgbClr val="3803CD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Problem: Given n points (vertices), connect them in the cheapest possible way so that there will be a path between every pair of points (vertices).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marR="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Represent 	the given points by vertices of a graph, </a:t>
            </a:r>
          </a:p>
          <a:p>
            <a:pPr marR="0" lvl="0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possible connections by the graph’s edges, and </a:t>
            </a:r>
          </a:p>
          <a:p>
            <a:pPr marR="0" lvl="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the connection costs by the edge weights. </a:t>
            </a:r>
          </a:p>
          <a:p>
            <a:pPr marL="457200" marR="0" lvl="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Then the question can be posed as </a:t>
            </a: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minimum spanning tree problem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defined formally as follows.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C8DCE8C1-CADD-4CFE-A210-52C3F3CCBE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7" y="1657441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6818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3746" y="652530"/>
            <a:ext cx="8326465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Definition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spanning tree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of a </a:t>
            </a: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connected graph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is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its connected </a:t>
            </a: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acyclic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subgraph (i.e., a tree) that </a:t>
            </a:r>
            <a:r>
              <a:rPr lang="en-US" sz="2400" dirty="0">
                <a:solidFill>
                  <a:srgbClr val="330CC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contains all the vertices of the graph</a:t>
            </a: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minimum spanning tree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of a </a:t>
            </a:r>
            <a:r>
              <a:rPr lang="en-US" sz="2400" dirty="0">
                <a:solidFill>
                  <a:srgbClr val="330CC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weighed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connected graph is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its spanning tree of the smallest weight, </a:t>
            </a:r>
          </a:p>
          <a:p>
            <a:pPr marL="1376363" lvl="2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where the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weight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of a tree is </a:t>
            </a: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sum of the weights on all its edges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minimum spanning tree problem</a:t>
            </a: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is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problem of finding a minimum spanning tree for a given weighted connected graph.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9.2 presents a simple example illustrating these notions.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C8DCE8C1-CADD-4CFE-A210-52C3F3CCBE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7990">
            <a:off x="681644" y="2535382"/>
            <a:ext cx="473556" cy="296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5553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8469" y="1037383"/>
            <a:ext cx="90722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9.2  Graph and its spanning trees, with T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being the minimum spanning tree.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1900518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532095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900518" y="3594846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532095" y="3594845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7" name="AutoShape 8"/>
          <p:cNvCxnSpPr>
            <a:cxnSpLocks noChangeShapeType="1"/>
            <a:endCxn id="4" idx="2"/>
          </p:cNvCxnSpPr>
          <p:nvPr/>
        </p:nvCxnSpPr>
        <p:spPr bwMode="auto">
          <a:xfrm>
            <a:off x="2502554" y="2563904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2502553" y="3881715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/>
          <p:cNvCxnSpPr>
            <a:cxnSpLocks noChangeShapeType="1"/>
            <a:endCxn id="5" idx="0"/>
          </p:cNvCxnSpPr>
          <p:nvPr/>
        </p:nvCxnSpPr>
        <p:spPr bwMode="auto">
          <a:xfrm>
            <a:off x="2201536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8"/>
          <p:cNvCxnSpPr>
            <a:cxnSpLocks noChangeShapeType="1"/>
            <a:stCxn id="3" idx="5"/>
            <a:endCxn id="6" idx="1"/>
          </p:cNvCxnSpPr>
          <p:nvPr/>
        </p:nvCxnSpPr>
        <p:spPr bwMode="auto">
          <a:xfrm>
            <a:off x="2414388" y="2766753"/>
            <a:ext cx="1205873" cy="91211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/>
          <p:nvPr/>
        </p:nvSpPr>
        <p:spPr>
          <a:xfrm>
            <a:off x="2823200" y="2084727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12847" y="2890098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74941" y="349283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52383" y="306195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472520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104097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472520" y="3594849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104097" y="3594848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3" name="AutoShape 8"/>
          <p:cNvCxnSpPr>
            <a:cxnSpLocks noChangeShapeType="1"/>
            <a:endCxn id="20" idx="2"/>
          </p:cNvCxnSpPr>
          <p:nvPr/>
        </p:nvCxnSpPr>
        <p:spPr bwMode="auto">
          <a:xfrm>
            <a:off x="7074556" y="2563907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8"/>
          <p:cNvCxnSpPr>
            <a:cxnSpLocks noChangeShapeType="1"/>
          </p:cNvCxnSpPr>
          <p:nvPr/>
        </p:nvCxnSpPr>
        <p:spPr bwMode="auto">
          <a:xfrm>
            <a:off x="7074555" y="3881718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8"/>
          <p:cNvCxnSpPr>
            <a:cxnSpLocks noChangeShapeType="1"/>
            <a:stCxn id="19" idx="5"/>
            <a:endCxn id="22" idx="1"/>
          </p:cNvCxnSpPr>
          <p:nvPr/>
        </p:nvCxnSpPr>
        <p:spPr bwMode="auto">
          <a:xfrm>
            <a:off x="6986390" y="2766756"/>
            <a:ext cx="1205873" cy="91211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>
          <a:xfrm>
            <a:off x="7395202" y="2084730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84849" y="2890101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46943" y="349284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63217" y="4544216"/>
            <a:ext cx="8274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graph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35801" y="4544216"/>
            <a:ext cx="12859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w(T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= 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 descr="Image result for smiley face images">
            <a:extLst>
              <a:ext uri="{FF2B5EF4-FFF2-40B4-BE49-F238E27FC236}">
                <a16:creationId xmlns:a16="http://schemas.microsoft.com/office/drawing/2014/main" id="{C8DCE8C1-CADD-4CFE-A210-52C3F3CCBE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89" y="1806824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8371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1900518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532095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900518" y="3594846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532095" y="3594845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6" name="AutoShape 8"/>
          <p:cNvCxnSpPr>
            <a:cxnSpLocks noChangeShapeType="1"/>
            <a:endCxn id="3" idx="2"/>
          </p:cNvCxnSpPr>
          <p:nvPr/>
        </p:nvCxnSpPr>
        <p:spPr bwMode="auto">
          <a:xfrm>
            <a:off x="2502554" y="2563904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8"/>
          <p:cNvCxnSpPr>
            <a:cxnSpLocks noChangeShapeType="1"/>
          </p:cNvCxnSpPr>
          <p:nvPr/>
        </p:nvCxnSpPr>
        <p:spPr bwMode="auto">
          <a:xfrm>
            <a:off x="2502553" y="3881715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8"/>
          <p:cNvCxnSpPr>
            <a:cxnSpLocks noChangeShapeType="1"/>
            <a:endCxn id="4" idx="0"/>
          </p:cNvCxnSpPr>
          <p:nvPr/>
        </p:nvCxnSpPr>
        <p:spPr bwMode="auto">
          <a:xfrm>
            <a:off x="2201536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823200" y="2084727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74941" y="349283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52383" y="306195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956611" y="2277036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588188" y="2277036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6956611" y="3594848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8588188" y="359484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18" name="AutoShape 8"/>
          <p:cNvCxnSpPr>
            <a:cxnSpLocks noChangeShapeType="1"/>
            <a:endCxn id="15" idx="2"/>
          </p:cNvCxnSpPr>
          <p:nvPr/>
        </p:nvCxnSpPr>
        <p:spPr bwMode="auto">
          <a:xfrm>
            <a:off x="7558647" y="2563906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8"/>
          <p:cNvCxnSpPr>
            <a:cxnSpLocks noChangeShapeType="1"/>
            <a:endCxn id="16" idx="0"/>
          </p:cNvCxnSpPr>
          <p:nvPr/>
        </p:nvCxnSpPr>
        <p:spPr bwMode="auto">
          <a:xfrm>
            <a:off x="7257629" y="2850776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8"/>
          <p:cNvCxnSpPr>
            <a:cxnSpLocks noChangeShapeType="1"/>
            <a:stCxn id="14" idx="5"/>
            <a:endCxn id="17" idx="1"/>
          </p:cNvCxnSpPr>
          <p:nvPr/>
        </p:nvCxnSpPr>
        <p:spPr bwMode="auto">
          <a:xfrm>
            <a:off x="7470481" y="2766755"/>
            <a:ext cx="1205873" cy="91211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1"/>
          <p:cNvSpPr/>
          <p:nvPr/>
        </p:nvSpPr>
        <p:spPr>
          <a:xfrm>
            <a:off x="7879293" y="208472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68940" y="2890100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08476" y="3061954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1584" y="4795228"/>
            <a:ext cx="13564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w(T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= 9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05938" y="4795228"/>
            <a:ext cx="14269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w(T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= 8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12024-C3CE-4CA9-AA80-EBE529E0F920}"/>
              </a:ext>
            </a:extLst>
          </p:cNvPr>
          <p:cNvSpPr/>
          <p:nvPr/>
        </p:nvSpPr>
        <p:spPr>
          <a:xfrm>
            <a:off x="1852383" y="5642385"/>
            <a:ext cx="90722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9.2  Graph and its spanning trees T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and T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that are not the minimum spanning tree.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005F20-08BA-4389-8F57-B00EFDE72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182" y="54402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B414B5-ADA3-476B-ACFE-7E825AF9F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759" y="54402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17D6200-F1CA-4967-BEFC-4DA2CEE2C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182" y="1861836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A06F60-00A9-496D-A0F1-7E5A8FB2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759" y="1861835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32" name="AutoShape 8">
            <a:extLst>
              <a:ext uri="{FF2B5EF4-FFF2-40B4-BE49-F238E27FC236}">
                <a16:creationId xmlns:a16="http://schemas.microsoft.com/office/drawing/2014/main" id="{ADF02670-D8CC-4677-9CFE-FC861316B10A}"/>
              </a:ext>
            </a:extLst>
          </p:cNvPr>
          <p:cNvCxnSpPr>
            <a:cxnSpLocks noChangeShapeType="1"/>
            <a:endCxn id="29" idx="2"/>
          </p:cNvCxnSpPr>
          <p:nvPr/>
        </p:nvCxnSpPr>
        <p:spPr bwMode="auto">
          <a:xfrm>
            <a:off x="4993218" y="830894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8">
            <a:extLst>
              <a:ext uri="{FF2B5EF4-FFF2-40B4-BE49-F238E27FC236}">
                <a16:creationId xmlns:a16="http://schemas.microsoft.com/office/drawing/2014/main" id="{05884D4D-5A40-44ED-9965-66646B38CF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93217" y="2148705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8">
            <a:extLst>
              <a:ext uri="{FF2B5EF4-FFF2-40B4-BE49-F238E27FC236}">
                <a16:creationId xmlns:a16="http://schemas.microsoft.com/office/drawing/2014/main" id="{E6E48798-68DC-46E1-BDE0-CC7A27808478}"/>
              </a:ext>
            </a:extLst>
          </p:cNvPr>
          <p:cNvCxnSpPr>
            <a:cxnSpLocks noChangeShapeType="1"/>
            <a:endCxn id="30" idx="0"/>
          </p:cNvCxnSpPr>
          <p:nvPr/>
        </p:nvCxnSpPr>
        <p:spPr bwMode="auto">
          <a:xfrm>
            <a:off x="4692200" y="111776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8">
            <a:extLst>
              <a:ext uri="{FF2B5EF4-FFF2-40B4-BE49-F238E27FC236}">
                <a16:creationId xmlns:a16="http://schemas.microsoft.com/office/drawing/2014/main" id="{4E9F49A4-BF0C-4530-BF2A-A9617F3F3377}"/>
              </a:ext>
            </a:extLst>
          </p:cNvPr>
          <p:cNvCxnSpPr>
            <a:cxnSpLocks noChangeShapeType="1"/>
            <a:stCxn id="28" idx="5"/>
            <a:endCxn id="31" idx="1"/>
          </p:cNvCxnSpPr>
          <p:nvPr/>
        </p:nvCxnSpPr>
        <p:spPr bwMode="auto">
          <a:xfrm>
            <a:off x="4905052" y="1033743"/>
            <a:ext cx="1205873" cy="91211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92AAB6E-AAC9-49E3-99D0-9679A339C1B1}"/>
              </a:ext>
            </a:extLst>
          </p:cNvPr>
          <p:cNvSpPr/>
          <p:nvPr/>
        </p:nvSpPr>
        <p:spPr>
          <a:xfrm>
            <a:off x="5313864" y="351717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845D86-87FF-4D03-897C-AB6579070245}"/>
              </a:ext>
            </a:extLst>
          </p:cNvPr>
          <p:cNvSpPr/>
          <p:nvPr/>
        </p:nvSpPr>
        <p:spPr>
          <a:xfrm>
            <a:off x="5403511" y="1157088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3DB15F-974A-4CB0-BAE3-92CA40CB712B}"/>
              </a:ext>
            </a:extLst>
          </p:cNvPr>
          <p:cNvSpPr/>
          <p:nvPr/>
        </p:nvSpPr>
        <p:spPr>
          <a:xfrm>
            <a:off x="5165605" y="175982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15116A-066D-4AE9-BCAA-E8BEF931038D}"/>
              </a:ext>
            </a:extLst>
          </p:cNvPr>
          <p:cNvSpPr/>
          <p:nvPr/>
        </p:nvSpPr>
        <p:spPr>
          <a:xfrm>
            <a:off x="4343047" y="132894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36E919-FB89-45C3-9B01-7258C73545B3}"/>
              </a:ext>
            </a:extLst>
          </p:cNvPr>
          <p:cNvSpPr/>
          <p:nvPr/>
        </p:nvSpPr>
        <p:spPr>
          <a:xfrm>
            <a:off x="6731176" y="778359"/>
            <a:ext cx="15872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Given graph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 descr="Image result for smiley face images">
            <a:extLst>
              <a:ext uri="{FF2B5EF4-FFF2-40B4-BE49-F238E27FC236}">
                <a16:creationId xmlns:a16="http://schemas.microsoft.com/office/drawing/2014/main" id="{C8DCE8C1-CADD-4CFE-A210-52C3F3CCBE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82" y="608293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6080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003" y="790366"/>
            <a:ext cx="8488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 a graph,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number of spanning trees grows exponentially with the graph size (in terms of number of vertices),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|V|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1900518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532095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900518" y="3594846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532095" y="3594845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7" name="AutoShape 8"/>
          <p:cNvCxnSpPr>
            <a:cxnSpLocks noChangeShapeType="1"/>
            <a:endCxn id="4" idx="2"/>
          </p:cNvCxnSpPr>
          <p:nvPr/>
        </p:nvCxnSpPr>
        <p:spPr bwMode="auto">
          <a:xfrm>
            <a:off x="2502554" y="2563904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2502553" y="3881715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/>
          <p:cNvCxnSpPr>
            <a:cxnSpLocks noChangeShapeType="1"/>
            <a:endCxn id="5" idx="0"/>
          </p:cNvCxnSpPr>
          <p:nvPr/>
        </p:nvCxnSpPr>
        <p:spPr bwMode="auto">
          <a:xfrm>
            <a:off x="2201536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8"/>
          <p:cNvCxnSpPr>
            <a:cxnSpLocks noChangeShapeType="1"/>
            <a:stCxn id="3" idx="5"/>
            <a:endCxn id="6" idx="1"/>
          </p:cNvCxnSpPr>
          <p:nvPr/>
        </p:nvCxnSpPr>
        <p:spPr bwMode="auto">
          <a:xfrm>
            <a:off x="2414388" y="2766753"/>
            <a:ext cx="1205873" cy="91211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/>
          <p:nvPr/>
        </p:nvSpPr>
        <p:spPr>
          <a:xfrm>
            <a:off x="2823200" y="2084727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4253" y="277885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74941" y="349283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52383" y="306195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472520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104097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472520" y="3594849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104097" y="3594848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3" name="AutoShape 8"/>
          <p:cNvCxnSpPr>
            <a:cxnSpLocks noChangeShapeType="1"/>
            <a:endCxn id="20" idx="2"/>
          </p:cNvCxnSpPr>
          <p:nvPr/>
        </p:nvCxnSpPr>
        <p:spPr bwMode="auto">
          <a:xfrm>
            <a:off x="7074556" y="2563907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8"/>
          <p:cNvCxnSpPr>
            <a:cxnSpLocks noChangeShapeType="1"/>
          </p:cNvCxnSpPr>
          <p:nvPr/>
        </p:nvCxnSpPr>
        <p:spPr bwMode="auto">
          <a:xfrm>
            <a:off x="7074555" y="3881718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8"/>
          <p:cNvCxnSpPr>
            <a:cxnSpLocks noChangeShapeType="1"/>
            <a:endCxn id="21" idx="7"/>
          </p:cNvCxnSpPr>
          <p:nvPr/>
        </p:nvCxnSpPr>
        <p:spPr bwMode="auto">
          <a:xfrm flipH="1">
            <a:off x="6986390" y="2816812"/>
            <a:ext cx="1220682" cy="86205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>
          <a:xfrm>
            <a:off x="7395202" y="2084730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84849" y="276266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46943" y="349284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60135" y="4527935"/>
            <a:ext cx="31229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Given graph of 4 vertices,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has 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spanning trees.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75008" y="4526471"/>
            <a:ext cx="29920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e.g., a spanning tree with w(T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= 8.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AutoShape 8"/>
          <p:cNvCxnSpPr>
            <a:cxnSpLocks noChangeShapeType="1"/>
          </p:cNvCxnSpPr>
          <p:nvPr/>
        </p:nvCxnSpPr>
        <p:spPr bwMode="auto">
          <a:xfrm>
            <a:off x="3793122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8"/>
          <p:cNvCxnSpPr>
            <a:cxnSpLocks noChangeShapeType="1"/>
            <a:endCxn id="4" idx="3"/>
          </p:cNvCxnSpPr>
          <p:nvPr/>
        </p:nvCxnSpPr>
        <p:spPr bwMode="auto">
          <a:xfrm flipV="1">
            <a:off x="2414388" y="2766753"/>
            <a:ext cx="1205873" cy="92471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3095847" y="2904135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06454" y="3057426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581C5-5347-46AE-9847-374321C3E13B}"/>
              </a:ext>
            </a:extLst>
          </p:cNvPr>
          <p:cNvSpPr/>
          <p:nvPr/>
        </p:nvSpPr>
        <p:spPr>
          <a:xfrm>
            <a:off x="1760134" y="5655258"/>
            <a:ext cx="71086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spanning trees is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|V|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16,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2 indicates each edge connecting two vertices.</a:t>
            </a:r>
            <a:endParaRPr lang="en-US" sz="2400" dirty="0"/>
          </a:p>
        </p:txBody>
      </p:sp>
      <p:pic>
        <p:nvPicPr>
          <p:cNvPr id="36" name="Picture 35" descr="Image result for smiley face images">
            <a:extLst>
              <a:ext uri="{FF2B5EF4-FFF2-40B4-BE49-F238E27FC236}">
                <a16:creationId xmlns:a16="http://schemas.microsoft.com/office/drawing/2014/main" id="{C8DCE8C1-CADD-4CFE-A210-52C3F3CCBE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25" y="2644534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3023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1900518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532095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900518" y="3594846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532095" y="3594845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7" name="AutoShape 8"/>
          <p:cNvCxnSpPr>
            <a:cxnSpLocks noChangeShapeType="1"/>
            <a:endCxn id="4" idx="2"/>
          </p:cNvCxnSpPr>
          <p:nvPr/>
        </p:nvCxnSpPr>
        <p:spPr bwMode="auto">
          <a:xfrm>
            <a:off x="2502554" y="2563904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2502553" y="3881715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/>
          <p:cNvCxnSpPr>
            <a:cxnSpLocks noChangeShapeType="1"/>
            <a:endCxn id="5" idx="0"/>
          </p:cNvCxnSpPr>
          <p:nvPr/>
        </p:nvCxnSpPr>
        <p:spPr bwMode="auto">
          <a:xfrm>
            <a:off x="2201536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8"/>
          <p:cNvCxnSpPr>
            <a:cxnSpLocks noChangeShapeType="1"/>
            <a:stCxn id="3" idx="5"/>
            <a:endCxn id="6" idx="1"/>
          </p:cNvCxnSpPr>
          <p:nvPr/>
        </p:nvCxnSpPr>
        <p:spPr bwMode="auto">
          <a:xfrm>
            <a:off x="2414388" y="2766753"/>
            <a:ext cx="1205873" cy="91211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/>
          <p:nvPr/>
        </p:nvSpPr>
        <p:spPr>
          <a:xfrm>
            <a:off x="2823200" y="2084727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4253" y="277885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74941" y="349283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52383" y="306195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472520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104097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472520" y="3594849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104097" y="3594848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3" name="AutoShape 8"/>
          <p:cNvCxnSpPr>
            <a:cxnSpLocks noChangeShapeType="1"/>
            <a:endCxn id="21" idx="0"/>
          </p:cNvCxnSpPr>
          <p:nvPr/>
        </p:nvCxnSpPr>
        <p:spPr bwMode="auto">
          <a:xfrm>
            <a:off x="6738683" y="2846865"/>
            <a:ext cx="34855" cy="74798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8"/>
          <p:cNvCxnSpPr>
            <a:cxnSpLocks noChangeShapeType="1"/>
            <a:stCxn id="20" idx="4"/>
            <a:endCxn id="22" idx="0"/>
          </p:cNvCxnSpPr>
          <p:nvPr/>
        </p:nvCxnSpPr>
        <p:spPr bwMode="auto">
          <a:xfrm>
            <a:off x="8405115" y="2850778"/>
            <a:ext cx="0" cy="7440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8"/>
          <p:cNvCxnSpPr>
            <a:cxnSpLocks noChangeShapeType="1"/>
            <a:endCxn id="21" idx="7"/>
          </p:cNvCxnSpPr>
          <p:nvPr/>
        </p:nvCxnSpPr>
        <p:spPr bwMode="auto">
          <a:xfrm flipH="1">
            <a:off x="6986390" y="2816812"/>
            <a:ext cx="1220682" cy="86205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>
          <a:xfrm>
            <a:off x="6691794" y="3032397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84849" y="276266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12749" y="2960076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60135" y="4527935"/>
            <a:ext cx="33185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Given a graph of 4 vertices,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has 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spanning trees.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72520" y="4527934"/>
            <a:ext cx="29920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e.g., a spanning tree with w(T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= 13.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AutoShape 8"/>
          <p:cNvCxnSpPr>
            <a:cxnSpLocks noChangeShapeType="1"/>
          </p:cNvCxnSpPr>
          <p:nvPr/>
        </p:nvCxnSpPr>
        <p:spPr bwMode="auto">
          <a:xfrm>
            <a:off x="3793122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8"/>
          <p:cNvCxnSpPr>
            <a:cxnSpLocks noChangeShapeType="1"/>
            <a:endCxn id="4" idx="3"/>
          </p:cNvCxnSpPr>
          <p:nvPr/>
        </p:nvCxnSpPr>
        <p:spPr bwMode="auto">
          <a:xfrm flipV="1">
            <a:off x="2414388" y="2766753"/>
            <a:ext cx="1205873" cy="92471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3095847" y="2904135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06454" y="3057426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92F577-A285-40B5-9E47-A1C1CCC41327}"/>
              </a:ext>
            </a:extLst>
          </p:cNvPr>
          <p:cNvSpPr/>
          <p:nvPr/>
        </p:nvSpPr>
        <p:spPr>
          <a:xfrm>
            <a:off x="1999387" y="556894"/>
            <a:ext cx="83289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 a graph,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number of spanning trees grows exponentially with the graph size (in terms of number of vertices),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|V|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1493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1900518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532095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900518" y="3594846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532095" y="3594845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7" name="AutoShape 8"/>
          <p:cNvCxnSpPr>
            <a:cxnSpLocks noChangeShapeType="1"/>
            <a:endCxn id="4" idx="2"/>
          </p:cNvCxnSpPr>
          <p:nvPr/>
        </p:nvCxnSpPr>
        <p:spPr bwMode="auto">
          <a:xfrm>
            <a:off x="2502554" y="2563904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2502553" y="3881715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/>
          <p:cNvCxnSpPr>
            <a:cxnSpLocks noChangeShapeType="1"/>
            <a:endCxn id="5" idx="0"/>
          </p:cNvCxnSpPr>
          <p:nvPr/>
        </p:nvCxnSpPr>
        <p:spPr bwMode="auto">
          <a:xfrm>
            <a:off x="2201536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8"/>
          <p:cNvCxnSpPr>
            <a:cxnSpLocks noChangeShapeType="1"/>
            <a:stCxn id="3" idx="5"/>
            <a:endCxn id="6" idx="1"/>
          </p:cNvCxnSpPr>
          <p:nvPr/>
        </p:nvCxnSpPr>
        <p:spPr bwMode="auto">
          <a:xfrm>
            <a:off x="2414388" y="2766753"/>
            <a:ext cx="1205873" cy="91211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/>
          <p:nvPr/>
        </p:nvSpPr>
        <p:spPr>
          <a:xfrm>
            <a:off x="2823200" y="2084727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4253" y="277885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74941" y="349283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52383" y="306195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472520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104097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472520" y="3594849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104097" y="3594848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3" name="AutoShape 8"/>
          <p:cNvCxnSpPr>
            <a:cxnSpLocks noChangeShapeType="1"/>
            <a:endCxn id="21" idx="0"/>
          </p:cNvCxnSpPr>
          <p:nvPr/>
        </p:nvCxnSpPr>
        <p:spPr bwMode="auto">
          <a:xfrm>
            <a:off x="6738683" y="2846865"/>
            <a:ext cx="34855" cy="74798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8"/>
          <p:cNvCxnSpPr>
            <a:cxnSpLocks noChangeShapeType="1"/>
            <a:stCxn id="20" idx="4"/>
            <a:endCxn id="22" idx="0"/>
          </p:cNvCxnSpPr>
          <p:nvPr/>
        </p:nvCxnSpPr>
        <p:spPr bwMode="auto">
          <a:xfrm>
            <a:off x="8405115" y="2850778"/>
            <a:ext cx="0" cy="7440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8"/>
          <p:cNvCxnSpPr>
            <a:cxnSpLocks noChangeShapeType="1"/>
            <a:stCxn id="22" idx="1"/>
          </p:cNvCxnSpPr>
          <p:nvPr/>
        </p:nvCxnSpPr>
        <p:spPr bwMode="auto">
          <a:xfrm flipH="1" flipV="1">
            <a:off x="6929700" y="2800448"/>
            <a:ext cx="1262563" cy="87842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>
          <a:xfrm>
            <a:off x="6691794" y="3032397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86802" y="2789970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12749" y="2960076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60135" y="4527935"/>
            <a:ext cx="33185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Given a graph of 4 vertices,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has 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spanning trees.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72520" y="4545010"/>
            <a:ext cx="29920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e.g., a spanning tree with w(T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= 11.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AutoShape 8"/>
          <p:cNvCxnSpPr>
            <a:cxnSpLocks noChangeShapeType="1"/>
          </p:cNvCxnSpPr>
          <p:nvPr/>
        </p:nvCxnSpPr>
        <p:spPr bwMode="auto">
          <a:xfrm>
            <a:off x="3793122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8"/>
          <p:cNvCxnSpPr>
            <a:cxnSpLocks noChangeShapeType="1"/>
            <a:endCxn id="4" idx="3"/>
          </p:cNvCxnSpPr>
          <p:nvPr/>
        </p:nvCxnSpPr>
        <p:spPr bwMode="auto">
          <a:xfrm flipV="1">
            <a:off x="2414388" y="2766753"/>
            <a:ext cx="1205873" cy="92471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3095847" y="2904135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06454" y="3057426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1F2249-F748-41E6-A58B-33F22F77045A}"/>
              </a:ext>
            </a:extLst>
          </p:cNvPr>
          <p:cNvSpPr/>
          <p:nvPr/>
        </p:nvSpPr>
        <p:spPr>
          <a:xfrm>
            <a:off x="1819977" y="634820"/>
            <a:ext cx="80928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 a graph, 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he number of spanning trees grows exponentially with the graph size (in terms of number of vertices),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|V|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250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0135" y="1046237"/>
            <a:ext cx="7555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 a graph, the number of spanning trees grows exponentially with the graph size (in terms of number of vertices).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1900518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532095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900518" y="3594846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532095" y="3594845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7" name="AutoShape 8"/>
          <p:cNvCxnSpPr>
            <a:cxnSpLocks noChangeShapeType="1"/>
            <a:endCxn id="4" idx="2"/>
          </p:cNvCxnSpPr>
          <p:nvPr/>
        </p:nvCxnSpPr>
        <p:spPr bwMode="auto">
          <a:xfrm>
            <a:off x="2502554" y="2563904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2502553" y="3881715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/>
          <p:cNvCxnSpPr>
            <a:cxnSpLocks noChangeShapeType="1"/>
            <a:endCxn id="5" idx="0"/>
          </p:cNvCxnSpPr>
          <p:nvPr/>
        </p:nvCxnSpPr>
        <p:spPr bwMode="auto">
          <a:xfrm>
            <a:off x="2201536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8"/>
          <p:cNvCxnSpPr>
            <a:cxnSpLocks noChangeShapeType="1"/>
            <a:stCxn id="3" idx="5"/>
            <a:endCxn id="6" idx="1"/>
          </p:cNvCxnSpPr>
          <p:nvPr/>
        </p:nvCxnSpPr>
        <p:spPr bwMode="auto">
          <a:xfrm>
            <a:off x="2414388" y="2766753"/>
            <a:ext cx="1205873" cy="91211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/>
          <p:nvPr/>
        </p:nvSpPr>
        <p:spPr>
          <a:xfrm>
            <a:off x="2823200" y="2084727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4253" y="277885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74941" y="349283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52383" y="306195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472520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104097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472520" y="3594849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104097" y="3594848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3" name="AutoShape 8"/>
          <p:cNvCxnSpPr>
            <a:cxnSpLocks noChangeShapeType="1"/>
            <a:endCxn id="20" idx="2"/>
          </p:cNvCxnSpPr>
          <p:nvPr/>
        </p:nvCxnSpPr>
        <p:spPr bwMode="auto">
          <a:xfrm>
            <a:off x="7074556" y="2563907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8"/>
          <p:cNvCxnSpPr>
            <a:cxnSpLocks noChangeShapeType="1"/>
            <a:stCxn id="20" idx="4"/>
          </p:cNvCxnSpPr>
          <p:nvPr/>
        </p:nvCxnSpPr>
        <p:spPr bwMode="auto">
          <a:xfrm>
            <a:off x="8405115" y="2850778"/>
            <a:ext cx="19628" cy="72608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8"/>
          <p:cNvCxnSpPr>
            <a:cxnSpLocks noChangeShapeType="1"/>
            <a:stCxn id="20" idx="3"/>
            <a:endCxn id="21" idx="7"/>
          </p:cNvCxnSpPr>
          <p:nvPr/>
        </p:nvCxnSpPr>
        <p:spPr bwMode="auto">
          <a:xfrm flipH="1">
            <a:off x="6986390" y="2766756"/>
            <a:ext cx="1205873" cy="91211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>
          <a:xfrm>
            <a:off x="7395202" y="2084730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735480" y="2880193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60135" y="4527935"/>
            <a:ext cx="33890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Given a  graph of 4 vertices,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has 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spanning trees.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77380" y="4527934"/>
            <a:ext cx="29920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e.g., a spanning tree with w(T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= 9.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AutoShape 8"/>
          <p:cNvCxnSpPr>
            <a:cxnSpLocks noChangeShapeType="1"/>
          </p:cNvCxnSpPr>
          <p:nvPr/>
        </p:nvCxnSpPr>
        <p:spPr bwMode="auto">
          <a:xfrm>
            <a:off x="3793122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8"/>
          <p:cNvCxnSpPr>
            <a:cxnSpLocks noChangeShapeType="1"/>
            <a:endCxn id="4" idx="3"/>
          </p:cNvCxnSpPr>
          <p:nvPr/>
        </p:nvCxnSpPr>
        <p:spPr bwMode="auto">
          <a:xfrm flipV="1">
            <a:off x="2414388" y="2766753"/>
            <a:ext cx="1205873" cy="92471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3095847" y="2904135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06454" y="3057426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29426" y="3051167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87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8469" y="1037383"/>
            <a:ext cx="90722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 a graph, the number of spanning trees grows exponentially with the graph size (in terms of number of vertices).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1900518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532095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900518" y="3594846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532095" y="3594845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7" name="AutoShape 8"/>
          <p:cNvCxnSpPr>
            <a:cxnSpLocks noChangeShapeType="1"/>
            <a:endCxn id="4" idx="2"/>
          </p:cNvCxnSpPr>
          <p:nvPr/>
        </p:nvCxnSpPr>
        <p:spPr bwMode="auto">
          <a:xfrm>
            <a:off x="2502554" y="2563904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2502553" y="3881715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/>
          <p:cNvCxnSpPr>
            <a:cxnSpLocks noChangeShapeType="1"/>
            <a:endCxn id="5" idx="0"/>
          </p:cNvCxnSpPr>
          <p:nvPr/>
        </p:nvCxnSpPr>
        <p:spPr bwMode="auto">
          <a:xfrm>
            <a:off x="2201536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8"/>
          <p:cNvCxnSpPr>
            <a:cxnSpLocks noChangeShapeType="1"/>
            <a:stCxn id="3" idx="5"/>
            <a:endCxn id="6" idx="1"/>
          </p:cNvCxnSpPr>
          <p:nvPr/>
        </p:nvCxnSpPr>
        <p:spPr bwMode="auto">
          <a:xfrm>
            <a:off x="2414388" y="2766753"/>
            <a:ext cx="1205873" cy="91211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/>
          <p:nvPr/>
        </p:nvSpPr>
        <p:spPr>
          <a:xfrm>
            <a:off x="2823200" y="2084727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4253" y="277885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74941" y="349283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52383" y="306195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472520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104097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472520" y="3594849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104097" y="3594848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3" name="AutoShape 8"/>
          <p:cNvCxnSpPr>
            <a:cxnSpLocks noChangeShapeType="1"/>
            <a:endCxn id="21" idx="0"/>
          </p:cNvCxnSpPr>
          <p:nvPr/>
        </p:nvCxnSpPr>
        <p:spPr bwMode="auto">
          <a:xfrm>
            <a:off x="6763892" y="2862308"/>
            <a:ext cx="9646" cy="73254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8"/>
          <p:cNvCxnSpPr>
            <a:cxnSpLocks noChangeShapeType="1"/>
            <a:stCxn id="21" idx="6"/>
            <a:endCxn id="22" idx="2"/>
          </p:cNvCxnSpPr>
          <p:nvPr/>
        </p:nvCxnSpPr>
        <p:spPr bwMode="auto">
          <a:xfrm flipV="1">
            <a:off x="7074556" y="3881719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8"/>
          <p:cNvCxnSpPr>
            <a:cxnSpLocks noChangeShapeType="1"/>
            <a:stCxn id="20" idx="3"/>
            <a:endCxn id="21" idx="7"/>
          </p:cNvCxnSpPr>
          <p:nvPr/>
        </p:nvCxnSpPr>
        <p:spPr bwMode="auto">
          <a:xfrm flipH="1">
            <a:off x="6986390" y="2766756"/>
            <a:ext cx="1205873" cy="91211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27"/>
          <p:cNvSpPr/>
          <p:nvPr/>
        </p:nvSpPr>
        <p:spPr>
          <a:xfrm>
            <a:off x="7735480" y="2880193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60135" y="4527935"/>
            <a:ext cx="33329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Given a graph of 4 vertices,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has 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spanning trees.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23694" y="4527934"/>
            <a:ext cx="29920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e.g., a spanning tree with w(T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= 12.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AutoShape 8"/>
          <p:cNvCxnSpPr>
            <a:cxnSpLocks noChangeShapeType="1"/>
          </p:cNvCxnSpPr>
          <p:nvPr/>
        </p:nvCxnSpPr>
        <p:spPr bwMode="auto">
          <a:xfrm>
            <a:off x="3793122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8"/>
          <p:cNvCxnSpPr>
            <a:cxnSpLocks noChangeShapeType="1"/>
            <a:endCxn id="4" idx="3"/>
          </p:cNvCxnSpPr>
          <p:nvPr/>
        </p:nvCxnSpPr>
        <p:spPr bwMode="auto">
          <a:xfrm flipV="1">
            <a:off x="2414388" y="2766753"/>
            <a:ext cx="1205873" cy="92471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3095847" y="2904135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06454" y="3057426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27398" y="3492838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37716" y="3068236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4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2458" y="428178"/>
            <a:ext cx="8550302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Greedy Technique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Consider the change-making problem by giving change for a specific amount n with the least number of coins of the denominations  d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&gt; d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&gt; … &gt; d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. </a:t>
            </a:r>
          </a:p>
          <a:p>
            <a:pPr marL="461963" marR="0" lvl="0" indent="-461963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example: Let coin denominations be d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25 (quarter),  d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= 10 (dime),  d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5 (nickel), and  d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1 (penny).  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Using Greedy Technique, how would you give change with coins of these denominations of, say, 48 cents?</a:t>
            </a:r>
          </a:p>
          <a:p>
            <a:pPr marL="12573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Using  1Q first,  	48 –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25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23</a:t>
            </a:r>
          </a:p>
          <a:p>
            <a:pPr marL="12573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Using  1D,     		23 –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13</a:t>
            </a:r>
          </a:p>
          <a:p>
            <a:pPr marL="12573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Using  1D, 		13 –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3</a:t>
            </a:r>
          </a:p>
          <a:p>
            <a:pPr marL="12573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Using   1P, 		3 –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2</a:t>
            </a:r>
          </a:p>
          <a:p>
            <a:pPr marL="12573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Using   1P, 		2 – 1 = 1</a:t>
            </a:r>
          </a:p>
          <a:p>
            <a:pPr marL="12573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Using   1P, 		1 –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0</a:t>
            </a:r>
          </a:p>
          <a:p>
            <a:pPr marL="12573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Conclusion: Using 1Q, 2D and 3P (6 items.)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8682018-4DCA-436A-9563-82A7FD3F599C}"/>
              </a:ext>
            </a:extLst>
          </p:cNvPr>
          <p:cNvSpPr/>
          <p:nvPr/>
        </p:nvSpPr>
        <p:spPr>
          <a:xfrm>
            <a:off x="950566" y="3332057"/>
            <a:ext cx="578734" cy="324091"/>
          </a:xfrm>
          <a:prstGeom prst="cloudCallout">
            <a:avLst>
              <a:gd name="adj1" fmla="val 69167"/>
              <a:gd name="adj2" fmla="val 589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7DAC4A1F-A109-468F-8AAC-4AB25F210AC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8" y="3200886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0556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3303" y="969796"/>
            <a:ext cx="77032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 a graph, the number of spanning trees grows exponentially with the graph size (in terms of number of vertices).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1900518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532095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900518" y="3594846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532095" y="3594845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7" name="AutoShape 8"/>
          <p:cNvCxnSpPr>
            <a:cxnSpLocks noChangeShapeType="1"/>
            <a:endCxn id="4" idx="2"/>
          </p:cNvCxnSpPr>
          <p:nvPr/>
        </p:nvCxnSpPr>
        <p:spPr bwMode="auto">
          <a:xfrm>
            <a:off x="2502554" y="2563904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2502553" y="3881715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/>
          <p:cNvCxnSpPr>
            <a:cxnSpLocks noChangeShapeType="1"/>
            <a:endCxn id="5" idx="0"/>
          </p:cNvCxnSpPr>
          <p:nvPr/>
        </p:nvCxnSpPr>
        <p:spPr bwMode="auto">
          <a:xfrm>
            <a:off x="2201536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8"/>
          <p:cNvCxnSpPr>
            <a:cxnSpLocks noChangeShapeType="1"/>
            <a:stCxn id="3" idx="5"/>
            <a:endCxn id="6" idx="1"/>
          </p:cNvCxnSpPr>
          <p:nvPr/>
        </p:nvCxnSpPr>
        <p:spPr bwMode="auto">
          <a:xfrm>
            <a:off x="2414388" y="2766753"/>
            <a:ext cx="1205873" cy="91211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/>
          <p:nvPr/>
        </p:nvSpPr>
        <p:spPr>
          <a:xfrm>
            <a:off x="2823200" y="2084727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4253" y="277885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74941" y="349283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52383" y="306195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472520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104097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472520" y="3594849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104097" y="3594848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3" name="AutoShape 8"/>
          <p:cNvCxnSpPr>
            <a:cxnSpLocks noChangeShapeType="1"/>
          </p:cNvCxnSpPr>
          <p:nvPr/>
        </p:nvCxnSpPr>
        <p:spPr bwMode="auto">
          <a:xfrm>
            <a:off x="8421820" y="2878162"/>
            <a:ext cx="9646" cy="73254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8"/>
          <p:cNvCxnSpPr>
            <a:cxnSpLocks noChangeShapeType="1"/>
            <a:stCxn id="21" idx="6"/>
            <a:endCxn id="22" idx="2"/>
          </p:cNvCxnSpPr>
          <p:nvPr/>
        </p:nvCxnSpPr>
        <p:spPr bwMode="auto">
          <a:xfrm flipV="1">
            <a:off x="7074556" y="3881719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8"/>
          <p:cNvCxnSpPr>
            <a:cxnSpLocks noChangeShapeType="1"/>
            <a:stCxn id="19" idx="5"/>
          </p:cNvCxnSpPr>
          <p:nvPr/>
        </p:nvCxnSpPr>
        <p:spPr bwMode="auto">
          <a:xfrm>
            <a:off x="6986390" y="2766756"/>
            <a:ext cx="1300663" cy="86482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27"/>
          <p:cNvSpPr/>
          <p:nvPr/>
        </p:nvSpPr>
        <p:spPr>
          <a:xfrm>
            <a:off x="7353618" y="276827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60135" y="4527935"/>
            <a:ext cx="33329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Given a graph of 4 vertices,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has 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spanning trees.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72520" y="4527935"/>
            <a:ext cx="29920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e.g., a spanning tree with w(T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= 9.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AutoShape 8"/>
          <p:cNvCxnSpPr>
            <a:cxnSpLocks noChangeShapeType="1"/>
          </p:cNvCxnSpPr>
          <p:nvPr/>
        </p:nvCxnSpPr>
        <p:spPr bwMode="auto">
          <a:xfrm>
            <a:off x="3793122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8"/>
          <p:cNvCxnSpPr>
            <a:cxnSpLocks noChangeShapeType="1"/>
            <a:endCxn id="4" idx="3"/>
          </p:cNvCxnSpPr>
          <p:nvPr/>
        </p:nvCxnSpPr>
        <p:spPr bwMode="auto">
          <a:xfrm flipV="1">
            <a:off x="2414388" y="2766753"/>
            <a:ext cx="1205873" cy="92471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3095847" y="2904135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06454" y="3057426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27398" y="3492838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405115" y="3010960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93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3303" y="1028415"/>
            <a:ext cx="76684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 a graph, the number of spanning trees grows exponentially with the graph size (in terms of number of vertices).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1900518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532095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900518" y="3594846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532095" y="3594845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7" name="AutoShape 8"/>
          <p:cNvCxnSpPr>
            <a:cxnSpLocks noChangeShapeType="1"/>
            <a:endCxn id="4" idx="2"/>
          </p:cNvCxnSpPr>
          <p:nvPr/>
        </p:nvCxnSpPr>
        <p:spPr bwMode="auto">
          <a:xfrm>
            <a:off x="2502554" y="2563904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2502553" y="3881715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/>
          <p:cNvCxnSpPr>
            <a:cxnSpLocks noChangeShapeType="1"/>
            <a:endCxn id="5" idx="0"/>
          </p:cNvCxnSpPr>
          <p:nvPr/>
        </p:nvCxnSpPr>
        <p:spPr bwMode="auto">
          <a:xfrm>
            <a:off x="2201536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8"/>
          <p:cNvCxnSpPr>
            <a:cxnSpLocks noChangeShapeType="1"/>
            <a:stCxn id="3" idx="5"/>
            <a:endCxn id="6" idx="1"/>
          </p:cNvCxnSpPr>
          <p:nvPr/>
        </p:nvCxnSpPr>
        <p:spPr bwMode="auto">
          <a:xfrm>
            <a:off x="2414388" y="2766753"/>
            <a:ext cx="1205873" cy="91211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/>
          <p:nvPr/>
        </p:nvSpPr>
        <p:spPr>
          <a:xfrm>
            <a:off x="2823200" y="2084727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4253" y="277885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74941" y="349283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52383" y="306195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472520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104097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472520" y="3594849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104097" y="3594848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3" name="AutoShape 8"/>
          <p:cNvCxnSpPr>
            <a:cxnSpLocks noChangeShapeType="1"/>
            <a:endCxn id="20" idx="2"/>
          </p:cNvCxnSpPr>
          <p:nvPr/>
        </p:nvCxnSpPr>
        <p:spPr bwMode="auto">
          <a:xfrm>
            <a:off x="7074556" y="2563907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8"/>
          <p:cNvCxnSpPr>
            <a:cxnSpLocks noChangeShapeType="1"/>
          </p:cNvCxnSpPr>
          <p:nvPr/>
        </p:nvCxnSpPr>
        <p:spPr bwMode="auto">
          <a:xfrm>
            <a:off x="7074555" y="3881718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8"/>
          <p:cNvCxnSpPr>
            <a:cxnSpLocks noChangeShapeType="1"/>
            <a:stCxn id="20" idx="4"/>
            <a:endCxn id="22" idx="0"/>
          </p:cNvCxnSpPr>
          <p:nvPr/>
        </p:nvCxnSpPr>
        <p:spPr bwMode="auto">
          <a:xfrm>
            <a:off x="8405115" y="2850778"/>
            <a:ext cx="0" cy="7440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>
          <a:xfrm>
            <a:off x="7395202" y="2084730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29303" y="2899068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3803C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solidFill>
                <a:srgbClr val="3803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46943" y="349284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60135" y="4527935"/>
            <a:ext cx="33329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Given a graph of 4 vertices,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has 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spanning trees.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74246" y="4475492"/>
            <a:ext cx="324645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e.g., a spanning tree with w(T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= 8.</a:t>
            </a:r>
          </a:p>
          <a:p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W(b, d) = </a:t>
            </a:r>
            <a:r>
              <a:rPr lang="en-US" sz="2200" dirty="0">
                <a:solidFill>
                  <a:srgbClr val="3803C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w(T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= 5.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AutoShape 8"/>
          <p:cNvCxnSpPr>
            <a:cxnSpLocks noChangeShapeType="1"/>
          </p:cNvCxnSpPr>
          <p:nvPr/>
        </p:nvCxnSpPr>
        <p:spPr bwMode="auto">
          <a:xfrm>
            <a:off x="3793122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8"/>
          <p:cNvCxnSpPr>
            <a:cxnSpLocks noChangeShapeType="1"/>
            <a:endCxn id="4" idx="3"/>
          </p:cNvCxnSpPr>
          <p:nvPr/>
        </p:nvCxnSpPr>
        <p:spPr bwMode="auto">
          <a:xfrm flipV="1">
            <a:off x="2414388" y="2766753"/>
            <a:ext cx="1205873" cy="92471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3095847" y="2904135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06454" y="3057426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448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0135" y="1045105"/>
            <a:ext cx="77816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 a graph, the number of spanning trees grows exponentially with the graph size (in terms of number of vertices).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1900518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532095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900518" y="3594846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532095" y="3594845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7" name="AutoShape 8"/>
          <p:cNvCxnSpPr>
            <a:cxnSpLocks noChangeShapeType="1"/>
            <a:endCxn id="4" idx="2"/>
          </p:cNvCxnSpPr>
          <p:nvPr/>
        </p:nvCxnSpPr>
        <p:spPr bwMode="auto">
          <a:xfrm>
            <a:off x="2502554" y="2563904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2502553" y="3881715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/>
          <p:cNvCxnSpPr>
            <a:cxnSpLocks noChangeShapeType="1"/>
            <a:endCxn id="5" idx="0"/>
          </p:cNvCxnSpPr>
          <p:nvPr/>
        </p:nvCxnSpPr>
        <p:spPr bwMode="auto">
          <a:xfrm>
            <a:off x="2201536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8"/>
          <p:cNvCxnSpPr>
            <a:cxnSpLocks noChangeShapeType="1"/>
            <a:stCxn id="3" idx="5"/>
            <a:endCxn id="6" idx="1"/>
          </p:cNvCxnSpPr>
          <p:nvPr/>
        </p:nvCxnSpPr>
        <p:spPr bwMode="auto">
          <a:xfrm>
            <a:off x="2414388" y="2766753"/>
            <a:ext cx="1205873" cy="91211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/>
          <p:nvPr/>
        </p:nvSpPr>
        <p:spPr>
          <a:xfrm>
            <a:off x="2823200" y="2084727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4253" y="277885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74941" y="349283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52383" y="306195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472520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104097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472520" y="3594849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104097" y="3594848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3" name="AutoShape 8"/>
          <p:cNvCxnSpPr>
            <a:cxnSpLocks noChangeShapeType="1"/>
            <a:endCxn id="20" idx="2"/>
          </p:cNvCxnSpPr>
          <p:nvPr/>
        </p:nvCxnSpPr>
        <p:spPr bwMode="auto">
          <a:xfrm>
            <a:off x="7074556" y="2563907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8"/>
          <p:cNvCxnSpPr>
            <a:cxnSpLocks noChangeShapeType="1"/>
            <a:stCxn id="22" idx="0"/>
          </p:cNvCxnSpPr>
          <p:nvPr/>
        </p:nvCxnSpPr>
        <p:spPr bwMode="auto">
          <a:xfrm flipV="1">
            <a:off x="8405115" y="2865882"/>
            <a:ext cx="10899" cy="72896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8"/>
          <p:cNvCxnSpPr>
            <a:cxnSpLocks noChangeShapeType="1"/>
          </p:cNvCxnSpPr>
          <p:nvPr/>
        </p:nvCxnSpPr>
        <p:spPr bwMode="auto">
          <a:xfrm>
            <a:off x="6812533" y="2837711"/>
            <a:ext cx="0" cy="7440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>
          <a:xfrm>
            <a:off x="7395202" y="2084730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14452" y="3027901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31806" y="2985168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60135" y="4527935"/>
            <a:ext cx="33329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Given a graph of 4 vertices,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has 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spanning trees.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72520" y="4535618"/>
            <a:ext cx="29920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e.g., a spanning tree with w(T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= 10.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AutoShape 8"/>
          <p:cNvCxnSpPr>
            <a:cxnSpLocks noChangeShapeType="1"/>
          </p:cNvCxnSpPr>
          <p:nvPr/>
        </p:nvCxnSpPr>
        <p:spPr bwMode="auto">
          <a:xfrm>
            <a:off x="3793122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8"/>
          <p:cNvCxnSpPr>
            <a:cxnSpLocks noChangeShapeType="1"/>
            <a:endCxn id="4" idx="3"/>
          </p:cNvCxnSpPr>
          <p:nvPr/>
        </p:nvCxnSpPr>
        <p:spPr bwMode="auto">
          <a:xfrm flipV="1">
            <a:off x="2414388" y="2766753"/>
            <a:ext cx="1205873" cy="92471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3095847" y="2904135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06454" y="3057426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76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8469" y="1037383"/>
            <a:ext cx="76335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 a graph, the number of spanning trees grows exponentially with the graph size (in terms of number of vertices).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1900518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532095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900518" y="3594846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532095" y="3594845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7" name="AutoShape 8"/>
          <p:cNvCxnSpPr>
            <a:cxnSpLocks noChangeShapeType="1"/>
            <a:endCxn id="4" idx="2"/>
          </p:cNvCxnSpPr>
          <p:nvPr/>
        </p:nvCxnSpPr>
        <p:spPr bwMode="auto">
          <a:xfrm>
            <a:off x="2502554" y="2563904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2502553" y="3881715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/>
          <p:cNvCxnSpPr>
            <a:cxnSpLocks noChangeShapeType="1"/>
            <a:endCxn id="5" idx="0"/>
          </p:cNvCxnSpPr>
          <p:nvPr/>
        </p:nvCxnSpPr>
        <p:spPr bwMode="auto">
          <a:xfrm>
            <a:off x="2201536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8"/>
          <p:cNvCxnSpPr>
            <a:cxnSpLocks noChangeShapeType="1"/>
            <a:stCxn id="3" idx="5"/>
            <a:endCxn id="6" idx="1"/>
          </p:cNvCxnSpPr>
          <p:nvPr/>
        </p:nvCxnSpPr>
        <p:spPr bwMode="auto">
          <a:xfrm>
            <a:off x="2414388" y="2766753"/>
            <a:ext cx="1205873" cy="91211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/>
          <p:nvPr/>
        </p:nvSpPr>
        <p:spPr>
          <a:xfrm>
            <a:off x="2823200" y="2084727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4253" y="277885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74941" y="349283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52383" y="306195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472520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104097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472520" y="3594849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104097" y="3594848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3" name="AutoShape 8"/>
          <p:cNvCxnSpPr>
            <a:cxnSpLocks noChangeShapeType="1"/>
            <a:stCxn id="22" idx="0"/>
          </p:cNvCxnSpPr>
          <p:nvPr/>
        </p:nvCxnSpPr>
        <p:spPr bwMode="auto">
          <a:xfrm flipV="1">
            <a:off x="8405115" y="2875366"/>
            <a:ext cx="0" cy="71948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8"/>
          <p:cNvCxnSpPr>
            <a:cxnSpLocks noChangeShapeType="1"/>
          </p:cNvCxnSpPr>
          <p:nvPr/>
        </p:nvCxnSpPr>
        <p:spPr bwMode="auto">
          <a:xfrm>
            <a:off x="7074555" y="3881718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8"/>
          <p:cNvCxnSpPr>
            <a:cxnSpLocks noChangeShapeType="1"/>
          </p:cNvCxnSpPr>
          <p:nvPr/>
        </p:nvCxnSpPr>
        <p:spPr bwMode="auto">
          <a:xfrm>
            <a:off x="6812533" y="2837711"/>
            <a:ext cx="0" cy="7440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>
          <a:xfrm>
            <a:off x="8331806" y="299430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14452" y="3027901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46943" y="349284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60135" y="4527935"/>
            <a:ext cx="31213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graph has 4 vertices,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has 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spanning trees.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69504" y="4527934"/>
            <a:ext cx="29920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e.g., a spanning tree with w(T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= 12.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AutoShape 8"/>
          <p:cNvCxnSpPr>
            <a:cxnSpLocks noChangeShapeType="1"/>
          </p:cNvCxnSpPr>
          <p:nvPr/>
        </p:nvCxnSpPr>
        <p:spPr bwMode="auto">
          <a:xfrm>
            <a:off x="3793122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8"/>
          <p:cNvCxnSpPr>
            <a:cxnSpLocks noChangeShapeType="1"/>
            <a:endCxn id="4" idx="3"/>
          </p:cNvCxnSpPr>
          <p:nvPr/>
        </p:nvCxnSpPr>
        <p:spPr bwMode="auto">
          <a:xfrm flipV="1">
            <a:off x="2414388" y="2766753"/>
            <a:ext cx="1205873" cy="92471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3095847" y="2904135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06454" y="3057426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52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0135" y="1045105"/>
            <a:ext cx="7624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 a graph, the number of spanning trees grows exponentially with the graph size (in terms of number of vertices).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1900518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532095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900518" y="3594846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532095" y="3594845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7" name="AutoShape 8"/>
          <p:cNvCxnSpPr>
            <a:cxnSpLocks noChangeShapeType="1"/>
            <a:endCxn id="4" idx="2"/>
          </p:cNvCxnSpPr>
          <p:nvPr/>
        </p:nvCxnSpPr>
        <p:spPr bwMode="auto">
          <a:xfrm>
            <a:off x="2502554" y="2563904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2502553" y="3881715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/>
          <p:cNvCxnSpPr>
            <a:cxnSpLocks noChangeShapeType="1"/>
            <a:endCxn id="5" idx="0"/>
          </p:cNvCxnSpPr>
          <p:nvPr/>
        </p:nvCxnSpPr>
        <p:spPr bwMode="auto">
          <a:xfrm>
            <a:off x="2201536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8"/>
          <p:cNvCxnSpPr>
            <a:cxnSpLocks noChangeShapeType="1"/>
            <a:stCxn id="3" idx="5"/>
            <a:endCxn id="6" idx="1"/>
          </p:cNvCxnSpPr>
          <p:nvPr/>
        </p:nvCxnSpPr>
        <p:spPr bwMode="auto">
          <a:xfrm>
            <a:off x="2414388" y="2766753"/>
            <a:ext cx="1205873" cy="91211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/>
          <p:nvPr/>
        </p:nvSpPr>
        <p:spPr>
          <a:xfrm>
            <a:off x="2823200" y="2084727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4253" y="277885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74941" y="349283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52383" y="306195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472520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104097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472520" y="3594849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104097" y="3594848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3" name="AutoShape 8"/>
          <p:cNvCxnSpPr>
            <a:cxnSpLocks noChangeShapeType="1"/>
            <a:stCxn id="21" idx="7"/>
          </p:cNvCxnSpPr>
          <p:nvPr/>
        </p:nvCxnSpPr>
        <p:spPr bwMode="auto">
          <a:xfrm flipV="1">
            <a:off x="6986390" y="2766753"/>
            <a:ext cx="1243796" cy="91211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8"/>
          <p:cNvCxnSpPr>
            <a:cxnSpLocks noChangeShapeType="1"/>
            <a:stCxn id="19" idx="5"/>
            <a:endCxn id="22" idx="0"/>
          </p:cNvCxnSpPr>
          <p:nvPr/>
        </p:nvCxnSpPr>
        <p:spPr bwMode="auto">
          <a:xfrm>
            <a:off x="6986390" y="2766756"/>
            <a:ext cx="1418725" cy="82809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>
          <a:xfrm>
            <a:off x="7738112" y="2877090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86390" y="2869677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60135" y="4527935"/>
            <a:ext cx="33329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Given a graph of 4 vertices,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has 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spanning trees.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80012" y="4462874"/>
            <a:ext cx="29920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e.g., a spanning tree with w(T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= 10.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(c, b, a, d)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AutoShape 8"/>
          <p:cNvCxnSpPr>
            <a:cxnSpLocks noChangeShapeType="1"/>
          </p:cNvCxnSpPr>
          <p:nvPr/>
        </p:nvCxnSpPr>
        <p:spPr bwMode="auto">
          <a:xfrm>
            <a:off x="3793122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8"/>
          <p:cNvCxnSpPr>
            <a:cxnSpLocks noChangeShapeType="1"/>
            <a:endCxn id="4" idx="3"/>
          </p:cNvCxnSpPr>
          <p:nvPr/>
        </p:nvCxnSpPr>
        <p:spPr bwMode="auto">
          <a:xfrm flipV="1">
            <a:off x="2414388" y="2766753"/>
            <a:ext cx="1205873" cy="92471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3095847" y="2904135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06454" y="3057426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AutoShape 8"/>
          <p:cNvCxnSpPr>
            <a:cxnSpLocks noChangeShapeType="1"/>
          </p:cNvCxnSpPr>
          <p:nvPr/>
        </p:nvCxnSpPr>
        <p:spPr bwMode="auto">
          <a:xfrm>
            <a:off x="7091806" y="2612759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36"/>
          <p:cNvSpPr/>
          <p:nvPr/>
        </p:nvSpPr>
        <p:spPr>
          <a:xfrm>
            <a:off x="7482226" y="2197623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90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8469" y="1037383"/>
            <a:ext cx="90722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 a graph, the number of spanning trees grows exponentially with the graph size (in terms of number of vertices).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1900518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532095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900518" y="3594846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532095" y="3594845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7" name="AutoShape 8"/>
          <p:cNvCxnSpPr>
            <a:cxnSpLocks noChangeShapeType="1"/>
            <a:endCxn id="4" idx="2"/>
          </p:cNvCxnSpPr>
          <p:nvPr/>
        </p:nvCxnSpPr>
        <p:spPr bwMode="auto">
          <a:xfrm>
            <a:off x="2502554" y="2563904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2502553" y="3881715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/>
          <p:cNvCxnSpPr>
            <a:cxnSpLocks noChangeShapeType="1"/>
            <a:endCxn id="5" idx="0"/>
          </p:cNvCxnSpPr>
          <p:nvPr/>
        </p:nvCxnSpPr>
        <p:spPr bwMode="auto">
          <a:xfrm>
            <a:off x="2201536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8"/>
          <p:cNvCxnSpPr>
            <a:cxnSpLocks noChangeShapeType="1"/>
            <a:stCxn id="3" idx="5"/>
            <a:endCxn id="6" idx="1"/>
          </p:cNvCxnSpPr>
          <p:nvPr/>
        </p:nvCxnSpPr>
        <p:spPr bwMode="auto">
          <a:xfrm>
            <a:off x="2414388" y="2766753"/>
            <a:ext cx="1205873" cy="91211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/>
          <p:nvPr/>
        </p:nvSpPr>
        <p:spPr>
          <a:xfrm>
            <a:off x="2823200" y="2084727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4253" y="277885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74941" y="349283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52383" y="306195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472520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104097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472520" y="3594849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104097" y="3594848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3" name="AutoShape 8"/>
          <p:cNvCxnSpPr>
            <a:cxnSpLocks noChangeShapeType="1"/>
            <a:endCxn id="19" idx="5"/>
          </p:cNvCxnSpPr>
          <p:nvPr/>
        </p:nvCxnSpPr>
        <p:spPr bwMode="auto">
          <a:xfrm flipH="1" flipV="1">
            <a:off x="6986390" y="2766756"/>
            <a:ext cx="1204040" cy="91211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8"/>
          <p:cNvCxnSpPr>
            <a:cxnSpLocks noChangeShapeType="1"/>
          </p:cNvCxnSpPr>
          <p:nvPr/>
        </p:nvCxnSpPr>
        <p:spPr bwMode="auto">
          <a:xfrm>
            <a:off x="7074555" y="3881718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8"/>
          <p:cNvCxnSpPr>
            <a:cxnSpLocks noChangeShapeType="1"/>
            <a:endCxn id="21" idx="7"/>
          </p:cNvCxnSpPr>
          <p:nvPr/>
        </p:nvCxnSpPr>
        <p:spPr bwMode="auto">
          <a:xfrm flipH="1">
            <a:off x="6986390" y="2756835"/>
            <a:ext cx="1204041" cy="92203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>
          <a:xfrm>
            <a:off x="7162871" y="2628786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98660" y="2895248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46943" y="349284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60135" y="4527935"/>
            <a:ext cx="33890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Given a graph of 4 vertices,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has 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spanning trees.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30704" y="4527935"/>
            <a:ext cx="29920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e.g., a spanning tree with w(T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= 9.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(a, d, c, b)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AutoShape 8"/>
          <p:cNvCxnSpPr>
            <a:cxnSpLocks noChangeShapeType="1"/>
          </p:cNvCxnSpPr>
          <p:nvPr/>
        </p:nvCxnSpPr>
        <p:spPr bwMode="auto">
          <a:xfrm>
            <a:off x="3793122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8"/>
          <p:cNvCxnSpPr>
            <a:cxnSpLocks noChangeShapeType="1"/>
            <a:endCxn id="4" idx="3"/>
          </p:cNvCxnSpPr>
          <p:nvPr/>
        </p:nvCxnSpPr>
        <p:spPr bwMode="auto">
          <a:xfrm flipV="1">
            <a:off x="2414388" y="2766753"/>
            <a:ext cx="1205873" cy="92471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3095847" y="2904135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06454" y="3057426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44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0135" y="1028811"/>
            <a:ext cx="75464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 a graph, the number of spanning trees grows exponentially with the graph size (in terms of number of vertices).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1900518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532095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900518" y="3594846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532095" y="3594845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7" name="AutoShape 8"/>
          <p:cNvCxnSpPr>
            <a:cxnSpLocks noChangeShapeType="1"/>
            <a:endCxn id="4" idx="2"/>
          </p:cNvCxnSpPr>
          <p:nvPr/>
        </p:nvCxnSpPr>
        <p:spPr bwMode="auto">
          <a:xfrm>
            <a:off x="2502554" y="2563904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2502553" y="3881715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/>
          <p:cNvCxnSpPr>
            <a:cxnSpLocks noChangeShapeType="1"/>
            <a:endCxn id="5" idx="0"/>
          </p:cNvCxnSpPr>
          <p:nvPr/>
        </p:nvCxnSpPr>
        <p:spPr bwMode="auto">
          <a:xfrm>
            <a:off x="2201536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8"/>
          <p:cNvCxnSpPr>
            <a:cxnSpLocks noChangeShapeType="1"/>
            <a:stCxn id="3" idx="5"/>
            <a:endCxn id="6" idx="1"/>
          </p:cNvCxnSpPr>
          <p:nvPr/>
        </p:nvCxnSpPr>
        <p:spPr bwMode="auto">
          <a:xfrm>
            <a:off x="2414388" y="2766753"/>
            <a:ext cx="1205873" cy="91211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/>
          <p:nvPr/>
        </p:nvSpPr>
        <p:spPr>
          <a:xfrm>
            <a:off x="2823200" y="2084727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4253" y="277885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74941" y="349283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52383" y="306195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472520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104097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472520" y="3594849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104097" y="3594848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3" name="AutoShape 8"/>
          <p:cNvCxnSpPr>
            <a:cxnSpLocks noChangeShapeType="1"/>
            <a:stCxn id="22" idx="1"/>
          </p:cNvCxnSpPr>
          <p:nvPr/>
        </p:nvCxnSpPr>
        <p:spPr bwMode="auto">
          <a:xfrm flipH="1" flipV="1">
            <a:off x="6981833" y="2778859"/>
            <a:ext cx="1210430" cy="90001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8"/>
          <p:cNvCxnSpPr>
            <a:cxnSpLocks noChangeShapeType="1"/>
            <a:endCxn id="20" idx="3"/>
          </p:cNvCxnSpPr>
          <p:nvPr/>
        </p:nvCxnSpPr>
        <p:spPr bwMode="auto">
          <a:xfrm flipV="1">
            <a:off x="6970078" y="2766756"/>
            <a:ext cx="1222185" cy="91211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8"/>
          <p:cNvCxnSpPr>
            <a:cxnSpLocks noChangeShapeType="1"/>
          </p:cNvCxnSpPr>
          <p:nvPr/>
        </p:nvCxnSpPr>
        <p:spPr bwMode="auto">
          <a:xfrm>
            <a:off x="6812533" y="2837711"/>
            <a:ext cx="0" cy="7440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>
          <a:xfrm>
            <a:off x="7705402" y="289943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14452" y="3027901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86310" y="2615683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60135" y="4527935"/>
            <a:ext cx="33329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Given a graph of 4 vertices,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has 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spanning trees.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57533" y="4505751"/>
            <a:ext cx="29920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e.g., a spanning tree with w(T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= 11.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(b, c, a, d)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AutoShape 8"/>
          <p:cNvCxnSpPr>
            <a:cxnSpLocks noChangeShapeType="1"/>
          </p:cNvCxnSpPr>
          <p:nvPr/>
        </p:nvCxnSpPr>
        <p:spPr bwMode="auto">
          <a:xfrm>
            <a:off x="3793122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8"/>
          <p:cNvCxnSpPr>
            <a:cxnSpLocks noChangeShapeType="1"/>
            <a:endCxn id="4" idx="3"/>
          </p:cNvCxnSpPr>
          <p:nvPr/>
        </p:nvCxnSpPr>
        <p:spPr bwMode="auto">
          <a:xfrm flipV="1">
            <a:off x="2414388" y="2766753"/>
            <a:ext cx="1205873" cy="92471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3095847" y="2904135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06454" y="3057426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147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0135" y="1046237"/>
            <a:ext cx="74768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 a graph, the number of spanning trees grows exponentially with the graph size (in terms of number of vertices).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1900518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532095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900518" y="3594846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532095" y="3594845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7" name="AutoShape 8"/>
          <p:cNvCxnSpPr>
            <a:cxnSpLocks noChangeShapeType="1"/>
            <a:endCxn id="4" idx="2"/>
          </p:cNvCxnSpPr>
          <p:nvPr/>
        </p:nvCxnSpPr>
        <p:spPr bwMode="auto">
          <a:xfrm>
            <a:off x="2502554" y="2563904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2502553" y="3881715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/>
          <p:cNvCxnSpPr>
            <a:cxnSpLocks noChangeShapeType="1"/>
            <a:endCxn id="5" idx="0"/>
          </p:cNvCxnSpPr>
          <p:nvPr/>
        </p:nvCxnSpPr>
        <p:spPr bwMode="auto">
          <a:xfrm>
            <a:off x="2201536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8"/>
          <p:cNvCxnSpPr>
            <a:cxnSpLocks noChangeShapeType="1"/>
            <a:stCxn id="3" idx="5"/>
            <a:endCxn id="6" idx="1"/>
          </p:cNvCxnSpPr>
          <p:nvPr/>
        </p:nvCxnSpPr>
        <p:spPr bwMode="auto">
          <a:xfrm>
            <a:off x="2414388" y="2766753"/>
            <a:ext cx="1205873" cy="91211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/>
          <p:nvPr/>
        </p:nvSpPr>
        <p:spPr>
          <a:xfrm>
            <a:off x="2823200" y="2084727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4253" y="277885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74941" y="349283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52383" y="306195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472520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104097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472520" y="3594849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104097" y="3594848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3" name="AutoShape 8"/>
          <p:cNvCxnSpPr>
            <a:cxnSpLocks noChangeShapeType="1"/>
            <a:stCxn id="22" idx="0"/>
          </p:cNvCxnSpPr>
          <p:nvPr/>
        </p:nvCxnSpPr>
        <p:spPr bwMode="auto">
          <a:xfrm flipV="1">
            <a:off x="8405115" y="2875366"/>
            <a:ext cx="0" cy="71948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8"/>
          <p:cNvCxnSpPr>
            <a:cxnSpLocks noChangeShapeType="1"/>
            <a:stCxn id="19" idx="5"/>
          </p:cNvCxnSpPr>
          <p:nvPr/>
        </p:nvCxnSpPr>
        <p:spPr bwMode="auto">
          <a:xfrm>
            <a:off x="6986390" y="2766756"/>
            <a:ext cx="1134103" cy="98014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8"/>
          <p:cNvCxnSpPr>
            <a:cxnSpLocks noChangeShapeType="1"/>
            <a:stCxn id="20" idx="3"/>
            <a:endCxn id="21" idx="7"/>
          </p:cNvCxnSpPr>
          <p:nvPr/>
        </p:nvCxnSpPr>
        <p:spPr bwMode="auto">
          <a:xfrm flipH="1">
            <a:off x="6986390" y="2766756"/>
            <a:ext cx="1205873" cy="91211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>
          <a:xfrm>
            <a:off x="8331806" y="299430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41432" y="281989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65576" y="2960076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60135" y="4527935"/>
            <a:ext cx="33329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Given a graph of 4 vertices,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has 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spanning trees.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7476" y="4488325"/>
            <a:ext cx="29920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e.g., a spanning tree with w(T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= 10.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(a, d, b, c)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AutoShape 8"/>
          <p:cNvCxnSpPr>
            <a:cxnSpLocks noChangeShapeType="1"/>
          </p:cNvCxnSpPr>
          <p:nvPr/>
        </p:nvCxnSpPr>
        <p:spPr bwMode="auto">
          <a:xfrm>
            <a:off x="3793122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8"/>
          <p:cNvCxnSpPr>
            <a:cxnSpLocks noChangeShapeType="1"/>
            <a:endCxn id="4" idx="3"/>
          </p:cNvCxnSpPr>
          <p:nvPr/>
        </p:nvCxnSpPr>
        <p:spPr bwMode="auto">
          <a:xfrm flipV="1">
            <a:off x="2414388" y="2766753"/>
            <a:ext cx="1205873" cy="92471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3095847" y="2904135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06454" y="3057426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5931" y="5571886"/>
            <a:ext cx="620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spanning trees is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|V|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16.</a:t>
            </a:r>
          </a:p>
        </p:txBody>
      </p:sp>
    </p:spTree>
    <p:extLst>
      <p:ext uri="{BB962C8B-B14F-4D97-AF65-F5344CB8AC3E}">
        <p14:creationId xmlns:p14="http://schemas.microsoft.com/office/powerpoint/2010/main" val="465827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443" y="1052978"/>
            <a:ext cx="77843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 a graph, t</a:t>
            </a:r>
            <a:r>
              <a:rPr lang="en-US" sz="22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he number of spanning trees grows exponentially with the graph size (in terms of number of vertices), </a:t>
            </a:r>
            <a:r>
              <a:rPr lang="en-US" sz="2000" dirty="0">
                <a:solidFill>
                  <a:srgbClr val="380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solidFill>
                  <a:srgbClr val="380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|V|</a:t>
            </a:r>
            <a:r>
              <a:rPr lang="en-US" sz="2000" dirty="0">
                <a:solidFill>
                  <a:srgbClr val="380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1900518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532095" y="2277034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900518" y="3594846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532095" y="3594845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7" name="AutoShape 8"/>
          <p:cNvCxnSpPr>
            <a:cxnSpLocks noChangeShapeType="1"/>
            <a:endCxn id="4" idx="2"/>
          </p:cNvCxnSpPr>
          <p:nvPr/>
        </p:nvCxnSpPr>
        <p:spPr bwMode="auto">
          <a:xfrm>
            <a:off x="2502554" y="2563904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2502553" y="3905066"/>
            <a:ext cx="1029541" cy="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/>
          <p:cNvCxnSpPr>
            <a:cxnSpLocks noChangeShapeType="1"/>
            <a:endCxn id="5" idx="0"/>
          </p:cNvCxnSpPr>
          <p:nvPr/>
        </p:nvCxnSpPr>
        <p:spPr bwMode="auto">
          <a:xfrm>
            <a:off x="2201536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8"/>
          <p:cNvCxnSpPr>
            <a:cxnSpLocks noChangeShapeType="1"/>
            <a:stCxn id="3" idx="5"/>
            <a:endCxn id="6" idx="1"/>
          </p:cNvCxnSpPr>
          <p:nvPr/>
        </p:nvCxnSpPr>
        <p:spPr bwMode="auto">
          <a:xfrm>
            <a:off x="2414388" y="2766753"/>
            <a:ext cx="1205873" cy="91211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/>
          <p:nvPr/>
        </p:nvSpPr>
        <p:spPr>
          <a:xfrm>
            <a:off x="2823200" y="2084727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4253" y="277885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22804" y="3854319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52383" y="306195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472520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104097" y="2277037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472520" y="3594849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104097" y="3594848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3" name="AutoShape 8"/>
          <p:cNvCxnSpPr>
            <a:cxnSpLocks noChangeShapeType="1"/>
            <a:stCxn id="22" idx="0"/>
          </p:cNvCxnSpPr>
          <p:nvPr/>
        </p:nvCxnSpPr>
        <p:spPr bwMode="auto">
          <a:xfrm flipV="1">
            <a:off x="8405115" y="2875366"/>
            <a:ext cx="0" cy="71948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8"/>
          <p:cNvCxnSpPr>
            <a:cxnSpLocks noChangeShapeType="1"/>
            <a:stCxn id="19" idx="5"/>
          </p:cNvCxnSpPr>
          <p:nvPr/>
        </p:nvCxnSpPr>
        <p:spPr bwMode="auto">
          <a:xfrm>
            <a:off x="6986390" y="2766756"/>
            <a:ext cx="1134103" cy="98014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8"/>
          <p:cNvCxnSpPr>
            <a:cxnSpLocks noChangeShapeType="1"/>
            <a:stCxn id="20" idx="3"/>
            <a:endCxn id="21" idx="7"/>
          </p:cNvCxnSpPr>
          <p:nvPr/>
        </p:nvCxnSpPr>
        <p:spPr bwMode="auto">
          <a:xfrm flipH="1">
            <a:off x="6986390" y="2766756"/>
            <a:ext cx="1205873" cy="91211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>
          <a:xfrm>
            <a:off x="8331806" y="299430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41432" y="2819892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65576" y="2960076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60135" y="4527935"/>
            <a:ext cx="33329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graph has 5 vertices,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 it has 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spanning trees.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35800" y="4463889"/>
            <a:ext cx="29920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e.g., a spanning tree with w(T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= 9.</a:t>
            </a:r>
          </a:p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(d (e </a:t>
            </a:r>
            <a:r>
              <a:rPr 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 (c))))</a:t>
            </a:r>
            <a:endParaRPr 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AutoShape 8"/>
          <p:cNvCxnSpPr>
            <a:cxnSpLocks noChangeShapeType="1"/>
          </p:cNvCxnSpPr>
          <p:nvPr/>
        </p:nvCxnSpPr>
        <p:spPr bwMode="auto">
          <a:xfrm>
            <a:off x="3793122" y="2850774"/>
            <a:ext cx="0" cy="7440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8"/>
          <p:cNvCxnSpPr>
            <a:cxnSpLocks noChangeShapeType="1"/>
            <a:endCxn id="4" idx="3"/>
          </p:cNvCxnSpPr>
          <p:nvPr/>
        </p:nvCxnSpPr>
        <p:spPr bwMode="auto">
          <a:xfrm flipV="1">
            <a:off x="2414388" y="2766753"/>
            <a:ext cx="1205873" cy="92471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3095847" y="2904135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06454" y="3057426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5931" y="5571886"/>
            <a:ext cx="620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spanning trees is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|V|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4908838" y="2985998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7" name="AutoShape 8"/>
          <p:cNvCxnSpPr>
            <a:cxnSpLocks noChangeShapeType="1"/>
            <a:endCxn id="36" idx="1"/>
          </p:cNvCxnSpPr>
          <p:nvPr/>
        </p:nvCxnSpPr>
        <p:spPr bwMode="auto">
          <a:xfrm>
            <a:off x="4048889" y="2744241"/>
            <a:ext cx="948115" cy="32577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8"/>
          <p:cNvCxnSpPr>
            <a:cxnSpLocks noChangeShapeType="1"/>
            <a:stCxn id="36" idx="3"/>
          </p:cNvCxnSpPr>
          <p:nvPr/>
        </p:nvCxnSpPr>
        <p:spPr bwMode="auto">
          <a:xfrm flipH="1">
            <a:off x="4134131" y="3475717"/>
            <a:ext cx="862873" cy="28728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>
          <a:xfrm>
            <a:off x="4254034" y="2470938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28709" y="3645206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9488152" y="2971735"/>
            <a:ext cx="602036" cy="5737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2" name="AutoShape 8"/>
          <p:cNvCxnSpPr>
            <a:cxnSpLocks noChangeShapeType="1"/>
          </p:cNvCxnSpPr>
          <p:nvPr/>
        </p:nvCxnSpPr>
        <p:spPr bwMode="auto">
          <a:xfrm flipH="1">
            <a:off x="8673904" y="3459619"/>
            <a:ext cx="862873" cy="28728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42"/>
          <p:cNvSpPr/>
          <p:nvPr/>
        </p:nvSpPr>
        <p:spPr>
          <a:xfrm>
            <a:off x="8966970" y="3565887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AutoShape 8"/>
          <p:cNvCxnSpPr>
            <a:cxnSpLocks noChangeShapeType="1"/>
            <a:endCxn id="36" idx="2"/>
          </p:cNvCxnSpPr>
          <p:nvPr/>
        </p:nvCxnSpPr>
        <p:spPr bwMode="auto">
          <a:xfrm>
            <a:off x="2494684" y="2656980"/>
            <a:ext cx="2414154" cy="61588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ectangle 44"/>
          <p:cNvSpPr/>
          <p:nvPr/>
        </p:nvSpPr>
        <p:spPr>
          <a:xfrm>
            <a:off x="3931302" y="2756291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7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AutoShape 8"/>
          <p:cNvCxnSpPr>
            <a:cxnSpLocks noChangeShapeType="1"/>
          </p:cNvCxnSpPr>
          <p:nvPr/>
        </p:nvCxnSpPr>
        <p:spPr bwMode="auto">
          <a:xfrm flipV="1">
            <a:off x="2496408" y="3281586"/>
            <a:ext cx="2428202" cy="52255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/>
          <p:cNvSpPr/>
          <p:nvPr/>
        </p:nvSpPr>
        <p:spPr>
          <a:xfrm>
            <a:off x="3972245" y="3360130"/>
            <a:ext cx="475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7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 descr="Image result for smiley face images">
            <a:extLst>
              <a:ext uri="{FF2B5EF4-FFF2-40B4-BE49-F238E27FC236}">
                <a16:creationId xmlns:a16="http://schemas.microsoft.com/office/drawing/2014/main" id="{C8DCE8C1-CADD-4CFE-A210-52C3F3CCBE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9" y="2045488"/>
            <a:ext cx="586105" cy="42545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7074556" y="6283343"/>
            <a:ext cx="3130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(a, ((d, e), (b, c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))) an error!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61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6411" y="982176"/>
            <a:ext cx="829632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Problems for constructing a minimum spanning tree via exhaustive search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200" dirty="0">
              <a:solidFill>
                <a:srgbClr val="0000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Two serious obstacles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constructing a minimum spanning tree:</a:t>
            </a: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number of spanning trees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|V|</a:t>
            </a:r>
            <a:r>
              <a:rPr lang="en-US" sz="22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grows exponentially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with the graph size |V| (for dense graphs).</a:t>
            </a:r>
          </a:p>
          <a:p>
            <a:pPr marL="461963" marR="0" lvl="0" indent="-461963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not easy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 generate all spanning trees for a given.</a:t>
            </a:r>
          </a:p>
          <a:p>
            <a:pPr marL="800100" marR="0" lvl="1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Difficult to find a </a:t>
            </a:r>
            <a:r>
              <a:rPr lang="en-US" sz="2200" i="1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minimum</a:t>
            </a:r>
            <a:r>
              <a:rPr lang="en-US" sz="22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spanning tree for a weighted graph.</a:t>
            </a:r>
          </a:p>
          <a:p>
            <a:pPr marL="800100" marR="0" lvl="1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Are there efficient algorithms for this problem?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5B74CED1-473C-456E-9F3F-0F3B5BA621A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9" y="2045488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9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6766" y="425470"/>
            <a:ext cx="9032682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Consider the same change-making problem by giving change for a specific amount n with the least number of coins of the denominations  d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&gt; d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&gt; … &gt; d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. </a:t>
            </a:r>
          </a:p>
          <a:p>
            <a:pPr marL="461963" marR="0" lvl="0" indent="-461963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example: Let coin denominations be the same, d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25 (quarter),  d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= 10 (dime),  d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5 (nickel), and  d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1 (penny). 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Using </a:t>
            </a:r>
            <a:r>
              <a:rPr lang="en-US" sz="20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how would you give change with coins of these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denominations of, say, 48 cents?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61963" marR="0" lvl="0" indent="-461963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Using </a:t>
            </a:r>
            <a:r>
              <a:rPr lang="en-US" sz="20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apply the following formula: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F(n) =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min</a:t>
            </a:r>
            <a:r>
              <a:rPr lang="en-US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: n </a:t>
            </a:r>
            <a:r>
              <a: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≥</a:t>
            </a:r>
            <a:r>
              <a:rPr lang="en-US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dj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{ F(n –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) } + 1 for n &gt; 0       …………… 8.4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F(0) = 0.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1200"/>
              </a:spcAft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The solution is F(48)  = min{</a:t>
            </a:r>
            <a:r>
              <a:rPr lang="en-US" sz="20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F(48-1),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F(48-5), </a:t>
            </a:r>
            <a:r>
              <a:rPr lang="en-US" sz="20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F(48-10), F(48-25)}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+ 1</a:t>
            </a:r>
          </a:p>
          <a:p>
            <a:pPr marR="0" lvl="0"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               = F(47) + 1 or F(38) + 1 or F(23) + 1</a:t>
            </a:r>
          </a:p>
          <a:p>
            <a:pPr marR="0" lvl="0"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             = {{1Q, 2 D, 2 P} + {1P}} or {{1Q, 1D, 3P} + {1D}} or</a:t>
            </a:r>
          </a:p>
          <a:p>
            <a:pPr marR="0" lvl="0"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                    {{2D, 3P} + {1Q}} = {1Q, 2D, 3P}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388782"/>
              </p:ext>
            </p:extLst>
          </p:nvPr>
        </p:nvGraphicFramePr>
        <p:xfrm>
          <a:off x="1088571" y="4516341"/>
          <a:ext cx="9486654" cy="800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83">
                  <a:extLst>
                    <a:ext uri="{9D8B030D-6E8A-4147-A177-3AD203B41FA5}">
                      <a16:colId xmlns:a16="http://schemas.microsoft.com/office/drawing/2014/main" val="2885513051"/>
                    </a:ext>
                  </a:extLst>
                </a:gridCol>
                <a:gridCol w="381683">
                  <a:extLst>
                    <a:ext uri="{9D8B030D-6E8A-4147-A177-3AD203B41FA5}">
                      <a16:colId xmlns:a16="http://schemas.microsoft.com/office/drawing/2014/main" val="2399972794"/>
                    </a:ext>
                  </a:extLst>
                </a:gridCol>
                <a:gridCol w="381683">
                  <a:extLst>
                    <a:ext uri="{9D8B030D-6E8A-4147-A177-3AD203B41FA5}">
                      <a16:colId xmlns:a16="http://schemas.microsoft.com/office/drawing/2014/main" val="2397326074"/>
                    </a:ext>
                  </a:extLst>
                </a:gridCol>
                <a:gridCol w="381683">
                  <a:extLst>
                    <a:ext uri="{9D8B030D-6E8A-4147-A177-3AD203B41FA5}">
                      <a16:colId xmlns:a16="http://schemas.microsoft.com/office/drawing/2014/main" val="3555508271"/>
                    </a:ext>
                  </a:extLst>
                </a:gridCol>
                <a:gridCol w="395277">
                  <a:extLst>
                    <a:ext uri="{9D8B030D-6E8A-4147-A177-3AD203B41FA5}">
                      <a16:colId xmlns:a16="http://schemas.microsoft.com/office/drawing/2014/main" val="3308571332"/>
                    </a:ext>
                  </a:extLst>
                </a:gridCol>
                <a:gridCol w="395277">
                  <a:extLst>
                    <a:ext uri="{9D8B030D-6E8A-4147-A177-3AD203B41FA5}">
                      <a16:colId xmlns:a16="http://schemas.microsoft.com/office/drawing/2014/main" val="1282077137"/>
                    </a:ext>
                  </a:extLst>
                </a:gridCol>
                <a:gridCol w="3952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2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277">
                  <a:extLst>
                    <a:ext uri="{9D8B030D-6E8A-4147-A177-3AD203B41FA5}">
                      <a16:colId xmlns:a16="http://schemas.microsoft.com/office/drawing/2014/main" val="2000944366"/>
                    </a:ext>
                  </a:extLst>
                </a:gridCol>
                <a:gridCol w="395277">
                  <a:extLst>
                    <a:ext uri="{9D8B030D-6E8A-4147-A177-3AD203B41FA5}">
                      <a16:colId xmlns:a16="http://schemas.microsoft.com/office/drawing/2014/main" val="2477732286"/>
                    </a:ext>
                  </a:extLst>
                </a:gridCol>
                <a:gridCol w="3952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527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527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527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52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527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527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93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77A868FF-567C-44DC-9CCB-C59081A5341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6878">
            <a:off x="837408" y="3200886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448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69498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/>
              <a:t>Chapter 07_02</a:t>
            </a:r>
            <a:br>
              <a:rPr lang="en-US" sz="4000" b="1" dirty="0"/>
            </a:br>
            <a:r>
              <a:rPr lang="en-US" sz="4000" b="1" dirty="0"/>
              <a:t>Greedy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1389" y="3955184"/>
            <a:ext cx="6589222" cy="1265209"/>
          </a:xfrm>
        </p:spPr>
        <p:txBody>
          <a:bodyPr>
            <a:normAutofit/>
          </a:bodyPr>
          <a:lstStyle/>
          <a:p>
            <a:r>
              <a:rPr lang="en-US" sz="3200" dirty="0"/>
              <a:t>Minimum Spanning Tree Problem</a:t>
            </a:r>
          </a:p>
          <a:p>
            <a:r>
              <a:rPr lang="en-US" sz="3200" dirty="0"/>
              <a:t>Prim’s and </a:t>
            </a:r>
            <a:r>
              <a:rPr lang="en-US" sz="3200" dirty="0" err="1"/>
              <a:t>Krushal’s</a:t>
            </a:r>
            <a:r>
              <a:rPr lang="en-US" sz="3200" dirty="0"/>
              <a:t> Algorithms</a:t>
            </a:r>
          </a:p>
        </p:txBody>
      </p:sp>
    </p:spTree>
    <p:extLst>
      <p:ext uri="{BB962C8B-B14F-4D97-AF65-F5344CB8AC3E}">
        <p14:creationId xmlns:p14="http://schemas.microsoft.com/office/powerpoint/2010/main" val="1397080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28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9826" y="770304"/>
            <a:ext cx="923941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Greedy Technique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this given example, is the solution to the instance of the change-making problem optimal with respect to these given coins denominations? 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00100" marR="0"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greedy technique,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yes, it is. 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We can prove that the greedy algorithm yields an optimal solution for every positive integer amount n with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these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coins denominations,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25 (quarter), 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= 10 (dime), 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5 (nickel), and 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1 (penny).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yields an optimal solution to the instance of the change-making problem.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554C1205-B549-4628-8D9E-CB3685175A2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8" y="3200886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4830" y="385377"/>
            <a:ext cx="8501883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Greedy Technique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Given the coin denominations, e.g.,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25 (quarter), 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= 10 (dime),  and 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1 (penny), </a:t>
            </a:r>
          </a:p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greedy algorithm does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NOT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yield an optimal solution to the instance of the change-making problem for some amounts, say n = 30 cents.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914400" marR="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Using Greedy thinking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it leads to 1 quarter and 5 pennies.  </a:t>
            </a:r>
          </a:p>
          <a:p>
            <a:pPr lvl="3">
              <a:tabLst>
                <a:tab pos="159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Using 1Q,  30 – 25 = 5</a:t>
            </a:r>
          </a:p>
          <a:p>
            <a:pPr lvl="3">
              <a:tabLst>
                <a:tab pos="159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Using 1P, 	  5 –   1 = 4</a:t>
            </a:r>
          </a:p>
          <a:p>
            <a:pPr lvl="3">
              <a:tabLst>
                <a:tab pos="159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Using 1P, 	  4 –   1 = 3</a:t>
            </a:r>
          </a:p>
          <a:p>
            <a:pPr lvl="3">
              <a:tabLst>
                <a:tab pos="159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Using 1P, 	  3 –   1 = 2</a:t>
            </a:r>
          </a:p>
          <a:p>
            <a:pPr lvl="3">
              <a:tabLst>
                <a:tab pos="159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Using 1P, 	  2 –   1 = 1</a:t>
            </a:r>
          </a:p>
          <a:p>
            <a:pPr lvl="3">
              <a:tabLst>
                <a:tab pos="159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Using 1P, 	  1 –   1 = 0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But the optimal solution is 3 dimes.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554C1205-B549-4628-8D9E-CB3685175A2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047">
            <a:off x="837408" y="3200886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843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5339" y="263634"/>
            <a:ext cx="9819253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</a:t>
            </a:r>
          </a:p>
          <a:p>
            <a:pPr>
              <a:spcAft>
                <a:spcPts val="1200"/>
              </a:spcAft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61963" indent="-461963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With these coin denominations, d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25 (quarter),  d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 10 (dime),  and     d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1 (penny),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dynamic programming yields an optimal solution for giving change for n = 30 cents, </a:t>
            </a:r>
          </a:p>
          <a:p>
            <a:pPr marL="1376363" lvl="2" indent="-461963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Using </a:t>
            </a: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apply the following formula: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F(n)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min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: n </a:t>
            </a:r>
            <a:r>
              <a:rPr lang="zh-CN" alt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≥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dj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{ F(n –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) } + 1 for n &gt; 0       …………… 8.4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F(0) = 0.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1200"/>
              </a:spcAft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</a:p>
          <a:p>
            <a:pPr marR="0" lvl="0"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solution is F(30) = min{F(30-1), F(30-10), F(30-25)} + 1</a:t>
            </a:r>
          </a:p>
          <a:p>
            <a:pPr marR="0" lvl="0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                    = min{F(29) , F(20) , F(5) }+ 1</a:t>
            </a:r>
          </a:p>
          <a:p>
            <a:pPr marR="0" lvl="0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           = min{{1Q, 4P}, </a:t>
            </a: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{2D},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{5P}} + 1 </a:t>
            </a:r>
          </a:p>
          <a:p>
            <a:pPr marR="0" lvl="0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                    ={2D} + {1D}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23441"/>
              </p:ext>
            </p:extLst>
          </p:nvPr>
        </p:nvGraphicFramePr>
        <p:xfrm>
          <a:off x="1657259" y="3848654"/>
          <a:ext cx="9271216" cy="81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93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9FDACEB9-6EB2-4F19-9F40-F08AFCFFAD2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8" y="3200886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133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3513" y="1197619"/>
            <a:ext cx="923941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How would you give change with coins of these denominations of, say,  n = 30 cents, if the coins denominations are again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25 (quarter), 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= 10 (dime), 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5 (nickel), and 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1 (penny)?  </a:t>
            </a:r>
          </a:p>
          <a:p>
            <a:pPr marL="914400" marR="0" lvl="1" indent="-4572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greedy technique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leads to 1 quarter and 1 nickel, which is an optimal solution.</a:t>
            </a:r>
          </a:p>
          <a:p>
            <a:pPr lvl="3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Using 1Q	30 – 25 = 5</a:t>
            </a:r>
          </a:p>
          <a:p>
            <a:pPr lvl="3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Using 1N	  5 –   5 = 0</a:t>
            </a:r>
          </a:p>
          <a:p>
            <a:pPr lvl="2">
              <a:spcAft>
                <a:spcPts val="600"/>
              </a:spcAft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greedy algorithm yields an optimal solution for every positive integer amount with 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these coins denominations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C953B1D9-D958-4293-8E7D-B5ADA2FECD8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8" y="3200886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658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8815" y="382012"/>
            <a:ext cx="8789219" cy="583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Given these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donominations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25 (quarter),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= 10 (dime), 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5 (nickel), and 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1 (penny), 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dynamic programming applies the following formula to give change with coins of these denominations of n = 30 cents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F(n)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min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: n </a:t>
            </a:r>
            <a:r>
              <a:rPr lang="zh-CN" alt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≥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dj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{ F(n –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) } + 1 for n &gt; 0    …………… 8.4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F(0) = 0.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1200"/>
              </a:spcAft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The solution is F(30) = min{F(30-1), F(30-5), F(30-10), F(30-25)} + 1</a:t>
            </a:r>
          </a:p>
          <a:p>
            <a:pPr marR="0" lvl="0"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               = min{F(29) , F(25), F(20) , F(5) }+ 1</a:t>
            </a:r>
          </a:p>
          <a:p>
            <a:pPr marR="0" lvl="0"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  = min{{1Q, 4P}, {</a:t>
            </a:r>
            <a:r>
              <a:rPr lang="en-US" sz="22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1Q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}, </a:t>
            </a:r>
            <a:r>
              <a:rPr lang="en-US" sz="22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2D</a:t>
            </a:r>
            <a:r>
              <a:rPr lang="en-US" sz="22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},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sz="22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}} + 1 </a:t>
            </a:r>
          </a:p>
          <a:p>
            <a:pPr marR="0" lvl="0"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              ={1Q} + {1N}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315902"/>
              </p:ext>
            </p:extLst>
          </p:nvPr>
        </p:nvGraphicFramePr>
        <p:xfrm>
          <a:off x="1367816" y="3831772"/>
          <a:ext cx="9271216" cy="798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794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23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0B9AC470-0B27-4A11-8D38-0D981D8C2D7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4272">
            <a:off x="781711" y="3216275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795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6311</TotalTime>
  <Words>4013</Words>
  <Application>Microsoft Office PowerPoint</Application>
  <PresentationFormat>Widescreen</PresentationFormat>
  <Paragraphs>1117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Microsoft YaHei</vt:lpstr>
      <vt:lpstr>SimSun</vt:lpstr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Office Theme</vt:lpstr>
      <vt:lpstr>Chapter 07_01  Greedy Algorithms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Greedy Technique: Placement of 16 chips on non-adjacent squares.</vt:lpstr>
      <vt:lpstr>PowerPoint Presentation</vt:lpstr>
      <vt:lpstr>Greedy Technique</vt:lpstr>
      <vt:lpstr>Greedy Technique</vt:lpstr>
      <vt:lpstr>Greedy Technique 20x20</vt:lpstr>
      <vt:lpstr>Greedy Technique 20x20</vt:lpstr>
      <vt:lpstr>PowerPoint Presentation</vt:lpstr>
      <vt:lpstr>Greedy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07_02 Greedy Algorithms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430</cp:revision>
  <dcterms:created xsi:type="dcterms:W3CDTF">2016-10-13T00:10:31Z</dcterms:created>
  <dcterms:modified xsi:type="dcterms:W3CDTF">2021-11-23T13:56:19Z</dcterms:modified>
</cp:coreProperties>
</file>