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9" r:id="rId2"/>
    <p:sldId id="396" r:id="rId3"/>
    <p:sldId id="322" r:id="rId4"/>
    <p:sldId id="323" r:id="rId5"/>
    <p:sldId id="324" r:id="rId6"/>
    <p:sldId id="325" r:id="rId7"/>
    <p:sldId id="326" r:id="rId8"/>
    <p:sldId id="397" r:id="rId9"/>
    <p:sldId id="328" r:id="rId10"/>
    <p:sldId id="398" r:id="rId11"/>
    <p:sldId id="399" r:id="rId12"/>
    <p:sldId id="400" r:id="rId13"/>
    <p:sldId id="401" r:id="rId14"/>
    <p:sldId id="402" r:id="rId15"/>
    <p:sldId id="329" r:id="rId16"/>
    <p:sldId id="450" r:id="rId17"/>
    <p:sldId id="463" r:id="rId18"/>
    <p:sldId id="465" r:id="rId19"/>
    <p:sldId id="466" r:id="rId20"/>
    <p:sldId id="467" r:id="rId21"/>
    <p:sldId id="468" r:id="rId22"/>
    <p:sldId id="473" r:id="rId23"/>
    <p:sldId id="462" r:id="rId24"/>
    <p:sldId id="451" r:id="rId25"/>
    <p:sldId id="452" r:id="rId26"/>
    <p:sldId id="470" r:id="rId27"/>
    <p:sldId id="453" r:id="rId28"/>
    <p:sldId id="471" r:id="rId29"/>
    <p:sldId id="472" r:id="rId30"/>
    <p:sldId id="454" r:id="rId31"/>
    <p:sldId id="455" r:id="rId32"/>
    <p:sldId id="457" r:id="rId33"/>
    <p:sldId id="458" r:id="rId34"/>
    <p:sldId id="459" r:id="rId35"/>
    <p:sldId id="330" r:id="rId36"/>
    <p:sldId id="403" r:id="rId37"/>
    <p:sldId id="331" r:id="rId38"/>
    <p:sldId id="404" r:id="rId39"/>
    <p:sldId id="332" r:id="rId40"/>
    <p:sldId id="483" r:id="rId41"/>
    <p:sldId id="48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0CC4"/>
    <a:srgbClr val="380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8" autoAdjust="0"/>
    <p:restoredTop sz="94700" autoAdjust="0"/>
  </p:normalViewPr>
  <p:slideViewPr>
    <p:cSldViewPr snapToGrid="0">
      <p:cViewPr varScale="1">
        <p:scale>
          <a:sx n="77" d="100"/>
          <a:sy n="77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FBB75E-C78C-4F5C-B49B-F13B86F4F354}"/>
              </a:ext>
            </a:extLst>
          </p:cNvPr>
          <p:cNvSpPr/>
          <p:nvPr/>
        </p:nvSpPr>
        <p:spPr>
          <a:xfrm>
            <a:off x="2851265" y="2136167"/>
            <a:ext cx="616804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Chapter 07_03</a:t>
            </a:r>
            <a:br>
              <a:rPr lang="en-US" sz="4000" dirty="0"/>
            </a:br>
            <a:r>
              <a:rPr lang="en-US" sz="4000" dirty="0"/>
              <a:t>Greedy Algorithms</a:t>
            </a:r>
          </a:p>
          <a:p>
            <a:pPr algn="ctr"/>
            <a:endParaRPr lang="en-US" sz="2400" dirty="0">
              <a:solidFill>
                <a:srgbClr val="000000"/>
              </a:solidFill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Microsoft YaHei" panose="020B0503020204020204" pitchFamily="34" charset="-122"/>
              </a:rPr>
              <a:t>Dijkstra’s Algorithm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Microsoft YaHei" panose="020B0503020204020204" pitchFamily="34" charset="-122"/>
              </a:rPr>
              <a:t>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6983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7719" y="1512394"/>
            <a:ext cx="897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Figure 9.11 demonstrates the application of Dijkstra’s algorithm to a specific graph.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90683" y="3004746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656730" y="3004746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05083" y="3981899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59742" y="3981899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765414" y="3981899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AutoShape 44"/>
          <p:cNvCxnSpPr>
            <a:cxnSpLocks noChangeShapeType="1"/>
            <a:endCxn id="4" idx="2"/>
          </p:cNvCxnSpPr>
          <p:nvPr/>
        </p:nvCxnSpPr>
        <p:spPr bwMode="auto">
          <a:xfrm>
            <a:off x="4434448" y="3262873"/>
            <a:ext cx="1222282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6" idx="6"/>
          </p:cNvCxnSpPr>
          <p:nvPr/>
        </p:nvCxnSpPr>
        <p:spPr bwMode="auto">
          <a:xfrm>
            <a:off x="3403507" y="4244789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5348848" y="4244789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stCxn id="6" idx="7"/>
          </p:cNvCxnSpPr>
          <p:nvPr/>
        </p:nvCxnSpPr>
        <p:spPr bwMode="auto">
          <a:xfrm flipV="1">
            <a:off x="3323874" y="3458808"/>
            <a:ext cx="641538" cy="60009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endCxn id="4" idx="4"/>
          </p:cNvCxnSpPr>
          <p:nvPr/>
        </p:nvCxnSpPr>
        <p:spPr bwMode="auto">
          <a:xfrm flipV="1">
            <a:off x="5299889" y="3530526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4"/>
          <p:cNvCxnSpPr>
            <a:cxnSpLocks noChangeShapeType="1"/>
            <a:stCxn id="5" idx="1"/>
            <a:endCxn id="3" idx="4"/>
          </p:cNvCxnSpPr>
          <p:nvPr/>
        </p:nvCxnSpPr>
        <p:spPr bwMode="auto">
          <a:xfrm flipH="1" flipV="1">
            <a:off x="4162566" y="3530526"/>
            <a:ext cx="722150" cy="5283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44"/>
          <p:cNvCxnSpPr>
            <a:cxnSpLocks noChangeShapeType="1"/>
            <a:stCxn id="7" idx="1"/>
          </p:cNvCxnSpPr>
          <p:nvPr/>
        </p:nvCxnSpPr>
        <p:spPr bwMode="auto">
          <a:xfrm flipH="1" flipV="1">
            <a:off x="6106998" y="3490186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4899564" y="286028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5452" y="33946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41721" y="338211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41084" y="344357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2685" y="345950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14578" y="385240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23825" y="38786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Image result for smiley face images">
            <a:extLst>
              <a:ext uri="{FF2B5EF4-FFF2-40B4-BE49-F238E27FC236}">
                <a16:creationId xmlns:a16="http://schemas.microsoft.com/office/drawing/2014/main" id="{49ACDD65-56FA-415E-A6CB-0887B49076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8" y="2181983"/>
            <a:ext cx="586105" cy="4254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92808" y="4928421"/>
            <a:ext cx="786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vertex a is designated as the source, then have a group of vertices {b, d} which are the adjacent to the vertex a.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={a} and V -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{b, d, c, e}, where the fringe has {b, d}. We need to calculate the distance (a, b) and (a, d), etc.</a:t>
            </a:r>
          </a:p>
        </p:txBody>
      </p:sp>
    </p:spTree>
    <p:extLst>
      <p:ext uri="{BB962C8B-B14F-4D97-AF65-F5344CB8AC3E}">
        <p14:creationId xmlns:p14="http://schemas.microsoft.com/office/powerpoint/2010/main" val="62085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99385"/>
              </p:ext>
            </p:extLst>
          </p:nvPr>
        </p:nvGraphicFramePr>
        <p:xfrm>
          <a:off x="1393372" y="1368061"/>
          <a:ext cx="895574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93372" y="2098386"/>
            <a:ext cx="45572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	min 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b(a, 3)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	        d(a, 7) e(-,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b(a, 3) 	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135908" y="2298164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901955" y="2298164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8050308" y="3275317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104967" y="3275317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0010639" y="3275317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AutoShape 44"/>
          <p:cNvCxnSpPr>
            <a:cxnSpLocks noChangeShapeType="1"/>
            <a:endCxn id="31" idx="2"/>
          </p:cNvCxnSpPr>
          <p:nvPr/>
        </p:nvCxnSpPr>
        <p:spPr bwMode="auto">
          <a:xfrm>
            <a:off x="7679673" y="2556291"/>
            <a:ext cx="1222282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4"/>
          <p:cNvCxnSpPr>
            <a:cxnSpLocks noChangeShapeType="1"/>
            <a:stCxn id="33" idx="6"/>
          </p:cNvCxnSpPr>
          <p:nvPr/>
        </p:nvCxnSpPr>
        <p:spPr bwMode="auto">
          <a:xfrm>
            <a:off x="6648732" y="3538207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44"/>
          <p:cNvCxnSpPr>
            <a:cxnSpLocks noChangeShapeType="1"/>
            <a:stCxn id="32" idx="6"/>
            <a:endCxn id="34" idx="2"/>
          </p:cNvCxnSpPr>
          <p:nvPr/>
        </p:nvCxnSpPr>
        <p:spPr bwMode="auto">
          <a:xfrm>
            <a:off x="8594073" y="3538207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44"/>
          <p:cNvCxnSpPr>
            <a:cxnSpLocks noChangeShapeType="1"/>
            <a:stCxn id="33" idx="7"/>
          </p:cNvCxnSpPr>
          <p:nvPr/>
        </p:nvCxnSpPr>
        <p:spPr bwMode="auto">
          <a:xfrm flipV="1">
            <a:off x="6569099" y="2752226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4"/>
          <p:cNvCxnSpPr>
            <a:cxnSpLocks noChangeShapeType="1"/>
            <a:endCxn id="31" idx="4"/>
          </p:cNvCxnSpPr>
          <p:nvPr/>
        </p:nvCxnSpPr>
        <p:spPr bwMode="auto">
          <a:xfrm flipV="1">
            <a:off x="8545114" y="2823944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4"/>
          <p:cNvCxnSpPr>
            <a:cxnSpLocks noChangeShapeType="1"/>
            <a:stCxn id="32" idx="1"/>
            <a:endCxn id="30" idx="4"/>
          </p:cNvCxnSpPr>
          <p:nvPr/>
        </p:nvCxnSpPr>
        <p:spPr bwMode="auto">
          <a:xfrm flipH="1" flipV="1">
            <a:off x="7407791" y="2823944"/>
            <a:ext cx="722150" cy="5283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4"/>
          <p:cNvCxnSpPr>
            <a:cxnSpLocks noChangeShapeType="1"/>
            <a:stCxn id="34" idx="1"/>
          </p:cNvCxnSpPr>
          <p:nvPr/>
        </p:nvCxnSpPr>
        <p:spPr bwMode="auto">
          <a:xfrm flipH="1" flipV="1">
            <a:off x="9352223" y="2783604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/>
          <p:cNvSpPr/>
          <p:nvPr/>
        </p:nvSpPr>
        <p:spPr>
          <a:xfrm>
            <a:off x="8144789" y="215370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40677" y="268809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86946" y="267553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86309" y="273699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47910" y="275292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59803" y="314581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69050" y="317210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Image result for smiley face images">
            <a:extLst>
              <a:ext uri="{FF2B5EF4-FFF2-40B4-BE49-F238E27FC236}">
                <a16:creationId xmlns:a16="http://schemas.microsoft.com/office/drawing/2014/main" id="{8BC7AA3F-AEA4-4CBE-972D-00C680620E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7" y="3317801"/>
            <a:ext cx="586105" cy="42545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780125" y="4324188"/>
            <a:ext cx="8631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the vertex b instead of (d 7 a), since (a 3 b) has the minimum distance.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={a, b} and V -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{d, c, e}.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vertex c to the fringe group of vertices {c, d} adjacent to {a, b}.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(c b a), (d b a) with previous (d a), etc.</a:t>
            </a:r>
          </a:p>
        </p:txBody>
      </p:sp>
    </p:spTree>
    <p:extLst>
      <p:ext uri="{BB962C8B-B14F-4D97-AF65-F5344CB8AC3E}">
        <p14:creationId xmlns:p14="http://schemas.microsoft.com/office/powerpoint/2010/main" val="296721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54512"/>
              </p:ext>
            </p:extLst>
          </p:nvPr>
        </p:nvGraphicFramePr>
        <p:xfrm>
          <a:off x="1524000" y="1412838"/>
          <a:ext cx="895574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0435" y="2957237"/>
                <a:ext cx="4658162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b(a, 3)		min {c(b, 3+4), </a:t>
                </a:r>
              </a:p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d(b, 3+2)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d(a, 0+7), 		e(-,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 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d(b, 5) 	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35" y="2957237"/>
                <a:ext cx="4658162" cy="1661993"/>
              </a:xfrm>
              <a:prstGeom prst="rect">
                <a:avLst/>
              </a:prstGeom>
              <a:blipFill>
                <a:blip r:embed="rId2"/>
                <a:stretch>
                  <a:fillRect l="-1702" t="-2564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177473" y="2747051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943520" y="2747051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8091873" y="3724204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146532" y="3724204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0052204" y="3724204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AutoShape 44"/>
          <p:cNvCxnSpPr>
            <a:cxnSpLocks noChangeShapeType="1"/>
            <a:endCxn id="31" idx="2"/>
          </p:cNvCxnSpPr>
          <p:nvPr/>
        </p:nvCxnSpPr>
        <p:spPr bwMode="auto">
          <a:xfrm>
            <a:off x="7721238" y="3005178"/>
            <a:ext cx="1222282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4"/>
          <p:cNvCxnSpPr>
            <a:cxnSpLocks noChangeShapeType="1"/>
            <a:stCxn id="33" idx="6"/>
          </p:cNvCxnSpPr>
          <p:nvPr/>
        </p:nvCxnSpPr>
        <p:spPr bwMode="auto">
          <a:xfrm>
            <a:off x="6690297" y="3987094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44"/>
          <p:cNvCxnSpPr>
            <a:cxnSpLocks noChangeShapeType="1"/>
            <a:stCxn id="32" idx="6"/>
            <a:endCxn id="34" idx="2"/>
          </p:cNvCxnSpPr>
          <p:nvPr/>
        </p:nvCxnSpPr>
        <p:spPr bwMode="auto">
          <a:xfrm>
            <a:off x="8635638" y="3987094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44"/>
          <p:cNvCxnSpPr>
            <a:cxnSpLocks noChangeShapeType="1"/>
            <a:stCxn id="33" idx="7"/>
          </p:cNvCxnSpPr>
          <p:nvPr/>
        </p:nvCxnSpPr>
        <p:spPr bwMode="auto">
          <a:xfrm flipV="1">
            <a:off x="6610664" y="3201113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4"/>
          <p:cNvCxnSpPr>
            <a:cxnSpLocks noChangeShapeType="1"/>
            <a:endCxn id="31" idx="4"/>
          </p:cNvCxnSpPr>
          <p:nvPr/>
        </p:nvCxnSpPr>
        <p:spPr bwMode="auto">
          <a:xfrm flipV="1">
            <a:off x="8586679" y="3272831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4"/>
          <p:cNvCxnSpPr>
            <a:cxnSpLocks noChangeShapeType="1"/>
            <a:stCxn id="32" idx="1"/>
            <a:endCxn id="30" idx="5"/>
          </p:cNvCxnSpPr>
          <p:nvPr/>
        </p:nvCxnSpPr>
        <p:spPr bwMode="auto">
          <a:xfrm flipH="1" flipV="1">
            <a:off x="7641605" y="3195832"/>
            <a:ext cx="529901" cy="605371"/>
          </a:xfrm>
          <a:prstGeom prst="straightConnector1">
            <a:avLst/>
          </a:prstGeom>
          <a:noFill/>
          <a:ln w="57150">
            <a:solidFill>
              <a:srgbClr val="330C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4"/>
          <p:cNvCxnSpPr>
            <a:cxnSpLocks noChangeShapeType="1"/>
            <a:stCxn id="34" idx="1"/>
          </p:cNvCxnSpPr>
          <p:nvPr/>
        </p:nvCxnSpPr>
        <p:spPr bwMode="auto">
          <a:xfrm flipH="1" flipV="1">
            <a:off x="9393788" y="3232491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/>
          <p:cNvSpPr/>
          <p:nvPr/>
        </p:nvSpPr>
        <p:spPr>
          <a:xfrm>
            <a:off x="8186354" y="26025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82242" y="313697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28511" y="312442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12673" y="313499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89475" y="320181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01368" y="359470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10615" y="362099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735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	min 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b(a, 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c(-,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d(a, 7)	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e(-,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4" name="Picture 23" descr="Image result for smiley face images">
            <a:extLst>
              <a:ext uri="{FF2B5EF4-FFF2-40B4-BE49-F238E27FC236}">
                <a16:creationId xmlns:a16="http://schemas.microsoft.com/office/drawing/2014/main" id="{067312D8-D374-4CB9-84D7-FD8D902C85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2" y="2865719"/>
            <a:ext cx="586105" cy="42545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524000" y="4789584"/>
            <a:ext cx="9180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(d 2 b 3 a) has the minimum distance, pick the vertex d instead of (d 7 a) and (c 4 b 3 a).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={a, b, d} and V -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{c, e}.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vertex e to the group of vertices {c, e} adjacent to {a, b, d}.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(c b a), (c, d b a) and (e d b a), etc.</a:t>
            </a:r>
          </a:p>
        </p:txBody>
      </p:sp>
    </p:spTree>
    <p:extLst>
      <p:ext uri="{BB962C8B-B14F-4D97-AF65-F5344CB8AC3E}">
        <p14:creationId xmlns:p14="http://schemas.microsoft.com/office/powerpoint/2010/main" val="164756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11902"/>
              </p:ext>
            </p:extLst>
          </p:nvPr>
        </p:nvGraphicFramePr>
        <p:xfrm>
          <a:off x="837408" y="646264"/>
          <a:ext cx="10285040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22756" y="3898567"/>
            <a:ext cx="5775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min{c(b, 4), c(d, 5}, e(d, 4)}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d(b, 5)	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c(d, 5+5),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e(d, 5+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09494" y="3004746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9475541" y="3004746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8623894" y="3981899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678553" y="3981899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0584225" y="3981899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AutoShape 44"/>
          <p:cNvCxnSpPr>
            <a:cxnSpLocks noChangeShapeType="1"/>
            <a:stCxn id="33" idx="6"/>
          </p:cNvCxnSpPr>
          <p:nvPr/>
        </p:nvCxnSpPr>
        <p:spPr bwMode="auto">
          <a:xfrm>
            <a:off x="7222318" y="4244789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44"/>
          <p:cNvCxnSpPr>
            <a:cxnSpLocks noChangeShapeType="1"/>
            <a:stCxn id="32" idx="6"/>
            <a:endCxn id="34" idx="2"/>
          </p:cNvCxnSpPr>
          <p:nvPr/>
        </p:nvCxnSpPr>
        <p:spPr bwMode="auto">
          <a:xfrm>
            <a:off x="9167659" y="4244789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44"/>
          <p:cNvCxnSpPr>
            <a:cxnSpLocks noChangeShapeType="1"/>
            <a:stCxn id="33" idx="7"/>
          </p:cNvCxnSpPr>
          <p:nvPr/>
        </p:nvCxnSpPr>
        <p:spPr bwMode="auto">
          <a:xfrm flipV="1">
            <a:off x="7142685" y="3458808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4"/>
          <p:cNvCxnSpPr>
            <a:cxnSpLocks noChangeShapeType="1"/>
            <a:endCxn id="31" idx="4"/>
          </p:cNvCxnSpPr>
          <p:nvPr/>
        </p:nvCxnSpPr>
        <p:spPr bwMode="auto">
          <a:xfrm flipV="1">
            <a:off x="9118700" y="3530526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4"/>
          <p:cNvCxnSpPr>
            <a:cxnSpLocks noChangeShapeType="1"/>
            <a:stCxn id="32" idx="1"/>
            <a:endCxn id="30" idx="4"/>
          </p:cNvCxnSpPr>
          <p:nvPr/>
        </p:nvCxnSpPr>
        <p:spPr bwMode="auto">
          <a:xfrm flipH="1" flipV="1">
            <a:off x="7981377" y="3530526"/>
            <a:ext cx="722150" cy="528372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4"/>
          <p:cNvCxnSpPr>
            <a:cxnSpLocks noChangeShapeType="1"/>
            <a:stCxn id="34" idx="1"/>
          </p:cNvCxnSpPr>
          <p:nvPr/>
        </p:nvCxnSpPr>
        <p:spPr bwMode="auto">
          <a:xfrm flipH="1" flipV="1">
            <a:off x="9925809" y="3490186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/>
          <p:cNvSpPr/>
          <p:nvPr/>
        </p:nvSpPr>
        <p:spPr>
          <a:xfrm>
            <a:off x="8642592" y="291065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14263" y="33946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160532" y="338211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59895" y="344357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21496" y="345950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33389" y="385240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42636" y="38786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490" y="1310469"/>
            <a:ext cx="5215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         min{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b(a, 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c(-,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d(a, 7),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e(-,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4771" y="2379010"/>
                <a:ext cx="5923857" cy="1345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min{c(b, 4), d(a, 7), d(b, 2), e(-,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b(a, 3)	         min {c(b, 3+4), </a:t>
                </a:r>
              </a:p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d(b, 3+</a:t>
                </a:r>
                <a:r>
                  <a:rPr lang="en-US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d(a, 0+7),</a:t>
                </a:r>
                <a:r>
                  <a:rPr lang="en-US" sz="22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e(-,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strike="sngStrike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strike="sngStrik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1" y="2379010"/>
                <a:ext cx="5923857" cy="1345689"/>
              </a:xfrm>
              <a:prstGeom prst="rect">
                <a:avLst/>
              </a:prstGeom>
              <a:blipFill>
                <a:blip r:embed="rId2"/>
                <a:stretch>
                  <a:fillRect l="-1337" t="-905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4F8184E9-F5D8-47DD-A27A-5994E6A734A4}"/>
              </a:ext>
            </a:extLst>
          </p:cNvPr>
          <p:cNvSpPr/>
          <p:nvPr/>
        </p:nvSpPr>
        <p:spPr>
          <a:xfrm>
            <a:off x="758036" y="5027711"/>
            <a:ext cx="5477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min{e(d, 4), e(c, 6)}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7) 	      min{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e(d, 5+4), 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e(c, 7+6)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741FFB-ED6C-4A1E-A4E6-1C0CA49B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905" y="5081744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FAD57E-E264-44A5-9D85-B06E52C3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952" y="5081744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0E0EDE-3A61-4348-9ABA-2D9DB976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305" y="6058897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44D4AB-2E9C-4B41-AB75-45B823BF2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964" y="6058897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981E62-DAA5-427E-8509-2F8A183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6" y="6058897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0" name="AutoShape 44">
            <a:extLst>
              <a:ext uri="{FF2B5EF4-FFF2-40B4-BE49-F238E27FC236}">
                <a16:creationId xmlns:a16="http://schemas.microsoft.com/office/drawing/2014/main" id="{EB28F1AF-0184-490D-B4D9-8DD7DE23886F}"/>
              </a:ext>
            </a:extLst>
          </p:cNvPr>
          <p:cNvCxnSpPr>
            <a:cxnSpLocks noChangeShapeType="1"/>
            <a:endCxn id="27" idx="2"/>
          </p:cNvCxnSpPr>
          <p:nvPr/>
        </p:nvCxnSpPr>
        <p:spPr bwMode="auto">
          <a:xfrm>
            <a:off x="8384670" y="5339871"/>
            <a:ext cx="1222282" cy="4763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4">
            <a:extLst>
              <a:ext uri="{FF2B5EF4-FFF2-40B4-BE49-F238E27FC236}">
                <a16:creationId xmlns:a16="http://schemas.microsoft.com/office/drawing/2014/main" id="{CCE96CA3-132C-4737-A873-E8B17CAF9DAB}"/>
              </a:ext>
            </a:extLst>
          </p:cNvPr>
          <p:cNvCxnSpPr>
            <a:cxnSpLocks noChangeShapeType="1"/>
            <a:stCxn id="29" idx="6"/>
          </p:cNvCxnSpPr>
          <p:nvPr/>
        </p:nvCxnSpPr>
        <p:spPr bwMode="auto">
          <a:xfrm>
            <a:off x="7353729" y="6321787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4">
            <a:extLst>
              <a:ext uri="{FF2B5EF4-FFF2-40B4-BE49-F238E27FC236}">
                <a16:creationId xmlns:a16="http://schemas.microsoft.com/office/drawing/2014/main" id="{033C3AEC-AB5F-43A2-A71C-7FF528606984}"/>
              </a:ext>
            </a:extLst>
          </p:cNvPr>
          <p:cNvCxnSpPr>
            <a:cxnSpLocks noChangeShapeType="1"/>
            <a:stCxn id="28" idx="6"/>
            <a:endCxn id="49" idx="2"/>
          </p:cNvCxnSpPr>
          <p:nvPr/>
        </p:nvCxnSpPr>
        <p:spPr bwMode="auto">
          <a:xfrm>
            <a:off x="9299070" y="6321787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4">
            <a:extLst>
              <a:ext uri="{FF2B5EF4-FFF2-40B4-BE49-F238E27FC236}">
                <a16:creationId xmlns:a16="http://schemas.microsoft.com/office/drawing/2014/main" id="{BC74E8C7-329A-4C25-B207-9A6D2C7EF98C}"/>
              </a:ext>
            </a:extLst>
          </p:cNvPr>
          <p:cNvCxnSpPr>
            <a:cxnSpLocks noChangeShapeType="1"/>
            <a:stCxn id="29" idx="7"/>
          </p:cNvCxnSpPr>
          <p:nvPr/>
        </p:nvCxnSpPr>
        <p:spPr bwMode="auto">
          <a:xfrm flipV="1">
            <a:off x="7274096" y="5535806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4">
            <a:extLst>
              <a:ext uri="{FF2B5EF4-FFF2-40B4-BE49-F238E27FC236}">
                <a16:creationId xmlns:a16="http://schemas.microsoft.com/office/drawing/2014/main" id="{98B86432-44E3-4471-A9FA-0C5E337D3CD3}"/>
              </a:ext>
            </a:extLst>
          </p:cNvPr>
          <p:cNvCxnSpPr>
            <a:cxnSpLocks noChangeShapeType="1"/>
            <a:endCxn id="27" idx="4"/>
          </p:cNvCxnSpPr>
          <p:nvPr/>
        </p:nvCxnSpPr>
        <p:spPr bwMode="auto">
          <a:xfrm flipV="1">
            <a:off x="9250111" y="5607524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4">
            <a:extLst>
              <a:ext uri="{FF2B5EF4-FFF2-40B4-BE49-F238E27FC236}">
                <a16:creationId xmlns:a16="http://schemas.microsoft.com/office/drawing/2014/main" id="{46B66CD8-5074-49E0-A75B-51D23C44B8A1}"/>
              </a:ext>
            </a:extLst>
          </p:cNvPr>
          <p:cNvCxnSpPr>
            <a:cxnSpLocks noChangeShapeType="1"/>
            <a:stCxn id="28" idx="1"/>
            <a:endCxn id="26" idx="4"/>
          </p:cNvCxnSpPr>
          <p:nvPr/>
        </p:nvCxnSpPr>
        <p:spPr bwMode="auto">
          <a:xfrm flipH="1" flipV="1">
            <a:off x="8112788" y="5607524"/>
            <a:ext cx="722150" cy="528372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4">
            <a:extLst>
              <a:ext uri="{FF2B5EF4-FFF2-40B4-BE49-F238E27FC236}">
                <a16:creationId xmlns:a16="http://schemas.microsoft.com/office/drawing/2014/main" id="{3827302D-A314-4B10-B84B-E1327711B095}"/>
              </a:ext>
            </a:extLst>
          </p:cNvPr>
          <p:cNvCxnSpPr>
            <a:cxnSpLocks noChangeShapeType="1"/>
            <a:stCxn id="49" idx="1"/>
          </p:cNvCxnSpPr>
          <p:nvPr/>
        </p:nvCxnSpPr>
        <p:spPr bwMode="auto">
          <a:xfrm flipH="1" flipV="1">
            <a:off x="10057220" y="5567184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A75A58-F95B-44D8-9952-6169CA9B89E9}"/>
              </a:ext>
            </a:extLst>
          </p:cNvPr>
          <p:cNvSpPr/>
          <p:nvPr/>
        </p:nvSpPr>
        <p:spPr>
          <a:xfrm>
            <a:off x="8765570" y="495095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9EBEE5-D6E3-470F-85C0-7575365C5714}"/>
              </a:ext>
            </a:extLst>
          </p:cNvPr>
          <p:cNvSpPr/>
          <p:nvPr/>
        </p:nvSpPr>
        <p:spPr>
          <a:xfrm>
            <a:off x="7345674" y="547167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226C47-797F-46E7-A0B5-1C25385CFEDB}"/>
              </a:ext>
            </a:extLst>
          </p:cNvPr>
          <p:cNvSpPr/>
          <p:nvPr/>
        </p:nvSpPr>
        <p:spPr>
          <a:xfrm>
            <a:off x="10291943" y="545911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B29E1E-38F2-4FA9-A2A9-C52A0BF1EDBC}"/>
              </a:ext>
            </a:extLst>
          </p:cNvPr>
          <p:cNvSpPr/>
          <p:nvPr/>
        </p:nvSpPr>
        <p:spPr>
          <a:xfrm>
            <a:off x="8391306" y="552057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6E6B66-F49E-45F5-9FE0-E1B89EC27CE5}"/>
              </a:ext>
            </a:extLst>
          </p:cNvPr>
          <p:cNvSpPr/>
          <p:nvPr/>
        </p:nvSpPr>
        <p:spPr>
          <a:xfrm>
            <a:off x="9352907" y="553650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ED637E-8D75-4D96-BC38-5653B651BE03}"/>
              </a:ext>
            </a:extLst>
          </p:cNvPr>
          <p:cNvSpPr/>
          <p:nvPr/>
        </p:nvSpPr>
        <p:spPr>
          <a:xfrm>
            <a:off x="7864800" y="592939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4CF3F5-8E19-41BA-8CD8-4E9A4162DDC6}"/>
              </a:ext>
            </a:extLst>
          </p:cNvPr>
          <p:cNvSpPr/>
          <p:nvPr/>
        </p:nvSpPr>
        <p:spPr>
          <a:xfrm>
            <a:off x="9874047" y="595568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AutoShape 44">
            <a:extLst>
              <a:ext uri="{FF2B5EF4-FFF2-40B4-BE49-F238E27FC236}">
                <a16:creationId xmlns:a16="http://schemas.microsoft.com/office/drawing/2014/main" id="{E2F0930D-DF66-44E2-8E3F-EE5EC6CD5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3334" y="3277752"/>
            <a:ext cx="1222282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4530F90-AF3B-4106-9884-9BADF2A7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952" y="1276084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5A4F7E-B459-4884-8557-7D8CF542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999" y="1276084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7BE595C-BF14-4746-A7B2-F95898EC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352" y="2253237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074CA2-CC4F-4E6A-A4DE-28AA54A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011" y="2253237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1831C98-8ADC-4AD4-A740-1904B27E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683" y="2253237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0" name="AutoShape 44">
            <a:extLst>
              <a:ext uri="{FF2B5EF4-FFF2-40B4-BE49-F238E27FC236}">
                <a16:creationId xmlns:a16="http://schemas.microsoft.com/office/drawing/2014/main" id="{FF15EBE1-0EBF-4D26-94DA-60FE87EDE072}"/>
              </a:ext>
            </a:extLst>
          </p:cNvPr>
          <p:cNvCxnSpPr>
            <a:cxnSpLocks noChangeShapeType="1"/>
            <a:endCxn id="66" idx="2"/>
          </p:cNvCxnSpPr>
          <p:nvPr/>
        </p:nvCxnSpPr>
        <p:spPr bwMode="auto">
          <a:xfrm>
            <a:off x="8247717" y="1534211"/>
            <a:ext cx="1222282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4">
            <a:extLst>
              <a:ext uri="{FF2B5EF4-FFF2-40B4-BE49-F238E27FC236}">
                <a16:creationId xmlns:a16="http://schemas.microsoft.com/office/drawing/2014/main" id="{CB844B8B-2FC1-4D5F-BCAD-174394693540}"/>
              </a:ext>
            </a:extLst>
          </p:cNvPr>
          <p:cNvCxnSpPr>
            <a:cxnSpLocks noChangeShapeType="1"/>
            <a:stCxn id="68" idx="6"/>
          </p:cNvCxnSpPr>
          <p:nvPr/>
        </p:nvCxnSpPr>
        <p:spPr bwMode="auto">
          <a:xfrm>
            <a:off x="7216776" y="2516127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4">
            <a:extLst>
              <a:ext uri="{FF2B5EF4-FFF2-40B4-BE49-F238E27FC236}">
                <a16:creationId xmlns:a16="http://schemas.microsoft.com/office/drawing/2014/main" id="{C0DB7512-8793-4886-BB53-538032FEB5A6}"/>
              </a:ext>
            </a:extLst>
          </p:cNvPr>
          <p:cNvCxnSpPr>
            <a:cxnSpLocks noChangeShapeType="1"/>
            <a:stCxn id="67" idx="6"/>
            <a:endCxn id="69" idx="2"/>
          </p:cNvCxnSpPr>
          <p:nvPr/>
        </p:nvCxnSpPr>
        <p:spPr bwMode="auto">
          <a:xfrm>
            <a:off x="9162117" y="2516127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44">
            <a:extLst>
              <a:ext uri="{FF2B5EF4-FFF2-40B4-BE49-F238E27FC236}">
                <a16:creationId xmlns:a16="http://schemas.microsoft.com/office/drawing/2014/main" id="{6F64D38A-3BE0-4BF3-BA48-A4922C789E75}"/>
              </a:ext>
            </a:extLst>
          </p:cNvPr>
          <p:cNvCxnSpPr>
            <a:cxnSpLocks noChangeShapeType="1"/>
            <a:stCxn id="68" idx="7"/>
          </p:cNvCxnSpPr>
          <p:nvPr/>
        </p:nvCxnSpPr>
        <p:spPr bwMode="auto">
          <a:xfrm flipV="1">
            <a:off x="7137143" y="1730146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44">
            <a:extLst>
              <a:ext uri="{FF2B5EF4-FFF2-40B4-BE49-F238E27FC236}">
                <a16:creationId xmlns:a16="http://schemas.microsoft.com/office/drawing/2014/main" id="{96C286A8-5A60-4872-9F91-3828F136B142}"/>
              </a:ext>
            </a:extLst>
          </p:cNvPr>
          <p:cNvCxnSpPr>
            <a:cxnSpLocks noChangeShapeType="1"/>
            <a:endCxn id="66" idx="4"/>
          </p:cNvCxnSpPr>
          <p:nvPr/>
        </p:nvCxnSpPr>
        <p:spPr bwMode="auto">
          <a:xfrm flipV="1">
            <a:off x="9113158" y="1801864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44">
            <a:extLst>
              <a:ext uri="{FF2B5EF4-FFF2-40B4-BE49-F238E27FC236}">
                <a16:creationId xmlns:a16="http://schemas.microsoft.com/office/drawing/2014/main" id="{B3D4AA78-17AE-46A6-A6B4-6C0F9426615B}"/>
              </a:ext>
            </a:extLst>
          </p:cNvPr>
          <p:cNvCxnSpPr>
            <a:cxnSpLocks noChangeShapeType="1"/>
            <a:stCxn id="67" idx="1"/>
            <a:endCxn id="65" idx="4"/>
          </p:cNvCxnSpPr>
          <p:nvPr/>
        </p:nvCxnSpPr>
        <p:spPr bwMode="auto">
          <a:xfrm flipH="1" flipV="1">
            <a:off x="7975835" y="1801864"/>
            <a:ext cx="722150" cy="5283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44">
            <a:extLst>
              <a:ext uri="{FF2B5EF4-FFF2-40B4-BE49-F238E27FC236}">
                <a16:creationId xmlns:a16="http://schemas.microsoft.com/office/drawing/2014/main" id="{CC27AD47-8BDC-4D45-8C17-D2AD760DDFD2}"/>
              </a:ext>
            </a:extLst>
          </p:cNvPr>
          <p:cNvCxnSpPr>
            <a:cxnSpLocks noChangeShapeType="1"/>
            <a:stCxn id="69" idx="1"/>
          </p:cNvCxnSpPr>
          <p:nvPr/>
        </p:nvCxnSpPr>
        <p:spPr bwMode="auto">
          <a:xfrm flipH="1" flipV="1">
            <a:off x="9920267" y="1761524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BB53AFB-32D0-44AC-AA62-A6B5DA2CB22A}"/>
              </a:ext>
            </a:extLst>
          </p:cNvPr>
          <p:cNvSpPr/>
          <p:nvPr/>
        </p:nvSpPr>
        <p:spPr>
          <a:xfrm>
            <a:off x="8563333" y="114880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C63DED-00D5-4BFF-9E8F-F416EF788025}"/>
              </a:ext>
            </a:extLst>
          </p:cNvPr>
          <p:cNvSpPr/>
          <p:nvPr/>
        </p:nvSpPr>
        <p:spPr>
          <a:xfrm>
            <a:off x="7208721" y="166601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AC6804-3D88-41E9-87B9-0E5251561DA1}"/>
              </a:ext>
            </a:extLst>
          </p:cNvPr>
          <p:cNvSpPr/>
          <p:nvPr/>
        </p:nvSpPr>
        <p:spPr>
          <a:xfrm>
            <a:off x="10154990" y="165345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B7D4EA9-42BA-47F7-9729-8D6F6F734C7E}"/>
              </a:ext>
            </a:extLst>
          </p:cNvPr>
          <p:cNvSpPr/>
          <p:nvPr/>
        </p:nvSpPr>
        <p:spPr>
          <a:xfrm>
            <a:off x="8254353" y="171491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C22852-0A79-46D5-966A-EBA54C1AE296}"/>
              </a:ext>
            </a:extLst>
          </p:cNvPr>
          <p:cNvSpPr/>
          <p:nvPr/>
        </p:nvSpPr>
        <p:spPr>
          <a:xfrm>
            <a:off x="9215954" y="173084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17DC12-C405-4328-B945-F2D6DCC4AB49}"/>
              </a:ext>
            </a:extLst>
          </p:cNvPr>
          <p:cNvSpPr/>
          <p:nvPr/>
        </p:nvSpPr>
        <p:spPr>
          <a:xfrm>
            <a:off x="7727847" y="212373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D1096D-A219-457E-83D3-0FADFF3443DD}"/>
              </a:ext>
            </a:extLst>
          </p:cNvPr>
          <p:cNvSpPr/>
          <p:nvPr/>
        </p:nvSpPr>
        <p:spPr>
          <a:xfrm>
            <a:off x="9737094" y="215002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83" descr="Image result for smiley face images">
            <a:extLst>
              <a:ext uri="{FF2B5EF4-FFF2-40B4-BE49-F238E27FC236}">
                <a16:creationId xmlns:a16="http://schemas.microsoft.com/office/drawing/2014/main" id="{12949866-826E-4F7C-8C56-056DDA73CB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074">
            <a:off x="663833" y="2140477"/>
            <a:ext cx="475862" cy="29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579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22794"/>
              </p:ext>
            </p:extLst>
          </p:nvPr>
        </p:nvGraphicFramePr>
        <p:xfrm>
          <a:off x="1423513" y="803978"/>
          <a:ext cx="895574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84669" y="1365361"/>
                <a:ext cx="5182783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a(-, 0)	           min{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b(a, 3)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c(-,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d(a, 7)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  	    e(-,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b(a, 3)	            min {c(b, 3+4),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d(b, 3+2)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d(a, 0+7), e(-,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d(b, 5)	        min{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c(b, 3+4)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c(d, 5), e(d, 5+4)}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c(b, 7) 	      min{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e(d, 5+4),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e(c, 7+6)}</a:t>
                </a:r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e(d, 9)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69" y="1365361"/>
                <a:ext cx="5182783" cy="3600986"/>
              </a:xfrm>
              <a:prstGeom prst="rect">
                <a:avLst/>
              </a:prstGeom>
              <a:blipFill>
                <a:blip r:embed="rId2"/>
                <a:stretch>
                  <a:fillRect l="-1529" t="-1015" b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09239" y="2821863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9575286" y="2821863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8723639" y="3799016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778298" y="3799016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0683970" y="3799016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AutoShape 44"/>
          <p:cNvCxnSpPr>
            <a:cxnSpLocks noChangeShapeType="1"/>
            <a:endCxn id="31" idx="2"/>
          </p:cNvCxnSpPr>
          <p:nvPr/>
        </p:nvCxnSpPr>
        <p:spPr bwMode="auto">
          <a:xfrm>
            <a:off x="8353004" y="3079990"/>
            <a:ext cx="1222282" cy="4763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4"/>
          <p:cNvCxnSpPr>
            <a:cxnSpLocks noChangeShapeType="1"/>
            <a:stCxn id="33" idx="6"/>
          </p:cNvCxnSpPr>
          <p:nvPr/>
        </p:nvCxnSpPr>
        <p:spPr bwMode="auto">
          <a:xfrm>
            <a:off x="7322063" y="4061906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44"/>
          <p:cNvCxnSpPr>
            <a:cxnSpLocks noChangeShapeType="1"/>
            <a:stCxn id="32" idx="6"/>
            <a:endCxn id="34" idx="2"/>
          </p:cNvCxnSpPr>
          <p:nvPr/>
        </p:nvCxnSpPr>
        <p:spPr bwMode="auto">
          <a:xfrm>
            <a:off x="9267404" y="4061906"/>
            <a:ext cx="1416566" cy="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44"/>
          <p:cNvCxnSpPr>
            <a:cxnSpLocks noChangeShapeType="1"/>
            <a:stCxn id="33" idx="7"/>
          </p:cNvCxnSpPr>
          <p:nvPr/>
        </p:nvCxnSpPr>
        <p:spPr bwMode="auto">
          <a:xfrm flipV="1">
            <a:off x="7242430" y="3275925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4"/>
          <p:cNvCxnSpPr>
            <a:cxnSpLocks noChangeShapeType="1"/>
            <a:endCxn id="31" idx="4"/>
          </p:cNvCxnSpPr>
          <p:nvPr/>
        </p:nvCxnSpPr>
        <p:spPr bwMode="auto">
          <a:xfrm flipV="1">
            <a:off x="9218445" y="3347643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4"/>
          <p:cNvCxnSpPr>
            <a:cxnSpLocks noChangeShapeType="1"/>
            <a:stCxn id="32" idx="1"/>
            <a:endCxn id="30" idx="4"/>
          </p:cNvCxnSpPr>
          <p:nvPr/>
        </p:nvCxnSpPr>
        <p:spPr bwMode="auto">
          <a:xfrm flipH="1" flipV="1">
            <a:off x="8081122" y="3347643"/>
            <a:ext cx="722150" cy="528372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4"/>
          <p:cNvCxnSpPr>
            <a:cxnSpLocks noChangeShapeType="1"/>
            <a:stCxn id="34" idx="1"/>
          </p:cNvCxnSpPr>
          <p:nvPr/>
        </p:nvCxnSpPr>
        <p:spPr bwMode="auto">
          <a:xfrm flipH="1" flipV="1">
            <a:off x="10025554" y="3307303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/>
          <p:cNvSpPr/>
          <p:nvPr/>
        </p:nvSpPr>
        <p:spPr>
          <a:xfrm>
            <a:off x="8818120" y="2677399"/>
            <a:ext cx="3257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14008" y="321179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0277" y="319923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359640" y="326069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21241" y="327662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33134" y="366951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842381" y="369580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5037" y="5966647"/>
            <a:ext cx="917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9.11     Application of Dijkstra’s algorithm. The next closest vertex is  shown in bold.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 descr="Image result for smiley face images">
            <a:extLst>
              <a:ext uri="{FF2B5EF4-FFF2-40B4-BE49-F238E27FC236}">
                <a16:creationId xmlns:a16="http://schemas.microsoft.com/office/drawing/2014/main" id="{33D0FC6D-6E52-4921-8424-AD849DF4A1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8981">
            <a:off x="909691" y="2272153"/>
            <a:ext cx="513822" cy="335280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47BB87-9123-465C-B46F-CCD862217072}"/>
              </a:ext>
            </a:extLst>
          </p:cNvPr>
          <p:cNvSpPr txBox="1"/>
          <p:nvPr/>
        </p:nvSpPr>
        <p:spPr>
          <a:xfrm>
            <a:off x="1481136" y="5511956"/>
            <a:ext cx="834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is ended for the fringe vertices = { }.</a:t>
            </a:r>
          </a:p>
        </p:txBody>
      </p:sp>
    </p:spTree>
    <p:extLst>
      <p:ext uri="{BB962C8B-B14F-4D97-AF65-F5344CB8AC3E}">
        <p14:creationId xmlns:p14="http://schemas.microsoft.com/office/powerpoint/2010/main" val="11921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795" y="2438557"/>
            <a:ext cx="917985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shortest paths (identified by following nonnumeric labels backward from a destination vertex in the left column to the source) and their lengths (given by numeric labels of the tree vertices) are follows: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b :	a – b			of length 3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d :	a – b – d		of length 5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c :		a – b – c		of length 7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e :		a – b – d – e		of length 9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9.11     Application of Dijkstra’s algorithm. The next closest vertex is  shown in bold.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286C22-DACC-4B80-B5F0-2408470E3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7" y="862433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6D5903-7A5F-4FCC-BBAA-8E8B9B8C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384" y="862433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CBF8C0-A4B9-4AFB-A2A3-C64A8DA01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7" y="1839586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8AD6BE-5B66-407C-957D-02A236EB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396" y="1839586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1C203-2035-4207-8524-23E8474B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068" y="1839586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44">
            <a:extLst>
              <a:ext uri="{FF2B5EF4-FFF2-40B4-BE49-F238E27FC236}">
                <a16:creationId xmlns:a16="http://schemas.microsoft.com/office/drawing/2014/main" id="{11EDC991-3E0E-4276-94B4-52C6F603B9EC}"/>
              </a:ext>
            </a:extLst>
          </p:cNvPr>
          <p:cNvCxnSpPr>
            <a:cxnSpLocks noChangeShapeType="1"/>
            <a:endCxn id="4" idx="2"/>
          </p:cNvCxnSpPr>
          <p:nvPr/>
        </p:nvCxnSpPr>
        <p:spPr bwMode="auto">
          <a:xfrm>
            <a:off x="5276102" y="1120560"/>
            <a:ext cx="1222282" cy="4763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4">
            <a:extLst>
              <a:ext uri="{FF2B5EF4-FFF2-40B4-BE49-F238E27FC236}">
                <a16:creationId xmlns:a16="http://schemas.microsoft.com/office/drawing/2014/main" id="{B5C285F6-4314-4240-82ED-54D8DBC0FB63}"/>
              </a:ext>
            </a:extLst>
          </p:cNvPr>
          <p:cNvCxnSpPr>
            <a:cxnSpLocks noChangeShapeType="1"/>
            <a:stCxn id="6" idx="6"/>
          </p:cNvCxnSpPr>
          <p:nvPr/>
        </p:nvCxnSpPr>
        <p:spPr bwMode="auto">
          <a:xfrm>
            <a:off x="4245161" y="2102476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4">
            <a:extLst>
              <a:ext uri="{FF2B5EF4-FFF2-40B4-BE49-F238E27FC236}">
                <a16:creationId xmlns:a16="http://schemas.microsoft.com/office/drawing/2014/main" id="{6091422F-BCE5-4742-B7DF-9A5B59C74DA4}"/>
              </a:ext>
            </a:extLst>
          </p:cNvPr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6190502" y="2102476"/>
            <a:ext cx="1416566" cy="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>
            <a:extLst>
              <a:ext uri="{FF2B5EF4-FFF2-40B4-BE49-F238E27FC236}">
                <a16:creationId xmlns:a16="http://schemas.microsoft.com/office/drawing/2014/main" id="{45D09DBA-9475-49A8-9D6E-E78191A5A2F6}"/>
              </a:ext>
            </a:extLst>
          </p:cNvPr>
          <p:cNvCxnSpPr>
            <a:cxnSpLocks noChangeShapeType="1"/>
            <a:stCxn id="6" idx="7"/>
          </p:cNvCxnSpPr>
          <p:nvPr/>
        </p:nvCxnSpPr>
        <p:spPr bwMode="auto">
          <a:xfrm flipV="1">
            <a:off x="4165528" y="1316495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>
            <a:extLst>
              <a:ext uri="{FF2B5EF4-FFF2-40B4-BE49-F238E27FC236}">
                <a16:creationId xmlns:a16="http://schemas.microsoft.com/office/drawing/2014/main" id="{8C975480-0133-49CC-8C61-3E1BDB3B535C}"/>
              </a:ext>
            </a:extLst>
          </p:cNvPr>
          <p:cNvCxnSpPr>
            <a:cxnSpLocks noChangeShapeType="1"/>
            <a:endCxn id="4" idx="4"/>
          </p:cNvCxnSpPr>
          <p:nvPr/>
        </p:nvCxnSpPr>
        <p:spPr bwMode="auto">
          <a:xfrm flipV="1">
            <a:off x="6141543" y="1388213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>
            <a:extLst>
              <a:ext uri="{FF2B5EF4-FFF2-40B4-BE49-F238E27FC236}">
                <a16:creationId xmlns:a16="http://schemas.microsoft.com/office/drawing/2014/main" id="{CC40F9C4-6748-434A-A875-0F7DF2974DF9}"/>
              </a:ext>
            </a:extLst>
          </p:cNvPr>
          <p:cNvCxnSpPr>
            <a:cxnSpLocks noChangeShapeType="1"/>
            <a:stCxn id="5" idx="1"/>
            <a:endCxn id="3" idx="4"/>
          </p:cNvCxnSpPr>
          <p:nvPr/>
        </p:nvCxnSpPr>
        <p:spPr bwMode="auto">
          <a:xfrm flipH="1" flipV="1">
            <a:off x="5004220" y="1388213"/>
            <a:ext cx="722150" cy="528372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>
            <a:extLst>
              <a:ext uri="{FF2B5EF4-FFF2-40B4-BE49-F238E27FC236}">
                <a16:creationId xmlns:a16="http://schemas.microsoft.com/office/drawing/2014/main" id="{C9BE703E-AFBB-4368-97D1-6D8FA5D4C823}"/>
              </a:ext>
            </a:extLst>
          </p:cNvPr>
          <p:cNvCxnSpPr>
            <a:cxnSpLocks noChangeShapeType="1"/>
            <a:stCxn id="7" idx="1"/>
          </p:cNvCxnSpPr>
          <p:nvPr/>
        </p:nvCxnSpPr>
        <p:spPr bwMode="auto">
          <a:xfrm flipH="1" flipV="1">
            <a:off x="6948652" y="1347873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061ADE-0E7F-44FE-B152-847E399937B2}"/>
              </a:ext>
            </a:extLst>
          </p:cNvPr>
          <p:cNvSpPr/>
          <p:nvPr/>
        </p:nvSpPr>
        <p:spPr>
          <a:xfrm>
            <a:off x="4237106" y="1252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32914-50EE-4DAB-92FC-78123109B513}"/>
              </a:ext>
            </a:extLst>
          </p:cNvPr>
          <p:cNvSpPr/>
          <p:nvPr/>
        </p:nvSpPr>
        <p:spPr>
          <a:xfrm>
            <a:off x="7183375" y="123980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71E53-C4E8-4318-B6A5-81116ECE6E24}"/>
              </a:ext>
            </a:extLst>
          </p:cNvPr>
          <p:cNvSpPr/>
          <p:nvPr/>
        </p:nvSpPr>
        <p:spPr>
          <a:xfrm>
            <a:off x="5282738" y="130126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CEAE7-E81E-4644-96B8-90CFFA8F7D0C}"/>
              </a:ext>
            </a:extLst>
          </p:cNvPr>
          <p:cNvSpPr/>
          <p:nvPr/>
        </p:nvSpPr>
        <p:spPr>
          <a:xfrm>
            <a:off x="6244339" y="131719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4F9D34-BCDB-420C-82E4-F3E8916ACC6A}"/>
              </a:ext>
            </a:extLst>
          </p:cNvPr>
          <p:cNvSpPr/>
          <p:nvPr/>
        </p:nvSpPr>
        <p:spPr>
          <a:xfrm>
            <a:off x="4756232" y="171008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D7EB4-40C6-43E5-8076-6E748A2BC593}"/>
              </a:ext>
            </a:extLst>
          </p:cNvPr>
          <p:cNvSpPr/>
          <p:nvPr/>
        </p:nvSpPr>
        <p:spPr>
          <a:xfrm>
            <a:off x="6765479" y="173637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5C208-EB00-4AD4-A666-8E2C08C25B20}"/>
              </a:ext>
            </a:extLst>
          </p:cNvPr>
          <p:cNvSpPr/>
          <p:nvPr/>
        </p:nvSpPr>
        <p:spPr>
          <a:xfrm>
            <a:off x="5897970" y="709262"/>
            <a:ext cx="3257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Image result for smiley face images">
            <a:extLst>
              <a:ext uri="{FF2B5EF4-FFF2-40B4-BE49-F238E27FC236}">
                <a16:creationId xmlns:a16="http://schemas.microsoft.com/office/drawing/2014/main" id="{685D4356-F547-4F58-961B-F29BA0A526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175">
            <a:off x="1138525" y="1658253"/>
            <a:ext cx="467549" cy="338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4F9EC-59D3-4DC6-9D6A-5F32CBEE5707}"/>
              </a:ext>
            </a:extLst>
          </p:cNvPr>
          <p:cNvSpPr txBox="1"/>
          <p:nvPr/>
        </p:nvSpPr>
        <p:spPr>
          <a:xfrm>
            <a:off x="2851266" y="2558143"/>
            <a:ext cx="7365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weighted, directed graph and the steps in Dijkstra’ s algorithm for the given graph.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vertices in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edges in 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shaped in yellow and blue color, respectively.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2393705E-72E4-4819-B36F-3DE095C460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1482">
            <a:off x="1660378" y="2043231"/>
            <a:ext cx="471644" cy="306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704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90AAF4-F6EA-4EE0-8DFA-B4160259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996" y="2024643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2BFD4-CB4C-4B53-B8CB-3E020B5B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82" y="300435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FA9B8-2219-4700-9C9C-F3784998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453" y="300435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44A1E-CC66-4C5B-B90E-7C368BF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1" y="412558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D17A7-71A3-492C-B851-4F79E28C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53" y="412558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B72653-5487-42B8-B18B-34718D2CA423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8541585" y="2473424"/>
            <a:ext cx="802044" cy="60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AAFE0-C912-45EB-B861-9B426BAC89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794157" y="2391271"/>
            <a:ext cx="855758" cy="69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75B6A-D85E-4A47-BC48-91B97332CB3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992114" y="2511924"/>
            <a:ext cx="451204" cy="1613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C12F5-A8AB-4E24-9763-BDD76E30F68A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9728128" y="2473424"/>
            <a:ext cx="493908" cy="1652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5FDBF2-738F-48FD-8AD4-5303E6286D0A}"/>
              </a:ext>
            </a:extLst>
          </p:cNvPr>
          <p:cNvCxnSpPr>
            <a:cxnSpLocks/>
          </p:cNvCxnSpPr>
          <p:nvPr/>
        </p:nvCxnSpPr>
        <p:spPr>
          <a:xfrm>
            <a:off x="8444491" y="3498127"/>
            <a:ext cx="355373" cy="737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D0EAF-B6DA-42EC-AC3A-3F812835337F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V="1">
            <a:off x="10414285" y="3530138"/>
            <a:ext cx="427880" cy="672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0D670-6478-4EC2-97EC-D7D786054BBE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9151379" y="3453139"/>
            <a:ext cx="1498536" cy="721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6059A5-DA2D-4BAA-B456-5D7F22250924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263996" y="4388478"/>
            <a:ext cx="675814" cy="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CE175E-2193-4A6F-9491-A8E55E0BF739}"/>
              </a:ext>
            </a:extLst>
          </p:cNvPr>
          <p:cNvSpPr txBox="1"/>
          <p:nvPr/>
        </p:nvSpPr>
        <p:spPr>
          <a:xfrm>
            <a:off x="8600487" y="2511924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CBCD60-372F-4BA2-B7E7-2867E3AC7CD2}"/>
              </a:ext>
            </a:extLst>
          </p:cNvPr>
          <p:cNvSpPr txBox="1"/>
          <p:nvPr/>
        </p:nvSpPr>
        <p:spPr>
          <a:xfrm>
            <a:off x="10115220" y="2360899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92353-082E-4E1D-AAF5-43A8AC3B9F85}"/>
              </a:ext>
            </a:extLst>
          </p:cNvPr>
          <p:cNvSpPr txBox="1"/>
          <p:nvPr/>
        </p:nvSpPr>
        <p:spPr>
          <a:xfrm>
            <a:off x="8325043" y="3697126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F319A-218C-4A3C-B2E9-409549B047AD}"/>
              </a:ext>
            </a:extLst>
          </p:cNvPr>
          <p:cNvSpPr txBox="1"/>
          <p:nvPr/>
        </p:nvSpPr>
        <p:spPr>
          <a:xfrm>
            <a:off x="8981350" y="2965600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A059A-9DA2-4569-9345-C77BFB277668}"/>
              </a:ext>
            </a:extLst>
          </p:cNvPr>
          <p:cNvSpPr txBox="1"/>
          <p:nvPr/>
        </p:nvSpPr>
        <p:spPr>
          <a:xfrm>
            <a:off x="9870740" y="2859417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68494-2F22-4B7D-9A11-835DC5D96361}"/>
              </a:ext>
            </a:extLst>
          </p:cNvPr>
          <p:cNvSpPr txBox="1"/>
          <p:nvPr/>
        </p:nvSpPr>
        <p:spPr>
          <a:xfrm>
            <a:off x="9502221" y="3585624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C3833-07BE-476C-A514-C616947E9B36}"/>
              </a:ext>
            </a:extLst>
          </p:cNvPr>
          <p:cNvSpPr txBox="1"/>
          <p:nvPr/>
        </p:nvSpPr>
        <p:spPr>
          <a:xfrm>
            <a:off x="9395057" y="4349978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39386-38CB-4460-955C-D36587A6C38D}"/>
              </a:ext>
            </a:extLst>
          </p:cNvPr>
          <p:cNvSpPr txBox="1"/>
          <p:nvPr/>
        </p:nvSpPr>
        <p:spPr>
          <a:xfrm>
            <a:off x="10580004" y="3819221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64BDC-56D2-4F1A-AB2B-2EBCCD7B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07422"/>
              </p:ext>
            </p:extLst>
          </p:nvPr>
        </p:nvGraphicFramePr>
        <p:xfrm>
          <a:off x="1551105" y="1048519"/>
          <a:ext cx="956294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15C8D6-5959-4B11-AAEE-B7E24D34293F}"/>
                  </a:ext>
                </a:extLst>
              </p:cNvPr>
              <p:cNvSpPr/>
              <p:nvPr/>
            </p:nvSpPr>
            <p:spPr>
              <a:xfrm>
                <a:off x="1434381" y="1778580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a(-, 0)		min {b(a, 7) c(a,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d(a, 6)	  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e(a,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trike="sngStrik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𝛼</m:t>
                    </m:r>
                    <m:r>
                      <a:rPr lang="en-US" sz="2400" b="0" i="0" strike="sng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(</m:t>
                    </m:r>
                  </m:oMath>
                </a14:m>
                <a:r>
                  <a:rPr lang="en-US" sz="2400" strike="sngStrike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-,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∞</m:t>
                    </m:r>
                  </m:oMath>
                </a14:m>
                <a:r>
                  <a:rPr lang="en-US" sz="2400" strike="sngStrike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e(a, 1)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15C8D6-5959-4B11-AAEE-B7E24D342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81" y="177858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150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D9E4D4E-7765-4BA0-8E51-E2984518B410}"/>
              </a:ext>
            </a:extLst>
          </p:cNvPr>
          <p:cNvSpPr/>
          <p:nvPr/>
        </p:nvSpPr>
        <p:spPr>
          <a:xfrm>
            <a:off x="9786683" y="36832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1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90AAF4-F6EA-4EE0-8DFA-B4160259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996" y="2024643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2BFD4-CB4C-4B53-B8CB-3E020B5B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82" y="300435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FA9B8-2219-4700-9C9C-F3784998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453" y="300435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44A1E-CC66-4C5B-B90E-7C368BF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1" y="412558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D17A7-71A3-492C-B851-4F79E28C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53" y="412558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B72653-5487-42B8-B18B-34718D2CA423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8541585" y="2473424"/>
            <a:ext cx="802044" cy="6079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AAFE0-C912-45EB-B861-9B426BAC89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794157" y="2391271"/>
            <a:ext cx="855758" cy="69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75B6A-D85E-4A47-BC48-91B97332CB3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992114" y="2511924"/>
            <a:ext cx="451204" cy="1613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C12F5-A8AB-4E24-9763-BDD76E30F68A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9728128" y="2473424"/>
            <a:ext cx="493908" cy="1652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5FDBF2-738F-48FD-8AD4-5303E6286D0A}"/>
              </a:ext>
            </a:extLst>
          </p:cNvPr>
          <p:cNvCxnSpPr>
            <a:cxnSpLocks/>
          </p:cNvCxnSpPr>
          <p:nvPr/>
        </p:nvCxnSpPr>
        <p:spPr>
          <a:xfrm>
            <a:off x="8444491" y="3498127"/>
            <a:ext cx="355373" cy="737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D0EAF-B6DA-42EC-AC3A-3F812835337F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V="1">
            <a:off x="10414285" y="3530138"/>
            <a:ext cx="427880" cy="672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0D670-6478-4EC2-97EC-D7D786054BBE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9151379" y="3453139"/>
            <a:ext cx="1498536" cy="721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6059A5-DA2D-4BAA-B456-5D7F22250924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263996" y="4388478"/>
            <a:ext cx="675814" cy="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BCD60-372F-4BA2-B7E7-2867E3AC7CD2}"/>
              </a:ext>
            </a:extLst>
          </p:cNvPr>
          <p:cNvSpPr txBox="1"/>
          <p:nvPr/>
        </p:nvSpPr>
        <p:spPr>
          <a:xfrm>
            <a:off x="10115220" y="2360899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92353-082E-4E1D-AAF5-43A8AC3B9F85}"/>
              </a:ext>
            </a:extLst>
          </p:cNvPr>
          <p:cNvSpPr txBox="1"/>
          <p:nvPr/>
        </p:nvSpPr>
        <p:spPr>
          <a:xfrm>
            <a:off x="8325043" y="3697126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F319A-218C-4A3C-B2E9-409549B047AD}"/>
              </a:ext>
            </a:extLst>
          </p:cNvPr>
          <p:cNvSpPr txBox="1"/>
          <p:nvPr/>
        </p:nvSpPr>
        <p:spPr>
          <a:xfrm>
            <a:off x="8981350" y="2965600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A059A-9DA2-4569-9345-C77BFB277668}"/>
              </a:ext>
            </a:extLst>
          </p:cNvPr>
          <p:cNvSpPr txBox="1"/>
          <p:nvPr/>
        </p:nvSpPr>
        <p:spPr>
          <a:xfrm>
            <a:off x="9870740" y="2859417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68494-2F22-4B7D-9A11-835DC5D96361}"/>
              </a:ext>
            </a:extLst>
          </p:cNvPr>
          <p:cNvSpPr txBox="1"/>
          <p:nvPr/>
        </p:nvSpPr>
        <p:spPr>
          <a:xfrm>
            <a:off x="9502221" y="3585624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C3833-07BE-476C-A514-C616947E9B36}"/>
              </a:ext>
            </a:extLst>
          </p:cNvPr>
          <p:cNvSpPr txBox="1"/>
          <p:nvPr/>
        </p:nvSpPr>
        <p:spPr>
          <a:xfrm>
            <a:off x="9395057" y="4349978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39386-38CB-4460-955C-D36587A6C38D}"/>
              </a:ext>
            </a:extLst>
          </p:cNvPr>
          <p:cNvSpPr txBox="1"/>
          <p:nvPr/>
        </p:nvSpPr>
        <p:spPr>
          <a:xfrm>
            <a:off x="10580004" y="3819221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64BDC-56D2-4F1A-AB2B-2EBCCD7B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94193"/>
              </p:ext>
            </p:extLst>
          </p:nvPr>
        </p:nvGraphicFramePr>
        <p:xfrm>
          <a:off x="1434381" y="1048519"/>
          <a:ext cx="9679666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D915C8D6-5959-4B11-AAEE-B7E24D34293F}"/>
              </a:ext>
            </a:extLst>
          </p:cNvPr>
          <p:cNvSpPr/>
          <p:nvPr/>
        </p:nvSpPr>
        <p:spPr>
          <a:xfrm>
            <a:off x="1434380" y="1778580"/>
            <a:ext cx="65822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       min {b(a, 7) c(a,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d(a, 6) 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min {b(a, 7) c(a,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d(a, 6)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d(e,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c(a, </a:t>
            </a:r>
            <a:r>
              <a:rPr lang="en-US" altLang="zh-CN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d(a, 6)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E4D4E-7765-4BA0-8E51-E2984518B410}"/>
              </a:ext>
            </a:extLst>
          </p:cNvPr>
          <p:cNvSpPr/>
          <p:nvPr/>
        </p:nvSpPr>
        <p:spPr>
          <a:xfrm>
            <a:off x="9786683" y="36832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000A3-5763-4466-A54A-777DC8020464}"/>
              </a:ext>
            </a:extLst>
          </p:cNvPr>
          <p:cNvSpPr txBox="1"/>
          <p:nvPr/>
        </p:nvSpPr>
        <p:spPr>
          <a:xfrm>
            <a:off x="8706978" y="2438723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43C06447-FD82-49D5-936F-582341DCDC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64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90AAF4-F6EA-4EE0-8DFA-B4160259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996" y="2024643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2BFD4-CB4C-4B53-B8CB-3E020B5B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82" y="300435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FA9B8-2219-4700-9C9C-F3784998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453" y="300435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44A1E-CC66-4C5B-B90E-7C368BF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1" y="412558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D17A7-71A3-492C-B851-4F79E28C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53" y="4125588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B72653-5487-42B8-B18B-34718D2CA423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8541585" y="2473424"/>
            <a:ext cx="802044" cy="6079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AAFE0-C912-45EB-B861-9B426BAC89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794157" y="2391271"/>
            <a:ext cx="855758" cy="69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75B6A-D85E-4A47-BC48-91B97332CB3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992114" y="2511924"/>
            <a:ext cx="451204" cy="1613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C12F5-A8AB-4E24-9763-BDD76E30F68A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9728128" y="2473424"/>
            <a:ext cx="493908" cy="1652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5FDBF2-738F-48FD-8AD4-5303E6286D0A}"/>
              </a:ext>
            </a:extLst>
          </p:cNvPr>
          <p:cNvCxnSpPr>
            <a:cxnSpLocks/>
          </p:cNvCxnSpPr>
          <p:nvPr/>
        </p:nvCxnSpPr>
        <p:spPr>
          <a:xfrm>
            <a:off x="8444491" y="3498127"/>
            <a:ext cx="355373" cy="7371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D0EAF-B6DA-42EC-AC3A-3F812835337F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V="1">
            <a:off x="10414285" y="3530138"/>
            <a:ext cx="427880" cy="672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0D670-6478-4EC2-97EC-D7D786054BBE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9151379" y="3453139"/>
            <a:ext cx="1498536" cy="721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6059A5-DA2D-4BAA-B456-5D7F22250924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263996" y="4388478"/>
            <a:ext cx="675814" cy="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BCD60-372F-4BA2-B7E7-2867E3AC7CD2}"/>
              </a:ext>
            </a:extLst>
          </p:cNvPr>
          <p:cNvSpPr txBox="1"/>
          <p:nvPr/>
        </p:nvSpPr>
        <p:spPr>
          <a:xfrm>
            <a:off x="10115220" y="2360899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92353-082E-4E1D-AAF5-43A8AC3B9F85}"/>
              </a:ext>
            </a:extLst>
          </p:cNvPr>
          <p:cNvSpPr txBox="1"/>
          <p:nvPr/>
        </p:nvSpPr>
        <p:spPr>
          <a:xfrm>
            <a:off x="8325043" y="3697126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F319A-218C-4A3C-B2E9-409549B047AD}"/>
              </a:ext>
            </a:extLst>
          </p:cNvPr>
          <p:cNvSpPr txBox="1"/>
          <p:nvPr/>
        </p:nvSpPr>
        <p:spPr>
          <a:xfrm>
            <a:off x="8981350" y="2965600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A059A-9DA2-4569-9345-C77BFB277668}"/>
              </a:ext>
            </a:extLst>
          </p:cNvPr>
          <p:cNvSpPr txBox="1"/>
          <p:nvPr/>
        </p:nvSpPr>
        <p:spPr>
          <a:xfrm>
            <a:off x="9870740" y="2859417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68494-2F22-4B7D-9A11-835DC5D96361}"/>
              </a:ext>
            </a:extLst>
          </p:cNvPr>
          <p:cNvSpPr txBox="1"/>
          <p:nvPr/>
        </p:nvSpPr>
        <p:spPr>
          <a:xfrm>
            <a:off x="9502221" y="3585624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C3833-07BE-476C-A514-C616947E9B36}"/>
              </a:ext>
            </a:extLst>
          </p:cNvPr>
          <p:cNvSpPr txBox="1"/>
          <p:nvPr/>
        </p:nvSpPr>
        <p:spPr>
          <a:xfrm>
            <a:off x="9395057" y="4349978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39386-38CB-4460-955C-D36587A6C38D}"/>
              </a:ext>
            </a:extLst>
          </p:cNvPr>
          <p:cNvSpPr txBox="1"/>
          <p:nvPr/>
        </p:nvSpPr>
        <p:spPr>
          <a:xfrm>
            <a:off x="10580004" y="3819221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64BDC-56D2-4F1A-AB2B-2EBCCD7B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01430"/>
              </p:ext>
            </p:extLst>
          </p:nvPr>
        </p:nvGraphicFramePr>
        <p:xfrm>
          <a:off x="1338349" y="1048519"/>
          <a:ext cx="9775697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D915C8D6-5959-4B11-AAEE-B7E24D34293F}"/>
              </a:ext>
            </a:extLst>
          </p:cNvPr>
          <p:cNvSpPr/>
          <p:nvPr/>
        </p:nvSpPr>
        <p:spPr>
          <a:xfrm>
            <a:off x="1434380" y="1778580"/>
            <a:ext cx="6462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        min {b(a, 7) c(a,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d(a, 6) 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c(a, </a:t>
            </a:r>
            <a:r>
              <a:rPr lang="en-US" altLang="zh-CN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d(a, 6)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min {b(a, 7) b(d,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c(a, 4)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b(d,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c(a, 4)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c(a, 4)          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E4D4E-7765-4BA0-8E51-E2984518B410}"/>
              </a:ext>
            </a:extLst>
          </p:cNvPr>
          <p:cNvSpPr/>
          <p:nvPr/>
        </p:nvSpPr>
        <p:spPr>
          <a:xfrm>
            <a:off x="9786683" y="36832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000A3-5763-4466-A54A-777DC8020464}"/>
              </a:ext>
            </a:extLst>
          </p:cNvPr>
          <p:cNvSpPr txBox="1"/>
          <p:nvPr/>
        </p:nvSpPr>
        <p:spPr>
          <a:xfrm>
            <a:off x="8706978" y="2438723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8EDFF3F8-A4EA-465A-AEA1-3B1712AC81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0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8E2B2-2BE1-4D26-9C03-F886ED201726}"/>
              </a:ext>
            </a:extLst>
          </p:cNvPr>
          <p:cNvSpPr/>
          <p:nvPr/>
        </p:nvSpPr>
        <p:spPr>
          <a:xfrm>
            <a:off x="688259" y="2054943"/>
            <a:ext cx="10962967" cy="7570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30188" y="597455"/>
            <a:ext cx="945892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Microsoft YaHei" panose="020B0503020204020204" pitchFamily="34" charset="-122"/>
              </a:rPr>
              <a:t>Dijkstra’s Algorithm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 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Consider the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single-source shortest-paths problem: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Given a vertex s (called the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source)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 a weighted connected graph G = (V, E),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find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shortest paths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to all its other vertices.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single-source shortest-paths problem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looks for </a:t>
            </a:r>
          </a:p>
          <a:p>
            <a:pPr marL="919163" lvl="2" indent="-4619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 family of paths, </a:t>
            </a:r>
          </a:p>
          <a:p>
            <a:pPr marL="919163" lvl="2" indent="-4619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each path leads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 the source to a different vertex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 the graph, </a:t>
            </a:r>
          </a:p>
          <a:p>
            <a:pPr marL="919163" lvl="2" indent="-4619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some paths may have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edges in common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9163" lvl="1" indent="-46196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algorithm is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not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interested in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 single shortest path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that starts at the source and visits all the other vertices.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9163" lvl="3" indent="-4619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This could be a much more difficult problem (a version of the traveling salesman problem). 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9" y="1262148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618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90AAF4-F6EA-4EE0-8DFA-B4160259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996" y="2024643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2BFD4-CB4C-4B53-B8CB-3E020B5B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82" y="3004358"/>
            <a:ext cx="543765" cy="52578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FA9B8-2219-4700-9C9C-F3784998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453" y="300435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44A1E-CC66-4C5B-B90E-7C368BF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1" y="412558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D17A7-71A3-492C-B851-4F79E28C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698" y="4138454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B72653-5487-42B8-B18B-34718D2CA423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8541585" y="2473424"/>
            <a:ext cx="802044" cy="6079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AAFE0-C912-45EB-B861-9B426BAC89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794157" y="2391271"/>
            <a:ext cx="855758" cy="69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75B6A-D85E-4A47-BC48-91B97332CB3F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 flipH="1">
            <a:off x="8992114" y="2550423"/>
            <a:ext cx="543765" cy="1575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C12F5-A8AB-4E24-9763-BDD76E30F68A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9728128" y="2473424"/>
            <a:ext cx="496453" cy="1665030"/>
          </a:xfrm>
          <a:prstGeom prst="straightConnector1">
            <a:avLst/>
          </a:prstGeom>
          <a:ln w="38100">
            <a:solidFill>
              <a:srgbClr val="380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5FDBF2-738F-48FD-8AD4-5303E6286D0A}"/>
              </a:ext>
            </a:extLst>
          </p:cNvPr>
          <p:cNvCxnSpPr>
            <a:cxnSpLocks/>
          </p:cNvCxnSpPr>
          <p:nvPr/>
        </p:nvCxnSpPr>
        <p:spPr>
          <a:xfrm>
            <a:off x="8444491" y="3498127"/>
            <a:ext cx="355373" cy="7371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D0EAF-B6DA-42EC-AC3A-3F812835337F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V="1">
            <a:off x="10416830" y="3530138"/>
            <a:ext cx="425335" cy="685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0D670-6478-4EC2-97EC-D7D786054BBE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9183735" y="3453139"/>
            <a:ext cx="1466180" cy="760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6059A5-DA2D-4BAA-B456-5D7F22250924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263996" y="4388478"/>
            <a:ext cx="675814" cy="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BCD60-372F-4BA2-B7E7-2867E3AC7CD2}"/>
              </a:ext>
            </a:extLst>
          </p:cNvPr>
          <p:cNvSpPr txBox="1"/>
          <p:nvPr/>
        </p:nvSpPr>
        <p:spPr>
          <a:xfrm>
            <a:off x="10115220" y="2360899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92353-082E-4E1D-AAF5-43A8AC3B9F85}"/>
              </a:ext>
            </a:extLst>
          </p:cNvPr>
          <p:cNvSpPr txBox="1"/>
          <p:nvPr/>
        </p:nvSpPr>
        <p:spPr>
          <a:xfrm>
            <a:off x="8325043" y="3697126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F319A-218C-4A3C-B2E9-409549B047AD}"/>
              </a:ext>
            </a:extLst>
          </p:cNvPr>
          <p:cNvSpPr txBox="1"/>
          <p:nvPr/>
        </p:nvSpPr>
        <p:spPr>
          <a:xfrm>
            <a:off x="8981350" y="2965600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A059A-9DA2-4569-9345-C77BFB277668}"/>
              </a:ext>
            </a:extLst>
          </p:cNvPr>
          <p:cNvSpPr txBox="1"/>
          <p:nvPr/>
        </p:nvSpPr>
        <p:spPr>
          <a:xfrm>
            <a:off x="9870740" y="2859417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68494-2F22-4B7D-9A11-835DC5D96361}"/>
              </a:ext>
            </a:extLst>
          </p:cNvPr>
          <p:cNvSpPr txBox="1"/>
          <p:nvPr/>
        </p:nvSpPr>
        <p:spPr>
          <a:xfrm>
            <a:off x="9489272" y="3601697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C3833-07BE-476C-A514-C616947E9B36}"/>
              </a:ext>
            </a:extLst>
          </p:cNvPr>
          <p:cNvSpPr txBox="1"/>
          <p:nvPr/>
        </p:nvSpPr>
        <p:spPr>
          <a:xfrm>
            <a:off x="9395057" y="4349978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39386-38CB-4460-955C-D36587A6C38D}"/>
              </a:ext>
            </a:extLst>
          </p:cNvPr>
          <p:cNvSpPr txBox="1"/>
          <p:nvPr/>
        </p:nvSpPr>
        <p:spPr>
          <a:xfrm>
            <a:off x="10580004" y="3819221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64BDC-56D2-4F1A-AB2B-2EBCCD7B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15571"/>
              </p:ext>
            </p:extLst>
          </p:nvPr>
        </p:nvGraphicFramePr>
        <p:xfrm>
          <a:off x="1338349" y="1048519"/>
          <a:ext cx="9775697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D915C8D6-5959-4B11-AAEE-B7E24D34293F}"/>
              </a:ext>
            </a:extLst>
          </p:cNvPr>
          <p:cNvSpPr/>
          <p:nvPr/>
        </p:nvSpPr>
        <p:spPr>
          <a:xfrm>
            <a:off x="1434380" y="1778580"/>
            <a:ext cx="63980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        min {b(a, 7) c(a,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d(a, 6) 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c(a, </a:t>
            </a:r>
            <a:r>
              <a:rPr lang="en-US" altLang="zh-CN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d(a, 6)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b(d,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c(a, 4)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c(a, 4)         min { b(a, 7), b(d, 3), b(c, 2)}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min { b(a, 7),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b(d, 2+3),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b(c, 4+2)}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b(d, 5)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3803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E4D4E-7765-4BA0-8E51-E2984518B410}"/>
              </a:ext>
            </a:extLst>
          </p:cNvPr>
          <p:cNvSpPr/>
          <p:nvPr/>
        </p:nvSpPr>
        <p:spPr>
          <a:xfrm>
            <a:off x="9786683" y="36832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000A3-5763-4466-A54A-777DC8020464}"/>
              </a:ext>
            </a:extLst>
          </p:cNvPr>
          <p:cNvSpPr txBox="1"/>
          <p:nvPr/>
        </p:nvSpPr>
        <p:spPr>
          <a:xfrm>
            <a:off x="8706978" y="2438723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E2176A78-ECB0-469F-A8D8-FA03D04232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646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90AAF4-F6EA-4EE0-8DFA-B4160259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996" y="2024643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2BFD4-CB4C-4B53-B8CB-3E020B5B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82" y="300435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FA9B8-2219-4700-9C9C-F3784998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453" y="300435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44A1E-CC66-4C5B-B90E-7C368BF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1" y="412558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D17A7-71A3-492C-B851-4F79E28C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53" y="412558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B72653-5487-42B8-B18B-34718D2CA423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8541585" y="2473424"/>
            <a:ext cx="802044" cy="60793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AAFE0-C912-45EB-B861-9B426BAC89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794157" y="2391271"/>
            <a:ext cx="855758" cy="69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75B6A-D85E-4A47-BC48-91B97332CB3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992114" y="2511924"/>
            <a:ext cx="451204" cy="1613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C12F5-A8AB-4E24-9763-BDD76E30F68A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9728128" y="2473424"/>
            <a:ext cx="493908" cy="1652164"/>
          </a:xfrm>
          <a:prstGeom prst="straightConnector1">
            <a:avLst/>
          </a:prstGeom>
          <a:ln w="57150">
            <a:solidFill>
              <a:srgbClr val="380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5FDBF2-738F-48FD-8AD4-5303E6286D0A}"/>
              </a:ext>
            </a:extLst>
          </p:cNvPr>
          <p:cNvCxnSpPr>
            <a:cxnSpLocks/>
          </p:cNvCxnSpPr>
          <p:nvPr/>
        </p:nvCxnSpPr>
        <p:spPr>
          <a:xfrm>
            <a:off x="8444491" y="3498127"/>
            <a:ext cx="355373" cy="73711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D0EAF-B6DA-42EC-AC3A-3F812835337F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V="1">
            <a:off x="10414285" y="3530138"/>
            <a:ext cx="427880" cy="672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0D670-6478-4EC2-97EC-D7D786054BBE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9151379" y="3453139"/>
            <a:ext cx="1498536" cy="721380"/>
          </a:xfrm>
          <a:prstGeom prst="straightConnector1">
            <a:avLst/>
          </a:prstGeom>
          <a:ln w="57150">
            <a:solidFill>
              <a:srgbClr val="380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6059A5-DA2D-4BAA-B456-5D7F22250924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263996" y="4388478"/>
            <a:ext cx="675814" cy="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BCD60-372F-4BA2-B7E7-2867E3AC7CD2}"/>
              </a:ext>
            </a:extLst>
          </p:cNvPr>
          <p:cNvSpPr txBox="1"/>
          <p:nvPr/>
        </p:nvSpPr>
        <p:spPr>
          <a:xfrm>
            <a:off x="10115220" y="2360899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92353-082E-4E1D-AAF5-43A8AC3B9F85}"/>
              </a:ext>
            </a:extLst>
          </p:cNvPr>
          <p:cNvSpPr txBox="1"/>
          <p:nvPr/>
        </p:nvSpPr>
        <p:spPr>
          <a:xfrm>
            <a:off x="8325043" y="3697126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F319A-218C-4A3C-B2E9-409549B047AD}"/>
              </a:ext>
            </a:extLst>
          </p:cNvPr>
          <p:cNvSpPr txBox="1"/>
          <p:nvPr/>
        </p:nvSpPr>
        <p:spPr>
          <a:xfrm>
            <a:off x="8981350" y="2965600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A059A-9DA2-4569-9345-C77BFB277668}"/>
              </a:ext>
            </a:extLst>
          </p:cNvPr>
          <p:cNvSpPr txBox="1"/>
          <p:nvPr/>
        </p:nvSpPr>
        <p:spPr>
          <a:xfrm>
            <a:off x="9870740" y="2859417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68494-2F22-4B7D-9A11-835DC5D96361}"/>
              </a:ext>
            </a:extLst>
          </p:cNvPr>
          <p:cNvSpPr txBox="1"/>
          <p:nvPr/>
        </p:nvSpPr>
        <p:spPr>
          <a:xfrm>
            <a:off x="9502221" y="3585624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C3833-07BE-476C-A514-C616947E9B36}"/>
              </a:ext>
            </a:extLst>
          </p:cNvPr>
          <p:cNvSpPr txBox="1"/>
          <p:nvPr/>
        </p:nvSpPr>
        <p:spPr>
          <a:xfrm>
            <a:off x="9395057" y="4349978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39386-38CB-4460-955C-D36587A6C38D}"/>
              </a:ext>
            </a:extLst>
          </p:cNvPr>
          <p:cNvSpPr txBox="1"/>
          <p:nvPr/>
        </p:nvSpPr>
        <p:spPr>
          <a:xfrm>
            <a:off x="10580004" y="3819221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64BDC-56D2-4F1A-AB2B-2EBCCD7B6AA7}"/>
              </a:ext>
            </a:extLst>
          </p:cNvPr>
          <p:cNvGraphicFramePr>
            <a:graphicFrameLocks noGrp="1"/>
          </p:cNvGraphicFramePr>
          <p:nvPr/>
        </p:nvGraphicFramePr>
        <p:xfrm>
          <a:off x="1551105" y="1048519"/>
          <a:ext cx="956294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D915C8D6-5959-4B11-AAEE-B7E24D34293F}"/>
              </a:ext>
            </a:extLst>
          </p:cNvPr>
          <p:cNvSpPr/>
          <p:nvPr/>
        </p:nvSpPr>
        <p:spPr>
          <a:xfrm>
            <a:off x="1520313" y="1557063"/>
            <a:ext cx="64710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        min {b(a, 7) c(a,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d(a, 6) 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c(a, </a:t>
            </a:r>
            <a:r>
              <a:rPr lang="en-US" altLang="zh-CN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d(a, 6)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b(d,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c(a, 4)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c(a, 4)          min { b(a, 7),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b(d, 2+3),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b(c, 4+2)}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b(d, 5)</a:t>
            </a:r>
          </a:p>
          <a:p>
            <a:endParaRPr lang="en-US" sz="2400" dirty="0">
              <a:solidFill>
                <a:srgbClr val="3803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paths are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e)  of length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e - d) of length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c) of length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e - d - b) of length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 = 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E4D4E-7765-4BA0-8E51-E2984518B410}"/>
              </a:ext>
            </a:extLst>
          </p:cNvPr>
          <p:cNvSpPr/>
          <p:nvPr/>
        </p:nvSpPr>
        <p:spPr>
          <a:xfrm>
            <a:off x="9786683" y="36832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000A3-5763-4466-A54A-777DC8020464}"/>
              </a:ext>
            </a:extLst>
          </p:cNvPr>
          <p:cNvSpPr txBox="1"/>
          <p:nvPr/>
        </p:nvSpPr>
        <p:spPr>
          <a:xfrm>
            <a:off x="8706978" y="2438723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200D9-455E-49FC-8164-89690B51D29F}"/>
              </a:ext>
            </a:extLst>
          </p:cNvPr>
          <p:cNvSpPr txBox="1"/>
          <p:nvPr/>
        </p:nvSpPr>
        <p:spPr>
          <a:xfrm>
            <a:off x="5003640" y="4729014"/>
            <a:ext cx="361757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paths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c – 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c – b)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b)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d)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7A2FC059-2E6B-41B7-BD22-861C19C54E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407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90AAF4-F6EA-4EE0-8DFA-B4160259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996" y="2024643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2BFD4-CB4C-4B53-B8CB-3E020B5B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82" y="300435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FA9B8-2219-4700-9C9C-F3784998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453" y="300435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D44A1E-CC66-4C5B-B90E-7C368BF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1" y="412558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D17A7-71A3-492C-B851-4F79E28C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53" y="412558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B72653-5487-42B8-B18B-34718D2CA423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8541585" y="2473424"/>
            <a:ext cx="802044" cy="60793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AAFE0-C912-45EB-B861-9B426BAC89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794157" y="2391271"/>
            <a:ext cx="855758" cy="69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75B6A-D85E-4A47-BC48-91B97332CB3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992114" y="2511924"/>
            <a:ext cx="451204" cy="1613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C12F5-A8AB-4E24-9763-BDD76E30F68A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9728128" y="2473424"/>
            <a:ext cx="493908" cy="1652164"/>
          </a:xfrm>
          <a:prstGeom prst="straightConnector1">
            <a:avLst/>
          </a:prstGeom>
          <a:ln w="57150">
            <a:solidFill>
              <a:srgbClr val="380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5FDBF2-738F-48FD-8AD4-5303E6286D0A}"/>
              </a:ext>
            </a:extLst>
          </p:cNvPr>
          <p:cNvCxnSpPr>
            <a:cxnSpLocks/>
          </p:cNvCxnSpPr>
          <p:nvPr/>
        </p:nvCxnSpPr>
        <p:spPr>
          <a:xfrm>
            <a:off x="8444491" y="3498127"/>
            <a:ext cx="355373" cy="73711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D0EAF-B6DA-42EC-AC3A-3F812835337F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9184363" y="3453139"/>
            <a:ext cx="1465552" cy="749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0D670-6478-4EC2-97EC-D7D786054BBE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10364778" y="3530138"/>
            <a:ext cx="477387" cy="639228"/>
          </a:xfrm>
          <a:prstGeom prst="straightConnector1">
            <a:avLst/>
          </a:prstGeom>
          <a:ln w="57150">
            <a:solidFill>
              <a:srgbClr val="380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6059A5-DA2D-4BAA-B456-5D7F22250924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263996" y="4388478"/>
            <a:ext cx="675814" cy="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BCD60-372F-4BA2-B7E7-2867E3AC7CD2}"/>
              </a:ext>
            </a:extLst>
          </p:cNvPr>
          <p:cNvSpPr txBox="1"/>
          <p:nvPr/>
        </p:nvSpPr>
        <p:spPr>
          <a:xfrm>
            <a:off x="10115220" y="2360899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92353-082E-4E1D-AAF5-43A8AC3B9F85}"/>
              </a:ext>
            </a:extLst>
          </p:cNvPr>
          <p:cNvSpPr txBox="1"/>
          <p:nvPr/>
        </p:nvSpPr>
        <p:spPr>
          <a:xfrm>
            <a:off x="8325043" y="3697126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F319A-218C-4A3C-B2E9-409549B047AD}"/>
              </a:ext>
            </a:extLst>
          </p:cNvPr>
          <p:cNvSpPr txBox="1"/>
          <p:nvPr/>
        </p:nvSpPr>
        <p:spPr>
          <a:xfrm>
            <a:off x="8981350" y="2965600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A059A-9DA2-4569-9345-C77BFB277668}"/>
              </a:ext>
            </a:extLst>
          </p:cNvPr>
          <p:cNvSpPr txBox="1"/>
          <p:nvPr/>
        </p:nvSpPr>
        <p:spPr>
          <a:xfrm>
            <a:off x="9870740" y="2859417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68494-2F22-4B7D-9A11-835DC5D96361}"/>
              </a:ext>
            </a:extLst>
          </p:cNvPr>
          <p:cNvSpPr txBox="1"/>
          <p:nvPr/>
        </p:nvSpPr>
        <p:spPr>
          <a:xfrm>
            <a:off x="9496145" y="3655106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C3833-07BE-476C-A514-C616947E9B36}"/>
              </a:ext>
            </a:extLst>
          </p:cNvPr>
          <p:cNvSpPr txBox="1"/>
          <p:nvPr/>
        </p:nvSpPr>
        <p:spPr>
          <a:xfrm>
            <a:off x="9395057" y="4349978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39386-38CB-4460-955C-D36587A6C38D}"/>
              </a:ext>
            </a:extLst>
          </p:cNvPr>
          <p:cNvSpPr txBox="1"/>
          <p:nvPr/>
        </p:nvSpPr>
        <p:spPr>
          <a:xfrm>
            <a:off x="10580004" y="3819221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64BDC-56D2-4F1A-AB2B-2EBCCD7B6AA7}"/>
              </a:ext>
            </a:extLst>
          </p:cNvPr>
          <p:cNvGraphicFramePr>
            <a:graphicFrameLocks noGrp="1"/>
          </p:cNvGraphicFramePr>
          <p:nvPr/>
        </p:nvGraphicFramePr>
        <p:xfrm>
          <a:off x="1551105" y="1048519"/>
          <a:ext cx="956294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Tree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a:t>Remaining vertices</a:t>
                      </a:r>
                      <a:endParaRPr lang="en-US" sz="2200" b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icrosoft YaHei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D915C8D6-5959-4B11-AAEE-B7E24D34293F}"/>
              </a:ext>
            </a:extLst>
          </p:cNvPr>
          <p:cNvSpPr/>
          <p:nvPr/>
        </p:nvSpPr>
        <p:spPr>
          <a:xfrm>
            <a:off x="1520313" y="1557063"/>
            <a:ext cx="64710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a(-, 0)	        min {b(a, 7) c(a, </a:t>
            </a:r>
            <a:r>
              <a:rPr lang="en-US" altLang="zh-CN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d(a, 6) </a:t>
            </a:r>
            <a:r>
              <a:rPr lang="en-US" sz="2400" b="1" strike="sngStrike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b="1" strike="sngStrike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strike="sngStrike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strike="sngStrike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4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trike="sngStrike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</a:t>
            </a:r>
            <a:r>
              <a:rPr lang="en-US" altLang="zh-CN" sz="2400" strike="sngStrike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trike="sngStrike" dirty="0">
                <a:solidFill>
                  <a:srgbClr val="330C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c(a, </a:t>
            </a:r>
            <a:r>
              <a:rPr lang="en-US" altLang="zh-CN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d(a, 6)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trike="sngStrik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</a:t>
            </a:r>
            <a:r>
              <a:rPr lang="en-US" altLang="zh-CN" sz="2400" b="1" strike="sngStrik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lang="en-US" sz="2400" b="1" strike="sngStrik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trike="sngStrik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d(e, 2) 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trike="sngStrik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{</a:t>
            </a: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b(a, 7) 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b(d, </a:t>
            </a:r>
            <a:r>
              <a:rPr lang="en-US" altLang="zh-CN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strike="sngStrik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c(a, 4) 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c(a, 4)          min { b(a, 7), </a:t>
            </a:r>
            <a:r>
              <a:rPr lang="en-US" sz="2400" b="1" strike="sngStrik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b(d, 2+3), 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b(c, 4+2)}</a:t>
            </a:r>
          </a:p>
          <a:p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b(d, 5)</a:t>
            </a:r>
          </a:p>
          <a:p>
            <a:endParaRPr lang="en-US" sz="2400" dirty="0">
              <a:solidFill>
                <a:srgbClr val="3803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not shortest paths: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e)  of length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e - d) of length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c) of length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- c - b) of length 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 = 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E4D4E-7765-4BA0-8E51-E2984518B410}"/>
              </a:ext>
            </a:extLst>
          </p:cNvPr>
          <p:cNvSpPr/>
          <p:nvPr/>
        </p:nvSpPr>
        <p:spPr>
          <a:xfrm>
            <a:off x="9786683" y="36832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000A3-5763-4466-A54A-777DC8020464}"/>
              </a:ext>
            </a:extLst>
          </p:cNvPr>
          <p:cNvSpPr txBox="1"/>
          <p:nvPr/>
        </p:nvSpPr>
        <p:spPr>
          <a:xfrm>
            <a:off x="8706978" y="2438723"/>
            <a:ext cx="3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200D9-455E-49FC-8164-89690B51D29F}"/>
              </a:ext>
            </a:extLst>
          </p:cNvPr>
          <p:cNvSpPr txBox="1"/>
          <p:nvPr/>
        </p:nvSpPr>
        <p:spPr>
          <a:xfrm>
            <a:off x="5003640" y="4729014"/>
            <a:ext cx="361757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paths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c – 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c – b)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b)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– d)</a:t>
            </a:r>
          </a:p>
        </p:txBody>
      </p:sp>
      <p:pic>
        <p:nvPicPr>
          <p:cNvPr id="28" name="Picture 27" descr="Image result for smiley face images">
            <a:extLst>
              <a:ext uri="{FF2B5EF4-FFF2-40B4-BE49-F238E27FC236}">
                <a16:creationId xmlns:a16="http://schemas.microsoft.com/office/drawing/2014/main" id="{7A2FC059-2E6B-41B7-BD22-861C19C54E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644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F1BFB-24BF-4386-9C71-C789DAE5F247}"/>
              </a:ext>
            </a:extLst>
          </p:cNvPr>
          <p:cNvSpPr txBox="1"/>
          <p:nvPr/>
        </p:nvSpPr>
        <p:spPr>
          <a:xfrm>
            <a:off x="3135086" y="2558143"/>
            <a:ext cx="6945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weighted, directed graph and the steps in Dijkstra’ s algorithm for the given graph.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vertices in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edges in 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shaped in blue color, and the fringe has the nodes in yellow color.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D111937C-0DFE-4E5C-98F5-EFE8242922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17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29845"/>
              </p:ext>
            </p:extLst>
          </p:nvPr>
        </p:nvGraphicFramePr>
        <p:xfrm>
          <a:off x="1172095" y="1412838"/>
          <a:ext cx="9794684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48283" y="229653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314330" y="2296532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2683" y="327368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17342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23014" y="3273685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77531" y="441220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092048" y="2554659"/>
            <a:ext cx="1222282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7" idx="6"/>
          </p:cNvCxnSpPr>
          <p:nvPr/>
        </p:nvCxnSpPr>
        <p:spPr bwMode="auto">
          <a:xfrm>
            <a:off x="7061107" y="3536575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9006448" y="3536575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6981474" y="2750594"/>
            <a:ext cx="641538" cy="600090"/>
          </a:xfrm>
          <a:prstGeom prst="straightConnector1">
            <a:avLst/>
          </a:prstGeom>
          <a:noFill/>
          <a:ln w="57150">
            <a:solidFill>
              <a:srgbClr val="3803CD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8957489" y="282231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8941663" y="3722466"/>
            <a:ext cx="1560984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6981474" y="3722466"/>
            <a:ext cx="1575690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8734566" y="3799465"/>
            <a:ext cx="14848" cy="6127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stCxn id="6" idx="1"/>
            <a:endCxn id="4" idx="4"/>
          </p:cNvCxnSpPr>
          <p:nvPr/>
        </p:nvCxnSpPr>
        <p:spPr bwMode="auto">
          <a:xfrm flipH="1" flipV="1">
            <a:off x="7820166" y="2822312"/>
            <a:ext cx="722150" cy="5283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9764598" y="2781972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557164" y="215206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3052" y="268645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9321" y="267390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8684" y="2735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0285" y="275129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2178" y="31441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1425" y="31704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782" y="397111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9134" y="396746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26618" y="38632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4681" y="3829515"/>
            <a:ext cx="48321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 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fringe vertices, 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b, c d, f, e}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97300" y="892441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300033" y="1911811"/>
            <a:ext cx="50259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	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		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	</a:t>
            </a:r>
          </a:p>
          <a:p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BF0FFD81-5541-4F25-AF64-4BEBC0CEC7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7" y="229653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236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7876"/>
              </p:ext>
            </p:extLst>
          </p:nvPr>
        </p:nvGraphicFramePr>
        <p:xfrm>
          <a:off x="1246909" y="1356607"/>
          <a:ext cx="9719870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839228" y="296155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605275" y="296155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753628" y="393870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08287" y="393870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713959" y="3938705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768476" y="507722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382993" y="3219679"/>
            <a:ext cx="1222282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7" idx="6"/>
          </p:cNvCxnSpPr>
          <p:nvPr/>
        </p:nvCxnSpPr>
        <p:spPr bwMode="auto">
          <a:xfrm>
            <a:off x="7352052" y="4201595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9297393" y="4201595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7272419" y="341561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9248434" y="348733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9232608" y="4387486"/>
            <a:ext cx="1560984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7272419" y="4387486"/>
            <a:ext cx="1575690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9025511" y="4464485"/>
            <a:ext cx="14848" cy="6127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stCxn id="6" idx="1"/>
            <a:endCxn id="4" idx="4"/>
          </p:cNvCxnSpPr>
          <p:nvPr/>
        </p:nvCxnSpPr>
        <p:spPr bwMode="auto">
          <a:xfrm flipH="1" flipV="1">
            <a:off x="8111111" y="3487332"/>
            <a:ext cx="722150" cy="5283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10055543" y="3446992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848109" y="281708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3997" y="335147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90266" y="333892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9629" y="340038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51230" y="341631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63123" y="380920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72370" y="383549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9727" y="463613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80079" y="463248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17563" y="452828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58961" y="4958778"/>
            <a:ext cx="4524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 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fringe vertices, 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c d, f, e}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97300" y="892441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337582" y="1997192"/>
            <a:ext cx="5534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			     f(a, 5), e(a, 6)}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72DE-24F1-402B-BA28-159700B73CE3}"/>
              </a:ext>
            </a:extLst>
          </p:cNvPr>
          <p:cNvSpPr txBox="1"/>
          <p:nvPr/>
        </p:nvSpPr>
        <p:spPr>
          <a:xfrm>
            <a:off x="1858961" y="5789775"/>
            <a:ext cx="530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these two sets, we conclude the distances for vertices which are adjacent to the vertices 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dirty="0"/>
              <a:t>are:</a:t>
            </a:r>
          </a:p>
          <a:p>
            <a:r>
              <a:rPr lang="en-US" dirty="0">
                <a:solidFill>
                  <a:srgbClr val="0000FF"/>
                </a:solidFill>
              </a:rPr>
              <a:t>{(c 1 b), </a:t>
            </a:r>
            <a:r>
              <a:rPr lang="en-US" dirty="0"/>
              <a:t>(f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b), (f 5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a), (e 6 a)}</a:t>
            </a:r>
            <a:r>
              <a:rPr lang="en-US" dirty="0"/>
              <a:t> 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424CD371-0293-41A7-95AF-D18A5764A7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9" y="2042578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679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46909" y="1356607"/>
          <a:ext cx="9719870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839228" y="296155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605275" y="296155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753628" y="393870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08287" y="393870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713959" y="3938705"/>
            <a:ext cx="543765" cy="5257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768476" y="507722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382993" y="3219679"/>
            <a:ext cx="1222282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7" idx="6"/>
          </p:cNvCxnSpPr>
          <p:nvPr/>
        </p:nvCxnSpPr>
        <p:spPr bwMode="auto">
          <a:xfrm>
            <a:off x="7352052" y="4201595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9297393" y="4201595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7272419" y="341561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9248434" y="348733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9232608" y="4387486"/>
            <a:ext cx="1560984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7272419" y="4387486"/>
            <a:ext cx="1575690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9025511" y="4464485"/>
            <a:ext cx="14848" cy="6127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stCxn id="6" idx="1"/>
            <a:endCxn id="4" idx="4"/>
          </p:cNvCxnSpPr>
          <p:nvPr/>
        </p:nvCxnSpPr>
        <p:spPr bwMode="auto">
          <a:xfrm flipH="1" flipV="1">
            <a:off x="8111111" y="3487332"/>
            <a:ext cx="722150" cy="5283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10055543" y="3446992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848109" y="281708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3997" y="335147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90266" y="333892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9629" y="340038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51230" y="341631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63123" y="380920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72370" y="383549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9727" y="463613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80079" y="463248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17563" y="452828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58961" y="4958778"/>
            <a:ext cx="4524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 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fringe vertices, 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c d, f, e}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97300" y="892441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337582" y="1997192"/>
            <a:ext cx="56935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4), f(a, 5), e(a, 6), 			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f(b, 3+4),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f(a, 5), e(a, 6)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72DE-24F1-402B-BA28-159700B73CE3}"/>
              </a:ext>
            </a:extLst>
          </p:cNvPr>
          <p:cNvSpPr txBox="1"/>
          <p:nvPr/>
        </p:nvSpPr>
        <p:spPr>
          <a:xfrm>
            <a:off x="1858961" y="5789775"/>
            <a:ext cx="530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these two sets, we conclude the distances for vertices which are adjacent to the vertices 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dirty="0"/>
              <a:t>are:</a:t>
            </a:r>
          </a:p>
          <a:p>
            <a:r>
              <a:rPr lang="en-US" dirty="0">
                <a:solidFill>
                  <a:srgbClr val="0000FF"/>
                </a:solidFill>
              </a:rPr>
              <a:t>{(c 1 b), </a:t>
            </a:r>
            <a:r>
              <a:rPr lang="en-US" dirty="0"/>
              <a:t>(f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b), (f 5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a), (e 6 a)}</a:t>
            </a:r>
            <a:r>
              <a:rPr lang="en-US" dirty="0"/>
              <a:t> 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424CD371-0293-41A7-95AF-D18A5764A7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9" y="2042578"/>
            <a:ext cx="586105" cy="425450"/>
          </a:xfrm>
          <a:prstGeom prst="rect">
            <a:avLst/>
          </a:prstGeom>
          <a:noFill/>
        </p:spPr>
      </p:pic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A43B8DAD-E896-45FD-B9F0-71C13DB7119F}"/>
              </a:ext>
            </a:extLst>
          </p:cNvPr>
          <p:cNvSpPr/>
          <p:nvPr/>
        </p:nvSpPr>
        <p:spPr>
          <a:xfrm>
            <a:off x="3117273" y="1837113"/>
            <a:ext cx="3890004" cy="39568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05379"/>
              </p:ext>
            </p:extLst>
          </p:nvPr>
        </p:nvGraphicFramePr>
        <p:xfrm>
          <a:off x="1561190" y="928563"/>
          <a:ext cx="8553674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48283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314330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2683" y="327368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17342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23014" y="327368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77531" y="441220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092048" y="2554659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7" idx="6"/>
          </p:cNvCxnSpPr>
          <p:nvPr/>
        </p:nvCxnSpPr>
        <p:spPr bwMode="auto">
          <a:xfrm>
            <a:off x="7061107" y="3536575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9006448" y="3536575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6981474" y="275059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8957489" y="282231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8941663" y="3722466"/>
            <a:ext cx="1560984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6981474" y="3722466"/>
            <a:ext cx="1575690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8734566" y="3799465"/>
            <a:ext cx="14848" cy="6127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stCxn id="6" idx="1"/>
            <a:endCxn id="4" idx="4"/>
          </p:cNvCxnSpPr>
          <p:nvPr/>
        </p:nvCxnSpPr>
        <p:spPr bwMode="auto">
          <a:xfrm flipH="1" flipV="1">
            <a:off x="7820166" y="2822312"/>
            <a:ext cx="722150" cy="528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9764598" y="2781972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557164" y="215206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3052" y="268645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9321" y="267390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8684" y="2735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0285" y="275129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2178" y="31441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1425" y="31704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782" y="397111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9134" y="396746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26618" y="38632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4634" y="4826674"/>
            <a:ext cx="2713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b, c 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d, f, e}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0605" y="395099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488437" y="1421928"/>
            <a:ext cx="492444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		          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			     f(a, 5), e(a, 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	          min{f(b, 3+4), f(c, 4+4), 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d(c,4+6)}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f(a, 5)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FAF85F4C-C901-4076-B636-10384D82EF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2" y="2248453"/>
            <a:ext cx="586105" cy="42545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4167917" y="54619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these two sets, we conclude the distances for vertices which are adjacent to the vertices 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dirty="0"/>
              <a:t>are:</a:t>
            </a:r>
          </a:p>
          <a:p>
            <a:r>
              <a:rPr lang="en-US" dirty="0">
                <a:solidFill>
                  <a:srgbClr val="0000FF"/>
                </a:solidFill>
              </a:rPr>
              <a:t>{(f 4 c), </a:t>
            </a:r>
            <a:r>
              <a:rPr lang="en-US" dirty="0"/>
              <a:t>(f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b), (f 5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a), (e 6 a), (d, 6 c)}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191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97838"/>
              </p:ext>
            </p:extLst>
          </p:nvPr>
        </p:nvGraphicFramePr>
        <p:xfrm>
          <a:off x="998457" y="928563"/>
          <a:ext cx="1009072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922357" y="257916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688404" y="257916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836757" y="355631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91416" y="3556318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797088" y="355631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51605" y="469483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466122" y="2837292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7" idx="6"/>
          </p:cNvCxnSpPr>
          <p:nvPr/>
        </p:nvCxnSpPr>
        <p:spPr bwMode="auto">
          <a:xfrm>
            <a:off x="7435181" y="3819208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9380522" y="3819208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7355548" y="3033227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9331563" y="3104945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9315737" y="4005099"/>
            <a:ext cx="1560984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7355548" y="4005099"/>
            <a:ext cx="1575690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9108640" y="4082098"/>
            <a:ext cx="14848" cy="6127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stCxn id="6" idx="1"/>
            <a:endCxn id="4" idx="4"/>
          </p:cNvCxnSpPr>
          <p:nvPr/>
        </p:nvCxnSpPr>
        <p:spPr bwMode="auto">
          <a:xfrm flipH="1" flipV="1">
            <a:off x="8194240" y="3104945"/>
            <a:ext cx="722150" cy="528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10138672" y="3064605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931238" y="243470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7126" y="296909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73395" y="295653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2758" y="301799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34359" y="303392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46252" y="342682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55499" y="345310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52856" y="425374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163208" y="425009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00692" y="414589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4225" y="5436072"/>
            <a:ext cx="2713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b, c 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d, f, e}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0605" y="395099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931024" y="1421928"/>
            <a:ext cx="592917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4), f(a, 5), e(a, 6), 			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f(b, 3+4),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f(a, 5), e(a, 6)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	       min{f(b, 4), f(c, 4), 	f(a, 5), e(a, 6), 		               d(c, 6)}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f(c, 4+4),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f(a, 5),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6), d(c,4+6)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7)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FAF85F4C-C901-4076-B636-10384D82EF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0" y="1246289"/>
            <a:ext cx="586105" cy="42545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4167917" y="54619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these two sets, we conclude the distances for vertices which are adjacent to the vertices 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dirty="0"/>
              <a:t>are:</a:t>
            </a:r>
          </a:p>
          <a:p>
            <a:r>
              <a:rPr lang="en-US" dirty="0">
                <a:solidFill>
                  <a:srgbClr val="0000FF"/>
                </a:solidFill>
              </a:rPr>
              <a:t>{(f 4 c), </a:t>
            </a:r>
            <a:r>
              <a:rPr lang="en-US" dirty="0"/>
              <a:t>(f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b), (f 5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a), (e 6 a), (d, 6 c)}</a:t>
            </a:r>
            <a:r>
              <a:rPr lang="en-US" dirty="0"/>
              <a:t> 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A40456C-B3D2-4F2F-9E8D-9DE369F1B72B}"/>
              </a:ext>
            </a:extLst>
          </p:cNvPr>
          <p:cNvSpPr/>
          <p:nvPr/>
        </p:nvSpPr>
        <p:spPr>
          <a:xfrm>
            <a:off x="2310938" y="1886989"/>
            <a:ext cx="3665913" cy="35490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8457" y="928563"/>
          <a:ext cx="10090721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922357" y="257916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688404" y="257916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836757" y="3556318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91416" y="3556318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797088" y="3556318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51605" y="469483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466122" y="2837292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7" idx="6"/>
          </p:cNvCxnSpPr>
          <p:nvPr/>
        </p:nvCxnSpPr>
        <p:spPr bwMode="auto">
          <a:xfrm>
            <a:off x="7435181" y="3819208"/>
            <a:ext cx="142244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9380522" y="3819208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7355548" y="3033227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9331563" y="3104945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9315737" y="4005099"/>
            <a:ext cx="1560984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7355548" y="4005099"/>
            <a:ext cx="1575690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9108640" y="4082098"/>
            <a:ext cx="14848" cy="6127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stCxn id="6" idx="1"/>
            <a:endCxn id="4" idx="4"/>
          </p:cNvCxnSpPr>
          <p:nvPr/>
        </p:nvCxnSpPr>
        <p:spPr bwMode="auto">
          <a:xfrm flipH="1" flipV="1">
            <a:off x="8194240" y="3104945"/>
            <a:ext cx="722150" cy="528372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10138672" y="3064605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931238" y="243470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7126" y="296909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73395" y="295653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2758" y="301799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34359" y="303392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46252" y="342682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55499" y="3453106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52856" y="425374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163208" y="4250095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00692" y="414589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52856" y="5833352"/>
            <a:ext cx="29701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b, c, f 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d, e}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0605" y="395099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931024" y="1421928"/>
            <a:ext cx="592917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4), f(a, 5), e(a, 6), 			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f(b, 3+4),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f(a, 5), e(a, 6)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	       min{f(b, 4), f(c, 4), 	f(a, 5), e(a, 6), 		               d(c, 6)}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f(c, 4+4),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f(a, 5),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2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e(a, 6), d(c,4+6)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7)          min {d(c, 6), d(f, 5), e(f, 2), e(a, 6)}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FAF85F4C-C901-4076-B636-10384D82EF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0" y="1246289"/>
            <a:ext cx="586105" cy="425450"/>
          </a:xfrm>
          <a:prstGeom prst="rect">
            <a:avLst/>
          </a:prstGeom>
          <a:noFill/>
        </p:spPr>
      </p:pic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D9C77395-2E12-4871-B52D-743E400373DF}"/>
              </a:ext>
            </a:extLst>
          </p:cNvPr>
          <p:cNvSpPr/>
          <p:nvPr/>
        </p:nvSpPr>
        <p:spPr>
          <a:xfrm>
            <a:off x="2061556" y="2169622"/>
            <a:ext cx="4305993" cy="33765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905232"/>
            <a:ext cx="87316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Microsoft YaHei" panose="020B0503020204020204" pitchFamily="34" charset="-122"/>
              </a:rPr>
              <a:t>Dijkstra’s Algorithm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 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single-source shortest-paths problem: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Given a vertex called the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source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in a weighted connected graph, find shortest paths to all its other vertices.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 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pplications of the shortest-paths problem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include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transportation planning and packet routing in communication networks, including the Internet.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Less obvious applications, such as, finding shortest paths in social networks, speech recognition, document formatting, robotics, compilers, and airline crew scheduling.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 entertainment, such as path-finding in video games and finding best solutions to puzzles using their state-space graphs.</a:t>
            </a:r>
            <a:endParaRPr lang="en-US" sz="2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35239"/>
              </p:ext>
            </p:extLst>
          </p:nvPr>
        </p:nvGraphicFramePr>
        <p:xfrm>
          <a:off x="1608512" y="1457108"/>
          <a:ext cx="8553674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48283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314330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2683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17342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23014" y="3273685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77531" y="4412202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092048" y="2554659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stCxn id="7" idx="6"/>
          </p:cNvCxnSpPr>
          <p:nvPr/>
        </p:nvCxnSpPr>
        <p:spPr bwMode="auto">
          <a:xfrm>
            <a:off x="7061107" y="3536575"/>
            <a:ext cx="1422447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9006448" y="3536575"/>
            <a:ext cx="141656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6981474" y="275059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8957489" y="282231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8941663" y="3722466"/>
            <a:ext cx="1560984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6981474" y="3722466"/>
            <a:ext cx="1575690" cy="76673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0"/>
            <a:endCxn id="6" idx="4"/>
          </p:cNvCxnSpPr>
          <p:nvPr/>
        </p:nvCxnSpPr>
        <p:spPr bwMode="auto">
          <a:xfrm flipH="1" flipV="1">
            <a:off x="8734566" y="3799465"/>
            <a:ext cx="14848" cy="6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stCxn id="6" idx="1"/>
            <a:endCxn id="4" idx="4"/>
          </p:cNvCxnSpPr>
          <p:nvPr/>
        </p:nvCxnSpPr>
        <p:spPr bwMode="auto">
          <a:xfrm flipH="1" flipV="1">
            <a:off x="7820166" y="2822312"/>
            <a:ext cx="722150" cy="528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9764598" y="2781972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557164" y="215206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3052" y="268645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9321" y="267390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8684" y="2735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0285" y="275129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2178" y="31441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1425" y="31704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782" y="397111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9134" y="396746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26618" y="38632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16540" y="5677334"/>
            <a:ext cx="29701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b, c, f 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d, e}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97300" y="892441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574931" y="1964621"/>
            <a:ext cx="492444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		          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			     f(a, 5), e(a, 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	          min{f(b, 3+4), f(c, 4+4), 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d(c,4+6)}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f(a, 5)	           min{(e(f, 5+ 2),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d(c, 4+6), d(f, 5+5)}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4BD093EC-29D5-4D21-A508-F60B6EB0E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8" y="2181983"/>
            <a:ext cx="586105" cy="42545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5133241" y="55850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these two sets, we conclude the distances for vertices which are adjacent to the vertices 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dirty="0"/>
              <a:t>are:</a:t>
            </a:r>
          </a:p>
          <a:p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(e 2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f), (e 6 a), (d, 6 c), (d, 5 f) 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575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39881"/>
              </p:ext>
            </p:extLst>
          </p:nvPr>
        </p:nvGraphicFramePr>
        <p:xfrm>
          <a:off x="1468163" y="966309"/>
          <a:ext cx="8553674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48283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314330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2683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17342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37862" y="3244487"/>
            <a:ext cx="543765" cy="5257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77531" y="441220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092048" y="2554659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endCxn id="6" idx="1"/>
          </p:cNvCxnSpPr>
          <p:nvPr/>
        </p:nvCxnSpPr>
        <p:spPr bwMode="auto">
          <a:xfrm>
            <a:off x="7963568" y="2785017"/>
            <a:ext cx="578748" cy="56566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 flipV="1">
            <a:off x="9006448" y="3507377"/>
            <a:ext cx="1431414" cy="291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6981474" y="275059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8957489" y="282231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8941663" y="3693268"/>
            <a:ext cx="1575832" cy="79593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endCxn id="9" idx="0"/>
          </p:cNvCxnSpPr>
          <p:nvPr/>
        </p:nvCxnSpPr>
        <p:spPr bwMode="auto">
          <a:xfrm>
            <a:off x="8734565" y="3808819"/>
            <a:ext cx="14849" cy="60338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1"/>
            <a:endCxn id="7" idx="5"/>
          </p:cNvCxnSpPr>
          <p:nvPr/>
        </p:nvCxnSpPr>
        <p:spPr bwMode="auto">
          <a:xfrm flipH="1" flipV="1">
            <a:off x="6981474" y="3722466"/>
            <a:ext cx="1575690" cy="766735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endCxn id="7" idx="6"/>
          </p:cNvCxnSpPr>
          <p:nvPr/>
        </p:nvCxnSpPr>
        <p:spPr bwMode="auto">
          <a:xfrm flipH="1" flipV="1">
            <a:off x="7061107" y="3536575"/>
            <a:ext cx="1425281" cy="18017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9779446" y="2752774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557164" y="215206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3052" y="268645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9321" y="267390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8684" y="2735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0285" y="275129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2178" y="31441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1425" y="31704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782" y="397111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9134" y="396746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26618" y="38632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68163" y="5807942"/>
            <a:ext cx="32603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b, c, f, e}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d}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28202" y="411626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433103" y="1333735"/>
            <a:ext cx="53200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		          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			     f(a, 5), e(a, 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	          min{f(b, 3+4), f(c, 4+4), 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d(c,4+6)}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f(a, 5)	           min{(e(f, 5+ 2),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d(c, 4+6), d(f, 5+5)}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	           min{d(c, 4+6),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d(f, 5+5),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d(e, 6+8)}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d(f, 10)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B88F4083-278E-4260-ADA1-69B58271F3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9" y="2236254"/>
            <a:ext cx="586105" cy="425450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915568" y="57156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these two sets, we conclude the distances for vertices which are adjacent to the vertices 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dirty="0"/>
              <a:t>are:</a:t>
            </a:r>
          </a:p>
          <a:p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(d, 6 c), (d, 5 f), (d, 8 e) 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45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37146"/>
              </p:ext>
            </p:extLst>
          </p:nvPr>
        </p:nvGraphicFramePr>
        <p:xfrm>
          <a:off x="1561190" y="998209"/>
          <a:ext cx="8553674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48283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314330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2683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17342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37862" y="3244487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77531" y="441220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092048" y="2554659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endCxn id="6" idx="1"/>
          </p:cNvCxnSpPr>
          <p:nvPr/>
        </p:nvCxnSpPr>
        <p:spPr bwMode="auto">
          <a:xfrm>
            <a:off x="7963568" y="2785017"/>
            <a:ext cx="578748" cy="56566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 flipV="1">
            <a:off x="9006448" y="3507377"/>
            <a:ext cx="1431414" cy="29198"/>
          </a:xfrm>
          <a:prstGeom prst="straightConnector1">
            <a:avLst/>
          </a:prstGeom>
          <a:noFill/>
          <a:ln w="57150">
            <a:solidFill>
              <a:srgbClr val="330C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6981474" y="275059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8957489" y="282231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8941663" y="3693268"/>
            <a:ext cx="1575832" cy="79593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endCxn id="9" idx="0"/>
          </p:cNvCxnSpPr>
          <p:nvPr/>
        </p:nvCxnSpPr>
        <p:spPr bwMode="auto">
          <a:xfrm>
            <a:off x="8734565" y="3808819"/>
            <a:ext cx="14849" cy="60338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1"/>
            <a:endCxn id="7" idx="5"/>
          </p:cNvCxnSpPr>
          <p:nvPr/>
        </p:nvCxnSpPr>
        <p:spPr bwMode="auto">
          <a:xfrm flipH="1" flipV="1">
            <a:off x="6981474" y="3722466"/>
            <a:ext cx="1575690" cy="766735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endCxn id="7" idx="6"/>
          </p:cNvCxnSpPr>
          <p:nvPr/>
        </p:nvCxnSpPr>
        <p:spPr bwMode="auto">
          <a:xfrm flipH="1" flipV="1">
            <a:off x="7061107" y="3536575"/>
            <a:ext cx="1425281" cy="18017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9779446" y="2752774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557164" y="215206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3052" y="268645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9321" y="267390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8684" y="2735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0285" y="275129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2178" y="31441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1425" y="31704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782" y="397111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9134" y="396746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26618" y="38632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46591" y="5678481"/>
            <a:ext cx="32603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b, c, f, e}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38624" y="545541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616470" y="1446554"/>
            <a:ext cx="492444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		                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			     f(a, 5), e(a, 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	          min{f(b, 3+4), f(c, 4+4), 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d(c,4+6)}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f(a, 5)	           min{(e(f, 5+ 2),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d(c, 4+6), d(f, 5+5)}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	           min{d(c, 4+6),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d(f, 5+5),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d(e, 6+8)}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d(f, 10)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72DE-24F1-402B-BA28-159700B73CE3}"/>
              </a:ext>
            </a:extLst>
          </p:cNvPr>
          <p:cNvSpPr txBox="1"/>
          <p:nvPr/>
        </p:nvSpPr>
        <p:spPr>
          <a:xfrm>
            <a:off x="6513368" y="5642292"/>
            <a:ext cx="436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both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d(c, 4+6) and d(f, 5+5) have the same distance, choose either one arbitrarily.</a:t>
            </a:r>
            <a:r>
              <a:rPr lang="en-US" dirty="0"/>
              <a:t> 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B88F4083-278E-4260-ADA1-69B58271F3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9" y="2236254"/>
            <a:ext cx="586105" cy="42545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1468163" y="457200"/>
            <a:ext cx="112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either</a:t>
            </a:r>
          </a:p>
        </p:txBody>
      </p:sp>
    </p:spTree>
    <p:extLst>
      <p:ext uri="{BB962C8B-B14F-4D97-AF65-F5344CB8AC3E}">
        <p14:creationId xmlns:p14="http://schemas.microsoft.com/office/powerpoint/2010/main" val="516347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02598"/>
              </p:ext>
            </p:extLst>
          </p:nvPr>
        </p:nvGraphicFramePr>
        <p:xfrm>
          <a:off x="1468163" y="1056588"/>
          <a:ext cx="8553674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4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 vertices</a:t>
                      </a:r>
                      <a:endParaRPr lang="en-US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Illustration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48283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314330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2683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17342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37862" y="3244487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77531" y="441220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092048" y="2554659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endCxn id="6" idx="1"/>
          </p:cNvCxnSpPr>
          <p:nvPr/>
        </p:nvCxnSpPr>
        <p:spPr bwMode="auto">
          <a:xfrm>
            <a:off x="7963568" y="2785017"/>
            <a:ext cx="578748" cy="56566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 flipV="1">
            <a:off x="9006448" y="3507377"/>
            <a:ext cx="1431414" cy="291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6981474" y="275059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8957489" y="282231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8941663" y="3693268"/>
            <a:ext cx="1575832" cy="79593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endCxn id="9" idx="0"/>
          </p:cNvCxnSpPr>
          <p:nvPr/>
        </p:nvCxnSpPr>
        <p:spPr bwMode="auto">
          <a:xfrm>
            <a:off x="8734565" y="3808819"/>
            <a:ext cx="14849" cy="60338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1"/>
            <a:endCxn id="7" idx="5"/>
          </p:cNvCxnSpPr>
          <p:nvPr/>
        </p:nvCxnSpPr>
        <p:spPr bwMode="auto">
          <a:xfrm flipH="1" flipV="1">
            <a:off x="6981474" y="3722466"/>
            <a:ext cx="1575690" cy="766735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endCxn id="7" idx="6"/>
          </p:cNvCxnSpPr>
          <p:nvPr/>
        </p:nvCxnSpPr>
        <p:spPr bwMode="auto">
          <a:xfrm flipH="1" flipV="1">
            <a:off x="7061107" y="3536575"/>
            <a:ext cx="1425281" cy="18017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9779446" y="2752774"/>
            <a:ext cx="738049" cy="568712"/>
          </a:xfrm>
          <a:prstGeom prst="straightConnector1">
            <a:avLst/>
          </a:prstGeom>
          <a:noFill/>
          <a:ln w="57150">
            <a:solidFill>
              <a:srgbClr val="330C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557164" y="215206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3052" y="268645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9321" y="267390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8684" y="2735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0285" y="275129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2178" y="31441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1425" y="31704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782" y="397111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9134" y="396746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26618" y="38632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80490" y="5888459"/>
            <a:ext cx="32603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{ a, b, c, f, e} and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-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{ 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91236" y="537815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47D2E-F3B8-4544-8A26-FB4F6843719E}"/>
              </a:ext>
            </a:extLst>
          </p:cNvPr>
          <p:cNvSpPr/>
          <p:nvPr/>
        </p:nvSpPr>
        <p:spPr>
          <a:xfrm>
            <a:off x="1468163" y="1487624"/>
            <a:ext cx="532007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a(-, -)	          min{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		           d(-,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f(a, 5)}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1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b(a, 3),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3+1),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f(b, 3+4), 			     f(a, 5), e(a, 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c(b, 4)	          min{f(b, 3+4), f(c, 4+4), 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f(a, 5),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d(c,4+6)}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f(a, 5)	           min{(e(f, 5+ 2),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d(c, 4+6), d(f, 5+5)}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e(a, 6)	             min{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d(c, 4+6),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d(f, 5+5),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d(e, 6+8)}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d(c, 10)		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B88F4083-278E-4260-ADA1-69B58271F3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9" y="2236254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68163" y="457200"/>
            <a:ext cx="112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84392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48283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314330" y="229653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462683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17342" y="3273685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37862" y="3244487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477531" y="4412202"/>
            <a:ext cx="543765" cy="52578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44"/>
          <p:cNvCxnSpPr>
            <a:cxnSpLocks noChangeShapeType="1"/>
            <a:endCxn id="5" idx="2"/>
          </p:cNvCxnSpPr>
          <p:nvPr/>
        </p:nvCxnSpPr>
        <p:spPr bwMode="auto">
          <a:xfrm>
            <a:off x="8092048" y="2554659"/>
            <a:ext cx="1222282" cy="4763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4"/>
          <p:cNvCxnSpPr>
            <a:cxnSpLocks noChangeShapeType="1"/>
            <a:endCxn id="6" idx="1"/>
          </p:cNvCxnSpPr>
          <p:nvPr/>
        </p:nvCxnSpPr>
        <p:spPr bwMode="auto">
          <a:xfrm>
            <a:off x="7963568" y="2785017"/>
            <a:ext cx="578748" cy="56566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4"/>
          <p:cNvCxnSpPr>
            <a:cxnSpLocks noChangeShapeType="1"/>
            <a:stCxn id="6" idx="6"/>
            <a:endCxn id="8" idx="2"/>
          </p:cNvCxnSpPr>
          <p:nvPr/>
        </p:nvCxnSpPr>
        <p:spPr bwMode="auto">
          <a:xfrm flipV="1">
            <a:off x="9006448" y="3507377"/>
            <a:ext cx="1431414" cy="29198"/>
          </a:xfrm>
          <a:prstGeom prst="straightConnector1">
            <a:avLst/>
          </a:prstGeom>
          <a:noFill/>
          <a:ln w="57150">
            <a:solidFill>
              <a:srgbClr val="330C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4"/>
          <p:cNvCxnSpPr>
            <a:cxnSpLocks noChangeShapeType="1"/>
            <a:stCxn id="7" idx="7"/>
          </p:cNvCxnSpPr>
          <p:nvPr/>
        </p:nvCxnSpPr>
        <p:spPr bwMode="auto">
          <a:xfrm flipV="1">
            <a:off x="6981474" y="2750594"/>
            <a:ext cx="641538" cy="600090"/>
          </a:xfrm>
          <a:prstGeom prst="straightConnector1">
            <a:avLst/>
          </a:prstGeom>
          <a:noFill/>
          <a:ln w="571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4"/>
          <p:cNvCxnSpPr>
            <a:cxnSpLocks noChangeShapeType="1"/>
            <a:endCxn id="5" idx="4"/>
          </p:cNvCxnSpPr>
          <p:nvPr/>
        </p:nvCxnSpPr>
        <p:spPr bwMode="auto">
          <a:xfrm flipV="1">
            <a:off x="8957489" y="2822312"/>
            <a:ext cx="628724" cy="57347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4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8941663" y="3693268"/>
            <a:ext cx="1575832" cy="79593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4"/>
          <p:cNvCxnSpPr>
            <a:cxnSpLocks noChangeShapeType="1"/>
            <a:endCxn id="9" idx="0"/>
          </p:cNvCxnSpPr>
          <p:nvPr/>
        </p:nvCxnSpPr>
        <p:spPr bwMode="auto">
          <a:xfrm>
            <a:off x="8734565" y="3808819"/>
            <a:ext cx="14849" cy="60338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/>
          <p:cNvCxnSpPr>
            <a:cxnSpLocks noChangeShapeType="1"/>
            <a:stCxn id="9" idx="1"/>
            <a:endCxn id="7" idx="5"/>
          </p:cNvCxnSpPr>
          <p:nvPr/>
        </p:nvCxnSpPr>
        <p:spPr bwMode="auto">
          <a:xfrm flipH="1" flipV="1">
            <a:off x="6981474" y="3722466"/>
            <a:ext cx="1575690" cy="766735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4"/>
          <p:cNvCxnSpPr>
            <a:cxnSpLocks noChangeShapeType="1"/>
            <a:endCxn id="7" idx="6"/>
          </p:cNvCxnSpPr>
          <p:nvPr/>
        </p:nvCxnSpPr>
        <p:spPr bwMode="auto">
          <a:xfrm flipH="1" flipV="1">
            <a:off x="7061107" y="3536575"/>
            <a:ext cx="1425281" cy="18017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4"/>
          <p:cNvCxnSpPr>
            <a:cxnSpLocks noChangeShapeType="1"/>
            <a:stCxn id="8" idx="1"/>
          </p:cNvCxnSpPr>
          <p:nvPr/>
        </p:nvCxnSpPr>
        <p:spPr bwMode="auto">
          <a:xfrm flipH="1" flipV="1">
            <a:off x="9779446" y="2752774"/>
            <a:ext cx="738049" cy="5687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8557164" y="215206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3052" y="268645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9321" y="267390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8684" y="27353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0285" y="275129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2178" y="3144187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1425" y="3170473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782" y="397111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9134" y="3967462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26618" y="386326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B88F4083-278E-4260-ADA1-69B58271F3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9" y="2236254"/>
            <a:ext cx="586105" cy="42545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346712" y="1660717"/>
            <a:ext cx="6096000" cy="40934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shortest paths (identified by following nonnumeric labels backward from a destination vertex in the left column to the source) and their lengths (given by numeric labels of the tree vertices) are follows: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b :	a – b		of length 3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c :	a – b – c		of length 4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f :	a – f		of length 5</a:t>
            </a:r>
          </a:p>
          <a:p>
            <a:pPr marL="45720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b :	a – e		of length 6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from a to d :	a – f – d 		of length 10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shows the application of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Dijkstra’s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algorithm. The next closest vertex is  shown in bold.</a:t>
            </a:r>
          </a:p>
        </p:txBody>
      </p: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6823AE8F-2D45-4FDA-B060-A3A009EBDF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8" y="59594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947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811" y="1546316"/>
            <a:ext cx="8794377" cy="409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Dijkstra’s algorithm vs Prim’s algorithm.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Both of them construct an expanding subtree of vertices by selecting the next vertex from the priority queue of the remaining vertices.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But, they solve different problems and therefore operate with priorities computed in a different manner:  </a:t>
            </a:r>
          </a:p>
          <a:p>
            <a:pPr marL="914400" marR="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Dijkstra’s algorithm compares path lengths and therefore must add edge weights, </a:t>
            </a:r>
          </a:p>
          <a:p>
            <a:pPr marL="914400" marR="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 Prim’s algorithm compares the edge weights as given.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96E20696-B8D2-49CA-BEED-28143ACF6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154" y="1493808"/>
            <a:ext cx="8403131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pseudocode of Dijkstra’s algorithm.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set 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of vertices for which a shortest path has already been found 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priority queue Q of the fringe vertices.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contains a given source vertex and the fringe contains the vertices adjacent to it after iteration 0 is completed.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D01B41A-3960-4539-8B4B-45A998493A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6" y="1412370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73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8822" y="353374"/>
            <a:ext cx="908124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  Dijkstra(G, s)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//Dijkstra’s algorithm for single-source shortest paths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	A weighted connected graph G = (V, E) with nonnegative weights  and its vertex Output:	The length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of a shortest path from s to v and its penultimate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vetex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for every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vertex v in V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Initialize (Q) 	//Initialize priority queue to empty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every vertex v in V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{ 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∞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null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Insert(Q, v,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	//initialize vertex priority in the priority queue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0;   Decrease(Q, s,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) 	//update priority of s with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Ø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0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|V| - 1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 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u*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DeleteMin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(Q) 	//delete the minimum priority element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U { u*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every vertex  u in   V - 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that is adjacent to u*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 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 &lt;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{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+ w(u*, u);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u*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  Decrease (Q, u, 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} //end if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} //end for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}//end for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49251-B0DB-42DF-9876-F1034887AD43}"/>
              </a:ext>
            </a:extLst>
          </p:cNvPr>
          <p:cNvSpPr txBox="1"/>
          <p:nvPr/>
        </p:nvSpPr>
        <p:spPr>
          <a:xfrm>
            <a:off x="10424160" y="2124891"/>
            <a:ext cx="11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to the last</a:t>
            </a: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8822" y="353374"/>
                <a:ext cx="9081247" cy="6401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Dijkstra(G, s)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Initialize (Q) 	//Initialize priority queue to empty</a:t>
                </a: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every vertex v in V {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 ∞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;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 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null</a:t>
                </a: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Insert(Q, v,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	//initialize vertex priority in the priority queue }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0;   Decrease(Q, s,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) 	//update priority of s with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 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Ø</a:t>
                </a: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0  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|V| - 1  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do {</a:t>
                </a: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u*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DeleteMin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(Q) 	//delete the minimum priority element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V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 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{ u* }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every vertex  u in   V - V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that is adjacent to u* 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do {</a:t>
                </a: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u*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w(u*, u) &lt;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{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u*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w(u*, u);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 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u*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  Decrease (Q, u,  d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} //end if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} //end for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}//end for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2" y="353374"/>
                <a:ext cx="9081247" cy="6401753"/>
              </a:xfrm>
              <a:prstGeom prst="rect">
                <a:avLst/>
              </a:prstGeom>
              <a:blipFill>
                <a:blip r:embed="rId2"/>
                <a:stretch>
                  <a:fillRect l="-872" t="-571" r="-671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41B8F82C-3AFF-422C-8221-01D8E4E6A3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3322">
            <a:off x="608250" y="1951273"/>
            <a:ext cx="586105" cy="390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770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2612" y="1043732"/>
            <a:ext cx="881230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time efficiency of Dijkstra’s algorithm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depends on the data structures used for implementing the priority queue and for representing an input graph itself.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For the reasons explained in the analysis of Prim’s algorithm before, it is in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ϴ( |V|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for graphs represented by their weight matrix and the priority queue implemented as an unordered array.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For graphs represented by their adjacency lists and the priority queue implemented as a min-heap, it is in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ϴ( |E | log |V |).  </a:t>
            </a:r>
            <a:endParaRPr lang="en-US" sz="22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 still better upper bound can be achieved for both Prim’s and Dijkstra’s algorithms if the priority queue is implemented using a sophisticated data structure called the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Fibonacci heap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ϴ( |E | + |V | log |V |).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(e.g., [Cor09]). 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However, its complexity and a considerable overhead make such an improvement primarily of theoretical value.</a:t>
            </a:r>
            <a:endParaRPr lang="en-US" sz="2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D2701E77-3F44-44E6-9EB6-EB1C4B4ACE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2" y="2713206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6602" y="1310661"/>
            <a:ext cx="8839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There are several well-known algorithms for finding shortest paths, 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Floyd’s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for the more general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all-pairs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shortest-paths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problem. 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Dijkstra’s algorithm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best-known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for the single-source shortest-paths problem. 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4400" marR="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This algorithm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applicable to undirected and directed graphs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with nonnegative weights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only. </a:t>
            </a:r>
            <a:endParaRPr lang="en-US" sz="2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limitation has not impaired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popularity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Dijkstra’s algorithm,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this condition is satisfied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 most applications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.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 </a:t>
            </a:r>
            <a:endParaRPr lang="en-US" sz="24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9B8A1AD3-019B-43A2-A122-DD15D52E5E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87" y="3003550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32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6267-F3BD-4837-A851-75436711D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07_04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9AAF-507C-4FFC-B956-0B9A6C33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841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Greedy Algorithms:</a:t>
            </a:r>
          </a:p>
          <a:p>
            <a:r>
              <a:rPr lang="en-US" sz="3200" dirty="0"/>
              <a:t>Scheduling and </a:t>
            </a:r>
          </a:p>
          <a:p>
            <a:r>
              <a:rPr lang="en-US" sz="3200" dirty="0"/>
              <a:t>Huffman </a:t>
            </a:r>
            <a:r>
              <a:rPr lang="en-US" sz="3200"/>
              <a:t>Trees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886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3537" y="1687598"/>
            <a:ext cx="83257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Dijkstra’s algorithm finds the shortest paths to a graph’s vertices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 order of their distance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from a given source. 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First, it finds the shortest path from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source to a vertex nearest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to it,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to a second nearest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, and so on. 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Before its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iteration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commences, the algorithm has already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identified the shortest paths to i-1 other vertices nearest to the source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. 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The edges of the shortest paths leading to these vertices from the source form a subtree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the given graph (Figure 9.10).  </a:t>
            </a:r>
            <a:endParaRPr lang="en-US" sz="24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9" y="1262148"/>
            <a:ext cx="586105" cy="4254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11DAC-1304-450A-9B79-576A9DD63358}"/>
              </a:ext>
            </a:extLst>
          </p:cNvPr>
          <p:cNvSpPr txBox="1"/>
          <p:nvPr/>
        </p:nvSpPr>
        <p:spPr>
          <a:xfrm>
            <a:off x="10542494" y="1995662"/>
            <a:ext cx="127503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Given a graph with n vertices, at the end of i-1</a:t>
            </a:r>
            <a:r>
              <a:rPr lang="en-US" baseline="30000" dirty="0"/>
              <a:t>th</a:t>
            </a:r>
            <a:r>
              <a:rPr lang="en-US" dirty="0"/>
              <a:t> iteration, there forms  a subtree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, including the source 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6B9D2B-D0EA-44D1-B437-75E37772AEFB}"/>
              </a:ext>
            </a:extLst>
          </p:cNvPr>
          <p:cNvCxnSpPr>
            <a:stCxn id="4" idx="1"/>
          </p:cNvCxnSpPr>
          <p:nvPr/>
        </p:nvCxnSpPr>
        <p:spPr>
          <a:xfrm flipH="1">
            <a:off x="10276114" y="3703822"/>
            <a:ext cx="266380" cy="40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3338792" y="229798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510752" y="403915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987512" y="446714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053042" y="360037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62567" y="450524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00767" y="321048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853142" y="378134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15167" y="307713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34242" y="401058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720042" y="267708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AutoShape 502"/>
          <p:cNvCxnSpPr>
            <a:cxnSpLocks noChangeShapeType="1"/>
          </p:cNvCxnSpPr>
          <p:nvPr/>
        </p:nvCxnSpPr>
        <p:spPr bwMode="auto">
          <a:xfrm flipV="1">
            <a:off x="4035387" y="3167303"/>
            <a:ext cx="781685" cy="1016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03"/>
          <p:cNvCxnSpPr>
            <a:cxnSpLocks noChangeShapeType="1"/>
          </p:cNvCxnSpPr>
          <p:nvPr/>
        </p:nvCxnSpPr>
        <p:spPr bwMode="auto">
          <a:xfrm>
            <a:off x="3465157" y="2374823"/>
            <a:ext cx="2303145" cy="3048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504"/>
          <p:cNvCxnSpPr>
            <a:cxnSpLocks noChangeShapeType="1"/>
          </p:cNvCxnSpPr>
          <p:nvPr/>
        </p:nvCxnSpPr>
        <p:spPr bwMode="auto">
          <a:xfrm flipV="1">
            <a:off x="4948517" y="2745663"/>
            <a:ext cx="771525" cy="36068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505"/>
          <p:cNvCxnSpPr>
            <a:cxnSpLocks noChangeShapeType="1"/>
          </p:cNvCxnSpPr>
          <p:nvPr/>
        </p:nvCxnSpPr>
        <p:spPr bwMode="auto">
          <a:xfrm>
            <a:off x="3449917" y="2415463"/>
            <a:ext cx="1397000" cy="66548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06"/>
          <p:cNvCxnSpPr>
            <a:cxnSpLocks noChangeShapeType="1"/>
          </p:cNvCxnSpPr>
          <p:nvPr/>
        </p:nvCxnSpPr>
        <p:spPr bwMode="auto">
          <a:xfrm flipH="1">
            <a:off x="3185757" y="4107103"/>
            <a:ext cx="1847850" cy="42672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08"/>
          <p:cNvCxnSpPr>
            <a:cxnSpLocks noChangeShapeType="1"/>
          </p:cNvCxnSpPr>
          <p:nvPr/>
        </p:nvCxnSpPr>
        <p:spPr bwMode="auto">
          <a:xfrm flipV="1">
            <a:off x="3976967" y="3162858"/>
            <a:ext cx="838200" cy="67564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509"/>
          <p:cNvCxnSpPr>
            <a:cxnSpLocks noChangeShapeType="1"/>
          </p:cNvCxnSpPr>
          <p:nvPr/>
        </p:nvCxnSpPr>
        <p:spPr bwMode="auto">
          <a:xfrm flipH="1">
            <a:off x="3186392" y="3305733"/>
            <a:ext cx="714375" cy="342265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510"/>
          <p:cNvCxnSpPr>
            <a:cxnSpLocks noChangeShapeType="1"/>
          </p:cNvCxnSpPr>
          <p:nvPr/>
        </p:nvCxnSpPr>
        <p:spPr bwMode="auto">
          <a:xfrm>
            <a:off x="3186392" y="3647998"/>
            <a:ext cx="666750" cy="19050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511"/>
          <p:cNvCxnSpPr>
            <a:cxnSpLocks noChangeShapeType="1"/>
          </p:cNvCxnSpPr>
          <p:nvPr/>
        </p:nvCxnSpPr>
        <p:spPr bwMode="auto">
          <a:xfrm flipH="1">
            <a:off x="2638387" y="3715943"/>
            <a:ext cx="422910" cy="35052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512"/>
          <p:cNvCxnSpPr>
            <a:cxnSpLocks noChangeShapeType="1"/>
          </p:cNvCxnSpPr>
          <p:nvPr/>
        </p:nvCxnSpPr>
        <p:spPr bwMode="auto">
          <a:xfrm flipH="1">
            <a:off x="2576792" y="2431338"/>
            <a:ext cx="819150" cy="160782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513"/>
          <p:cNvCxnSpPr>
            <a:cxnSpLocks noChangeShapeType="1"/>
            <a:stCxn id="3" idx="3"/>
          </p:cNvCxnSpPr>
          <p:nvPr/>
        </p:nvCxnSpPr>
        <p:spPr bwMode="auto">
          <a:xfrm flipH="1">
            <a:off x="2105622" y="4152979"/>
            <a:ext cx="424659" cy="352269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514"/>
          <p:cNvCxnSpPr>
            <a:cxnSpLocks noChangeShapeType="1"/>
          </p:cNvCxnSpPr>
          <p:nvPr/>
        </p:nvCxnSpPr>
        <p:spPr bwMode="auto">
          <a:xfrm>
            <a:off x="2637117" y="4142028"/>
            <a:ext cx="426720" cy="39116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518"/>
          <p:cNvCxnSpPr>
            <a:cxnSpLocks noChangeShapeType="1"/>
          </p:cNvCxnSpPr>
          <p:nvPr/>
        </p:nvCxnSpPr>
        <p:spPr bwMode="auto">
          <a:xfrm flipH="1">
            <a:off x="5110442" y="2810433"/>
            <a:ext cx="657225" cy="12287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20343" y="803458"/>
            <a:ext cx="61730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85059" y="3655896"/>
            <a:ext cx="420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sz="2200" dirty="0"/>
          </a:p>
        </p:txBody>
      </p:sp>
      <p:sp>
        <p:nvSpPr>
          <p:cNvPr id="33" name="Rectangle 32"/>
          <p:cNvSpPr/>
          <p:nvPr/>
        </p:nvSpPr>
        <p:spPr>
          <a:xfrm>
            <a:off x="3690523" y="2874846"/>
            <a:ext cx="5373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v*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39873" y="3098365"/>
            <a:ext cx="5373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u*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8791" y="3221264"/>
            <a:ext cx="49630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Figure  9.10   Idea of Dijkstra’s algorithm.  The subtree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6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of the shortest paths already found is shown in bold (at the end of 5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iteration). The next nearest to the source  v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0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vertex, u* , is selected by comparing the lengths of the subtree’s paths increased by the distances to vertices adjacent to the subtree’s vertices.</a:t>
            </a:r>
            <a:endParaRPr lang="en-US" sz="2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1" name="Picture 30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9" y="1262148"/>
            <a:ext cx="586105" cy="42545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69B45E-08EF-4F5D-B66E-53E2AA19F402}"/>
              </a:ext>
            </a:extLst>
          </p:cNvPr>
          <p:cNvSpPr/>
          <p:nvPr/>
        </p:nvSpPr>
        <p:spPr>
          <a:xfrm>
            <a:off x="4049120" y="364543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6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59BDC-9B35-4DE2-BE79-D9335AB26924}"/>
              </a:ext>
            </a:extLst>
          </p:cNvPr>
          <p:cNvSpPr/>
          <p:nvPr/>
        </p:nvSpPr>
        <p:spPr>
          <a:xfrm>
            <a:off x="3150794" y="4621648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E11565-7D0E-4A5A-BB82-A92084357F33}"/>
              </a:ext>
            </a:extLst>
          </p:cNvPr>
          <p:cNvSpPr/>
          <p:nvPr/>
        </p:nvSpPr>
        <p:spPr>
          <a:xfrm>
            <a:off x="4979503" y="4189521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3F7F60-2D50-493D-987A-0EBE20CBC7DB}"/>
              </a:ext>
            </a:extLst>
          </p:cNvPr>
          <p:cNvSpPr/>
          <p:nvPr/>
        </p:nvSpPr>
        <p:spPr>
          <a:xfrm>
            <a:off x="5943940" y="2376531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01A1C8-B80A-4B2C-B532-6A2101842252}"/>
              </a:ext>
            </a:extLst>
          </p:cNvPr>
          <p:cNvSpPr/>
          <p:nvPr/>
        </p:nvSpPr>
        <p:spPr>
          <a:xfrm>
            <a:off x="3284053" y="1850054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626BBD-61EB-49DE-A5AF-EBA2FC47E34B}"/>
              </a:ext>
            </a:extLst>
          </p:cNvPr>
          <p:cNvSpPr txBox="1"/>
          <p:nvPr/>
        </p:nvSpPr>
        <p:spPr>
          <a:xfrm>
            <a:off x="4766716" y="1399692"/>
            <a:ext cx="553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{ u*(v*, D</a:t>
            </a:r>
            <a:r>
              <a:rPr lang="en-US" sz="2000" baseline="-25000" dirty="0"/>
              <a:t>3</a:t>
            </a:r>
            <a:r>
              <a:rPr lang="en-US" sz="2000" dirty="0"/>
              <a:t>+</a:t>
            </a:r>
            <a:r>
              <a:rPr lang="en-US" sz="2000" dirty="0">
                <a:solidFill>
                  <a:srgbClr val="0000FF"/>
                </a:solidFill>
              </a:rPr>
              <a:t>d</a:t>
            </a:r>
            <a:r>
              <a:rPr lang="en-US" sz="2000" baseline="-25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), u*( v</a:t>
            </a:r>
            <a:r>
              <a:rPr lang="en-US" sz="2000" baseline="-25000" dirty="0"/>
              <a:t>6</a:t>
            </a:r>
            <a:r>
              <a:rPr lang="en-US" sz="2000" dirty="0"/>
              <a:t>  </a:t>
            </a:r>
            <a:r>
              <a:rPr lang="en-US" sz="2000" i="1" dirty="0"/>
              <a:t>D</a:t>
            </a:r>
            <a:r>
              <a:rPr lang="en-US" sz="2000" i="1" baseline="-25000" dirty="0"/>
              <a:t>6</a:t>
            </a:r>
            <a:r>
              <a:rPr lang="en-US" sz="2000" dirty="0"/>
              <a:t>+</a:t>
            </a:r>
            <a:r>
              <a:rPr lang="en-US" sz="2000" dirty="0">
                <a:solidFill>
                  <a:srgbClr val="0000FF"/>
                </a:solidFill>
              </a:rPr>
              <a:t>d</a:t>
            </a:r>
            <a:r>
              <a:rPr lang="en-US" sz="2000" baseline="-25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), u</a:t>
            </a:r>
            <a:r>
              <a:rPr lang="en-US" sz="2000" baseline="-25000" dirty="0"/>
              <a:t>4</a:t>
            </a:r>
            <a:r>
              <a:rPr lang="en-US" sz="2000" dirty="0"/>
              <a:t>( v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 ) 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C9D9643-2F24-4117-966C-6A87EAEF886E}"/>
                  </a:ext>
                </a:extLst>
              </p:cNvPr>
              <p:cNvSpPr/>
              <p:nvPr/>
            </p:nvSpPr>
            <p:spPr>
              <a:xfrm>
                <a:off x="4757057" y="657834"/>
                <a:ext cx="66582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fringe vertices has {u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u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, u* }, and  unseen has {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u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3</a:t>
                </a:r>
                <a:r>
                  <a:rPr lang="en-US" sz="2000" dirty="0"/>
                  <a:t>}</a:t>
                </a:r>
              </a:p>
              <a:p>
                <a:r>
                  <a:rPr lang="en-US" sz="2000" strike="sngStrike" dirty="0"/>
                  <a:t>min</a:t>
                </a:r>
                <a:r>
                  <a:rPr lang="en-US" sz="2000" dirty="0"/>
                  <a:t>{ (u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 d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 u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), (u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/>
                  <a:t>  v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), (u* </a:t>
                </a:r>
                <a:r>
                  <a:rPr lang="en-US" sz="2000" dirty="0">
                    <a:solidFill>
                      <a:srgbClr val="0000FF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3</a:t>
                </a:r>
                <a:r>
                  <a:rPr lang="en-US" sz="2000" dirty="0"/>
                  <a:t>  v*), (u* </a:t>
                </a:r>
                <a:r>
                  <a:rPr lang="en-US" sz="2000" dirty="0">
                    <a:solidFill>
                      <a:srgbClr val="0000FF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6</a:t>
                </a:r>
                <a:r>
                  <a:rPr lang="en-US" sz="2000" dirty="0"/>
                  <a:t>  v</a:t>
                </a:r>
                <a:r>
                  <a:rPr lang="en-US" sz="2000" baseline="-25000" dirty="0"/>
                  <a:t>6</a:t>
                </a:r>
                <a:r>
                  <a:rPr lang="en-US" sz="2000" dirty="0"/>
                  <a:t> ),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, -)} </a:t>
                </a:r>
                <a:endParaRPr lang="en-US" sz="20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C9D9643-2F24-4117-966C-6A87EAEF8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057" y="657834"/>
                <a:ext cx="6658224" cy="707886"/>
              </a:xfrm>
              <a:prstGeom prst="rect">
                <a:avLst/>
              </a:prstGeom>
              <a:blipFill>
                <a:blip r:embed="rId3"/>
                <a:stretch>
                  <a:fillRect l="-915" t="-6034" r="-118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CF8657A-069B-4AF3-AEAB-FD0448BEE57B}"/>
              </a:ext>
            </a:extLst>
          </p:cNvPr>
          <p:cNvSpPr txBox="1"/>
          <p:nvPr/>
        </p:nvSpPr>
        <p:spPr>
          <a:xfrm>
            <a:off x="3953029" y="4323907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939FB-F5E5-4AEF-A6A1-5E1109971BFD}"/>
              </a:ext>
            </a:extLst>
          </p:cNvPr>
          <p:cNvSpPr txBox="1"/>
          <p:nvPr/>
        </p:nvSpPr>
        <p:spPr>
          <a:xfrm>
            <a:off x="2637117" y="2861663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baseline="-25000" dirty="0"/>
              <a:t>2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D6A8F-0EE8-4A66-A1C7-AF78D0D69D5F}"/>
              </a:ext>
            </a:extLst>
          </p:cNvPr>
          <p:cNvSpPr txBox="1"/>
          <p:nvPr/>
        </p:nvSpPr>
        <p:spPr>
          <a:xfrm>
            <a:off x="4135882" y="2889505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sz="1800" baseline="-25000" dirty="0"/>
              <a:t>3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5B956-CD17-439C-ABAB-D0AAC2679822}"/>
              </a:ext>
            </a:extLst>
          </p:cNvPr>
          <p:cNvSpPr txBox="1"/>
          <p:nvPr/>
        </p:nvSpPr>
        <p:spPr>
          <a:xfrm>
            <a:off x="4328970" y="3391577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sz="1800" baseline="-25000" dirty="0"/>
              <a:t>6</a:t>
            </a:r>
            <a:r>
              <a:rPr lang="en-US" sz="1800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383D0F-AA89-4E91-8793-A5F181E524B2}"/>
                  </a:ext>
                </a:extLst>
              </p:cNvPr>
              <p:cNvSpPr txBox="1"/>
              <p:nvPr/>
            </p:nvSpPr>
            <p:spPr>
              <a:xfrm>
                <a:off x="4292689" y="2072593"/>
                <a:ext cx="401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𝑑</m:t>
                    </m:r>
                    <m:r>
                      <a:rPr lang="en-US" sz="18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4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383D0F-AA89-4E91-8793-A5F181E5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89" y="2072593"/>
                <a:ext cx="401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3906" y="1129621"/>
                <a:ext cx="8422684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marR="0" lvl="0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next vertex nearest to the source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be found among the vertices adjacent to the vertices of 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since all the edge weights are nonnegative, </a:t>
                </a:r>
              </a:p>
              <a:p>
                <a:pPr marL="461963" marR="0" lvl="0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set of vertices V – V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adjacent to the vertices V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can be referred to 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“fringe vertices”  V – V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fringe vertices are the candidates from which Dijkstra’s algorithm selects the next vertex nearest to the source, such as </a:t>
                </a:r>
                <a:r>
                  <a:rPr lang="en-US" sz="2400" dirty="0"/>
                  <a:t>u*(v*, D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+</a:t>
                </a:r>
                <a:r>
                  <a:rPr lang="en-US" sz="2400" dirty="0">
                    <a:solidFill>
                      <a:srgbClr val="0000FF"/>
                    </a:solidFill>
                  </a:rPr>
                  <a:t>d</a:t>
                </a:r>
                <a:r>
                  <a:rPr lang="en-US" sz="2400" baseline="-25000" dirty="0">
                    <a:solidFill>
                      <a:srgbClr val="0000FF"/>
                    </a:solidFill>
                  </a:rPr>
                  <a:t>3</a:t>
                </a:r>
                <a:r>
                  <a:rPr lang="en-US" sz="2400" dirty="0"/>
                  <a:t>). 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All the other vertices can also be treated as fringe (unseen) vertices connected to tree vertices by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edges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of infinity large weights, such as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, -)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342900" marR="0" lvl="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06" y="1129621"/>
                <a:ext cx="8422684" cy="5139869"/>
              </a:xfrm>
              <a:prstGeom prst="rect">
                <a:avLst/>
              </a:prstGeom>
              <a:blipFill>
                <a:blip r:embed="rId2"/>
                <a:stretch>
                  <a:fillRect l="-1013" t="-949" r="-1809" b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70776" y="422534"/>
                <a:ext cx="9132345" cy="5616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…</a:t>
                </a:r>
                <a:endParaRPr lang="en-US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To identify the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400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th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nearest vertex, the algorithm proceeds:</a:t>
                </a:r>
                <a:endParaRPr lang="en-US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854075" marR="0" lvl="1" indent="-39687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for every fringe vertex u, compute the sum of </a:t>
                </a:r>
                <a:endParaRPr lang="en-US" sz="24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1376363" marR="0" lvl="2" indent="-461963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the distance to 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nearest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tree vertex v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(given by the weight of the edge (v, u)),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833563" lvl="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e.g.,</a:t>
                </a:r>
                <a:r>
                  <a:rPr 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min{ (u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(u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(u*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v*), (u*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-)} </a:t>
                </a:r>
                <a:endParaRPr lang="en-US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1376363" marR="0" lvl="2" indent="-461963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and the length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D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v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of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the shortest path from the source to v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(previously determined by the algorithm) </a:t>
                </a:r>
              </a:p>
              <a:p>
                <a:pPr marL="1833563" lvl="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e.g.,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{ u*(v*, D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u*( 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selects the vertex with 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smallest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such sum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. </a:t>
                </a:r>
                <a:endParaRPr lang="en-US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The fact that it suffices to compare the lengths of such special paths is the central insight of Dijkstra’s algorithm.</a:t>
                </a:r>
                <a:endParaRPr lang="en-US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76" y="422534"/>
                <a:ext cx="9132345" cy="5616922"/>
              </a:xfrm>
              <a:prstGeom prst="rect">
                <a:avLst/>
              </a:prstGeom>
              <a:blipFill>
                <a:blip r:embed="rId2"/>
                <a:stretch>
                  <a:fillRect l="-935" b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1" y="5176469"/>
            <a:ext cx="586105" cy="425450"/>
          </a:xfrm>
          <a:prstGeom prst="rect">
            <a:avLst/>
          </a:prstGeom>
          <a:noFill/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27C5714-9DAE-45F6-AAC5-CA67A42A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65" y="229798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8BA3E4-7BE0-4CDE-BD9B-6FE1C303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25" y="403915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A5E2F8-64D8-4D32-948C-4E798851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5" y="446714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497910-452F-4CA1-A76F-08C06464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715" y="360037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4043DE3-3AE0-41FB-8426-AB558010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40" y="450524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E572AB-0B44-4692-BED7-9B2DAD78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40" y="321048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687148-477C-4F07-8543-8AC08325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815" y="3781348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114ECC-BF46-46FE-98E7-8FA340EE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840" y="307713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4222E2-1313-4ADF-A418-A3E55A67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915" y="401058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A3DDE2D-3AA3-4B77-B983-48818B3C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715" y="2677083"/>
            <a:ext cx="133350" cy="1333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49" name="AutoShape 502">
            <a:extLst>
              <a:ext uri="{FF2B5EF4-FFF2-40B4-BE49-F238E27FC236}">
                <a16:creationId xmlns:a16="http://schemas.microsoft.com/office/drawing/2014/main" id="{BEC8A41E-7BD5-4A07-8722-C04BDCAC8B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72060" y="3167303"/>
            <a:ext cx="781685" cy="1016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503">
            <a:extLst>
              <a:ext uri="{FF2B5EF4-FFF2-40B4-BE49-F238E27FC236}">
                <a16:creationId xmlns:a16="http://schemas.microsoft.com/office/drawing/2014/main" id="{7BBD9645-DE24-4233-8F22-1DF29718AA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1830" y="2374823"/>
            <a:ext cx="2303145" cy="3048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504">
            <a:extLst>
              <a:ext uri="{FF2B5EF4-FFF2-40B4-BE49-F238E27FC236}">
                <a16:creationId xmlns:a16="http://schemas.microsoft.com/office/drawing/2014/main" id="{4CFDBA22-CE6D-42D9-9A48-C0E4CAB95D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85190" y="2745663"/>
            <a:ext cx="771525" cy="36068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505">
            <a:extLst>
              <a:ext uri="{FF2B5EF4-FFF2-40B4-BE49-F238E27FC236}">
                <a16:creationId xmlns:a16="http://schemas.microsoft.com/office/drawing/2014/main" id="{B77F94FC-A59E-44EC-BBB7-9A4525C0AD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86590" y="2415463"/>
            <a:ext cx="1397000" cy="66548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506">
            <a:extLst>
              <a:ext uri="{FF2B5EF4-FFF2-40B4-BE49-F238E27FC236}">
                <a16:creationId xmlns:a16="http://schemas.microsoft.com/office/drawing/2014/main" id="{65A8382F-1C44-4DED-8C09-7659F4CD31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22430" y="4107103"/>
            <a:ext cx="1847850" cy="42672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508">
            <a:extLst>
              <a:ext uri="{FF2B5EF4-FFF2-40B4-BE49-F238E27FC236}">
                <a16:creationId xmlns:a16="http://schemas.microsoft.com/office/drawing/2014/main" id="{1336A15C-B1F3-48A3-9183-CBA76BACB7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3640" y="3162858"/>
            <a:ext cx="838200" cy="67564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509">
            <a:extLst>
              <a:ext uri="{FF2B5EF4-FFF2-40B4-BE49-F238E27FC236}">
                <a16:creationId xmlns:a16="http://schemas.microsoft.com/office/drawing/2014/main" id="{9D76AAA1-65D0-47A8-A7CD-9523C31013E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23065" y="3305733"/>
            <a:ext cx="714375" cy="342265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10">
            <a:extLst>
              <a:ext uri="{FF2B5EF4-FFF2-40B4-BE49-F238E27FC236}">
                <a16:creationId xmlns:a16="http://schemas.microsoft.com/office/drawing/2014/main" id="{4024D3DB-4FFC-4C06-ABF7-77F7E1C00D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3065" y="3647998"/>
            <a:ext cx="666750" cy="19050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511">
            <a:extLst>
              <a:ext uri="{FF2B5EF4-FFF2-40B4-BE49-F238E27FC236}">
                <a16:creationId xmlns:a16="http://schemas.microsoft.com/office/drawing/2014/main" id="{0D114906-2F1A-4DA5-A22D-3512CA74A11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75060" y="3715943"/>
            <a:ext cx="422910" cy="35052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512">
            <a:extLst>
              <a:ext uri="{FF2B5EF4-FFF2-40B4-BE49-F238E27FC236}">
                <a16:creationId xmlns:a16="http://schemas.microsoft.com/office/drawing/2014/main" id="{8E65DA0E-0154-4014-984C-4C94E5CC16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13465" y="2431338"/>
            <a:ext cx="819150" cy="160782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513">
            <a:extLst>
              <a:ext uri="{FF2B5EF4-FFF2-40B4-BE49-F238E27FC236}">
                <a16:creationId xmlns:a16="http://schemas.microsoft.com/office/drawing/2014/main" id="{EA95081D-9B94-45AF-8B6A-A32BF34B06EA}"/>
              </a:ext>
            </a:extLst>
          </p:cNvPr>
          <p:cNvCxnSpPr>
            <a:cxnSpLocks noChangeShapeType="1"/>
            <a:stCxn id="40" idx="3"/>
          </p:cNvCxnSpPr>
          <p:nvPr/>
        </p:nvCxnSpPr>
        <p:spPr bwMode="auto">
          <a:xfrm flipH="1">
            <a:off x="542295" y="4152979"/>
            <a:ext cx="424659" cy="352269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514">
            <a:extLst>
              <a:ext uri="{FF2B5EF4-FFF2-40B4-BE49-F238E27FC236}">
                <a16:creationId xmlns:a16="http://schemas.microsoft.com/office/drawing/2014/main" id="{679325B7-F8A1-4C82-A972-AEC8EF6A93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3790" y="4142028"/>
            <a:ext cx="426720" cy="391160"/>
          </a:xfrm>
          <a:prstGeom prst="straightConnector1">
            <a:avLst/>
          </a:prstGeom>
          <a:noFill/>
          <a:ln w="57150">
            <a:solidFill>
              <a:srgbClr val="3803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518">
            <a:extLst>
              <a:ext uri="{FF2B5EF4-FFF2-40B4-BE49-F238E27FC236}">
                <a16:creationId xmlns:a16="http://schemas.microsoft.com/office/drawing/2014/main" id="{A0DC90DB-97E6-471B-8196-AAE5F5D960B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47115" y="2810433"/>
            <a:ext cx="657225" cy="12287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B0F2235-ED70-43F0-8C95-FA531E9A1588}"/>
              </a:ext>
            </a:extLst>
          </p:cNvPr>
          <p:cNvSpPr/>
          <p:nvPr/>
        </p:nvSpPr>
        <p:spPr>
          <a:xfrm>
            <a:off x="621732" y="3655896"/>
            <a:ext cx="420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sz="2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4A0337-CC07-4A45-9DF2-BFFC745FD9C9}"/>
              </a:ext>
            </a:extLst>
          </p:cNvPr>
          <p:cNvSpPr/>
          <p:nvPr/>
        </p:nvSpPr>
        <p:spPr>
          <a:xfrm>
            <a:off x="2127196" y="2874846"/>
            <a:ext cx="5373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v*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B8B44F-7C8E-40C5-8CCB-D5022EFB2633}"/>
              </a:ext>
            </a:extLst>
          </p:cNvPr>
          <p:cNvSpPr/>
          <p:nvPr/>
        </p:nvSpPr>
        <p:spPr>
          <a:xfrm>
            <a:off x="3276546" y="3098365"/>
            <a:ext cx="5373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u*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C8EDE2-7167-46AC-8B42-D7720ABC353F}"/>
              </a:ext>
            </a:extLst>
          </p:cNvPr>
          <p:cNvSpPr/>
          <p:nvPr/>
        </p:nvSpPr>
        <p:spPr>
          <a:xfrm>
            <a:off x="2485793" y="364543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v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6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6FF6C8-77F5-4EAF-894F-B807DE99B728}"/>
              </a:ext>
            </a:extLst>
          </p:cNvPr>
          <p:cNvSpPr/>
          <p:nvPr/>
        </p:nvSpPr>
        <p:spPr>
          <a:xfrm>
            <a:off x="1587467" y="4621648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59141E-F619-4A57-A288-E840529B44D4}"/>
              </a:ext>
            </a:extLst>
          </p:cNvPr>
          <p:cNvSpPr/>
          <p:nvPr/>
        </p:nvSpPr>
        <p:spPr>
          <a:xfrm>
            <a:off x="3416176" y="4189521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3964B0-17BB-497C-B004-05FB3FD6BC17}"/>
              </a:ext>
            </a:extLst>
          </p:cNvPr>
          <p:cNvSpPr/>
          <p:nvPr/>
        </p:nvSpPr>
        <p:spPr>
          <a:xfrm>
            <a:off x="3968626" y="2269334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B30A1D-4FA8-4DA0-BAAD-0CB7BF15AF67}"/>
              </a:ext>
            </a:extLst>
          </p:cNvPr>
          <p:cNvSpPr/>
          <p:nvPr/>
        </p:nvSpPr>
        <p:spPr>
          <a:xfrm>
            <a:off x="1720726" y="1850054"/>
            <a:ext cx="37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4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AC6F7E-9ACD-4B49-9847-2D21AC8A53DA}"/>
              </a:ext>
            </a:extLst>
          </p:cNvPr>
          <p:cNvSpPr txBox="1"/>
          <p:nvPr/>
        </p:nvSpPr>
        <p:spPr>
          <a:xfrm>
            <a:off x="2389702" y="4323907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B127-F977-443C-978B-50816D6B16F9}"/>
              </a:ext>
            </a:extLst>
          </p:cNvPr>
          <p:cNvSpPr txBox="1"/>
          <p:nvPr/>
        </p:nvSpPr>
        <p:spPr>
          <a:xfrm>
            <a:off x="1073790" y="2861663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baseline="-25000" dirty="0"/>
              <a:t>2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64CB83-EE4A-4CB2-B6DD-3F7273073EC0}"/>
              </a:ext>
            </a:extLst>
          </p:cNvPr>
          <p:cNvSpPr txBox="1"/>
          <p:nvPr/>
        </p:nvSpPr>
        <p:spPr>
          <a:xfrm>
            <a:off x="2572555" y="2889505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sz="1800" baseline="-25000" dirty="0"/>
              <a:t>3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A9B224-F075-405E-8300-E04D603911F9}"/>
              </a:ext>
            </a:extLst>
          </p:cNvPr>
          <p:cNvSpPr txBox="1"/>
          <p:nvPr/>
        </p:nvSpPr>
        <p:spPr>
          <a:xfrm>
            <a:off x="2765643" y="3391577"/>
            <a:ext cx="40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</a:t>
            </a:r>
            <a:r>
              <a:rPr lang="en-US" sz="1800" baseline="-25000" dirty="0"/>
              <a:t>6</a:t>
            </a:r>
            <a:r>
              <a:rPr lang="en-US" sz="1800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91D500-E37E-477B-87E7-10C141E262D8}"/>
                  </a:ext>
                </a:extLst>
              </p:cNvPr>
              <p:cNvSpPr txBox="1"/>
              <p:nvPr/>
            </p:nvSpPr>
            <p:spPr>
              <a:xfrm>
                <a:off x="2722646" y="2081755"/>
                <a:ext cx="521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𝑑</m:t>
                    </m:r>
                    <m:r>
                      <a:rPr lang="en-US" sz="18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4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91D500-E37E-477B-87E7-10C141E2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46" y="2081755"/>
                <a:ext cx="5218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920B1A-A230-4924-A7C1-1A15E995DED6}"/>
                  </a:ext>
                </a:extLst>
              </p:cNvPr>
              <p:cNvSpPr txBox="1"/>
              <p:nvPr/>
            </p:nvSpPr>
            <p:spPr>
              <a:xfrm>
                <a:off x="3359584" y="2627527"/>
                <a:ext cx="4869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𝑑</m:t>
                    </m:r>
                    <m:r>
                      <a:rPr lang="en-US" sz="18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920B1A-A230-4924-A7C1-1A15E995D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84" y="2627527"/>
                <a:ext cx="4869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0638CCF-40B6-4334-907B-7E0E4D599583}"/>
                  </a:ext>
                </a:extLst>
              </p:cNvPr>
              <p:cNvSpPr txBox="1"/>
              <p:nvPr/>
            </p:nvSpPr>
            <p:spPr>
              <a:xfrm>
                <a:off x="2625213" y="2514007"/>
                <a:ext cx="521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𝑑</m:t>
                    </m:r>
                    <m:r>
                      <a:rPr lang="en-US" sz="18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7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0638CCF-40B6-4334-907B-7E0E4D59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213" y="2514007"/>
                <a:ext cx="5218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2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6611" y="1760945"/>
            <a:ext cx="84962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After having identified a vertex u* to be added to the tree, we need to perform two operations: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Move u* from the fringe to the set of tree vertices.</a:t>
            </a: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For each remaining fringe vertex u that is connected to u* by an edge of weight w(u*, u) such that 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</a:t>
            </a:r>
            <a:r>
              <a:rPr lang="en-US" sz="2400" baseline="-250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u*</a:t>
            </a:r>
            <a:r>
              <a:rPr lang="en-US" sz="24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+ w(u*, u) &lt; d</a:t>
            </a:r>
            <a:r>
              <a:rPr lang="en-US" sz="2400" baseline="-25000" dirty="0">
                <a:solidFill>
                  <a:srgbClr val="3803CD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,  update the labels of u by u* and  d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u*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+ w(u*, u), respectively.</a:t>
            </a:r>
            <a:endParaRPr lang="en-US" sz="24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C2DE8BE-8C76-46C6-84A2-A2E091EA87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7" y="3360913"/>
            <a:ext cx="586105" cy="425450"/>
          </a:xfrm>
          <a:prstGeom prst="rect">
            <a:avLst/>
          </a:prstGeom>
          <a:noFill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E22698B-20BB-4283-A576-052694E7ABF0}"/>
              </a:ext>
            </a:extLst>
          </p:cNvPr>
          <p:cNvSpPr/>
          <p:nvPr/>
        </p:nvSpPr>
        <p:spPr>
          <a:xfrm>
            <a:off x="2425338" y="5393116"/>
            <a:ext cx="174171" cy="1741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7FCC9-F4E9-4E50-9187-348541C37526}"/>
              </a:ext>
            </a:extLst>
          </p:cNvPr>
          <p:cNvSpPr/>
          <p:nvPr/>
        </p:nvSpPr>
        <p:spPr>
          <a:xfrm>
            <a:off x="5081451" y="5442857"/>
            <a:ext cx="174171" cy="1741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4A5586-4374-490A-9765-ADA83C0DE538}"/>
              </a:ext>
            </a:extLst>
          </p:cNvPr>
          <p:cNvSpPr/>
          <p:nvPr/>
        </p:nvSpPr>
        <p:spPr>
          <a:xfrm>
            <a:off x="6566261" y="5471300"/>
            <a:ext cx="174171" cy="174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999024-FA02-4B84-BFD4-B8DCE80E7161}"/>
              </a:ext>
            </a:extLst>
          </p:cNvPr>
          <p:cNvCxnSpPr>
            <a:cxnSpLocks/>
          </p:cNvCxnSpPr>
          <p:nvPr/>
        </p:nvCxnSpPr>
        <p:spPr>
          <a:xfrm>
            <a:off x="2599509" y="5471300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61DF30-A116-45C9-9C11-42622D34C73C}"/>
              </a:ext>
            </a:extLst>
          </p:cNvPr>
          <p:cNvSpPr txBox="1"/>
          <p:nvPr/>
        </p:nvSpPr>
        <p:spPr>
          <a:xfrm>
            <a:off x="5829911" y="5851480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2822CB-D07F-4686-B6A1-4230ECE33FA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255622" y="5529943"/>
            <a:ext cx="1310639" cy="2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8B032-A7D6-46A8-A99C-54FF7BDBE6E4}"/>
              </a:ext>
            </a:extLst>
          </p:cNvPr>
          <p:cNvSpPr/>
          <p:nvPr/>
        </p:nvSpPr>
        <p:spPr>
          <a:xfrm>
            <a:off x="5337632" y="511087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w(u*, u)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64620-02C1-4635-9044-A7A417FCE9B0}"/>
              </a:ext>
            </a:extLst>
          </p:cNvPr>
          <p:cNvSpPr/>
          <p:nvPr/>
        </p:nvSpPr>
        <p:spPr>
          <a:xfrm>
            <a:off x="4864426" y="496955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u*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644FF-B66C-4525-AC50-946CA58B1206}"/>
              </a:ext>
            </a:extLst>
          </p:cNvPr>
          <p:cNvSpPr/>
          <p:nvPr/>
        </p:nvSpPr>
        <p:spPr>
          <a:xfrm>
            <a:off x="6452053" y="5001655"/>
            <a:ext cx="298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533AB-7BE4-4515-B95B-048B96FD8C1E}"/>
              </a:ext>
            </a:extLst>
          </p:cNvPr>
          <p:cNvSpPr/>
          <p:nvPr/>
        </p:nvSpPr>
        <p:spPr>
          <a:xfrm>
            <a:off x="3698449" y="5327802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D5865-EF39-4319-A096-C0AA67E29CC8}"/>
              </a:ext>
            </a:extLst>
          </p:cNvPr>
          <p:cNvCxnSpPr/>
          <p:nvPr/>
        </p:nvCxnSpPr>
        <p:spPr>
          <a:xfrm flipH="1">
            <a:off x="2553789" y="5480202"/>
            <a:ext cx="84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97AE15-158D-48C8-BAA3-960059F15F5E}"/>
              </a:ext>
            </a:extLst>
          </p:cNvPr>
          <p:cNvCxnSpPr>
            <a:stCxn id="17" idx="3"/>
          </p:cNvCxnSpPr>
          <p:nvPr/>
        </p:nvCxnSpPr>
        <p:spPr>
          <a:xfrm>
            <a:off x="4210128" y="5512468"/>
            <a:ext cx="87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63A6C0-17F0-4EB7-B743-20EDBABF46AD}"/>
              </a:ext>
            </a:extLst>
          </p:cNvPr>
          <p:cNvCxnSpPr>
            <a:cxnSpLocks/>
            <a:stCxn id="26" idx="2"/>
            <a:endCxn id="4" idx="6"/>
          </p:cNvCxnSpPr>
          <p:nvPr/>
        </p:nvCxnSpPr>
        <p:spPr>
          <a:xfrm flipH="1" flipV="1">
            <a:off x="2599509" y="5480202"/>
            <a:ext cx="2651037" cy="64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683742-6AE5-450D-A51F-9FC35605DE72}"/>
              </a:ext>
            </a:extLst>
          </p:cNvPr>
          <p:cNvSpPr/>
          <p:nvPr/>
        </p:nvSpPr>
        <p:spPr>
          <a:xfrm>
            <a:off x="5975397" y="572149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57D972-10C3-4DCF-8683-407C863E5BB3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349486" y="5645472"/>
            <a:ext cx="303861" cy="16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2A9C1E8-F2AF-40D4-B1A5-F9694AF819B6}"/>
                  </a:ext>
                </a:extLst>
              </p:cNvPr>
              <p:cNvSpPr/>
              <p:nvPr/>
            </p:nvSpPr>
            <p:spPr>
              <a:xfrm>
                <a:off x="1921434" y="95807"/>
                <a:ext cx="66582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fringe has {u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u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, u* }</a:t>
                </a:r>
              </a:p>
              <a:p>
                <a:r>
                  <a:rPr lang="en-US" sz="2000" dirty="0"/>
                  <a:t>min{ (u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 d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 u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), (u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/>
                  <a:t>  v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), (u* </a:t>
                </a:r>
                <a:r>
                  <a:rPr lang="en-US" sz="2000" dirty="0">
                    <a:solidFill>
                      <a:srgbClr val="0000FF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3</a:t>
                </a:r>
                <a:r>
                  <a:rPr lang="en-US" sz="2000" dirty="0"/>
                  <a:t>  v*), (u* </a:t>
                </a:r>
                <a:r>
                  <a:rPr lang="en-US" sz="2000" dirty="0">
                    <a:solidFill>
                      <a:srgbClr val="0000FF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6</a:t>
                </a:r>
                <a:r>
                  <a:rPr lang="en-US" sz="2000" dirty="0"/>
                  <a:t>  v</a:t>
                </a:r>
                <a:r>
                  <a:rPr lang="en-US" sz="2000" baseline="-25000" dirty="0"/>
                  <a:t>6</a:t>
                </a:r>
                <a:r>
                  <a:rPr lang="en-US" sz="2000" dirty="0"/>
                  <a:t> ),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, -)} 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2A9C1E8-F2AF-40D4-B1A5-F9694AF81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34" y="95807"/>
                <a:ext cx="6658224" cy="707886"/>
              </a:xfrm>
              <a:prstGeom prst="rect">
                <a:avLst/>
              </a:prstGeom>
              <a:blipFill>
                <a:blip r:embed="rId3"/>
                <a:stretch>
                  <a:fillRect l="-916" t="-5172" r="-128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24D4DD-E857-42B0-86A1-820255F7C5E8}"/>
                  </a:ext>
                </a:extLst>
              </p:cNvPr>
              <p:cNvSpPr/>
              <p:nvPr/>
            </p:nvSpPr>
            <p:spPr>
              <a:xfrm>
                <a:off x="1921434" y="745562"/>
                <a:ext cx="66582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Once (u* </a:t>
                </a:r>
                <a:r>
                  <a:rPr lang="en-US" sz="2000" dirty="0">
                    <a:solidFill>
                      <a:srgbClr val="0000FF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3</a:t>
                </a:r>
                <a:r>
                  <a:rPr lang="en-US" sz="2000" dirty="0"/>
                  <a:t>  v*) is selected, update the fringe to {u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u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, u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 }</a:t>
                </a:r>
              </a:p>
              <a:p>
                <a:r>
                  <a:rPr lang="en-US" sz="2000" dirty="0"/>
                  <a:t>min{ (u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 d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 u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), (u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/>
                  <a:t>  v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),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u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3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𝑑</m:t>
                    </m:r>
                    <m:r>
                      <a:rPr lang="en-US" sz="20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, </a:t>
                </a:r>
                <a:r>
                  <a:rPr lang="en-US" sz="2000" dirty="0"/>
                  <a:t>u*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),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u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4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𝑑</m:t>
                    </m:r>
                    <m:r>
                      <a:rPr lang="en-US" sz="2000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panose="020B0503020204020204" pitchFamily="34" charset="-122"/>
                      </a:rPr>
                      <m:t>7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, </a:t>
                </a:r>
                <a:r>
                  <a:rPr lang="en-US" sz="2000" dirty="0"/>
                  <a:t>u*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), } </a:t>
                </a:r>
                <a:endParaRPr lang="en-US" sz="20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24D4DD-E857-42B0-86A1-820255F7C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34" y="745562"/>
                <a:ext cx="6658224" cy="707886"/>
              </a:xfrm>
              <a:prstGeom prst="rect">
                <a:avLst/>
              </a:prstGeom>
              <a:blipFill>
                <a:blip r:embed="rId4"/>
                <a:stretch>
                  <a:fillRect l="-91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90F5EC1-3C3D-4AB8-8F2F-7581FB549A1A}"/>
              </a:ext>
            </a:extLst>
          </p:cNvPr>
          <p:cNvSpPr/>
          <p:nvPr/>
        </p:nvSpPr>
        <p:spPr>
          <a:xfrm>
            <a:off x="5250546" y="6036146"/>
            <a:ext cx="174171" cy="1741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9A982B-2C68-48E2-988D-D885654DC98A}"/>
              </a:ext>
            </a:extLst>
          </p:cNvPr>
          <p:cNvCxnSpPr>
            <a:cxnSpLocks/>
            <a:stCxn id="26" idx="6"/>
            <a:endCxn id="11" idx="1"/>
          </p:cNvCxnSpPr>
          <p:nvPr/>
        </p:nvCxnSpPr>
        <p:spPr>
          <a:xfrm flipV="1">
            <a:off x="5424717" y="6036146"/>
            <a:ext cx="405194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50AD1EE-27FB-4726-96A2-F657AC245C12}"/>
              </a:ext>
            </a:extLst>
          </p:cNvPr>
          <p:cNvSpPr/>
          <p:nvPr/>
        </p:nvSpPr>
        <p:spPr>
          <a:xfrm>
            <a:off x="5184001" y="5710357"/>
            <a:ext cx="51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u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18A0C0-A05B-43BE-9084-2B5ACB6FACCE}"/>
              </a:ext>
            </a:extLst>
          </p:cNvPr>
          <p:cNvSpPr/>
          <p:nvPr/>
        </p:nvSpPr>
        <p:spPr>
          <a:xfrm>
            <a:off x="2302269" y="4994250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BD05AF-0DF8-4B31-829F-28ADB91C4B25}"/>
              </a:ext>
            </a:extLst>
          </p:cNvPr>
          <p:cNvSpPr/>
          <p:nvPr/>
        </p:nvSpPr>
        <p:spPr>
          <a:xfrm>
            <a:off x="6362091" y="5895023"/>
            <a:ext cx="2443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0 </a:t>
            </a:r>
            <a:r>
              <a:rPr lang="en-US" dirty="0"/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u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</a:t>
            </a:r>
            <a:r>
              <a:rPr lang="en-US" dirty="0"/>
              <a:t>- u) of length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</a:t>
            </a:r>
            <a:r>
              <a:rPr lang="en-US" dirty="0"/>
              <a:t> 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F4D65-F61C-4A1F-A8B9-70ECE6D3FF1C}"/>
              </a:ext>
            </a:extLst>
          </p:cNvPr>
          <p:cNvSpPr/>
          <p:nvPr/>
        </p:nvSpPr>
        <p:spPr>
          <a:xfrm>
            <a:off x="6835477" y="5023784"/>
            <a:ext cx="3940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(v</a:t>
            </a:r>
            <a:r>
              <a:rPr lang="en-US" baseline="-25000" dirty="0"/>
              <a:t>0 </a:t>
            </a:r>
            <a:r>
              <a:rPr lang="en-US" dirty="0"/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u*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</a:t>
            </a:r>
            <a:r>
              <a:rPr lang="en-US" dirty="0"/>
              <a:t>- u) of length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u*</a:t>
            </a:r>
            <a:r>
              <a:rPr lang="en-US" dirty="0"/>
              <a:t> +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w(u*, u)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6286</TotalTime>
  <Words>6319</Words>
  <Application>Microsoft Office PowerPoint</Application>
  <PresentationFormat>Widescreen</PresentationFormat>
  <Paragraphs>810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07_04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429</cp:revision>
  <dcterms:created xsi:type="dcterms:W3CDTF">2016-10-13T00:10:31Z</dcterms:created>
  <dcterms:modified xsi:type="dcterms:W3CDTF">2021-12-02T03:32:22Z</dcterms:modified>
</cp:coreProperties>
</file>