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84" r:id="rId2"/>
    <p:sldId id="500" r:id="rId3"/>
    <p:sldId id="485" r:id="rId4"/>
    <p:sldId id="486" r:id="rId5"/>
    <p:sldId id="487" r:id="rId6"/>
    <p:sldId id="488" r:id="rId7"/>
    <p:sldId id="489" r:id="rId8"/>
    <p:sldId id="501" r:id="rId9"/>
    <p:sldId id="490" r:id="rId10"/>
    <p:sldId id="491" r:id="rId11"/>
    <p:sldId id="492" r:id="rId12"/>
    <p:sldId id="493" r:id="rId13"/>
    <p:sldId id="494" r:id="rId14"/>
    <p:sldId id="502" r:id="rId15"/>
    <p:sldId id="508" r:id="rId16"/>
    <p:sldId id="503" r:id="rId17"/>
    <p:sldId id="504" r:id="rId18"/>
    <p:sldId id="505" r:id="rId19"/>
    <p:sldId id="506" r:id="rId20"/>
    <p:sldId id="507" r:id="rId21"/>
    <p:sldId id="495" r:id="rId22"/>
    <p:sldId id="496" r:id="rId23"/>
    <p:sldId id="499" r:id="rId24"/>
    <p:sldId id="333" r:id="rId25"/>
    <p:sldId id="509" r:id="rId26"/>
    <p:sldId id="510" r:id="rId27"/>
    <p:sldId id="405" r:id="rId28"/>
    <p:sldId id="511" r:id="rId29"/>
    <p:sldId id="406" r:id="rId30"/>
    <p:sldId id="407" r:id="rId31"/>
    <p:sldId id="512" r:id="rId32"/>
    <p:sldId id="408" r:id="rId33"/>
    <p:sldId id="409" r:id="rId34"/>
    <p:sldId id="334" r:id="rId35"/>
    <p:sldId id="410" r:id="rId36"/>
    <p:sldId id="335" r:id="rId37"/>
    <p:sldId id="336" r:id="rId38"/>
    <p:sldId id="337" r:id="rId39"/>
    <p:sldId id="338" r:id="rId40"/>
    <p:sldId id="513" r:id="rId41"/>
    <p:sldId id="339" r:id="rId42"/>
    <p:sldId id="340" r:id="rId43"/>
    <p:sldId id="411" r:id="rId44"/>
    <p:sldId id="341" r:id="rId45"/>
    <p:sldId id="342" r:id="rId46"/>
    <p:sldId id="343" r:id="rId47"/>
    <p:sldId id="344" r:id="rId48"/>
    <p:sldId id="412" r:id="rId49"/>
    <p:sldId id="514" r:id="rId50"/>
    <p:sldId id="516" r:id="rId51"/>
    <p:sldId id="517" r:id="rId52"/>
    <p:sldId id="515" r:id="rId53"/>
    <p:sldId id="345" r:id="rId54"/>
    <p:sldId id="34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803CD"/>
    <a:srgbClr val="330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3575" autoAdjust="0"/>
  </p:normalViewPr>
  <p:slideViewPr>
    <p:cSldViewPr snapToGrid="0">
      <p:cViewPr varScale="1">
        <p:scale>
          <a:sx n="92" d="100"/>
          <a:sy n="92" d="100"/>
        </p:scale>
        <p:origin x="91" y="115"/>
      </p:cViewPr>
      <p:guideLst/>
    </p:cSldViewPr>
  </p:slideViewPr>
  <p:notesTextViewPr>
    <p:cViewPr>
      <p:scale>
        <a:sx n="1" d="1"/>
        <a:sy n="1" d="1"/>
      </p:scale>
      <p:origin x="0" y="0"/>
    </p:cViewPr>
  </p:notesTextViewPr>
  <p:sorterViewPr>
    <p:cViewPr>
      <p:scale>
        <a:sx n="100" d="100"/>
        <a:sy n="100" d="100"/>
      </p:scale>
      <p:origin x="0" y="-149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7/19/2021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6267-F3BD-4837-A851-75436711D3FA}"/>
              </a:ext>
            </a:extLst>
          </p:cNvPr>
          <p:cNvSpPr>
            <a:spLocks noGrp="1"/>
          </p:cNvSpPr>
          <p:nvPr>
            <p:ph type="ctrTitle"/>
          </p:nvPr>
        </p:nvSpPr>
        <p:spPr>
          <a:xfrm>
            <a:off x="1399309" y="1114050"/>
            <a:ext cx="9144000" cy="2387600"/>
          </a:xfrm>
        </p:spPr>
        <p:txBody>
          <a:bodyPr>
            <a:normAutofit/>
          </a:bodyPr>
          <a:lstStyle/>
          <a:p>
            <a:r>
              <a:rPr lang="en-US" sz="4000" b="1" dirty="0"/>
              <a:t>Chapter 07_04</a:t>
            </a:r>
          </a:p>
        </p:txBody>
      </p:sp>
      <p:sp>
        <p:nvSpPr>
          <p:cNvPr id="3" name="Subtitle 2">
            <a:extLst>
              <a:ext uri="{FF2B5EF4-FFF2-40B4-BE49-F238E27FC236}">
                <a16:creationId xmlns:a16="http://schemas.microsoft.com/office/drawing/2014/main" id="{2FAE9AAF-507C-4FFC-B956-0B9A6C3324BF}"/>
              </a:ext>
            </a:extLst>
          </p:cNvPr>
          <p:cNvSpPr>
            <a:spLocks noGrp="1"/>
          </p:cNvSpPr>
          <p:nvPr>
            <p:ph type="subTitle" idx="1"/>
          </p:nvPr>
        </p:nvSpPr>
        <p:spPr>
          <a:xfrm>
            <a:off x="1524000" y="3718416"/>
            <a:ext cx="9144000" cy="1655762"/>
          </a:xfrm>
        </p:spPr>
        <p:txBody>
          <a:bodyPr>
            <a:normAutofit lnSpcReduction="10000"/>
          </a:bodyPr>
          <a:lstStyle/>
          <a:p>
            <a:r>
              <a:rPr lang="en-US" sz="3200" dirty="0"/>
              <a:t>Greedy Algorithms:</a:t>
            </a:r>
          </a:p>
          <a:p>
            <a:r>
              <a:rPr lang="en-US" sz="3200" dirty="0"/>
              <a:t>Scheduling and</a:t>
            </a:r>
          </a:p>
          <a:p>
            <a:r>
              <a:rPr lang="en-US" sz="3200" dirty="0"/>
              <a:t>Huffman Trees and Codes</a:t>
            </a:r>
          </a:p>
        </p:txBody>
      </p:sp>
    </p:spTree>
    <p:extLst>
      <p:ext uri="{BB962C8B-B14F-4D97-AF65-F5344CB8AC3E}">
        <p14:creationId xmlns:p14="http://schemas.microsoft.com/office/powerpoint/2010/main" val="346886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55802" y="872903"/>
            <a:ext cx="9281953" cy="581697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possible schedule and total profits are as follows: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Impossible schedules are </a:t>
            </a:r>
            <a:r>
              <a:rPr lang="en-US" sz="2200" b="0" dirty="0">
                <a:solidFill>
                  <a:srgbClr val="3803CD"/>
                </a:solidFill>
                <a:latin typeface="Times New Roman" panose="02020603050405020304" pitchFamily="18" charset="0"/>
                <a:cs typeface="Times New Roman" panose="02020603050405020304" pitchFamily="18" charset="0"/>
              </a:rPr>
              <a:t>[1, 2], [1, 4], [3, 2], [3, 4], [2, 4], [4, 2] schedules. Schedule [1, 2] is not possible, because job 1 would start at time 1 and take one unit of time to finish, causing job 2 to start at time 2. </a:t>
            </a:r>
          </a:p>
          <a:p>
            <a:pPr marL="342900" indent="-342900">
              <a:buFont typeface="Arial" panose="020B0604020202020204" pitchFamily="34" charset="0"/>
              <a:buChar char="•"/>
            </a:pPr>
            <a:r>
              <a:rPr lang="en-US" sz="2200" b="0" dirty="0">
                <a:solidFill>
                  <a:srgbClr val="3803CD"/>
                </a:solidFill>
                <a:latin typeface="Times New Roman" panose="02020603050405020304" pitchFamily="18" charset="0"/>
                <a:cs typeface="Times New Roman" panose="02020603050405020304" pitchFamily="18" charset="0"/>
              </a:rPr>
              <a:t>However, the deadline for job 2 is time 1.  Schedule [1, 3] is possible because job 1 is started before its deadline, and job 3 is started at its deadline.</a:t>
            </a:r>
          </a:p>
          <a:p>
            <a:pPr marL="342900" indent="-342900">
              <a:buFont typeface="Arial" panose="020B0604020202020204" pitchFamily="34" charset="0"/>
              <a:buChar char="•"/>
            </a:pPr>
            <a:r>
              <a:rPr lang="en-US" sz="2200" b="0" dirty="0">
                <a:solidFill>
                  <a:srgbClr val="3803CD"/>
                </a:solidFill>
                <a:latin typeface="Times New Roman" panose="02020603050405020304" pitchFamily="18" charset="0"/>
                <a:cs typeface="Times New Roman" panose="02020603050405020304" pitchFamily="18" charset="0"/>
              </a:rPr>
              <a:t>Schedule [4, 1] is optimal with a total profit of 70.</a:t>
            </a:r>
          </a:p>
        </p:txBody>
      </p:sp>
      <p:sp>
        <p:nvSpPr>
          <p:cNvPr id="3" name="TextBox 2">
            <a:extLst>
              <a:ext uri="{FF2B5EF4-FFF2-40B4-BE49-F238E27FC236}">
                <a16:creationId xmlns:a16="http://schemas.microsoft.com/office/drawing/2014/main" id="{2CDC5EF5-EDC3-4D17-A63D-7D8EA3573C9C}"/>
              </a:ext>
            </a:extLst>
          </p:cNvPr>
          <p:cNvSpPr txBox="1"/>
          <p:nvPr/>
        </p:nvSpPr>
        <p:spPr>
          <a:xfrm>
            <a:off x="1662942" y="168120"/>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FAB411BB-2347-4E35-B0B6-3063F8EA8B21}"/>
              </a:ext>
            </a:extLst>
          </p:cNvPr>
          <p:cNvGraphicFramePr>
            <a:graphicFrameLocks noGrp="1"/>
          </p:cNvGraphicFramePr>
          <p:nvPr>
            <p:extLst>
              <p:ext uri="{D42A27DB-BD31-4B8C-83A1-F6EECF244321}">
                <p14:modId xmlns:p14="http://schemas.microsoft.com/office/powerpoint/2010/main" val="873050705"/>
              </p:ext>
            </p:extLst>
          </p:nvPr>
        </p:nvGraphicFramePr>
        <p:xfrm>
          <a:off x="2087341" y="1375756"/>
          <a:ext cx="3101969" cy="1828800"/>
        </p:xfrm>
        <a:graphic>
          <a:graphicData uri="http://schemas.openxmlformats.org/drawingml/2006/table">
            <a:tbl>
              <a:tblPr firstRow="1" bandRow="1">
                <a:tableStyleId>{5C22544A-7EE6-4342-B048-85BDC9FD1C3A}</a:tableStyleId>
              </a:tblPr>
              <a:tblGrid>
                <a:gridCol w="697933">
                  <a:extLst>
                    <a:ext uri="{9D8B030D-6E8A-4147-A177-3AD203B41FA5}">
                      <a16:colId xmlns:a16="http://schemas.microsoft.com/office/drawing/2014/main" val="3568550655"/>
                    </a:ext>
                  </a:extLst>
                </a:gridCol>
                <a:gridCol w="1231939">
                  <a:extLst>
                    <a:ext uri="{9D8B030D-6E8A-4147-A177-3AD203B41FA5}">
                      <a16:colId xmlns:a16="http://schemas.microsoft.com/office/drawing/2014/main" val="3924062548"/>
                    </a:ext>
                  </a:extLst>
                </a:gridCol>
                <a:gridCol w="1172097">
                  <a:extLst>
                    <a:ext uri="{9D8B030D-6E8A-4147-A177-3AD203B41FA5}">
                      <a16:colId xmlns:a16="http://schemas.microsoft.com/office/drawing/2014/main" val="206926212"/>
                    </a:ext>
                  </a:extLst>
                </a:gridCol>
              </a:tblGrid>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bl>
          </a:graphicData>
        </a:graphic>
      </p:graphicFrame>
      <p:graphicFrame>
        <p:nvGraphicFramePr>
          <p:cNvPr id="5" name="Table 4">
            <a:extLst>
              <a:ext uri="{FF2B5EF4-FFF2-40B4-BE49-F238E27FC236}">
                <a16:creationId xmlns:a16="http://schemas.microsoft.com/office/drawing/2014/main" id="{0A1960F0-E491-4BC2-A0B4-F9BC3CF9F45D}"/>
              </a:ext>
            </a:extLst>
          </p:cNvPr>
          <p:cNvGraphicFramePr>
            <a:graphicFrameLocks noGrp="1"/>
          </p:cNvGraphicFramePr>
          <p:nvPr>
            <p:extLst>
              <p:ext uri="{D42A27DB-BD31-4B8C-83A1-F6EECF244321}">
                <p14:modId xmlns:p14="http://schemas.microsoft.com/office/powerpoint/2010/main" val="208053219"/>
              </p:ext>
            </p:extLst>
          </p:nvPr>
        </p:nvGraphicFramePr>
        <p:xfrm>
          <a:off x="5390867" y="1375756"/>
          <a:ext cx="5245331" cy="2926080"/>
        </p:xfrm>
        <a:graphic>
          <a:graphicData uri="http://schemas.openxmlformats.org/drawingml/2006/table">
            <a:tbl>
              <a:tblPr firstRow="1" bandRow="1">
                <a:tableStyleId>{5C22544A-7EE6-4342-B048-85BDC9FD1C3A}</a:tableStyleId>
              </a:tblPr>
              <a:tblGrid>
                <a:gridCol w="3832169">
                  <a:extLst>
                    <a:ext uri="{9D8B030D-6E8A-4147-A177-3AD203B41FA5}">
                      <a16:colId xmlns:a16="http://schemas.microsoft.com/office/drawing/2014/main" val="3924062548"/>
                    </a:ext>
                  </a:extLst>
                </a:gridCol>
                <a:gridCol w="1413162">
                  <a:extLst>
                    <a:ext uri="{9D8B030D-6E8A-4147-A177-3AD203B41FA5}">
                      <a16:colId xmlns:a16="http://schemas.microsoft.com/office/drawing/2014/main" val="206926212"/>
                    </a:ext>
                  </a:extLst>
                </a:gridCol>
              </a:tblGrid>
              <a:tr h="337386">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Total 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7386">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30+25=55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7386">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35+30=65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35+25=60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25+30=55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40+30=70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2809752"/>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40+25=65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826981"/>
                  </a:ext>
                </a:extLst>
              </a:tr>
              <a:tr h="337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 2], [1, 4], [3, 2], [3, 4], [2, 4], [4,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impossible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2019856"/>
                  </a:ext>
                </a:extLst>
              </a:tr>
            </a:tbl>
          </a:graphicData>
        </a:graphic>
      </p:graphicFrame>
    </p:spTree>
    <p:extLst>
      <p:ext uri="{BB962C8B-B14F-4D97-AF65-F5344CB8AC3E}">
        <p14:creationId xmlns:p14="http://schemas.microsoft.com/office/powerpoint/2010/main" val="216079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3852157" y="1259972"/>
            <a:ext cx="761109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consider all schedule in Example 4.3 takes factorial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optimal schedule [4, 1], notice that </a:t>
            </a:r>
          </a:p>
          <a:p>
            <a:pPr marL="690563" indent="-3492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job 4 which has the greatest profit is included in the optimal schedule, but </a:t>
            </a:r>
          </a:p>
          <a:p>
            <a:pPr marL="690563" indent="-3492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job 2 with the second-greatest profit is not. Because both jobs have deadlines equal to 1, both cannot be scheduled. </a:t>
            </a:r>
          </a:p>
          <a:p>
            <a:pPr marL="690563" indent="-3492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the job 1 is scheduled, because its profit is greater than that of job 3.</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suggests that a reasonable greedy approach to solving the problem would be to first sort the jobs in nonincreasing order by profit, and next inspect each job in sequence and add it to the schedule if it is possible.</a:t>
            </a:r>
          </a:p>
        </p:txBody>
      </p:sp>
      <p:sp>
        <p:nvSpPr>
          <p:cNvPr id="3" name="TextBox 2">
            <a:extLst>
              <a:ext uri="{FF2B5EF4-FFF2-40B4-BE49-F238E27FC236}">
                <a16:creationId xmlns:a16="http://schemas.microsoft.com/office/drawing/2014/main" id="{4C8F8773-FD5A-480D-9AEC-9D62C5770528}"/>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45B49689-EA57-44CB-8E0C-8D7D9CF78DD1}"/>
              </a:ext>
            </a:extLst>
          </p:cNvPr>
          <p:cNvGraphicFramePr>
            <a:graphicFrameLocks noGrp="1"/>
          </p:cNvGraphicFramePr>
          <p:nvPr>
            <p:extLst>
              <p:ext uri="{D42A27DB-BD31-4B8C-83A1-F6EECF244321}">
                <p14:modId xmlns:p14="http://schemas.microsoft.com/office/powerpoint/2010/main" val="1255924957"/>
              </p:ext>
            </p:extLst>
          </p:nvPr>
        </p:nvGraphicFramePr>
        <p:xfrm>
          <a:off x="658748" y="1259972"/>
          <a:ext cx="3101969" cy="1828800"/>
        </p:xfrm>
        <a:graphic>
          <a:graphicData uri="http://schemas.openxmlformats.org/drawingml/2006/table">
            <a:tbl>
              <a:tblPr firstRow="1" bandRow="1">
                <a:tableStyleId>{5C22544A-7EE6-4342-B048-85BDC9FD1C3A}</a:tableStyleId>
              </a:tblPr>
              <a:tblGrid>
                <a:gridCol w="697933">
                  <a:extLst>
                    <a:ext uri="{9D8B030D-6E8A-4147-A177-3AD203B41FA5}">
                      <a16:colId xmlns:a16="http://schemas.microsoft.com/office/drawing/2014/main" val="3568550655"/>
                    </a:ext>
                  </a:extLst>
                </a:gridCol>
                <a:gridCol w="1231939">
                  <a:extLst>
                    <a:ext uri="{9D8B030D-6E8A-4147-A177-3AD203B41FA5}">
                      <a16:colId xmlns:a16="http://schemas.microsoft.com/office/drawing/2014/main" val="3924062548"/>
                    </a:ext>
                  </a:extLst>
                </a:gridCol>
                <a:gridCol w="1172097">
                  <a:extLst>
                    <a:ext uri="{9D8B030D-6E8A-4147-A177-3AD203B41FA5}">
                      <a16:colId xmlns:a16="http://schemas.microsoft.com/office/drawing/2014/main" val="206926212"/>
                    </a:ext>
                  </a:extLst>
                </a:gridCol>
              </a:tblGrid>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bl>
          </a:graphicData>
        </a:graphic>
      </p:graphicFrame>
    </p:spTree>
    <p:extLst>
      <p:ext uri="{BB962C8B-B14F-4D97-AF65-F5344CB8AC3E}">
        <p14:creationId xmlns:p14="http://schemas.microsoft.com/office/powerpoint/2010/main" val="202135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1351508"/>
            <a:ext cx="9026435" cy="52014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sequence is called a </a:t>
            </a:r>
            <a:r>
              <a:rPr lang="en-US" sz="2400" dirty="0">
                <a:solidFill>
                  <a:srgbClr val="3803CD"/>
                </a:solidFill>
                <a:latin typeface="Times New Roman" panose="02020603050405020304" pitchFamily="18" charset="0"/>
                <a:cs typeface="Times New Roman" panose="02020603050405020304" pitchFamily="18" charset="0"/>
              </a:rPr>
              <a:t>feasible sequence </a:t>
            </a:r>
            <a:r>
              <a:rPr lang="en-US" sz="2400" dirty="0">
                <a:latin typeface="Times New Roman" panose="02020603050405020304" pitchFamily="18" charset="0"/>
                <a:cs typeface="Times New Roman" panose="02020603050405020304" pitchFamily="18" charset="0"/>
              </a:rPr>
              <a:t>if all the jobs in the sequence start by their deadline.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in Example 4.3,  [4, 1] is a feasible sequence, but [1, 4] is not a feasible sequence. </a:t>
            </a:r>
          </a:p>
          <a:p>
            <a:pPr marL="342900" indent="-342900">
              <a:spcBef>
                <a:spcPts val="12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set of jobs is called a </a:t>
            </a:r>
            <a:r>
              <a:rPr lang="en-US" sz="2400" dirty="0">
                <a:solidFill>
                  <a:srgbClr val="3803CD"/>
                </a:solidFill>
                <a:latin typeface="Times New Roman" panose="02020603050405020304" pitchFamily="18" charset="0"/>
                <a:cs typeface="Times New Roman" panose="02020603050405020304" pitchFamily="18" charset="0"/>
              </a:rPr>
              <a:t>feasible set </a:t>
            </a:r>
            <a:r>
              <a:rPr lang="en-US" sz="2400" dirty="0">
                <a:latin typeface="Times New Roman" panose="02020603050405020304" pitchFamily="18" charset="0"/>
                <a:cs typeface="Times New Roman" panose="02020603050405020304" pitchFamily="18" charset="0"/>
              </a:rPr>
              <a:t>if there exists at least one feasible sequence for the jobs in the set.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Example 4.3, {1, 4} is a feasible set because the scheduling sequence [4, 1] is feasible, where {2, 4} is not a feasible set because no scheduling sequence allows both jobs to start by their deadlines.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t>
            </a:r>
            <a:r>
              <a:rPr lang="en-US" sz="2400" dirty="0">
                <a:solidFill>
                  <a:srgbClr val="3803CD"/>
                </a:solidFill>
                <a:latin typeface="Times New Roman" panose="02020603050405020304" pitchFamily="18" charset="0"/>
                <a:cs typeface="Times New Roman" panose="02020603050405020304" pitchFamily="18" charset="0"/>
              </a:rPr>
              <a:t>optimal sequence </a:t>
            </a:r>
            <a:r>
              <a:rPr lang="en-US" sz="2400" dirty="0">
                <a:latin typeface="Times New Roman" panose="02020603050405020304" pitchFamily="18" charset="0"/>
                <a:cs typeface="Times New Roman" panose="02020603050405020304" pitchFamily="18" charset="0"/>
              </a:rPr>
              <a:t>is a feasible sequence with maximum total profit; and the set of jobs in the sequence is an </a:t>
            </a:r>
            <a:r>
              <a:rPr lang="en-US" sz="2400" dirty="0">
                <a:solidFill>
                  <a:srgbClr val="0000FF"/>
                </a:solidFill>
                <a:latin typeface="Times New Roman" panose="02020603050405020304" pitchFamily="18" charset="0"/>
                <a:cs typeface="Times New Roman" panose="02020603050405020304" pitchFamily="18" charset="0"/>
              </a:rPr>
              <a:t>optimal set of jobs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goal is to find a feasible sequence with maximum total profit. </a:t>
            </a:r>
          </a:p>
        </p:txBody>
      </p:sp>
      <p:sp>
        <p:nvSpPr>
          <p:cNvPr id="3" name="TextBox 2">
            <a:extLst>
              <a:ext uri="{FF2B5EF4-FFF2-40B4-BE49-F238E27FC236}">
                <a16:creationId xmlns:a16="http://schemas.microsoft.com/office/drawing/2014/main" id="{1E8A1A19-94CE-45BE-9FB2-14600987F042}"/>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1782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648295" y="1343099"/>
                <a:ext cx="902643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general form of a greedy algorithm for finding the scheduling with deadlines: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sort the jobs in nonincreasing order by profit;</a:t>
                </a:r>
              </a:p>
              <a:p>
                <a:r>
                  <a:rPr lang="en-US" sz="2400" dirty="0">
                    <a:latin typeface="Times New Roman" panose="02020603050405020304" pitchFamily="18" charset="0"/>
                    <a:cs typeface="Times New Roman" panose="02020603050405020304" pitchFamily="18" charset="0"/>
                  </a:rPr>
                  <a:t>S =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while (the instance is not solved){</a:t>
                </a:r>
              </a:p>
              <a:p>
                <a:r>
                  <a:rPr lang="en-US" sz="2400" dirty="0">
                    <a:latin typeface="Times New Roman" panose="02020603050405020304" pitchFamily="18" charset="0"/>
                    <a:cs typeface="Times New Roman" panose="02020603050405020304" pitchFamily="18" charset="0"/>
                  </a:rPr>
                  <a:t>	select next job;			//selection procedure</a:t>
                </a:r>
              </a:p>
              <a:p>
                <a:r>
                  <a:rPr lang="en-US" sz="2400" dirty="0">
                    <a:latin typeface="Times New Roman" panose="02020603050405020304" pitchFamily="18" charset="0"/>
                    <a:cs typeface="Times New Roman" panose="02020603050405020304" pitchFamily="18" charset="0"/>
                  </a:rPr>
                  <a:t>	if (S is feasible with this job added) 	//feasibility check</a:t>
                </a:r>
              </a:p>
              <a:p>
                <a:r>
                  <a:rPr lang="en-US" sz="2400" dirty="0">
                    <a:latin typeface="Times New Roman" panose="02020603050405020304" pitchFamily="18" charset="0"/>
                    <a:cs typeface="Times New Roman" panose="02020603050405020304" pitchFamily="18" charset="0"/>
                  </a:rPr>
                  <a:t>		add this job to S;</a:t>
                </a:r>
              </a:p>
              <a:p>
                <a:r>
                  <a:rPr lang="en-US" sz="2400" dirty="0">
                    <a:latin typeface="Times New Roman" panose="02020603050405020304" pitchFamily="18" charset="0"/>
                    <a:cs typeface="Times New Roman" panose="02020603050405020304" pitchFamily="18" charset="0"/>
                  </a:rPr>
                  <a:t>	if (there are no more jobs)		//solution check</a:t>
                </a:r>
              </a:p>
              <a:p>
                <a:r>
                  <a:rPr lang="en-US" sz="2400" dirty="0">
                    <a:latin typeface="Times New Roman" panose="02020603050405020304" pitchFamily="18" charset="0"/>
                    <a:cs typeface="Times New Roman" panose="02020603050405020304" pitchFamily="18" charset="0"/>
                  </a:rPr>
                  <a:t>		the instance is solved;</a:t>
                </a:r>
              </a:p>
              <a:p>
                <a:r>
                  <a:rPr lang="en-US" sz="24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648295" y="1343099"/>
                <a:ext cx="9026435" cy="4524315"/>
              </a:xfrm>
              <a:prstGeom prst="rect">
                <a:avLst/>
              </a:prstGeom>
              <a:blipFill>
                <a:blip r:embed="rId2"/>
                <a:stretch>
                  <a:fillRect l="-1013" t="-1077" b="-201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8AECF0-97A0-4F5C-B47C-8982ACEDFF97}"/>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220680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448789" y="1409601"/>
            <a:ext cx="9026435" cy="258532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Example 4.4.  An example illustrates this algorithm for the scheduling with deadlines. Given the following jobs, deadlines, and profits, the jobs are sorted before labeling them. Then apply the greedy algorithm to obtain the following: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49A6CDF4-DC08-44AF-97E7-3BE5D251A5E5}"/>
              </a:ext>
            </a:extLst>
          </p:cNvPr>
          <p:cNvGraphicFramePr>
            <a:graphicFrameLocks noGrp="1"/>
          </p:cNvGraphicFramePr>
          <p:nvPr>
            <p:extLst>
              <p:ext uri="{D42A27DB-BD31-4B8C-83A1-F6EECF244321}">
                <p14:modId xmlns:p14="http://schemas.microsoft.com/office/powerpoint/2010/main" val="1765824336"/>
              </p:ext>
            </p:extLst>
          </p:nvPr>
        </p:nvGraphicFramePr>
        <p:xfrm>
          <a:off x="1524261" y="3097564"/>
          <a:ext cx="2673667" cy="2930588"/>
        </p:xfrm>
        <a:graphic>
          <a:graphicData uri="http://schemas.openxmlformats.org/drawingml/2006/table">
            <a:tbl>
              <a:tblPr firstRow="1" bandRow="1">
                <a:tableStyleId>{5C22544A-7EE6-4342-B048-85BDC9FD1C3A}</a:tableStyleId>
              </a:tblPr>
              <a:tblGrid>
                <a:gridCol w="601567">
                  <a:extLst>
                    <a:ext uri="{9D8B030D-6E8A-4147-A177-3AD203B41FA5}">
                      <a16:colId xmlns:a16="http://schemas.microsoft.com/office/drawing/2014/main" val="3568550655"/>
                    </a:ext>
                  </a:extLst>
                </a:gridCol>
                <a:gridCol w="1144470">
                  <a:extLst>
                    <a:ext uri="{9D8B030D-6E8A-4147-A177-3AD203B41FA5}">
                      <a16:colId xmlns:a16="http://schemas.microsoft.com/office/drawing/2014/main" val="3924062548"/>
                    </a:ext>
                  </a:extLst>
                </a:gridCol>
                <a:gridCol w="927630">
                  <a:extLst>
                    <a:ext uri="{9D8B030D-6E8A-4147-A177-3AD203B41FA5}">
                      <a16:colId xmlns:a16="http://schemas.microsoft.com/office/drawing/2014/main" val="206926212"/>
                    </a:ext>
                  </a:extLst>
                </a:gridCol>
              </a:tblGrid>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5017"/>
                  </a:ext>
                </a:extLst>
              </a:tr>
              <a:tr h="35055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0980557"/>
                  </a:ext>
                </a:extLst>
              </a:tr>
              <a:tr h="370268">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204315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D52331-6FC8-4B40-9F96-C88506B41346}"/>
                  </a:ext>
                </a:extLst>
              </p:cNvPr>
              <p:cNvSpPr txBox="1"/>
              <p:nvPr/>
            </p:nvSpPr>
            <p:spPr>
              <a:xfrm>
                <a:off x="4514469" y="2625524"/>
                <a:ext cx="6333640" cy="4154984"/>
              </a:xfrm>
              <a:prstGeom prst="rect">
                <a:avLst/>
              </a:prstGeom>
              <a:noFill/>
            </p:spPr>
            <p:txBody>
              <a:bodyPr wrap="square" rtlCol="0">
                <a:sp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S =</a:t>
                </a:r>
                <a:r>
                  <a:rPr lang="en-US" sz="2200" dirty="0">
                    <a:ea typeface="Cambria Math" panose="02040503050406030204" pitchFamily="18" charset="0"/>
                    <a:cs typeface="Times New Roman" panose="020206030504050203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en-US" sz="2200" dirty="0">
                    <a:latin typeface="Times New Roman" panose="02020603050405020304" pitchFamily="18" charset="0"/>
                    <a:cs typeface="Times New Roman" panose="02020603050405020304" pitchFamily="18" charset="0"/>
                  </a:rPr>
                  <a:t>S = {1} for the sequence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S = {1, 2} for the sequence [2,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{1, 2, 3} is rejected for there is no feasible sequence for this set.</a:t>
                </a:r>
              </a:p>
              <a:p>
                <a:pPr marL="457200" indent="-457200">
                  <a:buAutoNum type="arabicPeriod"/>
                </a:pPr>
                <a:r>
                  <a:rPr lang="en-US" sz="2200" dirty="0">
                    <a:latin typeface="Times New Roman" panose="02020603050405020304" pitchFamily="18" charset="0"/>
                    <a:cs typeface="Times New Roman" panose="02020603050405020304" pitchFamily="18" charset="0"/>
                  </a:rPr>
                  <a:t>S = {1, 2, 4} for the sequence [2, 1, 4]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{1, 2, 4, 5} is rejected for there is no feasible sequence for this set.</a:t>
                </a:r>
              </a:p>
              <a:p>
                <a:pPr marL="457200" indent="-457200">
                  <a:buFontTx/>
                  <a:buAutoNum type="arabicPeriod"/>
                </a:pPr>
                <a:r>
                  <a:rPr lang="en-US" sz="2200" dirty="0">
                    <a:latin typeface="Times New Roman" panose="02020603050405020304" pitchFamily="18" charset="0"/>
                    <a:cs typeface="Times New Roman" panose="02020603050405020304" pitchFamily="18" charset="0"/>
                  </a:rPr>
                  <a:t> {1, 2, 4, 6} is rejected for there is no feasible sequence for this set.</a:t>
                </a:r>
              </a:p>
              <a:p>
                <a:pPr marL="457200" indent="-457200">
                  <a:buFontTx/>
                  <a:buAutoNum type="arabicPeriod"/>
                </a:pPr>
                <a:r>
                  <a:rPr lang="en-US" sz="2200" dirty="0">
                    <a:latin typeface="Times New Roman" panose="02020603050405020304" pitchFamily="18" charset="0"/>
                    <a:cs typeface="Times New Roman" panose="02020603050405020304" pitchFamily="18" charset="0"/>
                  </a:rPr>
                  <a:t>{1, 2, 4, 7} is rejected for there is no feasible sequence for this set.</a:t>
                </a:r>
              </a:p>
            </p:txBody>
          </p:sp>
        </mc:Choice>
        <mc:Fallback xmlns="">
          <p:sp>
            <p:nvSpPr>
              <p:cNvPr id="5" name="TextBox 4">
                <a:extLst>
                  <a:ext uri="{FF2B5EF4-FFF2-40B4-BE49-F238E27FC236}">
                    <a16:creationId xmlns:a16="http://schemas.microsoft.com/office/drawing/2014/main" id="{35D52331-6FC8-4B40-9F96-C88506B41346}"/>
                  </a:ext>
                </a:extLst>
              </p:cNvPr>
              <p:cNvSpPr txBox="1">
                <a:spLocks noRot="1" noChangeAspect="1" noMove="1" noResize="1" noEditPoints="1" noAdjustHandles="1" noChangeArrowheads="1" noChangeShapeType="1" noTextEdit="1"/>
              </p:cNvSpPr>
              <p:nvPr/>
            </p:nvSpPr>
            <p:spPr>
              <a:xfrm>
                <a:off x="4514469" y="2625524"/>
                <a:ext cx="6333640" cy="4154984"/>
              </a:xfrm>
              <a:prstGeom prst="rect">
                <a:avLst/>
              </a:prstGeom>
              <a:blipFill>
                <a:blip r:embed="rId2"/>
                <a:stretch>
                  <a:fillRect l="-1059" t="-1175" b="-2056"/>
                </a:stretch>
              </a:blipFill>
            </p:spPr>
            <p:txBody>
              <a:bodyPr/>
              <a:lstStyle/>
              <a:p>
                <a:r>
                  <a:rPr lang="en-US">
                    <a:noFill/>
                  </a:rPr>
                  <a:t> </a:t>
                </a:r>
              </a:p>
            </p:txBody>
          </p:sp>
        </mc:Fallback>
      </mc:AlternateContent>
    </p:spTree>
    <p:extLst>
      <p:ext uri="{BB962C8B-B14F-4D97-AF65-F5344CB8AC3E}">
        <p14:creationId xmlns:p14="http://schemas.microsoft.com/office/powerpoint/2010/main" val="409556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448789" y="1409601"/>
            <a:ext cx="9026435" cy="258532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Example 4.4.  An example illustrates this algorithm for the scheduling with deadlines. Given the following jobs, deadlines, and profits, the jobs are sorted before labeling them. Then apply the greedy algorithm to obtain the following: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49A6CDF4-DC08-44AF-97E7-3BE5D251A5E5}"/>
              </a:ext>
            </a:extLst>
          </p:cNvPr>
          <p:cNvGraphicFramePr>
            <a:graphicFrameLocks noGrp="1"/>
          </p:cNvGraphicFramePr>
          <p:nvPr>
            <p:extLst>
              <p:ext uri="{D42A27DB-BD31-4B8C-83A1-F6EECF244321}">
                <p14:modId xmlns:p14="http://schemas.microsoft.com/office/powerpoint/2010/main" val="968924659"/>
              </p:ext>
            </p:extLst>
          </p:nvPr>
        </p:nvGraphicFramePr>
        <p:xfrm>
          <a:off x="1529542" y="3097564"/>
          <a:ext cx="2668386" cy="2937478"/>
        </p:xfrm>
        <a:graphic>
          <a:graphicData uri="http://schemas.openxmlformats.org/drawingml/2006/table">
            <a:tbl>
              <a:tblPr firstRow="1" bandRow="1">
                <a:tableStyleId>{5C22544A-7EE6-4342-B048-85BDC9FD1C3A}</a:tableStyleId>
              </a:tblPr>
              <a:tblGrid>
                <a:gridCol w="600379">
                  <a:extLst>
                    <a:ext uri="{9D8B030D-6E8A-4147-A177-3AD203B41FA5}">
                      <a16:colId xmlns:a16="http://schemas.microsoft.com/office/drawing/2014/main" val="3568550655"/>
                    </a:ext>
                  </a:extLst>
                </a:gridCol>
                <a:gridCol w="1142209">
                  <a:extLst>
                    <a:ext uri="{9D8B030D-6E8A-4147-A177-3AD203B41FA5}">
                      <a16:colId xmlns:a16="http://schemas.microsoft.com/office/drawing/2014/main" val="3924062548"/>
                    </a:ext>
                  </a:extLst>
                </a:gridCol>
                <a:gridCol w="925798">
                  <a:extLst>
                    <a:ext uri="{9D8B030D-6E8A-4147-A177-3AD203B41FA5}">
                      <a16:colId xmlns:a16="http://schemas.microsoft.com/office/drawing/2014/main" val="206926212"/>
                    </a:ext>
                  </a:extLst>
                </a:gridCol>
              </a:tblGrid>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5017"/>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0980557"/>
                  </a:ext>
                </a:extLst>
              </a:tr>
              <a:tr h="371138">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204315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D52331-6FC8-4B40-9F96-C88506B41346}"/>
                  </a:ext>
                </a:extLst>
              </p:cNvPr>
              <p:cNvSpPr txBox="1"/>
              <p:nvPr/>
            </p:nvSpPr>
            <p:spPr>
              <a:xfrm>
                <a:off x="4514469" y="2625524"/>
                <a:ext cx="6333640" cy="3816429"/>
              </a:xfrm>
              <a:prstGeom prst="rect">
                <a:avLst/>
              </a:prstGeom>
              <a:noFill/>
            </p:spPr>
            <p:txBody>
              <a:bodyPr wrap="square" rtlCol="0">
                <a:sp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S =</a:t>
                </a:r>
                <a:r>
                  <a:rPr lang="en-US" sz="2200" dirty="0">
                    <a:ea typeface="Cambria Math" panose="02040503050406030204" pitchFamily="18" charset="0"/>
                    <a:cs typeface="Times New Roman" panose="02020603050405020304" pitchFamily="18" charset="0"/>
                  </a:rPr>
                  <a:t> </a:t>
                </a:r>
                <a14:m>
                  <m:oMath xmlns:m="http://schemas.openxmlformats.org/officeDocument/2006/math">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en-US" sz="2200" dirty="0">
                    <a:latin typeface="Times New Roman" panose="02020603050405020304" pitchFamily="18" charset="0"/>
                    <a:cs typeface="Times New Roman" panose="02020603050405020304" pitchFamily="18" charset="0"/>
                  </a:rPr>
                  <a:t>S = {1} for the sequence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S = {1, 2} for the sequence [2, 1]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en-US" sz="2200" dirty="0">
                    <a:latin typeface="Times New Roman" panose="02020603050405020304" pitchFamily="18" charset="0"/>
                    <a:cs typeface="Times New Roman" panose="02020603050405020304" pitchFamily="18" charset="0"/>
                  </a:rPr>
                  <a:t>S = {1, 2, 4} for the sequence [2, 1, 4] is feasible.</a:t>
                </a:r>
              </a:p>
              <a:p>
                <a:pPr marL="457200" indent="-457200">
                  <a:buAutoNum type="arabicPeriod"/>
                </a:pPr>
                <a:r>
                  <a:rPr lang="en-US" sz="2200" dirty="0">
                    <a:latin typeface="Times New Roman" panose="02020603050405020304" pitchFamily="18" charset="0"/>
                    <a:cs typeface="Times New Roman" panose="02020603050405020304" pitchFamily="18" charset="0"/>
                  </a:rPr>
                  <a:t>…</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final value of S is {1, 2, 4}, and a feasible sequence for this set is [2, 1, 4].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addition, jobs 1 and 4 both have deadlines of 3, we could use the feasible sequence [2, 4, 1]</a:t>
                </a:r>
              </a:p>
            </p:txBody>
          </p:sp>
        </mc:Choice>
        <mc:Fallback xmlns="">
          <p:sp>
            <p:nvSpPr>
              <p:cNvPr id="5" name="TextBox 4">
                <a:extLst>
                  <a:ext uri="{FF2B5EF4-FFF2-40B4-BE49-F238E27FC236}">
                    <a16:creationId xmlns:a16="http://schemas.microsoft.com/office/drawing/2014/main" id="{35D52331-6FC8-4B40-9F96-C88506B41346}"/>
                  </a:ext>
                </a:extLst>
              </p:cNvPr>
              <p:cNvSpPr txBox="1">
                <a:spLocks noRot="1" noChangeAspect="1" noMove="1" noResize="1" noEditPoints="1" noAdjustHandles="1" noChangeArrowheads="1" noChangeShapeType="1" noTextEdit="1"/>
              </p:cNvSpPr>
              <p:nvPr/>
            </p:nvSpPr>
            <p:spPr>
              <a:xfrm>
                <a:off x="4514469" y="2625524"/>
                <a:ext cx="6333640" cy="3816429"/>
              </a:xfrm>
              <a:prstGeom prst="rect">
                <a:avLst/>
              </a:prstGeom>
              <a:blipFill>
                <a:blip r:embed="rId2"/>
                <a:stretch>
                  <a:fillRect l="-1155" t="-1278" b="-2236"/>
                </a:stretch>
              </a:blipFill>
            </p:spPr>
            <p:txBody>
              <a:bodyPr/>
              <a:lstStyle/>
              <a:p>
                <a:r>
                  <a:rPr lang="en-US">
                    <a:noFill/>
                  </a:rPr>
                  <a:t> </a:t>
                </a:r>
              </a:p>
            </p:txBody>
          </p:sp>
        </mc:Fallback>
      </mc:AlternateContent>
    </p:spTree>
    <p:extLst>
      <p:ext uri="{BB962C8B-B14F-4D97-AF65-F5344CB8AC3E}">
        <p14:creationId xmlns:p14="http://schemas.microsoft.com/office/powerpoint/2010/main" val="362822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380308" y="1536174"/>
            <a:ext cx="9026435"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 refine this algorithm requires an efficient way to determine whether a set is feasible. To consider all possible sequences is not acceptable because it would take factorial time to do this.</a:t>
            </a:r>
          </a:p>
          <a:p>
            <a:r>
              <a:rPr lang="en-US" sz="2400" dirty="0">
                <a:latin typeface="Times New Roman" panose="02020603050405020304" pitchFamily="18" charset="0"/>
                <a:cs typeface="Times New Roman" panose="02020603050405020304" pitchFamily="18" charset="0"/>
              </a:rPr>
              <a:t>The following lemma enables us to check efficiently whether or not a set is feasible.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Lemma 4.3.  Let S be a set of jobs. Then S is feasible if and only if the sequence obtained by ordering the jobs in S according to nondecreasing deadlines is feasible.</a:t>
            </a:r>
          </a:p>
          <a:p>
            <a:r>
              <a:rPr lang="en-US" sz="2400" dirty="0">
                <a:latin typeface="Times New Roman" panose="02020603050405020304" pitchFamily="18" charset="0"/>
                <a:cs typeface="Times New Roman" panose="02020603050405020304" pitchFamily="18" charset="0"/>
              </a:rPr>
              <a:t>Proof: Leave it to readers.</a:t>
            </a: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363150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582782" y="1534292"/>
                <a:ext cx="9026435"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4.5. Suppose we have the jobs in Example 4.4. To determine whether {1, 2, 4, 7}is feasible. Lemma 4.3 says we need only check the feasibility of the sequence</a:t>
                </a:r>
              </a:p>
              <a:p>
                <a:r>
                  <a:rPr lang="en-US" sz="2400" dirty="0">
                    <a:latin typeface="Times New Roman" panose="02020603050405020304" pitchFamily="18" charset="0"/>
                    <a:cs typeface="Times New Roman" panose="02020603050405020304" pitchFamily="18" charset="0"/>
                  </a:rPr>
                  <a:t>  	job sequence		[2,  7,  1,  4]</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deadline		  1   2   3   3</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dealine</a:t>
                </a:r>
                <a:r>
                  <a:rPr lang="en-US" sz="2400" dirty="0">
                    <a:latin typeface="Times New Roman" panose="02020603050405020304" pitchFamily="18" charset="0"/>
                    <a:cs typeface="Times New Roman" panose="02020603050405020304" pitchFamily="18" charset="0"/>
                  </a:rPr>
                  <a:t> of each job has been listed under the job. Since job 4 is not scheduled by its deadline, the sequence is not feasible. By Lemma 4.3, the set is not feasible.</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582782" y="1534292"/>
                <a:ext cx="9026435" cy="3416320"/>
              </a:xfrm>
              <a:prstGeom prst="rect">
                <a:avLst/>
              </a:prstGeom>
              <a:blipFill>
                <a:blip r:embed="rId2"/>
                <a:stretch>
                  <a:fillRect l="-1081" t="-1429" b="-32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CDC5EF5-EDC3-4D17-A63D-7D8EA3573C9C}"/>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333352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698171" y="1351508"/>
            <a:ext cx="9026435"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Algorithm 4.4 for determining the schedule with deadline</a:t>
            </a:r>
          </a:p>
          <a:p>
            <a:r>
              <a:rPr lang="en-US" sz="2400" dirty="0">
                <a:latin typeface="Times New Roman" panose="02020603050405020304" pitchFamily="18" charset="0"/>
                <a:cs typeface="Times New Roman" panose="02020603050405020304" pitchFamily="18" charset="0"/>
              </a:rPr>
              <a:t>Problem: Determine the schedule with maximum total profit given that </a:t>
            </a:r>
          </a:p>
          <a:p>
            <a:r>
              <a:rPr lang="en-US" sz="2400" dirty="0">
                <a:latin typeface="Times New Roman" panose="02020603050405020304" pitchFamily="18" charset="0"/>
                <a:cs typeface="Times New Roman" panose="02020603050405020304" pitchFamily="18" charset="0"/>
              </a:rPr>
              <a:t>	    each job has a profit that will be obtained only if the job is </a:t>
            </a:r>
          </a:p>
          <a:p>
            <a:r>
              <a:rPr lang="en-US" sz="2400" dirty="0">
                <a:latin typeface="Times New Roman" panose="02020603050405020304" pitchFamily="18" charset="0"/>
                <a:cs typeface="Times New Roman" panose="02020603050405020304" pitchFamily="18" charset="0"/>
              </a:rPr>
              <a:t>                scheduled by its deadline.</a:t>
            </a:r>
          </a:p>
          <a:p>
            <a:r>
              <a:rPr lang="en-US" sz="2400" dirty="0">
                <a:latin typeface="Times New Roman" panose="02020603050405020304" pitchFamily="18" charset="0"/>
                <a:cs typeface="Times New Roman" panose="02020603050405020304" pitchFamily="18" charset="0"/>
              </a:rPr>
              <a:t>Input:      The number of jobs, and array of integers deadline, indexed </a:t>
            </a:r>
          </a:p>
          <a:p>
            <a:r>
              <a:rPr lang="en-US" sz="2400" dirty="0">
                <a:latin typeface="Times New Roman" panose="02020603050405020304" pitchFamily="18" charset="0"/>
                <a:cs typeface="Times New Roman" panose="02020603050405020304" pitchFamily="18" charset="0"/>
              </a:rPr>
              <a:t>                from 1 to n, where deadline[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the deadline for the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job. </a:t>
            </a:r>
          </a:p>
          <a:p>
            <a:r>
              <a:rPr lang="en-US" sz="2400" dirty="0">
                <a:latin typeface="Times New Roman" panose="02020603050405020304" pitchFamily="18" charset="0"/>
                <a:cs typeface="Times New Roman" panose="02020603050405020304" pitchFamily="18" charset="0"/>
              </a:rPr>
              <a:t>                The array has been sorted in nonincreasing order according to </a:t>
            </a:r>
          </a:p>
          <a:p>
            <a:r>
              <a:rPr lang="en-US" sz="2400" dirty="0">
                <a:latin typeface="Times New Roman" panose="02020603050405020304" pitchFamily="18" charset="0"/>
                <a:cs typeface="Times New Roman" panose="02020603050405020304" pitchFamily="18" charset="0"/>
              </a:rPr>
              <a:t>                the profits associated with the jobs. (Assume that the jobs </a:t>
            </a:r>
          </a:p>
          <a:p>
            <a:r>
              <a:rPr lang="en-US" sz="2400" dirty="0">
                <a:latin typeface="Times New Roman" panose="02020603050405020304" pitchFamily="18" charset="0"/>
                <a:cs typeface="Times New Roman" panose="02020603050405020304" pitchFamily="18" charset="0"/>
              </a:rPr>
              <a:t>                have already been sorted by profit in nonincreasing order, </a:t>
            </a:r>
          </a:p>
          <a:p>
            <a:r>
              <a:rPr lang="en-US" sz="2400" dirty="0">
                <a:latin typeface="Times New Roman" panose="02020603050405020304" pitchFamily="18" charset="0"/>
                <a:cs typeface="Times New Roman" panose="02020603050405020304" pitchFamily="18" charset="0"/>
              </a:rPr>
              <a:t>                before being passed to the algorithm.)</a:t>
            </a:r>
          </a:p>
          <a:p>
            <a:r>
              <a:rPr lang="en-US" sz="2400" dirty="0">
                <a:latin typeface="Times New Roman" panose="02020603050405020304" pitchFamily="18" charset="0"/>
                <a:cs typeface="Times New Roman" panose="02020603050405020304" pitchFamily="18" charset="0"/>
              </a:rPr>
              <a:t>Output:    An optimal sequence J for the jobs.</a:t>
            </a:r>
          </a:p>
        </p:txBody>
      </p:sp>
      <p:sp>
        <p:nvSpPr>
          <p:cNvPr id="3" name="TextBox 2">
            <a:extLst>
              <a:ext uri="{FF2B5EF4-FFF2-40B4-BE49-F238E27FC236}">
                <a16:creationId xmlns:a16="http://schemas.microsoft.com/office/drawing/2014/main" id="{4C8F8773-FD5A-480D-9AEC-9D62C5770528}"/>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219577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656608" y="1276597"/>
            <a:ext cx="902643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void schedule (int n, const int deadline[ ], </a:t>
            </a:r>
            <a:r>
              <a:rPr lang="en-US" sz="2400" dirty="0" err="1">
                <a:latin typeface="Times New Roman" panose="02020603050405020304" pitchFamily="18" charset="0"/>
                <a:cs typeface="Times New Roman" panose="02020603050405020304" pitchFamily="18" charset="0"/>
              </a:rPr>
              <a:t>sequence_of_integer</a:t>
            </a:r>
            <a:r>
              <a:rPr lang="en-US" sz="2400" dirty="0">
                <a:latin typeface="Times New Roman" panose="02020603050405020304" pitchFamily="18" charset="0"/>
                <a:cs typeface="Times New Roman" panose="02020603050405020304" pitchFamily="18" charset="0"/>
              </a:rPr>
              <a:t>&amp; J)</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index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sequence_of_integer</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J = [1];</a:t>
            </a: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2;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n;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K = J with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added according to nondecreasing values </a:t>
            </a:r>
          </a:p>
          <a:p>
            <a:r>
              <a:rPr lang="en-US" sz="2400" dirty="0">
                <a:latin typeface="Times New Roman" panose="02020603050405020304" pitchFamily="18" charset="0"/>
                <a:cs typeface="Times New Roman" panose="02020603050405020304" pitchFamily="18" charset="0"/>
              </a:rPr>
              <a:t>							    of deadline[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if (K is feasible)</a:t>
            </a:r>
          </a:p>
          <a:p>
            <a:r>
              <a:rPr lang="en-US" sz="2400" dirty="0">
                <a:latin typeface="Times New Roman" panose="02020603050405020304" pitchFamily="18" charset="0"/>
                <a:cs typeface="Times New Roman" panose="02020603050405020304" pitchFamily="18" charset="0"/>
              </a:rPr>
              <a:t>			J = K;</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1E8A1A19-94CE-45BE-9FB2-14600987F042}"/>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132425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sp>
        <p:nvSpPr>
          <p:cNvPr id="3" name="TextBox 2">
            <a:extLst>
              <a:ext uri="{FF2B5EF4-FFF2-40B4-BE49-F238E27FC236}">
                <a16:creationId xmlns:a16="http://schemas.microsoft.com/office/drawing/2014/main" id="{CC5FA8EF-8E72-41B9-ABB6-4F9489481D22}"/>
              </a:ext>
            </a:extLst>
          </p:cNvPr>
          <p:cNvSpPr txBox="1"/>
          <p:nvPr/>
        </p:nvSpPr>
        <p:spPr>
          <a:xfrm>
            <a:off x="1322119" y="1536174"/>
            <a:ext cx="9265921"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Consider a problem of optimally scheduling multiple jobs (customers) to be served by a processor (producer), where jobs do not all take the same amount of time to be completely served, but the producer knows how long each takes.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t>
            </a:r>
            <a:r>
              <a:rPr lang="en-US" sz="2400" dirty="0">
                <a:solidFill>
                  <a:srgbClr val="3803CD"/>
                </a:solidFill>
                <a:latin typeface="Times New Roman" panose="02020603050405020304" pitchFamily="18" charset="0"/>
                <a:cs typeface="Times New Roman" panose="02020603050405020304" pitchFamily="18" charset="0"/>
              </a:rPr>
              <a:t>optimal schedule </a:t>
            </a:r>
            <a:r>
              <a:rPr lang="en-US" sz="2400" dirty="0">
                <a:latin typeface="Times New Roman" panose="02020603050405020304" pitchFamily="18" charset="0"/>
                <a:cs typeface="Times New Roman" panose="02020603050405020304" pitchFamily="18" charset="0"/>
              </a:rPr>
              <a:t>would be minimizing the total time customers spent both waiting and being served (executed).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time spent both waiting and being served is called </a:t>
            </a:r>
            <a:r>
              <a:rPr lang="en-US" sz="2400" dirty="0">
                <a:solidFill>
                  <a:srgbClr val="3803CD"/>
                </a:solidFill>
                <a:latin typeface="Times New Roman" panose="02020603050405020304" pitchFamily="18" charset="0"/>
                <a:cs typeface="Times New Roman" panose="02020603050405020304" pitchFamily="18" charset="0"/>
              </a:rPr>
              <a:t>the time in the system</a:t>
            </a:r>
            <a:r>
              <a:rPr lang="en-US" sz="24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problem of minimizing the total time in the system has many applications. For example,</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schedule users’ access to a disk drive to minimize the total time they spend waiting and being served. </a:t>
            </a:r>
          </a:p>
        </p:txBody>
      </p:sp>
    </p:spTree>
    <p:extLst>
      <p:ext uri="{BB962C8B-B14F-4D97-AF65-F5344CB8AC3E}">
        <p14:creationId xmlns:p14="http://schemas.microsoft.com/office/powerpoint/2010/main" val="311815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467394" y="1304469"/>
            <a:ext cx="902643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4.6.  Given the jobs with deadlines and profits in Example 4.4.</a:t>
            </a:r>
          </a:p>
        </p:txBody>
      </p:sp>
      <p:sp>
        <p:nvSpPr>
          <p:cNvPr id="3" name="TextBox 2">
            <a:extLst>
              <a:ext uri="{FF2B5EF4-FFF2-40B4-BE49-F238E27FC236}">
                <a16:creationId xmlns:a16="http://schemas.microsoft.com/office/drawing/2014/main" id="{E18AECF0-97A0-4F5C-B47C-8982ACEDFF97}"/>
              </a:ext>
            </a:extLst>
          </p:cNvPr>
          <p:cNvSpPr txBox="1"/>
          <p:nvPr/>
        </p:nvSpPr>
        <p:spPr>
          <a:xfrm>
            <a:off x="1467394"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ABD311B7-14FD-42E8-BAD9-EB3DB7DFD612}"/>
              </a:ext>
            </a:extLst>
          </p:cNvPr>
          <p:cNvGraphicFramePr>
            <a:graphicFrameLocks noGrp="1"/>
          </p:cNvGraphicFramePr>
          <p:nvPr>
            <p:extLst>
              <p:ext uri="{D42A27DB-BD31-4B8C-83A1-F6EECF244321}">
                <p14:modId xmlns:p14="http://schemas.microsoft.com/office/powerpoint/2010/main" val="2110673358"/>
              </p:ext>
            </p:extLst>
          </p:nvPr>
        </p:nvGraphicFramePr>
        <p:xfrm>
          <a:off x="1596043" y="2154389"/>
          <a:ext cx="2668386" cy="2937478"/>
        </p:xfrm>
        <a:graphic>
          <a:graphicData uri="http://schemas.openxmlformats.org/drawingml/2006/table">
            <a:tbl>
              <a:tblPr firstRow="1" bandRow="1">
                <a:tableStyleId>{5C22544A-7EE6-4342-B048-85BDC9FD1C3A}</a:tableStyleId>
              </a:tblPr>
              <a:tblGrid>
                <a:gridCol w="600379">
                  <a:extLst>
                    <a:ext uri="{9D8B030D-6E8A-4147-A177-3AD203B41FA5}">
                      <a16:colId xmlns:a16="http://schemas.microsoft.com/office/drawing/2014/main" val="3568550655"/>
                    </a:ext>
                  </a:extLst>
                </a:gridCol>
                <a:gridCol w="1142209">
                  <a:extLst>
                    <a:ext uri="{9D8B030D-6E8A-4147-A177-3AD203B41FA5}">
                      <a16:colId xmlns:a16="http://schemas.microsoft.com/office/drawing/2014/main" val="3924062548"/>
                    </a:ext>
                  </a:extLst>
                </a:gridCol>
                <a:gridCol w="925798">
                  <a:extLst>
                    <a:ext uri="{9D8B030D-6E8A-4147-A177-3AD203B41FA5}">
                      <a16:colId xmlns:a16="http://schemas.microsoft.com/office/drawing/2014/main" val="206926212"/>
                    </a:ext>
                  </a:extLst>
                </a:gridCol>
              </a:tblGrid>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5017"/>
                  </a:ext>
                </a:extLst>
              </a:tr>
              <a:tr h="366620">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0980557"/>
                  </a:ext>
                </a:extLst>
              </a:tr>
              <a:tr h="371138">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2043152"/>
                  </a:ext>
                </a:extLst>
              </a:tr>
            </a:tbl>
          </a:graphicData>
        </a:graphic>
      </p:graphicFrame>
      <p:sp>
        <p:nvSpPr>
          <p:cNvPr id="5" name="TextBox 4">
            <a:extLst>
              <a:ext uri="{FF2B5EF4-FFF2-40B4-BE49-F238E27FC236}">
                <a16:creationId xmlns:a16="http://schemas.microsoft.com/office/drawing/2014/main" id="{9E98F04D-EA39-4EB4-AD97-7FA3D0495000}"/>
              </a:ext>
            </a:extLst>
          </p:cNvPr>
          <p:cNvSpPr txBox="1"/>
          <p:nvPr/>
        </p:nvSpPr>
        <p:spPr>
          <a:xfrm>
            <a:off x="4489531" y="2033906"/>
            <a:ext cx="6333640" cy="3816429"/>
          </a:xfrm>
          <a:prstGeom prst="rect">
            <a:avLst/>
          </a:prstGeom>
          <a:noFill/>
        </p:spPr>
        <p:txBody>
          <a:bodyPr wrap="square" rtlCol="0">
            <a:sp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J = [1]. </a:t>
            </a:r>
          </a:p>
          <a:p>
            <a:pPr marL="457200" indent="-457200">
              <a:buAutoNum type="arabicPeriod"/>
            </a:pPr>
            <a:r>
              <a:rPr lang="en-US" sz="2200" dirty="0">
                <a:latin typeface="Times New Roman" panose="02020603050405020304" pitchFamily="18" charset="0"/>
                <a:cs typeface="Times New Roman" panose="02020603050405020304" pitchFamily="18" charset="0"/>
              </a:rPr>
              <a:t>K = [2, 1] and is determined to be feasible.</a:t>
            </a:r>
          </a:p>
          <a:p>
            <a:r>
              <a:rPr lang="en-US" sz="2200" dirty="0">
                <a:latin typeface="Times New Roman" panose="02020603050405020304" pitchFamily="18" charset="0"/>
                <a:cs typeface="Times New Roman" panose="02020603050405020304" pitchFamily="18" charset="0"/>
              </a:rPr>
              <a:t>       J = [2, 1] for K is feasible.</a:t>
            </a:r>
          </a:p>
          <a:p>
            <a:pPr marL="457200" indent="-457200">
              <a:buAutoNum type="arabicPeriod" startAt="3"/>
              <a:tabLst>
                <a:tab pos="457200" algn="l"/>
              </a:tabLst>
            </a:pPr>
            <a:r>
              <a:rPr lang="en-US" sz="2200" dirty="0">
                <a:latin typeface="Times New Roman" panose="02020603050405020304" pitchFamily="18" charset="0"/>
                <a:cs typeface="Times New Roman" panose="02020603050405020304" pitchFamily="18" charset="0"/>
              </a:rPr>
              <a:t>K = [2, 3, 1] and is rejected for it is not feasible.</a:t>
            </a:r>
          </a:p>
          <a:p>
            <a:pPr marL="457200" indent="-457200">
              <a:buAutoNum type="arabicPeriod" startAt="3"/>
              <a:tabLst>
                <a:tab pos="457200" algn="l"/>
              </a:tabLst>
            </a:pPr>
            <a:r>
              <a:rPr lang="en-US" sz="2200" dirty="0">
                <a:latin typeface="Times New Roman" panose="02020603050405020304" pitchFamily="18" charset="0"/>
                <a:cs typeface="Times New Roman" panose="02020603050405020304" pitchFamily="18" charset="0"/>
              </a:rPr>
              <a:t>K = [2, 1, 4] and is determined to be feasible.</a:t>
            </a:r>
          </a:p>
          <a:p>
            <a:r>
              <a:rPr lang="en-US" sz="2200" dirty="0">
                <a:latin typeface="Times New Roman" panose="02020603050405020304" pitchFamily="18" charset="0"/>
                <a:cs typeface="Times New Roman" panose="02020603050405020304" pitchFamily="18" charset="0"/>
              </a:rPr>
              <a:t>       J = [2, 1, 4] for K is feasible.</a:t>
            </a:r>
          </a:p>
          <a:p>
            <a:pPr marL="457200" indent="-457200">
              <a:buAutoNum type="arabicPeriod" startAt="5"/>
            </a:pPr>
            <a:r>
              <a:rPr lang="en-US" sz="2200" dirty="0">
                <a:latin typeface="Times New Roman" panose="02020603050405020304" pitchFamily="18" charset="0"/>
                <a:cs typeface="Times New Roman" panose="02020603050405020304" pitchFamily="18" charset="0"/>
              </a:rPr>
              <a:t>K = [2, 5, 1, 4] and is rejected for it is not feasible. </a:t>
            </a:r>
          </a:p>
          <a:p>
            <a:pPr marL="457200" indent="-457200">
              <a:buFontTx/>
              <a:buAutoNum type="arabicPeriod" startAt="5"/>
            </a:pPr>
            <a:r>
              <a:rPr lang="en-US" sz="2200" dirty="0">
                <a:latin typeface="Times New Roman" panose="02020603050405020304" pitchFamily="18" charset="0"/>
                <a:cs typeface="Times New Roman" panose="02020603050405020304" pitchFamily="18" charset="0"/>
              </a:rPr>
              <a:t>K = [2, 1, 6, 4] and is rejected for it is not feasible. </a:t>
            </a:r>
          </a:p>
          <a:p>
            <a:pPr marL="457200" indent="-457200">
              <a:buFontTx/>
              <a:buAutoNum type="arabicPeriod" startAt="5"/>
            </a:pPr>
            <a:r>
              <a:rPr lang="en-US" sz="2200" dirty="0">
                <a:latin typeface="Times New Roman" panose="02020603050405020304" pitchFamily="18" charset="0"/>
                <a:cs typeface="Times New Roman" panose="02020603050405020304" pitchFamily="18" charset="0"/>
              </a:rPr>
              <a:t>K = [2, 7, 1, 4] and is rejected for it is not feasible.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final value of J is [2, 1, 4]. </a:t>
            </a:r>
          </a:p>
        </p:txBody>
      </p:sp>
    </p:spTree>
    <p:extLst>
      <p:ext uri="{BB962C8B-B14F-4D97-AF65-F5344CB8AC3E}">
        <p14:creationId xmlns:p14="http://schemas.microsoft.com/office/powerpoint/2010/main" val="3259588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664919" y="1351411"/>
                <a:ext cx="9026435" cy="459471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Basic operation: A comparison instruction is the basic operation. The reason is that we need to do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comparisons to sort the jobs;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comparisons when we set K equal to J with job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added, and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comparison to check if K is feasible. </a:t>
                </a:r>
              </a:p>
              <a:p>
                <a:r>
                  <a:rPr lang="en-US" sz="2400" dirty="0">
                    <a:latin typeface="Times New Roman" panose="02020603050405020304" pitchFamily="18" charset="0"/>
                    <a:cs typeface="Times New Roman" panose="02020603050405020304" pitchFamily="18" charset="0"/>
                  </a:rPr>
                  <a:t>Input size: n, the number of jobs.</a:t>
                </a:r>
              </a:p>
              <a:p>
                <a:r>
                  <a:rPr lang="en-US" sz="2400" dirty="0">
                    <a:latin typeface="Times New Roman" panose="02020603050405020304" pitchFamily="18" charset="0"/>
                    <a:cs typeface="Times New Roman" panose="02020603050405020304" pitchFamily="18" charset="0"/>
                  </a:rPr>
                  <a:t>It takes a time of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ea typeface="Cambria Math" panose="02040503050406030204" pitchFamily="18" charset="0"/>
                                <a:cs typeface="Times New Roman" panose="02020603050405020304" pitchFamily="18" charset="0"/>
                              </a:rPr>
                              <m:t>log</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fName>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e>
                    </m:func>
                  </m:oMath>
                </a14:m>
                <a:r>
                  <a:rPr lang="en-US" sz="2400" dirty="0">
                    <a:latin typeface="Times New Roman" panose="02020603050405020304" pitchFamily="18" charset="0"/>
                    <a:cs typeface="Times New Roman" panose="02020603050405020304" pitchFamily="18" charset="0"/>
                  </a:rPr>
                  <a:t> to sort before passing them to the algorithm.</a:t>
                </a:r>
              </a:p>
              <a:p>
                <a:r>
                  <a:rPr lang="en-US" sz="2400" dirty="0">
                    <a:latin typeface="Times New Roman" panose="02020603050405020304" pitchFamily="18" charset="0"/>
                    <a:cs typeface="Times New Roman" panose="02020603050405020304" pitchFamily="18" charset="0"/>
                  </a:rPr>
                  <a:t>In each iteration of the for-</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loop, we need to do at most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 comparisons to added the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job to K, and at most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comparisons to check if K is feasible. Therefore the worst case is </a:t>
                </a:r>
              </a:p>
              <a:p>
                <a:r>
                  <a:rPr lang="en-US" sz="2400" dirty="0">
                    <a:latin typeface="Times New Roman" panose="02020603050405020304" pitchFamily="18" charset="0"/>
                    <a:cs typeface="Times New Roman" panose="02020603050405020304" pitchFamily="18" charset="0"/>
                  </a:rPr>
                  <a:t>	T(n) = </a:t>
                </a:r>
                <a14:m>
                  <m:oMath xmlns:m="http://schemas.openxmlformats.org/officeDocument/2006/math">
                    <m:nary>
                      <m:naryPr>
                        <m:chr m:val="∑"/>
                        <m:ctrlPr>
                          <a:rPr lang="en-US" sz="240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𝑛</m:t>
                        </m:r>
                      </m:sup>
                      <m:e>
                        <m:d>
                          <m:dPr>
                            <m:ctrlPr>
                              <a:rPr lang="en-US" sz="2400" b="0" i="1" smtClean="0">
                                <a:latin typeface="Cambria Math" panose="02040503050406030204" pitchFamily="18" charset="0"/>
                                <a:cs typeface="Times New Roman" panose="02020603050405020304" pitchFamily="18" charset="0"/>
                              </a:rPr>
                            </m:ctrlPr>
                          </m:d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−1</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e>
                        </m:d>
                      </m:e>
                    </m:nary>
                  </m:oMath>
                </a14:m>
                <a:r>
                  <a:rPr lang="en-US" sz="2400" dirty="0">
                    <a:latin typeface="Times New Roman" panose="02020603050405020304" pitchFamily="18" charset="0"/>
                    <a:cs typeface="Times New Roman" panose="02020603050405020304" pitchFamily="18" charset="0"/>
                  </a:rPr>
                  <a:t> = 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𝜃</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664919" y="1351411"/>
                <a:ext cx="9026435" cy="4594719"/>
              </a:xfrm>
              <a:prstGeom prst="rect">
                <a:avLst/>
              </a:prstGeom>
              <a:blipFill>
                <a:blip r:embed="rId2"/>
                <a:stretch>
                  <a:fillRect l="-1013" t="-1062" b="-1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77FB4A3-EBEF-4516-BB62-62517CCAC6D7}"/>
              </a:ext>
            </a:extLst>
          </p:cNvPr>
          <p:cNvSpPr txBox="1"/>
          <p:nvPr/>
        </p:nvSpPr>
        <p:spPr>
          <a:xfrm>
            <a:off x="1538251" y="525568"/>
            <a:ext cx="798813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Time Complexity for 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4155233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2107870"/>
            <a:ext cx="902643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4.4.   Algorithm 4.4 always produces an optimal set of jobs.</a:t>
            </a:r>
          </a:p>
          <a:p>
            <a:r>
              <a:rPr lang="en-US" sz="2400" dirty="0">
                <a:latin typeface="Times New Roman" panose="02020603050405020304" pitchFamily="18" charset="0"/>
                <a:cs typeface="Times New Roman" panose="02020603050405020304" pitchFamily="18" charset="0"/>
              </a:rPr>
              <a:t>Proof: Leave for the reader (175-176)</a:t>
            </a:r>
          </a:p>
        </p:txBody>
      </p:sp>
      <p:sp>
        <p:nvSpPr>
          <p:cNvPr id="3" name="TextBox 2">
            <a:extLst>
              <a:ext uri="{FF2B5EF4-FFF2-40B4-BE49-F238E27FC236}">
                <a16:creationId xmlns:a16="http://schemas.microsoft.com/office/drawing/2014/main" id="{B99D9FBB-C254-4109-B586-8AF4C69BA670}"/>
              </a:ext>
            </a:extLst>
          </p:cNvPr>
          <p:cNvSpPr txBox="1"/>
          <p:nvPr/>
        </p:nvSpPr>
        <p:spPr>
          <a:xfrm>
            <a:off x="1538251" y="525568"/>
            <a:ext cx="559407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15731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2984566" y="2573382"/>
            <a:ext cx="622286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Hoffman Trees and Codes</a:t>
            </a:r>
          </a:p>
        </p:txBody>
      </p:sp>
    </p:spTree>
    <p:extLst>
      <p:ext uri="{BB962C8B-B14F-4D97-AF65-F5344CB8AC3E}">
        <p14:creationId xmlns:p14="http://schemas.microsoft.com/office/powerpoint/2010/main" val="58387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4228" y="910875"/>
            <a:ext cx="7890352" cy="5909310"/>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Find a way to store a given data file efficiently.</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problem of </a:t>
            </a:r>
            <a:r>
              <a:rPr lang="en-US" sz="22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data compression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to find an efficient method for encoding a data file.</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 encoding method is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Huffman code</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greedy algorithm for finding a Huffman encoding for a given file.</a:t>
            </a:r>
          </a:p>
          <a:p>
            <a:pPr marL="457200"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Using a </a:t>
            </a:r>
            <a:r>
              <a:rPr lang="en-US" sz="22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binary code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a common way to represent a file.</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Each character is represented by a unique binary string, called the </a:t>
            </a:r>
            <a:r>
              <a:rPr lang="en-US" sz="2200" dirty="0">
                <a:solidFill>
                  <a:srgbClr val="3803CD"/>
                </a:solidFill>
                <a:latin typeface="Times New Roman" panose="02020603050405020304" pitchFamily="18" charset="0"/>
                <a:ea typeface="Microsoft YaHei" panose="020B0503020204020204" pitchFamily="34" charset="-122"/>
                <a:cs typeface="Microsoft YaHei" panose="020B0503020204020204" pitchFamily="34" charset="-122"/>
              </a:rPr>
              <a:t>code word</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p:pic>
        <p:nvPicPr>
          <p:cNvPr id="4" name="Picture 3" descr="Image result for smiley face images">
            <a:extLst>
              <a:ext uri="{FF2B5EF4-FFF2-40B4-BE49-F238E27FC236}">
                <a16:creationId xmlns:a16="http://schemas.microsoft.com/office/drawing/2014/main" id="{8C1933B2-B878-4643-B58C-901D3D36E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78438">
            <a:off x="923469" y="2292231"/>
            <a:ext cx="485881" cy="326257"/>
          </a:xfrm>
          <a:prstGeom prst="rect">
            <a:avLst/>
          </a:prstGeom>
          <a:noFill/>
        </p:spPr>
      </p:pic>
    </p:spTree>
    <p:extLst>
      <p:ext uri="{BB962C8B-B14F-4D97-AF65-F5344CB8AC3E}">
        <p14:creationId xmlns:p14="http://schemas.microsoft.com/office/powerpoint/2010/main" val="426525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788" y="744621"/>
            <a:ext cx="7890352" cy="4647426"/>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Let encode a text into a sequence of bits:</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given text comprises characters from some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n-character alphabet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assigns to each of the text’s characters some sequence of bits called 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p>
          <a:p>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For example:</a:t>
            </a: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p:graphicFrame>
        <p:nvGraphicFramePr>
          <p:cNvPr id="3" name="Table 2">
            <a:extLst>
              <a:ext uri="{FF2B5EF4-FFF2-40B4-BE49-F238E27FC236}">
                <a16:creationId xmlns:a16="http://schemas.microsoft.com/office/drawing/2014/main" id="{C5E76EF7-8389-45BA-8AA7-DDF7BF73752C}"/>
              </a:ext>
            </a:extLst>
          </p:cNvPr>
          <p:cNvGraphicFramePr>
            <a:graphicFrameLocks noGrp="1"/>
          </p:cNvGraphicFramePr>
          <p:nvPr>
            <p:extLst>
              <p:ext uri="{D42A27DB-BD31-4B8C-83A1-F6EECF244321}">
                <p14:modId xmlns:p14="http://schemas.microsoft.com/office/powerpoint/2010/main" val="4138490476"/>
              </p:ext>
            </p:extLst>
          </p:nvPr>
        </p:nvGraphicFramePr>
        <p:xfrm>
          <a:off x="1882238" y="4123472"/>
          <a:ext cx="7319040" cy="1043205"/>
        </p:xfrm>
        <a:graphic>
          <a:graphicData uri="http://schemas.openxmlformats.org/drawingml/2006/table">
            <a:tbl>
              <a:tblPr firstRow="1" firstCol="1" bandRow="1">
                <a:tableStyleId>{5C22544A-7EE6-4342-B048-85BDC9FD1C3A}</a:tableStyleId>
              </a:tblPr>
              <a:tblGrid>
                <a:gridCol w="1458306">
                  <a:extLst>
                    <a:ext uri="{9D8B030D-6E8A-4147-A177-3AD203B41FA5}">
                      <a16:colId xmlns:a16="http://schemas.microsoft.com/office/drawing/2014/main" val="20000"/>
                    </a:ext>
                  </a:extLst>
                </a:gridCol>
                <a:gridCol w="1169395">
                  <a:extLst>
                    <a:ext uri="{9D8B030D-6E8A-4147-A177-3AD203B41FA5}">
                      <a16:colId xmlns:a16="http://schemas.microsoft.com/office/drawing/2014/main" val="20001"/>
                    </a:ext>
                  </a:extLst>
                </a:gridCol>
                <a:gridCol w="1169395">
                  <a:extLst>
                    <a:ext uri="{9D8B030D-6E8A-4147-A177-3AD203B41FA5}">
                      <a16:colId xmlns:a16="http://schemas.microsoft.com/office/drawing/2014/main" val="20002"/>
                    </a:ext>
                  </a:extLst>
                </a:gridCol>
                <a:gridCol w="1169395">
                  <a:extLst>
                    <a:ext uri="{9D8B030D-6E8A-4147-A177-3AD203B41FA5}">
                      <a16:colId xmlns:a16="http://schemas.microsoft.com/office/drawing/2014/main" val="20003"/>
                    </a:ext>
                  </a:extLst>
                </a:gridCol>
                <a:gridCol w="1238184">
                  <a:extLst>
                    <a:ext uri="{9D8B030D-6E8A-4147-A177-3AD203B41FA5}">
                      <a16:colId xmlns:a16="http://schemas.microsoft.com/office/drawing/2014/main" val="20004"/>
                    </a:ext>
                  </a:extLst>
                </a:gridCol>
                <a:gridCol w="1114365">
                  <a:extLst>
                    <a:ext uri="{9D8B030D-6E8A-4147-A177-3AD203B41FA5}">
                      <a16:colId xmlns:a16="http://schemas.microsoft.com/office/drawing/2014/main" val="20005"/>
                    </a:ext>
                  </a:extLst>
                </a:gridCol>
              </a:tblGrid>
              <a:tr h="331441">
                <a:tc>
                  <a:txBody>
                    <a:bodyPr/>
                    <a:lstStyle/>
                    <a:p>
                      <a:pPr marL="0" marR="0">
                        <a:spcBef>
                          <a:spcPts val="0"/>
                        </a:spcBef>
                        <a:spcAft>
                          <a:spcPts val="0"/>
                        </a:spcAft>
                      </a:pPr>
                      <a:r>
                        <a:rPr lang="en-US" sz="2200" dirty="0">
                          <a:solidFill>
                            <a:schemeClr val="tx1"/>
                          </a:solidFill>
                          <a:effectLst/>
                        </a:rPr>
                        <a:t>character</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1441">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645">
                <a:tc>
                  <a:txBody>
                    <a:bodyPr/>
                    <a:lstStyle/>
                    <a:p>
                      <a:pPr marL="0" marR="0">
                        <a:spcBef>
                          <a:spcPts val="0"/>
                        </a:spcBef>
                        <a:spcAft>
                          <a:spcPts val="0"/>
                        </a:spcAft>
                      </a:pPr>
                      <a:r>
                        <a:rPr lang="en-US" sz="2200" dirty="0">
                          <a:solidFill>
                            <a:schemeClr val="tx1"/>
                          </a:solidFill>
                          <a:effectLst/>
                        </a:rPr>
                        <a:t>codeword</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4" name="Picture 3" descr="Image result for smiley face images">
            <a:extLst>
              <a:ext uri="{FF2B5EF4-FFF2-40B4-BE49-F238E27FC236}">
                <a16:creationId xmlns:a16="http://schemas.microsoft.com/office/drawing/2014/main" id="{8C1933B2-B878-4643-B58C-901D3D36E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56377">
            <a:off x="866403" y="2223361"/>
            <a:ext cx="551930" cy="387701"/>
          </a:xfrm>
          <a:prstGeom prst="rect">
            <a:avLst/>
          </a:prstGeom>
          <a:noFill/>
        </p:spPr>
      </p:pic>
    </p:spTree>
    <p:extLst>
      <p:ext uri="{BB962C8B-B14F-4D97-AF65-F5344CB8AC3E}">
        <p14:creationId xmlns:p14="http://schemas.microsoft.com/office/powerpoint/2010/main" val="358924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76162" y="387174"/>
                <a:ext cx="7890352" cy="6678751"/>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Let encode a text into a sequence of bits:</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given text comprises characters from some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n-character alphabet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assigns to each of the text’s characters some sequence of bits called 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For example:</a:t>
                </a: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Fixed-length encoding</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example, the standard ASCII  uses a </a:t>
                </a: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fixed-length encoding</a:t>
                </a: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assigns to each symbol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bit string of the same length m (m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For example, consider n = 256 symbols. Then 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256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sSup>
                      <m:sSupPr>
                        <m:ctrlPr>
                          <a:rPr lang="en-US" sz="2200" i="1" dirty="0" smtClean="0">
                            <a:solidFill>
                              <a:srgbClr val="0000FF"/>
                            </a:solidFill>
                            <a:latin typeface="Cambria Math" panose="02040503050406030204" pitchFamily="18" charset="0"/>
                            <a:ea typeface="Microsoft YaHei" panose="020B0503020204020204" pitchFamily="34" charset="-122"/>
                          </a:rPr>
                        </m:ctrlPr>
                      </m:sSupPr>
                      <m:e>
                        <m:r>
                          <a:rPr lang="en-US" sz="2200" b="0" i="1" dirty="0" smtClean="0">
                            <a:solidFill>
                              <a:srgbClr val="0000FF"/>
                            </a:solidFill>
                            <a:latin typeface="Cambria Math" panose="02040503050406030204" pitchFamily="18" charset="0"/>
                            <a:ea typeface="Microsoft YaHei" panose="020B0503020204020204" pitchFamily="34" charset="-122"/>
                          </a:rPr>
                          <m:t>2</m:t>
                        </m:r>
                      </m:e>
                      <m:sup>
                        <m:r>
                          <a:rPr lang="en-US" sz="2200" b="0" i="1" dirty="0" smtClean="0">
                            <a:solidFill>
                              <a:srgbClr val="0000FF"/>
                            </a:solidFill>
                            <a:latin typeface="Cambria Math" panose="02040503050406030204" pitchFamily="18" charset="0"/>
                            <a:ea typeface="Microsoft YaHei" panose="020B0503020204020204" pitchFamily="34" charset="-122"/>
                          </a:rPr>
                          <m:t>8</m:t>
                        </m:r>
                      </m:sup>
                    </m:sSup>
                    <m:r>
                      <a:rPr lang="en-US" sz="2200" b="0" i="1" dirty="0" smtClean="0">
                        <a:solidFill>
                          <a:srgbClr val="0000FF"/>
                        </a:solidFill>
                        <a:latin typeface="Cambria Math" panose="02040503050406030204" pitchFamily="18" charset="0"/>
                        <a:ea typeface="Microsoft YaHei" panose="020B0503020204020204" pitchFamily="34" charset="-122"/>
                      </a:rPr>
                      <m:t>=8 </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bits</a:t>
                </a:r>
              </a:p>
              <a:p>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0"/>
                  </a:spcAft>
                  <a:buFont typeface="Symbol" panose="05050102010706020507" pitchFamily="18" charset="2"/>
                  <a:buChar char=""/>
                </a:pPr>
                <a:r>
                  <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rPr>
                  <a:t>…</a:t>
                </a:r>
              </a:p>
            </p:txBody>
          </p:sp>
        </mc:Choice>
        <mc:Fallback xmlns="">
          <p:sp>
            <p:nvSpPr>
              <p:cNvPr id="2" name="Rectangle 1"/>
              <p:cNvSpPr>
                <a:spLocks noRot="1" noChangeAspect="1" noMove="1" noResize="1" noEditPoints="1" noAdjustHandles="1" noChangeArrowheads="1" noChangeShapeType="1" noTextEdit="1"/>
              </p:cNvSpPr>
              <p:nvPr/>
            </p:nvSpPr>
            <p:spPr>
              <a:xfrm>
                <a:off x="1776162" y="387174"/>
                <a:ext cx="7890352" cy="6678751"/>
              </a:xfrm>
              <a:prstGeom prst="rect">
                <a:avLst/>
              </a:prstGeom>
              <a:blipFill>
                <a:blip r:embed="rId2"/>
                <a:stretch>
                  <a:fillRect l="-1931" t="-1187" r="-386" b="-913"/>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C5E76EF7-8389-45BA-8AA7-DDF7BF73752C}"/>
              </a:ext>
            </a:extLst>
          </p:cNvPr>
          <p:cNvGraphicFramePr>
            <a:graphicFrameLocks noGrp="1"/>
          </p:cNvGraphicFramePr>
          <p:nvPr/>
        </p:nvGraphicFramePr>
        <p:xfrm>
          <a:off x="1957052" y="3508330"/>
          <a:ext cx="7319040" cy="1043205"/>
        </p:xfrm>
        <a:graphic>
          <a:graphicData uri="http://schemas.openxmlformats.org/drawingml/2006/table">
            <a:tbl>
              <a:tblPr firstRow="1" firstCol="1" bandRow="1">
                <a:tableStyleId>{5C22544A-7EE6-4342-B048-85BDC9FD1C3A}</a:tableStyleId>
              </a:tblPr>
              <a:tblGrid>
                <a:gridCol w="1458306">
                  <a:extLst>
                    <a:ext uri="{9D8B030D-6E8A-4147-A177-3AD203B41FA5}">
                      <a16:colId xmlns:a16="http://schemas.microsoft.com/office/drawing/2014/main" val="20000"/>
                    </a:ext>
                  </a:extLst>
                </a:gridCol>
                <a:gridCol w="1169395">
                  <a:extLst>
                    <a:ext uri="{9D8B030D-6E8A-4147-A177-3AD203B41FA5}">
                      <a16:colId xmlns:a16="http://schemas.microsoft.com/office/drawing/2014/main" val="20001"/>
                    </a:ext>
                  </a:extLst>
                </a:gridCol>
                <a:gridCol w="1169395">
                  <a:extLst>
                    <a:ext uri="{9D8B030D-6E8A-4147-A177-3AD203B41FA5}">
                      <a16:colId xmlns:a16="http://schemas.microsoft.com/office/drawing/2014/main" val="20002"/>
                    </a:ext>
                  </a:extLst>
                </a:gridCol>
                <a:gridCol w="1169395">
                  <a:extLst>
                    <a:ext uri="{9D8B030D-6E8A-4147-A177-3AD203B41FA5}">
                      <a16:colId xmlns:a16="http://schemas.microsoft.com/office/drawing/2014/main" val="20003"/>
                    </a:ext>
                  </a:extLst>
                </a:gridCol>
                <a:gridCol w="1238184">
                  <a:extLst>
                    <a:ext uri="{9D8B030D-6E8A-4147-A177-3AD203B41FA5}">
                      <a16:colId xmlns:a16="http://schemas.microsoft.com/office/drawing/2014/main" val="20004"/>
                    </a:ext>
                  </a:extLst>
                </a:gridCol>
                <a:gridCol w="1114365">
                  <a:extLst>
                    <a:ext uri="{9D8B030D-6E8A-4147-A177-3AD203B41FA5}">
                      <a16:colId xmlns:a16="http://schemas.microsoft.com/office/drawing/2014/main" val="20005"/>
                    </a:ext>
                  </a:extLst>
                </a:gridCol>
              </a:tblGrid>
              <a:tr h="331441">
                <a:tc>
                  <a:txBody>
                    <a:bodyPr/>
                    <a:lstStyle/>
                    <a:p>
                      <a:pPr marL="0" marR="0">
                        <a:spcBef>
                          <a:spcPts val="0"/>
                        </a:spcBef>
                        <a:spcAft>
                          <a:spcPts val="0"/>
                        </a:spcAft>
                      </a:pPr>
                      <a:r>
                        <a:rPr lang="en-US" sz="2200" dirty="0">
                          <a:solidFill>
                            <a:schemeClr val="tx1"/>
                          </a:solidFill>
                          <a:effectLst/>
                        </a:rPr>
                        <a:t>symbol</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1441">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645">
                <a:tc>
                  <a:txBody>
                    <a:bodyPr/>
                    <a:lstStyle/>
                    <a:p>
                      <a:pPr marL="0" marR="0">
                        <a:spcBef>
                          <a:spcPts val="0"/>
                        </a:spcBef>
                        <a:spcAft>
                          <a:spcPts val="0"/>
                        </a:spcAft>
                      </a:pPr>
                      <a:r>
                        <a:rPr lang="en-US" sz="2200">
                          <a:solidFill>
                            <a:schemeClr val="tx1"/>
                          </a:solidFill>
                          <a:effectLst/>
                        </a:rPr>
                        <a:t>codeword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4" name="Picture 3" descr="Image result for smiley face images">
            <a:extLst>
              <a:ext uri="{FF2B5EF4-FFF2-40B4-BE49-F238E27FC236}">
                <a16:creationId xmlns:a16="http://schemas.microsoft.com/office/drawing/2014/main" id="{8C1933B2-B878-4643-B58C-901D3D36EA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5" name="Multiplication Sign 4">
            <a:extLst>
              <a:ext uri="{FF2B5EF4-FFF2-40B4-BE49-F238E27FC236}">
                <a16:creationId xmlns:a16="http://schemas.microsoft.com/office/drawing/2014/main" id="{9B23FD55-165B-499B-9978-3DBBF2F3D423}"/>
              </a:ext>
            </a:extLst>
          </p:cNvPr>
          <p:cNvSpPr/>
          <p:nvPr/>
        </p:nvSpPr>
        <p:spPr>
          <a:xfrm>
            <a:off x="357447" y="4098175"/>
            <a:ext cx="781397" cy="107234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891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82186" y="471486"/>
                <a:ext cx="9182549" cy="6201698"/>
              </a:xfrm>
              <a:prstGeom prst="rect">
                <a:avLst/>
              </a:prstGeom>
            </p:spPr>
            <p:txBody>
              <a:bodyPr wrap="square">
                <a:spAutoFit/>
              </a:bodyPr>
              <a:lstStyle/>
              <a:p>
                <a:r>
                  <a:rPr lang="en-US" sz="2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600"/>
                  </a:spcAft>
                </a:pPr>
                <a:r>
                  <a:rPr lang="en-US" sz="2200" b="1" dirty="0">
                    <a:latin typeface="Times New Roman" panose="02020603050405020304" pitchFamily="18" charset="0"/>
                    <a:ea typeface="Microsoft YaHei" panose="020B0503020204020204" pitchFamily="34" charset="-122"/>
                    <a:cs typeface="Microsoft YaHei" panose="020B0503020204020204" pitchFamily="34" charset="-122"/>
                  </a:rPr>
                  <a:t>Fixed-length encoding</a:t>
                </a:r>
                <a:r>
                  <a:rPr lang="en-US" sz="2200" dirty="0">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fixed-length binary code represents each character using the same number of bits.</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 example of a </a:t>
                </a:r>
                <a:r>
                  <a:rPr lang="en-US" sz="2200" i="1" dirty="0">
                    <a:latin typeface="Times New Roman" panose="02020603050405020304" pitchFamily="18" charset="0"/>
                    <a:ea typeface="Microsoft YaHei" panose="020B0503020204020204" pitchFamily="34" charset="-122"/>
                    <a:cs typeface="Microsoft YaHei" panose="020B0503020204020204" pitchFamily="34" charset="-122"/>
                  </a:rPr>
                  <a:t>fixed-length encoding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the standard ASCII code:</a:t>
                </a:r>
                <a:endParaRPr lang="en-US" sz="2200" dirty="0">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Assigns to each character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bit string of the same length m (m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for n = 256 characters.  </a:t>
                </a:r>
              </a:p>
              <a:p>
                <a:pPr marL="800100" marR="0" lvl="1" indent="-342900">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m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n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256 = log</a:t>
                </a:r>
                <a:r>
                  <a:rPr lang="en-US" sz="2200" baseline="-250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14:m>
                  <m:oMath xmlns:m="http://schemas.openxmlformats.org/officeDocument/2006/math">
                    <m:sSup>
                      <m:sSupPr>
                        <m:ctrlPr>
                          <a:rPr lang="en-US" sz="2200" i="1" dirty="0" smtClean="0">
                            <a:solidFill>
                              <a:srgbClr val="0000FF"/>
                            </a:solidFill>
                            <a:latin typeface="Cambria Math" panose="02040503050406030204" pitchFamily="18" charset="0"/>
                            <a:ea typeface="Microsoft YaHei" panose="020B0503020204020204" pitchFamily="34" charset="-122"/>
                          </a:rPr>
                        </m:ctrlPr>
                      </m:sSupPr>
                      <m:e>
                        <m:r>
                          <a:rPr lang="en-US" sz="2200" b="0" i="1" dirty="0" smtClean="0">
                            <a:solidFill>
                              <a:srgbClr val="0000FF"/>
                            </a:solidFill>
                            <a:latin typeface="Cambria Math" panose="02040503050406030204" pitchFamily="18" charset="0"/>
                            <a:ea typeface="Microsoft YaHei" panose="020B0503020204020204" pitchFamily="34" charset="-122"/>
                          </a:rPr>
                          <m:t>2</m:t>
                        </m:r>
                      </m:e>
                      <m:sup>
                        <m:r>
                          <a:rPr lang="en-US" sz="2200" b="0" i="1" dirty="0" smtClean="0">
                            <a:solidFill>
                              <a:srgbClr val="0000FF"/>
                            </a:solidFill>
                            <a:latin typeface="Cambria Math" panose="02040503050406030204" pitchFamily="18" charset="0"/>
                            <a:ea typeface="Microsoft YaHei" panose="020B0503020204020204" pitchFamily="34" charset="-122"/>
                          </a:rPr>
                          <m:t>8</m:t>
                        </m:r>
                      </m:sup>
                    </m:sSup>
                    <m:r>
                      <a:rPr lang="en-US" sz="2200" b="0" i="1" dirty="0" smtClean="0">
                        <a:solidFill>
                          <a:srgbClr val="0000FF"/>
                        </a:solidFill>
                        <a:latin typeface="Cambria Math" panose="02040503050406030204" pitchFamily="18" charset="0"/>
                        <a:ea typeface="Microsoft YaHei" panose="020B0503020204020204" pitchFamily="34" charset="-122"/>
                      </a:rPr>
                      <m:t>=8 </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bits</a:t>
                </a:r>
              </a:p>
              <a:p>
                <a:pPr marL="342900" marR="0" lvl="0" indent="-342900">
                  <a:spcBef>
                    <a:spcPts val="1200"/>
                  </a:spcBef>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For example, using a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fixed-length binary code</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the codewords for </a:t>
                </a:r>
              </a:p>
              <a:p>
                <a:pPr lvl="2">
                  <a:spcAft>
                    <a:spcPts val="600"/>
                  </a:spcAft>
                  <a:tabLst>
                    <a:tab pos="1887538" algn="l"/>
                  </a:tabLs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is 1010 0001,   </a:t>
                </a:r>
              </a:p>
              <a:p>
                <a:pPr lvl="2">
                  <a:spcAft>
                    <a:spcPts val="600"/>
                  </a:spcAft>
                  <a:tabLst>
                    <a:tab pos="1887538" algn="l"/>
                  </a:tabLs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 is 1010 0010,    and </a:t>
                </a:r>
              </a:p>
              <a:p>
                <a:pPr lvl="2">
                  <a:spcAft>
                    <a:spcPts val="600"/>
                  </a:spcAft>
                  <a:tabLst>
                    <a:tab pos="1887538" algn="l"/>
                  </a:tabLs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 is 1010 0011.</a:t>
                </a:r>
              </a:p>
              <a:p>
                <a:pPr marL="342900" marR="0" lvl="0" indent="-342900">
                  <a:spcBef>
                    <a:spcPts val="0"/>
                  </a:spcBef>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Given this </a:t>
                </a:r>
                <a:r>
                  <a:rPr lang="en-US" sz="2200" i="1" dirty="0">
                    <a:latin typeface="Times New Roman" panose="02020603050405020304" pitchFamily="18" charset="0"/>
                    <a:ea typeface="Microsoft YaHei" panose="020B0503020204020204" pitchFamily="34" charset="-122"/>
                    <a:cs typeface="Times New Roman" panose="02020603050405020304" pitchFamily="18" charset="0"/>
                  </a:rPr>
                  <a:t>fixed-length binary code</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the encoding for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file,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ababbc</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is </a:t>
                </a:r>
              </a:p>
              <a:p>
                <a:pPr marR="0" lvl="0">
                  <a:spcBef>
                    <a:spcPts val="0"/>
                  </a:spcBef>
                  <a:spcAft>
                    <a:spcPts val="6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1010 0001 1010 0010 1010 0001 1010 0010 1010 0010 1010 0011</a:t>
                </a:r>
              </a:p>
              <a:p>
                <a:pPr>
                  <a:spcAft>
                    <a:spcPts val="600"/>
                  </a:spcAft>
                </a:pPr>
                <a:endPar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82186" y="471486"/>
                <a:ext cx="9182549" cy="6201698"/>
              </a:xfrm>
              <a:prstGeom prst="rect">
                <a:avLst/>
              </a:prstGeom>
              <a:blipFill>
                <a:blip r:embed="rId2"/>
                <a:stretch>
                  <a:fillRect l="-863" t="-589"/>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Tree>
    <p:extLst>
      <p:ext uri="{BB962C8B-B14F-4D97-AF65-F5344CB8AC3E}">
        <p14:creationId xmlns:p14="http://schemas.microsoft.com/office/powerpoint/2010/main" val="3377196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811" y="596178"/>
            <a:ext cx="8794377" cy="6201698"/>
          </a:xfrm>
          <a:prstGeom prst="rect">
            <a:avLst/>
          </a:prstGeom>
        </p:spPr>
        <p:txBody>
          <a:bodyPr wrap="square">
            <a:spAutoFit/>
          </a:bodyPr>
          <a:lstStyle/>
          <a:p>
            <a:r>
              <a:rPr lang="en-US" sz="2200" dirty="0">
                <a:solidFill>
                  <a:srgbClr val="000000"/>
                </a:solidFill>
                <a:ea typeface="Microsoft YaHei" panose="020B0503020204020204" pitchFamily="34" charset="-122"/>
                <a:cs typeface="Microsoft YaHei" panose="020B0503020204020204" pitchFamily="34" charset="-122"/>
              </a:rPr>
              <a:t>Huffman Trees and Codes</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600"/>
              </a:spcAft>
            </a:pPr>
            <a:r>
              <a:rPr lang="en-US" sz="2200" b="1" i="1" dirty="0">
                <a:latin typeface="Times New Roman" panose="02020603050405020304" pitchFamily="18" charset="0"/>
                <a:ea typeface="Microsoft YaHei" panose="020B0503020204020204" pitchFamily="34" charset="-122"/>
                <a:cs typeface="Microsoft YaHei" panose="020B0503020204020204" pitchFamily="34" charset="-122"/>
              </a:rPr>
              <a:t>Is Fixed-length encoding optimal? </a:t>
            </a:r>
            <a:r>
              <a:rPr lang="en-US" sz="2200" dirty="0">
                <a:latin typeface="Microsoft YaHei" panose="020B0503020204020204" pitchFamily="34" charset="-122"/>
                <a:ea typeface="Microsoft YaHei" panose="020B0503020204020204" pitchFamily="34" charset="-122"/>
                <a:cs typeface="Microsoft YaHei" panose="020B0503020204020204" pitchFamily="34" charset="-122"/>
              </a:rPr>
              <a:t>	</a:t>
            </a: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minimum number of bits necessary to represent the file with a binary character code.</a:t>
            </a: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Designing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coding scheme that yields a shorter bit string on the average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based on the idea of assigning</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shorter codewords to more frequent characters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longer codewords to less frequent characters. </a:t>
            </a:r>
          </a:p>
          <a:p>
            <a:pPr marR="0" lvl="1">
              <a:spcBef>
                <a:spcPts val="0"/>
              </a:spcBef>
              <a:spcAft>
                <a:spcPts val="600"/>
              </a:spcAft>
            </a:pPr>
            <a:endParaRPr lang="en-US" sz="1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This idea was used in the telegraph code </a:t>
            </a:r>
            <a:endPar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invented in the mid-19</a:t>
            </a:r>
            <a:r>
              <a:rPr lang="en-US" sz="2200" baseline="30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century by Samuel Morse.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assigned short sequences of dots and dashes for frequent letters such as e ( . ) and a ( .-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while infrequency letters such as  q ( --.- ) and z( --.. ) have longer ones.</a:t>
            </a: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71553">
            <a:off x="889462" y="1338348"/>
            <a:ext cx="481675" cy="324311"/>
          </a:xfrm>
          <a:prstGeom prst="rect">
            <a:avLst/>
          </a:prstGeom>
          <a:noFill/>
        </p:spPr>
      </p:pic>
    </p:spTree>
    <p:extLst>
      <p:ext uri="{BB962C8B-B14F-4D97-AF65-F5344CB8AC3E}">
        <p14:creationId xmlns:p14="http://schemas.microsoft.com/office/powerpoint/2010/main" val="15447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2164" y="440859"/>
            <a:ext cx="8848165" cy="6755696"/>
          </a:xfrm>
          <a:prstGeom prst="rect">
            <a:avLst/>
          </a:prstGeom>
        </p:spPr>
        <p:txBody>
          <a:bodyPr wrap="square">
            <a:spAutoFit/>
          </a:bodyPr>
          <a:lstStyle/>
          <a:p>
            <a:pPr>
              <a:spcAft>
                <a:spcPts val="600"/>
              </a:spcAft>
            </a:pPr>
            <a:r>
              <a:rPr lang="en-US" sz="2400" b="1" dirty="0">
                <a:latin typeface="Times New Roman" panose="02020603050405020304" pitchFamily="18" charset="0"/>
                <a:ea typeface="Microsoft YaHei" panose="020B0503020204020204" pitchFamily="34" charset="-122"/>
                <a:cs typeface="Microsoft YaHei" panose="020B0503020204020204" pitchFamily="34" charset="-122"/>
              </a:rPr>
              <a:t>Variable-length encoding</a:t>
            </a:r>
          </a:p>
          <a:p>
            <a:pPr>
              <a:spcAft>
                <a:spcPts val="600"/>
              </a:spcAft>
            </a:pPr>
            <a:endParaRPr lang="en-US" sz="2400" b="1" dirty="0">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assigns codewords of different lengths to different characters.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code is called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variable-length binary code. </a:t>
            </a:r>
          </a:p>
          <a:p>
            <a:pPr marL="800100" lvl="1"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previous example, suppose the character set is {a, b, c}. A possible codewords are: </a:t>
            </a:r>
          </a:p>
          <a:p>
            <a:pPr lvl="2">
              <a:spcAft>
                <a:spcPts val="600"/>
              </a:spcAft>
              <a:tabLst>
                <a:tab pos="1887538" algn="l"/>
              </a:tabLst>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	a is 10, b is 0 and c is 11</a:t>
            </a:r>
          </a:p>
          <a:p>
            <a:pPr marL="1147763" lvl="2" indent="-342900">
              <a:spcAft>
                <a:spcPts val="1200"/>
              </a:spcAft>
              <a:buFont typeface="Arial" panose="020B0604020202020204" pitchFamily="34" charset="0"/>
              <a:buChar char="•"/>
              <a:tabLst>
                <a:tab pos="1887538" algn="l"/>
              </a:tabLst>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the encoding of a text file,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ababbc</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10 0 10 0 0 11</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Given a file, this encoding is optimal using the minimum number of bits necessary to represent the file with a binary character code.</a:t>
            </a:r>
          </a:p>
          <a:p>
            <a:pPr marL="914400" marR="0" lvl="1" indent="-4572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Introduces a problem that fixed-length encoding does not have.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Given a file, the Optimal Binary Code problem is to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find a binary character code for the characters in the file,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which represents the file in the least number of bits. </a:t>
            </a: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problem is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how can we tell how many bits of an encoded text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represent the first (or, more generally,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character?</a:t>
            </a:r>
          </a:p>
          <a:p>
            <a:pPr marL="1376363" marR="0" lvl="2" indent="-461963">
              <a:spcBef>
                <a:spcPts val="0"/>
              </a:spcBef>
              <a:spcAft>
                <a:spcPts val="600"/>
              </a:spcAft>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13237">
            <a:off x="783563" y="1330162"/>
            <a:ext cx="569165" cy="358452"/>
          </a:xfrm>
          <a:prstGeom prst="rect">
            <a:avLst/>
          </a:prstGeom>
          <a:noFill/>
        </p:spPr>
      </p:pic>
    </p:spTree>
    <p:extLst>
      <p:ext uri="{BB962C8B-B14F-4D97-AF65-F5344CB8AC3E}">
        <p14:creationId xmlns:p14="http://schemas.microsoft.com/office/powerpoint/2010/main" val="103997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380308" y="653143"/>
            <a:ext cx="527739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 </a:t>
            </a:r>
          </a:p>
        </p:txBody>
      </p:sp>
      <p:sp>
        <p:nvSpPr>
          <p:cNvPr id="3" name="TextBox 2">
            <a:extLst>
              <a:ext uri="{FF2B5EF4-FFF2-40B4-BE49-F238E27FC236}">
                <a16:creationId xmlns:a16="http://schemas.microsoft.com/office/drawing/2014/main" id="{CC5FA8EF-8E72-41B9-ABB6-4F9489481D22}"/>
              </a:ext>
            </a:extLst>
          </p:cNvPr>
          <p:cNvSpPr txBox="1"/>
          <p:nvPr/>
        </p:nvSpPr>
        <p:spPr>
          <a:xfrm>
            <a:off x="1463039" y="1993375"/>
            <a:ext cx="9265921"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Another scheduling problem is when each job (customer) takes the same amount of time to complete but has a deadline by which it must start to yield a profit associated with the job.</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schedule the jobs to maximize the total profit.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681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0415" y="500121"/>
            <a:ext cx="8848165" cy="5616922"/>
          </a:xfrm>
          <a:prstGeom prst="rect">
            <a:avLst/>
          </a:prstGeom>
        </p:spPr>
        <p:txBody>
          <a:bodyPr wrap="square">
            <a:spAutoFit/>
          </a:bodyPr>
          <a:lstStyle/>
          <a:p>
            <a:r>
              <a:rPr lang="en-US" sz="24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p>
          <a:p>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4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Prefix codes  (also called prefix-free codes)</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 prefix code</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no codeword of one character is a prefix of a codeword of another character. </a:t>
            </a:r>
          </a:p>
          <a:p>
            <a:pPr marL="1376363" lvl="2" indent="-461963">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 example: if 01 is the codeword for ‘a’, then 011 </a:t>
            </a:r>
            <a:r>
              <a:rPr lang="en-US" sz="24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could not be</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the codeword for ‘b’.  </a:t>
            </a:r>
          </a:p>
          <a:p>
            <a:pPr marL="1257300" lvl="2" indent="-3429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The following code is an example of a prefix code: </a:t>
            </a:r>
          </a:p>
          <a:p>
            <a:pPr lvl="2">
              <a:spcAft>
                <a:spcPts val="600"/>
              </a:spcAft>
              <a:tabLst>
                <a:tab pos="1887538" algn="l"/>
              </a:tabLst>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	a is 10, b is 0 and c is 11</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800100" lvl="1" indent="-342900">
              <a:spcAft>
                <a:spcPts val="600"/>
              </a:spcAft>
              <a:buFont typeface="Arial" panose="020B0604020202020204" pitchFamily="34" charset="0"/>
              <a:buChar char="•"/>
              <a:tabLst>
                <a:tab pos="1887538" algn="l"/>
              </a:tabLst>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Every prefix code can be represented by a binary tree whose leaves are the characters that are to be encoded.</a:t>
            </a:r>
          </a:p>
          <a:p>
            <a:pPr lvl="2">
              <a:spcAft>
                <a:spcPts val="600"/>
              </a:spcAft>
              <a:tabLst>
                <a:tab pos="1887538" algn="l"/>
              </a:tabLst>
            </a:pPr>
            <a:endPar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lvl="2">
              <a:spcAft>
                <a:spcPts val="600"/>
              </a:spcAft>
              <a:tabLst>
                <a:tab pos="1887538" algn="l"/>
              </a:tabLst>
            </a:pPr>
            <a:endPar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lvl="2">
              <a:spcAft>
                <a:spcPts val="600"/>
              </a:spcAft>
              <a:tabLst>
                <a:tab pos="1887538" algn="l"/>
              </a:tabLst>
            </a:pP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Oval 2">
            <a:extLst>
              <a:ext uri="{FF2B5EF4-FFF2-40B4-BE49-F238E27FC236}">
                <a16:creationId xmlns:a16="http://schemas.microsoft.com/office/drawing/2014/main" id="{BD1C2EC1-38EF-43DF-BB83-A54D90CD45B7}"/>
              </a:ext>
            </a:extLst>
          </p:cNvPr>
          <p:cNvSpPr/>
          <p:nvPr/>
        </p:nvSpPr>
        <p:spPr>
          <a:xfrm>
            <a:off x="8927869" y="4513812"/>
            <a:ext cx="357447" cy="30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6889F9F-09F4-474B-9EF7-9C8398D87326}"/>
              </a:ext>
            </a:extLst>
          </p:cNvPr>
          <p:cNvSpPr/>
          <p:nvPr/>
        </p:nvSpPr>
        <p:spPr>
          <a:xfrm>
            <a:off x="9510436" y="5228705"/>
            <a:ext cx="357447" cy="30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7944D2E-43A3-4C94-99DE-0F2B3E9E0BCE}"/>
              </a:ext>
            </a:extLst>
          </p:cNvPr>
          <p:cNvCxnSpPr>
            <a:cxnSpLocks/>
            <a:stCxn id="3" idx="5"/>
            <a:endCxn id="4" idx="0"/>
          </p:cNvCxnSpPr>
          <p:nvPr/>
        </p:nvCxnSpPr>
        <p:spPr>
          <a:xfrm>
            <a:off x="9232969" y="4776340"/>
            <a:ext cx="456191" cy="452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24FF8CF-2E00-4FD4-832E-DAC8115D6A95}"/>
              </a:ext>
            </a:extLst>
          </p:cNvPr>
          <p:cNvSpPr txBox="1"/>
          <p:nvPr/>
        </p:nvSpPr>
        <p:spPr>
          <a:xfrm>
            <a:off x="8358447" y="5216751"/>
            <a:ext cx="357447" cy="369332"/>
          </a:xfrm>
          <a:prstGeom prst="rect">
            <a:avLst/>
          </a:prstGeom>
          <a:noFill/>
          <a:ln w="12700">
            <a:solidFill>
              <a:schemeClr val="tx1"/>
            </a:solidFill>
          </a:ln>
        </p:spPr>
        <p:txBody>
          <a:bodyPr wrap="square" rtlCol="0">
            <a:spAutoFit/>
          </a:bodyPr>
          <a:lstStyle/>
          <a:p>
            <a:r>
              <a:rPr lang="en-US" dirty="0"/>
              <a:t>b</a:t>
            </a:r>
          </a:p>
        </p:txBody>
      </p:sp>
      <p:sp>
        <p:nvSpPr>
          <p:cNvPr id="13" name="TextBox 12">
            <a:extLst>
              <a:ext uri="{FF2B5EF4-FFF2-40B4-BE49-F238E27FC236}">
                <a16:creationId xmlns:a16="http://schemas.microsoft.com/office/drawing/2014/main" id="{9CFB62F3-0F1F-49EE-9F76-A4F036852E2C}"/>
              </a:ext>
            </a:extLst>
          </p:cNvPr>
          <p:cNvSpPr txBox="1"/>
          <p:nvPr/>
        </p:nvSpPr>
        <p:spPr>
          <a:xfrm>
            <a:off x="8927869" y="5926400"/>
            <a:ext cx="357447" cy="369332"/>
          </a:xfrm>
          <a:prstGeom prst="rect">
            <a:avLst/>
          </a:prstGeom>
          <a:noFill/>
          <a:ln w="12700">
            <a:solidFill>
              <a:schemeClr val="tx1"/>
            </a:solidFill>
          </a:ln>
        </p:spPr>
        <p:txBody>
          <a:bodyPr wrap="square" rtlCol="0">
            <a:spAutoFit/>
          </a:bodyPr>
          <a:lstStyle/>
          <a:p>
            <a:r>
              <a:rPr lang="en-US" dirty="0"/>
              <a:t>a</a:t>
            </a:r>
          </a:p>
        </p:txBody>
      </p:sp>
      <p:sp>
        <p:nvSpPr>
          <p:cNvPr id="14" name="TextBox 13">
            <a:extLst>
              <a:ext uri="{FF2B5EF4-FFF2-40B4-BE49-F238E27FC236}">
                <a16:creationId xmlns:a16="http://schemas.microsoft.com/office/drawing/2014/main" id="{8FFB7848-6982-40E7-BC09-6E91E2B58D1C}"/>
              </a:ext>
            </a:extLst>
          </p:cNvPr>
          <p:cNvSpPr txBox="1"/>
          <p:nvPr/>
        </p:nvSpPr>
        <p:spPr>
          <a:xfrm>
            <a:off x="10224041" y="5926400"/>
            <a:ext cx="357447" cy="369332"/>
          </a:xfrm>
          <a:prstGeom prst="rect">
            <a:avLst/>
          </a:prstGeom>
          <a:noFill/>
          <a:ln w="12700">
            <a:solidFill>
              <a:schemeClr val="tx1"/>
            </a:solidFill>
          </a:ln>
        </p:spPr>
        <p:txBody>
          <a:bodyPr wrap="square" rtlCol="0">
            <a:spAutoFit/>
          </a:bodyPr>
          <a:lstStyle/>
          <a:p>
            <a:r>
              <a:rPr lang="en-US" dirty="0"/>
              <a:t>c</a:t>
            </a:r>
          </a:p>
        </p:txBody>
      </p:sp>
      <p:sp>
        <p:nvSpPr>
          <p:cNvPr id="22" name="TextBox 21">
            <a:extLst>
              <a:ext uri="{FF2B5EF4-FFF2-40B4-BE49-F238E27FC236}">
                <a16:creationId xmlns:a16="http://schemas.microsoft.com/office/drawing/2014/main" id="{2FFB8FD3-F9A7-4EF9-9499-E4E1ACFA91A9}"/>
              </a:ext>
            </a:extLst>
          </p:cNvPr>
          <p:cNvSpPr txBox="1"/>
          <p:nvPr/>
        </p:nvSpPr>
        <p:spPr>
          <a:xfrm>
            <a:off x="9510435" y="4653915"/>
            <a:ext cx="357447" cy="369332"/>
          </a:xfrm>
          <a:prstGeom prst="rect">
            <a:avLst/>
          </a:prstGeom>
          <a:noFill/>
          <a:ln w="12700">
            <a:solidFill>
              <a:schemeClr val="bg1"/>
            </a:solidFill>
          </a:ln>
        </p:spPr>
        <p:txBody>
          <a:bodyPr wrap="square" rtlCol="0">
            <a:spAutoFit/>
          </a:bodyPr>
          <a:lstStyle/>
          <a:p>
            <a:r>
              <a:rPr lang="en-US" dirty="0"/>
              <a:t>1</a:t>
            </a:r>
          </a:p>
        </p:txBody>
      </p:sp>
      <p:sp>
        <p:nvSpPr>
          <p:cNvPr id="23" name="TextBox 22">
            <a:extLst>
              <a:ext uri="{FF2B5EF4-FFF2-40B4-BE49-F238E27FC236}">
                <a16:creationId xmlns:a16="http://schemas.microsoft.com/office/drawing/2014/main" id="{0CF6518B-89B3-4D99-AEA4-D542C532D2FA}"/>
              </a:ext>
            </a:extLst>
          </p:cNvPr>
          <p:cNvSpPr txBox="1"/>
          <p:nvPr/>
        </p:nvSpPr>
        <p:spPr>
          <a:xfrm>
            <a:off x="10043294" y="5383281"/>
            <a:ext cx="357447" cy="369332"/>
          </a:xfrm>
          <a:prstGeom prst="rect">
            <a:avLst/>
          </a:prstGeom>
          <a:noFill/>
          <a:ln w="12700">
            <a:solidFill>
              <a:schemeClr val="bg1"/>
            </a:solidFill>
          </a:ln>
        </p:spPr>
        <p:txBody>
          <a:bodyPr wrap="square" rtlCol="0">
            <a:spAutoFit/>
          </a:bodyPr>
          <a:lstStyle/>
          <a:p>
            <a:r>
              <a:rPr lang="en-US" dirty="0"/>
              <a:t>1</a:t>
            </a:r>
          </a:p>
        </p:txBody>
      </p:sp>
      <p:sp>
        <p:nvSpPr>
          <p:cNvPr id="24" name="TextBox 23">
            <a:extLst>
              <a:ext uri="{FF2B5EF4-FFF2-40B4-BE49-F238E27FC236}">
                <a16:creationId xmlns:a16="http://schemas.microsoft.com/office/drawing/2014/main" id="{56DDEE4E-7BE5-4265-BC33-F394AD9BF117}"/>
              </a:ext>
            </a:extLst>
          </p:cNvPr>
          <p:cNvSpPr txBox="1"/>
          <p:nvPr/>
        </p:nvSpPr>
        <p:spPr>
          <a:xfrm>
            <a:off x="9081212" y="5461172"/>
            <a:ext cx="357447" cy="369332"/>
          </a:xfrm>
          <a:prstGeom prst="rect">
            <a:avLst/>
          </a:prstGeom>
          <a:noFill/>
          <a:ln w="12700">
            <a:solidFill>
              <a:schemeClr val="bg1"/>
            </a:solidFill>
          </a:ln>
        </p:spPr>
        <p:txBody>
          <a:bodyPr wrap="square" rtlCol="0">
            <a:spAutoFit/>
          </a:bodyPr>
          <a:lstStyle/>
          <a:p>
            <a:r>
              <a:rPr lang="en-US" dirty="0"/>
              <a:t>0</a:t>
            </a:r>
          </a:p>
        </p:txBody>
      </p:sp>
      <p:sp>
        <p:nvSpPr>
          <p:cNvPr id="25" name="TextBox 24">
            <a:extLst>
              <a:ext uri="{FF2B5EF4-FFF2-40B4-BE49-F238E27FC236}">
                <a16:creationId xmlns:a16="http://schemas.microsoft.com/office/drawing/2014/main" id="{AF83EB0D-363B-49AC-9A33-DF11C80BF359}"/>
              </a:ext>
            </a:extLst>
          </p:cNvPr>
          <p:cNvSpPr txBox="1"/>
          <p:nvPr/>
        </p:nvSpPr>
        <p:spPr>
          <a:xfrm>
            <a:off x="8510126" y="4716155"/>
            <a:ext cx="357447" cy="369332"/>
          </a:xfrm>
          <a:prstGeom prst="rect">
            <a:avLst/>
          </a:prstGeom>
          <a:noFill/>
          <a:ln w="12700">
            <a:solidFill>
              <a:schemeClr val="bg1"/>
            </a:solidFill>
          </a:ln>
        </p:spPr>
        <p:txBody>
          <a:bodyPr wrap="square" rtlCol="0">
            <a:spAutoFit/>
          </a:bodyPr>
          <a:lstStyle/>
          <a:p>
            <a:r>
              <a:rPr lang="en-US" dirty="0"/>
              <a:t>0</a:t>
            </a:r>
          </a:p>
        </p:txBody>
      </p:sp>
      <p:cxnSp>
        <p:nvCxnSpPr>
          <p:cNvPr id="26" name="Straight Connector 25">
            <a:extLst>
              <a:ext uri="{FF2B5EF4-FFF2-40B4-BE49-F238E27FC236}">
                <a16:creationId xmlns:a16="http://schemas.microsoft.com/office/drawing/2014/main" id="{2DFCEDB6-AEB5-42DD-8D6B-BE51CBE7A330}"/>
              </a:ext>
            </a:extLst>
          </p:cNvPr>
          <p:cNvCxnSpPr/>
          <p:nvPr/>
        </p:nvCxnSpPr>
        <p:spPr>
          <a:xfrm flipH="1">
            <a:off x="8529916" y="4781011"/>
            <a:ext cx="443045" cy="452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E8A2A-8022-406C-B9F7-A57D8E745DF0}"/>
              </a:ext>
            </a:extLst>
          </p:cNvPr>
          <p:cNvCxnSpPr>
            <a:cxnSpLocks/>
          </p:cNvCxnSpPr>
          <p:nvPr/>
        </p:nvCxnSpPr>
        <p:spPr>
          <a:xfrm flipH="1">
            <a:off x="9107856" y="5546672"/>
            <a:ext cx="582567" cy="390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916FFA-3B8F-41C5-B455-EEF9B1F6E6C6}"/>
              </a:ext>
            </a:extLst>
          </p:cNvPr>
          <p:cNvCxnSpPr>
            <a:cxnSpLocks/>
          </p:cNvCxnSpPr>
          <p:nvPr/>
        </p:nvCxnSpPr>
        <p:spPr>
          <a:xfrm>
            <a:off x="9738859" y="5538358"/>
            <a:ext cx="690717" cy="398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339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855" y="525059"/>
            <a:ext cx="8804239" cy="6247864"/>
          </a:xfrm>
          <a:prstGeom prst="rect">
            <a:avLst/>
          </a:prstGeom>
        </p:spPr>
        <p:txBody>
          <a:bodyPr wrap="square">
            <a:spAutoFit/>
          </a:bodyPr>
          <a:lstStyle/>
          <a:p>
            <a:r>
              <a:rPr lang="en-US" sz="24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p>
          <a:p>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Prefix codes  (also called prefix-free codes)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prefix code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that there needs not look ahead when parsing the file. This readily apparent from the tree representation of the code.</a:t>
            </a: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To parse, start at the first bits on the left in the file and the root of the tree. </a:t>
            </a: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Sequence through the bits, and go left or right down the tree depending on whether a 0 or 1 is encountered. </a:t>
            </a:r>
          </a:p>
          <a:p>
            <a:pPr marL="919163" lvl="1" indent="-461963">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When a leaf is reached, a character is obtained at that leaf; and then return to the root and repeat the procedure starting with the next bit in sequence.</a:t>
            </a:r>
          </a:p>
          <a:p>
            <a:pPr marL="919163" lvl="1" indent="-461963">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Hence, with such an encoding, we can simply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scan a bit string until we get the first group of bits that is a codeword for some character,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replace these bits by this character, 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marR="0" lvl="2"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repeat this operation until the bit string’s end is reached.</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148901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4681" y="1062022"/>
            <a:ext cx="8848165" cy="4770537"/>
          </a:xfrm>
          <a:prstGeom prst="rect">
            <a:avLst/>
          </a:prstGeom>
        </p:spPr>
        <p:txBody>
          <a:bodyPr wrap="square">
            <a:spAutoFit/>
          </a:bodyPr>
          <a:lstStyle/>
          <a:p>
            <a:pPr>
              <a:spcAft>
                <a:spcPts val="600"/>
              </a:spcAft>
            </a:pP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endPar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marL="461963" marR="0" lvl="0" indent="-461963">
              <a:spcBef>
                <a:spcPts val="0"/>
              </a:spcBef>
              <a:spcAft>
                <a:spcPts val="600"/>
              </a:spcAft>
              <a:buFont typeface="Arial" panose="020B0604020202020204" pitchFamily="34" charset="0"/>
              <a:buChar char="•"/>
            </a:pP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Binary prefix code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creating a </a:t>
            </a: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binary prefix code</a:t>
            </a: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some alphabet, associate the alphabet’s characters with leaves of a binary tree in which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828800" lvl="3"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all the left edges are labeled by 0 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828800" lvl="3"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all the right edges are labeled by 1.  (Or vice versa).</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codeword of a character can then be obtained by recording the labels on the simple path from the root to the character’s leaf.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Since there is no simple path to a leaf that continues to another leaf, no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can be a prefix of another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codeword</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hence, any such tree yields a prefix code.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701307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4681" y="1062022"/>
            <a:ext cx="8848165" cy="5047536"/>
          </a:xfrm>
          <a:prstGeom prst="rect">
            <a:avLst/>
          </a:prstGeom>
        </p:spPr>
        <p:txBody>
          <a:bodyPr wrap="square">
            <a:spAutoFit/>
          </a:bodyPr>
          <a:lstStyle/>
          <a:p>
            <a:pPr>
              <a:spcAft>
                <a:spcPts val="1200"/>
              </a:spcAft>
            </a:pP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Variable-length encoding</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endPar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marL="461963" marR="0" lvl="0" indent="-461963">
              <a:spcBef>
                <a:spcPts val="0"/>
              </a:spcBef>
              <a:spcAft>
                <a:spcPts val="1200"/>
              </a:spcAft>
              <a:buFont typeface="Arial" panose="020B0604020202020204" pitchFamily="34" charset="0"/>
              <a:buChar char="•"/>
            </a:pPr>
            <a:r>
              <a:rPr lang="en-US" sz="2200"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Binary prefix code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a given alphabet with known frequencies of the character occurrences, many trees can be constructed in this manner.</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How can we construct a tree that would assign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lvl="2"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shorter bit strings to high-frequency characters and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1376363" lvl="2"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longer ones to low-frequency characters?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lvl="1" indent="-452438">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 can be done by the following greedy algorithm, invented by David Huffman while he was a graduate student at MIT [Huf52].</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1200"/>
              </a:spcAft>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707037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2258" y="819905"/>
            <a:ext cx="8650942" cy="5509200"/>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Huffman’s algorithm</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Step 1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Initialize n one-node trees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and label them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with the characters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of the alphabet given.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i="1"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914400" marR="0" lvl="1" indent="-4572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(More generally, the weight of a tree will be equal to the sum of the frequencies in the tree’s leaves.)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a:buFont typeface="Arial" panose="020B0604020202020204" pitchFamily="34" charset="0"/>
              <a:buChar char="•"/>
            </a:pP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Step 2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Repeat the following operation until a single tree is obtained.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Find two trees with the smallest weight (tie can be broken arbitrarily).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461963" marR="0" lvl="0" indent="-461963">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Make them the left and right subtree of a new tree and record the sum of their weights in the root of the new tree as its weight.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tree constructed by the above algorithm is called a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 tree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It defines a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 code</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967" y="1819932"/>
            <a:ext cx="586105" cy="425450"/>
          </a:xfrm>
          <a:prstGeom prst="rect">
            <a:avLst/>
          </a:prstGeom>
          <a:noFill/>
        </p:spPr>
      </p:pic>
    </p:spTree>
    <p:extLst>
      <p:ext uri="{BB962C8B-B14F-4D97-AF65-F5344CB8AC3E}">
        <p14:creationId xmlns:p14="http://schemas.microsoft.com/office/powerpoint/2010/main" val="3503546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2258" y="873693"/>
            <a:ext cx="8650942" cy="1261884"/>
          </a:xfrm>
          <a:prstGeom prst="rect">
            <a:avLst/>
          </a:prstGeom>
        </p:spPr>
        <p:txBody>
          <a:bodyPr wrap="square">
            <a:spAutoFit/>
          </a:bodyPr>
          <a:lstStyle/>
          <a:p>
            <a:r>
              <a:rPr lang="en-US" sz="3200" dirty="0">
                <a:solidFill>
                  <a:srgbClr val="000000"/>
                </a:solidFill>
                <a:ea typeface="Microsoft YaHei" panose="020B0503020204020204" pitchFamily="34" charset="-122"/>
                <a:cs typeface="Microsoft YaHei" panose="020B0503020204020204" pitchFamily="34" charset="-122"/>
              </a:rPr>
              <a:t>Huffman’s algorithm </a:t>
            </a:r>
          </a:p>
          <a:p>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Example:</a:t>
            </a: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Consider the five-character alphabet  {A, B, C, D, … } with the following occurrence frequencies in a text made up of these symbols:</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cxnSp>
        <p:nvCxnSpPr>
          <p:cNvPr id="4" name="AutoShape 178"/>
          <p:cNvCxnSpPr>
            <a:cxnSpLocks noChangeShapeType="1"/>
          </p:cNvCxnSpPr>
          <p:nvPr/>
        </p:nvCxnSpPr>
        <p:spPr bwMode="auto">
          <a:xfrm>
            <a:off x="2577913" y="2876135"/>
            <a:ext cx="6037169" cy="1049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 name="Rectangle 5"/>
          <p:cNvSpPr/>
          <p:nvPr/>
        </p:nvSpPr>
        <p:spPr>
          <a:xfrm>
            <a:off x="2577913" y="2254690"/>
            <a:ext cx="6954148" cy="1047210"/>
          </a:xfrm>
          <a:prstGeom prst="rect">
            <a:avLst/>
          </a:prstGeom>
        </p:spPr>
        <p:txBody>
          <a:bodyPr wrap="none">
            <a:spAutoFit/>
          </a:bodyPr>
          <a:lstStyle/>
          <a:p>
            <a:pPr>
              <a:lnSpc>
                <a:spcPct val="150000"/>
              </a:lnSpc>
            </a:pPr>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character 		  A	  B	  C	  D	   -</a:t>
            </a:r>
          </a:p>
          <a:p>
            <a:pPr>
              <a:lnSpc>
                <a:spcPct val="150000"/>
              </a:lnSpc>
            </a:pPr>
            <a:r>
              <a:rPr lang="en-US" altLang="zh-CN"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frequency	0.35	0.1	0.2	0.2	0.15</a:t>
            </a:r>
            <a:endParaRPr lang="en-US" altLang="zh-CN" sz="2200" dirty="0">
              <a:latin typeface="Times New Roman" panose="02020603050405020304" pitchFamily="18" charset="0"/>
              <a:cs typeface="Times New Roman" panose="02020603050405020304" pitchFamily="18" charset="0"/>
            </a:endParaRPr>
          </a:p>
        </p:txBody>
      </p:sp>
      <p:cxnSp>
        <p:nvCxnSpPr>
          <p:cNvPr id="9" name="AutoShape 179"/>
          <p:cNvCxnSpPr>
            <a:cxnSpLocks noChangeShapeType="1"/>
          </p:cNvCxnSpPr>
          <p:nvPr/>
        </p:nvCxnSpPr>
        <p:spPr bwMode="auto">
          <a:xfrm flipH="1">
            <a:off x="4034118" y="2497307"/>
            <a:ext cx="4202" cy="71205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11" name="Table 10"/>
          <p:cNvGraphicFramePr>
            <a:graphicFrameLocks noGrp="1"/>
          </p:cNvGraphicFramePr>
          <p:nvPr>
            <p:extLst>
              <p:ext uri="{D42A27DB-BD31-4B8C-83A1-F6EECF244321}">
                <p14:modId xmlns:p14="http://schemas.microsoft.com/office/powerpoint/2010/main" val="2367993890"/>
              </p:ext>
            </p:extLst>
          </p:nvPr>
        </p:nvGraphicFramePr>
        <p:xfrm>
          <a:off x="198403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84074181"/>
              </p:ext>
            </p:extLst>
          </p:nvPr>
        </p:nvGraphicFramePr>
        <p:xfrm>
          <a:off x="289843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5954706"/>
              </p:ext>
            </p:extLst>
          </p:nvPr>
        </p:nvGraphicFramePr>
        <p:xfrm>
          <a:off x="381283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75973945"/>
              </p:ext>
            </p:extLst>
          </p:nvPr>
        </p:nvGraphicFramePr>
        <p:xfrm>
          <a:off x="4715436"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67641137"/>
              </p:ext>
            </p:extLst>
          </p:nvPr>
        </p:nvGraphicFramePr>
        <p:xfrm>
          <a:off x="5699909" y="372555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33149372"/>
              </p:ext>
            </p:extLst>
          </p:nvPr>
        </p:nvGraphicFramePr>
        <p:xfrm>
          <a:off x="1984039" y="481976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8786069"/>
              </p:ext>
            </p:extLst>
          </p:nvPr>
        </p:nvGraphicFramePr>
        <p:xfrm>
          <a:off x="2886636" y="481976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26373900"/>
              </p:ext>
            </p:extLst>
          </p:nvPr>
        </p:nvGraphicFramePr>
        <p:xfrm>
          <a:off x="5699909" y="481976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9" name="Oval 18"/>
          <p:cNvSpPr/>
          <p:nvPr/>
        </p:nvSpPr>
        <p:spPr>
          <a:xfrm>
            <a:off x="4122570" y="4545446"/>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21" name="Table 20"/>
          <p:cNvGraphicFramePr>
            <a:graphicFrameLocks noGrp="1"/>
          </p:cNvGraphicFramePr>
          <p:nvPr>
            <p:extLst>
              <p:ext uri="{D42A27DB-BD31-4B8C-83A1-F6EECF244321}">
                <p14:modId xmlns:p14="http://schemas.microsoft.com/office/powerpoint/2010/main" val="3861992946"/>
              </p:ext>
            </p:extLst>
          </p:nvPr>
        </p:nvGraphicFramePr>
        <p:xfrm>
          <a:off x="3696298" y="562207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42608140"/>
              </p:ext>
            </p:extLst>
          </p:nvPr>
        </p:nvGraphicFramePr>
        <p:xfrm>
          <a:off x="4715436" y="559552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3" name="AutoShape 179"/>
          <p:cNvCxnSpPr>
            <a:cxnSpLocks noChangeShapeType="1"/>
            <a:stCxn id="19" idx="4"/>
            <a:endCxn id="21" idx="0"/>
          </p:cNvCxnSpPr>
          <p:nvPr/>
        </p:nvCxnSpPr>
        <p:spPr bwMode="auto">
          <a:xfrm flipH="1">
            <a:off x="4034118" y="5155046"/>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79"/>
          <p:cNvCxnSpPr>
            <a:cxnSpLocks noChangeShapeType="1"/>
            <a:stCxn id="19" idx="4"/>
            <a:endCxn id="22" idx="0"/>
          </p:cNvCxnSpPr>
          <p:nvPr/>
        </p:nvCxnSpPr>
        <p:spPr bwMode="auto">
          <a:xfrm>
            <a:off x="4574466" y="5155046"/>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AutoShape 197"/>
          <p:cNvSpPr>
            <a:spLocks/>
          </p:cNvSpPr>
          <p:nvPr/>
        </p:nvSpPr>
        <p:spPr bwMode="auto">
          <a:xfrm rot="5400000">
            <a:off x="2739858" y="2862352"/>
            <a:ext cx="135255" cy="1390650"/>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AutoShape 197"/>
          <p:cNvSpPr>
            <a:spLocks/>
          </p:cNvSpPr>
          <p:nvPr/>
        </p:nvSpPr>
        <p:spPr bwMode="auto">
          <a:xfrm rot="5400000">
            <a:off x="2739857" y="3944135"/>
            <a:ext cx="135255" cy="1390650"/>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4" name="Picture 2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Tree>
    <p:extLst>
      <p:ext uri="{BB962C8B-B14F-4D97-AF65-F5344CB8AC3E}">
        <p14:creationId xmlns:p14="http://schemas.microsoft.com/office/powerpoint/2010/main" val="1939375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38660314"/>
              </p:ext>
            </p:extLst>
          </p:nvPr>
        </p:nvGraphicFramePr>
        <p:xfrm>
          <a:off x="1984039" y="126974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04563742"/>
              </p:ext>
            </p:extLst>
          </p:nvPr>
        </p:nvGraphicFramePr>
        <p:xfrm>
          <a:off x="2886636" y="126974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87715383"/>
              </p:ext>
            </p:extLst>
          </p:nvPr>
        </p:nvGraphicFramePr>
        <p:xfrm>
          <a:off x="5699909" y="126974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Oval 4"/>
          <p:cNvSpPr/>
          <p:nvPr/>
        </p:nvSpPr>
        <p:spPr>
          <a:xfrm>
            <a:off x="4122570" y="995421"/>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6" name="Table 5"/>
          <p:cNvGraphicFramePr>
            <a:graphicFrameLocks noGrp="1"/>
          </p:cNvGraphicFramePr>
          <p:nvPr>
            <p:extLst>
              <p:ext uri="{D42A27DB-BD31-4B8C-83A1-F6EECF244321}">
                <p14:modId xmlns:p14="http://schemas.microsoft.com/office/powerpoint/2010/main" val="3843617542"/>
              </p:ext>
            </p:extLst>
          </p:nvPr>
        </p:nvGraphicFramePr>
        <p:xfrm>
          <a:off x="3696298" y="207204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39255052"/>
              </p:ext>
            </p:extLst>
          </p:nvPr>
        </p:nvGraphicFramePr>
        <p:xfrm>
          <a:off x="4715436" y="204549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8" name="AutoShape 179"/>
          <p:cNvCxnSpPr>
            <a:cxnSpLocks noChangeShapeType="1"/>
            <a:stCxn id="5" idx="4"/>
            <a:endCxn id="6" idx="0"/>
          </p:cNvCxnSpPr>
          <p:nvPr/>
        </p:nvCxnSpPr>
        <p:spPr bwMode="auto">
          <a:xfrm flipH="1">
            <a:off x="4034118" y="160502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179"/>
          <p:cNvCxnSpPr>
            <a:cxnSpLocks noChangeShapeType="1"/>
            <a:stCxn id="5" idx="4"/>
            <a:endCxn id="7" idx="0"/>
          </p:cNvCxnSpPr>
          <p:nvPr/>
        </p:nvCxnSpPr>
        <p:spPr bwMode="auto">
          <a:xfrm>
            <a:off x="4574466" y="1605021"/>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0" name="AutoShape 197"/>
          <p:cNvSpPr>
            <a:spLocks/>
          </p:cNvSpPr>
          <p:nvPr/>
        </p:nvSpPr>
        <p:spPr bwMode="auto">
          <a:xfrm rot="5400000">
            <a:off x="2739857" y="394110"/>
            <a:ext cx="135255" cy="1390650"/>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Oval 10"/>
          <p:cNvSpPr/>
          <p:nvPr/>
        </p:nvSpPr>
        <p:spPr>
          <a:xfrm>
            <a:off x="2473062" y="370276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12" name="Table 11"/>
          <p:cNvGraphicFramePr>
            <a:graphicFrameLocks noGrp="1"/>
          </p:cNvGraphicFramePr>
          <p:nvPr>
            <p:extLst>
              <p:ext uri="{D42A27DB-BD31-4B8C-83A1-F6EECF244321}">
                <p14:modId xmlns:p14="http://schemas.microsoft.com/office/powerpoint/2010/main" val="1275297131"/>
              </p:ext>
            </p:extLst>
          </p:nvPr>
        </p:nvGraphicFramePr>
        <p:xfrm>
          <a:off x="2046790" y="477939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6092767"/>
              </p:ext>
            </p:extLst>
          </p:nvPr>
        </p:nvGraphicFramePr>
        <p:xfrm>
          <a:off x="3065928" y="475284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4" name="AutoShape 179"/>
          <p:cNvCxnSpPr>
            <a:cxnSpLocks noChangeShapeType="1"/>
            <a:stCxn id="11" idx="4"/>
            <a:endCxn id="12" idx="0"/>
          </p:cNvCxnSpPr>
          <p:nvPr/>
        </p:nvCxnSpPr>
        <p:spPr bwMode="auto">
          <a:xfrm flipH="1">
            <a:off x="2384610" y="431236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79"/>
          <p:cNvCxnSpPr>
            <a:cxnSpLocks noChangeShapeType="1"/>
            <a:stCxn id="11" idx="4"/>
            <a:endCxn id="13" idx="0"/>
          </p:cNvCxnSpPr>
          <p:nvPr/>
        </p:nvCxnSpPr>
        <p:spPr bwMode="auto">
          <a:xfrm>
            <a:off x="2924958" y="4312364"/>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16" name="Table 15"/>
          <p:cNvGraphicFramePr>
            <a:graphicFrameLocks noGrp="1"/>
          </p:cNvGraphicFramePr>
          <p:nvPr>
            <p:extLst>
              <p:ext uri="{D42A27DB-BD31-4B8C-83A1-F6EECF244321}">
                <p14:modId xmlns:p14="http://schemas.microsoft.com/office/powerpoint/2010/main" val="2348896662"/>
              </p:ext>
            </p:extLst>
          </p:nvPr>
        </p:nvGraphicFramePr>
        <p:xfrm>
          <a:off x="4574465" y="3695001"/>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7" name="Oval 16"/>
          <p:cNvSpPr/>
          <p:nvPr/>
        </p:nvSpPr>
        <p:spPr>
          <a:xfrm>
            <a:off x="6420822" y="3689963"/>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18" name="Table 17"/>
          <p:cNvGraphicFramePr>
            <a:graphicFrameLocks noGrp="1"/>
          </p:cNvGraphicFramePr>
          <p:nvPr>
            <p:extLst>
              <p:ext uri="{D42A27DB-BD31-4B8C-83A1-F6EECF244321}">
                <p14:modId xmlns:p14="http://schemas.microsoft.com/office/powerpoint/2010/main" val="2447848728"/>
              </p:ext>
            </p:extLst>
          </p:nvPr>
        </p:nvGraphicFramePr>
        <p:xfrm>
          <a:off x="6003515" y="475284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7164410"/>
              </p:ext>
            </p:extLst>
          </p:nvPr>
        </p:nvGraphicFramePr>
        <p:xfrm>
          <a:off x="6986793" y="475284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0" name="AutoShape 179"/>
          <p:cNvCxnSpPr>
            <a:cxnSpLocks noChangeShapeType="1"/>
          </p:cNvCxnSpPr>
          <p:nvPr/>
        </p:nvCxnSpPr>
        <p:spPr bwMode="auto">
          <a:xfrm flipH="1">
            <a:off x="6332369" y="428581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79"/>
          <p:cNvCxnSpPr>
            <a:cxnSpLocks noChangeShapeType="1"/>
          </p:cNvCxnSpPr>
          <p:nvPr/>
        </p:nvCxnSpPr>
        <p:spPr bwMode="auto">
          <a:xfrm>
            <a:off x="6872717" y="4312792"/>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AutoShape 197"/>
          <p:cNvSpPr>
            <a:spLocks/>
          </p:cNvSpPr>
          <p:nvPr/>
        </p:nvSpPr>
        <p:spPr bwMode="auto">
          <a:xfrm rot="5400000">
            <a:off x="3730857" y="2488686"/>
            <a:ext cx="174906" cy="2027332"/>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Right Arrow 22"/>
          <p:cNvSpPr/>
          <p:nvPr/>
        </p:nvSpPr>
        <p:spPr>
          <a:xfrm rot="5400000">
            <a:off x="5634654" y="2977710"/>
            <a:ext cx="490213" cy="247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35174">
            <a:off x="831273" y="1354974"/>
            <a:ext cx="531551" cy="332623"/>
          </a:xfrm>
          <a:prstGeom prst="rect">
            <a:avLst/>
          </a:prstGeom>
          <a:noFill/>
        </p:spPr>
      </p:pic>
    </p:spTree>
    <p:extLst>
      <p:ext uri="{BB962C8B-B14F-4D97-AF65-F5344CB8AC3E}">
        <p14:creationId xmlns:p14="http://schemas.microsoft.com/office/powerpoint/2010/main" val="292378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693131" y="1461586"/>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3" name="Table 2"/>
          <p:cNvGraphicFramePr>
            <a:graphicFrameLocks noGrp="1"/>
          </p:cNvGraphicFramePr>
          <p:nvPr>
            <p:extLst>
              <p:ext uri="{D42A27DB-BD31-4B8C-83A1-F6EECF244321}">
                <p14:modId xmlns:p14="http://schemas.microsoft.com/office/powerpoint/2010/main" val="2205784416"/>
              </p:ext>
            </p:extLst>
          </p:nvPr>
        </p:nvGraphicFramePr>
        <p:xfrm>
          <a:off x="1266859" y="253821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59400066"/>
              </p:ext>
            </p:extLst>
          </p:nvPr>
        </p:nvGraphicFramePr>
        <p:xfrm>
          <a:off x="2285997" y="251166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5" name="AutoShape 179"/>
          <p:cNvCxnSpPr>
            <a:cxnSpLocks noChangeShapeType="1"/>
            <a:stCxn id="2" idx="4"/>
            <a:endCxn id="3" idx="0"/>
          </p:cNvCxnSpPr>
          <p:nvPr/>
        </p:nvCxnSpPr>
        <p:spPr bwMode="auto">
          <a:xfrm flipH="1">
            <a:off x="1604679" y="2071186"/>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 name="AutoShape 179"/>
          <p:cNvCxnSpPr>
            <a:cxnSpLocks noChangeShapeType="1"/>
            <a:stCxn id="2" idx="4"/>
            <a:endCxn id="4" idx="0"/>
          </p:cNvCxnSpPr>
          <p:nvPr/>
        </p:nvCxnSpPr>
        <p:spPr bwMode="auto">
          <a:xfrm>
            <a:off x="2145027" y="2071186"/>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7" name="Table 6"/>
          <p:cNvGraphicFramePr>
            <a:graphicFrameLocks noGrp="1"/>
          </p:cNvGraphicFramePr>
          <p:nvPr>
            <p:extLst>
              <p:ext uri="{D42A27DB-BD31-4B8C-83A1-F6EECF244321}">
                <p14:modId xmlns:p14="http://schemas.microsoft.com/office/powerpoint/2010/main" val="3851371456"/>
              </p:ext>
            </p:extLst>
          </p:nvPr>
        </p:nvGraphicFramePr>
        <p:xfrm>
          <a:off x="3354814" y="1461586"/>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 name="Oval 7"/>
          <p:cNvSpPr/>
          <p:nvPr/>
        </p:nvSpPr>
        <p:spPr>
          <a:xfrm>
            <a:off x="4690627" y="145775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9" name="Table 8"/>
          <p:cNvGraphicFramePr>
            <a:graphicFrameLocks noGrp="1"/>
          </p:cNvGraphicFramePr>
          <p:nvPr>
            <p:extLst>
              <p:ext uri="{D42A27DB-BD31-4B8C-83A1-F6EECF244321}">
                <p14:modId xmlns:p14="http://schemas.microsoft.com/office/powerpoint/2010/main" val="1376709295"/>
              </p:ext>
            </p:extLst>
          </p:nvPr>
        </p:nvGraphicFramePr>
        <p:xfrm>
          <a:off x="4273320" y="252062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12471617"/>
              </p:ext>
            </p:extLst>
          </p:nvPr>
        </p:nvGraphicFramePr>
        <p:xfrm>
          <a:off x="5256598" y="252062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1" name="AutoShape 179"/>
          <p:cNvCxnSpPr>
            <a:cxnSpLocks noChangeShapeType="1"/>
          </p:cNvCxnSpPr>
          <p:nvPr/>
        </p:nvCxnSpPr>
        <p:spPr bwMode="auto">
          <a:xfrm flipH="1">
            <a:off x="4602174" y="205360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179"/>
          <p:cNvCxnSpPr>
            <a:cxnSpLocks noChangeShapeType="1"/>
          </p:cNvCxnSpPr>
          <p:nvPr/>
        </p:nvCxnSpPr>
        <p:spPr bwMode="auto">
          <a:xfrm>
            <a:off x="5142522" y="2080579"/>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3" name="AutoShape 197"/>
          <p:cNvSpPr>
            <a:spLocks/>
          </p:cNvSpPr>
          <p:nvPr/>
        </p:nvSpPr>
        <p:spPr bwMode="auto">
          <a:xfrm rot="5400000">
            <a:off x="2849793" y="348641"/>
            <a:ext cx="153055" cy="1803216"/>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Oval 13"/>
          <p:cNvSpPr/>
          <p:nvPr/>
        </p:nvSpPr>
        <p:spPr>
          <a:xfrm>
            <a:off x="6124977" y="338516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15" name="Table 14"/>
          <p:cNvGraphicFramePr>
            <a:graphicFrameLocks noGrp="1"/>
          </p:cNvGraphicFramePr>
          <p:nvPr>
            <p:extLst>
              <p:ext uri="{D42A27DB-BD31-4B8C-83A1-F6EECF244321}">
                <p14:modId xmlns:p14="http://schemas.microsoft.com/office/powerpoint/2010/main" val="1712124815"/>
              </p:ext>
            </p:extLst>
          </p:nvPr>
        </p:nvGraphicFramePr>
        <p:xfrm>
          <a:off x="5707670" y="444803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49116004"/>
              </p:ext>
            </p:extLst>
          </p:nvPr>
        </p:nvGraphicFramePr>
        <p:xfrm>
          <a:off x="6690948" y="444803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7" name="AutoShape 179"/>
          <p:cNvCxnSpPr>
            <a:cxnSpLocks noChangeShapeType="1"/>
          </p:cNvCxnSpPr>
          <p:nvPr/>
        </p:nvCxnSpPr>
        <p:spPr bwMode="auto">
          <a:xfrm flipH="1">
            <a:off x="6036524" y="398101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79"/>
          <p:cNvCxnSpPr>
            <a:cxnSpLocks noChangeShapeType="1"/>
          </p:cNvCxnSpPr>
          <p:nvPr/>
        </p:nvCxnSpPr>
        <p:spPr bwMode="auto">
          <a:xfrm>
            <a:off x="6576872" y="4007989"/>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Oval 18"/>
          <p:cNvSpPr/>
          <p:nvPr/>
        </p:nvSpPr>
        <p:spPr>
          <a:xfrm>
            <a:off x="8769566" y="3398389"/>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20" name="Oval 19"/>
          <p:cNvSpPr/>
          <p:nvPr/>
        </p:nvSpPr>
        <p:spPr>
          <a:xfrm>
            <a:off x="8040144" y="445580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21" name="Table 20"/>
          <p:cNvGraphicFramePr>
            <a:graphicFrameLocks noGrp="1"/>
          </p:cNvGraphicFramePr>
          <p:nvPr>
            <p:extLst>
              <p:ext uri="{D42A27DB-BD31-4B8C-83A1-F6EECF244321}">
                <p14:modId xmlns:p14="http://schemas.microsoft.com/office/powerpoint/2010/main" val="3977609407"/>
              </p:ext>
            </p:extLst>
          </p:nvPr>
        </p:nvGraphicFramePr>
        <p:xfrm>
          <a:off x="7613872" y="553243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84735823"/>
              </p:ext>
            </p:extLst>
          </p:nvPr>
        </p:nvGraphicFramePr>
        <p:xfrm>
          <a:off x="8633010" y="550588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3" name="AutoShape 179"/>
          <p:cNvCxnSpPr>
            <a:cxnSpLocks noChangeShapeType="1"/>
            <a:stCxn id="20" idx="4"/>
            <a:endCxn id="21" idx="0"/>
          </p:cNvCxnSpPr>
          <p:nvPr/>
        </p:nvCxnSpPr>
        <p:spPr bwMode="auto">
          <a:xfrm flipH="1">
            <a:off x="7951692" y="506540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179"/>
          <p:cNvCxnSpPr>
            <a:cxnSpLocks noChangeShapeType="1"/>
            <a:stCxn id="20" idx="4"/>
            <a:endCxn id="22" idx="0"/>
          </p:cNvCxnSpPr>
          <p:nvPr/>
        </p:nvCxnSpPr>
        <p:spPr bwMode="auto">
          <a:xfrm>
            <a:off x="8492040" y="5065404"/>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25" name="Table 24"/>
          <p:cNvGraphicFramePr>
            <a:graphicFrameLocks noGrp="1"/>
          </p:cNvGraphicFramePr>
          <p:nvPr>
            <p:extLst>
              <p:ext uri="{D42A27DB-BD31-4B8C-83A1-F6EECF244321}">
                <p14:modId xmlns:p14="http://schemas.microsoft.com/office/powerpoint/2010/main" val="3655736036"/>
              </p:ext>
            </p:extLst>
          </p:nvPr>
        </p:nvGraphicFramePr>
        <p:xfrm>
          <a:off x="9375442" y="444803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6" name="AutoShape 179"/>
          <p:cNvCxnSpPr>
            <a:cxnSpLocks noChangeShapeType="1"/>
          </p:cNvCxnSpPr>
          <p:nvPr/>
        </p:nvCxnSpPr>
        <p:spPr bwMode="auto">
          <a:xfrm flipH="1">
            <a:off x="8673761" y="401567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79"/>
          <p:cNvCxnSpPr>
            <a:cxnSpLocks noChangeShapeType="1"/>
          </p:cNvCxnSpPr>
          <p:nvPr/>
        </p:nvCxnSpPr>
        <p:spPr bwMode="auto">
          <a:xfrm>
            <a:off x="9221461" y="4015671"/>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8" name="AutoShape 197"/>
          <p:cNvSpPr>
            <a:spLocks/>
          </p:cNvSpPr>
          <p:nvPr/>
        </p:nvSpPr>
        <p:spPr bwMode="auto">
          <a:xfrm rot="5400000">
            <a:off x="7814488" y="1850951"/>
            <a:ext cx="256546" cy="2731777"/>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Right Arrow 28"/>
          <p:cNvSpPr/>
          <p:nvPr/>
        </p:nvSpPr>
        <p:spPr>
          <a:xfrm>
            <a:off x="3928212" y="4015671"/>
            <a:ext cx="490213" cy="247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Tree>
    <p:extLst>
      <p:ext uri="{BB962C8B-B14F-4D97-AF65-F5344CB8AC3E}">
        <p14:creationId xmlns:p14="http://schemas.microsoft.com/office/powerpoint/2010/main" val="3090890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831491" y="131935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cxnSp>
        <p:nvCxnSpPr>
          <p:cNvPr id="5" name="AutoShape 179"/>
          <p:cNvCxnSpPr>
            <a:cxnSpLocks noChangeShapeType="1"/>
            <a:endCxn id="7" idx="0"/>
          </p:cNvCxnSpPr>
          <p:nvPr/>
        </p:nvCxnSpPr>
        <p:spPr bwMode="auto">
          <a:xfrm flipH="1">
            <a:off x="7311981" y="1910243"/>
            <a:ext cx="988768" cy="596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 name="AutoShape 179"/>
          <p:cNvCxnSpPr>
            <a:cxnSpLocks noChangeShapeType="1"/>
            <a:endCxn id="12" idx="0"/>
          </p:cNvCxnSpPr>
          <p:nvPr/>
        </p:nvCxnSpPr>
        <p:spPr bwMode="auto">
          <a:xfrm>
            <a:off x="8283386" y="1928954"/>
            <a:ext cx="1466997" cy="62674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 name="Oval 6"/>
          <p:cNvSpPr/>
          <p:nvPr/>
        </p:nvSpPr>
        <p:spPr>
          <a:xfrm>
            <a:off x="6860085" y="2506615"/>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8" name="Table 7"/>
          <p:cNvGraphicFramePr>
            <a:graphicFrameLocks noGrp="1"/>
          </p:cNvGraphicFramePr>
          <p:nvPr>
            <p:extLst>
              <p:ext uri="{D42A27DB-BD31-4B8C-83A1-F6EECF244321}">
                <p14:modId xmlns:p14="http://schemas.microsoft.com/office/powerpoint/2010/main" val="3182712628"/>
              </p:ext>
            </p:extLst>
          </p:nvPr>
        </p:nvGraphicFramePr>
        <p:xfrm>
          <a:off x="6442778" y="356949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96889175"/>
              </p:ext>
            </p:extLst>
          </p:nvPr>
        </p:nvGraphicFramePr>
        <p:xfrm>
          <a:off x="7426056" y="3569494"/>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0" name="AutoShape 179"/>
          <p:cNvCxnSpPr>
            <a:cxnSpLocks noChangeShapeType="1"/>
          </p:cNvCxnSpPr>
          <p:nvPr/>
        </p:nvCxnSpPr>
        <p:spPr bwMode="auto">
          <a:xfrm flipH="1">
            <a:off x="6771632" y="3102466"/>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179"/>
          <p:cNvCxnSpPr>
            <a:cxnSpLocks noChangeShapeType="1"/>
            <a:stCxn id="7" idx="4"/>
          </p:cNvCxnSpPr>
          <p:nvPr/>
        </p:nvCxnSpPr>
        <p:spPr bwMode="auto">
          <a:xfrm>
            <a:off x="7311981" y="3116215"/>
            <a:ext cx="478789" cy="4537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2" name="Oval 11"/>
          <p:cNvSpPr/>
          <p:nvPr/>
        </p:nvSpPr>
        <p:spPr>
          <a:xfrm>
            <a:off x="9298487" y="255570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13" name="Oval 12"/>
          <p:cNvSpPr/>
          <p:nvPr/>
        </p:nvSpPr>
        <p:spPr>
          <a:xfrm>
            <a:off x="8569065" y="3613115"/>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14" name="Table 13"/>
          <p:cNvGraphicFramePr>
            <a:graphicFrameLocks noGrp="1"/>
          </p:cNvGraphicFramePr>
          <p:nvPr>
            <p:extLst>
              <p:ext uri="{D42A27DB-BD31-4B8C-83A1-F6EECF244321}">
                <p14:modId xmlns:p14="http://schemas.microsoft.com/office/powerpoint/2010/main" val="2628709558"/>
              </p:ext>
            </p:extLst>
          </p:nvPr>
        </p:nvGraphicFramePr>
        <p:xfrm>
          <a:off x="8142793" y="468974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13803680"/>
              </p:ext>
            </p:extLst>
          </p:nvPr>
        </p:nvGraphicFramePr>
        <p:xfrm>
          <a:off x="9161931" y="4663193"/>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6" name="AutoShape 179"/>
          <p:cNvCxnSpPr>
            <a:cxnSpLocks noChangeShapeType="1"/>
            <a:stCxn id="13" idx="4"/>
            <a:endCxn id="14" idx="0"/>
          </p:cNvCxnSpPr>
          <p:nvPr/>
        </p:nvCxnSpPr>
        <p:spPr bwMode="auto">
          <a:xfrm flipH="1">
            <a:off x="8480613" y="4222715"/>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79"/>
          <p:cNvCxnSpPr>
            <a:cxnSpLocks noChangeShapeType="1"/>
            <a:stCxn id="13" idx="4"/>
            <a:endCxn id="15" idx="0"/>
          </p:cNvCxnSpPr>
          <p:nvPr/>
        </p:nvCxnSpPr>
        <p:spPr bwMode="auto">
          <a:xfrm>
            <a:off x="9020961" y="4222715"/>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18" name="Table 17"/>
          <p:cNvGraphicFramePr>
            <a:graphicFrameLocks noGrp="1"/>
          </p:cNvGraphicFramePr>
          <p:nvPr>
            <p:extLst>
              <p:ext uri="{D42A27DB-BD31-4B8C-83A1-F6EECF244321}">
                <p14:modId xmlns:p14="http://schemas.microsoft.com/office/powerpoint/2010/main" val="1974767737"/>
              </p:ext>
            </p:extLst>
          </p:nvPr>
        </p:nvGraphicFramePr>
        <p:xfrm>
          <a:off x="9904363" y="3605350"/>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19" name="AutoShape 179"/>
          <p:cNvCxnSpPr>
            <a:cxnSpLocks noChangeShapeType="1"/>
          </p:cNvCxnSpPr>
          <p:nvPr/>
        </p:nvCxnSpPr>
        <p:spPr bwMode="auto">
          <a:xfrm flipH="1">
            <a:off x="9202682" y="3172982"/>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79"/>
          <p:cNvCxnSpPr>
            <a:cxnSpLocks noChangeShapeType="1"/>
          </p:cNvCxnSpPr>
          <p:nvPr/>
        </p:nvCxnSpPr>
        <p:spPr bwMode="auto">
          <a:xfrm>
            <a:off x="9750382" y="3172982"/>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Oval 25"/>
          <p:cNvSpPr/>
          <p:nvPr/>
        </p:nvSpPr>
        <p:spPr>
          <a:xfrm>
            <a:off x="1723306" y="1941840"/>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27" name="Table 26"/>
          <p:cNvGraphicFramePr>
            <a:graphicFrameLocks noGrp="1"/>
          </p:cNvGraphicFramePr>
          <p:nvPr>
            <p:extLst>
              <p:ext uri="{D42A27DB-BD31-4B8C-83A1-F6EECF244321}">
                <p14:modId xmlns:p14="http://schemas.microsoft.com/office/powerpoint/2010/main" val="2601542360"/>
              </p:ext>
            </p:extLst>
          </p:nvPr>
        </p:nvGraphicFramePr>
        <p:xfrm>
          <a:off x="1305999" y="300471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C</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179213818"/>
              </p:ext>
            </p:extLst>
          </p:nvPr>
        </p:nvGraphicFramePr>
        <p:xfrm>
          <a:off x="2289277" y="300471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0.2</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D</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9" name="AutoShape 179"/>
          <p:cNvCxnSpPr>
            <a:cxnSpLocks noChangeShapeType="1"/>
          </p:cNvCxnSpPr>
          <p:nvPr/>
        </p:nvCxnSpPr>
        <p:spPr bwMode="auto">
          <a:xfrm flipH="1">
            <a:off x="1634853" y="253769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p:cNvCxnSpPr>
            <a:cxnSpLocks noChangeShapeType="1"/>
          </p:cNvCxnSpPr>
          <p:nvPr/>
        </p:nvCxnSpPr>
        <p:spPr bwMode="auto">
          <a:xfrm>
            <a:off x="2175201" y="2564669"/>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1" name="Oval 30"/>
          <p:cNvSpPr/>
          <p:nvPr/>
        </p:nvSpPr>
        <p:spPr>
          <a:xfrm>
            <a:off x="4367895" y="1955069"/>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32" name="Oval 31"/>
          <p:cNvSpPr/>
          <p:nvPr/>
        </p:nvSpPr>
        <p:spPr>
          <a:xfrm>
            <a:off x="3638473" y="3012484"/>
            <a:ext cx="903791" cy="6096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33" name="Table 32"/>
          <p:cNvGraphicFramePr>
            <a:graphicFrameLocks noGrp="1"/>
          </p:cNvGraphicFramePr>
          <p:nvPr>
            <p:extLst>
              <p:ext uri="{D42A27DB-BD31-4B8C-83A1-F6EECF244321}">
                <p14:modId xmlns:p14="http://schemas.microsoft.com/office/powerpoint/2010/main" val="894609701"/>
              </p:ext>
            </p:extLst>
          </p:nvPr>
        </p:nvGraphicFramePr>
        <p:xfrm>
          <a:off x="3212201" y="408911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B</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438202341"/>
              </p:ext>
            </p:extLst>
          </p:nvPr>
        </p:nvGraphicFramePr>
        <p:xfrm>
          <a:off x="4231339" y="4062562"/>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0.15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5" name="AutoShape 179"/>
          <p:cNvCxnSpPr>
            <a:cxnSpLocks noChangeShapeType="1"/>
            <a:stCxn id="32" idx="4"/>
            <a:endCxn id="33" idx="0"/>
          </p:cNvCxnSpPr>
          <p:nvPr/>
        </p:nvCxnSpPr>
        <p:spPr bwMode="auto">
          <a:xfrm flipH="1">
            <a:off x="3550021" y="3622084"/>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79"/>
          <p:cNvCxnSpPr>
            <a:cxnSpLocks noChangeShapeType="1"/>
            <a:stCxn id="32" idx="4"/>
            <a:endCxn id="34" idx="0"/>
          </p:cNvCxnSpPr>
          <p:nvPr/>
        </p:nvCxnSpPr>
        <p:spPr bwMode="auto">
          <a:xfrm>
            <a:off x="4090369" y="3622084"/>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37" name="Table 36"/>
          <p:cNvGraphicFramePr>
            <a:graphicFrameLocks noGrp="1"/>
          </p:cNvGraphicFramePr>
          <p:nvPr>
            <p:extLst>
              <p:ext uri="{D42A27DB-BD31-4B8C-83A1-F6EECF244321}">
                <p14:modId xmlns:p14="http://schemas.microsoft.com/office/powerpoint/2010/main" val="858629284"/>
              </p:ext>
            </p:extLst>
          </p:nvPr>
        </p:nvGraphicFramePr>
        <p:xfrm>
          <a:off x="4973771" y="3004719"/>
          <a:ext cx="675640" cy="670560"/>
        </p:xfrm>
        <a:graphic>
          <a:graphicData uri="http://schemas.openxmlformats.org/drawingml/2006/table">
            <a:tbl>
              <a:tblPr firstRow="1" firstCol="1" bandRow="1">
                <a:tableStyleId>{5C22544A-7EE6-4342-B048-85BDC9FD1C3A}</a:tableStyleId>
              </a:tblPr>
              <a:tblGrid>
                <a:gridCol w="675640">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0.35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ea typeface="+mn-ea"/>
                          <a:cs typeface="Times New Roman" panose="02020603050405020304" pitchFamily="18" charset="0"/>
                        </a:rPr>
                        <a:t>A</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8" name="AutoShape 179"/>
          <p:cNvCxnSpPr>
            <a:cxnSpLocks noChangeShapeType="1"/>
          </p:cNvCxnSpPr>
          <p:nvPr/>
        </p:nvCxnSpPr>
        <p:spPr bwMode="auto">
          <a:xfrm flipH="1">
            <a:off x="4272090" y="2572351"/>
            <a:ext cx="540348" cy="4670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79"/>
          <p:cNvCxnSpPr>
            <a:cxnSpLocks noChangeShapeType="1"/>
          </p:cNvCxnSpPr>
          <p:nvPr/>
        </p:nvCxnSpPr>
        <p:spPr bwMode="auto">
          <a:xfrm>
            <a:off x="4819790" y="2572351"/>
            <a:ext cx="478790" cy="44047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 name="AutoShape 197"/>
          <p:cNvSpPr>
            <a:spLocks/>
          </p:cNvSpPr>
          <p:nvPr/>
        </p:nvSpPr>
        <p:spPr bwMode="auto">
          <a:xfrm rot="5400000">
            <a:off x="3412817" y="407631"/>
            <a:ext cx="256546" cy="2731777"/>
          </a:xfrm>
          <a:prstGeom prst="leftBrace">
            <a:avLst>
              <a:gd name="adj1" fmla="val 8875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Right Arrow 40"/>
          <p:cNvSpPr/>
          <p:nvPr/>
        </p:nvSpPr>
        <p:spPr>
          <a:xfrm>
            <a:off x="4728664" y="958613"/>
            <a:ext cx="490213" cy="247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305999" y="5553281"/>
            <a:ext cx="7085338" cy="430887"/>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9.12  Example of constructing a Huffman coding tree.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43" name="Picture 42"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19" y="1262148"/>
            <a:ext cx="586105" cy="425450"/>
          </a:xfrm>
          <a:prstGeom prst="rect">
            <a:avLst/>
          </a:prstGeom>
          <a:noFill/>
        </p:spPr>
      </p:pic>
      <p:sp>
        <p:nvSpPr>
          <p:cNvPr id="3" name="TextBox 2">
            <a:extLst>
              <a:ext uri="{FF2B5EF4-FFF2-40B4-BE49-F238E27FC236}">
                <a16:creationId xmlns:a16="http://schemas.microsoft.com/office/drawing/2014/main" id="{5E86E6BC-1390-4247-A501-06291012B803}"/>
              </a:ext>
            </a:extLst>
          </p:cNvPr>
          <p:cNvSpPr txBox="1"/>
          <p:nvPr/>
        </p:nvSpPr>
        <p:spPr>
          <a:xfrm>
            <a:off x="7434548" y="2005777"/>
            <a:ext cx="263217" cy="369332"/>
          </a:xfrm>
          <a:prstGeom prst="rect">
            <a:avLst/>
          </a:prstGeom>
          <a:noFill/>
        </p:spPr>
        <p:txBody>
          <a:bodyPr wrap="square" rtlCol="0">
            <a:spAutoFit/>
          </a:bodyPr>
          <a:lstStyle/>
          <a:p>
            <a:r>
              <a:rPr lang="en-US" dirty="0"/>
              <a:t>0</a:t>
            </a:r>
          </a:p>
        </p:txBody>
      </p:sp>
      <p:sp>
        <p:nvSpPr>
          <p:cNvPr id="44" name="TextBox 43">
            <a:extLst>
              <a:ext uri="{FF2B5EF4-FFF2-40B4-BE49-F238E27FC236}">
                <a16:creationId xmlns:a16="http://schemas.microsoft.com/office/drawing/2014/main" id="{0B0CBC22-975C-4843-AF47-9A708772E7DA}"/>
              </a:ext>
            </a:extLst>
          </p:cNvPr>
          <p:cNvSpPr txBox="1"/>
          <p:nvPr/>
        </p:nvSpPr>
        <p:spPr>
          <a:xfrm>
            <a:off x="6684250" y="3100561"/>
            <a:ext cx="263217" cy="369332"/>
          </a:xfrm>
          <a:prstGeom prst="rect">
            <a:avLst/>
          </a:prstGeom>
          <a:noFill/>
        </p:spPr>
        <p:txBody>
          <a:bodyPr wrap="square" rtlCol="0">
            <a:spAutoFit/>
          </a:bodyPr>
          <a:lstStyle/>
          <a:p>
            <a:r>
              <a:rPr lang="en-US" dirty="0"/>
              <a:t>0</a:t>
            </a:r>
          </a:p>
        </p:txBody>
      </p:sp>
      <p:sp>
        <p:nvSpPr>
          <p:cNvPr id="45" name="TextBox 44">
            <a:extLst>
              <a:ext uri="{FF2B5EF4-FFF2-40B4-BE49-F238E27FC236}">
                <a16:creationId xmlns:a16="http://schemas.microsoft.com/office/drawing/2014/main" id="{9E772A86-C141-48E9-BA8A-9BFEA781563E}"/>
              </a:ext>
            </a:extLst>
          </p:cNvPr>
          <p:cNvSpPr txBox="1"/>
          <p:nvPr/>
        </p:nvSpPr>
        <p:spPr>
          <a:xfrm>
            <a:off x="9128747" y="3177158"/>
            <a:ext cx="263217" cy="369332"/>
          </a:xfrm>
          <a:prstGeom prst="rect">
            <a:avLst/>
          </a:prstGeom>
          <a:noFill/>
        </p:spPr>
        <p:txBody>
          <a:bodyPr wrap="square" rtlCol="0">
            <a:spAutoFit/>
          </a:bodyPr>
          <a:lstStyle/>
          <a:p>
            <a:r>
              <a:rPr lang="en-US" dirty="0"/>
              <a:t>0</a:t>
            </a:r>
          </a:p>
        </p:txBody>
      </p:sp>
      <p:sp>
        <p:nvSpPr>
          <p:cNvPr id="46" name="TextBox 45">
            <a:extLst>
              <a:ext uri="{FF2B5EF4-FFF2-40B4-BE49-F238E27FC236}">
                <a16:creationId xmlns:a16="http://schemas.microsoft.com/office/drawing/2014/main" id="{5D78AB1A-2314-4473-AA39-AD1AAC47362F}"/>
              </a:ext>
            </a:extLst>
          </p:cNvPr>
          <p:cNvSpPr txBox="1"/>
          <p:nvPr/>
        </p:nvSpPr>
        <p:spPr>
          <a:xfrm>
            <a:off x="8409334" y="4188663"/>
            <a:ext cx="263217" cy="369332"/>
          </a:xfrm>
          <a:prstGeom prst="rect">
            <a:avLst/>
          </a:prstGeom>
          <a:noFill/>
        </p:spPr>
        <p:txBody>
          <a:bodyPr wrap="square" rtlCol="0">
            <a:spAutoFit/>
          </a:bodyPr>
          <a:lstStyle/>
          <a:p>
            <a:r>
              <a:rPr lang="en-US" dirty="0"/>
              <a:t>0</a:t>
            </a:r>
          </a:p>
        </p:txBody>
      </p:sp>
      <p:sp>
        <p:nvSpPr>
          <p:cNvPr id="47" name="TextBox 46">
            <a:extLst>
              <a:ext uri="{FF2B5EF4-FFF2-40B4-BE49-F238E27FC236}">
                <a16:creationId xmlns:a16="http://schemas.microsoft.com/office/drawing/2014/main" id="{137B1275-FEC9-4722-BE89-FA3C23035777}"/>
              </a:ext>
            </a:extLst>
          </p:cNvPr>
          <p:cNvSpPr txBox="1"/>
          <p:nvPr/>
        </p:nvSpPr>
        <p:spPr>
          <a:xfrm>
            <a:off x="8856108" y="1839097"/>
            <a:ext cx="263217" cy="369332"/>
          </a:xfrm>
          <a:prstGeom prst="rect">
            <a:avLst/>
          </a:prstGeom>
          <a:noFill/>
        </p:spPr>
        <p:txBody>
          <a:bodyPr wrap="square" rtlCol="0">
            <a:spAutoFit/>
          </a:bodyPr>
          <a:lstStyle/>
          <a:p>
            <a:r>
              <a:rPr lang="en-US" dirty="0"/>
              <a:t>1</a:t>
            </a:r>
          </a:p>
        </p:txBody>
      </p:sp>
      <p:sp>
        <p:nvSpPr>
          <p:cNvPr id="48" name="TextBox 47">
            <a:extLst>
              <a:ext uri="{FF2B5EF4-FFF2-40B4-BE49-F238E27FC236}">
                <a16:creationId xmlns:a16="http://schemas.microsoft.com/office/drawing/2014/main" id="{80082F54-0A6F-4A16-A4B3-1827F15C656C}"/>
              </a:ext>
            </a:extLst>
          </p:cNvPr>
          <p:cNvSpPr txBox="1"/>
          <p:nvPr/>
        </p:nvSpPr>
        <p:spPr>
          <a:xfrm>
            <a:off x="7533212" y="3045920"/>
            <a:ext cx="263217" cy="369332"/>
          </a:xfrm>
          <a:prstGeom prst="rect">
            <a:avLst/>
          </a:prstGeom>
          <a:noFill/>
        </p:spPr>
        <p:txBody>
          <a:bodyPr wrap="square" rtlCol="0">
            <a:spAutoFit/>
          </a:bodyPr>
          <a:lstStyle/>
          <a:p>
            <a:r>
              <a:rPr lang="en-US" dirty="0"/>
              <a:t>1</a:t>
            </a:r>
          </a:p>
        </p:txBody>
      </p:sp>
      <p:sp>
        <p:nvSpPr>
          <p:cNvPr id="49" name="TextBox 48">
            <a:extLst>
              <a:ext uri="{FF2B5EF4-FFF2-40B4-BE49-F238E27FC236}">
                <a16:creationId xmlns:a16="http://schemas.microsoft.com/office/drawing/2014/main" id="{E3B2BD8D-A5FF-4176-89A4-CD2A6978AB74}"/>
              </a:ext>
            </a:extLst>
          </p:cNvPr>
          <p:cNvSpPr txBox="1"/>
          <p:nvPr/>
        </p:nvSpPr>
        <p:spPr>
          <a:xfrm>
            <a:off x="10025581" y="3122756"/>
            <a:ext cx="263217" cy="369332"/>
          </a:xfrm>
          <a:prstGeom prst="rect">
            <a:avLst/>
          </a:prstGeom>
          <a:noFill/>
        </p:spPr>
        <p:txBody>
          <a:bodyPr wrap="square" rtlCol="0">
            <a:spAutoFit/>
          </a:bodyPr>
          <a:lstStyle/>
          <a:p>
            <a:r>
              <a:rPr lang="en-US" dirty="0"/>
              <a:t>1</a:t>
            </a:r>
          </a:p>
        </p:txBody>
      </p:sp>
      <p:sp>
        <p:nvSpPr>
          <p:cNvPr id="50" name="TextBox 49">
            <a:extLst>
              <a:ext uri="{FF2B5EF4-FFF2-40B4-BE49-F238E27FC236}">
                <a16:creationId xmlns:a16="http://schemas.microsoft.com/office/drawing/2014/main" id="{6983C968-1A50-4FE6-A297-8810C32DEE38}"/>
              </a:ext>
            </a:extLst>
          </p:cNvPr>
          <p:cNvSpPr txBox="1"/>
          <p:nvPr/>
        </p:nvSpPr>
        <p:spPr>
          <a:xfrm>
            <a:off x="9225113" y="4193834"/>
            <a:ext cx="26321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567395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7148457"/>
              </p:ext>
            </p:extLst>
          </p:nvPr>
        </p:nvGraphicFramePr>
        <p:xfrm>
          <a:off x="1526118" y="1454387"/>
          <a:ext cx="7122088" cy="1005840"/>
        </p:xfrm>
        <a:graphic>
          <a:graphicData uri="http://schemas.openxmlformats.org/drawingml/2006/table">
            <a:tbl>
              <a:tblPr firstRow="1" firstCol="1" bandRow="1">
                <a:tableStyleId>{5C22544A-7EE6-4342-B048-85BDC9FD1C3A}</a:tableStyleId>
              </a:tblPr>
              <a:tblGrid>
                <a:gridCol w="1419064">
                  <a:extLst>
                    <a:ext uri="{9D8B030D-6E8A-4147-A177-3AD203B41FA5}">
                      <a16:colId xmlns:a16="http://schemas.microsoft.com/office/drawing/2014/main" val="20000"/>
                    </a:ext>
                  </a:extLst>
                </a:gridCol>
                <a:gridCol w="1137927">
                  <a:extLst>
                    <a:ext uri="{9D8B030D-6E8A-4147-A177-3AD203B41FA5}">
                      <a16:colId xmlns:a16="http://schemas.microsoft.com/office/drawing/2014/main" val="20001"/>
                    </a:ext>
                  </a:extLst>
                </a:gridCol>
                <a:gridCol w="1137927">
                  <a:extLst>
                    <a:ext uri="{9D8B030D-6E8A-4147-A177-3AD203B41FA5}">
                      <a16:colId xmlns:a16="http://schemas.microsoft.com/office/drawing/2014/main" val="20002"/>
                    </a:ext>
                  </a:extLst>
                </a:gridCol>
                <a:gridCol w="1137927">
                  <a:extLst>
                    <a:ext uri="{9D8B030D-6E8A-4147-A177-3AD203B41FA5}">
                      <a16:colId xmlns:a16="http://schemas.microsoft.com/office/drawing/2014/main" val="20003"/>
                    </a:ext>
                  </a:extLst>
                </a:gridCol>
                <a:gridCol w="1204865">
                  <a:extLst>
                    <a:ext uri="{9D8B030D-6E8A-4147-A177-3AD203B41FA5}">
                      <a16:colId xmlns:a16="http://schemas.microsoft.com/office/drawing/2014/main" val="20004"/>
                    </a:ext>
                  </a:extLst>
                </a:gridCol>
                <a:gridCol w="1084378">
                  <a:extLst>
                    <a:ext uri="{9D8B030D-6E8A-4147-A177-3AD203B41FA5}">
                      <a16:colId xmlns:a16="http://schemas.microsoft.com/office/drawing/2014/main" val="20005"/>
                    </a:ext>
                  </a:extLst>
                </a:gridCol>
              </a:tblGrid>
              <a:tr h="331441">
                <a:tc>
                  <a:txBody>
                    <a:bodyPr/>
                    <a:lstStyle/>
                    <a:p>
                      <a:pPr marL="0" marR="0">
                        <a:spcBef>
                          <a:spcPts val="0"/>
                        </a:spcBef>
                        <a:spcAft>
                          <a:spcPts val="0"/>
                        </a:spcAft>
                      </a:pPr>
                      <a:r>
                        <a:rPr lang="en-US" sz="2200" dirty="0">
                          <a:solidFill>
                            <a:schemeClr val="tx1"/>
                          </a:solidFill>
                          <a:effectLst/>
                        </a:rPr>
                        <a:t>character</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1441">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1441">
                <a:tc>
                  <a:txBody>
                    <a:bodyPr/>
                    <a:lstStyle/>
                    <a:p>
                      <a:pPr marL="0" marR="0">
                        <a:spcBef>
                          <a:spcPts val="0"/>
                        </a:spcBef>
                        <a:spcAft>
                          <a:spcPts val="0"/>
                        </a:spcAft>
                      </a:pPr>
                      <a:r>
                        <a:rPr lang="en-US" sz="2200">
                          <a:solidFill>
                            <a:schemeClr val="tx1"/>
                          </a:solidFill>
                          <a:effectLst/>
                        </a:rPr>
                        <a:t>codeword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 name="Rectangle 2"/>
          <p:cNvSpPr/>
          <p:nvPr/>
        </p:nvSpPr>
        <p:spPr>
          <a:xfrm>
            <a:off x="1081718" y="874163"/>
            <a:ext cx="7480391" cy="430887"/>
          </a:xfrm>
          <a:prstGeom prst="rect">
            <a:avLst/>
          </a:prstGeom>
        </p:spPr>
        <p:txBody>
          <a:bodyPr wrap="square">
            <a:spAutoFit/>
          </a:bodyPr>
          <a:lstStyle/>
          <a:p>
            <a:pPr marL="342900" marR="0" lvl="0"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resulting (Huffman’s code) codewords are as follows:</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mc:AlternateContent xmlns:mc="http://schemas.openxmlformats.org/markup-compatibility/2006" xmlns:a14="http://schemas.microsoft.com/office/drawing/2010/main">
        <mc:Choice Requires="a14">
          <p:sp>
            <p:nvSpPr>
              <p:cNvPr id="4" name="Rectangle 3"/>
              <p:cNvSpPr/>
              <p:nvPr/>
            </p:nvSpPr>
            <p:spPr>
              <a:xfrm>
                <a:off x="1112560" y="2706859"/>
                <a:ext cx="6607296" cy="389452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DAD and BAD_AD are encoded as 011101, and 1001 101 101 1101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bits it takes to encode a file given the binary tree T is :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bits(T) = </a:t>
                </a:r>
                <a14:m>
                  <m:oMath xmlns:m="http://schemas.openxmlformats.org/officeDocument/2006/math">
                    <m:nary>
                      <m:naryPr>
                        <m:chr m:val="∑"/>
                        <m:limLoc m:val="subSup"/>
                        <m:ctrlPr>
                          <a:rPr lang="en-US" sz="220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naryPr>
                      <m:sub>
                        <m:r>
                          <m:rPr>
                            <m:brk m:alnAt="25"/>
                          </m:r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𝑛</m:t>
                        </m:r>
                      </m:sup>
                      <m:e>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𝑓𝑟𝑒𝑞𝑢𝑒𝑛𝑐𝑦</m:t>
                        </m:r>
                        <m:d>
                          <m:dPr>
                            <m:ctrl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𝑑𝑒𝑝𝑡h</m:t>
                        </m:r>
                        <m:d>
                          <m:dPr>
                            <m:ctrlP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i="1" spc="-10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i="1" spc="-10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i="1" spc="-10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m:t>
                        </m:r>
                      </m:e>
                    </m:nary>
                    <m:r>
                      <a:rPr lang="en-US" sz="2200" b="0" i="1" spc="-100" smtClean="0">
                        <a:solidFill>
                          <a:srgbClr val="0000FF"/>
                        </a:solidFill>
                        <a:latin typeface="Cambria Math" panose="02040503050406030204" pitchFamily="18" charset="0"/>
                        <a:ea typeface="Microsoft YaHei" panose="020B0503020204020204" pitchFamily="34" charset="-122"/>
                        <a:cs typeface="Times New Roman" panose="02020603050405020304" pitchFamily="18" charset="0"/>
                      </a:rPr>
                      <m:t> </m:t>
                    </m:r>
                  </m:oMath>
                </a14:m>
                <a:endParaRPr lang="en-US" sz="2200" b="0" spc="-1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occurrence frequencies given and the codeword lengths obtained, the average number of bits per character in this code is</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2*0.35 + 3*0.1 + 2*0.2 + 2*0.2 + 3*0.15  = 2.25.</a:t>
                </a:r>
              </a:p>
            </p:txBody>
          </p:sp>
        </mc:Choice>
        <mc:Fallback xmlns="">
          <p:sp>
            <p:nvSpPr>
              <p:cNvPr id="4" name="Rectangle 3"/>
              <p:cNvSpPr>
                <a:spLocks noRot="1" noChangeAspect="1" noMove="1" noResize="1" noEditPoints="1" noAdjustHandles="1" noChangeArrowheads="1" noChangeShapeType="1" noTextEdit="1"/>
              </p:cNvSpPr>
              <p:nvPr/>
            </p:nvSpPr>
            <p:spPr>
              <a:xfrm>
                <a:off x="1112560" y="2706859"/>
                <a:ext cx="6607296" cy="3894528"/>
              </a:xfrm>
              <a:prstGeom prst="rect">
                <a:avLst/>
              </a:prstGeom>
              <a:blipFill>
                <a:blip r:embed="rId2"/>
                <a:stretch>
                  <a:fillRect l="-1108" t="-1095" b="-2347"/>
                </a:stretch>
              </a:blipFill>
            </p:spPr>
            <p:txBody>
              <a:bodyPr/>
              <a:lstStyle/>
              <a:p>
                <a:r>
                  <a:rPr lang="en-US">
                    <a:noFill/>
                  </a:rPr>
                  <a:t> </a:t>
                </a:r>
              </a:p>
            </p:txBody>
          </p:sp>
        </mc:Fallback>
      </mc:AlternateContent>
      <p:pic>
        <p:nvPicPr>
          <p:cNvPr id="22" name="Picture 21" descr="Image result for smiley face images">
            <a:extLst>
              <a:ext uri="{FF2B5EF4-FFF2-40B4-BE49-F238E27FC236}">
                <a16:creationId xmlns:a16="http://schemas.microsoft.com/office/drawing/2014/main" id="{076751C6-3E70-4417-9F38-0341758CBF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14514">
            <a:off x="635403" y="1241662"/>
            <a:ext cx="586105" cy="425450"/>
          </a:xfrm>
          <a:prstGeom prst="rect">
            <a:avLst/>
          </a:prstGeom>
          <a:noFill/>
        </p:spPr>
      </p:pic>
      <p:sp>
        <p:nvSpPr>
          <p:cNvPr id="23" name="Oval 22">
            <a:extLst>
              <a:ext uri="{FF2B5EF4-FFF2-40B4-BE49-F238E27FC236}">
                <a16:creationId xmlns:a16="http://schemas.microsoft.com/office/drawing/2014/main" id="{A24B9EA4-167C-4170-A5FE-CF5AA15CDF28}"/>
              </a:ext>
            </a:extLst>
          </p:cNvPr>
          <p:cNvSpPr/>
          <p:nvPr/>
        </p:nvSpPr>
        <p:spPr>
          <a:xfrm>
            <a:off x="9113439" y="2609530"/>
            <a:ext cx="750524" cy="558016"/>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cxnSp>
        <p:nvCxnSpPr>
          <p:cNvPr id="24" name="AutoShape 179">
            <a:extLst>
              <a:ext uri="{FF2B5EF4-FFF2-40B4-BE49-F238E27FC236}">
                <a16:creationId xmlns:a16="http://schemas.microsoft.com/office/drawing/2014/main" id="{8AB3DAAF-A4CA-45EA-AFF0-8BB32CA3F3AA}"/>
              </a:ext>
            </a:extLst>
          </p:cNvPr>
          <p:cNvCxnSpPr>
            <a:cxnSpLocks noChangeShapeType="1"/>
            <a:stCxn id="23" idx="4"/>
            <a:endCxn id="26" idx="0"/>
          </p:cNvCxnSpPr>
          <p:nvPr/>
        </p:nvCxnSpPr>
        <p:spPr bwMode="auto">
          <a:xfrm flipH="1">
            <a:off x="8656032" y="3167546"/>
            <a:ext cx="832669" cy="5730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79">
            <a:extLst>
              <a:ext uri="{FF2B5EF4-FFF2-40B4-BE49-F238E27FC236}">
                <a16:creationId xmlns:a16="http://schemas.microsoft.com/office/drawing/2014/main" id="{5E30EE11-B034-472E-87B3-C56AC87EA9B4}"/>
              </a:ext>
            </a:extLst>
          </p:cNvPr>
          <p:cNvCxnSpPr>
            <a:cxnSpLocks noChangeShapeType="1"/>
            <a:stCxn id="23" idx="4"/>
            <a:endCxn id="31" idx="0"/>
          </p:cNvCxnSpPr>
          <p:nvPr/>
        </p:nvCxnSpPr>
        <p:spPr bwMode="auto">
          <a:xfrm>
            <a:off x="9488701" y="3167546"/>
            <a:ext cx="1056020" cy="58269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Oval 25">
            <a:extLst>
              <a:ext uri="{FF2B5EF4-FFF2-40B4-BE49-F238E27FC236}">
                <a16:creationId xmlns:a16="http://schemas.microsoft.com/office/drawing/2014/main" id="{78642159-8D29-4C1B-A1EC-D14C88C92325}"/>
              </a:ext>
            </a:extLst>
          </p:cNvPr>
          <p:cNvSpPr/>
          <p:nvPr/>
        </p:nvSpPr>
        <p:spPr>
          <a:xfrm>
            <a:off x="8274689" y="3740603"/>
            <a:ext cx="762685" cy="53930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p>
        </p:txBody>
      </p:sp>
      <p:graphicFrame>
        <p:nvGraphicFramePr>
          <p:cNvPr id="27" name="Table 26">
            <a:extLst>
              <a:ext uri="{FF2B5EF4-FFF2-40B4-BE49-F238E27FC236}">
                <a16:creationId xmlns:a16="http://schemas.microsoft.com/office/drawing/2014/main" id="{5DB15CB9-2EB7-43C1-A495-B49E93CC63BB}"/>
              </a:ext>
            </a:extLst>
          </p:cNvPr>
          <p:cNvGraphicFramePr>
            <a:graphicFrameLocks noGrp="1"/>
          </p:cNvGraphicFramePr>
          <p:nvPr>
            <p:extLst>
              <p:ext uri="{D42A27DB-BD31-4B8C-83A1-F6EECF244321}">
                <p14:modId xmlns:p14="http://schemas.microsoft.com/office/powerpoint/2010/main" val="598297754"/>
              </p:ext>
            </p:extLst>
          </p:nvPr>
        </p:nvGraphicFramePr>
        <p:xfrm>
          <a:off x="7869571" y="4810404"/>
          <a:ext cx="562141" cy="548640"/>
        </p:xfrm>
        <a:graphic>
          <a:graphicData uri="http://schemas.openxmlformats.org/drawingml/2006/table">
            <a:tbl>
              <a:tblPr firstRow="1" firstCol="1" bandRow="1">
                <a:tableStyleId>{5C22544A-7EE6-4342-B048-85BDC9FD1C3A}</a:tableStyleId>
              </a:tblPr>
              <a:tblGrid>
                <a:gridCol w="562141">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C</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8" name="Table 27">
            <a:extLst>
              <a:ext uri="{FF2B5EF4-FFF2-40B4-BE49-F238E27FC236}">
                <a16:creationId xmlns:a16="http://schemas.microsoft.com/office/drawing/2014/main" id="{5EB29246-2969-404D-A6CF-DD1F131838D0}"/>
              </a:ext>
            </a:extLst>
          </p:cNvPr>
          <p:cNvGraphicFramePr>
            <a:graphicFrameLocks noGrp="1"/>
          </p:cNvGraphicFramePr>
          <p:nvPr>
            <p:extLst>
              <p:ext uri="{D42A27DB-BD31-4B8C-83A1-F6EECF244321}">
                <p14:modId xmlns:p14="http://schemas.microsoft.com/office/powerpoint/2010/main" val="529194457"/>
              </p:ext>
            </p:extLst>
          </p:nvPr>
        </p:nvGraphicFramePr>
        <p:xfrm>
          <a:off x="8753215" y="4796444"/>
          <a:ext cx="562140" cy="560282"/>
        </p:xfrm>
        <a:graphic>
          <a:graphicData uri="http://schemas.openxmlformats.org/drawingml/2006/table">
            <a:tbl>
              <a:tblPr firstRow="1" firstCol="1" bandRow="1">
                <a:tableStyleId>{5C22544A-7EE6-4342-B048-85BDC9FD1C3A}</a:tableStyleId>
              </a:tblPr>
              <a:tblGrid>
                <a:gridCol w="562140">
                  <a:extLst>
                    <a:ext uri="{9D8B030D-6E8A-4147-A177-3AD203B41FA5}">
                      <a16:colId xmlns:a16="http://schemas.microsoft.com/office/drawing/2014/main" val="20000"/>
                    </a:ext>
                  </a:extLst>
                </a:gridCol>
              </a:tblGrid>
              <a:tr h="280141">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0141">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D</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9" name="AutoShape 179">
            <a:extLst>
              <a:ext uri="{FF2B5EF4-FFF2-40B4-BE49-F238E27FC236}">
                <a16:creationId xmlns:a16="http://schemas.microsoft.com/office/drawing/2014/main" id="{8803AEFB-FCAB-4487-A180-EEF00DCC409D}"/>
              </a:ext>
            </a:extLst>
          </p:cNvPr>
          <p:cNvCxnSpPr>
            <a:cxnSpLocks noChangeShapeType="1"/>
            <a:stCxn id="26" idx="4"/>
            <a:endCxn id="27" idx="0"/>
          </p:cNvCxnSpPr>
          <p:nvPr/>
        </p:nvCxnSpPr>
        <p:spPr bwMode="auto">
          <a:xfrm flipH="1">
            <a:off x="8150641" y="4279908"/>
            <a:ext cx="505391" cy="53049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a:extLst>
              <a:ext uri="{FF2B5EF4-FFF2-40B4-BE49-F238E27FC236}">
                <a16:creationId xmlns:a16="http://schemas.microsoft.com/office/drawing/2014/main" id="{90392897-A0CE-4D78-BF40-2898EF94ED5F}"/>
              </a:ext>
            </a:extLst>
          </p:cNvPr>
          <p:cNvCxnSpPr>
            <a:cxnSpLocks noChangeShapeType="1"/>
            <a:stCxn id="26" idx="4"/>
            <a:endCxn id="28" idx="0"/>
          </p:cNvCxnSpPr>
          <p:nvPr/>
        </p:nvCxnSpPr>
        <p:spPr bwMode="auto">
          <a:xfrm>
            <a:off x="8656032" y="4279908"/>
            <a:ext cx="378253" cy="516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1" name="Oval 30">
            <a:extLst>
              <a:ext uri="{FF2B5EF4-FFF2-40B4-BE49-F238E27FC236}">
                <a16:creationId xmlns:a16="http://schemas.microsoft.com/office/drawing/2014/main" id="{1015AED8-E396-4429-8577-FAD373BE1FD4}"/>
              </a:ext>
            </a:extLst>
          </p:cNvPr>
          <p:cNvSpPr/>
          <p:nvPr/>
        </p:nvSpPr>
        <p:spPr>
          <a:xfrm>
            <a:off x="10181174" y="3750241"/>
            <a:ext cx="727094" cy="52423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p>
        </p:txBody>
      </p:sp>
      <p:sp>
        <p:nvSpPr>
          <p:cNvPr id="32" name="Oval 31">
            <a:extLst>
              <a:ext uri="{FF2B5EF4-FFF2-40B4-BE49-F238E27FC236}">
                <a16:creationId xmlns:a16="http://schemas.microsoft.com/office/drawing/2014/main" id="{B5CCB00B-9F48-4FE3-80EF-BB61A4EC09B5}"/>
              </a:ext>
            </a:extLst>
          </p:cNvPr>
          <p:cNvSpPr/>
          <p:nvPr/>
        </p:nvSpPr>
        <p:spPr>
          <a:xfrm>
            <a:off x="9631755" y="4851707"/>
            <a:ext cx="879147" cy="52064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0.25</a:t>
            </a:r>
          </a:p>
        </p:txBody>
      </p:sp>
      <p:graphicFrame>
        <p:nvGraphicFramePr>
          <p:cNvPr id="33" name="Table 32">
            <a:extLst>
              <a:ext uri="{FF2B5EF4-FFF2-40B4-BE49-F238E27FC236}">
                <a16:creationId xmlns:a16="http://schemas.microsoft.com/office/drawing/2014/main" id="{7A718400-5BF0-4FA1-BF83-CFB9794B4421}"/>
              </a:ext>
            </a:extLst>
          </p:cNvPr>
          <p:cNvGraphicFramePr>
            <a:graphicFrameLocks noGrp="1"/>
          </p:cNvGraphicFramePr>
          <p:nvPr>
            <p:extLst>
              <p:ext uri="{D42A27DB-BD31-4B8C-83A1-F6EECF244321}">
                <p14:modId xmlns:p14="http://schemas.microsoft.com/office/powerpoint/2010/main" val="795249979"/>
              </p:ext>
            </p:extLst>
          </p:nvPr>
        </p:nvGraphicFramePr>
        <p:xfrm>
          <a:off x="9315354" y="5896905"/>
          <a:ext cx="535227" cy="548640"/>
        </p:xfrm>
        <a:graphic>
          <a:graphicData uri="http://schemas.openxmlformats.org/drawingml/2006/table">
            <a:tbl>
              <a:tblPr firstRow="1" firstCol="1" bandRow="1">
                <a:tableStyleId>{5C22544A-7EE6-4342-B048-85BDC9FD1C3A}</a:tableStyleId>
              </a:tblPr>
              <a:tblGrid>
                <a:gridCol w="535227">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B</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4" name="Table 33">
            <a:extLst>
              <a:ext uri="{FF2B5EF4-FFF2-40B4-BE49-F238E27FC236}">
                <a16:creationId xmlns:a16="http://schemas.microsoft.com/office/drawing/2014/main" id="{6C47A3D6-8B68-45E2-80D8-44358F26FC6F}"/>
              </a:ext>
            </a:extLst>
          </p:cNvPr>
          <p:cNvGraphicFramePr>
            <a:graphicFrameLocks noGrp="1"/>
          </p:cNvGraphicFramePr>
          <p:nvPr>
            <p:extLst>
              <p:ext uri="{D42A27DB-BD31-4B8C-83A1-F6EECF244321}">
                <p14:modId xmlns:p14="http://schemas.microsoft.com/office/powerpoint/2010/main" val="689811649"/>
              </p:ext>
            </p:extLst>
          </p:nvPr>
        </p:nvGraphicFramePr>
        <p:xfrm>
          <a:off x="10510902" y="5901785"/>
          <a:ext cx="540327" cy="555134"/>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5" name="AutoShape 179">
            <a:extLst>
              <a:ext uri="{FF2B5EF4-FFF2-40B4-BE49-F238E27FC236}">
                <a16:creationId xmlns:a16="http://schemas.microsoft.com/office/drawing/2014/main" id="{AA719CC5-8CDE-46BC-89A5-36D96313EDB1}"/>
              </a:ext>
            </a:extLst>
          </p:cNvPr>
          <p:cNvCxnSpPr>
            <a:cxnSpLocks noChangeShapeType="1"/>
            <a:stCxn id="32" idx="4"/>
            <a:endCxn id="33" idx="0"/>
          </p:cNvCxnSpPr>
          <p:nvPr/>
        </p:nvCxnSpPr>
        <p:spPr bwMode="auto">
          <a:xfrm flipH="1">
            <a:off x="9582967" y="5372349"/>
            <a:ext cx="488362" cy="52455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79">
            <a:extLst>
              <a:ext uri="{FF2B5EF4-FFF2-40B4-BE49-F238E27FC236}">
                <a16:creationId xmlns:a16="http://schemas.microsoft.com/office/drawing/2014/main" id="{22A8B873-440A-4F5C-85F3-58F3DDF51749}"/>
              </a:ext>
            </a:extLst>
          </p:cNvPr>
          <p:cNvCxnSpPr>
            <a:cxnSpLocks noChangeShapeType="1"/>
            <a:stCxn id="32" idx="4"/>
            <a:endCxn id="34" idx="0"/>
          </p:cNvCxnSpPr>
          <p:nvPr/>
        </p:nvCxnSpPr>
        <p:spPr bwMode="auto">
          <a:xfrm>
            <a:off x="10071329" y="5372349"/>
            <a:ext cx="709736" cy="5294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37" name="Table 36">
            <a:extLst>
              <a:ext uri="{FF2B5EF4-FFF2-40B4-BE49-F238E27FC236}">
                <a16:creationId xmlns:a16="http://schemas.microsoft.com/office/drawing/2014/main" id="{F6696DDC-F271-46AA-AAC4-9EE89AD2FD11}"/>
              </a:ext>
            </a:extLst>
          </p:cNvPr>
          <p:cNvGraphicFramePr>
            <a:graphicFrameLocks noGrp="1"/>
          </p:cNvGraphicFramePr>
          <p:nvPr>
            <p:extLst>
              <p:ext uri="{D42A27DB-BD31-4B8C-83A1-F6EECF244321}">
                <p14:modId xmlns:p14="http://schemas.microsoft.com/office/powerpoint/2010/main" val="1359460881"/>
              </p:ext>
            </p:extLst>
          </p:nvPr>
        </p:nvGraphicFramePr>
        <p:xfrm>
          <a:off x="10947862" y="4803910"/>
          <a:ext cx="540327" cy="555134"/>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0.35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A</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8" name="AutoShape 179">
            <a:extLst>
              <a:ext uri="{FF2B5EF4-FFF2-40B4-BE49-F238E27FC236}">
                <a16:creationId xmlns:a16="http://schemas.microsoft.com/office/drawing/2014/main" id="{4E7FA2B4-AF39-48DC-B507-4CE3EAA308BD}"/>
              </a:ext>
            </a:extLst>
          </p:cNvPr>
          <p:cNvCxnSpPr>
            <a:cxnSpLocks noChangeShapeType="1"/>
            <a:endCxn id="32" idx="0"/>
          </p:cNvCxnSpPr>
          <p:nvPr/>
        </p:nvCxnSpPr>
        <p:spPr bwMode="auto">
          <a:xfrm flipH="1">
            <a:off x="10071329" y="4261026"/>
            <a:ext cx="478774" cy="59068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79">
            <a:extLst>
              <a:ext uri="{FF2B5EF4-FFF2-40B4-BE49-F238E27FC236}">
                <a16:creationId xmlns:a16="http://schemas.microsoft.com/office/drawing/2014/main" id="{CC0D46A9-E18B-4F3C-9318-291CF8796C84}"/>
              </a:ext>
            </a:extLst>
          </p:cNvPr>
          <p:cNvCxnSpPr>
            <a:cxnSpLocks noChangeShapeType="1"/>
            <a:endCxn id="37" idx="0"/>
          </p:cNvCxnSpPr>
          <p:nvPr/>
        </p:nvCxnSpPr>
        <p:spPr bwMode="auto">
          <a:xfrm>
            <a:off x="10561725" y="4279677"/>
            <a:ext cx="656300" cy="5242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09AD1D41-CA26-4A69-A3F6-49A7C3B512FA}"/>
              </a:ext>
            </a:extLst>
          </p:cNvPr>
          <p:cNvSpPr txBox="1"/>
          <p:nvPr/>
        </p:nvSpPr>
        <p:spPr>
          <a:xfrm>
            <a:off x="8648207" y="3244369"/>
            <a:ext cx="263217"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E1A69EF6-3A20-4338-B6BE-2CBD2568E2FF}"/>
              </a:ext>
            </a:extLst>
          </p:cNvPr>
          <p:cNvSpPr txBox="1"/>
          <p:nvPr/>
        </p:nvSpPr>
        <p:spPr>
          <a:xfrm>
            <a:off x="7983861" y="4348298"/>
            <a:ext cx="263217"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EA485558-48CF-4D82-A808-9267419784E9}"/>
              </a:ext>
            </a:extLst>
          </p:cNvPr>
          <p:cNvSpPr txBox="1"/>
          <p:nvPr/>
        </p:nvSpPr>
        <p:spPr>
          <a:xfrm>
            <a:off x="10028799" y="4296874"/>
            <a:ext cx="263217" cy="369332"/>
          </a:xfrm>
          <a:prstGeom prst="rect">
            <a:avLst/>
          </a:prstGeom>
          <a:noFill/>
        </p:spPr>
        <p:txBody>
          <a:bodyPr wrap="square" rtlCol="0">
            <a:spAutoFit/>
          </a:bodyPr>
          <a:lstStyle/>
          <a:p>
            <a:r>
              <a:rPr lang="en-US" dirty="0"/>
              <a:t>0</a:t>
            </a:r>
          </a:p>
        </p:txBody>
      </p:sp>
      <p:sp>
        <p:nvSpPr>
          <p:cNvPr id="43" name="TextBox 42">
            <a:extLst>
              <a:ext uri="{FF2B5EF4-FFF2-40B4-BE49-F238E27FC236}">
                <a16:creationId xmlns:a16="http://schemas.microsoft.com/office/drawing/2014/main" id="{5A47B022-F4E1-427C-8254-35B11525992A}"/>
              </a:ext>
            </a:extLst>
          </p:cNvPr>
          <p:cNvSpPr txBox="1"/>
          <p:nvPr/>
        </p:nvSpPr>
        <p:spPr>
          <a:xfrm>
            <a:off x="9522871" y="5392012"/>
            <a:ext cx="263217" cy="369332"/>
          </a:xfrm>
          <a:prstGeom prst="rect">
            <a:avLst/>
          </a:prstGeom>
          <a:noFill/>
        </p:spPr>
        <p:txBody>
          <a:bodyPr wrap="square" rtlCol="0">
            <a:spAutoFit/>
          </a:bodyPr>
          <a:lstStyle/>
          <a:p>
            <a:r>
              <a:rPr lang="en-US" dirty="0"/>
              <a:t>0</a:t>
            </a:r>
          </a:p>
        </p:txBody>
      </p:sp>
      <p:sp>
        <p:nvSpPr>
          <p:cNvPr id="44" name="TextBox 43">
            <a:extLst>
              <a:ext uri="{FF2B5EF4-FFF2-40B4-BE49-F238E27FC236}">
                <a16:creationId xmlns:a16="http://schemas.microsoft.com/office/drawing/2014/main" id="{0EE9B865-FC3B-4BC5-AC98-FA55DBE9BA48}"/>
              </a:ext>
            </a:extLst>
          </p:cNvPr>
          <p:cNvSpPr txBox="1"/>
          <p:nvPr/>
        </p:nvSpPr>
        <p:spPr>
          <a:xfrm>
            <a:off x="10016711" y="3130243"/>
            <a:ext cx="263217" cy="369332"/>
          </a:xfrm>
          <a:prstGeom prst="rect">
            <a:avLst/>
          </a:prstGeom>
          <a:noFill/>
        </p:spPr>
        <p:txBody>
          <a:bodyPr wrap="square" rtlCol="0">
            <a:spAutoFit/>
          </a:bodyPr>
          <a:lstStyle/>
          <a:p>
            <a:r>
              <a:rPr lang="en-US" dirty="0"/>
              <a:t>1</a:t>
            </a:r>
          </a:p>
        </p:txBody>
      </p:sp>
      <p:sp>
        <p:nvSpPr>
          <p:cNvPr id="45" name="TextBox 44">
            <a:extLst>
              <a:ext uri="{FF2B5EF4-FFF2-40B4-BE49-F238E27FC236}">
                <a16:creationId xmlns:a16="http://schemas.microsoft.com/office/drawing/2014/main" id="{F208A02E-1806-4A6F-8A6D-592651DEA6E7}"/>
              </a:ext>
            </a:extLst>
          </p:cNvPr>
          <p:cNvSpPr txBox="1"/>
          <p:nvPr/>
        </p:nvSpPr>
        <p:spPr>
          <a:xfrm>
            <a:off x="8829147" y="4284791"/>
            <a:ext cx="263217" cy="369332"/>
          </a:xfrm>
          <a:prstGeom prst="rect">
            <a:avLst/>
          </a:prstGeom>
          <a:noFill/>
        </p:spPr>
        <p:txBody>
          <a:bodyPr wrap="square" rtlCol="0">
            <a:spAutoFit/>
          </a:bodyPr>
          <a:lstStyle/>
          <a:p>
            <a:r>
              <a:rPr lang="en-US" dirty="0"/>
              <a:t>1</a:t>
            </a:r>
          </a:p>
        </p:txBody>
      </p:sp>
      <p:sp>
        <p:nvSpPr>
          <p:cNvPr id="46" name="TextBox 45">
            <a:extLst>
              <a:ext uri="{FF2B5EF4-FFF2-40B4-BE49-F238E27FC236}">
                <a16:creationId xmlns:a16="http://schemas.microsoft.com/office/drawing/2014/main" id="{15D9D07E-95FE-42E0-B88D-221710ECCC1F}"/>
              </a:ext>
            </a:extLst>
          </p:cNvPr>
          <p:cNvSpPr txBox="1"/>
          <p:nvPr/>
        </p:nvSpPr>
        <p:spPr>
          <a:xfrm>
            <a:off x="10990620" y="4325607"/>
            <a:ext cx="263217" cy="369332"/>
          </a:xfrm>
          <a:prstGeom prst="rect">
            <a:avLst/>
          </a:prstGeom>
          <a:noFill/>
        </p:spPr>
        <p:txBody>
          <a:bodyPr wrap="square" rtlCol="0">
            <a:spAutoFit/>
          </a:bodyPr>
          <a:lstStyle/>
          <a:p>
            <a:r>
              <a:rPr lang="en-US" dirty="0"/>
              <a:t>1</a:t>
            </a:r>
          </a:p>
        </p:txBody>
      </p:sp>
      <p:sp>
        <p:nvSpPr>
          <p:cNvPr id="47" name="TextBox 46">
            <a:extLst>
              <a:ext uri="{FF2B5EF4-FFF2-40B4-BE49-F238E27FC236}">
                <a16:creationId xmlns:a16="http://schemas.microsoft.com/office/drawing/2014/main" id="{E09156F0-7209-406D-BE26-9308D27BCCAE}"/>
              </a:ext>
            </a:extLst>
          </p:cNvPr>
          <p:cNvSpPr txBox="1"/>
          <p:nvPr/>
        </p:nvSpPr>
        <p:spPr>
          <a:xfrm>
            <a:off x="10468372" y="5392012"/>
            <a:ext cx="263217" cy="369332"/>
          </a:xfrm>
          <a:prstGeom prst="rect">
            <a:avLst/>
          </a:prstGeom>
          <a:noFill/>
        </p:spPr>
        <p:txBody>
          <a:bodyPr wrap="square" rtlCol="0">
            <a:spAutoFit/>
          </a:bodyPr>
          <a:lstStyle/>
          <a:p>
            <a:r>
              <a:rPr lang="en-US" dirty="0"/>
              <a:t>1</a:t>
            </a:r>
          </a:p>
        </p:txBody>
      </p:sp>
      <p:sp>
        <p:nvSpPr>
          <p:cNvPr id="48" name="TextBox 47">
            <a:extLst>
              <a:ext uri="{FF2B5EF4-FFF2-40B4-BE49-F238E27FC236}">
                <a16:creationId xmlns:a16="http://schemas.microsoft.com/office/drawing/2014/main" id="{4695A0C1-79D9-451C-B5FF-72234D53A400}"/>
              </a:ext>
            </a:extLst>
          </p:cNvPr>
          <p:cNvSpPr txBox="1"/>
          <p:nvPr/>
        </p:nvSpPr>
        <p:spPr>
          <a:xfrm>
            <a:off x="8911424" y="2162451"/>
            <a:ext cx="2674888" cy="369332"/>
          </a:xfrm>
          <a:prstGeom prst="rect">
            <a:avLst/>
          </a:prstGeom>
          <a:noFill/>
        </p:spPr>
        <p:txBody>
          <a:bodyPr wrap="square">
            <a:spAutoFit/>
          </a:bodyPr>
          <a:lstStyle/>
          <a:p>
            <a:r>
              <a:rPr lang="en-US" sz="18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Huffman’s Tree and Code </a:t>
            </a:r>
            <a:endParaRPr lang="en-US" dirty="0"/>
          </a:p>
        </p:txBody>
      </p:sp>
    </p:spTree>
    <p:extLst>
      <p:ext uri="{BB962C8B-B14F-4D97-AF65-F5344CB8AC3E}">
        <p14:creationId xmlns:p14="http://schemas.microsoft.com/office/powerpoint/2010/main" val="120905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483028" y="1368038"/>
                <a:ext cx="9026435"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simple solution to minimizing the total time in the system is to consider all possible schedules and take the minimum.</a:t>
                </a:r>
              </a:p>
              <a:p>
                <a:r>
                  <a:rPr lang="en-US" sz="2400" dirty="0">
                    <a:latin typeface="Times New Roman" panose="02020603050405020304" pitchFamily="18" charset="0"/>
                    <a:cs typeface="Times New Roman" panose="02020603050405020304" pitchFamily="18" charset="0"/>
                  </a:rPr>
                  <a:t>Example 4.2.  Given three jobs 1</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3 with the service times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which is as follows:</a:t>
                </a:r>
              </a:p>
              <a:p>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5,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10	, and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4.</a:t>
                </a:r>
              </a:p>
              <a:p>
                <a:r>
                  <a:rPr lang="en-US" sz="2400" dirty="0">
                    <a:latin typeface="Times New Roman" panose="02020603050405020304" pitchFamily="18" charset="0"/>
                    <a:cs typeface="Times New Roman" panose="02020603050405020304" pitchFamily="18" charset="0"/>
                  </a:rPr>
                  <a:t>If we schedule them in the order 1, 2, 3, the time spent in the system for the three jobs are as follows:</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483028" y="1368038"/>
                <a:ext cx="9026435" cy="3046988"/>
              </a:xfrm>
              <a:prstGeom prst="rect">
                <a:avLst/>
              </a:prstGeom>
              <a:blipFill>
                <a:blip r:embed="rId2"/>
                <a:stretch>
                  <a:fillRect l="-1013" t="-1600" r="-87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8EE1EC6-479C-4DD3-8DB6-29AA20536520}"/>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graphicFrame>
        <p:nvGraphicFramePr>
          <p:cNvPr id="4" name="Table 4">
            <a:extLst>
              <a:ext uri="{FF2B5EF4-FFF2-40B4-BE49-F238E27FC236}">
                <a16:creationId xmlns:a16="http://schemas.microsoft.com/office/drawing/2014/main" id="{DFA31FE2-2496-4EED-8831-BC853C7DB2D5}"/>
              </a:ext>
            </a:extLst>
          </p:cNvPr>
          <p:cNvGraphicFramePr>
            <a:graphicFrameLocks noGrp="1"/>
          </p:cNvGraphicFramePr>
          <p:nvPr>
            <p:extLst>
              <p:ext uri="{D42A27DB-BD31-4B8C-83A1-F6EECF244321}">
                <p14:modId xmlns:p14="http://schemas.microsoft.com/office/powerpoint/2010/main" val="713603004"/>
              </p:ext>
            </p:extLst>
          </p:nvPr>
        </p:nvGraphicFramePr>
        <p:xfrm>
          <a:off x="1559757" y="4415026"/>
          <a:ext cx="8673210" cy="1747520"/>
        </p:xfrm>
        <a:graphic>
          <a:graphicData uri="http://schemas.openxmlformats.org/drawingml/2006/table">
            <a:tbl>
              <a:tblPr firstRow="1" bandRow="1">
                <a:tableStyleId>{5C22544A-7EE6-4342-B048-85BDC9FD1C3A}</a:tableStyleId>
              </a:tblPr>
              <a:tblGrid>
                <a:gridCol w="636479">
                  <a:extLst>
                    <a:ext uri="{9D8B030D-6E8A-4147-A177-3AD203B41FA5}">
                      <a16:colId xmlns:a16="http://schemas.microsoft.com/office/drawing/2014/main" val="3568550655"/>
                    </a:ext>
                  </a:extLst>
                </a:gridCol>
                <a:gridCol w="5614586">
                  <a:extLst>
                    <a:ext uri="{9D8B030D-6E8A-4147-A177-3AD203B41FA5}">
                      <a16:colId xmlns:a16="http://schemas.microsoft.com/office/drawing/2014/main" val="3924062548"/>
                    </a:ext>
                  </a:extLst>
                </a:gridCol>
                <a:gridCol w="2422145">
                  <a:extLst>
                    <a:ext uri="{9D8B030D-6E8A-4147-A177-3AD203B41FA5}">
                      <a16:colId xmlns:a16="http://schemas.microsoft.com/office/drawing/2014/main" val="206926212"/>
                    </a:ext>
                  </a:extLst>
                </a:gridCol>
              </a:tblGrid>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Time in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Total time in the System for this Schedule is 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(service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Time for job 1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(wait for job 1) + 10 (service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 Time for job 2 =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52524">
                <a:tc>
                  <a:txBody>
                    <a:bodyPr/>
                    <a:lstStyle/>
                    <a:p>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5 (wait for job 1) + 10 (wait for job 2) + 4 (service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 Time for job 3 =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bl>
          </a:graphicData>
        </a:graphic>
      </p:graphicFrame>
    </p:spTree>
    <p:extLst>
      <p:ext uri="{BB962C8B-B14F-4D97-AF65-F5344CB8AC3E}">
        <p14:creationId xmlns:p14="http://schemas.microsoft.com/office/powerpoint/2010/main" val="3895105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78135999"/>
              </p:ext>
            </p:extLst>
          </p:nvPr>
        </p:nvGraphicFramePr>
        <p:xfrm>
          <a:off x="1474998" y="1363085"/>
          <a:ext cx="6939843" cy="1737805"/>
        </p:xfrm>
        <a:graphic>
          <a:graphicData uri="http://schemas.openxmlformats.org/drawingml/2006/table">
            <a:tbl>
              <a:tblPr firstRow="1" firstCol="1" bandRow="1">
                <a:tableStyleId>{5C22544A-7EE6-4342-B048-85BDC9FD1C3A}</a:tableStyleId>
              </a:tblPr>
              <a:tblGrid>
                <a:gridCol w="1518039">
                  <a:extLst>
                    <a:ext uri="{9D8B030D-6E8A-4147-A177-3AD203B41FA5}">
                      <a16:colId xmlns:a16="http://schemas.microsoft.com/office/drawing/2014/main" val="20000"/>
                    </a:ext>
                  </a:extLst>
                </a:gridCol>
                <a:gridCol w="973522">
                  <a:extLst>
                    <a:ext uri="{9D8B030D-6E8A-4147-A177-3AD203B41FA5}">
                      <a16:colId xmlns:a16="http://schemas.microsoft.com/office/drawing/2014/main" val="20001"/>
                    </a:ext>
                  </a:extLst>
                </a:gridCol>
                <a:gridCol w="1108809">
                  <a:extLst>
                    <a:ext uri="{9D8B030D-6E8A-4147-A177-3AD203B41FA5}">
                      <a16:colId xmlns:a16="http://schemas.microsoft.com/office/drawing/2014/main" val="20002"/>
                    </a:ext>
                  </a:extLst>
                </a:gridCol>
                <a:gridCol w="1108809">
                  <a:extLst>
                    <a:ext uri="{9D8B030D-6E8A-4147-A177-3AD203B41FA5}">
                      <a16:colId xmlns:a16="http://schemas.microsoft.com/office/drawing/2014/main" val="20003"/>
                    </a:ext>
                  </a:extLst>
                </a:gridCol>
                <a:gridCol w="1174034">
                  <a:extLst>
                    <a:ext uri="{9D8B030D-6E8A-4147-A177-3AD203B41FA5}">
                      <a16:colId xmlns:a16="http://schemas.microsoft.com/office/drawing/2014/main" val="20004"/>
                    </a:ext>
                  </a:extLst>
                </a:gridCol>
                <a:gridCol w="1056630">
                  <a:extLst>
                    <a:ext uri="{9D8B030D-6E8A-4147-A177-3AD203B41FA5}">
                      <a16:colId xmlns:a16="http://schemas.microsoft.com/office/drawing/2014/main" val="20005"/>
                    </a:ext>
                  </a:extLst>
                </a:gridCol>
              </a:tblGrid>
              <a:tr h="396685">
                <a:tc>
                  <a:txBody>
                    <a:bodyPr/>
                    <a:lstStyle/>
                    <a:p>
                      <a:pPr marL="0" marR="0">
                        <a:spcBef>
                          <a:spcPts val="0"/>
                        </a:spcBef>
                        <a:spcAft>
                          <a:spcPts val="0"/>
                        </a:spcAft>
                      </a:pPr>
                      <a:r>
                        <a:rPr lang="en-US" sz="2200" dirty="0">
                          <a:solidFill>
                            <a:schemeClr val="tx1"/>
                          </a:solidFill>
                          <a:effectLst/>
                        </a:rPr>
                        <a:t>character</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B</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C</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D</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2669">
                <a:tc>
                  <a:txBody>
                    <a:bodyPr/>
                    <a:lstStyle/>
                    <a:p>
                      <a:pPr marL="0" marR="0">
                        <a:spcBef>
                          <a:spcPts val="0"/>
                        </a:spcBef>
                        <a:spcAft>
                          <a:spcPts val="0"/>
                        </a:spcAft>
                      </a:pPr>
                      <a:r>
                        <a:rPr lang="en-US" sz="2200">
                          <a:solidFill>
                            <a:schemeClr val="tx1"/>
                          </a:solidFill>
                          <a:effectLst/>
                        </a:rPr>
                        <a:t>frequency</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0.35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0.2</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0.15</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2669">
                <a:tc>
                  <a:txBody>
                    <a:bodyPr/>
                    <a:lstStyle/>
                    <a:p>
                      <a:pPr marL="0" marR="0">
                        <a:spcBef>
                          <a:spcPts val="0"/>
                        </a:spcBef>
                        <a:spcAft>
                          <a:spcPts val="0"/>
                        </a:spcAft>
                      </a:pPr>
                      <a:r>
                        <a:rPr lang="en-US" sz="2200" dirty="0">
                          <a:solidFill>
                            <a:schemeClr val="tx1"/>
                          </a:solidFill>
                          <a:effectLst/>
                        </a:rPr>
                        <a:t>codeword1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100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00</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rPr>
                        <a:t>01</a:t>
                      </a:r>
                      <a:endParaRPr lang="en-US" sz="220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rPr>
                        <a:t>101</a:t>
                      </a:r>
                      <a:endParaRPr lang="en-US" sz="2200" dirty="0">
                        <a:solidFill>
                          <a:schemeClr val="tx1"/>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2669">
                <a:tc>
                  <a:txBody>
                    <a:bodyPr/>
                    <a:lstStyle/>
                    <a:p>
                      <a:pPr marL="0" marR="0">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codeword2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001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277059"/>
                  </a:ext>
                </a:extLst>
              </a:tr>
              <a:tr h="322669">
                <a:tc>
                  <a:txBody>
                    <a:bodyPr/>
                    <a:lstStyle/>
                    <a:p>
                      <a:pPr marL="0" marR="0">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codeword3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1111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mn-lt"/>
                          <a:ea typeface="Microsoft YaHei" panose="020B0503020204020204" pitchFamily="34" charset="-122"/>
                          <a:cs typeface="Microsoft YaHei" panose="020B0503020204020204" pitchFamily="34" charset="-122"/>
                        </a:rPr>
                        <a:t>1110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0229108"/>
                  </a:ext>
                </a:extLst>
              </a:tr>
            </a:tbl>
          </a:graphicData>
        </a:graphic>
      </p:graphicFrame>
      <p:sp>
        <p:nvSpPr>
          <p:cNvPr id="3" name="Rectangle 2"/>
          <p:cNvSpPr/>
          <p:nvPr/>
        </p:nvSpPr>
        <p:spPr>
          <a:xfrm>
            <a:off x="1358509" y="498725"/>
            <a:ext cx="7172820"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Table: codeword1 is Huffman’s , codeword2 is fixed-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length code, and codeword3 is prefix-free code.</a:t>
            </a:r>
          </a:p>
        </p:txBody>
      </p:sp>
      <mc:AlternateContent xmlns:mc="http://schemas.openxmlformats.org/markup-compatibility/2006" xmlns:a14="http://schemas.microsoft.com/office/drawing/2010/main">
        <mc:Choice Requires="a14">
          <p:sp>
            <p:nvSpPr>
              <p:cNvPr id="4" name="Rectangle 3"/>
              <p:cNvSpPr/>
              <p:nvPr/>
            </p:nvSpPr>
            <p:spPr>
              <a:xfrm>
                <a:off x="1176158" y="3195809"/>
                <a:ext cx="7008669" cy="337130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bits it takes to encode a file given the binary tree T is  bits(T) = </a:t>
                </a:r>
                <a14:m>
                  <m:oMath xmlns:m="http://schemas.openxmlformats.org/officeDocument/2006/math">
                    <m:nary>
                      <m:naryPr>
                        <m:chr m:val="∑"/>
                        <m:limLoc m:val="subSup"/>
                        <m:ctrlPr>
                          <a:rPr lang="en-US" sz="220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naryPr>
                      <m:sub>
                        <m:r>
                          <m:rPr>
                            <m:brk m:alnAt="25"/>
                          </m:r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𝑓𝑟𝑒𝑞𝑢𝑒𝑛𝑐𝑦</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𝑑𝑒𝑝𝑡h</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e>
                    </m:nary>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oMath>
                </a14:m>
                <a:endParaRPr lang="en-US" sz="2200" b="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occurrence frequencies given and the  codeword lengths obtained, the average number of bits per character in these codes (codeword1, codeword2, and codeword3) are, respectively:</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2*0.35 + 3*0.1 + 2*0.2 + 2*0.2 + 3*0.15  = 2.25.</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3*0.35 + 3*0.1 + 3*0.2 + 3*0.2 + 3*0.15  = 3.25.</a:t>
                </a:r>
              </a:p>
              <a:p>
                <a:pPr>
                  <a:spcBef>
                    <a:spcPts val="600"/>
                  </a:spcBef>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1*0.35 + 4*0.1 + 2*0.2 + 3*0.2 + 4*0.15  = 2.35.</a:t>
                </a:r>
              </a:p>
            </p:txBody>
          </p:sp>
        </mc:Choice>
        <mc:Fallback xmlns="">
          <p:sp>
            <p:nvSpPr>
              <p:cNvPr id="4" name="Rectangle 3"/>
              <p:cNvSpPr>
                <a:spLocks noRot="1" noChangeAspect="1" noMove="1" noResize="1" noEditPoints="1" noAdjustHandles="1" noChangeArrowheads="1" noChangeShapeType="1" noTextEdit="1"/>
              </p:cNvSpPr>
              <p:nvPr/>
            </p:nvSpPr>
            <p:spPr>
              <a:xfrm>
                <a:off x="1176158" y="3195809"/>
                <a:ext cx="7008669" cy="3371308"/>
              </a:xfrm>
              <a:prstGeom prst="rect">
                <a:avLst/>
              </a:prstGeom>
              <a:blipFill>
                <a:blip r:embed="rId2"/>
                <a:stretch>
                  <a:fillRect l="-1043" t="-6148" r="-2000" b="-2893"/>
                </a:stretch>
              </a:blipFill>
            </p:spPr>
            <p:txBody>
              <a:bodyPr/>
              <a:lstStyle/>
              <a:p>
                <a:r>
                  <a:rPr lang="en-US">
                    <a:noFill/>
                  </a:rPr>
                  <a:t> </a:t>
                </a:r>
              </a:p>
            </p:txBody>
          </p:sp>
        </mc:Fallback>
      </mc:AlternateContent>
      <p:pic>
        <p:nvPicPr>
          <p:cNvPr id="22" name="Picture 21" descr="Image result for smiley face images">
            <a:extLst>
              <a:ext uri="{FF2B5EF4-FFF2-40B4-BE49-F238E27FC236}">
                <a16:creationId xmlns:a16="http://schemas.microsoft.com/office/drawing/2014/main" id="{076751C6-3E70-4417-9F38-0341758CBF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14514">
            <a:off x="635403" y="1241662"/>
            <a:ext cx="586105" cy="425450"/>
          </a:xfrm>
          <a:prstGeom prst="rect">
            <a:avLst/>
          </a:prstGeom>
          <a:noFill/>
        </p:spPr>
      </p:pic>
      <p:sp>
        <p:nvSpPr>
          <p:cNvPr id="23" name="Oval 22">
            <a:extLst>
              <a:ext uri="{FF2B5EF4-FFF2-40B4-BE49-F238E27FC236}">
                <a16:creationId xmlns:a16="http://schemas.microsoft.com/office/drawing/2014/main" id="{A24B9EA4-167C-4170-A5FE-CF5AA15CDF28}"/>
              </a:ext>
            </a:extLst>
          </p:cNvPr>
          <p:cNvSpPr/>
          <p:nvPr/>
        </p:nvSpPr>
        <p:spPr>
          <a:xfrm>
            <a:off x="9541493" y="1454387"/>
            <a:ext cx="407270" cy="39490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AutoShape 179">
            <a:extLst>
              <a:ext uri="{FF2B5EF4-FFF2-40B4-BE49-F238E27FC236}">
                <a16:creationId xmlns:a16="http://schemas.microsoft.com/office/drawing/2014/main" id="{8AB3DAAF-A4CA-45EA-AFF0-8BB32CA3F3AA}"/>
              </a:ext>
            </a:extLst>
          </p:cNvPr>
          <p:cNvCxnSpPr>
            <a:cxnSpLocks noChangeShapeType="1"/>
            <a:endCxn id="27" idx="0"/>
          </p:cNvCxnSpPr>
          <p:nvPr/>
        </p:nvCxnSpPr>
        <p:spPr bwMode="auto">
          <a:xfrm flipH="1">
            <a:off x="9648830" y="2953366"/>
            <a:ext cx="585522" cy="58528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79">
            <a:extLst>
              <a:ext uri="{FF2B5EF4-FFF2-40B4-BE49-F238E27FC236}">
                <a16:creationId xmlns:a16="http://schemas.microsoft.com/office/drawing/2014/main" id="{5E30EE11-B034-472E-87B3-C56AC87EA9B4}"/>
              </a:ext>
            </a:extLst>
          </p:cNvPr>
          <p:cNvCxnSpPr>
            <a:cxnSpLocks noChangeShapeType="1"/>
            <a:stCxn id="23" idx="4"/>
            <a:endCxn id="31" idx="0"/>
          </p:cNvCxnSpPr>
          <p:nvPr/>
        </p:nvCxnSpPr>
        <p:spPr bwMode="auto">
          <a:xfrm>
            <a:off x="9745128" y="1849295"/>
            <a:ext cx="445448" cy="7683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Oval 25">
            <a:extLst>
              <a:ext uri="{FF2B5EF4-FFF2-40B4-BE49-F238E27FC236}">
                <a16:creationId xmlns:a16="http://schemas.microsoft.com/office/drawing/2014/main" id="{78642159-8D29-4C1B-A1EC-D14C88C92325}"/>
              </a:ext>
            </a:extLst>
          </p:cNvPr>
          <p:cNvSpPr/>
          <p:nvPr/>
        </p:nvSpPr>
        <p:spPr>
          <a:xfrm>
            <a:off x="10573002" y="3637385"/>
            <a:ext cx="442840" cy="43704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27" name="Table 26">
            <a:extLst>
              <a:ext uri="{FF2B5EF4-FFF2-40B4-BE49-F238E27FC236}">
                <a16:creationId xmlns:a16="http://schemas.microsoft.com/office/drawing/2014/main" id="{5DB15CB9-2EB7-43C1-A495-B49E93CC63BB}"/>
              </a:ext>
            </a:extLst>
          </p:cNvPr>
          <p:cNvGraphicFramePr>
            <a:graphicFrameLocks noGrp="1"/>
          </p:cNvGraphicFramePr>
          <p:nvPr>
            <p:extLst>
              <p:ext uri="{D42A27DB-BD31-4B8C-83A1-F6EECF244321}">
                <p14:modId xmlns:p14="http://schemas.microsoft.com/office/powerpoint/2010/main" val="2947787404"/>
              </p:ext>
            </p:extLst>
          </p:nvPr>
        </p:nvGraphicFramePr>
        <p:xfrm>
          <a:off x="9367760" y="3538646"/>
          <a:ext cx="562141" cy="548640"/>
        </p:xfrm>
        <a:graphic>
          <a:graphicData uri="http://schemas.openxmlformats.org/drawingml/2006/table">
            <a:tbl>
              <a:tblPr firstRow="1" firstCol="1" bandRow="1">
                <a:tableStyleId>{5C22544A-7EE6-4342-B048-85BDC9FD1C3A}</a:tableStyleId>
              </a:tblPr>
              <a:tblGrid>
                <a:gridCol w="562141">
                  <a:extLst>
                    <a:ext uri="{9D8B030D-6E8A-4147-A177-3AD203B41FA5}">
                      <a16:colId xmlns:a16="http://schemas.microsoft.com/office/drawing/2014/main" val="20000"/>
                    </a:ext>
                  </a:extLst>
                </a:gridCol>
              </a:tblGrid>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C</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8" name="Table 27">
            <a:extLst>
              <a:ext uri="{FF2B5EF4-FFF2-40B4-BE49-F238E27FC236}">
                <a16:creationId xmlns:a16="http://schemas.microsoft.com/office/drawing/2014/main" id="{5EB29246-2969-404D-A6CF-DD1F131838D0}"/>
              </a:ext>
            </a:extLst>
          </p:cNvPr>
          <p:cNvGraphicFramePr>
            <a:graphicFrameLocks noGrp="1"/>
          </p:cNvGraphicFramePr>
          <p:nvPr>
            <p:extLst>
              <p:ext uri="{D42A27DB-BD31-4B8C-83A1-F6EECF244321}">
                <p14:modId xmlns:p14="http://schemas.microsoft.com/office/powerpoint/2010/main" val="2882236406"/>
              </p:ext>
            </p:extLst>
          </p:nvPr>
        </p:nvGraphicFramePr>
        <p:xfrm>
          <a:off x="9948762" y="4615525"/>
          <a:ext cx="562140" cy="622571"/>
        </p:xfrm>
        <a:graphic>
          <a:graphicData uri="http://schemas.openxmlformats.org/drawingml/2006/table">
            <a:tbl>
              <a:tblPr firstRow="1" firstCol="1" bandRow="1">
                <a:tableStyleId>{5C22544A-7EE6-4342-B048-85BDC9FD1C3A}</a:tableStyleId>
              </a:tblPr>
              <a:tblGrid>
                <a:gridCol w="562140">
                  <a:extLst>
                    <a:ext uri="{9D8B030D-6E8A-4147-A177-3AD203B41FA5}">
                      <a16:colId xmlns:a16="http://schemas.microsoft.com/office/drawing/2014/main" val="20000"/>
                    </a:ext>
                  </a:extLst>
                </a:gridCol>
              </a:tblGrid>
              <a:tr h="253299">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0.2</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51">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D</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29" name="AutoShape 179">
            <a:extLst>
              <a:ext uri="{FF2B5EF4-FFF2-40B4-BE49-F238E27FC236}">
                <a16:creationId xmlns:a16="http://schemas.microsoft.com/office/drawing/2014/main" id="{8803AEFB-FCAB-4487-A180-EEF00DCC409D}"/>
              </a:ext>
            </a:extLst>
          </p:cNvPr>
          <p:cNvCxnSpPr>
            <a:cxnSpLocks noChangeShapeType="1"/>
            <a:stCxn id="26" idx="0"/>
          </p:cNvCxnSpPr>
          <p:nvPr/>
        </p:nvCxnSpPr>
        <p:spPr bwMode="auto">
          <a:xfrm flipH="1" flipV="1">
            <a:off x="10320794" y="2949111"/>
            <a:ext cx="473628" cy="68827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a:extLst>
              <a:ext uri="{FF2B5EF4-FFF2-40B4-BE49-F238E27FC236}">
                <a16:creationId xmlns:a16="http://schemas.microsoft.com/office/drawing/2014/main" id="{90392897-A0CE-4D78-BF40-2898EF94ED5F}"/>
              </a:ext>
            </a:extLst>
          </p:cNvPr>
          <p:cNvCxnSpPr>
            <a:cxnSpLocks noChangeShapeType="1"/>
            <a:stCxn id="26" idx="4"/>
            <a:endCxn id="28" idx="0"/>
          </p:cNvCxnSpPr>
          <p:nvPr/>
        </p:nvCxnSpPr>
        <p:spPr bwMode="auto">
          <a:xfrm flipH="1">
            <a:off x="10229832" y="4074433"/>
            <a:ext cx="564590" cy="54109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1" name="Oval 30">
            <a:extLst>
              <a:ext uri="{FF2B5EF4-FFF2-40B4-BE49-F238E27FC236}">
                <a16:creationId xmlns:a16="http://schemas.microsoft.com/office/drawing/2014/main" id="{1015AED8-E396-4429-8577-FAD373BE1FD4}"/>
              </a:ext>
            </a:extLst>
          </p:cNvPr>
          <p:cNvSpPr/>
          <p:nvPr/>
        </p:nvSpPr>
        <p:spPr>
          <a:xfrm>
            <a:off x="9973030" y="2617602"/>
            <a:ext cx="435091" cy="37952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B5CCB00B-9F48-4FE3-80EF-BB61A4EC09B5}"/>
              </a:ext>
            </a:extLst>
          </p:cNvPr>
          <p:cNvSpPr/>
          <p:nvPr/>
        </p:nvSpPr>
        <p:spPr>
          <a:xfrm>
            <a:off x="11104073" y="4858813"/>
            <a:ext cx="417008" cy="36933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33" name="Table 32">
            <a:extLst>
              <a:ext uri="{FF2B5EF4-FFF2-40B4-BE49-F238E27FC236}">
                <a16:creationId xmlns:a16="http://schemas.microsoft.com/office/drawing/2014/main" id="{7A718400-5BF0-4FA1-BF83-CFB9794B4421}"/>
              </a:ext>
            </a:extLst>
          </p:cNvPr>
          <p:cNvGraphicFramePr>
            <a:graphicFrameLocks noGrp="1"/>
          </p:cNvGraphicFramePr>
          <p:nvPr>
            <p:extLst>
              <p:ext uri="{D42A27DB-BD31-4B8C-83A1-F6EECF244321}">
                <p14:modId xmlns:p14="http://schemas.microsoft.com/office/powerpoint/2010/main" val="687395588"/>
              </p:ext>
            </p:extLst>
          </p:nvPr>
        </p:nvGraphicFramePr>
        <p:xfrm>
          <a:off x="11407726" y="5817759"/>
          <a:ext cx="535227" cy="586654"/>
        </p:xfrm>
        <a:graphic>
          <a:graphicData uri="http://schemas.openxmlformats.org/drawingml/2006/table">
            <a:tbl>
              <a:tblPr firstRow="1" firstCol="1" bandRow="1">
                <a:tableStyleId>{5C22544A-7EE6-4342-B048-85BDC9FD1C3A}</a:tableStyleId>
              </a:tblPr>
              <a:tblGrid>
                <a:gridCol w="535227">
                  <a:extLst>
                    <a:ext uri="{9D8B030D-6E8A-4147-A177-3AD203B41FA5}">
                      <a16:colId xmlns:a16="http://schemas.microsoft.com/office/drawing/2014/main" val="20000"/>
                    </a:ext>
                  </a:extLst>
                </a:gridCol>
              </a:tblGrid>
              <a:tr h="236306">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2334">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B</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4" name="Table 33">
            <a:extLst>
              <a:ext uri="{FF2B5EF4-FFF2-40B4-BE49-F238E27FC236}">
                <a16:creationId xmlns:a16="http://schemas.microsoft.com/office/drawing/2014/main" id="{6C47A3D6-8B68-45E2-80D8-44358F26FC6F}"/>
              </a:ext>
            </a:extLst>
          </p:cNvPr>
          <p:cNvGraphicFramePr>
            <a:graphicFrameLocks noGrp="1"/>
          </p:cNvGraphicFramePr>
          <p:nvPr>
            <p:extLst>
              <p:ext uri="{D42A27DB-BD31-4B8C-83A1-F6EECF244321}">
                <p14:modId xmlns:p14="http://schemas.microsoft.com/office/powerpoint/2010/main" val="2634767841"/>
              </p:ext>
            </p:extLst>
          </p:nvPr>
        </p:nvGraphicFramePr>
        <p:xfrm>
          <a:off x="10552844" y="5833519"/>
          <a:ext cx="540327" cy="555134"/>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0.15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5" name="AutoShape 179">
            <a:extLst>
              <a:ext uri="{FF2B5EF4-FFF2-40B4-BE49-F238E27FC236}">
                <a16:creationId xmlns:a16="http://schemas.microsoft.com/office/drawing/2014/main" id="{AA719CC5-8CDE-46BC-89A5-36D96313EDB1}"/>
              </a:ext>
            </a:extLst>
          </p:cNvPr>
          <p:cNvCxnSpPr>
            <a:cxnSpLocks noChangeShapeType="1"/>
            <a:stCxn id="32" idx="5"/>
            <a:endCxn id="33" idx="0"/>
          </p:cNvCxnSpPr>
          <p:nvPr/>
        </p:nvCxnSpPr>
        <p:spPr bwMode="auto">
          <a:xfrm>
            <a:off x="11460012" y="5174058"/>
            <a:ext cx="215327" cy="64370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79">
            <a:extLst>
              <a:ext uri="{FF2B5EF4-FFF2-40B4-BE49-F238E27FC236}">
                <a16:creationId xmlns:a16="http://schemas.microsoft.com/office/drawing/2014/main" id="{22A8B873-440A-4F5C-85F3-58F3DDF51749}"/>
              </a:ext>
            </a:extLst>
          </p:cNvPr>
          <p:cNvCxnSpPr>
            <a:cxnSpLocks noChangeShapeType="1"/>
            <a:stCxn id="32" idx="4"/>
            <a:endCxn id="34" idx="0"/>
          </p:cNvCxnSpPr>
          <p:nvPr/>
        </p:nvCxnSpPr>
        <p:spPr bwMode="auto">
          <a:xfrm flipH="1">
            <a:off x="10823007" y="5228145"/>
            <a:ext cx="489570" cy="60537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37" name="Table 36">
            <a:extLst>
              <a:ext uri="{FF2B5EF4-FFF2-40B4-BE49-F238E27FC236}">
                <a16:creationId xmlns:a16="http://schemas.microsoft.com/office/drawing/2014/main" id="{F6696DDC-F271-46AA-AAC4-9EE89AD2FD11}"/>
              </a:ext>
            </a:extLst>
          </p:cNvPr>
          <p:cNvGraphicFramePr>
            <a:graphicFrameLocks noGrp="1"/>
          </p:cNvGraphicFramePr>
          <p:nvPr>
            <p:extLst>
              <p:ext uri="{D42A27DB-BD31-4B8C-83A1-F6EECF244321}">
                <p14:modId xmlns:p14="http://schemas.microsoft.com/office/powerpoint/2010/main" val="2203179455"/>
              </p:ext>
            </p:extLst>
          </p:nvPr>
        </p:nvGraphicFramePr>
        <p:xfrm>
          <a:off x="8911424" y="2435288"/>
          <a:ext cx="540327" cy="551887"/>
        </p:xfrm>
        <a:graphic>
          <a:graphicData uri="http://schemas.openxmlformats.org/drawingml/2006/table">
            <a:tbl>
              <a:tblPr firstRow="1" firstCol="1" bandRow="1">
                <a:tableStyleId>{5C22544A-7EE6-4342-B048-85BDC9FD1C3A}</a:tableStyleId>
              </a:tblPr>
              <a:tblGrid>
                <a:gridCol w="540327">
                  <a:extLst>
                    <a:ext uri="{9D8B030D-6E8A-4147-A177-3AD203B41FA5}">
                      <a16:colId xmlns:a16="http://schemas.microsoft.com/office/drawing/2014/main" val="20000"/>
                    </a:ext>
                  </a:extLst>
                </a:gridCol>
              </a:tblGrid>
              <a:tr h="277567">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0.35</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38668">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ea typeface="+mn-ea"/>
                          <a:cs typeface="Times New Roman" panose="02020603050405020304" pitchFamily="18" charset="0"/>
                        </a:rPr>
                        <a:t>A</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8" name="AutoShape 179">
            <a:extLst>
              <a:ext uri="{FF2B5EF4-FFF2-40B4-BE49-F238E27FC236}">
                <a16:creationId xmlns:a16="http://schemas.microsoft.com/office/drawing/2014/main" id="{4E7FA2B4-AF39-48DC-B507-4CE3EAA308BD}"/>
              </a:ext>
            </a:extLst>
          </p:cNvPr>
          <p:cNvCxnSpPr>
            <a:cxnSpLocks noChangeShapeType="1"/>
            <a:stCxn id="26" idx="5"/>
            <a:endCxn id="32" idx="0"/>
          </p:cNvCxnSpPr>
          <p:nvPr/>
        </p:nvCxnSpPr>
        <p:spPr bwMode="auto">
          <a:xfrm>
            <a:off x="10950990" y="4010429"/>
            <a:ext cx="361587" cy="84838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79">
            <a:extLst>
              <a:ext uri="{FF2B5EF4-FFF2-40B4-BE49-F238E27FC236}">
                <a16:creationId xmlns:a16="http://schemas.microsoft.com/office/drawing/2014/main" id="{CC0D46A9-E18B-4F3C-9318-291CF8796C84}"/>
              </a:ext>
            </a:extLst>
          </p:cNvPr>
          <p:cNvCxnSpPr>
            <a:cxnSpLocks noChangeShapeType="1"/>
            <a:stCxn id="23" idx="4"/>
            <a:endCxn id="37" idx="0"/>
          </p:cNvCxnSpPr>
          <p:nvPr/>
        </p:nvCxnSpPr>
        <p:spPr bwMode="auto">
          <a:xfrm flipH="1">
            <a:off x="9181587" y="1849295"/>
            <a:ext cx="563541" cy="58599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09AD1D41-CA26-4A69-A3F6-49A7C3B512FA}"/>
              </a:ext>
            </a:extLst>
          </p:cNvPr>
          <p:cNvSpPr txBox="1"/>
          <p:nvPr/>
        </p:nvSpPr>
        <p:spPr>
          <a:xfrm>
            <a:off x="9667652" y="2952653"/>
            <a:ext cx="263217"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E1A69EF6-3A20-4338-B6BE-2CBD2568E2FF}"/>
              </a:ext>
            </a:extLst>
          </p:cNvPr>
          <p:cNvSpPr txBox="1"/>
          <p:nvPr/>
        </p:nvSpPr>
        <p:spPr>
          <a:xfrm>
            <a:off x="9200140" y="1862656"/>
            <a:ext cx="263217"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EA485558-48CF-4D82-A808-9267419784E9}"/>
              </a:ext>
            </a:extLst>
          </p:cNvPr>
          <p:cNvSpPr txBox="1"/>
          <p:nvPr/>
        </p:nvSpPr>
        <p:spPr>
          <a:xfrm>
            <a:off x="10265359" y="4047557"/>
            <a:ext cx="263217" cy="369332"/>
          </a:xfrm>
          <a:prstGeom prst="rect">
            <a:avLst/>
          </a:prstGeom>
          <a:noFill/>
        </p:spPr>
        <p:txBody>
          <a:bodyPr wrap="square" rtlCol="0">
            <a:spAutoFit/>
          </a:bodyPr>
          <a:lstStyle/>
          <a:p>
            <a:r>
              <a:rPr lang="en-US" dirty="0"/>
              <a:t>0</a:t>
            </a:r>
          </a:p>
        </p:txBody>
      </p:sp>
      <p:sp>
        <p:nvSpPr>
          <p:cNvPr id="43" name="TextBox 42">
            <a:extLst>
              <a:ext uri="{FF2B5EF4-FFF2-40B4-BE49-F238E27FC236}">
                <a16:creationId xmlns:a16="http://schemas.microsoft.com/office/drawing/2014/main" id="{5A47B022-F4E1-427C-8254-35B11525992A}"/>
              </a:ext>
            </a:extLst>
          </p:cNvPr>
          <p:cNvSpPr txBox="1"/>
          <p:nvPr/>
        </p:nvSpPr>
        <p:spPr>
          <a:xfrm>
            <a:off x="10793435" y="5245479"/>
            <a:ext cx="263217" cy="369332"/>
          </a:xfrm>
          <a:prstGeom prst="rect">
            <a:avLst/>
          </a:prstGeom>
          <a:noFill/>
        </p:spPr>
        <p:txBody>
          <a:bodyPr wrap="square" rtlCol="0">
            <a:spAutoFit/>
          </a:bodyPr>
          <a:lstStyle/>
          <a:p>
            <a:r>
              <a:rPr lang="en-US" dirty="0"/>
              <a:t>0</a:t>
            </a:r>
          </a:p>
        </p:txBody>
      </p:sp>
      <p:sp>
        <p:nvSpPr>
          <p:cNvPr id="44" name="TextBox 43">
            <a:extLst>
              <a:ext uri="{FF2B5EF4-FFF2-40B4-BE49-F238E27FC236}">
                <a16:creationId xmlns:a16="http://schemas.microsoft.com/office/drawing/2014/main" id="{0EE9B865-FC3B-4BC5-AC98-FA55DBE9BA48}"/>
              </a:ext>
            </a:extLst>
          </p:cNvPr>
          <p:cNvSpPr txBox="1"/>
          <p:nvPr/>
        </p:nvSpPr>
        <p:spPr>
          <a:xfrm>
            <a:off x="10060181" y="1957625"/>
            <a:ext cx="263217" cy="369332"/>
          </a:xfrm>
          <a:prstGeom prst="rect">
            <a:avLst/>
          </a:prstGeom>
          <a:noFill/>
        </p:spPr>
        <p:txBody>
          <a:bodyPr wrap="square" rtlCol="0">
            <a:spAutoFit/>
          </a:bodyPr>
          <a:lstStyle/>
          <a:p>
            <a:r>
              <a:rPr lang="en-US" dirty="0"/>
              <a:t>1</a:t>
            </a:r>
          </a:p>
        </p:txBody>
      </p:sp>
      <p:sp>
        <p:nvSpPr>
          <p:cNvPr id="45" name="TextBox 44">
            <a:extLst>
              <a:ext uri="{FF2B5EF4-FFF2-40B4-BE49-F238E27FC236}">
                <a16:creationId xmlns:a16="http://schemas.microsoft.com/office/drawing/2014/main" id="{F208A02E-1806-4A6F-8A6D-592651DEA6E7}"/>
              </a:ext>
            </a:extLst>
          </p:cNvPr>
          <p:cNvSpPr txBox="1"/>
          <p:nvPr/>
        </p:nvSpPr>
        <p:spPr>
          <a:xfrm>
            <a:off x="11611546" y="5290805"/>
            <a:ext cx="263217" cy="369332"/>
          </a:xfrm>
          <a:prstGeom prst="rect">
            <a:avLst/>
          </a:prstGeom>
          <a:noFill/>
        </p:spPr>
        <p:txBody>
          <a:bodyPr wrap="square" rtlCol="0">
            <a:spAutoFit/>
          </a:bodyPr>
          <a:lstStyle/>
          <a:p>
            <a:r>
              <a:rPr lang="en-US" dirty="0"/>
              <a:t>1</a:t>
            </a:r>
          </a:p>
        </p:txBody>
      </p:sp>
      <p:sp>
        <p:nvSpPr>
          <p:cNvPr id="46" name="TextBox 45">
            <a:extLst>
              <a:ext uri="{FF2B5EF4-FFF2-40B4-BE49-F238E27FC236}">
                <a16:creationId xmlns:a16="http://schemas.microsoft.com/office/drawing/2014/main" id="{15D9D07E-95FE-42E0-B88D-221710ECCC1F}"/>
              </a:ext>
            </a:extLst>
          </p:cNvPr>
          <p:cNvSpPr txBox="1"/>
          <p:nvPr/>
        </p:nvSpPr>
        <p:spPr>
          <a:xfrm>
            <a:off x="11162499" y="4214099"/>
            <a:ext cx="263217" cy="369332"/>
          </a:xfrm>
          <a:prstGeom prst="rect">
            <a:avLst/>
          </a:prstGeom>
          <a:noFill/>
        </p:spPr>
        <p:txBody>
          <a:bodyPr wrap="square" rtlCol="0">
            <a:spAutoFit/>
          </a:bodyPr>
          <a:lstStyle/>
          <a:p>
            <a:r>
              <a:rPr lang="en-US" dirty="0"/>
              <a:t>1</a:t>
            </a:r>
          </a:p>
        </p:txBody>
      </p:sp>
      <p:sp>
        <p:nvSpPr>
          <p:cNvPr id="47" name="TextBox 46">
            <a:extLst>
              <a:ext uri="{FF2B5EF4-FFF2-40B4-BE49-F238E27FC236}">
                <a16:creationId xmlns:a16="http://schemas.microsoft.com/office/drawing/2014/main" id="{E09156F0-7209-406D-BE26-9308D27BCCAE}"/>
              </a:ext>
            </a:extLst>
          </p:cNvPr>
          <p:cNvSpPr txBox="1"/>
          <p:nvPr/>
        </p:nvSpPr>
        <p:spPr>
          <a:xfrm>
            <a:off x="10760774" y="3195809"/>
            <a:ext cx="263217" cy="369332"/>
          </a:xfrm>
          <a:prstGeom prst="rect">
            <a:avLst/>
          </a:prstGeom>
          <a:noFill/>
        </p:spPr>
        <p:txBody>
          <a:bodyPr wrap="square" rtlCol="0">
            <a:spAutoFit/>
          </a:bodyPr>
          <a:lstStyle/>
          <a:p>
            <a:r>
              <a:rPr lang="en-US" dirty="0"/>
              <a:t>1</a:t>
            </a:r>
          </a:p>
        </p:txBody>
      </p:sp>
      <p:sp>
        <p:nvSpPr>
          <p:cNvPr id="123" name="TextBox 122">
            <a:extLst>
              <a:ext uri="{FF2B5EF4-FFF2-40B4-BE49-F238E27FC236}">
                <a16:creationId xmlns:a16="http://schemas.microsoft.com/office/drawing/2014/main" id="{2343B688-2042-44C7-96C9-FDD846484B40}"/>
              </a:ext>
            </a:extLst>
          </p:cNvPr>
          <p:cNvSpPr txBox="1"/>
          <p:nvPr/>
        </p:nvSpPr>
        <p:spPr>
          <a:xfrm>
            <a:off x="9974394" y="1125974"/>
            <a:ext cx="1768760" cy="369332"/>
          </a:xfrm>
          <a:prstGeom prst="rect">
            <a:avLst/>
          </a:prstGeom>
          <a:noFill/>
        </p:spPr>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refix-free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ode</a:t>
            </a:r>
            <a:endParaRPr lang="en-US" dirty="0"/>
          </a:p>
        </p:txBody>
      </p:sp>
    </p:spTree>
    <p:extLst>
      <p:ext uri="{BB962C8B-B14F-4D97-AF65-F5344CB8AC3E}">
        <p14:creationId xmlns:p14="http://schemas.microsoft.com/office/powerpoint/2010/main" val="585830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8930" y="795558"/>
            <a:ext cx="8398328" cy="5078313"/>
          </a:xfrm>
          <a:prstGeom prst="rect">
            <a:avLst/>
          </a:prstGeom>
        </p:spPr>
        <p:txBody>
          <a:bodyPr wrap="square">
            <a:spAutoFit/>
          </a:bodyPr>
          <a:lstStyle/>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If a fixed-length encoding is used for the same alphabet, then at least 3 bits per each character is needed.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Consider that the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compression ratio</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a standard measure of a compression algorithm’s effectiveness.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this example, Huffman’s code achieves the compression ratio of      </a:t>
            </a: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(3 – 2.25)/3  *100%  = 25%.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Huffman’s encoding of the text will use 25% less memory than its fixed-length encoding.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Extensive experiments with Huffman codes shows that </a:t>
            </a:r>
          </a:p>
          <a:p>
            <a:pPr marL="1257300" lvl="2"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compression ratio for this scheme typically falls between 20% and 80%, depending on the characteristics of the text being compressed.</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879646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7831" y="759038"/>
            <a:ext cx="8704730" cy="5755422"/>
          </a:xfrm>
          <a:prstGeom prst="rect">
            <a:avLst/>
          </a:prstGeom>
        </p:spPr>
        <p:txBody>
          <a:bodyPr wrap="square">
            <a:spAutoFit/>
          </a:bodyPr>
          <a:lstStyle/>
          <a:p>
            <a:pPr>
              <a:spcAft>
                <a:spcPts val="600"/>
              </a:spcAft>
            </a:pPr>
            <a:r>
              <a:rPr lang="en-US" sz="2800" i="1" dirty="0">
                <a:solidFill>
                  <a:srgbClr val="FF0000"/>
                </a:solidFill>
                <a:ea typeface="Microsoft YaHei" panose="020B0503020204020204" pitchFamily="34" charset="-122"/>
                <a:cs typeface="Microsoft YaHei" panose="020B0503020204020204" pitchFamily="34" charset="-122"/>
              </a:rPr>
              <a:t>Huffman’s encoding is one of the most important file-compression methods. </a:t>
            </a:r>
            <a:endParaRPr lang="en-US" sz="280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Its simplicity and versatility, </a:t>
            </a: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 yields an optimal (i.e., minimal-length) encoding </a:t>
            </a: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provided the frequencies of character occurrences are independent and known in advance.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simplest version of Huffman compression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calls for a preliminary scanning of a given text to count the frequencies of character occurrences in it.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uses these frequencies to construct a Huffman coding tree and encode the text as described above.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scheme makes it necessary to include the coding table into the encoded text to make its decoding possible.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1317618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2259" y="977532"/>
            <a:ext cx="8704730" cy="5124480"/>
          </a:xfrm>
          <a:prstGeom prst="rect">
            <a:avLst/>
          </a:prstGeom>
        </p:spPr>
        <p:txBody>
          <a:bodyPr wrap="square">
            <a:spAutoFit/>
          </a:bodyPr>
          <a:lstStyle/>
          <a:p>
            <a:pPr>
              <a:spcAft>
                <a:spcPts val="600"/>
              </a:spcAft>
            </a:pPr>
            <a:r>
              <a:rPr lang="en-US" sz="3200" i="1" dirty="0">
                <a:solidFill>
                  <a:srgbClr val="FF0000"/>
                </a:solidFill>
                <a:ea typeface="Microsoft YaHei" panose="020B0503020204020204" pitchFamily="34" charset="-122"/>
                <a:cs typeface="Microsoft YaHei" panose="020B0503020204020204" pitchFamily="34" charset="-122"/>
              </a:rPr>
              <a:t>Huffman’s encoding is one of the most important file-compression methods. </a:t>
            </a:r>
            <a:endParaRPr lang="en-US" sz="320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drawback can be overcome by using </a:t>
            </a:r>
            <a:r>
              <a:rPr lang="en-US" sz="24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dynamic Huffman encoding,</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in which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coding tree is updated each time a new character is read from the source text.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a:spcAft>
                <a:spcPts val="600"/>
              </a:spcAft>
              <a:buFont typeface="Arial" panose="020B0604020202020204" pitchFamily="34" charset="0"/>
              <a:buChar char="•"/>
            </a:pP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Modern alternatives such as </a:t>
            </a:r>
            <a:r>
              <a:rPr lang="en-US" sz="24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Lempel-Ziv</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algorithms assign codewords not to individual characters but to strings of characters allowing them to achieve better and more robust compressions in many applications.</a:t>
            </a:r>
            <a:endParaRPr lang="en-US" sz="24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416431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4895" y="812899"/>
                <a:ext cx="8498542" cy="5233356"/>
              </a:xfrm>
              <a:prstGeom prst="rect">
                <a:avLst/>
              </a:prstGeom>
            </p:spPr>
            <p:txBody>
              <a:bodyPr wrap="square">
                <a:spAutoFit/>
              </a:bodyPr>
              <a:lstStyle/>
              <a:p>
                <a:pPr>
                  <a:spcAft>
                    <a:spcPts val="1200"/>
                  </a:spcAft>
                </a:pPr>
                <a:r>
                  <a:rPr lang="en-US" sz="3200" i="1" spc="-150" dirty="0">
                    <a:solidFill>
                      <a:srgbClr val="FF0000"/>
                    </a:solidFill>
                    <a:ea typeface="Microsoft YaHei" panose="020B0503020204020204" pitchFamily="34" charset="-122"/>
                    <a:cs typeface="Microsoft YaHei" panose="020B0503020204020204" pitchFamily="34" charset="-122"/>
                  </a:rPr>
                  <a:t>Applications of Huffman’s algorithm are not limited to data compression. </a:t>
                </a:r>
                <a:endParaRPr lang="en-US" sz="3200" i="1" spc="-15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Let assign n positive numbers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1</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 </a:t>
                </a:r>
                <a:r>
                  <a:rPr lang="en-US" sz="2200" i="1"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w</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to n leaves of a binary tree, one per node.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Define the </a:t>
                </a:r>
                <a:r>
                  <a:rPr lang="en-US" sz="22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weighted path length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as the sum </a:t>
                </a:r>
                <a14:m>
                  <m:oMath xmlns:m="http://schemas.openxmlformats.org/officeDocument/2006/math">
                    <m:nary>
                      <m:naryPr>
                        <m:chr m:val="∑"/>
                        <m:limLoc m:val="subSup"/>
                        <m:ctrlPr>
                          <a:rPr lang="en-US" sz="2200" i="1" smtClean="0">
                            <a:solidFill>
                              <a:srgbClr val="000000"/>
                            </a:solidFill>
                            <a:latin typeface="Cambria Math" panose="02040503050406030204" pitchFamily="18" charset="0"/>
                            <a:ea typeface="Microsoft YaHei" panose="020B0503020204020204" pitchFamily="34" charset="-122"/>
                          </a:rPr>
                        </m:ctrlPr>
                      </m:naryPr>
                      <m:sub>
                        <m:r>
                          <m:rPr>
                            <m:brk m:alnAt="25"/>
                          </m:rPr>
                          <a:rPr lang="en-US" sz="2200" b="0" i="1" smtClean="0">
                            <a:solidFill>
                              <a:srgbClr val="000000"/>
                            </a:solidFill>
                            <a:latin typeface="Cambria Math" panose="02040503050406030204" pitchFamily="18" charset="0"/>
                            <a:ea typeface="Microsoft YaHei" panose="020B0503020204020204" pitchFamily="34" charset="-122"/>
                          </a:rPr>
                          <m:t>𝑖</m:t>
                        </m:r>
                        <m:r>
                          <a:rPr lang="en-US" sz="2200" b="0" i="1" smtClean="0">
                            <a:solidFill>
                              <a:srgbClr val="000000"/>
                            </a:solidFill>
                            <a:latin typeface="Cambria Math" panose="02040503050406030204" pitchFamily="18" charset="0"/>
                            <a:ea typeface="Microsoft YaHei" panose="020B0503020204020204" pitchFamily="34" charset="-122"/>
                          </a:rPr>
                          <m:t>=1</m:t>
                        </m:r>
                      </m:sub>
                      <m:sup>
                        <m:r>
                          <a:rPr lang="en-US" sz="2200" b="0" i="1" smtClean="0">
                            <a:solidFill>
                              <a:srgbClr val="000000"/>
                            </a:solidFill>
                            <a:latin typeface="Cambria Math" panose="02040503050406030204" pitchFamily="18" charset="0"/>
                            <a:ea typeface="Microsoft YaHei" panose="020B0503020204020204" pitchFamily="34" charset="-122"/>
                          </a:rPr>
                          <m:t>𝑛</m:t>
                        </m:r>
                      </m:sup>
                      <m:e>
                        <m:sSub>
                          <m:sSubPr>
                            <m:ctrlPr>
                              <a:rPr lang="en-US" sz="2200" i="1" smtClean="0">
                                <a:solidFill>
                                  <a:srgbClr val="000000"/>
                                </a:solidFill>
                                <a:latin typeface="Cambria Math" panose="02040503050406030204" pitchFamily="18" charset="0"/>
                                <a:ea typeface="Microsoft YaHei" panose="020B0503020204020204" pitchFamily="34" charset="-122"/>
                              </a:rPr>
                            </m:ctrlPr>
                          </m:sSubPr>
                          <m:e>
                            <m:r>
                              <a:rPr lang="en-US" sz="2200" b="0" i="1" smtClean="0">
                                <a:solidFill>
                                  <a:srgbClr val="000000"/>
                                </a:solidFill>
                                <a:latin typeface="Cambria Math" panose="02040503050406030204" pitchFamily="18" charset="0"/>
                                <a:ea typeface="Microsoft YaHei" panose="020B0503020204020204" pitchFamily="34" charset="-122"/>
                              </a:rPr>
                              <m:t>𝑙</m:t>
                            </m:r>
                          </m:e>
                          <m:sub>
                            <m:r>
                              <a:rPr lang="en-US" sz="2200" b="0" i="1" smtClean="0">
                                <a:solidFill>
                                  <a:srgbClr val="000000"/>
                                </a:solidFill>
                                <a:latin typeface="Cambria Math" panose="02040503050406030204" pitchFamily="18" charset="0"/>
                                <a:ea typeface="Microsoft YaHei" panose="020B0503020204020204" pitchFamily="34" charset="-122"/>
                              </a:rPr>
                              <m:t>𝑖</m:t>
                            </m:r>
                          </m:sub>
                        </m:sSub>
                        <m:r>
                          <a:rPr lang="en-US" sz="2200" b="0" i="1" smtClean="0">
                            <a:solidFill>
                              <a:srgbClr val="000000"/>
                            </a:solidFill>
                            <a:latin typeface="Cambria Math" panose="02040503050406030204" pitchFamily="18" charset="0"/>
                            <a:ea typeface="Microsoft YaHei" panose="020B0503020204020204" pitchFamily="34" charset="-122"/>
                          </a:rPr>
                          <m:t>∗</m:t>
                        </m:r>
                        <m:sSub>
                          <m:sSubPr>
                            <m:ctrlPr>
                              <a:rPr lang="en-US" sz="2200" b="0" i="1" smtClean="0">
                                <a:solidFill>
                                  <a:srgbClr val="000000"/>
                                </a:solidFill>
                                <a:latin typeface="Cambria Math" panose="02040503050406030204" pitchFamily="18" charset="0"/>
                                <a:ea typeface="Microsoft YaHei" panose="020B0503020204020204" pitchFamily="34" charset="-122"/>
                              </a:rPr>
                            </m:ctrlPr>
                          </m:sSubPr>
                          <m:e>
                            <m:r>
                              <a:rPr lang="en-US" sz="2200" b="0" i="1" smtClean="0">
                                <a:solidFill>
                                  <a:srgbClr val="000000"/>
                                </a:solidFill>
                                <a:latin typeface="Cambria Math" panose="02040503050406030204" pitchFamily="18" charset="0"/>
                                <a:ea typeface="Microsoft YaHei" panose="020B0503020204020204" pitchFamily="34" charset="-122"/>
                              </a:rPr>
                              <m:t>𝑤</m:t>
                            </m:r>
                          </m:e>
                          <m:sub>
                            <m:r>
                              <a:rPr lang="en-US" sz="2200" b="0" i="1" smtClean="0">
                                <a:solidFill>
                                  <a:srgbClr val="000000"/>
                                </a:solidFill>
                                <a:latin typeface="Cambria Math" panose="02040503050406030204" pitchFamily="18" charset="0"/>
                                <a:ea typeface="Microsoft YaHei" panose="020B0503020204020204" pitchFamily="34" charset="-122"/>
                              </a:rPr>
                              <m:t>𝑖</m:t>
                            </m:r>
                          </m:sub>
                        </m:sSub>
                      </m:e>
                    </m:nary>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where </a:t>
                </a:r>
                <a14:m>
                  <m:oMath xmlns:m="http://schemas.openxmlformats.org/officeDocument/2006/math">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𝑙</m:t>
                        </m:r>
                      </m:e>
                      <m:sub>
                        <m:r>
                          <a:rPr lang="en-US" sz="2200" i="1">
                            <a:solidFill>
                              <a:srgbClr val="000000"/>
                            </a:solidFill>
                            <a:latin typeface="Cambria Math" panose="02040503050406030204" pitchFamily="18" charset="0"/>
                            <a:ea typeface="Microsoft YaHei" panose="020B0503020204020204" pitchFamily="34" charset="-122"/>
                          </a:rPr>
                          <m:t>𝑖</m:t>
                        </m:r>
                      </m:sub>
                    </m:sSub>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the length of the simple path from the root to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leaf.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How can we construct a binary tree with minimum weighted path length?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It is this more general problem that Huffman’s algorithm actually solves.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the coding application, </a:t>
                </a:r>
                <a14:m>
                  <m:oMath xmlns:m="http://schemas.openxmlformats.org/officeDocument/2006/math">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𝑙</m:t>
                        </m:r>
                      </m:e>
                      <m:sub>
                        <m:r>
                          <a:rPr lang="en-US" sz="2200" i="1">
                            <a:solidFill>
                              <a:srgbClr val="000000"/>
                            </a:solidFill>
                            <a:latin typeface="Cambria Math" panose="02040503050406030204" pitchFamily="18" charset="0"/>
                            <a:ea typeface="Microsoft YaHei" panose="020B0503020204020204" pitchFamily="34" charset="-122"/>
                          </a:rPr>
                          <m:t>𝑖</m:t>
                        </m:r>
                      </m:sub>
                    </m:sSub>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and </a:t>
                </a:r>
                <a14:m>
                  <m:oMath xmlns:m="http://schemas.openxmlformats.org/officeDocument/2006/math">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𝑤</m:t>
                        </m:r>
                      </m:e>
                      <m:sub>
                        <m:r>
                          <a:rPr lang="en-US" sz="2200" i="1">
                            <a:solidFill>
                              <a:srgbClr val="000000"/>
                            </a:solidFill>
                            <a:latin typeface="Cambria Math" panose="02040503050406030204" pitchFamily="18" charset="0"/>
                            <a:ea typeface="Microsoft YaHei" panose="020B0503020204020204" pitchFamily="34" charset="-122"/>
                          </a:rPr>
                          <m:t>𝑖</m:t>
                        </m:r>
                      </m:sub>
                    </m:sSub>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are the length of the codeword and the frequency of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character, respectively.)</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44895" y="812899"/>
                <a:ext cx="8498542" cy="5233356"/>
              </a:xfrm>
              <a:prstGeom prst="rect">
                <a:avLst/>
              </a:prstGeom>
              <a:blipFill>
                <a:blip r:embed="rId2"/>
                <a:stretch>
                  <a:fillRect l="-1865" t="-1513" r="-1435" b="-1397"/>
                </a:stretch>
              </a:blipFill>
            </p:spPr>
            <p:txBody>
              <a:bodyPr/>
              <a:lstStyle/>
              <a:p>
                <a:r>
                  <a:rPr lang="en-US">
                    <a:noFill/>
                  </a:rPr>
                  <a:t> </a:t>
                </a:r>
              </a:p>
            </p:txBody>
          </p:sp>
        </mc:Fallback>
      </mc:AlternateContent>
    </p:spTree>
    <p:extLst>
      <p:ext uri="{BB962C8B-B14F-4D97-AF65-F5344CB8AC3E}">
        <p14:creationId xmlns:p14="http://schemas.microsoft.com/office/powerpoint/2010/main" val="3603039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7061" y="1703002"/>
            <a:ext cx="8695765" cy="4478149"/>
          </a:xfrm>
          <a:prstGeom prst="rect">
            <a:avLst/>
          </a:prstGeom>
        </p:spPr>
        <p:txBody>
          <a:bodyPr wrap="square">
            <a:spAutoFit/>
          </a:bodyPr>
          <a:lstStyle/>
          <a:p>
            <a:pPr>
              <a:spcAft>
                <a:spcPts val="1200"/>
              </a:spcAft>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3200" i="1" dirty="0">
                <a:solidFill>
                  <a:srgbClr val="FF0000"/>
                </a:solidFill>
                <a:ea typeface="Microsoft YaHei" panose="020B0503020204020204" pitchFamily="34" charset="-122"/>
                <a:cs typeface="Microsoft YaHei" panose="020B0503020204020204" pitchFamily="34" charset="-122"/>
              </a:rPr>
              <a:t>Need Huffman’s algorithm to solve this problem in its general case.      </a:t>
            </a:r>
            <a:endParaRPr lang="en-US" sz="3200" dirty="0">
              <a:solidFill>
                <a:srgbClr val="000000"/>
              </a:solidFill>
              <a:ea typeface="Microsoft YaHei" panose="020B0503020204020204" pitchFamily="34" charset="-122"/>
              <a:cs typeface="Microsoft YaHei" panose="020B0503020204020204" pitchFamily="34" charset="-122"/>
            </a:endParaRPr>
          </a:p>
          <a:p>
            <a:pPr marL="342900" marR="0" lvl="0" indent="-342900">
              <a:spcBef>
                <a:spcPts val="180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problem arises in many situations involving decision making.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example, consider the game of guessing a chosen object from n possibilities (say, an integer between 1 and n) by asking question answerable by yes or no.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Different strategies for playing this game can be modeled by </a:t>
            </a:r>
            <a:r>
              <a:rPr lang="en-US" sz="2400" i="1"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decision trees  </a:t>
            </a:r>
            <a:r>
              <a:rPr lang="en-US" sz="24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such as those depicted in Figure 9.13 for  n = 4. </a:t>
            </a:r>
            <a:endParaRPr lang="en-US" sz="24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spcAft>
                <a:spcPts val="1200"/>
              </a:spcAft>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en-US" sz="2200" dirty="0"/>
          </a:p>
        </p:txBody>
      </p:sp>
    </p:spTree>
    <p:extLst>
      <p:ext uri="{BB962C8B-B14F-4D97-AF65-F5344CB8AC3E}">
        <p14:creationId xmlns:p14="http://schemas.microsoft.com/office/powerpoint/2010/main" val="3395515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3160335" y="1714499"/>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n&gt;2</a:t>
            </a:r>
          </a:p>
        </p:txBody>
      </p:sp>
      <p:sp>
        <p:nvSpPr>
          <p:cNvPr id="3" name="Rectangle 2"/>
          <p:cNvSpPr>
            <a:spLocks noChangeArrowheads="1"/>
          </p:cNvSpPr>
          <p:nvPr/>
        </p:nvSpPr>
        <p:spPr bwMode="auto">
          <a:xfrm>
            <a:off x="1600479"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1</a:t>
            </a:r>
          </a:p>
        </p:txBody>
      </p:sp>
      <p:sp>
        <p:nvSpPr>
          <p:cNvPr id="4" name="Rectangle 3"/>
          <p:cNvSpPr>
            <a:spLocks noChangeArrowheads="1"/>
          </p:cNvSpPr>
          <p:nvPr/>
        </p:nvSpPr>
        <p:spPr bwMode="auto">
          <a:xfrm>
            <a:off x="2676243"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2</a:t>
            </a:r>
          </a:p>
        </p:txBody>
      </p:sp>
      <p:sp>
        <p:nvSpPr>
          <p:cNvPr id="5" name="Rectangle 4"/>
          <p:cNvSpPr>
            <a:spLocks noChangeArrowheads="1"/>
          </p:cNvSpPr>
          <p:nvPr/>
        </p:nvSpPr>
        <p:spPr bwMode="auto">
          <a:xfrm>
            <a:off x="3752007"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3</a:t>
            </a:r>
          </a:p>
        </p:txBody>
      </p:sp>
      <p:sp>
        <p:nvSpPr>
          <p:cNvPr id="6" name="Rectangle 5"/>
          <p:cNvSpPr>
            <a:spLocks noChangeArrowheads="1"/>
          </p:cNvSpPr>
          <p:nvPr/>
        </p:nvSpPr>
        <p:spPr bwMode="auto">
          <a:xfrm>
            <a:off x="4827771" y="4163545"/>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4</a:t>
            </a:r>
          </a:p>
        </p:txBody>
      </p:sp>
      <p:sp>
        <p:nvSpPr>
          <p:cNvPr id="7" name="Oval 6"/>
          <p:cNvSpPr>
            <a:spLocks noChangeArrowheads="1"/>
          </p:cNvSpPr>
          <p:nvPr/>
        </p:nvSpPr>
        <p:spPr bwMode="auto">
          <a:xfrm>
            <a:off x="2082192" y="2862822"/>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n&gt;1</a:t>
            </a:r>
          </a:p>
        </p:txBody>
      </p:sp>
      <p:sp>
        <p:nvSpPr>
          <p:cNvPr id="8" name="Oval 7"/>
          <p:cNvSpPr>
            <a:spLocks noChangeArrowheads="1"/>
          </p:cNvSpPr>
          <p:nvPr/>
        </p:nvSpPr>
        <p:spPr bwMode="auto">
          <a:xfrm>
            <a:off x="4204164" y="2862822"/>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n&gt;3</a:t>
            </a:r>
          </a:p>
        </p:txBody>
      </p:sp>
      <p:cxnSp>
        <p:nvCxnSpPr>
          <p:cNvPr id="9" name="AutoShape 179"/>
          <p:cNvCxnSpPr>
            <a:cxnSpLocks noChangeShapeType="1"/>
          </p:cNvCxnSpPr>
          <p:nvPr/>
        </p:nvCxnSpPr>
        <p:spPr bwMode="auto">
          <a:xfrm flipH="1">
            <a:off x="2627713" y="2259106"/>
            <a:ext cx="988768" cy="596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179"/>
          <p:cNvCxnSpPr>
            <a:cxnSpLocks noChangeShapeType="1"/>
            <a:stCxn id="7" idx="4"/>
          </p:cNvCxnSpPr>
          <p:nvPr/>
        </p:nvCxnSpPr>
        <p:spPr bwMode="auto">
          <a:xfrm flipH="1">
            <a:off x="2046333" y="3407429"/>
            <a:ext cx="47541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179"/>
          <p:cNvCxnSpPr>
            <a:cxnSpLocks noChangeShapeType="1"/>
          </p:cNvCxnSpPr>
          <p:nvPr/>
        </p:nvCxnSpPr>
        <p:spPr bwMode="auto">
          <a:xfrm flipH="1">
            <a:off x="4197861" y="3407429"/>
            <a:ext cx="47541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79"/>
          <p:cNvCxnSpPr>
            <a:cxnSpLocks noChangeShapeType="1"/>
            <a:endCxn id="6" idx="0"/>
          </p:cNvCxnSpPr>
          <p:nvPr/>
        </p:nvCxnSpPr>
        <p:spPr bwMode="auto">
          <a:xfrm>
            <a:off x="4682725" y="3407429"/>
            <a:ext cx="59090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79"/>
          <p:cNvCxnSpPr>
            <a:cxnSpLocks noChangeShapeType="1"/>
          </p:cNvCxnSpPr>
          <p:nvPr/>
        </p:nvCxnSpPr>
        <p:spPr bwMode="auto">
          <a:xfrm>
            <a:off x="2542823" y="3414994"/>
            <a:ext cx="59090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79"/>
          <p:cNvCxnSpPr>
            <a:cxnSpLocks noChangeShapeType="1"/>
            <a:stCxn id="8" idx="0"/>
          </p:cNvCxnSpPr>
          <p:nvPr/>
        </p:nvCxnSpPr>
        <p:spPr bwMode="auto">
          <a:xfrm flipH="1" flipV="1">
            <a:off x="3583292" y="2284988"/>
            <a:ext cx="1060424" cy="57783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6253161" y="4898651"/>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1</a:t>
            </a:r>
          </a:p>
        </p:txBody>
      </p:sp>
      <p:sp>
        <p:nvSpPr>
          <p:cNvPr id="19" name="Rectangle 18"/>
          <p:cNvSpPr>
            <a:spLocks noChangeArrowheads="1"/>
          </p:cNvSpPr>
          <p:nvPr/>
        </p:nvSpPr>
        <p:spPr bwMode="auto">
          <a:xfrm>
            <a:off x="7337890" y="4898712"/>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2</a:t>
            </a:r>
          </a:p>
        </p:txBody>
      </p:sp>
      <p:sp>
        <p:nvSpPr>
          <p:cNvPr id="20" name="Oval 19"/>
          <p:cNvSpPr>
            <a:spLocks noChangeArrowheads="1"/>
          </p:cNvSpPr>
          <p:nvPr/>
        </p:nvSpPr>
        <p:spPr bwMode="auto">
          <a:xfrm>
            <a:off x="6740194" y="3626503"/>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n&gt;2</a:t>
            </a:r>
          </a:p>
        </p:txBody>
      </p:sp>
      <p:sp>
        <p:nvSpPr>
          <p:cNvPr id="21" name="Rectangle 20"/>
          <p:cNvSpPr>
            <a:spLocks noChangeArrowheads="1"/>
          </p:cNvSpPr>
          <p:nvPr/>
        </p:nvSpPr>
        <p:spPr bwMode="auto">
          <a:xfrm>
            <a:off x="8494337" y="3771620"/>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3</a:t>
            </a:r>
          </a:p>
        </p:txBody>
      </p:sp>
      <p:sp>
        <p:nvSpPr>
          <p:cNvPr id="22" name="Oval 21"/>
          <p:cNvSpPr>
            <a:spLocks noChangeArrowheads="1"/>
          </p:cNvSpPr>
          <p:nvPr/>
        </p:nvSpPr>
        <p:spPr bwMode="auto">
          <a:xfrm>
            <a:off x="7615234" y="2496777"/>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n&gt;3</a:t>
            </a:r>
          </a:p>
        </p:txBody>
      </p:sp>
      <p:sp>
        <p:nvSpPr>
          <p:cNvPr id="23" name="Rectangle 22"/>
          <p:cNvSpPr>
            <a:spLocks noChangeArrowheads="1"/>
          </p:cNvSpPr>
          <p:nvPr/>
        </p:nvSpPr>
        <p:spPr bwMode="auto">
          <a:xfrm>
            <a:off x="9605959" y="2607717"/>
            <a:ext cx="891709" cy="3994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 = 4</a:t>
            </a:r>
          </a:p>
        </p:txBody>
      </p:sp>
      <p:sp>
        <p:nvSpPr>
          <p:cNvPr id="24" name="Oval 23"/>
          <p:cNvSpPr>
            <a:spLocks noChangeArrowheads="1"/>
          </p:cNvSpPr>
          <p:nvPr/>
        </p:nvSpPr>
        <p:spPr bwMode="auto">
          <a:xfrm>
            <a:off x="8635392" y="1356751"/>
            <a:ext cx="879103" cy="544607"/>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n&gt;4</a:t>
            </a:r>
          </a:p>
        </p:txBody>
      </p:sp>
      <p:cxnSp>
        <p:nvCxnSpPr>
          <p:cNvPr id="25" name="AutoShape 179"/>
          <p:cNvCxnSpPr>
            <a:cxnSpLocks noChangeShapeType="1"/>
          </p:cNvCxnSpPr>
          <p:nvPr/>
        </p:nvCxnSpPr>
        <p:spPr bwMode="auto">
          <a:xfrm flipH="1">
            <a:off x="8086175" y="1911658"/>
            <a:ext cx="988768" cy="596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79"/>
          <p:cNvCxnSpPr>
            <a:cxnSpLocks noChangeShapeType="1"/>
            <a:stCxn id="22" idx="4"/>
            <a:endCxn id="20" idx="0"/>
          </p:cNvCxnSpPr>
          <p:nvPr/>
        </p:nvCxnSpPr>
        <p:spPr bwMode="auto">
          <a:xfrm flipH="1">
            <a:off x="7179746" y="3041384"/>
            <a:ext cx="875040" cy="5851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179"/>
          <p:cNvCxnSpPr>
            <a:cxnSpLocks noChangeShapeType="1"/>
          </p:cNvCxnSpPr>
          <p:nvPr/>
        </p:nvCxnSpPr>
        <p:spPr bwMode="auto">
          <a:xfrm flipH="1">
            <a:off x="6729792" y="4142535"/>
            <a:ext cx="47541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79"/>
          <p:cNvCxnSpPr>
            <a:cxnSpLocks noChangeShapeType="1"/>
          </p:cNvCxnSpPr>
          <p:nvPr/>
        </p:nvCxnSpPr>
        <p:spPr bwMode="auto">
          <a:xfrm>
            <a:off x="7186048" y="4142535"/>
            <a:ext cx="590901" cy="7561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1" name="AutoShape 179"/>
          <p:cNvCxnSpPr>
            <a:cxnSpLocks noChangeShapeType="1"/>
            <a:endCxn id="21" idx="0"/>
          </p:cNvCxnSpPr>
          <p:nvPr/>
        </p:nvCxnSpPr>
        <p:spPr bwMode="auto">
          <a:xfrm>
            <a:off x="8044702" y="3052637"/>
            <a:ext cx="895490" cy="7189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179"/>
          <p:cNvCxnSpPr>
            <a:cxnSpLocks noChangeShapeType="1"/>
            <a:endCxn id="23" idx="0"/>
          </p:cNvCxnSpPr>
          <p:nvPr/>
        </p:nvCxnSpPr>
        <p:spPr bwMode="auto">
          <a:xfrm>
            <a:off x="9113410" y="1901358"/>
            <a:ext cx="938404" cy="70635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5" name="TextBox 34"/>
          <p:cNvSpPr txBox="1"/>
          <p:nvPr/>
        </p:nvSpPr>
        <p:spPr>
          <a:xfrm>
            <a:off x="2676243" y="2251541"/>
            <a:ext cx="632017" cy="430887"/>
          </a:xfrm>
          <a:prstGeom prst="rect">
            <a:avLst/>
          </a:prstGeom>
          <a:noFill/>
        </p:spPr>
        <p:txBody>
          <a:bodyPr wrap="square" rtlCol="0">
            <a:spAutoFit/>
          </a:bodyPr>
          <a:lstStyle/>
          <a:p>
            <a:r>
              <a:rPr lang="en-US" sz="2200" dirty="0"/>
              <a:t>no</a:t>
            </a:r>
          </a:p>
        </p:txBody>
      </p:sp>
      <p:sp>
        <p:nvSpPr>
          <p:cNvPr id="36" name="TextBox 35"/>
          <p:cNvSpPr txBox="1"/>
          <p:nvPr/>
        </p:nvSpPr>
        <p:spPr>
          <a:xfrm>
            <a:off x="1797484" y="3540478"/>
            <a:ext cx="632017" cy="430887"/>
          </a:xfrm>
          <a:prstGeom prst="rect">
            <a:avLst/>
          </a:prstGeom>
          <a:noFill/>
        </p:spPr>
        <p:txBody>
          <a:bodyPr wrap="square" rtlCol="0">
            <a:spAutoFit/>
          </a:bodyPr>
          <a:lstStyle/>
          <a:p>
            <a:r>
              <a:rPr lang="en-US" sz="2200" dirty="0"/>
              <a:t>no</a:t>
            </a:r>
          </a:p>
        </p:txBody>
      </p:sp>
      <p:sp>
        <p:nvSpPr>
          <p:cNvPr id="37" name="TextBox 36"/>
          <p:cNvSpPr txBox="1"/>
          <p:nvPr/>
        </p:nvSpPr>
        <p:spPr>
          <a:xfrm>
            <a:off x="3971167" y="3540477"/>
            <a:ext cx="632017" cy="430887"/>
          </a:xfrm>
          <a:prstGeom prst="rect">
            <a:avLst/>
          </a:prstGeom>
          <a:noFill/>
        </p:spPr>
        <p:txBody>
          <a:bodyPr wrap="square" rtlCol="0">
            <a:spAutoFit/>
          </a:bodyPr>
          <a:lstStyle/>
          <a:p>
            <a:r>
              <a:rPr lang="en-US" sz="2200" dirty="0"/>
              <a:t>no</a:t>
            </a:r>
          </a:p>
        </p:txBody>
      </p:sp>
      <p:sp>
        <p:nvSpPr>
          <p:cNvPr id="38" name="TextBox 37"/>
          <p:cNvSpPr txBox="1"/>
          <p:nvPr/>
        </p:nvSpPr>
        <p:spPr>
          <a:xfrm>
            <a:off x="8193123" y="1871973"/>
            <a:ext cx="632017" cy="430887"/>
          </a:xfrm>
          <a:prstGeom prst="rect">
            <a:avLst/>
          </a:prstGeom>
          <a:noFill/>
        </p:spPr>
        <p:txBody>
          <a:bodyPr wrap="square" rtlCol="0">
            <a:spAutoFit/>
          </a:bodyPr>
          <a:lstStyle/>
          <a:p>
            <a:r>
              <a:rPr lang="en-US" sz="2200" dirty="0"/>
              <a:t>no</a:t>
            </a:r>
          </a:p>
        </p:txBody>
      </p:sp>
      <p:sp>
        <p:nvSpPr>
          <p:cNvPr id="39" name="TextBox 38"/>
          <p:cNvSpPr txBox="1"/>
          <p:nvPr/>
        </p:nvSpPr>
        <p:spPr>
          <a:xfrm>
            <a:off x="7144870" y="3056080"/>
            <a:ext cx="632017" cy="430887"/>
          </a:xfrm>
          <a:prstGeom prst="rect">
            <a:avLst/>
          </a:prstGeom>
          <a:noFill/>
        </p:spPr>
        <p:txBody>
          <a:bodyPr wrap="square" rtlCol="0">
            <a:spAutoFit/>
          </a:bodyPr>
          <a:lstStyle/>
          <a:p>
            <a:r>
              <a:rPr lang="en-US" sz="2200" dirty="0"/>
              <a:t>no</a:t>
            </a:r>
          </a:p>
        </p:txBody>
      </p:sp>
      <p:sp>
        <p:nvSpPr>
          <p:cNvPr id="40" name="TextBox 39"/>
          <p:cNvSpPr txBox="1"/>
          <p:nvPr/>
        </p:nvSpPr>
        <p:spPr>
          <a:xfrm>
            <a:off x="6567483" y="4209748"/>
            <a:ext cx="632017" cy="430887"/>
          </a:xfrm>
          <a:prstGeom prst="rect">
            <a:avLst/>
          </a:prstGeom>
          <a:noFill/>
        </p:spPr>
        <p:txBody>
          <a:bodyPr wrap="square" rtlCol="0">
            <a:spAutoFit/>
          </a:bodyPr>
          <a:lstStyle/>
          <a:p>
            <a:r>
              <a:rPr lang="en-US" sz="2200" dirty="0"/>
              <a:t>no</a:t>
            </a:r>
          </a:p>
        </p:txBody>
      </p:sp>
      <p:sp>
        <p:nvSpPr>
          <p:cNvPr id="41" name="TextBox 40"/>
          <p:cNvSpPr txBox="1"/>
          <p:nvPr/>
        </p:nvSpPr>
        <p:spPr>
          <a:xfrm>
            <a:off x="4081464" y="2209844"/>
            <a:ext cx="632017" cy="430887"/>
          </a:xfrm>
          <a:prstGeom prst="rect">
            <a:avLst/>
          </a:prstGeom>
          <a:noFill/>
        </p:spPr>
        <p:txBody>
          <a:bodyPr wrap="square" rtlCol="0">
            <a:spAutoFit/>
          </a:bodyPr>
          <a:lstStyle/>
          <a:p>
            <a:r>
              <a:rPr lang="en-US" sz="2200" dirty="0"/>
              <a:t>yes</a:t>
            </a:r>
          </a:p>
        </p:txBody>
      </p:sp>
      <p:sp>
        <p:nvSpPr>
          <p:cNvPr id="42" name="TextBox 41"/>
          <p:cNvSpPr txBox="1"/>
          <p:nvPr/>
        </p:nvSpPr>
        <p:spPr>
          <a:xfrm>
            <a:off x="2879136" y="3536058"/>
            <a:ext cx="632017" cy="430887"/>
          </a:xfrm>
          <a:prstGeom prst="rect">
            <a:avLst/>
          </a:prstGeom>
          <a:noFill/>
        </p:spPr>
        <p:txBody>
          <a:bodyPr wrap="square" rtlCol="0">
            <a:spAutoFit/>
          </a:bodyPr>
          <a:lstStyle/>
          <a:p>
            <a:r>
              <a:rPr lang="en-US" sz="2200" dirty="0"/>
              <a:t>yes</a:t>
            </a:r>
          </a:p>
        </p:txBody>
      </p:sp>
      <p:sp>
        <p:nvSpPr>
          <p:cNvPr id="43" name="TextBox 42"/>
          <p:cNvSpPr txBox="1"/>
          <p:nvPr/>
        </p:nvSpPr>
        <p:spPr>
          <a:xfrm>
            <a:off x="4987172" y="3487937"/>
            <a:ext cx="632017" cy="430887"/>
          </a:xfrm>
          <a:prstGeom prst="rect">
            <a:avLst/>
          </a:prstGeom>
          <a:noFill/>
        </p:spPr>
        <p:txBody>
          <a:bodyPr wrap="square" rtlCol="0">
            <a:spAutoFit/>
          </a:bodyPr>
          <a:lstStyle/>
          <a:p>
            <a:r>
              <a:rPr lang="en-US" sz="2200" dirty="0"/>
              <a:t>yes</a:t>
            </a:r>
          </a:p>
        </p:txBody>
      </p:sp>
      <p:sp>
        <p:nvSpPr>
          <p:cNvPr id="44" name="TextBox 43"/>
          <p:cNvSpPr txBox="1"/>
          <p:nvPr/>
        </p:nvSpPr>
        <p:spPr>
          <a:xfrm>
            <a:off x="7460878" y="4201587"/>
            <a:ext cx="632017" cy="430887"/>
          </a:xfrm>
          <a:prstGeom prst="rect">
            <a:avLst/>
          </a:prstGeom>
          <a:noFill/>
        </p:spPr>
        <p:txBody>
          <a:bodyPr wrap="square" rtlCol="0">
            <a:spAutoFit/>
          </a:bodyPr>
          <a:lstStyle/>
          <a:p>
            <a:r>
              <a:rPr lang="en-US" sz="2200" dirty="0"/>
              <a:t>yes</a:t>
            </a:r>
          </a:p>
        </p:txBody>
      </p:sp>
      <p:sp>
        <p:nvSpPr>
          <p:cNvPr id="45" name="TextBox 44"/>
          <p:cNvSpPr txBox="1"/>
          <p:nvPr/>
        </p:nvSpPr>
        <p:spPr>
          <a:xfrm>
            <a:off x="8401256" y="3007207"/>
            <a:ext cx="632017" cy="430887"/>
          </a:xfrm>
          <a:prstGeom prst="rect">
            <a:avLst/>
          </a:prstGeom>
          <a:noFill/>
        </p:spPr>
        <p:txBody>
          <a:bodyPr wrap="square" rtlCol="0">
            <a:spAutoFit/>
          </a:bodyPr>
          <a:lstStyle/>
          <a:p>
            <a:r>
              <a:rPr lang="en-US" sz="2200" dirty="0"/>
              <a:t>yes</a:t>
            </a:r>
          </a:p>
        </p:txBody>
      </p:sp>
      <p:sp>
        <p:nvSpPr>
          <p:cNvPr id="46" name="TextBox 45"/>
          <p:cNvSpPr txBox="1"/>
          <p:nvPr/>
        </p:nvSpPr>
        <p:spPr>
          <a:xfrm>
            <a:off x="9582612" y="1901358"/>
            <a:ext cx="632017" cy="430887"/>
          </a:xfrm>
          <a:prstGeom prst="rect">
            <a:avLst/>
          </a:prstGeom>
          <a:noFill/>
        </p:spPr>
        <p:txBody>
          <a:bodyPr wrap="square" rtlCol="0">
            <a:spAutoFit/>
          </a:bodyPr>
          <a:lstStyle/>
          <a:p>
            <a:r>
              <a:rPr lang="en-US" sz="2200" dirty="0"/>
              <a:t>yes</a:t>
            </a:r>
          </a:p>
        </p:txBody>
      </p:sp>
      <p:sp>
        <p:nvSpPr>
          <p:cNvPr id="47" name="Rectangle 46"/>
          <p:cNvSpPr/>
          <p:nvPr/>
        </p:nvSpPr>
        <p:spPr>
          <a:xfrm>
            <a:off x="1555184" y="5540592"/>
            <a:ext cx="849663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9.13   Two decision trees for guessing an integer between 1 and 4.</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1602790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86754" y="1327591"/>
                <a:ext cx="8848164" cy="4096699"/>
              </a:xfrm>
              <a:prstGeom prst="rect">
                <a:avLst/>
              </a:prstGeom>
            </p:spPr>
            <p:txBody>
              <a:bodyPr wrap="square">
                <a:spAutoFit/>
              </a:bodyPr>
              <a:lstStyle/>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length of the simple path from the root to a leaf in such a tree is equal to the number of questions needed to get to the chosen number represented by the leaf.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If number </a:t>
                </a:r>
                <a:r>
                  <a:rPr lang="en-US" sz="2200" i="1"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chosen with probability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i="1"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the sum, where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a:t>
                </a:r>
                <a:r>
                  <a:rPr lang="en-US" sz="2200" i="1"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the length of the path from the root to the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baseline="30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leaf,  indic</a:t>
                </a:r>
                <a14:m>
                  <m:oMath xmlns:m="http://schemas.openxmlformats.org/officeDocument/2006/math">
                    <m:nary>
                      <m:naryPr>
                        <m:chr m:val="∑"/>
                        <m:ctrlPr>
                          <a:rPr lang="en-US" sz="2200" i="1">
                            <a:solidFill>
                              <a:srgbClr val="000000"/>
                            </a:solidFill>
                            <a:latin typeface="Cambria Math" panose="02040503050406030204" pitchFamily="18" charset="0"/>
                            <a:ea typeface="Microsoft YaHei" panose="020B0503020204020204" pitchFamily="34" charset="-122"/>
                          </a:rPr>
                        </m:ctrlPr>
                      </m:naryPr>
                      <m:sub>
                        <m:r>
                          <m:rPr>
                            <m:brk m:alnAt="23"/>
                          </m:rPr>
                          <a:rPr lang="en-US" sz="2200" i="1">
                            <a:solidFill>
                              <a:srgbClr val="000000"/>
                            </a:solidFill>
                            <a:latin typeface="Cambria Math" panose="02040503050406030204" pitchFamily="18" charset="0"/>
                            <a:ea typeface="Microsoft YaHei" panose="020B0503020204020204" pitchFamily="34" charset="-122"/>
                          </a:rPr>
                          <m:t>𝑖</m:t>
                        </m:r>
                        <m:r>
                          <a:rPr lang="en-US" sz="2200" i="1">
                            <a:solidFill>
                              <a:srgbClr val="000000"/>
                            </a:solidFill>
                            <a:latin typeface="Cambria Math" panose="02040503050406030204" pitchFamily="18" charset="0"/>
                            <a:ea typeface="Microsoft YaHei" panose="020B0503020204020204" pitchFamily="34" charset="-122"/>
                          </a:rPr>
                          <m:t>=1</m:t>
                        </m:r>
                      </m:sub>
                      <m:sup>
                        <m:r>
                          <a:rPr lang="en-US" sz="2200" i="1">
                            <a:solidFill>
                              <a:srgbClr val="000000"/>
                            </a:solidFill>
                            <a:latin typeface="Cambria Math" panose="02040503050406030204" pitchFamily="18" charset="0"/>
                            <a:ea typeface="Microsoft YaHei" panose="020B0503020204020204" pitchFamily="34" charset="-122"/>
                          </a:rPr>
                          <m:t>𝑛</m:t>
                        </m:r>
                      </m:sup>
                      <m:e>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𝑙</m:t>
                            </m:r>
                          </m:e>
                          <m:sub>
                            <m:r>
                              <a:rPr lang="en-US" sz="2200" i="1">
                                <a:solidFill>
                                  <a:srgbClr val="000000"/>
                                </a:solidFill>
                                <a:latin typeface="Cambria Math" panose="02040503050406030204" pitchFamily="18" charset="0"/>
                                <a:ea typeface="Microsoft YaHei" panose="020B0503020204020204" pitchFamily="34" charset="-122"/>
                              </a:rPr>
                              <m:t>𝑖</m:t>
                            </m:r>
                          </m:sub>
                        </m:sSub>
                        <m:sSub>
                          <m:sSubPr>
                            <m:ctrlPr>
                              <a:rPr lang="en-US" sz="2200" i="1">
                                <a:solidFill>
                                  <a:srgbClr val="000000"/>
                                </a:solidFill>
                                <a:latin typeface="Cambria Math" panose="02040503050406030204" pitchFamily="18" charset="0"/>
                                <a:ea typeface="Microsoft YaHei" panose="020B0503020204020204" pitchFamily="34" charset="-122"/>
                              </a:rPr>
                            </m:ctrlPr>
                          </m:sSubPr>
                          <m:e>
                            <m:r>
                              <a:rPr lang="en-US" sz="2200" i="1">
                                <a:solidFill>
                                  <a:srgbClr val="000000"/>
                                </a:solidFill>
                                <a:latin typeface="Cambria Math" panose="02040503050406030204" pitchFamily="18" charset="0"/>
                                <a:ea typeface="Microsoft YaHei" panose="020B0503020204020204" pitchFamily="34" charset="-122"/>
                              </a:rPr>
                              <m:t>∗</m:t>
                            </m:r>
                            <m:r>
                              <a:rPr lang="en-US" sz="2200" i="1">
                                <a:solidFill>
                                  <a:srgbClr val="000000"/>
                                </a:solidFill>
                                <a:latin typeface="Cambria Math" panose="02040503050406030204" pitchFamily="18" charset="0"/>
                                <a:ea typeface="Microsoft YaHei" panose="020B0503020204020204" pitchFamily="34" charset="-122"/>
                              </a:rPr>
                              <m:t>𝑝</m:t>
                            </m:r>
                          </m:e>
                          <m:sub>
                            <m:r>
                              <a:rPr lang="en-US" sz="2200" i="1">
                                <a:solidFill>
                                  <a:srgbClr val="000000"/>
                                </a:solidFill>
                                <a:latin typeface="Cambria Math" panose="02040503050406030204" pitchFamily="18" charset="0"/>
                                <a:ea typeface="Microsoft YaHei" panose="020B0503020204020204" pitchFamily="34" charset="-122"/>
                              </a:rPr>
                              <m:t>𝑖</m:t>
                            </m:r>
                          </m:sub>
                        </m:sSub>
                      </m:e>
                    </m:nary>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ates the average number of questions needed to “guess” the chosen number with a game strategy represented by its decision tree.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86754" y="1327591"/>
                <a:ext cx="8848164" cy="4096699"/>
              </a:xfrm>
              <a:prstGeom prst="rect">
                <a:avLst/>
              </a:prstGeom>
              <a:blipFill>
                <a:blip r:embed="rId2"/>
                <a:stretch>
                  <a:fillRect b="-2083"/>
                </a:stretch>
              </a:blipFill>
            </p:spPr>
            <p:txBody>
              <a:bodyPr/>
              <a:lstStyle/>
              <a:p>
                <a:r>
                  <a:rPr lang="en-US">
                    <a:noFill/>
                  </a:rPr>
                  <a:t> </a:t>
                </a:r>
              </a:p>
            </p:txBody>
          </p:sp>
        </mc:Fallback>
      </mc:AlternateContent>
    </p:spTree>
    <p:extLst>
      <p:ext uri="{BB962C8B-B14F-4D97-AF65-F5344CB8AC3E}">
        <p14:creationId xmlns:p14="http://schemas.microsoft.com/office/powerpoint/2010/main" val="2901964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67436" y="942109"/>
                <a:ext cx="8220634" cy="5873724"/>
              </a:xfrm>
              <a:prstGeom prst="rect">
                <a:avLst/>
              </a:prstGeom>
            </p:spPr>
            <p:txBody>
              <a:bodyPr wrap="square">
                <a:spAutoFit/>
              </a:bodyPr>
              <a:lstStyle/>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If each of the numbers is chosen with the same probability of </a:t>
                </a:r>
                <a14:m>
                  <m:oMath xmlns:m="http://schemas.openxmlformats.org/officeDocument/2006/math">
                    <m:f>
                      <m:fPr>
                        <m:ctrlPr>
                          <a:rPr lang="en-US" sz="2200" i="1" smtClean="0">
                            <a:solidFill>
                              <a:srgbClr val="000000"/>
                            </a:solidFill>
                            <a:latin typeface="Cambria Math" panose="02040503050406030204" pitchFamily="18" charset="0"/>
                            <a:ea typeface="Microsoft YaHei" panose="020B0503020204020204" pitchFamily="34" charset="-122"/>
                          </a:rPr>
                        </m:ctrlPr>
                      </m:fPr>
                      <m:num>
                        <m:r>
                          <a:rPr lang="en-US" sz="2200" b="0" i="1" smtClean="0">
                            <a:solidFill>
                              <a:srgbClr val="000000"/>
                            </a:solidFill>
                            <a:latin typeface="Cambria Math" panose="02040503050406030204" pitchFamily="18" charset="0"/>
                            <a:ea typeface="Microsoft YaHei" panose="020B0503020204020204" pitchFamily="34" charset="-122"/>
                          </a:rPr>
                          <m:t>1</m:t>
                        </m:r>
                      </m:num>
                      <m:den>
                        <m:r>
                          <a:rPr lang="en-US" sz="2200" b="0" i="1" smtClean="0">
                            <a:solidFill>
                              <a:srgbClr val="000000"/>
                            </a:solidFill>
                            <a:latin typeface="Cambria Math" panose="02040503050406030204" pitchFamily="18" charset="0"/>
                            <a:ea typeface="Microsoft YaHei" panose="020B0503020204020204" pitchFamily="34" charset="-122"/>
                          </a:rPr>
                          <m:t>𝑛</m:t>
                        </m:r>
                      </m:den>
                    </m:f>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the best strategy is to successively eliminate half  (or almost half) the candidates as binary search does. This may not be the case for arbitrary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i="1"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14:m>
                  <m:oMath xmlns:m="http://schemas.openxmlformats.org/officeDocument/2006/math">
                    <m:r>
                      <a:rPr lang="en-US" sz="2200" i="1" dirty="0" smtClean="0">
                        <a:solidFill>
                          <a:srgbClr val="000000"/>
                        </a:solidFill>
                        <a:latin typeface="Cambria Math" panose="02040503050406030204" pitchFamily="18" charset="0"/>
                        <a:ea typeface="Microsoft YaHei" panose="020B0503020204020204" pitchFamily="34" charset="-122"/>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 however.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For example,  if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4 and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1</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0.1,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0.2,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3</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0.3  and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4</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0.4, the minimum weighted path tree is the rightmost one in Figure 9.13.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800100" marR="0" lvl="1" indent="-342900">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Thus, we need Huffman’s algorithm to solve this problem in its general case.</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67436" y="942109"/>
                <a:ext cx="8220634" cy="5873724"/>
              </a:xfrm>
              <a:prstGeom prst="rect">
                <a:avLst/>
              </a:prstGeom>
              <a:blipFill>
                <a:blip r:embed="rId2"/>
                <a:stretch>
                  <a:fillRect r="-1113"/>
                </a:stretch>
              </a:blipFill>
            </p:spPr>
            <p:txBody>
              <a:bodyPr/>
              <a:lstStyle/>
              <a:p>
                <a:r>
                  <a:rPr lang="en-US">
                    <a:noFill/>
                  </a:rPr>
                  <a:t> </a:t>
                </a:r>
              </a:p>
            </p:txBody>
          </p:sp>
        </mc:Fallback>
      </mc:AlternateContent>
    </p:spTree>
    <p:extLst>
      <p:ext uri="{BB962C8B-B14F-4D97-AF65-F5344CB8AC3E}">
        <p14:creationId xmlns:p14="http://schemas.microsoft.com/office/powerpoint/2010/main" val="2194594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246909" y="731708"/>
                <a:ext cx="9418320" cy="5847755"/>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7.04.1:  Let C be an alphabet in which each character c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 has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 Let x and y be two characters in having the lowest frequencies. Then there exists an optimal prefix code for C in which the codewords for x and y have the same length and differ only in the last bit.</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Key step for the proof: In optimal tree T, leaves b and c are two of the deepest leaves and are siblings. Leaves x and y are the two leaves that Huffman’s algorithm merges together first; they appear in arbitrary positions in T. Leaves b and x are swapped to obtained tree T’. Then, leaves c and y are swapped to obtain tree T”. Since each swap does not increase the cost, the result tree T” is also an optimal tree.</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mc:Choice>
        <mc:Fallback>
          <p:sp>
            <p:nvSpPr>
              <p:cNvPr id="2" name="Rectangle 1"/>
              <p:cNvSpPr>
                <a:spLocks noRot="1" noChangeAspect="1" noMove="1" noResize="1" noEditPoints="1" noAdjustHandles="1" noChangeArrowheads="1" noChangeShapeType="1" noTextEdit="1"/>
              </p:cNvSpPr>
              <p:nvPr/>
            </p:nvSpPr>
            <p:spPr>
              <a:xfrm>
                <a:off x="1246909" y="731708"/>
                <a:ext cx="9418320" cy="5847755"/>
              </a:xfrm>
              <a:prstGeom prst="rect">
                <a:avLst/>
              </a:prstGeom>
              <a:blipFill>
                <a:blip r:embed="rId2"/>
                <a:stretch>
                  <a:fillRect l="-841" t="-730" r="-1877"/>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D1B0D32-8AD2-49D0-BE1A-C9668D704500}"/>
              </a:ext>
            </a:extLst>
          </p:cNvPr>
          <p:cNvSpPr/>
          <p:nvPr/>
        </p:nvSpPr>
        <p:spPr>
          <a:xfrm>
            <a:off x="2826327" y="471331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4" name="Oval 3">
            <a:extLst>
              <a:ext uri="{FF2B5EF4-FFF2-40B4-BE49-F238E27FC236}">
                <a16:creationId xmlns:a16="http://schemas.microsoft.com/office/drawing/2014/main" id="{2494E9BB-991B-46FB-AB9D-CA9DA44CD0C2}"/>
              </a:ext>
            </a:extLst>
          </p:cNvPr>
          <p:cNvSpPr/>
          <p:nvPr/>
        </p:nvSpPr>
        <p:spPr>
          <a:xfrm>
            <a:off x="5189910" y="4716084"/>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Oval 4">
            <a:extLst>
              <a:ext uri="{FF2B5EF4-FFF2-40B4-BE49-F238E27FC236}">
                <a16:creationId xmlns:a16="http://schemas.microsoft.com/office/drawing/2014/main" id="{119E38D2-0893-499D-A168-A6D1C58EFBAC}"/>
              </a:ext>
            </a:extLst>
          </p:cNvPr>
          <p:cNvSpPr/>
          <p:nvPr/>
        </p:nvSpPr>
        <p:spPr>
          <a:xfrm>
            <a:off x="7823660" y="471331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Oval 5">
            <a:extLst>
              <a:ext uri="{FF2B5EF4-FFF2-40B4-BE49-F238E27FC236}">
                <a16:creationId xmlns:a16="http://schemas.microsoft.com/office/drawing/2014/main" id="{90EE2BCE-1105-4118-B529-41E38ED44458}"/>
              </a:ext>
            </a:extLst>
          </p:cNvPr>
          <p:cNvSpPr/>
          <p:nvPr/>
        </p:nvSpPr>
        <p:spPr>
          <a:xfrm>
            <a:off x="2230581" y="520653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Oval 6">
            <a:extLst>
              <a:ext uri="{FF2B5EF4-FFF2-40B4-BE49-F238E27FC236}">
                <a16:creationId xmlns:a16="http://schemas.microsoft.com/office/drawing/2014/main" id="{82CB5A7D-D7C7-4BA7-B5D4-B44DD5B78B3D}"/>
              </a:ext>
            </a:extLst>
          </p:cNvPr>
          <p:cNvSpPr/>
          <p:nvPr/>
        </p:nvSpPr>
        <p:spPr>
          <a:xfrm>
            <a:off x="4602479" y="520653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Oval 7">
            <a:extLst>
              <a:ext uri="{FF2B5EF4-FFF2-40B4-BE49-F238E27FC236}">
                <a16:creationId xmlns:a16="http://schemas.microsoft.com/office/drawing/2014/main" id="{77FE221A-17EE-48BA-91D1-D29B1DAD65CB}"/>
              </a:ext>
            </a:extLst>
          </p:cNvPr>
          <p:cNvSpPr/>
          <p:nvPr/>
        </p:nvSpPr>
        <p:spPr>
          <a:xfrm>
            <a:off x="7213337" y="520653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Oval 8">
            <a:extLst>
              <a:ext uri="{FF2B5EF4-FFF2-40B4-BE49-F238E27FC236}">
                <a16:creationId xmlns:a16="http://schemas.microsoft.com/office/drawing/2014/main" id="{FBC72AEC-08FB-4F69-BEB1-A95F36502055}"/>
              </a:ext>
            </a:extLst>
          </p:cNvPr>
          <p:cNvSpPr/>
          <p:nvPr/>
        </p:nvSpPr>
        <p:spPr>
          <a:xfrm>
            <a:off x="2826327" y="571638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Oval 9">
            <a:extLst>
              <a:ext uri="{FF2B5EF4-FFF2-40B4-BE49-F238E27FC236}">
                <a16:creationId xmlns:a16="http://schemas.microsoft.com/office/drawing/2014/main" id="{7B0026A6-A7B4-4D48-BB62-04C3517FFA4F}"/>
              </a:ext>
            </a:extLst>
          </p:cNvPr>
          <p:cNvSpPr/>
          <p:nvPr/>
        </p:nvSpPr>
        <p:spPr>
          <a:xfrm>
            <a:off x="5189910" y="571638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Oval 10">
            <a:extLst>
              <a:ext uri="{FF2B5EF4-FFF2-40B4-BE49-F238E27FC236}">
                <a16:creationId xmlns:a16="http://schemas.microsoft.com/office/drawing/2014/main" id="{16FBD66F-0C6D-48CF-A858-8AB7A89CAEEE}"/>
              </a:ext>
            </a:extLst>
          </p:cNvPr>
          <p:cNvSpPr/>
          <p:nvPr/>
        </p:nvSpPr>
        <p:spPr>
          <a:xfrm>
            <a:off x="7812576" y="5724975"/>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TextBox 11">
            <a:extLst>
              <a:ext uri="{FF2B5EF4-FFF2-40B4-BE49-F238E27FC236}">
                <a16:creationId xmlns:a16="http://schemas.microsoft.com/office/drawing/2014/main" id="{F6B80AB5-1773-4FBC-9892-D38232BC0F5B}"/>
              </a:ext>
            </a:extLst>
          </p:cNvPr>
          <p:cNvSpPr txBox="1"/>
          <p:nvPr/>
        </p:nvSpPr>
        <p:spPr>
          <a:xfrm>
            <a:off x="2334489" y="4528650"/>
            <a:ext cx="332509"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13" name="TextBox 12">
            <a:extLst>
              <a:ext uri="{FF2B5EF4-FFF2-40B4-BE49-F238E27FC236}">
                <a16:creationId xmlns:a16="http://schemas.microsoft.com/office/drawing/2014/main" id="{12ACBFDC-F537-491C-ACB3-587331C82FD5}"/>
              </a:ext>
            </a:extLst>
          </p:cNvPr>
          <p:cNvSpPr txBox="1"/>
          <p:nvPr/>
        </p:nvSpPr>
        <p:spPr>
          <a:xfrm>
            <a:off x="3348642" y="512895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4" name="TextBox 13">
            <a:extLst>
              <a:ext uri="{FF2B5EF4-FFF2-40B4-BE49-F238E27FC236}">
                <a16:creationId xmlns:a16="http://schemas.microsoft.com/office/drawing/2014/main" id="{407C27C0-8D03-492C-9613-A27CFB1B12D8}"/>
              </a:ext>
            </a:extLst>
          </p:cNvPr>
          <p:cNvSpPr txBox="1"/>
          <p:nvPr/>
        </p:nvSpPr>
        <p:spPr>
          <a:xfrm>
            <a:off x="5731625" y="512895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5" name="TextBox 14">
            <a:extLst>
              <a:ext uri="{FF2B5EF4-FFF2-40B4-BE49-F238E27FC236}">
                <a16:creationId xmlns:a16="http://schemas.microsoft.com/office/drawing/2014/main" id="{4CEF2631-4E3D-40DA-B794-3F9F38BC92FC}"/>
              </a:ext>
            </a:extLst>
          </p:cNvPr>
          <p:cNvSpPr txBox="1"/>
          <p:nvPr/>
        </p:nvSpPr>
        <p:spPr>
          <a:xfrm>
            <a:off x="8343304" y="5147360"/>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6" name="TextBox 15">
            <a:extLst>
              <a:ext uri="{FF2B5EF4-FFF2-40B4-BE49-F238E27FC236}">
                <a16:creationId xmlns:a16="http://schemas.microsoft.com/office/drawing/2014/main" id="{2E565557-E5E4-434B-B7FE-85C04ACEAC3A}"/>
              </a:ext>
            </a:extLst>
          </p:cNvPr>
          <p:cNvSpPr txBox="1"/>
          <p:nvPr/>
        </p:nvSpPr>
        <p:spPr>
          <a:xfrm>
            <a:off x="1606784" y="5720939"/>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7" name="TextBox 16">
            <a:extLst>
              <a:ext uri="{FF2B5EF4-FFF2-40B4-BE49-F238E27FC236}">
                <a16:creationId xmlns:a16="http://schemas.microsoft.com/office/drawing/2014/main" id="{98ECC54D-2705-48D3-A5E8-D93858676D51}"/>
              </a:ext>
            </a:extLst>
          </p:cNvPr>
          <p:cNvSpPr txBox="1"/>
          <p:nvPr/>
        </p:nvSpPr>
        <p:spPr>
          <a:xfrm>
            <a:off x="2272144" y="6239674"/>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8" name="TextBox 17">
            <a:extLst>
              <a:ext uri="{FF2B5EF4-FFF2-40B4-BE49-F238E27FC236}">
                <a16:creationId xmlns:a16="http://schemas.microsoft.com/office/drawing/2014/main" id="{1A370786-0A86-4523-A11E-94641F3251FA}"/>
              </a:ext>
            </a:extLst>
          </p:cNvPr>
          <p:cNvSpPr txBox="1"/>
          <p:nvPr/>
        </p:nvSpPr>
        <p:spPr>
          <a:xfrm>
            <a:off x="3348641" y="6210131"/>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9" name="TextBox 18">
            <a:extLst>
              <a:ext uri="{FF2B5EF4-FFF2-40B4-BE49-F238E27FC236}">
                <a16:creationId xmlns:a16="http://schemas.microsoft.com/office/drawing/2014/main" id="{6F7168D7-8BD0-4AED-9735-7ABF466DC0F2}"/>
              </a:ext>
            </a:extLst>
          </p:cNvPr>
          <p:cNvSpPr txBox="1"/>
          <p:nvPr/>
        </p:nvSpPr>
        <p:spPr>
          <a:xfrm>
            <a:off x="4602479" y="6247987"/>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0" name="TextBox 19">
            <a:extLst>
              <a:ext uri="{FF2B5EF4-FFF2-40B4-BE49-F238E27FC236}">
                <a16:creationId xmlns:a16="http://schemas.microsoft.com/office/drawing/2014/main" id="{6945F3B2-A3D8-4A0B-9F4D-A1FA4112B2CE}"/>
              </a:ext>
            </a:extLst>
          </p:cNvPr>
          <p:cNvSpPr txBox="1"/>
          <p:nvPr/>
        </p:nvSpPr>
        <p:spPr>
          <a:xfrm>
            <a:off x="5731624" y="6210131"/>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1" name="TextBox 20">
            <a:extLst>
              <a:ext uri="{FF2B5EF4-FFF2-40B4-BE49-F238E27FC236}">
                <a16:creationId xmlns:a16="http://schemas.microsoft.com/office/drawing/2014/main" id="{33F4ACB1-5118-4CC2-8645-CA81911E83BA}"/>
              </a:ext>
            </a:extLst>
          </p:cNvPr>
          <p:cNvSpPr txBox="1"/>
          <p:nvPr/>
        </p:nvSpPr>
        <p:spPr>
          <a:xfrm>
            <a:off x="7315016" y="6239674"/>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2" name="TextBox 21">
            <a:extLst>
              <a:ext uri="{FF2B5EF4-FFF2-40B4-BE49-F238E27FC236}">
                <a16:creationId xmlns:a16="http://schemas.microsoft.com/office/drawing/2014/main" id="{36AF56BF-5A7B-4CF8-AE30-A8F12096E0CB}"/>
              </a:ext>
            </a:extLst>
          </p:cNvPr>
          <p:cNvSpPr txBox="1"/>
          <p:nvPr/>
        </p:nvSpPr>
        <p:spPr>
          <a:xfrm>
            <a:off x="8339792" y="6225405"/>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3" name="TextBox 22">
            <a:extLst>
              <a:ext uri="{FF2B5EF4-FFF2-40B4-BE49-F238E27FC236}">
                <a16:creationId xmlns:a16="http://schemas.microsoft.com/office/drawing/2014/main" id="{0E662BC8-B01A-493D-9DFF-422B7489EB71}"/>
              </a:ext>
            </a:extLst>
          </p:cNvPr>
          <p:cNvSpPr txBox="1"/>
          <p:nvPr/>
        </p:nvSpPr>
        <p:spPr>
          <a:xfrm>
            <a:off x="4037734" y="5714600"/>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4" name="TextBox 23">
            <a:extLst>
              <a:ext uri="{FF2B5EF4-FFF2-40B4-BE49-F238E27FC236}">
                <a16:creationId xmlns:a16="http://schemas.microsoft.com/office/drawing/2014/main" id="{81AD1255-8919-4FC0-979C-611A63242008}"/>
              </a:ext>
            </a:extLst>
          </p:cNvPr>
          <p:cNvSpPr txBox="1"/>
          <p:nvPr/>
        </p:nvSpPr>
        <p:spPr>
          <a:xfrm>
            <a:off x="6548349" y="5716386"/>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5" name="TextBox 24">
            <a:extLst>
              <a:ext uri="{FF2B5EF4-FFF2-40B4-BE49-F238E27FC236}">
                <a16:creationId xmlns:a16="http://schemas.microsoft.com/office/drawing/2014/main" id="{65903B55-9D7C-40F2-BD39-EFDF3EE40BBE}"/>
              </a:ext>
            </a:extLst>
          </p:cNvPr>
          <p:cNvSpPr txBox="1"/>
          <p:nvPr/>
        </p:nvSpPr>
        <p:spPr>
          <a:xfrm>
            <a:off x="4644042" y="4528650"/>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26" name="TextBox 25">
            <a:extLst>
              <a:ext uri="{FF2B5EF4-FFF2-40B4-BE49-F238E27FC236}">
                <a16:creationId xmlns:a16="http://schemas.microsoft.com/office/drawing/2014/main" id="{850E2782-C073-4119-BD91-51CAA4EFB8BA}"/>
              </a:ext>
            </a:extLst>
          </p:cNvPr>
          <p:cNvSpPr txBox="1"/>
          <p:nvPr/>
        </p:nvSpPr>
        <p:spPr>
          <a:xfrm>
            <a:off x="7363686" y="4527327"/>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cxnSp>
        <p:nvCxnSpPr>
          <p:cNvPr id="28" name="Straight Connector 27">
            <a:extLst>
              <a:ext uri="{FF2B5EF4-FFF2-40B4-BE49-F238E27FC236}">
                <a16:creationId xmlns:a16="http://schemas.microsoft.com/office/drawing/2014/main" id="{81BECBEA-3D5E-4222-938C-40AB904B322F}"/>
              </a:ext>
            </a:extLst>
          </p:cNvPr>
          <p:cNvCxnSpPr>
            <a:stCxn id="3" idx="3"/>
            <a:endCxn id="6" idx="7"/>
          </p:cNvCxnSpPr>
          <p:nvPr/>
        </p:nvCxnSpPr>
        <p:spPr>
          <a:xfrm flipH="1">
            <a:off x="2407965" y="4883605"/>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B7B0D1-4635-4D7B-AECC-D738A1B7E58D}"/>
              </a:ext>
            </a:extLst>
          </p:cNvPr>
          <p:cNvCxnSpPr/>
          <p:nvPr/>
        </p:nvCxnSpPr>
        <p:spPr>
          <a:xfrm flipH="1">
            <a:off x="1785945" y="5373533"/>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16CC06-7254-4FD5-9AE9-4EA44C386046}"/>
              </a:ext>
            </a:extLst>
          </p:cNvPr>
          <p:cNvCxnSpPr>
            <a:cxnSpLocks/>
            <a:endCxn id="23" idx="0"/>
          </p:cNvCxnSpPr>
          <p:nvPr/>
        </p:nvCxnSpPr>
        <p:spPr>
          <a:xfrm flipH="1">
            <a:off x="4203989" y="5373533"/>
            <a:ext cx="441090" cy="341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CEE006E-6B68-4924-B330-C5FC85E4E0B1}"/>
              </a:ext>
            </a:extLst>
          </p:cNvPr>
          <p:cNvCxnSpPr/>
          <p:nvPr/>
        </p:nvCxnSpPr>
        <p:spPr>
          <a:xfrm flipH="1">
            <a:off x="6778862" y="5367509"/>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5174947-D345-4C01-8515-3AA5373433E6}"/>
              </a:ext>
            </a:extLst>
          </p:cNvPr>
          <p:cNvCxnSpPr/>
          <p:nvPr/>
        </p:nvCxnSpPr>
        <p:spPr>
          <a:xfrm flipH="1">
            <a:off x="2445464" y="5892229"/>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D4D4E5-809D-4B82-BE23-2EC1E7404434}"/>
              </a:ext>
            </a:extLst>
          </p:cNvPr>
          <p:cNvCxnSpPr/>
          <p:nvPr/>
        </p:nvCxnSpPr>
        <p:spPr>
          <a:xfrm flipH="1">
            <a:off x="4786102" y="5904150"/>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56003A-8DC2-4FA8-857A-7C5E452CBEC6}"/>
              </a:ext>
            </a:extLst>
          </p:cNvPr>
          <p:cNvCxnSpPr/>
          <p:nvPr/>
        </p:nvCxnSpPr>
        <p:spPr>
          <a:xfrm flipH="1">
            <a:off x="7459748" y="5914196"/>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F91A0B-2147-47D2-B943-863E90213B5A}"/>
              </a:ext>
            </a:extLst>
          </p:cNvPr>
          <p:cNvCxnSpPr>
            <a:cxnSpLocks/>
            <a:stCxn id="6" idx="5"/>
            <a:endCxn id="9" idx="1"/>
          </p:cNvCxnSpPr>
          <p:nvPr/>
        </p:nvCxnSpPr>
        <p:spPr>
          <a:xfrm>
            <a:off x="2407965" y="5376827"/>
            <a:ext cx="448796" cy="36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EA38CE-EDFD-48C5-A84E-7BEBA8F5F06A}"/>
              </a:ext>
            </a:extLst>
          </p:cNvPr>
          <p:cNvCxnSpPr>
            <a:cxnSpLocks/>
            <a:endCxn id="10" idx="0"/>
          </p:cNvCxnSpPr>
          <p:nvPr/>
        </p:nvCxnSpPr>
        <p:spPr>
          <a:xfrm>
            <a:off x="4783179" y="5370782"/>
            <a:ext cx="510640" cy="345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E7C110F-FE94-49A7-85F2-DE9FF027673F}"/>
              </a:ext>
            </a:extLst>
          </p:cNvPr>
          <p:cNvCxnSpPr>
            <a:cxnSpLocks/>
            <a:stCxn id="8" idx="5"/>
          </p:cNvCxnSpPr>
          <p:nvPr/>
        </p:nvCxnSpPr>
        <p:spPr>
          <a:xfrm>
            <a:off x="7390721" y="5376827"/>
            <a:ext cx="479795" cy="378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4B4E75-BDA7-42B7-A152-F1B10B353E7B}"/>
              </a:ext>
            </a:extLst>
          </p:cNvPr>
          <p:cNvCxnSpPr/>
          <p:nvPr/>
        </p:nvCxnSpPr>
        <p:spPr>
          <a:xfrm flipH="1">
            <a:off x="4799307" y="4886376"/>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7238280-66E9-40D6-A4B6-79D12D3C3C8A}"/>
              </a:ext>
            </a:extLst>
          </p:cNvPr>
          <p:cNvCxnSpPr/>
          <p:nvPr/>
        </p:nvCxnSpPr>
        <p:spPr>
          <a:xfrm flipH="1">
            <a:off x="7399802" y="4894688"/>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703A82-5358-4353-9AAC-4C715D0174AF}"/>
              </a:ext>
            </a:extLst>
          </p:cNvPr>
          <p:cNvCxnSpPr>
            <a:cxnSpLocks/>
            <a:endCxn id="13" idx="0"/>
          </p:cNvCxnSpPr>
          <p:nvPr/>
        </p:nvCxnSpPr>
        <p:spPr>
          <a:xfrm>
            <a:off x="2993976" y="4875292"/>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14CDB3F-2AFC-4DCA-9FFD-47BADB002096}"/>
              </a:ext>
            </a:extLst>
          </p:cNvPr>
          <p:cNvCxnSpPr>
            <a:cxnSpLocks/>
          </p:cNvCxnSpPr>
          <p:nvPr/>
        </p:nvCxnSpPr>
        <p:spPr>
          <a:xfrm>
            <a:off x="5356813" y="4875292"/>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2296BB-418B-4117-8888-5D182F90049E}"/>
              </a:ext>
            </a:extLst>
          </p:cNvPr>
          <p:cNvCxnSpPr>
            <a:cxnSpLocks/>
          </p:cNvCxnSpPr>
          <p:nvPr/>
        </p:nvCxnSpPr>
        <p:spPr>
          <a:xfrm>
            <a:off x="7994083" y="4887899"/>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C512E5-9C80-4F9F-B007-AB16BC89AC0E}"/>
              </a:ext>
            </a:extLst>
          </p:cNvPr>
          <p:cNvCxnSpPr>
            <a:cxnSpLocks/>
            <a:endCxn id="18" idx="0"/>
          </p:cNvCxnSpPr>
          <p:nvPr/>
        </p:nvCxnSpPr>
        <p:spPr>
          <a:xfrm>
            <a:off x="3008919" y="5886675"/>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9B20A8-8752-4AC6-8EC1-D5972527FD5D}"/>
              </a:ext>
            </a:extLst>
          </p:cNvPr>
          <p:cNvCxnSpPr>
            <a:cxnSpLocks/>
          </p:cNvCxnSpPr>
          <p:nvPr/>
        </p:nvCxnSpPr>
        <p:spPr>
          <a:xfrm>
            <a:off x="5371757" y="5886675"/>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A8B57F-8D4F-4B62-A151-7A6C95CE046E}"/>
              </a:ext>
            </a:extLst>
          </p:cNvPr>
          <p:cNvCxnSpPr>
            <a:cxnSpLocks/>
          </p:cNvCxnSpPr>
          <p:nvPr/>
        </p:nvCxnSpPr>
        <p:spPr>
          <a:xfrm>
            <a:off x="8000070" y="5898143"/>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0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1237918"/>
            <a:ext cx="9026435"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total times in the system for each of the all possible schedules are: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Schedule [3, 1, 2] is optimal with a total of 32.</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7B568D-A39E-4726-B0D9-73E1AD6D5630}"/>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graphicFrame>
        <p:nvGraphicFramePr>
          <p:cNvPr id="4" name="Table 4">
            <a:extLst>
              <a:ext uri="{FF2B5EF4-FFF2-40B4-BE49-F238E27FC236}">
                <a16:creationId xmlns:a16="http://schemas.microsoft.com/office/drawing/2014/main" id="{13C95DAE-2B2B-4E61-90EB-61AA46FBE1F3}"/>
              </a:ext>
            </a:extLst>
          </p:cNvPr>
          <p:cNvGraphicFramePr>
            <a:graphicFrameLocks noGrp="1"/>
          </p:cNvGraphicFramePr>
          <p:nvPr>
            <p:extLst>
              <p:ext uri="{D42A27DB-BD31-4B8C-83A1-F6EECF244321}">
                <p14:modId xmlns:p14="http://schemas.microsoft.com/office/powerpoint/2010/main" val="2184698186"/>
              </p:ext>
            </p:extLst>
          </p:nvPr>
        </p:nvGraphicFramePr>
        <p:xfrm>
          <a:off x="1834209" y="2141220"/>
          <a:ext cx="7043785" cy="2575560"/>
        </p:xfrm>
        <a:graphic>
          <a:graphicData uri="http://schemas.openxmlformats.org/drawingml/2006/table">
            <a:tbl>
              <a:tblPr firstRow="1" bandRow="1">
                <a:tableStyleId>{5C22544A-7EE6-4342-B048-85BDC9FD1C3A}</a:tableStyleId>
              </a:tblPr>
              <a:tblGrid>
                <a:gridCol w="1370840">
                  <a:extLst>
                    <a:ext uri="{9D8B030D-6E8A-4147-A177-3AD203B41FA5}">
                      <a16:colId xmlns:a16="http://schemas.microsoft.com/office/drawing/2014/main" val="3568550655"/>
                    </a:ext>
                  </a:extLst>
                </a:gridCol>
                <a:gridCol w="5672945">
                  <a:extLst>
                    <a:ext uri="{9D8B030D-6E8A-4147-A177-3AD203B41FA5}">
                      <a16:colId xmlns:a16="http://schemas.microsoft.com/office/drawing/2014/main" val="3924062548"/>
                    </a:ext>
                  </a:extLst>
                </a:gridCol>
              </a:tblGrid>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Total Time in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1, 2, 3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 (5 + 10) + (5 + 10 + 4) = 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70840">
                <a:tc>
                  <a:txBody>
                    <a:bodyPr/>
                    <a:lstStyle/>
                    <a:p>
                      <a:r>
                        <a:rPr lang="en-US" b="0" dirty="0">
                          <a:solidFill>
                            <a:srgbClr val="3803CD"/>
                          </a:solidFill>
                          <a:latin typeface="Times New Roman" panose="02020603050405020304" pitchFamily="18" charset="0"/>
                          <a:cs typeface="Times New Roman" panose="02020603050405020304" pitchFamily="18" charset="0"/>
                        </a:rPr>
                        <a:t>1, 3, 2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rgbClr val="3803CD"/>
                          </a:solidFill>
                          <a:latin typeface="Times New Roman" panose="02020603050405020304" pitchFamily="18" charset="0"/>
                          <a:cs typeface="Times New Roman" panose="02020603050405020304" pitchFamily="18" charset="0"/>
                        </a:rPr>
                        <a:t>5 + (5 + 4) + (5 + 4 + 10) =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2, 1, 3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10 + (10 + 5) + (10 + 5 + 4) =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2, 3, 1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10 + (10 + 4) + (10 + 4 + 5) = 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1976622"/>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3, 1, 2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4 + (4 + 5) + (4 + 5 + 10) =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7371972"/>
                  </a:ext>
                </a:extLst>
              </a:tr>
              <a:tr h="359142">
                <a:tc>
                  <a:txBody>
                    <a:bodyPr/>
                    <a:lstStyle/>
                    <a:p>
                      <a:r>
                        <a:rPr lang="en-US" b="0" dirty="0">
                          <a:solidFill>
                            <a:srgbClr val="3803CD"/>
                          </a:solidFill>
                          <a:latin typeface="Times New Roman" panose="02020603050405020304" pitchFamily="18" charset="0"/>
                          <a:cs typeface="Times New Roman" panose="02020603050405020304" pitchFamily="18" charset="0"/>
                        </a:rPr>
                        <a:t>3, 2, 1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03CD"/>
                          </a:solidFill>
                          <a:effectLst/>
                          <a:uLnTx/>
                          <a:uFillTx/>
                          <a:latin typeface="Times New Roman" panose="02020603050405020304" pitchFamily="18" charset="0"/>
                          <a:ea typeface="+mn-ea"/>
                          <a:cs typeface="Times New Roman" panose="02020603050405020304" pitchFamily="18" charset="0"/>
                        </a:rPr>
                        <a:t>4 + (4 + 10) + (4 + 10 + 5)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6164184"/>
                  </a:ext>
                </a:extLst>
              </a:tr>
            </a:tbl>
          </a:graphicData>
        </a:graphic>
      </p:graphicFrame>
    </p:spTree>
    <p:extLst>
      <p:ext uri="{BB962C8B-B14F-4D97-AF65-F5344CB8AC3E}">
        <p14:creationId xmlns:p14="http://schemas.microsoft.com/office/powerpoint/2010/main" val="2957417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246909" y="731708"/>
                <a:ext cx="9418320" cy="5510355"/>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7.04.1:  Let C be an alphabet in which each character c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 has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 Let x and y be two characters in having the lowest frequencies. Then there exists an optimal prefix code for C in which the codewords for x and y have the same length and differ only in the last bit.</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cont</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Applying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bits(T) = </a:t>
                </a:r>
                <a14:m>
                  <m:oMath xmlns:m="http://schemas.openxmlformats.org/officeDocument/2006/math">
                    <m:nary>
                      <m:naryPr>
                        <m:chr m:val="∑"/>
                        <m:limLoc m:val="subSup"/>
                        <m:ctrlPr>
                          <a:rPr lang="en-US" sz="220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naryPr>
                      <m:sub>
                        <m:r>
                          <m:rPr>
                            <m:brk m:alnAt="25"/>
                          </m:r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𝑓𝑟𝑒𝑞𝑢𝑒𝑛𝑐𝑦</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𝑑𝑒𝑝𝑡h</m:t>
                        </m:r>
                        <m:d>
                          <m:dPr>
                            <m:ctrlP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200" i="1" spc="-10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b>
                            </m:sSub>
                          </m:e>
                        </m:d>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e>
                    </m:nary>
                    <m:r>
                      <a:rPr lang="en-US" sz="2200" b="0" i="1" spc="-100"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sz="2200" b="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we can show bits(T) – bits(T’)  </a:t>
                </a:r>
                <a14:m>
                  <m:oMath xmlns:m="http://schemas.openxmlformats.org/officeDocument/2006/math">
                    <m:r>
                      <a:rPr lang="en-US" sz="2200" b="0" i="1" spc="-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and bits(T’) – bits(T”) </a:t>
                </a:r>
                <a14:m>
                  <m:oMath xmlns:m="http://schemas.openxmlformats.org/officeDocument/2006/math">
                    <m:r>
                      <a:rPr lang="en-US" sz="2200" i="1" spc="-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This implies that bits(T) </a:t>
                </a:r>
                <a14:m>
                  <m:oMath xmlns:m="http://schemas.openxmlformats.org/officeDocument/2006/math">
                    <m:r>
                      <a:rPr lang="en-US" sz="2200" i="1" spc="-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bits(T”) and since T is optimal, bits(T) </a:t>
                </a:r>
                <a14:m>
                  <m:oMath xmlns:m="http://schemas.openxmlformats.org/officeDocument/2006/math">
                    <m:r>
                      <a:rPr lang="en-US" sz="2200" i="1" spc="-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bits(T”), which implies that bits(T) </a:t>
                </a:r>
                <a14:m>
                  <m:oMath xmlns:m="http://schemas.openxmlformats.org/officeDocument/2006/math">
                    <m:r>
                      <a:rPr lang="en-US" sz="2200" b="0" i="1" spc="-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bits(T”), Thus T” is an optimal tree in which x and y appear as sibling leaves of maximum depth. Then the lemma follows.</a:t>
                </a: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p:txBody>
          </p:sp>
        </mc:Choice>
        <mc:Fallback>
          <p:sp>
            <p:nvSpPr>
              <p:cNvPr id="2" name="Rectangle 1"/>
              <p:cNvSpPr>
                <a:spLocks noRot="1" noChangeAspect="1" noMove="1" noResize="1" noEditPoints="1" noAdjustHandles="1" noChangeArrowheads="1" noChangeShapeType="1" noTextEdit="1"/>
              </p:cNvSpPr>
              <p:nvPr/>
            </p:nvSpPr>
            <p:spPr>
              <a:xfrm>
                <a:off x="1246909" y="731708"/>
                <a:ext cx="9418320" cy="5510355"/>
              </a:xfrm>
              <a:prstGeom prst="rect">
                <a:avLst/>
              </a:prstGeom>
              <a:blipFill>
                <a:blip r:embed="rId2"/>
                <a:stretch>
                  <a:fillRect l="-841" t="-774" r="-1877"/>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D1B0D32-8AD2-49D0-BE1A-C9668D704500}"/>
              </a:ext>
            </a:extLst>
          </p:cNvPr>
          <p:cNvSpPr/>
          <p:nvPr/>
        </p:nvSpPr>
        <p:spPr>
          <a:xfrm>
            <a:off x="3374967" y="441405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4" name="Oval 3">
            <a:extLst>
              <a:ext uri="{FF2B5EF4-FFF2-40B4-BE49-F238E27FC236}">
                <a16:creationId xmlns:a16="http://schemas.microsoft.com/office/drawing/2014/main" id="{2494E9BB-991B-46FB-AB9D-CA9DA44CD0C2}"/>
              </a:ext>
            </a:extLst>
          </p:cNvPr>
          <p:cNvSpPr/>
          <p:nvPr/>
        </p:nvSpPr>
        <p:spPr>
          <a:xfrm>
            <a:off x="5738550" y="4416826"/>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Oval 4">
            <a:extLst>
              <a:ext uri="{FF2B5EF4-FFF2-40B4-BE49-F238E27FC236}">
                <a16:creationId xmlns:a16="http://schemas.microsoft.com/office/drawing/2014/main" id="{119E38D2-0893-499D-A168-A6D1C58EFBAC}"/>
              </a:ext>
            </a:extLst>
          </p:cNvPr>
          <p:cNvSpPr/>
          <p:nvPr/>
        </p:nvSpPr>
        <p:spPr>
          <a:xfrm>
            <a:off x="8372300" y="441405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Oval 5">
            <a:extLst>
              <a:ext uri="{FF2B5EF4-FFF2-40B4-BE49-F238E27FC236}">
                <a16:creationId xmlns:a16="http://schemas.microsoft.com/office/drawing/2014/main" id="{90EE2BCE-1105-4118-B529-41E38ED44458}"/>
              </a:ext>
            </a:extLst>
          </p:cNvPr>
          <p:cNvSpPr/>
          <p:nvPr/>
        </p:nvSpPr>
        <p:spPr>
          <a:xfrm>
            <a:off x="2779221" y="4907280"/>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Oval 6">
            <a:extLst>
              <a:ext uri="{FF2B5EF4-FFF2-40B4-BE49-F238E27FC236}">
                <a16:creationId xmlns:a16="http://schemas.microsoft.com/office/drawing/2014/main" id="{82CB5A7D-D7C7-4BA7-B5D4-B44DD5B78B3D}"/>
              </a:ext>
            </a:extLst>
          </p:cNvPr>
          <p:cNvSpPr/>
          <p:nvPr/>
        </p:nvSpPr>
        <p:spPr>
          <a:xfrm>
            <a:off x="5151119" y="4907280"/>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Oval 7">
            <a:extLst>
              <a:ext uri="{FF2B5EF4-FFF2-40B4-BE49-F238E27FC236}">
                <a16:creationId xmlns:a16="http://schemas.microsoft.com/office/drawing/2014/main" id="{77FE221A-17EE-48BA-91D1-D29B1DAD65CB}"/>
              </a:ext>
            </a:extLst>
          </p:cNvPr>
          <p:cNvSpPr/>
          <p:nvPr/>
        </p:nvSpPr>
        <p:spPr>
          <a:xfrm>
            <a:off x="7761977" y="4907280"/>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Oval 8">
            <a:extLst>
              <a:ext uri="{FF2B5EF4-FFF2-40B4-BE49-F238E27FC236}">
                <a16:creationId xmlns:a16="http://schemas.microsoft.com/office/drawing/2014/main" id="{FBC72AEC-08FB-4F69-BEB1-A95F36502055}"/>
              </a:ext>
            </a:extLst>
          </p:cNvPr>
          <p:cNvSpPr/>
          <p:nvPr/>
        </p:nvSpPr>
        <p:spPr>
          <a:xfrm>
            <a:off x="3374967" y="541712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Oval 9">
            <a:extLst>
              <a:ext uri="{FF2B5EF4-FFF2-40B4-BE49-F238E27FC236}">
                <a16:creationId xmlns:a16="http://schemas.microsoft.com/office/drawing/2014/main" id="{7B0026A6-A7B4-4D48-BB62-04C3517FFA4F}"/>
              </a:ext>
            </a:extLst>
          </p:cNvPr>
          <p:cNvSpPr/>
          <p:nvPr/>
        </p:nvSpPr>
        <p:spPr>
          <a:xfrm>
            <a:off x="5738550" y="5417128"/>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Oval 10">
            <a:extLst>
              <a:ext uri="{FF2B5EF4-FFF2-40B4-BE49-F238E27FC236}">
                <a16:creationId xmlns:a16="http://schemas.microsoft.com/office/drawing/2014/main" id="{16FBD66F-0C6D-48CF-A858-8AB7A89CAEEE}"/>
              </a:ext>
            </a:extLst>
          </p:cNvPr>
          <p:cNvSpPr/>
          <p:nvPr/>
        </p:nvSpPr>
        <p:spPr>
          <a:xfrm>
            <a:off x="8361216" y="5425717"/>
            <a:ext cx="207818" cy="1995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TextBox 11">
            <a:extLst>
              <a:ext uri="{FF2B5EF4-FFF2-40B4-BE49-F238E27FC236}">
                <a16:creationId xmlns:a16="http://schemas.microsoft.com/office/drawing/2014/main" id="{F6B80AB5-1773-4FBC-9892-D38232BC0F5B}"/>
              </a:ext>
            </a:extLst>
          </p:cNvPr>
          <p:cNvSpPr txBox="1"/>
          <p:nvPr/>
        </p:nvSpPr>
        <p:spPr>
          <a:xfrm>
            <a:off x="2883129" y="4229392"/>
            <a:ext cx="332509"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13" name="TextBox 12">
            <a:extLst>
              <a:ext uri="{FF2B5EF4-FFF2-40B4-BE49-F238E27FC236}">
                <a16:creationId xmlns:a16="http://schemas.microsoft.com/office/drawing/2014/main" id="{12ACBFDC-F537-491C-ACB3-587331C82FD5}"/>
              </a:ext>
            </a:extLst>
          </p:cNvPr>
          <p:cNvSpPr txBox="1"/>
          <p:nvPr/>
        </p:nvSpPr>
        <p:spPr>
          <a:xfrm>
            <a:off x="3897282" y="4829695"/>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4" name="TextBox 13">
            <a:extLst>
              <a:ext uri="{FF2B5EF4-FFF2-40B4-BE49-F238E27FC236}">
                <a16:creationId xmlns:a16="http://schemas.microsoft.com/office/drawing/2014/main" id="{407C27C0-8D03-492C-9613-A27CFB1B12D8}"/>
              </a:ext>
            </a:extLst>
          </p:cNvPr>
          <p:cNvSpPr txBox="1"/>
          <p:nvPr/>
        </p:nvSpPr>
        <p:spPr>
          <a:xfrm>
            <a:off x="6280265" y="4829695"/>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5" name="TextBox 14">
            <a:extLst>
              <a:ext uri="{FF2B5EF4-FFF2-40B4-BE49-F238E27FC236}">
                <a16:creationId xmlns:a16="http://schemas.microsoft.com/office/drawing/2014/main" id="{4CEF2631-4E3D-40DA-B794-3F9F38BC92FC}"/>
              </a:ext>
            </a:extLst>
          </p:cNvPr>
          <p:cNvSpPr txBox="1"/>
          <p:nvPr/>
        </p:nvSpPr>
        <p:spPr>
          <a:xfrm>
            <a:off x="8891944" y="4848102"/>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6" name="TextBox 15">
            <a:extLst>
              <a:ext uri="{FF2B5EF4-FFF2-40B4-BE49-F238E27FC236}">
                <a16:creationId xmlns:a16="http://schemas.microsoft.com/office/drawing/2014/main" id="{2E565557-E5E4-434B-B7FE-85C04ACEAC3A}"/>
              </a:ext>
            </a:extLst>
          </p:cNvPr>
          <p:cNvSpPr txBox="1"/>
          <p:nvPr/>
        </p:nvSpPr>
        <p:spPr>
          <a:xfrm>
            <a:off x="2155424" y="5421681"/>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7" name="TextBox 16">
            <a:extLst>
              <a:ext uri="{FF2B5EF4-FFF2-40B4-BE49-F238E27FC236}">
                <a16:creationId xmlns:a16="http://schemas.microsoft.com/office/drawing/2014/main" id="{98ECC54D-2705-48D3-A5E8-D93858676D51}"/>
              </a:ext>
            </a:extLst>
          </p:cNvPr>
          <p:cNvSpPr txBox="1"/>
          <p:nvPr/>
        </p:nvSpPr>
        <p:spPr>
          <a:xfrm>
            <a:off x="2820784" y="5940416"/>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8" name="TextBox 17">
            <a:extLst>
              <a:ext uri="{FF2B5EF4-FFF2-40B4-BE49-F238E27FC236}">
                <a16:creationId xmlns:a16="http://schemas.microsoft.com/office/drawing/2014/main" id="{1A370786-0A86-4523-A11E-94641F3251FA}"/>
              </a:ext>
            </a:extLst>
          </p:cNvPr>
          <p:cNvSpPr txBox="1"/>
          <p:nvPr/>
        </p:nvSpPr>
        <p:spPr>
          <a:xfrm>
            <a:off x="3897281" y="591087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19" name="TextBox 18">
            <a:extLst>
              <a:ext uri="{FF2B5EF4-FFF2-40B4-BE49-F238E27FC236}">
                <a16:creationId xmlns:a16="http://schemas.microsoft.com/office/drawing/2014/main" id="{6F7168D7-8BD0-4AED-9735-7ABF466DC0F2}"/>
              </a:ext>
            </a:extLst>
          </p:cNvPr>
          <p:cNvSpPr txBox="1"/>
          <p:nvPr/>
        </p:nvSpPr>
        <p:spPr>
          <a:xfrm>
            <a:off x="5151119" y="5948729"/>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0" name="TextBox 19">
            <a:extLst>
              <a:ext uri="{FF2B5EF4-FFF2-40B4-BE49-F238E27FC236}">
                <a16:creationId xmlns:a16="http://schemas.microsoft.com/office/drawing/2014/main" id="{6945F3B2-A3D8-4A0B-9F4D-A1FA4112B2CE}"/>
              </a:ext>
            </a:extLst>
          </p:cNvPr>
          <p:cNvSpPr txBox="1"/>
          <p:nvPr/>
        </p:nvSpPr>
        <p:spPr>
          <a:xfrm>
            <a:off x="6280264" y="5910873"/>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1" name="TextBox 20">
            <a:extLst>
              <a:ext uri="{FF2B5EF4-FFF2-40B4-BE49-F238E27FC236}">
                <a16:creationId xmlns:a16="http://schemas.microsoft.com/office/drawing/2014/main" id="{33F4ACB1-5118-4CC2-8645-CA81911E83BA}"/>
              </a:ext>
            </a:extLst>
          </p:cNvPr>
          <p:cNvSpPr txBox="1"/>
          <p:nvPr/>
        </p:nvSpPr>
        <p:spPr>
          <a:xfrm>
            <a:off x="7863656" y="5940416"/>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2" name="TextBox 21">
            <a:extLst>
              <a:ext uri="{FF2B5EF4-FFF2-40B4-BE49-F238E27FC236}">
                <a16:creationId xmlns:a16="http://schemas.microsoft.com/office/drawing/2014/main" id="{36AF56BF-5A7B-4CF8-AE30-A8F12096E0CB}"/>
              </a:ext>
            </a:extLst>
          </p:cNvPr>
          <p:cNvSpPr txBox="1"/>
          <p:nvPr/>
        </p:nvSpPr>
        <p:spPr>
          <a:xfrm>
            <a:off x="8888432" y="5926147"/>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3" name="TextBox 22">
            <a:extLst>
              <a:ext uri="{FF2B5EF4-FFF2-40B4-BE49-F238E27FC236}">
                <a16:creationId xmlns:a16="http://schemas.microsoft.com/office/drawing/2014/main" id="{0E662BC8-B01A-493D-9DFF-422B7489EB71}"/>
              </a:ext>
            </a:extLst>
          </p:cNvPr>
          <p:cNvSpPr txBox="1"/>
          <p:nvPr/>
        </p:nvSpPr>
        <p:spPr>
          <a:xfrm>
            <a:off x="4586374" y="5415342"/>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4" name="TextBox 23">
            <a:extLst>
              <a:ext uri="{FF2B5EF4-FFF2-40B4-BE49-F238E27FC236}">
                <a16:creationId xmlns:a16="http://schemas.microsoft.com/office/drawing/2014/main" id="{81AD1255-8919-4FC0-979C-611A63242008}"/>
              </a:ext>
            </a:extLst>
          </p:cNvPr>
          <p:cNvSpPr txBox="1"/>
          <p:nvPr/>
        </p:nvSpPr>
        <p:spPr>
          <a:xfrm>
            <a:off x="7096989" y="5417128"/>
            <a:ext cx="332509" cy="369332"/>
          </a:xfrm>
          <a:prstGeom prst="rect">
            <a:avLst/>
          </a:prstGeom>
          <a:solidFill>
            <a:schemeClr val="bg1"/>
          </a:solid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sp>
        <p:nvSpPr>
          <p:cNvPr id="25" name="TextBox 24">
            <a:extLst>
              <a:ext uri="{FF2B5EF4-FFF2-40B4-BE49-F238E27FC236}">
                <a16:creationId xmlns:a16="http://schemas.microsoft.com/office/drawing/2014/main" id="{65903B55-9D7C-40F2-BD39-EFDF3EE40BBE}"/>
              </a:ext>
            </a:extLst>
          </p:cNvPr>
          <p:cNvSpPr txBox="1"/>
          <p:nvPr/>
        </p:nvSpPr>
        <p:spPr>
          <a:xfrm>
            <a:off x="5192682" y="4229392"/>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sp>
        <p:nvSpPr>
          <p:cNvPr id="26" name="TextBox 25">
            <a:extLst>
              <a:ext uri="{FF2B5EF4-FFF2-40B4-BE49-F238E27FC236}">
                <a16:creationId xmlns:a16="http://schemas.microsoft.com/office/drawing/2014/main" id="{850E2782-C073-4119-BD91-51CAA4EFB8BA}"/>
              </a:ext>
            </a:extLst>
          </p:cNvPr>
          <p:cNvSpPr txBox="1"/>
          <p:nvPr/>
        </p:nvSpPr>
        <p:spPr>
          <a:xfrm>
            <a:off x="7912326" y="4228069"/>
            <a:ext cx="440577" cy="369332"/>
          </a:xfrm>
          <a:prstGeom prst="rect">
            <a:avLst/>
          </a:prstGeom>
          <a:solidFill>
            <a:schemeClr val="bg1"/>
          </a:solidFill>
          <a:ln>
            <a:solidFill>
              <a:schemeClr val="bg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p>
        </p:txBody>
      </p:sp>
      <p:cxnSp>
        <p:nvCxnSpPr>
          <p:cNvPr id="28" name="Straight Connector 27">
            <a:extLst>
              <a:ext uri="{FF2B5EF4-FFF2-40B4-BE49-F238E27FC236}">
                <a16:creationId xmlns:a16="http://schemas.microsoft.com/office/drawing/2014/main" id="{81BECBEA-3D5E-4222-938C-40AB904B322F}"/>
              </a:ext>
            </a:extLst>
          </p:cNvPr>
          <p:cNvCxnSpPr>
            <a:stCxn id="3" idx="3"/>
            <a:endCxn id="6" idx="7"/>
          </p:cNvCxnSpPr>
          <p:nvPr/>
        </p:nvCxnSpPr>
        <p:spPr>
          <a:xfrm flipH="1">
            <a:off x="2956605" y="4584347"/>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B7B0D1-4635-4D7B-AECC-D738A1B7E58D}"/>
              </a:ext>
            </a:extLst>
          </p:cNvPr>
          <p:cNvCxnSpPr/>
          <p:nvPr/>
        </p:nvCxnSpPr>
        <p:spPr>
          <a:xfrm flipH="1">
            <a:off x="2334585" y="5074275"/>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16CC06-7254-4FD5-9AE9-4EA44C386046}"/>
              </a:ext>
            </a:extLst>
          </p:cNvPr>
          <p:cNvCxnSpPr>
            <a:cxnSpLocks/>
            <a:endCxn id="23" idx="0"/>
          </p:cNvCxnSpPr>
          <p:nvPr/>
        </p:nvCxnSpPr>
        <p:spPr>
          <a:xfrm flipH="1">
            <a:off x="4752629" y="5074275"/>
            <a:ext cx="441090" cy="341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CEE006E-6B68-4924-B330-C5FC85E4E0B1}"/>
              </a:ext>
            </a:extLst>
          </p:cNvPr>
          <p:cNvCxnSpPr/>
          <p:nvPr/>
        </p:nvCxnSpPr>
        <p:spPr>
          <a:xfrm flipH="1">
            <a:off x="7327502" y="5068251"/>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5174947-D345-4C01-8515-3AA5373433E6}"/>
              </a:ext>
            </a:extLst>
          </p:cNvPr>
          <p:cNvCxnSpPr/>
          <p:nvPr/>
        </p:nvCxnSpPr>
        <p:spPr>
          <a:xfrm flipH="1">
            <a:off x="2994104" y="5592971"/>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D4D4E5-809D-4B82-BE23-2EC1E7404434}"/>
              </a:ext>
            </a:extLst>
          </p:cNvPr>
          <p:cNvCxnSpPr/>
          <p:nvPr/>
        </p:nvCxnSpPr>
        <p:spPr>
          <a:xfrm flipH="1">
            <a:off x="5334742" y="5604892"/>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56003A-8DC2-4FA8-857A-7C5E452CBEC6}"/>
              </a:ext>
            </a:extLst>
          </p:cNvPr>
          <p:cNvCxnSpPr/>
          <p:nvPr/>
        </p:nvCxnSpPr>
        <p:spPr>
          <a:xfrm flipH="1">
            <a:off x="8008388" y="5614938"/>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F91A0B-2147-47D2-B943-863E90213B5A}"/>
              </a:ext>
            </a:extLst>
          </p:cNvPr>
          <p:cNvCxnSpPr>
            <a:cxnSpLocks/>
            <a:stCxn id="6" idx="5"/>
            <a:endCxn id="9" idx="1"/>
          </p:cNvCxnSpPr>
          <p:nvPr/>
        </p:nvCxnSpPr>
        <p:spPr>
          <a:xfrm>
            <a:off x="2956605" y="5077569"/>
            <a:ext cx="448796" cy="36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EA38CE-EDFD-48C5-A84E-7BEBA8F5F06A}"/>
              </a:ext>
            </a:extLst>
          </p:cNvPr>
          <p:cNvCxnSpPr>
            <a:cxnSpLocks/>
            <a:endCxn id="10" idx="0"/>
          </p:cNvCxnSpPr>
          <p:nvPr/>
        </p:nvCxnSpPr>
        <p:spPr>
          <a:xfrm>
            <a:off x="5331819" y="5071524"/>
            <a:ext cx="510640" cy="345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E7C110F-FE94-49A7-85F2-DE9FF027673F}"/>
              </a:ext>
            </a:extLst>
          </p:cNvPr>
          <p:cNvCxnSpPr>
            <a:cxnSpLocks/>
            <a:stCxn id="8" idx="5"/>
          </p:cNvCxnSpPr>
          <p:nvPr/>
        </p:nvCxnSpPr>
        <p:spPr>
          <a:xfrm>
            <a:off x="7939361" y="5077569"/>
            <a:ext cx="479795" cy="378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4B4E75-BDA7-42B7-A152-F1B10B353E7B}"/>
              </a:ext>
            </a:extLst>
          </p:cNvPr>
          <p:cNvCxnSpPr/>
          <p:nvPr/>
        </p:nvCxnSpPr>
        <p:spPr>
          <a:xfrm flipH="1">
            <a:off x="5347947" y="4587118"/>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7238280-66E9-40D6-A4B6-79D12D3C3C8A}"/>
              </a:ext>
            </a:extLst>
          </p:cNvPr>
          <p:cNvCxnSpPr/>
          <p:nvPr/>
        </p:nvCxnSpPr>
        <p:spPr>
          <a:xfrm flipH="1">
            <a:off x="7948442" y="4595430"/>
            <a:ext cx="448796" cy="3521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703A82-5358-4353-9AAC-4C715D0174AF}"/>
              </a:ext>
            </a:extLst>
          </p:cNvPr>
          <p:cNvCxnSpPr>
            <a:cxnSpLocks/>
            <a:endCxn id="13" idx="0"/>
          </p:cNvCxnSpPr>
          <p:nvPr/>
        </p:nvCxnSpPr>
        <p:spPr>
          <a:xfrm>
            <a:off x="3542616" y="4576034"/>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14CDB3F-2AFC-4DCA-9FFD-47BADB002096}"/>
              </a:ext>
            </a:extLst>
          </p:cNvPr>
          <p:cNvCxnSpPr>
            <a:cxnSpLocks/>
          </p:cNvCxnSpPr>
          <p:nvPr/>
        </p:nvCxnSpPr>
        <p:spPr>
          <a:xfrm>
            <a:off x="5905453" y="4576034"/>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2296BB-418B-4117-8888-5D182F90049E}"/>
              </a:ext>
            </a:extLst>
          </p:cNvPr>
          <p:cNvCxnSpPr>
            <a:cxnSpLocks/>
          </p:cNvCxnSpPr>
          <p:nvPr/>
        </p:nvCxnSpPr>
        <p:spPr>
          <a:xfrm>
            <a:off x="8542723" y="4588641"/>
            <a:ext cx="520921" cy="253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C512E5-9C80-4F9F-B007-AB16BC89AC0E}"/>
              </a:ext>
            </a:extLst>
          </p:cNvPr>
          <p:cNvCxnSpPr>
            <a:cxnSpLocks/>
            <a:endCxn id="18" idx="0"/>
          </p:cNvCxnSpPr>
          <p:nvPr/>
        </p:nvCxnSpPr>
        <p:spPr>
          <a:xfrm>
            <a:off x="3557559" y="5587417"/>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9B20A8-8752-4AC6-8EC1-D5972527FD5D}"/>
              </a:ext>
            </a:extLst>
          </p:cNvPr>
          <p:cNvCxnSpPr>
            <a:cxnSpLocks/>
          </p:cNvCxnSpPr>
          <p:nvPr/>
        </p:nvCxnSpPr>
        <p:spPr>
          <a:xfrm>
            <a:off x="5920397" y="5587417"/>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A8B57F-8D4F-4B62-A151-7A6C95CE046E}"/>
              </a:ext>
            </a:extLst>
          </p:cNvPr>
          <p:cNvCxnSpPr>
            <a:cxnSpLocks/>
          </p:cNvCxnSpPr>
          <p:nvPr/>
        </p:nvCxnSpPr>
        <p:spPr>
          <a:xfrm>
            <a:off x="8548710" y="5598885"/>
            <a:ext cx="505977" cy="323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609246" y="731708"/>
                <a:ext cx="8681909" cy="5617692"/>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7.04.2:  Let T be a full binary tree representing an optimal prefix code over an alphabet C, where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 is defined for each character c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Microsoft YaHei" panose="020B0503020204020204" pitchFamily="34" charset="-122"/>
                      </a:rPr>
                      <m:t>∈</m:t>
                    </m:r>
                  </m:oMath>
                </a14:m>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C. Consider any two characters x and y that appear as sibling leaves in T, and let z be their parent. Then considering z as a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charactere</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with frequency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(z) =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(x) + </a:t>
                </a:r>
                <a:r>
                  <a:rPr lang="en-US" sz="2200" i="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(y), the tree T’ = T – {x, y} represents an optimal prefix code for the alphabet C’ = C – {x, y}  {z}.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Left as an exercise</a:t>
                </a:r>
              </a:p>
              <a:p>
                <a:pPr>
                  <a:lnSpc>
                    <a:spcPct val="150000"/>
                  </a:lnSpc>
                </a:pPr>
                <a:endPar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endParaRP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Lemma 7.04.3: The binary tree corresponding to an optimal binary prefix code is full. That is, every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nonleaf</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has two children. </a:t>
                </a:r>
              </a:p>
              <a:p>
                <a:pPr>
                  <a:lnSpc>
                    <a:spcPct val="150000"/>
                  </a:lnSpc>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Proof: Left as an exercise.</a:t>
                </a:r>
              </a:p>
            </p:txBody>
          </p:sp>
        </mc:Choice>
        <mc:Fallback>
          <p:sp>
            <p:nvSpPr>
              <p:cNvPr id="2" name="Rectangle 1"/>
              <p:cNvSpPr>
                <a:spLocks noRot="1" noChangeAspect="1" noMove="1" noResize="1" noEditPoints="1" noAdjustHandles="1" noChangeArrowheads="1" noChangeShapeType="1" noTextEdit="1"/>
              </p:cNvSpPr>
              <p:nvPr/>
            </p:nvSpPr>
            <p:spPr>
              <a:xfrm>
                <a:off x="1609246" y="731708"/>
                <a:ext cx="8681909" cy="5617692"/>
              </a:xfrm>
              <a:prstGeom prst="rect">
                <a:avLst/>
              </a:prstGeom>
              <a:blipFill>
                <a:blip r:embed="rId2"/>
                <a:stretch>
                  <a:fillRect l="-913" r="-632" b="-1302"/>
                </a:stretch>
              </a:blipFill>
            </p:spPr>
            <p:txBody>
              <a:bodyPr/>
              <a:lstStyle/>
              <a:p>
                <a:r>
                  <a:rPr lang="en-US">
                    <a:noFill/>
                  </a:rPr>
                  <a:t> </a:t>
                </a:r>
              </a:p>
            </p:txBody>
          </p:sp>
        </mc:Fallback>
      </mc:AlternateContent>
    </p:spTree>
    <p:extLst>
      <p:ext uri="{BB962C8B-B14F-4D97-AF65-F5344CB8AC3E}">
        <p14:creationId xmlns:p14="http://schemas.microsoft.com/office/powerpoint/2010/main" val="3215573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20" y="1837301"/>
            <a:ext cx="8681909" cy="1047979"/>
          </a:xfrm>
          <a:prstGeom prst="rect">
            <a:avLst/>
          </a:prstGeom>
        </p:spPr>
        <p:txBody>
          <a:bodyPr wrap="square">
            <a:spAutoFit/>
          </a:bodyPr>
          <a:lstStyle/>
          <a:p>
            <a:pPr>
              <a:lnSpc>
                <a:spcPct val="150000"/>
              </a:lnSpc>
            </a:pPr>
            <a:r>
              <a:rPr lang="en-US" sz="220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Theorem: 7.04.3:  Huffman’s algorithm produces an optimal binary code.</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Proof: Immediate from Lemmas 7.04.1, 7.04.2, 7.04.3.</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307051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Get Information 1">
            <a:hlinkClick r:id="" action="ppaction://noaction" highlightClick="1"/>
            <a:extLst>
              <a:ext uri="{FF2B5EF4-FFF2-40B4-BE49-F238E27FC236}">
                <a16:creationId xmlns:a16="http://schemas.microsoft.com/office/drawing/2014/main" id="{AFDA639C-5021-41ED-9285-67E3BE0395B5}"/>
              </a:ext>
            </a:extLst>
          </p:cNvPr>
          <p:cNvSpPr/>
          <p:nvPr/>
        </p:nvSpPr>
        <p:spPr>
          <a:xfrm>
            <a:off x="4636654" y="3131127"/>
            <a:ext cx="2743200" cy="1597891"/>
          </a:xfrm>
          <a:prstGeom prst="actionButtonInformat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Viner Hand ITC" panose="03070502030502020203" pitchFamily="66" charset="0"/>
              </a:rPr>
              <a:t>The End</a:t>
            </a:r>
          </a:p>
        </p:txBody>
      </p:sp>
    </p:spTree>
    <p:extLst>
      <p:ext uri="{BB962C8B-B14F-4D97-AF65-F5344CB8AC3E}">
        <p14:creationId xmlns:p14="http://schemas.microsoft.com/office/powerpoint/2010/main" val="1563641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6472D6-C09C-4D9B-B11C-57AB141EB5CF}"/>
              </a:ext>
            </a:extLst>
          </p:cNvPr>
          <p:cNvSpPr/>
          <p:nvPr/>
        </p:nvSpPr>
        <p:spPr>
          <a:xfrm>
            <a:off x="2989965" y="2413457"/>
            <a:ext cx="6212070"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Ch 07_05Q Extension of Kruskal’s Algorithm, it has 19 viewgraphs regarding an extension of </a:t>
            </a:r>
          </a:p>
          <a:p>
            <a:r>
              <a:rPr lang="en-US" sz="2400" dirty="0">
                <a:latin typeface="Times New Roman" panose="02020603050405020304" pitchFamily="18" charset="0"/>
                <a:cs typeface="Times New Roman" panose="02020603050405020304" pitchFamily="18" charset="0"/>
              </a:rPr>
              <a:t>Kruskal’s Algorithm on disjoint set data structure, which deals with improving of the “Worst-Case Time-Complexity of Kruskal’s Algorithm”.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29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582782" y="1742110"/>
            <a:ext cx="9026435"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general form of a greedy algorithm for finding the scheduling with minimizing total time in the system: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sort the jobs by service time in nondecreasing order;</a:t>
            </a:r>
          </a:p>
          <a:p>
            <a:r>
              <a:rPr lang="en-US" sz="2400" dirty="0">
                <a:latin typeface="Times New Roman" panose="02020603050405020304" pitchFamily="18" charset="0"/>
                <a:cs typeface="Times New Roman" panose="02020603050405020304" pitchFamily="18" charset="0"/>
              </a:rPr>
              <a:t>while (the instance is not solved)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schedule the next job;		//selection procedure and </a:t>
            </a:r>
          </a:p>
          <a:p>
            <a:r>
              <a:rPr lang="en-US" sz="2400" dirty="0">
                <a:latin typeface="Times New Roman" panose="02020603050405020304" pitchFamily="18" charset="0"/>
                <a:cs typeface="Times New Roman" panose="02020603050405020304" pitchFamily="18" charset="0"/>
              </a:rPr>
              <a:t>					//feasibility check</a:t>
            </a:r>
          </a:p>
          <a:p>
            <a:r>
              <a:rPr lang="en-US" sz="2400" dirty="0">
                <a:latin typeface="Times New Roman" panose="02020603050405020304" pitchFamily="18" charset="0"/>
                <a:cs typeface="Times New Roman" panose="02020603050405020304" pitchFamily="18" charset="0"/>
              </a:rPr>
              <a:t>	if (there are no more jobs)	//solution check</a:t>
            </a:r>
          </a:p>
          <a:p>
            <a:r>
              <a:rPr lang="en-US" sz="2400" dirty="0">
                <a:latin typeface="Times New Roman" panose="02020603050405020304" pitchFamily="18" charset="0"/>
                <a:cs typeface="Times New Roman" panose="02020603050405020304" pitchFamily="18" charset="0"/>
              </a:rPr>
              <a:t> 		the instance is solved</a:t>
            </a:r>
          </a:p>
          <a:p>
            <a:r>
              <a:rPr lang="en-US" sz="2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C2CB0B4-AC2B-4554-AF53-3E40AFD8C03B}"/>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spTree>
    <p:extLst>
      <p:ext uri="{BB962C8B-B14F-4D97-AF65-F5344CB8AC3E}">
        <p14:creationId xmlns:p14="http://schemas.microsoft.com/office/powerpoint/2010/main" val="124779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380308" y="1584168"/>
                <a:ext cx="8661467" cy="387798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Clearly, the algorithm that considers all possible schedules is factorial-time.</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does is that sort the jobs according the service time.</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time complexity is given by T(n)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func>
                          <m:func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ea typeface="Cambria Math" panose="02040503050406030204" pitchFamily="18" charset="0"/>
                                    <a:cs typeface="Times New Roman" panose="02020603050405020304" pitchFamily="18" charset="0"/>
                                  </a:rPr>
                                  <m:t>log</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fName>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e>
                        </m:func>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e>
                    </m:d>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only schedule that minimizes the total time in the system is one that schedules jobs in nondecreasing order by service time. (Theorem 4.3)</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380308" y="1584168"/>
                <a:ext cx="8661467" cy="3877985"/>
              </a:xfrm>
              <a:prstGeom prst="rect">
                <a:avLst/>
              </a:prstGeom>
              <a:blipFill>
                <a:blip r:embed="rId2"/>
                <a:stretch>
                  <a:fillRect l="-915" b="-26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71F78B3-0DCF-457C-8962-3EE2657ED1FA}"/>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minimizing total time in the system </a:t>
            </a:r>
          </a:p>
        </p:txBody>
      </p:sp>
    </p:spTree>
    <p:extLst>
      <p:ext uri="{BB962C8B-B14F-4D97-AF65-F5344CB8AC3E}">
        <p14:creationId xmlns:p14="http://schemas.microsoft.com/office/powerpoint/2010/main" val="164470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9D75-BCCC-4D8C-BAD7-0E53433E97CF}"/>
              </a:ext>
            </a:extLst>
          </p:cNvPr>
          <p:cNvSpPr txBox="1"/>
          <p:nvPr/>
        </p:nvSpPr>
        <p:spPr>
          <a:xfrm>
            <a:off x="1293419" y="1451164"/>
            <a:ext cx="9026435" cy="366254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this scheduling problem, each job takes one unit of time to finish and has a deadline and a profit.</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job starts </a:t>
            </a:r>
            <a:r>
              <a:rPr lang="en-US" sz="2400" i="1" dirty="0">
                <a:latin typeface="Times New Roman" panose="02020603050405020304" pitchFamily="18" charset="0"/>
                <a:cs typeface="Times New Roman" panose="02020603050405020304" pitchFamily="18" charset="0"/>
              </a:rPr>
              <a:t>before or at </a:t>
            </a:r>
            <a:r>
              <a:rPr lang="en-US" sz="2400" dirty="0">
                <a:latin typeface="Times New Roman" panose="02020603050405020304" pitchFamily="18" charset="0"/>
                <a:cs typeface="Times New Roman" panose="02020603050405020304" pitchFamily="18" charset="0"/>
              </a:rPr>
              <a:t>its deadline, the profit is obtained.</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schedule the jobs so as to maximize the total profit. </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all the jobs have to be scheduled. </a:t>
            </a:r>
          </a:p>
          <a:p>
            <a:pPr marL="4572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need not consider any schedule that has a job scheduled after its deadline because that schedule has the same profit as one that doesn’t schedule the job at all. We call such a schedule </a:t>
            </a:r>
            <a:r>
              <a:rPr lang="en-US" sz="2400" dirty="0">
                <a:solidFill>
                  <a:srgbClr val="3803CD"/>
                </a:solidFill>
                <a:latin typeface="Times New Roman" panose="02020603050405020304" pitchFamily="18" charset="0"/>
                <a:cs typeface="Times New Roman" panose="02020603050405020304" pitchFamily="18" charset="0"/>
              </a:rPr>
              <a:t>impossible</a:t>
            </a:r>
            <a:r>
              <a:rPr lang="en-US" sz="2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spTree>
    <p:extLst>
      <p:ext uri="{BB962C8B-B14F-4D97-AF65-F5344CB8AC3E}">
        <p14:creationId xmlns:p14="http://schemas.microsoft.com/office/powerpoint/2010/main" val="368247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1F9D75-BCCC-4D8C-BAD7-0E53433E97CF}"/>
                  </a:ext>
                </a:extLst>
              </p:cNvPr>
              <p:cNvSpPr txBox="1"/>
              <p:nvPr/>
            </p:nvSpPr>
            <p:spPr>
              <a:xfrm>
                <a:off x="1440476" y="1467790"/>
                <a:ext cx="902643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4.3.  Given four jobs 1</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ea typeface="Cambria Math" panose="02040503050406030204" pitchFamily="18" charset="0"/>
                        <a:cs typeface="Times New Roman" panose="02020603050405020304" pitchFamily="18" charset="0"/>
                      </a:rPr>
                      <m:t>4</m:t>
                    </m:r>
                  </m:oMath>
                </a14:m>
                <a:r>
                  <a:rPr lang="en-US" sz="2400" dirty="0">
                    <a:latin typeface="Times New Roman" panose="02020603050405020304" pitchFamily="18" charset="0"/>
                    <a:cs typeface="Times New Roman" panose="02020603050405020304" pitchFamily="18" charset="0"/>
                  </a:rPr>
                  <a:t> with their deadlines, and profits: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job 1 has a deadline of 2, this means that job 1 can start at time 1 or time 2. There is no time 0.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job 2 has a deadline of 1, job 2 can start only at time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possible schedule and total profits are as follows:</a:t>
                </a:r>
              </a:p>
            </p:txBody>
          </p:sp>
        </mc:Choice>
        <mc:Fallback xmlns="">
          <p:sp>
            <p:nvSpPr>
              <p:cNvPr id="2" name="TextBox 1">
                <a:extLst>
                  <a:ext uri="{FF2B5EF4-FFF2-40B4-BE49-F238E27FC236}">
                    <a16:creationId xmlns:a16="http://schemas.microsoft.com/office/drawing/2014/main" id="{EE1F9D75-BCCC-4D8C-BAD7-0E53433E97CF}"/>
                  </a:ext>
                </a:extLst>
              </p:cNvPr>
              <p:cNvSpPr txBox="1">
                <a:spLocks noRot="1" noChangeAspect="1" noMove="1" noResize="1" noEditPoints="1" noAdjustHandles="1" noChangeArrowheads="1" noChangeShapeType="1" noTextEdit="1"/>
              </p:cNvSpPr>
              <p:nvPr/>
            </p:nvSpPr>
            <p:spPr>
              <a:xfrm>
                <a:off x="1440476" y="1467790"/>
                <a:ext cx="9026435" cy="4524315"/>
              </a:xfrm>
              <a:prstGeom prst="rect">
                <a:avLst/>
              </a:prstGeom>
              <a:blipFill>
                <a:blip r:embed="rId2"/>
                <a:stretch>
                  <a:fillRect l="-1013" t="-1078" r="-1485" b="-215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E3F816D-AFD4-45F3-9A77-9A2555AE33F2}"/>
              </a:ext>
            </a:extLst>
          </p:cNvPr>
          <p:cNvSpPr txBox="1"/>
          <p:nvPr/>
        </p:nvSpPr>
        <p:spPr>
          <a:xfrm>
            <a:off x="1380308" y="653143"/>
            <a:ext cx="885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Scheduling </a:t>
            </a:r>
            <a:r>
              <a:rPr lang="en-US" sz="2800" dirty="0">
                <a:latin typeface="Times New Roman" panose="02020603050405020304" pitchFamily="18" charset="0"/>
                <a:cs typeface="Times New Roman" panose="02020603050405020304" pitchFamily="18" charset="0"/>
              </a:rPr>
              <a:t>with Deadlines</a:t>
            </a:r>
          </a:p>
        </p:txBody>
      </p:sp>
      <p:graphicFrame>
        <p:nvGraphicFramePr>
          <p:cNvPr id="4" name="Table 4">
            <a:extLst>
              <a:ext uri="{FF2B5EF4-FFF2-40B4-BE49-F238E27FC236}">
                <a16:creationId xmlns:a16="http://schemas.microsoft.com/office/drawing/2014/main" id="{53402033-E9DD-4099-B743-3DC83E57BD7D}"/>
              </a:ext>
            </a:extLst>
          </p:cNvPr>
          <p:cNvGraphicFramePr>
            <a:graphicFrameLocks noGrp="1"/>
          </p:cNvGraphicFramePr>
          <p:nvPr>
            <p:extLst>
              <p:ext uri="{D42A27DB-BD31-4B8C-83A1-F6EECF244321}">
                <p14:modId xmlns:p14="http://schemas.microsoft.com/office/powerpoint/2010/main" val="1006765908"/>
              </p:ext>
            </p:extLst>
          </p:nvPr>
        </p:nvGraphicFramePr>
        <p:xfrm>
          <a:off x="2851724" y="2305177"/>
          <a:ext cx="3101969" cy="1828800"/>
        </p:xfrm>
        <a:graphic>
          <a:graphicData uri="http://schemas.openxmlformats.org/drawingml/2006/table">
            <a:tbl>
              <a:tblPr firstRow="1" bandRow="1">
                <a:tableStyleId>{5C22544A-7EE6-4342-B048-85BDC9FD1C3A}</a:tableStyleId>
              </a:tblPr>
              <a:tblGrid>
                <a:gridCol w="697933">
                  <a:extLst>
                    <a:ext uri="{9D8B030D-6E8A-4147-A177-3AD203B41FA5}">
                      <a16:colId xmlns:a16="http://schemas.microsoft.com/office/drawing/2014/main" val="3568550655"/>
                    </a:ext>
                  </a:extLst>
                </a:gridCol>
                <a:gridCol w="1231939">
                  <a:extLst>
                    <a:ext uri="{9D8B030D-6E8A-4147-A177-3AD203B41FA5}">
                      <a16:colId xmlns:a16="http://schemas.microsoft.com/office/drawing/2014/main" val="3924062548"/>
                    </a:ext>
                  </a:extLst>
                </a:gridCol>
                <a:gridCol w="1172097">
                  <a:extLst>
                    <a:ext uri="{9D8B030D-6E8A-4147-A177-3AD203B41FA5}">
                      <a16:colId xmlns:a16="http://schemas.microsoft.com/office/drawing/2014/main" val="206926212"/>
                    </a:ext>
                  </a:extLst>
                </a:gridCol>
              </a:tblGrid>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Profits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476253"/>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5537015"/>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9077289"/>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355392"/>
                  </a:ext>
                </a:extLst>
              </a:tr>
              <a:tr h="338649">
                <a:tc>
                  <a:txBody>
                    <a:bodyPr/>
                    <a:lstStyle/>
                    <a:p>
                      <a:pPr algn="ctr"/>
                      <a:r>
                        <a:rPr lang="en-US" b="0" dirty="0">
                          <a:solidFill>
                            <a:srgbClr val="3803CD"/>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3803CD"/>
                          </a:solidFill>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953623"/>
                  </a:ext>
                </a:extLst>
              </a:tr>
            </a:tbl>
          </a:graphicData>
        </a:graphic>
      </p:graphicFrame>
    </p:spTree>
    <p:extLst>
      <p:ext uri="{BB962C8B-B14F-4D97-AF65-F5344CB8AC3E}">
        <p14:creationId xmlns:p14="http://schemas.microsoft.com/office/powerpoint/2010/main" val="183952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7964</TotalTime>
  <Words>5747</Words>
  <Application>Microsoft Office PowerPoint</Application>
  <PresentationFormat>Widescreen</PresentationFormat>
  <Paragraphs>867</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Microsoft YaHei</vt:lpstr>
      <vt:lpstr>Arial</vt:lpstr>
      <vt:lpstr>Calibri</vt:lpstr>
      <vt:lpstr>Calibri Light</vt:lpstr>
      <vt:lpstr>Cambria Math</vt:lpstr>
      <vt:lpstr>Courier New</vt:lpstr>
      <vt:lpstr>Symbol</vt:lpstr>
      <vt:lpstr>Times New Roman</vt:lpstr>
      <vt:lpstr>Viner Hand ITC</vt:lpstr>
      <vt:lpstr>Office Theme</vt:lpstr>
      <vt:lpstr>Chapter 07_04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470</cp:revision>
  <dcterms:created xsi:type="dcterms:W3CDTF">2016-10-13T00:10:31Z</dcterms:created>
  <dcterms:modified xsi:type="dcterms:W3CDTF">2021-07-19T17:57:43Z</dcterms:modified>
</cp:coreProperties>
</file>