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84" r:id="rId2"/>
    <p:sldId id="346" r:id="rId3"/>
    <p:sldId id="311" r:id="rId4"/>
    <p:sldId id="312" r:id="rId5"/>
    <p:sldId id="313" r:id="rId6"/>
    <p:sldId id="388" r:id="rId7"/>
    <p:sldId id="389" r:id="rId8"/>
    <p:sldId id="390" r:id="rId9"/>
    <p:sldId id="391" r:id="rId10"/>
    <p:sldId id="314" r:id="rId11"/>
    <p:sldId id="315" r:id="rId12"/>
    <p:sldId id="392" r:id="rId13"/>
    <p:sldId id="316" r:id="rId14"/>
    <p:sldId id="317" r:id="rId15"/>
    <p:sldId id="318" r:id="rId16"/>
    <p:sldId id="319" r:id="rId17"/>
    <p:sldId id="393" r:id="rId18"/>
    <p:sldId id="320" r:id="rId19"/>
    <p:sldId id="394" r:id="rId20"/>
    <p:sldId id="395" r:id="rId21"/>
    <p:sldId id="32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803CD"/>
    <a:srgbClr val="330C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2" autoAdjust="0"/>
    <p:restoredTop sz="94700" autoAdjust="0"/>
  </p:normalViewPr>
  <p:slideViewPr>
    <p:cSldViewPr snapToGrid="0">
      <p:cViewPr varScale="1">
        <p:scale>
          <a:sx n="59" d="100"/>
          <a:sy n="59" d="100"/>
        </p:scale>
        <p:origin x="96" y="907"/>
      </p:cViewPr>
      <p:guideLst/>
    </p:cSldViewPr>
  </p:slideViewPr>
  <p:notesTextViewPr>
    <p:cViewPr>
      <p:scale>
        <a:sx n="1" d="1"/>
        <a:sy n="1" d="1"/>
      </p:scale>
      <p:origin x="0" y="0"/>
    </p:cViewPr>
  </p:notesTextViewPr>
  <p:sorterViewPr>
    <p:cViewPr>
      <p:scale>
        <a:sx n="100" d="100"/>
        <a:sy n="100" d="100"/>
      </p:scale>
      <p:origin x="0" y="-1495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DE8F66-6DC0-4A7A-8B77-CE543AB8653B}"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03082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23099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736181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183322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DE8F66-6DC0-4A7A-8B77-CE543AB8653B}"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155020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DE8F66-6DC0-4A7A-8B77-CE543AB8653B}"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3507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DE8F66-6DC0-4A7A-8B77-CE543AB8653B}" type="datetimeFigureOut">
              <a:rPr lang="en-US" smtClean="0"/>
              <a:t>7/13/2021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56385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DE8F66-6DC0-4A7A-8B77-CE543AB8653B}" type="datetimeFigureOut">
              <a:rPr lang="en-US" smtClean="0"/>
              <a:t>7/13/2021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44951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E8F66-6DC0-4A7A-8B77-CE543AB8653B}" type="datetimeFigureOut">
              <a:rPr lang="en-US" smtClean="0"/>
              <a:t>7/13/2021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88705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996667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004548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49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E8F66-6DC0-4A7A-8B77-CE543AB8653B}" type="datetimeFigureOut">
              <a:rPr lang="en-US" smtClean="0"/>
              <a:t>7/13/2021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13C42-415C-4850-A3B2-DD63E84C81CE}" type="slidenum">
              <a:rPr lang="en-US" smtClean="0"/>
              <a:t>‹#›</a:t>
            </a:fld>
            <a:endParaRPr lang="en-US"/>
          </a:p>
        </p:txBody>
      </p:sp>
    </p:spTree>
    <p:extLst>
      <p:ext uri="{BB962C8B-B14F-4D97-AF65-F5344CB8AC3E}">
        <p14:creationId xmlns:p14="http://schemas.microsoft.com/office/powerpoint/2010/main" val="2339400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F6267-F3BD-4837-A851-75436711D3FA}"/>
              </a:ext>
            </a:extLst>
          </p:cNvPr>
          <p:cNvSpPr>
            <a:spLocks noGrp="1"/>
          </p:cNvSpPr>
          <p:nvPr>
            <p:ph type="ctrTitle"/>
          </p:nvPr>
        </p:nvSpPr>
        <p:spPr>
          <a:xfrm>
            <a:off x="1399309" y="1114050"/>
            <a:ext cx="9144000" cy="2387600"/>
          </a:xfrm>
        </p:spPr>
        <p:txBody>
          <a:bodyPr>
            <a:normAutofit/>
          </a:bodyPr>
          <a:lstStyle/>
          <a:p>
            <a:r>
              <a:rPr lang="en-US" sz="4000" b="1" dirty="0"/>
              <a:t>Chapter 07_05</a:t>
            </a:r>
          </a:p>
        </p:txBody>
      </p:sp>
      <p:sp>
        <p:nvSpPr>
          <p:cNvPr id="3" name="Subtitle 2">
            <a:extLst>
              <a:ext uri="{FF2B5EF4-FFF2-40B4-BE49-F238E27FC236}">
                <a16:creationId xmlns:a16="http://schemas.microsoft.com/office/drawing/2014/main" id="{2FAE9AAF-507C-4FFC-B956-0B9A6C3324BF}"/>
              </a:ext>
            </a:extLst>
          </p:cNvPr>
          <p:cNvSpPr>
            <a:spLocks noGrp="1"/>
          </p:cNvSpPr>
          <p:nvPr>
            <p:ph type="subTitle" idx="1"/>
          </p:nvPr>
        </p:nvSpPr>
        <p:spPr>
          <a:xfrm>
            <a:off x="1524000" y="3718416"/>
            <a:ext cx="9144000" cy="1655762"/>
          </a:xfrm>
        </p:spPr>
        <p:txBody>
          <a:bodyPr>
            <a:normAutofit lnSpcReduction="10000"/>
          </a:bodyPr>
          <a:lstStyle/>
          <a:p>
            <a:r>
              <a:rPr lang="en-US" sz="3200" dirty="0"/>
              <a:t>Greedy Algorithms:</a:t>
            </a:r>
          </a:p>
          <a:p>
            <a:r>
              <a:rPr lang="en-US" sz="3200" dirty="0"/>
              <a:t>Extension of Kruskal’s Algorithm</a:t>
            </a:r>
          </a:p>
          <a:p>
            <a:r>
              <a:rPr lang="en-US" sz="3200" dirty="0"/>
              <a:t>(Reference)</a:t>
            </a:r>
          </a:p>
        </p:txBody>
      </p:sp>
    </p:spTree>
    <p:extLst>
      <p:ext uri="{BB962C8B-B14F-4D97-AF65-F5344CB8AC3E}">
        <p14:creationId xmlns:p14="http://schemas.microsoft.com/office/powerpoint/2010/main" val="3468860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26526948"/>
              </p:ext>
            </p:extLst>
          </p:nvPr>
        </p:nvGraphicFramePr>
        <p:xfrm>
          <a:off x="1364876" y="3045656"/>
          <a:ext cx="3511924" cy="3017520"/>
        </p:xfrm>
        <a:graphic>
          <a:graphicData uri="http://schemas.openxmlformats.org/drawingml/2006/table">
            <a:tbl>
              <a:tblPr firstRow="1" firstCol="1" bandRow="1">
                <a:tableStyleId>{5C22544A-7EE6-4342-B048-85BDC9FD1C3A}</a:tableStyleId>
              </a:tblPr>
              <a:tblGrid>
                <a:gridCol w="1755962">
                  <a:extLst>
                    <a:ext uri="{9D8B030D-6E8A-4147-A177-3AD203B41FA5}">
                      <a16:colId xmlns:a16="http://schemas.microsoft.com/office/drawing/2014/main" val="20000"/>
                    </a:ext>
                  </a:extLst>
                </a:gridCol>
                <a:gridCol w="1755962">
                  <a:extLst>
                    <a:ext uri="{9D8B030D-6E8A-4147-A177-3AD203B41FA5}">
                      <a16:colId xmlns:a16="http://schemas.microsoft.com/office/drawing/2014/main" val="20001"/>
                    </a:ext>
                  </a:extLst>
                </a:gridCol>
              </a:tblGrid>
              <a:tr h="0">
                <a:tc gridSpan="2">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subset representatives</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element index</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representative</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5</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6</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3</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459334886"/>
              </p:ext>
            </p:extLst>
          </p:nvPr>
        </p:nvGraphicFramePr>
        <p:xfrm>
          <a:off x="2724274" y="1420909"/>
          <a:ext cx="1849716" cy="370840"/>
        </p:xfrm>
        <a:graphic>
          <a:graphicData uri="http://schemas.openxmlformats.org/drawingml/2006/table">
            <a:tbl>
              <a:tblPr firstRow="1" bandRow="1">
                <a:tableStyleId>{5C22544A-7EE6-4342-B048-85BDC9FD1C3A}</a:tableStyleId>
              </a:tblPr>
              <a:tblGrid>
                <a:gridCol w="616572">
                  <a:extLst>
                    <a:ext uri="{9D8B030D-6E8A-4147-A177-3AD203B41FA5}">
                      <a16:colId xmlns:a16="http://schemas.microsoft.com/office/drawing/2014/main" val="20000"/>
                    </a:ext>
                  </a:extLst>
                </a:gridCol>
                <a:gridCol w="616572">
                  <a:extLst>
                    <a:ext uri="{9D8B030D-6E8A-4147-A177-3AD203B41FA5}">
                      <a16:colId xmlns:a16="http://schemas.microsoft.com/office/drawing/2014/main" val="20001"/>
                    </a:ext>
                  </a:extLst>
                </a:gridCol>
                <a:gridCol w="616572">
                  <a:extLst>
                    <a:ext uri="{9D8B030D-6E8A-4147-A177-3AD203B41FA5}">
                      <a16:colId xmlns:a16="http://schemas.microsoft.com/office/drawing/2014/main" val="20002"/>
                    </a:ext>
                  </a:extLst>
                </a:gridCol>
              </a:tblGrid>
              <a:tr h="370840">
                <a:tc>
                  <a:txBody>
                    <a:bodyPr/>
                    <a:lstStyle/>
                    <a:p>
                      <a:r>
                        <a:rPr lang="en-US" sz="18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307844422"/>
              </p:ext>
            </p:extLst>
          </p:nvPr>
        </p:nvGraphicFramePr>
        <p:xfrm>
          <a:off x="4784663" y="1414762"/>
          <a:ext cx="1233144" cy="386883"/>
        </p:xfrm>
        <a:graphic>
          <a:graphicData uri="http://schemas.openxmlformats.org/drawingml/2006/table">
            <a:tbl>
              <a:tblPr firstRow="1" bandRow="1">
                <a:tableStyleId>{5C22544A-7EE6-4342-B048-85BDC9FD1C3A}</a:tableStyleId>
              </a:tblPr>
              <a:tblGrid>
                <a:gridCol w="616572">
                  <a:extLst>
                    <a:ext uri="{9D8B030D-6E8A-4147-A177-3AD203B41FA5}">
                      <a16:colId xmlns:a16="http://schemas.microsoft.com/office/drawing/2014/main" val="20000"/>
                    </a:ext>
                  </a:extLst>
                </a:gridCol>
                <a:gridCol w="616572">
                  <a:extLst>
                    <a:ext uri="{9D8B030D-6E8A-4147-A177-3AD203B41FA5}">
                      <a16:colId xmlns:a16="http://schemas.microsoft.com/office/drawing/2014/main" val="20001"/>
                    </a:ext>
                  </a:extLst>
                </a:gridCol>
              </a:tblGrid>
              <a:tr h="386883">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3847979390"/>
              </p:ext>
            </p:extLst>
          </p:nvPr>
        </p:nvGraphicFramePr>
        <p:xfrm>
          <a:off x="6258852" y="1417017"/>
          <a:ext cx="1233144" cy="396791"/>
        </p:xfrm>
        <a:graphic>
          <a:graphicData uri="http://schemas.openxmlformats.org/drawingml/2006/table">
            <a:tbl>
              <a:tblPr firstRow="1" bandRow="1">
                <a:tableStyleId>{5C22544A-7EE6-4342-B048-85BDC9FD1C3A}</a:tableStyleId>
              </a:tblPr>
              <a:tblGrid>
                <a:gridCol w="616572">
                  <a:extLst>
                    <a:ext uri="{9D8B030D-6E8A-4147-A177-3AD203B41FA5}">
                      <a16:colId xmlns:a16="http://schemas.microsoft.com/office/drawing/2014/main" val="20000"/>
                    </a:ext>
                  </a:extLst>
                </a:gridCol>
                <a:gridCol w="616572">
                  <a:extLst>
                    <a:ext uri="{9D8B030D-6E8A-4147-A177-3AD203B41FA5}">
                      <a16:colId xmlns:a16="http://schemas.microsoft.com/office/drawing/2014/main" val="20001"/>
                    </a:ext>
                  </a:extLst>
                </a:gridCol>
              </a:tblGrid>
              <a:tr h="396791">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598426030"/>
              </p:ext>
            </p:extLst>
          </p:nvPr>
        </p:nvGraphicFramePr>
        <p:xfrm>
          <a:off x="9239862" y="1394958"/>
          <a:ext cx="1233144" cy="396791"/>
        </p:xfrm>
        <a:graphic>
          <a:graphicData uri="http://schemas.openxmlformats.org/drawingml/2006/table">
            <a:tbl>
              <a:tblPr firstRow="1" bandRow="1">
                <a:tableStyleId>{5C22544A-7EE6-4342-B048-85BDC9FD1C3A}</a:tableStyleId>
              </a:tblPr>
              <a:tblGrid>
                <a:gridCol w="616572">
                  <a:extLst>
                    <a:ext uri="{9D8B030D-6E8A-4147-A177-3AD203B41FA5}">
                      <a16:colId xmlns:a16="http://schemas.microsoft.com/office/drawing/2014/main" val="20000"/>
                    </a:ext>
                  </a:extLst>
                </a:gridCol>
                <a:gridCol w="616572">
                  <a:extLst>
                    <a:ext uri="{9D8B030D-6E8A-4147-A177-3AD203B41FA5}">
                      <a16:colId xmlns:a16="http://schemas.microsoft.com/office/drawing/2014/main" val="20001"/>
                    </a:ext>
                  </a:extLst>
                </a:gridCol>
              </a:tblGrid>
              <a:tr h="396791">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3556714461"/>
              </p:ext>
            </p:extLst>
          </p:nvPr>
        </p:nvGraphicFramePr>
        <p:xfrm>
          <a:off x="7765673" y="1412626"/>
          <a:ext cx="1233144" cy="396791"/>
        </p:xfrm>
        <a:graphic>
          <a:graphicData uri="http://schemas.openxmlformats.org/drawingml/2006/table">
            <a:tbl>
              <a:tblPr firstRow="1" bandRow="1">
                <a:tableStyleId>{5C22544A-7EE6-4342-B048-85BDC9FD1C3A}</a:tableStyleId>
              </a:tblPr>
              <a:tblGrid>
                <a:gridCol w="616572">
                  <a:extLst>
                    <a:ext uri="{9D8B030D-6E8A-4147-A177-3AD203B41FA5}">
                      <a16:colId xmlns:a16="http://schemas.microsoft.com/office/drawing/2014/main" val="20000"/>
                    </a:ext>
                  </a:extLst>
                </a:gridCol>
                <a:gridCol w="616572">
                  <a:extLst>
                    <a:ext uri="{9D8B030D-6E8A-4147-A177-3AD203B41FA5}">
                      <a16:colId xmlns:a16="http://schemas.microsoft.com/office/drawing/2014/main" val="20001"/>
                    </a:ext>
                  </a:extLst>
                </a:gridCol>
              </a:tblGrid>
              <a:tr h="396791">
                <a:tc>
                  <a:txBody>
                    <a:bodyPr/>
                    <a:lstStyle/>
                    <a:p>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46" name="Rectangle 45"/>
          <p:cNvSpPr/>
          <p:nvPr/>
        </p:nvSpPr>
        <p:spPr>
          <a:xfrm>
            <a:off x="2611838" y="1005352"/>
            <a:ext cx="1750864" cy="369332"/>
          </a:xfrm>
          <a:prstGeom prst="rect">
            <a:avLst/>
          </a:prstGeom>
        </p:spPr>
        <p:txBody>
          <a:bodyPr wrap="none">
            <a:spAutoFit/>
          </a:bodyPr>
          <a:lstStyle/>
          <a:p>
            <a:r>
              <a:rPr lang="en-US" dirty="0">
                <a:latin typeface="Microsoft YaHei" panose="020B0503020204020204" pitchFamily="34" charset="-122"/>
                <a:ea typeface="SimSun" panose="02010600030101010101" pitchFamily="2" charset="-122"/>
                <a:cs typeface="Microsoft YaHei" panose="020B0503020204020204" pitchFamily="34" charset="-122"/>
              </a:rPr>
              <a:t> size   last first</a:t>
            </a:r>
            <a:endParaRPr lang="en-US" dirty="0"/>
          </a:p>
        </p:txBody>
      </p:sp>
      <p:sp>
        <p:nvSpPr>
          <p:cNvPr id="47" name="Rectangle 46"/>
          <p:cNvSpPr>
            <a:spLocks noChangeArrowheads="1"/>
          </p:cNvSpPr>
          <p:nvPr/>
        </p:nvSpPr>
        <p:spPr bwMode="auto">
          <a:xfrm>
            <a:off x="1427162" y="1420909"/>
            <a:ext cx="916609" cy="452715"/>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List 1</a:t>
            </a:r>
          </a:p>
        </p:txBody>
      </p:sp>
      <p:cxnSp>
        <p:nvCxnSpPr>
          <p:cNvPr id="48" name="AutoShape 417"/>
          <p:cNvCxnSpPr>
            <a:cxnSpLocks noChangeShapeType="1"/>
          </p:cNvCxnSpPr>
          <p:nvPr/>
        </p:nvCxnSpPr>
        <p:spPr bwMode="auto">
          <a:xfrm>
            <a:off x="4251263" y="1596803"/>
            <a:ext cx="533400" cy="95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9" name="AutoShape 417"/>
          <p:cNvCxnSpPr>
            <a:cxnSpLocks noChangeShapeType="1"/>
          </p:cNvCxnSpPr>
          <p:nvPr/>
        </p:nvCxnSpPr>
        <p:spPr bwMode="auto">
          <a:xfrm>
            <a:off x="5725452" y="1615413"/>
            <a:ext cx="533400" cy="95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0" name="AutoShape 417"/>
          <p:cNvCxnSpPr>
            <a:cxnSpLocks noChangeShapeType="1"/>
          </p:cNvCxnSpPr>
          <p:nvPr/>
        </p:nvCxnSpPr>
        <p:spPr bwMode="auto">
          <a:xfrm>
            <a:off x="7225296" y="1636061"/>
            <a:ext cx="533400" cy="95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1" name="AutoShape 417"/>
          <p:cNvCxnSpPr>
            <a:cxnSpLocks noChangeShapeType="1"/>
          </p:cNvCxnSpPr>
          <p:nvPr/>
        </p:nvCxnSpPr>
        <p:spPr bwMode="auto">
          <a:xfrm>
            <a:off x="8689517" y="1614853"/>
            <a:ext cx="533400" cy="95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 name="AutoShape 422"/>
          <p:cNvCxnSpPr>
            <a:cxnSpLocks noChangeShapeType="1"/>
          </p:cNvCxnSpPr>
          <p:nvPr/>
        </p:nvCxnSpPr>
        <p:spPr bwMode="auto">
          <a:xfrm>
            <a:off x="3649132" y="1995819"/>
            <a:ext cx="592939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53" name="AutoShape 423"/>
          <p:cNvCxnSpPr>
            <a:cxnSpLocks noChangeShapeType="1"/>
          </p:cNvCxnSpPr>
          <p:nvPr/>
        </p:nvCxnSpPr>
        <p:spPr bwMode="auto">
          <a:xfrm flipV="1">
            <a:off x="9578528" y="1751428"/>
            <a:ext cx="0" cy="244391"/>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6" name="AutoShape 421"/>
          <p:cNvCxnSpPr>
            <a:cxnSpLocks noChangeShapeType="1"/>
          </p:cNvCxnSpPr>
          <p:nvPr/>
        </p:nvCxnSpPr>
        <p:spPr bwMode="auto">
          <a:xfrm flipH="1">
            <a:off x="3649132" y="1676067"/>
            <a:ext cx="2017" cy="31975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graphicFrame>
        <p:nvGraphicFramePr>
          <p:cNvPr id="59" name="Table 58"/>
          <p:cNvGraphicFramePr>
            <a:graphicFrameLocks noGrp="1"/>
          </p:cNvGraphicFramePr>
          <p:nvPr>
            <p:extLst>
              <p:ext uri="{D42A27DB-BD31-4B8C-83A1-F6EECF244321}">
                <p14:modId xmlns:p14="http://schemas.microsoft.com/office/powerpoint/2010/main" val="4083826421"/>
              </p:ext>
            </p:extLst>
          </p:nvPr>
        </p:nvGraphicFramePr>
        <p:xfrm>
          <a:off x="2724274" y="2189993"/>
          <a:ext cx="1849716" cy="370840"/>
        </p:xfrm>
        <a:graphic>
          <a:graphicData uri="http://schemas.openxmlformats.org/drawingml/2006/table">
            <a:tbl>
              <a:tblPr firstRow="1" bandRow="1">
                <a:tableStyleId>{5C22544A-7EE6-4342-B048-85BDC9FD1C3A}</a:tableStyleId>
              </a:tblPr>
              <a:tblGrid>
                <a:gridCol w="616572">
                  <a:extLst>
                    <a:ext uri="{9D8B030D-6E8A-4147-A177-3AD203B41FA5}">
                      <a16:colId xmlns:a16="http://schemas.microsoft.com/office/drawing/2014/main" val="20000"/>
                    </a:ext>
                  </a:extLst>
                </a:gridCol>
                <a:gridCol w="616572">
                  <a:extLst>
                    <a:ext uri="{9D8B030D-6E8A-4147-A177-3AD203B41FA5}">
                      <a16:colId xmlns:a16="http://schemas.microsoft.com/office/drawing/2014/main" val="20001"/>
                    </a:ext>
                  </a:extLst>
                </a:gridCol>
                <a:gridCol w="616572">
                  <a:extLst>
                    <a:ext uri="{9D8B030D-6E8A-4147-A177-3AD203B41FA5}">
                      <a16:colId xmlns:a16="http://schemas.microsoft.com/office/drawing/2014/main" val="20002"/>
                    </a:ext>
                  </a:extLst>
                </a:gridCol>
              </a:tblGrid>
              <a:tr h="370840">
                <a:tc>
                  <a:txBody>
                    <a:bodyPr/>
                    <a:lstStyle/>
                    <a:p>
                      <a:r>
                        <a:rPr lang="en-US" sz="18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60" name="Rectangle 59"/>
          <p:cNvSpPr>
            <a:spLocks noChangeArrowheads="1"/>
          </p:cNvSpPr>
          <p:nvPr/>
        </p:nvSpPr>
        <p:spPr bwMode="auto">
          <a:xfrm>
            <a:off x="1460026" y="2192345"/>
            <a:ext cx="916609" cy="452715"/>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List 2</a:t>
            </a:r>
          </a:p>
        </p:txBody>
      </p:sp>
      <p:graphicFrame>
        <p:nvGraphicFramePr>
          <p:cNvPr id="61" name="Table 60"/>
          <p:cNvGraphicFramePr>
            <a:graphicFrameLocks noGrp="1"/>
          </p:cNvGraphicFramePr>
          <p:nvPr>
            <p:extLst>
              <p:ext uri="{D42A27DB-BD31-4B8C-83A1-F6EECF244321}">
                <p14:modId xmlns:p14="http://schemas.microsoft.com/office/powerpoint/2010/main" val="482111136"/>
              </p:ext>
            </p:extLst>
          </p:nvPr>
        </p:nvGraphicFramePr>
        <p:xfrm>
          <a:off x="6258852" y="2801811"/>
          <a:ext cx="1849716" cy="365760"/>
        </p:xfrm>
        <a:graphic>
          <a:graphicData uri="http://schemas.openxmlformats.org/drawingml/2006/table">
            <a:tbl>
              <a:tblPr firstRow="1" bandRow="1">
                <a:tableStyleId>{5C22544A-7EE6-4342-B048-85BDC9FD1C3A}</a:tableStyleId>
              </a:tblPr>
              <a:tblGrid>
                <a:gridCol w="616572">
                  <a:extLst>
                    <a:ext uri="{9D8B030D-6E8A-4147-A177-3AD203B41FA5}">
                      <a16:colId xmlns:a16="http://schemas.microsoft.com/office/drawing/2014/main" val="20000"/>
                    </a:ext>
                  </a:extLst>
                </a:gridCol>
                <a:gridCol w="616572">
                  <a:extLst>
                    <a:ext uri="{9D8B030D-6E8A-4147-A177-3AD203B41FA5}">
                      <a16:colId xmlns:a16="http://schemas.microsoft.com/office/drawing/2014/main" val="20001"/>
                    </a:ext>
                  </a:extLst>
                </a:gridCol>
                <a:gridCol w="616572">
                  <a:extLst>
                    <a:ext uri="{9D8B030D-6E8A-4147-A177-3AD203B41FA5}">
                      <a16:colId xmlns:a16="http://schemas.microsoft.com/office/drawing/2014/main" val="20002"/>
                    </a:ext>
                  </a:extLst>
                </a:gridCol>
              </a:tblGrid>
              <a:tr h="360932">
                <a:tc>
                  <a:txBody>
                    <a:bodyPr/>
                    <a:lstStyle/>
                    <a:p>
                      <a:r>
                        <a:rPr lang="en-US" sz="1800" baseline="0" dirty="0">
                          <a:solidFill>
                            <a:schemeClr val="tx1"/>
                          </a:solidFill>
                        </a:rPr>
                        <a:t>   </a:t>
                      </a:r>
                      <a:r>
                        <a:rPr lang="en-US" sz="18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62" name="Table 61"/>
          <p:cNvGraphicFramePr>
            <a:graphicFrameLocks noGrp="1"/>
          </p:cNvGraphicFramePr>
          <p:nvPr>
            <p:extLst>
              <p:ext uri="{D42A27DB-BD31-4B8C-83A1-F6EECF244321}">
                <p14:modId xmlns:p14="http://schemas.microsoft.com/office/powerpoint/2010/main" val="3937190886"/>
              </p:ext>
            </p:extLst>
          </p:nvPr>
        </p:nvGraphicFramePr>
        <p:xfrm>
          <a:off x="8446844" y="2794599"/>
          <a:ext cx="1233144" cy="396791"/>
        </p:xfrm>
        <a:graphic>
          <a:graphicData uri="http://schemas.openxmlformats.org/drawingml/2006/table">
            <a:tbl>
              <a:tblPr firstRow="1" bandRow="1">
                <a:tableStyleId>{5C22544A-7EE6-4342-B048-85BDC9FD1C3A}</a:tableStyleId>
              </a:tblPr>
              <a:tblGrid>
                <a:gridCol w="616572">
                  <a:extLst>
                    <a:ext uri="{9D8B030D-6E8A-4147-A177-3AD203B41FA5}">
                      <a16:colId xmlns:a16="http://schemas.microsoft.com/office/drawing/2014/main" val="20000"/>
                    </a:ext>
                  </a:extLst>
                </a:gridCol>
                <a:gridCol w="616572">
                  <a:extLst>
                    <a:ext uri="{9D8B030D-6E8A-4147-A177-3AD203B41FA5}">
                      <a16:colId xmlns:a16="http://schemas.microsoft.com/office/drawing/2014/main" val="20001"/>
                    </a:ext>
                  </a:extLst>
                </a:gridCol>
              </a:tblGrid>
              <a:tr h="396791">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63" name="Table 62"/>
          <p:cNvGraphicFramePr>
            <a:graphicFrameLocks noGrp="1"/>
          </p:cNvGraphicFramePr>
          <p:nvPr>
            <p:extLst>
              <p:ext uri="{D42A27DB-BD31-4B8C-83A1-F6EECF244321}">
                <p14:modId xmlns:p14="http://schemas.microsoft.com/office/powerpoint/2010/main" val="940967908"/>
              </p:ext>
            </p:extLst>
          </p:nvPr>
        </p:nvGraphicFramePr>
        <p:xfrm>
          <a:off x="9973729" y="2779740"/>
          <a:ext cx="1233144" cy="396791"/>
        </p:xfrm>
        <a:graphic>
          <a:graphicData uri="http://schemas.openxmlformats.org/drawingml/2006/table">
            <a:tbl>
              <a:tblPr firstRow="1" bandRow="1">
                <a:tableStyleId>{5C22544A-7EE6-4342-B048-85BDC9FD1C3A}</a:tableStyleId>
              </a:tblPr>
              <a:tblGrid>
                <a:gridCol w="616572">
                  <a:extLst>
                    <a:ext uri="{9D8B030D-6E8A-4147-A177-3AD203B41FA5}">
                      <a16:colId xmlns:a16="http://schemas.microsoft.com/office/drawing/2014/main" val="20000"/>
                    </a:ext>
                  </a:extLst>
                </a:gridCol>
                <a:gridCol w="616572">
                  <a:extLst>
                    <a:ext uri="{9D8B030D-6E8A-4147-A177-3AD203B41FA5}">
                      <a16:colId xmlns:a16="http://schemas.microsoft.com/office/drawing/2014/main" val="20001"/>
                    </a:ext>
                  </a:extLst>
                </a:gridCol>
              </a:tblGrid>
              <a:tr h="396791">
                <a:tc>
                  <a:txBody>
                    <a:bodyPr/>
                    <a:lstStyle/>
                    <a:p>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cxnSp>
        <p:nvCxnSpPr>
          <p:cNvPr id="64" name="AutoShape 417"/>
          <p:cNvCxnSpPr>
            <a:cxnSpLocks noChangeShapeType="1"/>
          </p:cNvCxnSpPr>
          <p:nvPr/>
        </p:nvCxnSpPr>
        <p:spPr bwMode="auto">
          <a:xfrm>
            <a:off x="9440329" y="3025253"/>
            <a:ext cx="533400" cy="95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5" name="AutoShape 417"/>
          <p:cNvCxnSpPr>
            <a:cxnSpLocks noChangeShapeType="1"/>
          </p:cNvCxnSpPr>
          <p:nvPr/>
        </p:nvCxnSpPr>
        <p:spPr bwMode="auto">
          <a:xfrm>
            <a:off x="7940485" y="2992994"/>
            <a:ext cx="533400" cy="95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66" name="Rectangle 65"/>
          <p:cNvSpPr>
            <a:spLocks noChangeArrowheads="1"/>
          </p:cNvSpPr>
          <p:nvPr/>
        </p:nvSpPr>
        <p:spPr bwMode="auto">
          <a:xfrm>
            <a:off x="5195372" y="2757777"/>
            <a:ext cx="916609" cy="452715"/>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List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3</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67" name="AutoShape 421"/>
          <p:cNvCxnSpPr>
            <a:cxnSpLocks noChangeShapeType="1"/>
          </p:cNvCxnSpPr>
          <p:nvPr/>
        </p:nvCxnSpPr>
        <p:spPr bwMode="auto">
          <a:xfrm flipH="1">
            <a:off x="7215809" y="3065274"/>
            <a:ext cx="2017" cy="31975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8" name="AutoShape 423"/>
          <p:cNvCxnSpPr>
            <a:cxnSpLocks noChangeShapeType="1"/>
          </p:cNvCxnSpPr>
          <p:nvPr/>
        </p:nvCxnSpPr>
        <p:spPr bwMode="auto">
          <a:xfrm flipV="1">
            <a:off x="10295704" y="3162395"/>
            <a:ext cx="0" cy="244391"/>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9" name="AutoShape 422"/>
          <p:cNvCxnSpPr>
            <a:cxnSpLocks noChangeShapeType="1"/>
          </p:cNvCxnSpPr>
          <p:nvPr/>
        </p:nvCxnSpPr>
        <p:spPr bwMode="auto">
          <a:xfrm>
            <a:off x="7225296" y="3385026"/>
            <a:ext cx="3070408" cy="1319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72" name="AutoShape 422"/>
          <p:cNvCxnSpPr>
            <a:cxnSpLocks noChangeShapeType="1"/>
          </p:cNvCxnSpPr>
          <p:nvPr/>
        </p:nvCxnSpPr>
        <p:spPr bwMode="auto">
          <a:xfrm>
            <a:off x="3801532" y="2148219"/>
            <a:ext cx="592939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graphicFrame>
        <p:nvGraphicFramePr>
          <p:cNvPr id="73" name="Table 72"/>
          <p:cNvGraphicFramePr>
            <a:graphicFrameLocks noGrp="1"/>
          </p:cNvGraphicFramePr>
          <p:nvPr>
            <p:extLst>
              <p:ext uri="{D42A27DB-BD31-4B8C-83A1-F6EECF244321}">
                <p14:modId xmlns:p14="http://schemas.microsoft.com/office/powerpoint/2010/main" val="3878122487"/>
              </p:ext>
            </p:extLst>
          </p:nvPr>
        </p:nvGraphicFramePr>
        <p:xfrm>
          <a:off x="6290951" y="3550078"/>
          <a:ext cx="1849716" cy="365760"/>
        </p:xfrm>
        <a:graphic>
          <a:graphicData uri="http://schemas.openxmlformats.org/drawingml/2006/table">
            <a:tbl>
              <a:tblPr firstRow="1" bandRow="1">
                <a:tableStyleId>{5C22544A-7EE6-4342-B048-85BDC9FD1C3A}</a:tableStyleId>
              </a:tblPr>
              <a:tblGrid>
                <a:gridCol w="616572">
                  <a:extLst>
                    <a:ext uri="{9D8B030D-6E8A-4147-A177-3AD203B41FA5}">
                      <a16:colId xmlns:a16="http://schemas.microsoft.com/office/drawing/2014/main" val="20000"/>
                    </a:ext>
                  </a:extLst>
                </a:gridCol>
                <a:gridCol w="616572">
                  <a:extLst>
                    <a:ext uri="{9D8B030D-6E8A-4147-A177-3AD203B41FA5}">
                      <a16:colId xmlns:a16="http://schemas.microsoft.com/office/drawing/2014/main" val="20001"/>
                    </a:ext>
                  </a:extLst>
                </a:gridCol>
                <a:gridCol w="616572">
                  <a:extLst>
                    <a:ext uri="{9D8B030D-6E8A-4147-A177-3AD203B41FA5}">
                      <a16:colId xmlns:a16="http://schemas.microsoft.com/office/drawing/2014/main" val="20002"/>
                    </a:ext>
                  </a:extLst>
                </a:gridCol>
              </a:tblGrid>
              <a:tr h="360932">
                <a:tc>
                  <a:txBody>
                    <a:bodyPr/>
                    <a:lstStyle/>
                    <a:p>
                      <a:r>
                        <a:rPr lang="en-US" sz="1800" baseline="0" dirty="0">
                          <a:solidFill>
                            <a:schemeClr val="tx1"/>
                          </a:solidFill>
                        </a:rPr>
                        <a:t>   0</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74" name="Table 73"/>
          <p:cNvGraphicFramePr>
            <a:graphicFrameLocks noGrp="1"/>
          </p:cNvGraphicFramePr>
          <p:nvPr>
            <p:extLst>
              <p:ext uri="{D42A27DB-BD31-4B8C-83A1-F6EECF244321}">
                <p14:modId xmlns:p14="http://schemas.microsoft.com/office/powerpoint/2010/main" val="1708153149"/>
              </p:ext>
            </p:extLst>
          </p:nvPr>
        </p:nvGraphicFramePr>
        <p:xfrm>
          <a:off x="6290951" y="4296060"/>
          <a:ext cx="1849716" cy="365760"/>
        </p:xfrm>
        <a:graphic>
          <a:graphicData uri="http://schemas.openxmlformats.org/drawingml/2006/table">
            <a:tbl>
              <a:tblPr firstRow="1" bandRow="1">
                <a:tableStyleId>{5C22544A-7EE6-4342-B048-85BDC9FD1C3A}</a:tableStyleId>
              </a:tblPr>
              <a:tblGrid>
                <a:gridCol w="616572">
                  <a:extLst>
                    <a:ext uri="{9D8B030D-6E8A-4147-A177-3AD203B41FA5}">
                      <a16:colId xmlns:a16="http://schemas.microsoft.com/office/drawing/2014/main" val="20000"/>
                    </a:ext>
                  </a:extLst>
                </a:gridCol>
                <a:gridCol w="616572">
                  <a:extLst>
                    <a:ext uri="{9D8B030D-6E8A-4147-A177-3AD203B41FA5}">
                      <a16:colId xmlns:a16="http://schemas.microsoft.com/office/drawing/2014/main" val="20001"/>
                    </a:ext>
                  </a:extLst>
                </a:gridCol>
                <a:gridCol w="616572">
                  <a:extLst>
                    <a:ext uri="{9D8B030D-6E8A-4147-A177-3AD203B41FA5}">
                      <a16:colId xmlns:a16="http://schemas.microsoft.com/office/drawing/2014/main" val="20002"/>
                    </a:ext>
                  </a:extLst>
                </a:gridCol>
              </a:tblGrid>
              <a:tr h="360932">
                <a:tc>
                  <a:txBody>
                    <a:bodyPr/>
                    <a:lstStyle/>
                    <a:p>
                      <a:r>
                        <a:rPr lang="en-US" sz="1800" baseline="0" dirty="0">
                          <a:solidFill>
                            <a:schemeClr val="tx1"/>
                          </a:solidFill>
                        </a:rPr>
                        <a:t>   0</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75" name="Table 74"/>
          <p:cNvGraphicFramePr>
            <a:graphicFrameLocks noGrp="1"/>
          </p:cNvGraphicFramePr>
          <p:nvPr>
            <p:extLst>
              <p:ext uri="{D42A27DB-BD31-4B8C-83A1-F6EECF244321}">
                <p14:modId xmlns:p14="http://schemas.microsoft.com/office/powerpoint/2010/main" val="3943582741"/>
              </p:ext>
            </p:extLst>
          </p:nvPr>
        </p:nvGraphicFramePr>
        <p:xfrm>
          <a:off x="6300438" y="4948572"/>
          <a:ext cx="1849716" cy="365760"/>
        </p:xfrm>
        <a:graphic>
          <a:graphicData uri="http://schemas.openxmlformats.org/drawingml/2006/table">
            <a:tbl>
              <a:tblPr firstRow="1" bandRow="1">
                <a:tableStyleId>{5C22544A-7EE6-4342-B048-85BDC9FD1C3A}</a:tableStyleId>
              </a:tblPr>
              <a:tblGrid>
                <a:gridCol w="616572">
                  <a:extLst>
                    <a:ext uri="{9D8B030D-6E8A-4147-A177-3AD203B41FA5}">
                      <a16:colId xmlns:a16="http://schemas.microsoft.com/office/drawing/2014/main" val="20000"/>
                    </a:ext>
                  </a:extLst>
                </a:gridCol>
                <a:gridCol w="616572">
                  <a:extLst>
                    <a:ext uri="{9D8B030D-6E8A-4147-A177-3AD203B41FA5}">
                      <a16:colId xmlns:a16="http://schemas.microsoft.com/office/drawing/2014/main" val="20001"/>
                    </a:ext>
                  </a:extLst>
                </a:gridCol>
                <a:gridCol w="616572">
                  <a:extLst>
                    <a:ext uri="{9D8B030D-6E8A-4147-A177-3AD203B41FA5}">
                      <a16:colId xmlns:a16="http://schemas.microsoft.com/office/drawing/2014/main" val="20002"/>
                    </a:ext>
                  </a:extLst>
                </a:gridCol>
              </a:tblGrid>
              <a:tr h="360932">
                <a:tc>
                  <a:txBody>
                    <a:bodyPr/>
                    <a:lstStyle/>
                    <a:p>
                      <a:r>
                        <a:rPr lang="en-US" sz="1800" baseline="0" dirty="0">
                          <a:solidFill>
                            <a:schemeClr val="tx1"/>
                          </a:solidFill>
                        </a:rPr>
                        <a:t>   0</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76" name="Rectangle 75"/>
          <p:cNvSpPr>
            <a:spLocks noChangeArrowheads="1"/>
          </p:cNvSpPr>
          <p:nvPr/>
        </p:nvSpPr>
        <p:spPr bwMode="auto">
          <a:xfrm>
            <a:off x="5198360" y="3550078"/>
            <a:ext cx="916609" cy="452715"/>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List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4</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7" name="Rectangle 76"/>
          <p:cNvSpPr>
            <a:spLocks noChangeArrowheads="1"/>
          </p:cNvSpPr>
          <p:nvPr/>
        </p:nvSpPr>
        <p:spPr bwMode="auto">
          <a:xfrm>
            <a:off x="5197861" y="4252582"/>
            <a:ext cx="916609" cy="452715"/>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List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5</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8" name="Rectangle 77"/>
          <p:cNvSpPr>
            <a:spLocks noChangeArrowheads="1"/>
          </p:cNvSpPr>
          <p:nvPr/>
        </p:nvSpPr>
        <p:spPr bwMode="auto">
          <a:xfrm>
            <a:off x="5195372" y="4905094"/>
            <a:ext cx="916609" cy="452715"/>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List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6</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9" name="Rectangle 78"/>
          <p:cNvSpPr/>
          <p:nvPr/>
        </p:nvSpPr>
        <p:spPr>
          <a:xfrm>
            <a:off x="5092667" y="5359893"/>
            <a:ext cx="6096000" cy="1200329"/>
          </a:xfrm>
          <a:prstGeom prst="rect">
            <a:avLst/>
          </a:prstGeom>
        </p:spPr>
        <p:txBody>
          <a:bodyPr>
            <a:spAutoFit/>
          </a:bodyPr>
          <a:lstStyle/>
          <a:p>
            <a:r>
              <a:rPr lang="en-US"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Figure 9.7  Linked-list representation of subsets  {1, 4, 5, 2 } and {3, 6 } obtained by quick find after performing union(1, 4), union(5, 2), union(4, 5) and union(3, 6). The lists of size 0 are considered deleted from the collection.</a:t>
            </a:r>
            <a:endParaRPr lang="en-US" sz="16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p:sp>
        <p:nvSpPr>
          <p:cNvPr id="36" name="Cloud Callout 35"/>
          <p:cNvSpPr/>
          <p:nvPr/>
        </p:nvSpPr>
        <p:spPr>
          <a:xfrm flipH="1">
            <a:off x="478970" y="783771"/>
            <a:ext cx="896983" cy="400973"/>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skip</a:t>
            </a:r>
          </a:p>
        </p:txBody>
      </p:sp>
    </p:spTree>
    <p:extLst>
      <p:ext uri="{BB962C8B-B14F-4D97-AF65-F5344CB8AC3E}">
        <p14:creationId xmlns:p14="http://schemas.microsoft.com/office/powerpoint/2010/main" val="1997385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0893" y="1243787"/>
            <a:ext cx="8848165" cy="5078313"/>
          </a:xfrm>
          <a:prstGeom prst="rect">
            <a:avLst/>
          </a:prstGeom>
        </p:spPr>
        <p:txBody>
          <a:bodyPr wrap="square">
            <a:spAutoFit/>
          </a:bodyPr>
          <a:lstStyle/>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Under this scheme, the implementation of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makeset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(x) requires assigning the corresponding element in the representative array to  x  and initializing the corresponding linked list to a single node with the  x  value.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time efficiency of this operation is obviously in ϴ( 1 ), and hence the initialization of   n  singleton subsets is in ϴ( n ).  </a:t>
            </a:r>
          </a:p>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efficiency of find( x ) is also in ϴ( 1 ):  </a:t>
            </a:r>
          </a:p>
          <a:p>
            <a:pPr marL="742950" marR="0" lvl="1" indent="-28575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all we need to do is to retrieve the x’s representative  in the representative array.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Cloud Callout 2"/>
          <p:cNvSpPr/>
          <p:nvPr/>
        </p:nvSpPr>
        <p:spPr>
          <a:xfrm flipH="1">
            <a:off x="478970" y="783771"/>
            <a:ext cx="896983" cy="400973"/>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skip</a:t>
            </a:r>
          </a:p>
        </p:txBody>
      </p:sp>
    </p:spTree>
    <p:extLst>
      <p:ext uri="{BB962C8B-B14F-4D97-AF65-F5344CB8AC3E}">
        <p14:creationId xmlns:p14="http://schemas.microsoft.com/office/powerpoint/2010/main" val="288166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0893" y="580399"/>
            <a:ext cx="8848165" cy="5878532"/>
          </a:xfrm>
          <a:prstGeom prst="rect">
            <a:avLst/>
          </a:prstGeom>
        </p:spPr>
        <p:txBody>
          <a:bodyPr wrap="square">
            <a:spAutoFit/>
          </a:bodyPr>
          <a:lstStyle/>
          <a:p>
            <a:pPr>
              <a:spcAft>
                <a:spcPts val="1200"/>
              </a:spcAft>
            </a:pP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Executing union(x, y) takes longer.  A straightforward solution would simply </a:t>
            </a:r>
          </a:p>
          <a:p>
            <a:pPr marL="742950" marR="0" lvl="1" indent="-28575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append the  y’s list to the end of the  x’s list, update the information about their representative for all the elements in the y list, and then </a:t>
            </a:r>
          </a:p>
          <a:p>
            <a:pPr marL="742950" marR="0" lvl="1" indent="-28575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delete the y’s list from the collection.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It is easy to verify, however, that with this algorithm the sequence of union operations</a:t>
            </a:r>
          </a:p>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union(2, 1), union(3, 2), …, union(i+1, 1), …,  union(n, n-1),</a:t>
            </a:r>
          </a:p>
          <a:p>
            <a:pPr indent="457200">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runs in ϴ( n</a:t>
            </a:r>
            <a:r>
              <a:rPr lang="en-US" sz="2200" baseline="30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2</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time, which is slow compared with several know </a:t>
            </a:r>
          </a:p>
          <a:p>
            <a:pPr indent="457200">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alternatives.  </a:t>
            </a:r>
          </a:p>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Cloud Callout 2"/>
          <p:cNvSpPr/>
          <p:nvPr/>
        </p:nvSpPr>
        <p:spPr>
          <a:xfrm flipH="1">
            <a:off x="478970" y="783771"/>
            <a:ext cx="896983" cy="400973"/>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skip</a:t>
            </a:r>
          </a:p>
        </p:txBody>
      </p:sp>
    </p:spTree>
    <p:extLst>
      <p:ext uri="{BB962C8B-B14F-4D97-AF65-F5344CB8AC3E}">
        <p14:creationId xmlns:p14="http://schemas.microsoft.com/office/powerpoint/2010/main" val="4006443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399" y="1804645"/>
            <a:ext cx="8749553" cy="4094967"/>
          </a:xfrm>
          <a:prstGeom prst="rect">
            <a:avLst/>
          </a:prstGeom>
        </p:spPr>
        <p:txBody>
          <a:bodyPr wrap="square">
            <a:spAutoFit/>
          </a:bodyPr>
          <a:lstStyle/>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 simple way to improve the overall efficiency of a sequence of union operations  is to always append the shorter of the two lists to the longer one, with ties broken arbitrarily.  Of course, the size of each list is assumed to the available by, say, storing the number of elements in the list’s header. This modification is called the union by size.  Though it does not improve the worst-case efficiency of a  single application of the union operation (it is still in ϴ( n ) ), the worst-case running time of any legitimate sequence of union-by-size operations turns out to be O(n log n)..  </a:t>
            </a:r>
            <a:endPar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p:sp>
        <p:nvSpPr>
          <p:cNvPr id="3" name="Cloud Callout 2"/>
          <p:cNvSpPr/>
          <p:nvPr/>
        </p:nvSpPr>
        <p:spPr>
          <a:xfrm flipH="1">
            <a:off x="478970" y="783771"/>
            <a:ext cx="896983" cy="400973"/>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skip</a:t>
            </a:r>
          </a:p>
        </p:txBody>
      </p:sp>
    </p:spTree>
    <p:extLst>
      <p:ext uri="{BB962C8B-B14F-4D97-AF65-F5344CB8AC3E}">
        <p14:creationId xmlns:p14="http://schemas.microsoft.com/office/powerpoint/2010/main" val="3481226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9506" y="1028343"/>
            <a:ext cx="8758518" cy="5170646"/>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Here is a proof of this assertion.  Let </a:t>
            </a:r>
            <a:r>
              <a:rPr lang="en-US" sz="22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a:t>
            </a:r>
            <a:r>
              <a:rPr lang="en-US" sz="2200" baseline="-250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be an element of set S whose disjoint subsets we manipulate. Let A</a:t>
            </a:r>
            <a:r>
              <a:rPr lang="en-US" sz="2200"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be the number of times  </a:t>
            </a:r>
            <a:r>
              <a:rPr lang="en-US" sz="22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a:t>
            </a:r>
            <a:r>
              <a:rPr lang="en-US" sz="2200" baseline="-250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‘s representative is updated in a sequence of union-by-size operations.  How large can A</a:t>
            </a:r>
            <a:r>
              <a:rPr lang="en-US" sz="2200"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get if set S has n elements?  Each time   </a:t>
            </a:r>
            <a:r>
              <a:rPr lang="en-US" sz="22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a:t>
            </a:r>
            <a:r>
              <a:rPr lang="en-US" sz="2200" baseline="-250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‘s   representative is updated,   </a:t>
            </a:r>
            <a:r>
              <a:rPr lang="en-US" sz="22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a:t>
            </a:r>
            <a:r>
              <a:rPr lang="en-US" sz="2200" baseline="-250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must be in a smaller subset involved in computing the union whose size will be at least twice as large as the size of the subset containing  </a:t>
            </a:r>
            <a:r>
              <a:rPr lang="en-US" sz="22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a:t>
            </a:r>
            <a:r>
              <a:rPr lang="en-US" sz="2200" baseline="-250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Hence, when  </a:t>
            </a:r>
            <a:r>
              <a:rPr lang="en-US" sz="22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a:t>
            </a:r>
            <a:r>
              <a:rPr lang="en-US" sz="2200" baseline="-250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‘s representative is updated for the first time, the resulting set will have at least two elements; when it is updated for the second time, the resulting set will have at least four elements; and, in general, if it is updated   A</a:t>
            </a:r>
            <a:r>
              <a:rPr lang="en-US" sz="2200"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times, the resulting set will have at least  2</a:t>
            </a:r>
            <a:r>
              <a:rPr lang="en-US" sz="2200" baseline="30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Ai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elements. Since the entire set S has n elements  2</a:t>
            </a:r>
            <a:r>
              <a:rPr lang="en-US" sz="2200" baseline="30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Ai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 n and hence A</a:t>
            </a:r>
            <a:r>
              <a:rPr lang="en-US" sz="2200"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  log</a:t>
            </a:r>
            <a:r>
              <a:rPr lang="en-US" sz="2200"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2</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n. Therefore, the total number of possible updates of the representatives for all n elements in S will not exceed  n log</a:t>
            </a:r>
            <a:r>
              <a:rPr lang="en-US" sz="2200"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2</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n.</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Thus, for union by size, the time efficiency of a sequence of at most n-1 unions and m finds is in O(</a:t>
            </a:r>
            <a:r>
              <a:rPr lang="en-US" sz="22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nlog</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n + m).</a:t>
            </a:r>
            <a:endPar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p:sp>
        <p:nvSpPr>
          <p:cNvPr id="3" name="Cloud Callout 2"/>
          <p:cNvSpPr/>
          <p:nvPr/>
        </p:nvSpPr>
        <p:spPr>
          <a:xfrm flipH="1">
            <a:off x="478970" y="783771"/>
            <a:ext cx="896983" cy="400973"/>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skip</a:t>
            </a:r>
          </a:p>
        </p:txBody>
      </p:sp>
    </p:spTree>
    <p:extLst>
      <p:ext uri="{BB962C8B-B14F-4D97-AF65-F5344CB8AC3E}">
        <p14:creationId xmlns:p14="http://schemas.microsoft.com/office/powerpoint/2010/main" val="3310832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9506" y="1239346"/>
            <a:ext cx="8830235" cy="5618654"/>
          </a:xfrm>
          <a:prstGeom prst="rect">
            <a:avLst/>
          </a:prstGeom>
        </p:spPr>
        <p:txBody>
          <a:bodyPr wrap="square">
            <a:spAutoFit/>
          </a:bodyPr>
          <a:lstStyle/>
          <a:p>
            <a:pPr>
              <a:lnSpc>
                <a:spcPct val="150000"/>
              </a:lnSpc>
            </a:pPr>
            <a:r>
              <a:rPr lang="en-US" sz="2200" b="1" i="1"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The quick union</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342900" marR="0" lvl="0" indent="-342900">
              <a:lnSpc>
                <a:spcPct val="150000"/>
              </a:lnSpc>
              <a:spcBef>
                <a:spcPts val="0"/>
              </a:spcBef>
              <a:spcAft>
                <a:spcPts val="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is the second principal alternative for implementing disjoint subsets</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342900" marR="0" lvl="0" indent="-342900">
              <a:lnSpc>
                <a:spcPct val="150000"/>
              </a:lnSpc>
              <a:spcBef>
                <a:spcPts val="0"/>
              </a:spcBef>
              <a:spcAft>
                <a:spcPts val="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a:t>
            </a:r>
            <a:r>
              <a:rPr lang="en-US" sz="2200" b="1"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quick union</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represents each subset by a rooted tree.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742950" marR="0" lvl="1" indent="-285750">
              <a:lnSpc>
                <a:spcPct val="150000"/>
              </a:lnSpc>
              <a:spcBef>
                <a:spcPts val="0"/>
              </a:spcBef>
              <a:spcAft>
                <a:spcPts val="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nodes of the tree contain the subset’s elements (one per node), with the root’s element considered the subset’s representative;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742950" marR="0" lvl="1" indent="-285750">
              <a:lnSpc>
                <a:spcPct val="150000"/>
              </a:lnSpc>
              <a:spcBef>
                <a:spcPts val="0"/>
              </a:spcBef>
              <a:spcAft>
                <a:spcPts val="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tree’s edges are directed from children to their parents (Figure 9.8).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742950" marR="0" lvl="1" indent="-285750">
              <a:lnSpc>
                <a:spcPct val="150000"/>
              </a:lnSpc>
              <a:spcBef>
                <a:spcPts val="0"/>
              </a:spcBef>
              <a:spcAft>
                <a:spcPts val="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In addition, a mapping of the set elements to their tree nodes is maintained. It can be implemented, say, as an array of pointers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742950" marR="0" lvl="1" indent="-285750">
              <a:lnSpc>
                <a:spcPct val="150000"/>
              </a:lnSpc>
              <a:spcBef>
                <a:spcPts val="0"/>
              </a:spcBef>
              <a:spcAft>
                <a:spcPts val="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This mapping is not shown in figure 9.8 for the sake of simplicity.</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p>
            <a:pPr>
              <a:lnSpc>
                <a:spcPct val="150000"/>
              </a:lnSpc>
            </a:pPr>
            <a:r>
              <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 </a:t>
            </a:r>
            <a:endPar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p:sp>
        <p:nvSpPr>
          <p:cNvPr id="3" name="Cloud Callout 2"/>
          <p:cNvSpPr/>
          <p:nvPr/>
        </p:nvSpPr>
        <p:spPr>
          <a:xfrm flipH="1">
            <a:off x="478970" y="783771"/>
            <a:ext cx="896983" cy="400973"/>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skip</a:t>
            </a:r>
          </a:p>
        </p:txBody>
      </p:sp>
    </p:spTree>
    <p:extLst>
      <p:ext uri="{BB962C8B-B14F-4D97-AF65-F5344CB8AC3E}">
        <p14:creationId xmlns:p14="http://schemas.microsoft.com/office/powerpoint/2010/main" val="202831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2133601" y="1902087"/>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1</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Oval 2"/>
          <p:cNvSpPr>
            <a:spLocks noChangeArrowheads="1"/>
          </p:cNvSpPr>
          <p:nvPr/>
        </p:nvSpPr>
        <p:spPr bwMode="auto">
          <a:xfrm>
            <a:off x="1589836" y="288820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4</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4" name="Oval 3"/>
          <p:cNvSpPr>
            <a:spLocks noChangeArrowheads="1"/>
          </p:cNvSpPr>
          <p:nvPr/>
        </p:nvSpPr>
        <p:spPr bwMode="auto">
          <a:xfrm>
            <a:off x="2677366" y="288820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5</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 name="Oval 4"/>
          <p:cNvSpPr>
            <a:spLocks noChangeArrowheads="1"/>
          </p:cNvSpPr>
          <p:nvPr/>
        </p:nvSpPr>
        <p:spPr bwMode="auto">
          <a:xfrm>
            <a:off x="3221131" y="3874323"/>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2</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3764896" y="1902087"/>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3</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4308661" y="288820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6</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7951695" y="1902087"/>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1</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7156918" y="288820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4</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0" name="Oval 9"/>
          <p:cNvSpPr>
            <a:spLocks noChangeArrowheads="1"/>
          </p:cNvSpPr>
          <p:nvPr/>
        </p:nvSpPr>
        <p:spPr bwMode="auto">
          <a:xfrm>
            <a:off x="7951694" y="288820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5</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1" name="Oval 10"/>
          <p:cNvSpPr>
            <a:spLocks noChangeArrowheads="1"/>
          </p:cNvSpPr>
          <p:nvPr/>
        </p:nvSpPr>
        <p:spPr bwMode="auto">
          <a:xfrm>
            <a:off x="7951694" y="3874323"/>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2</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2" name="Oval 11"/>
          <p:cNvSpPr>
            <a:spLocks noChangeArrowheads="1"/>
          </p:cNvSpPr>
          <p:nvPr/>
        </p:nvSpPr>
        <p:spPr bwMode="auto">
          <a:xfrm>
            <a:off x="8812025" y="288820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3</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3" name="Oval 12"/>
          <p:cNvSpPr>
            <a:spLocks noChangeArrowheads="1"/>
          </p:cNvSpPr>
          <p:nvPr/>
        </p:nvSpPr>
        <p:spPr bwMode="auto">
          <a:xfrm>
            <a:off x="8812025" y="3874323"/>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6</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4" name="AutoShape 447"/>
          <p:cNvCxnSpPr>
            <a:cxnSpLocks noChangeShapeType="1"/>
            <a:stCxn id="7" idx="0"/>
            <a:endCxn id="6" idx="4"/>
          </p:cNvCxnSpPr>
          <p:nvPr/>
        </p:nvCxnSpPr>
        <p:spPr bwMode="auto">
          <a:xfrm flipH="1" flipV="1">
            <a:off x="4036779" y="2427867"/>
            <a:ext cx="543765" cy="460338"/>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 name="AutoShape 447"/>
          <p:cNvCxnSpPr>
            <a:cxnSpLocks noChangeShapeType="1"/>
          </p:cNvCxnSpPr>
          <p:nvPr/>
        </p:nvCxnSpPr>
        <p:spPr bwMode="auto">
          <a:xfrm flipH="1" flipV="1">
            <a:off x="2464802" y="2427868"/>
            <a:ext cx="424283" cy="460337"/>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 name="AutoShape 447"/>
          <p:cNvCxnSpPr>
            <a:cxnSpLocks noChangeShapeType="1"/>
          </p:cNvCxnSpPr>
          <p:nvPr/>
        </p:nvCxnSpPr>
        <p:spPr bwMode="auto">
          <a:xfrm flipH="1" flipV="1">
            <a:off x="2991061" y="3413985"/>
            <a:ext cx="424283" cy="460337"/>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 name="AutoShape 447"/>
          <p:cNvCxnSpPr>
            <a:cxnSpLocks noChangeShapeType="1"/>
            <a:stCxn id="12" idx="0"/>
          </p:cNvCxnSpPr>
          <p:nvPr/>
        </p:nvCxnSpPr>
        <p:spPr bwMode="auto">
          <a:xfrm flipH="1" flipV="1">
            <a:off x="8330731" y="2427868"/>
            <a:ext cx="753177" cy="460337"/>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0" name="AutoShape 447"/>
          <p:cNvCxnSpPr>
            <a:cxnSpLocks noChangeShapeType="1"/>
            <a:stCxn id="3" idx="0"/>
          </p:cNvCxnSpPr>
          <p:nvPr/>
        </p:nvCxnSpPr>
        <p:spPr bwMode="auto">
          <a:xfrm flipV="1">
            <a:off x="1861719" y="2427868"/>
            <a:ext cx="502651" cy="460337"/>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 name="AutoShape 447"/>
          <p:cNvCxnSpPr>
            <a:cxnSpLocks noChangeShapeType="1"/>
            <a:stCxn id="9" idx="0"/>
          </p:cNvCxnSpPr>
          <p:nvPr/>
        </p:nvCxnSpPr>
        <p:spPr bwMode="auto">
          <a:xfrm flipV="1">
            <a:off x="7428801" y="2418903"/>
            <a:ext cx="753663" cy="469302"/>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6" name="AutoShape 447"/>
          <p:cNvCxnSpPr>
            <a:cxnSpLocks noChangeShapeType="1"/>
            <a:stCxn id="10" idx="0"/>
          </p:cNvCxnSpPr>
          <p:nvPr/>
        </p:nvCxnSpPr>
        <p:spPr bwMode="auto">
          <a:xfrm flipV="1">
            <a:off x="8223577" y="2436831"/>
            <a:ext cx="0" cy="451374"/>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8" name="AutoShape 447"/>
          <p:cNvCxnSpPr>
            <a:cxnSpLocks noChangeShapeType="1"/>
          </p:cNvCxnSpPr>
          <p:nvPr/>
        </p:nvCxnSpPr>
        <p:spPr bwMode="auto">
          <a:xfrm flipV="1">
            <a:off x="8226518" y="3413985"/>
            <a:ext cx="0" cy="451374"/>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 name="AutoShape 447"/>
          <p:cNvCxnSpPr>
            <a:cxnSpLocks noChangeShapeType="1"/>
          </p:cNvCxnSpPr>
          <p:nvPr/>
        </p:nvCxnSpPr>
        <p:spPr bwMode="auto">
          <a:xfrm flipV="1">
            <a:off x="9083907" y="3413985"/>
            <a:ext cx="0" cy="451374"/>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0" name="AutoShape 461"/>
          <p:cNvSpPr>
            <a:spLocks noChangeArrowheads="1"/>
          </p:cNvSpPr>
          <p:nvPr/>
        </p:nvSpPr>
        <p:spPr bwMode="auto">
          <a:xfrm>
            <a:off x="5714927" y="2965357"/>
            <a:ext cx="733425" cy="371475"/>
          </a:xfrm>
          <a:prstGeom prst="rightArrow">
            <a:avLst>
              <a:gd name="adj1" fmla="val 50000"/>
              <a:gd name="adj2" fmla="val 49359"/>
            </a:avLst>
          </a:prstGeom>
          <a:solidFill>
            <a:schemeClr val="tx1">
              <a:lumMod val="100000"/>
              <a:lumOff val="0"/>
            </a:schemeClr>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31" name="Rectangle 30"/>
          <p:cNvSpPr/>
          <p:nvPr/>
        </p:nvSpPr>
        <p:spPr>
          <a:xfrm>
            <a:off x="2086463" y="4860441"/>
            <a:ext cx="6997443" cy="769441"/>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Figure 9.8   (a) Forest representation of subsets {1, 4, 5, 2} and {3, 6} used by quick union.  (b)  Result of union(5, 6).</a:t>
            </a:r>
            <a:endPar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p:sp>
        <p:nvSpPr>
          <p:cNvPr id="25" name="Cloud Callout 24"/>
          <p:cNvSpPr/>
          <p:nvPr/>
        </p:nvSpPr>
        <p:spPr>
          <a:xfrm flipH="1">
            <a:off x="478970" y="783771"/>
            <a:ext cx="896983" cy="400973"/>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skip</a:t>
            </a:r>
          </a:p>
        </p:txBody>
      </p:sp>
    </p:spTree>
    <p:extLst>
      <p:ext uri="{BB962C8B-B14F-4D97-AF65-F5344CB8AC3E}">
        <p14:creationId xmlns:p14="http://schemas.microsoft.com/office/powerpoint/2010/main" val="1199705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0188" y="1068592"/>
            <a:ext cx="8857129" cy="4708981"/>
          </a:xfrm>
          <a:prstGeom prst="rect">
            <a:avLst/>
          </a:prstGeom>
        </p:spPr>
        <p:txBody>
          <a:bodyPr wrap="square">
            <a:spAutoFit/>
          </a:bodyPr>
          <a:lstStyle/>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 this (quick union) implementation, </a:t>
            </a:r>
          </a:p>
          <a:p>
            <a:pPr marL="342900" marR="0" lvl="0" indent="-342900">
              <a:spcBef>
                <a:spcPts val="0"/>
              </a:spcBef>
              <a:spcAft>
                <a:spcPts val="1200"/>
              </a:spcAft>
              <a:buFont typeface="Symbol" panose="05050102010706020507" pitchFamily="18" charset="2"/>
              <a:buChar char=""/>
            </a:pP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markset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(x) </a:t>
            </a:r>
          </a:p>
          <a:p>
            <a:pPr marL="742950" marR="0" lvl="1" indent="-28575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requires the creation of a single-node tree, which is a ϴ( 1 ) operation; </a:t>
            </a:r>
          </a:p>
          <a:p>
            <a:pPr marL="742950" marR="0" lvl="1" indent="-28575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hence, the initialization of n singleton subsets is in ϴ( n ).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 union(x, y) is implemented by </a:t>
            </a:r>
          </a:p>
          <a:p>
            <a:pPr marL="742950" marR="0" lvl="1" indent="-28575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attaching the root of the y’s tree to the root of the x’ s tree; and </a:t>
            </a:r>
          </a:p>
          <a:p>
            <a:pPr marL="742950" marR="0" lvl="1" indent="-28575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deleting the y’s tree from the collection by making the pointer to it root null. </a:t>
            </a:r>
          </a:p>
          <a:p>
            <a:pPr marL="742950" marR="0" lvl="1" indent="-28575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time efficiency of this operation is clearly ϴ( 1 ).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Cloud Callout 2"/>
          <p:cNvSpPr/>
          <p:nvPr/>
        </p:nvSpPr>
        <p:spPr>
          <a:xfrm flipH="1">
            <a:off x="478970" y="783771"/>
            <a:ext cx="896983" cy="400973"/>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skip</a:t>
            </a:r>
          </a:p>
        </p:txBody>
      </p:sp>
    </p:spTree>
    <p:extLst>
      <p:ext uri="{BB962C8B-B14F-4D97-AF65-F5344CB8AC3E}">
        <p14:creationId xmlns:p14="http://schemas.microsoft.com/office/powerpoint/2010/main" val="1895393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0188" y="1068592"/>
            <a:ext cx="8857129" cy="4401205"/>
          </a:xfrm>
          <a:prstGeom prst="rect">
            <a:avLst/>
          </a:prstGeom>
        </p:spPr>
        <p:txBody>
          <a:bodyPr wrap="square">
            <a:spAutoFit/>
          </a:bodyPr>
          <a:lstStyle/>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 this (quick union) implementation,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 find(x) </a:t>
            </a:r>
          </a:p>
          <a:p>
            <a:pPr marL="742950" marR="0" lvl="1" indent="-28575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performed by following the pointer chain from the node containing x to the tree’s root whose element is returned as the subset’s representative. </a:t>
            </a:r>
          </a:p>
          <a:p>
            <a:pPr marL="742950" marR="0" lvl="1" indent="-28575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time efficiency of a single find operation is in O(n) because a tree representing a subset can degenerate into a linked list with n nodes.</a:t>
            </a:r>
          </a:p>
          <a:p>
            <a:pPr marL="228600" marR="0">
              <a:spcBef>
                <a:spcPts val="0"/>
              </a:spcBef>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Cloud Callout 2"/>
          <p:cNvSpPr/>
          <p:nvPr/>
        </p:nvSpPr>
        <p:spPr>
          <a:xfrm flipH="1">
            <a:off x="478970" y="783771"/>
            <a:ext cx="896983" cy="400973"/>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skip</a:t>
            </a:r>
          </a:p>
        </p:txBody>
      </p:sp>
    </p:spTree>
    <p:extLst>
      <p:ext uri="{BB962C8B-B14F-4D97-AF65-F5344CB8AC3E}">
        <p14:creationId xmlns:p14="http://schemas.microsoft.com/office/powerpoint/2010/main" val="363105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6047" y="333137"/>
            <a:ext cx="8857129" cy="6524863"/>
          </a:xfrm>
          <a:prstGeom prst="rect">
            <a:avLst/>
          </a:prstGeom>
        </p:spPr>
        <p:txBody>
          <a:bodyPr wrap="square">
            <a:spAutoFit/>
          </a:bodyPr>
          <a:lstStyle/>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 this (quick union) implementation,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This time bound can be improved by a straightforward way: </a:t>
            </a:r>
          </a:p>
          <a:p>
            <a:pPr marL="742950" marR="0" lvl="1" indent="-28575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always perform a union operation by attaching a smaller tree to the root of a larger one, with ties broken arbitrarily. </a:t>
            </a:r>
          </a:p>
          <a:p>
            <a:pPr marL="742950" marR="0" lvl="1" indent="-28575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size of a tree can be measured </a:t>
            </a:r>
          </a:p>
          <a:p>
            <a:pPr marL="1143000" marR="0" lvl="2" indent="-228600">
              <a:spcBef>
                <a:spcPts val="0"/>
              </a:spcBef>
              <a:spcAft>
                <a:spcPts val="1200"/>
              </a:spcAft>
              <a:buFont typeface="Wingdings" panose="05000000000000000000" pitchFamily="2"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either by the number of nodes (this version is called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union by size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1143000" marR="0" lvl="2" indent="-228600">
              <a:spcBef>
                <a:spcPts val="0"/>
              </a:spcBef>
              <a:spcAft>
                <a:spcPts val="1200"/>
              </a:spcAft>
              <a:buFont typeface="Wingdings" panose="05000000000000000000" pitchFamily="2"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or by its height (this version is called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union by rank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742950" marR="0" lvl="1" indent="-28575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These options require storing, for each node of the tree, </a:t>
            </a:r>
          </a:p>
          <a:p>
            <a:pPr marL="1143000" marR="0" lvl="2" indent="-228600">
              <a:spcBef>
                <a:spcPts val="0"/>
              </a:spcBef>
              <a:spcAft>
                <a:spcPts val="1200"/>
              </a:spcAft>
              <a:buFont typeface="Wingdings" panose="05000000000000000000" pitchFamily="2"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either the number of node descendants </a:t>
            </a:r>
          </a:p>
          <a:p>
            <a:pPr marL="1143000" marR="0" lvl="2" indent="-228600">
              <a:spcBef>
                <a:spcPts val="0"/>
              </a:spcBef>
              <a:spcAft>
                <a:spcPts val="1200"/>
              </a:spcAft>
              <a:buFont typeface="Wingdings" panose="05000000000000000000" pitchFamily="2"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or the height of the subtree rooted at that node, respectively.</a:t>
            </a:r>
          </a:p>
          <a:p>
            <a:pPr marL="742950" marR="0" lvl="1" indent="-28575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One can easily prove that in either case the height of the tree will be logarithmic, making it possible to execute each find in O(log n) time.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Cloud Callout 2"/>
          <p:cNvSpPr/>
          <p:nvPr/>
        </p:nvSpPr>
        <p:spPr>
          <a:xfrm flipH="1">
            <a:off x="478970" y="783771"/>
            <a:ext cx="896983" cy="400973"/>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skip</a:t>
            </a:r>
          </a:p>
        </p:txBody>
      </p:sp>
    </p:spTree>
    <p:extLst>
      <p:ext uri="{BB962C8B-B14F-4D97-AF65-F5344CB8AC3E}">
        <p14:creationId xmlns:p14="http://schemas.microsoft.com/office/powerpoint/2010/main" val="586169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6472D6-C09C-4D9B-B11C-57AB141EB5CF}"/>
              </a:ext>
            </a:extLst>
          </p:cNvPr>
          <p:cNvSpPr/>
          <p:nvPr/>
        </p:nvSpPr>
        <p:spPr>
          <a:xfrm>
            <a:off x="3010307" y="3105788"/>
            <a:ext cx="6226057" cy="156966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following 19 viewgraphs are an extension of </a:t>
            </a:r>
          </a:p>
          <a:p>
            <a:r>
              <a:rPr lang="en-US" sz="2400" dirty="0">
                <a:latin typeface="Times New Roman" panose="02020603050405020304" pitchFamily="18" charset="0"/>
                <a:cs typeface="Times New Roman" panose="02020603050405020304" pitchFamily="18" charset="0"/>
              </a:rPr>
              <a:t>Kruskal’s Algorithm, which deals with improving of the “Worst-Case Time-Complexity of Kruskal’s Algorithm”.</a:t>
            </a:r>
          </a:p>
        </p:txBody>
      </p:sp>
    </p:spTree>
    <p:extLst>
      <p:ext uri="{BB962C8B-B14F-4D97-AF65-F5344CB8AC3E}">
        <p14:creationId xmlns:p14="http://schemas.microsoft.com/office/powerpoint/2010/main" val="2979293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0188" y="1068592"/>
            <a:ext cx="8857129" cy="4739759"/>
          </a:xfrm>
          <a:prstGeom prst="rect">
            <a:avLst/>
          </a:prstGeom>
        </p:spPr>
        <p:txBody>
          <a:bodyPr wrap="square">
            <a:spAutoFit/>
          </a:bodyPr>
          <a:lstStyle/>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 this (quick union) implementation,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Thus for quick union, the time efficiency of a sequence of at most n-1 unions and m finds is in O(n + m log n).</a:t>
            </a:r>
          </a:p>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 fact, an even better efficiency can be obtained by combining either variety of quick union with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path compression</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742950" marR="0" lvl="1" indent="-28575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This modification makes every node encountered during the execution of a find operation point to the tree’s root (Figure 9.9). </a:t>
            </a:r>
          </a:p>
          <a:p>
            <a:pPr marL="742950" marR="0" lvl="1" indent="-28575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This and similar techniques improve the efficiency of a sequence of at most n-1 unions and m finds to only slightly worse than linear.</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Cloud Callout 2"/>
          <p:cNvSpPr/>
          <p:nvPr/>
        </p:nvSpPr>
        <p:spPr>
          <a:xfrm flipH="1">
            <a:off x="478970" y="783771"/>
            <a:ext cx="896983" cy="400973"/>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skip</a:t>
            </a:r>
          </a:p>
        </p:txBody>
      </p:sp>
    </p:spTree>
    <p:extLst>
      <p:ext uri="{BB962C8B-B14F-4D97-AF65-F5344CB8AC3E}">
        <p14:creationId xmlns:p14="http://schemas.microsoft.com/office/powerpoint/2010/main" val="4243808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2133601" y="1355238"/>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Oval 2"/>
          <p:cNvSpPr>
            <a:spLocks noChangeArrowheads="1"/>
          </p:cNvSpPr>
          <p:nvPr/>
        </p:nvSpPr>
        <p:spPr bwMode="auto">
          <a:xfrm>
            <a:off x="2976283" y="2341356"/>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4" name="Oval 3"/>
          <p:cNvSpPr>
            <a:spLocks noChangeArrowheads="1"/>
          </p:cNvSpPr>
          <p:nvPr/>
        </p:nvSpPr>
        <p:spPr bwMode="auto">
          <a:xfrm>
            <a:off x="3827926" y="332747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 name="Oval 4"/>
          <p:cNvSpPr>
            <a:spLocks noChangeArrowheads="1"/>
          </p:cNvSpPr>
          <p:nvPr/>
        </p:nvSpPr>
        <p:spPr bwMode="auto">
          <a:xfrm>
            <a:off x="4627660" y="4334756"/>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AutoShape 473"/>
          <p:cNvSpPr>
            <a:spLocks noChangeArrowheads="1"/>
          </p:cNvSpPr>
          <p:nvPr/>
        </p:nvSpPr>
        <p:spPr bwMode="auto">
          <a:xfrm>
            <a:off x="1873625" y="1881018"/>
            <a:ext cx="946328" cy="915968"/>
          </a:xfrm>
          <a:prstGeom prst="triangle">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T</a:t>
            </a:r>
            <a:r>
              <a:rPr lang="en-US" sz="2200" baseline="-250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1</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AutoShape 473"/>
          <p:cNvSpPr>
            <a:spLocks noChangeArrowheads="1"/>
          </p:cNvSpPr>
          <p:nvPr/>
        </p:nvSpPr>
        <p:spPr bwMode="auto">
          <a:xfrm>
            <a:off x="2766163" y="2867136"/>
            <a:ext cx="946328" cy="915968"/>
          </a:xfrm>
          <a:prstGeom prst="triangle">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2</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AutoShape 473"/>
          <p:cNvSpPr>
            <a:spLocks noChangeArrowheads="1"/>
          </p:cNvSpPr>
          <p:nvPr/>
        </p:nvSpPr>
        <p:spPr bwMode="auto">
          <a:xfrm>
            <a:off x="3626644" y="3841697"/>
            <a:ext cx="946328" cy="915968"/>
          </a:xfrm>
          <a:prstGeom prst="triangle">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3</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AutoShape 473"/>
          <p:cNvSpPr>
            <a:spLocks noChangeArrowheads="1"/>
          </p:cNvSpPr>
          <p:nvPr/>
        </p:nvSpPr>
        <p:spPr bwMode="auto">
          <a:xfrm>
            <a:off x="4472331" y="4860536"/>
            <a:ext cx="946328" cy="915968"/>
          </a:xfrm>
          <a:prstGeom prst="triangle">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4</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7"/>
          <p:cNvCxnSpPr>
            <a:cxnSpLocks noChangeShapeType="1"/>
            <a:stCxn id="3" idx="1"/>
          </p:cNvCxnSpPr>
          <p:nvPr/>
        </p:nvCxnSpPr>
        <p:spPr bwMode="auto">
          <a:xfrm flipH="1" flipV="1">
            <a:off x="2561447" y="1848299"/>
            <a:ext cx="494469" cy="570056"/>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AutoShape 447"/>
          <p:cNvCxnSpPr>
            <a:cxnSpLocks noChangeShapeType="1"/>
          </p:cNvCxnSpPr>
          <p:nvPr/>
        </p:nvCxnSpPr>
        <p:spPr bwMode="auto">
          <a:xfrm flipH="1" flipV="1">
            <a:off x="3410293" y="2822860"/>
            <a:ext cx="494469" cy="570056"/>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 name="AutoShape 447"/>
          <p:cNvCxnSpPr>
            <a:cxnSpLocks noChangeShapeType="1"/>
          </p:cNvCxnSpPr>
          <p:nvPr/>
        </p:nvCxnSpPr>
        <p:spPr bwMode="auto">
          <a:xfrm flipH="1" flipV="1">
            <a:off x="4225097" y="3808976"/>
            <a:ext cx="494469" cy="570056"/>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4" name="Oval 13"/>
          <p:cNvSpPr>
            <a:spLocks noChangeArrowheads="1"/>
          </p:cNvSpPr>
          <p:nvPr/>
        </p:nvSpPr>
        <p:spPr bwMode="auto">
          <a:xfrm>
            <a:off x="6517342" y="1355238"/>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5" name="Oval 14"/>
          <p:cNvSpPr>
            <a:spLocks noChangeArrowheads="1"/>
          </p:cNvSpPr>
          <p:nvPr/>
        </p:nvSpPr>
        <p:spPr bwMode="auto">
          <a:xfrm>
            <a:off x="7360025" y="2319491"/>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6" name="Oval 15"/>
          <p:cNvSpPr>
            <a:spLocks noChangeArrowheads="1"/>
          </p:cNvSpPr>
          <p:nvPr/>
        </p:nvSpPr>
        <p:spPr bwMode="auto">
          <a:xfrm>
            <a:off x="8435790" y="2341356"/>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7" name="Oval 16"/>
          <p:cNvSpPr>
            <a:spLocks noChangeArrowheads="1"/>
          </p:cNvSpPr>
          <p:nvPr/>
        </p:nvSpPr>
        <p:spPr bwMode="auto">
          <a:xfrm>
            <a:off x="9511558" y="2341356"/>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AutoShape 473"/>
          <p:cNvSpPr>
            <a:spLocks noChangeArrowheads="1"/>
          </p:cNvSpPr>
          <p:nvPr/>
        </p:nvSpPr>
        <p:spPr bwMode="auto">
          <a:xfrm>
            <a:off x="6354861" y="1884729"/>
            <a:ext cx="946328" cy="915968"/>
          </a:xfrm>
          <a:prstGeom prst="triangle">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T</a:t>
            </a:r>
            <a:r>
              <a:rPr lang="en-US" sz="2200" baseline="-250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1</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9" name="AutoShape 473"/>
          <p:cNvSpPr>
            <a:spLocks noChangeArrowheads="1"/>
          </p:cNvSpPr>
          <p:nvPr/>
        </p:nvSpPr>
        <p:spPr bwMode="auto">
          <a:xfrm>
            <a:off x="7158743" y="2858720"/>
            <a:ext cx="946328" cy="915968"/>
          </a:xfrm>
          <a:prstGeom prst="triangle">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2</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AutoShape 473"/>
          <p:cNvSpPr>
            <a:spLocks noChangeArrowheads="1"/>
          </p:cNvSpPr>
          <p:nvPr/>
        </p:nvSpPr>
        <p:spPr bwMode="auto">
          <a:xfrm>
            <a:off x="8245439" y="2845271"/>
            <a:ext cx="946328" cy="915968"/>
          </a:xfrm>
          <a:prstGeom prst="triangle">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3</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1" name="AutoShape 473"/>
          <p:cNvSpPr>
            <a:spLocks noChangeArrowheads="1"/>
          </p:cNvSpPr>
          <p:nvPr/>
        </p:nvSpPr>
        <p:spPr bwMode="auto">
          <a:xfrm>
            <a:off x="9332135" y="2845271"/>
            <a:ext cx="946328" cy="915968"/>
          </a:xfrm>
          <a:prstGeom prst="triangle">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4</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22" name="AutoShape 447"/>
          <p:cNvCxnSpPr>
            <a:cxnSpLocks noChangeShapeType="1"/>
          </p:cNvCxnSpPr>
          <p:nvPr/>
        </p:nvCxnSpPr>
        <p:spPr bwMode="auto">
          <a:xfrm flipH="1" flipV="1">
            <a:off x="6978475" y="1824114"/>
            <a:ext cx="494469" cy="570056"/>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 name="AutoShape 447"/>
          <p:cNvCxnSpPr>
            <a:cxnSpLocks noChangeShapeType="1"/>
            <a:stCxn id="16" idx="0"/>
          </p:cNvCxnSpPr>
          <p:nvPr/>
        </p:nvCxnSpPr>
        <p:spPr bwMode="auto">
          <a:xfrm flipH="1" flipV="1">
            <a:off x="7053955" y="1735986"/>
            <a:ext cx="1653718" cy="60537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AutoShape 447"/>
          <p:cNvCxnSpPr>
            <a:cxnSpLocks noChangeShapeType="1"/>
            <a:stCxn id="17" idx="0"/>
          </p:cNvCxnSpPr>
          <p:nvPr/>
        </p:nvCxnSpPr>
        <p:spPr bwMode="auto">
          <a:xfrm flipH="1" flipV="1">
            <a:off x="7053955" y="1591782"/>
            <a:ext cx="2729486" cy="749574"/>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7" name="AutoShape 472"/>
          <p:cNvSpPr>
            <a:spLocks noChangeArrowheads="1"/>
          </p:cNvSpPr>
          <p:nvPr/>
        </p:nvSpPr>
        <p:spPr bwMode="auto">
          <a:xfrm>
            <a:off x="4945495" y="2464608"/>
            <a:ext cx="733425" cy="371475"/>
          </a:xfrm>
          <a:prstGeom prst="rightArrow">
            <a:avLst>
              <a:gd name="adj1" fmla="val 50000"/>
              <a:gd name="adj2" fmla="val 49359"/>
            </a:avLst>
          </a:prstGeom>
          <a:solidFill>
            <a:schemeClr val="tx1">
              <a:lumMod val="100000"/>
              <a:lumOff val="0"/>
            </a:schemeClr>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8" name="Rectangle 27"/>
          <p:cNvSpPr/>
          <p:nvPr/>
        </p:nvSpPr>
        <p:spPr>
          <a:xfrm>
            <a:off x="6433084" y="4645092"/>
            <a:ext cx="362471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rPr>
              <a:t>Figure 9.9   Path compression.</a:t>
            </a:r>
            <a:endParaRPr lang="en-US" sz="2200" dirty="0"/>
          </a:p>
        </p:txBody>
      </p:sp>
      <p:sp>
        <p:nvSpPr>
          <p:cNvPr id="26" name="Cloud Callout 25"/>
          <p:cNvSpPr/>
          <p:nvPr/>
        </p:nvSpPr>
        <p:spPr>
          <a:xfrm flipH="1">
            <a:off x="478970" y="783771"/>
            <a:ext cx="896983" cy="400973"/>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skip</a:t>
            </a:r>
          </a:p>
        </p:txBody>
      </p:sp>
    </p:spTree>
    <p:extLst>
      <p:ext uri="{BB962C8B-B14F-4D97-AF65-F5344CB8AC3E}">
        <p14:creationId xmlns:p14="http://schemas.microsoft.com/office/powerpoint/2010/main" val="310734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0539" y="472689"/>
            <a:ext cx="9126072" cy="6063198"/>
          </a:xfrm>
          <a:prstGeom prst="rect">
            <a:avLst/>
          </a:prstGeom>
        </p:spPr>
        <p:txBody>
          <a:bodyPr wrap="square">
            <a:spAutoFit/>
          </a:bodyPr>
          <a:lstStyle/>
          <a:p>
            <a:pPr>
              <a:spcAft>
                <a:spcPts val="1200"/>
              </a:spcAft>
            </a:pPr>
            <a:r>
              <a:rPr lang="en-US" sz="2200" b="1" i="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Different interpretation of </a:t>
            </a:r>
            <a:r>
              <a:rPr lang="en-US" sz="2200" b="1" i="1" dirty="0" err="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Kruskal’s</a:t>
            </a:r>
            <a:r>
              <a:rPr lang="en-US" sz="2200" b="1" i="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algorithm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 view of these observations, we can use a slightly different interpretation of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Kruskal’s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algorithm. </a:t>
            </a:r>
          </a:p>
          <a:p>
            <a:pPr marL="457200" marR="0" lvl="0" indent="-4572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Consider the algorithm’s operations as a progression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through a series of forests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containing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all</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the vertices of a given graph and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some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of its edges. </a:t>
            </a:r>
          </a:p>
          <a:p>
            <a:pPr marL="914400" marR="0" lvl="1" indent="-45720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initial forest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consists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of |V| trivial trees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each comprising a single vertex of the graph. </a:t>
            </a:r>
          </a:p>
          <a:p>
            <a:pPr marL="914400" marR="0" lvl="1" indent="-45720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final forest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consists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of a single tree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which is a minimum spanning tree of the graph. </a:t>
            </a:r>
          </a:p>
          <a:p>
            <a:pPr marL="914400" marR="0" lvl="1" indent="-45720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On each iteration, the algorithm </a:t>
            </a:r>
          </a:p>
          <a:p>
            <a:pPr marL="1371600" marR="0" lvl="2" indent="-457200">
              <a:spcBef>
                <a:spcPts val="0"/>
              </a:spcBef>
              <a:spcAft>
                <a:spcPts val="1200"/>
              </a:spcAft>
              <a:buFont typeface="Wingdings" panose="05000000000000000000" pitchFamily="2" charset="2"/>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takes the next edge (u, v) from the sorted list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of the graph’s edges, </a:t>
            </a:r>
          </a:p>
          <a:p>
            <a:pPr marL="1371600" marR="0" lvl="2" indent="-457200">
              <a:spcBef>
                <a:spcPts val="0"/>
              </a:spcBef>
              <a:spcAft>
                <a:spcPts val="1200"/>
              </a:spcAft>
              <a:buFont typeface="Wingdings" panose="05000000000000000000" pitchFamily="2" charset="2"/>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finds the trees containing the vertices u and v</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and, </a:t>
            </a:r>
          </a:p>
          <a:p>
            <a:pPr marL="1371600" marR="0" lvl="2" indent="-457200">
              <a:spcBef>
                <a:spcPts val="0"/>
              </a:spcBef>
              <a:spcAft>
                <a:spcPts val="1200"/>
              </a:spcAft>
              <a:buFont typeface="Wingdings" panose="05000000000000000000" pitchFamily="2"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these trees are not the same,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unites them in a larger tree by adding the edge (u, v).</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Cloud Callout 2"/>
          <p:cNvSpPr/>
          <p:nvPr/>
        </p:nvSpPr>
        <p:spPr>
          <a:xfrm flipH="1">
            <a:off x="478970" y="783771"/>
            <a:ext cx="896983" cy="400973"/>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skip</a:t>
            </a:r>
          </a:p>
        </p:txBody>
      </p:sp>
      <p:pic>
        <p:nvPicPr>
          <p:cNvPr id="4" name="Picture 3" descr="Image result for smiley face images">
            <a:extLst>
              <a:ext uri="{FF2B5EF4-FFF2-40B4-BE49-F238E27FC236}">
                <a16:creationId xmlns:a16="http://schemas.microsoft.com/office/drawing/2014/main" id="{253818D1-17BE-4E25-B9EA-D1397AE9EC1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970" y="1972977"/>
            <a:ext cx="586105" cy="425450"/>
          </a:xfrm>
          <a:prstGeom prst="rect">
            <a:avLst/>
          </a:prstGeom>
          <a:noFill/>
        </p:spPr>
      </p:pic>
    </p:spTree>
    <p:extLst>
      <p:ext uri="{BB962C8B-B14F-4D97-AF65-F5344CB8AC3E}">
        <p14:creationId xmlns:p14="http://schemas.microsoft.com/office/powerpoint/2010/main" val="2378709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2611" y="1658472"/>
            <a:ext cx="8776447" cy="3754874"/>
          </a:xfrm>
          <a:prstGeom prst="rect">
            <a:avLst/>
          </a:prstGeom>
        </p:spPr>
        <p:txBody>
          <a:bodyPr wrap="square">
            <a:spAutoFit/>
          </a:bodyPr>
          <a:lstStyle/>
          <a:p>
            <a:pPr>
              <a:spcAft>
                <a:spcPts val="1200"/>
              </a:spcAft>
            </a:pPr>
            <a:r>
              <a:rPr lang="en-US" sz="2200" b="1" i="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Efficient union-find algorithm </a:t>
            </a: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457200" marR="0" lvl="0" indent="-4572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Fortunately, there are efficient algorithms for doing so, including the crucial check for whether two vertices belong to the same tree. </a:t>
            </a:r>
          </a:p>
          <a:p>
            <a:pPr marL="914400" marR="0" lvl="1" indent="-45720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They are called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union-find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algorithms.  </a:t>
            </a:r>
          </a:p>
          <a:p>
            <a:pPr marL="457200" marR="0" lvl="0" indent="-4572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With an efficient union-find algorithm, the running time of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Kruskal’s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algorithm will be dominated by the time needed for sorting the edge weights of a given graph. </a:t>
            </a:r>
          </a:p>
          <a:p>
            <a:pPr marL="914400" marR="0" lvl="1" indent="-45720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Hence, with an efficient sorting algorithm, the time efficiency of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Kruskal’s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algorithm will be O( |E| log |E|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Cloud Callout 2"/>
          <p:cNvSpPr/>
          <p:nvPr/>
        </p:nvSpPr>
        <p:spPr>
          <a:xfrm flipH="1">
            <a:off x="478970" y="783771"/>
            <a:ext cx="896983" cy="400973"/>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skip</a:t>
            </a:r>
          </a:p>
        </p:txBody>
      </p:sp>
    </p:spTree>
    <p:extLst>
      <p:ext uri="{BB962C8B-B14F-4D97-AF65-F5344CB8AC3E}">
        <p14:creationId xmlns:p14="http://schemas.microsoft.com/office/powerpoint/2010/main" val="907862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3294" y="871437"/>
            <a:ext cx="8785412" cy="5078313"/>
          </a:xfrm>
          <a:prstGeom prst="rect">
            <a:avLst/>
          </a:prstGeom>
        </p:spPr>
        <p:txBody>
          <a:bodyPr wrap="square">
            <a:spAutoFit/>
          </a:bodyPr>
          <a:lstStyle/>
          <a:p>
            <a:pPr>
              <a:spcAft>
                <a:spcPts val="1200"/>
              </a:spcAft>
            </a:pP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Disjoint Subsets and Union-Find Algorithms</a:t>
            </a: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a:spcAft>
                <a:spcPts val="1200"/>
              </a:spcAft>
            </a:pP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Kruskal’s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algorithm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requires a dynamic partition of some  n  element set  S  into a collection of disjoint subsets  S</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2</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S</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2</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After being initialize as a collection of  n  one-element subsets, each containing a different element of S, the collection is subjected to a sequence of intermixed  union and find operations.  </a:t>
            </a:r>
          </a:p>
          <a:p>
            <a:pPr marL="742950" marR="0" lvl="1" indent="-28575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number of union operations in any such sequence must be bounded above by n-1 because each union increases a subset’s size at least by  1  and there are only  n  elements in the entire set  S.)</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Cloud Callout 2"/>
          <p:cNvSpPr/>
          <p:nvPr/>
        </p:nvSpPr>
        <p:spPr>
          <a:xfrm flipH="1">
            <a:off x="478970" y="783771"/>
            <a:ext cx="896983" cy="400973"/>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skip</a:t>
            </a:r>
          </a:p>
        </p:txBody>
      </p:sp>
    </p:spTree>
    <p:extLst>
      <p:ext uri="{BB962C8B-B14F-4D97-AF65-F5344CB8AC3E}">
        <p14:creationId xmlns:p14="http://schemas.microsoft.com/office/powerpoint/2010/main" val="3258541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3294" y="826613"/>
            <a:ext cx="8785412" cy="5724644"/>
          </a:xfrm>
          <a:prstGeom prst="rect">
            <a:avLst/>
          </a:prstGeom>
        </p:spPr>
        <p:txBody>
          <a:bodyPr wrap="square">
            <a:spAutoFit/>
          </a:bodyPr>
          <a:lstStyle/>
          <a:p>
            <a:pPr>
              <a:spcAft>
                <a:spcPts val="1200"/>
              </a:spcAft>
            </a:pP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Disjoint Subsets and Union-Find Algorithms</a:t>
            </a: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a:spcAft>
                <a:spcPts val="1200"/>
              </a:spcAft>
            </a:pP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Kruskal’s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algorithm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Thus, we are dealing here with an abstract data type of a collection of disjoint subsets of a finite set with the following operations:</a:t>
            </a:r>
          </a:p>
          <a:p>
            <a:pPr marL="742950" marR="0" lvl="1" indent="-285750">
              <a:spcBef>
                <a:spcPts val="0"/>
              </a:spcBef>
              <a:spcAft>
                <a:spcPts val="1200"/>
              </a:spcAft>
              <a:buFont typeface="Courier New" panose="02070309020205020404" pitchFamily="49" charset="0"/>
              <a:buChar char="o"/>
            </a:pPr>
            <a:r>
              <a:rPr lang="en-US" sz="2200" i="1"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makeset</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(x)</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creates a one-element set { x }.  </a:t>
            </a:r>
          </a:p>
          <a:p>
            <a:pPr marL="1143000" marR="0" lvl="2" indent="-228600">
              <a:spcBef>
                <a:spcPts val="0"/>
              </a:spcBef>
              <a:spcAft>
                <a:spcPts val="1200"/>
              </a:spcAft>
              <a:buFont typeface="Wingdings" panose="05000000000000000000" pitchFamily="2"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Assumed that this operation can be applied to each of the  elements of set  S only once.</a:t>
            </a:r>
          </a:p>
          <a:p>
            <a:pPr marL="742950" marR="0" lvl="1" indent="-285750">
              <a:spcBef>
                <a:spcPts val="0"/>
              </a:spcBef>
              <a:spcAft>
                <a:spcPts val="1200"/>
              </a:spcAft>
              <a:buFont typeface="Courier New" panose="02070309020205020404" pitchFamily="49" charset="0"/>
              <a:buChar char="o"/>
            </a:pP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find(x)</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returns a subset containing x.</a:t>
            </a:r>
          </a:p>
          <a:p>
            <a:pPr marL="742950" marR="0" lvl="1" indent="-285750">
              <a:spcBef>
                <a:spcPts val="0"/>
              </a:spcBef>
              <a:spcAft>
                <a:spcPts val="1200"/>
              </a:spcAft>
              <a:buFont typeface="Courier New" panose="02070309020205020404" pitchFamily="49" charset="0"/>
              <a:buChar char="o"/>
            </a:pP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union(x, y</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constructs the union of the disjoint subsets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x</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and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y</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containing x and y, respectively, and adds it to the collection to replace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x</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and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y</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which are deleted from it.</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Cloud Callout 2"/>
          <p:cNvSpPr/>
          <p:nvPr/>
        </p:nvSpPr>
        <p:spPr>
          <a:xfrm flipH="1">
            <a:off x="478970" y="783771"/>
            <a:ext cx="896983" cy="400973"/>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skip</a:t>
            </a:r>
          </a:p>
        </p:txBody>
      </p:sp>
    </p:spTree>
    <p:extLst>
      <p:ext uri="{BB962C8B-B14F-4D97-AF65-F5344CB8AC3E}">
        <p14:creationId xmlns:p14="http://schemas.microsoft.com/office/powerpoint/2010/main" val="4250942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0188" y="548707"/>
            <a:ext cx="8785412" cy="6032421"/>
          </a:xfrm>
          <a:prstGeom prst="rect">
            <a:avLst/>
          </a:prstGeom>
        </p:spPr>
        <p:txBody>
          <a:bodyPr wrap="square">
            <a:spAutoFit/>
          </a:bodyPr>
          <a:lstStyle/>
          <a:p>
            <a:pPr>
              <a:spcAft>
                <a:spcPts val="1200"/>
              </a:spcAft>
            </a:pP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Disjoint Subsets and Union-Find Algorithms</a:t>
            </a: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a:spcAft>
                <a:spcPts val="1200"/>
              </a:spcAft>
            </a:pP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Kruskal’s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algorithm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 example, let  s = {1, 2, 3, 4, 5, 6 }. </a:t>
            </a:r>
          </a:p>
          <a:p>
            <a:pPr marL="914400" marR="0" lvl="0" indent="-45720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Then  </a:t>
            </a:r>
            <a:r>
              <a:rPr lang="en-US" sz="2200" i="1"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makeset</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i="1"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creates the set {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and applying this operation six times initializes the structure to the collection of six singleton set: </a:t>
            </a:r>
          </a:p>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  { 2 }, { 3 },  { 4 },  { 5 },  { 6 }. </a:t>
            </a:r>
          </a:p>
          <a:p>
            <a:pPr marL="914400" marR="0" lvl="0" indent="-458788">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Performing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union(1, 4)</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and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union(5, 2)</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yields</a:t>
            </a:r>
          </a:p>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4}, { 5,  2 },  { 3 },  { 6 },</a:t>
            </a:r>
          </a:p>
          <a:p>
            <a:pPr marL="914400" marR="0" lvl="0" indent="-458788">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and, if followed by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union(4, 5)</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and then by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union(3, 6)</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we end up with the disjoint subsets</a:t>
            </a:r>
          </a:p>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4,  5,  2 },  { 3,  6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Cloud Callout 2"/>
          <p:cNvSpPr/>
          <p:nvPr/>
        </p:nvSpPr>
        <p:spPr>
          <a:xfrm flipH="1">
            <a:off x="478970" y="783771"/>
            <a:ext cx="896983" cy="400973"/>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skip</a:t>
            </a:r>
          </a:p>
        </p:txBody>
      </p:sp>
    </p:spTree>
    <p:extLst>
      <p:ext uri="{BB962C8B-B14F-4D97-AF65-F5344CB8AC3E}">
        <p14:creationId xmlns:p14="http://schemas.microsoft.com/office/powerpoint/2010/main" val="2630147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3294" y="871437"/>
            <a:ext cx="8785412" cy="5724644"/>
          </a:xfrm>
          <a:prstGeom prst="rect">
            <a:avLst/>
          </a:prstGeom>
        </p:spPr>
        <p:txBody>
          <a:bodyPr wrap="square">
            <a:spAutoFit/>
          </a:bodyPr>
          <a:lstStyle/>
          <a:p>
            <a:pPr>
              <a:spcAft>
                <a:spcPts val="1200"/>
              </a:spcAft>
            </a:pP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Disjoint Subsets and Union-Find Algorithms</a:t>
            </a: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a:spcAft>
                <a:spcPts val="1200"/>
              </a:spcAft>
            </a:pP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Kruskal’s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algorithm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a:p>
            <a:pPr marL="457200" marR="0" lvl="0" indent="-4572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Most implementations of this abstract data type use one element from each of the disjoint subsets in a collection as that subset’s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representative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914400" marR="0" lvl="1" indent="-45720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Some implementations do not impose any specific constraints on such a representative; </a:t>
            </a:r>
          </a:p>
          <a:p>
            <a:pPr marL="914400" marR="0" lvl="1" indent="-45720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others do so by requiring, say, the smallest element of each subset to be used as the subset’s  representative.  </a:t>
            </a:r>
          </a:p>
          <a:p>
            <a:pPr marL="914400" marR="0" lvl="1" indent="-457200">
              <a:spcBef>
                <a:spcPts val="0"/>
              </a:spcBef>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Also, it is usually assumed that set elements are integers.</a:t>
            </a:r>
          </a:p>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Cloud Callout 2"/>
          <p:cNvSpPr/>
          <p:nvPr/>
        </p:nvSpPr>
        <p:spPr>
          <a:xfrm flipH="1">
            <a:off x="478970" y="783771"/>
            <a:ext cx="896983" cy="400973"/>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skip</a:t>
            </a:r>
          </a:p>
        </p:txBody>
      </p:sp>
    </p:spTree>
    <p:extLst>
      <p:ext uri="{BB962C8B-B14F-4D97-AF65-F5344CB8AC3E}">
        <p14:creationId xmlns:p14="http://schemas.microsoft.com/office/powerpoint/2010/main" val="649400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9152" y="225978"/>
            <a:ext cx="8785412" cy="6201698"/>
          </a:xfrm>
          <a:prstGeom prst="rect">
            <a:avLst/>
          </a:prstGeom>
        </p:spPr>
        <p:txBody>
          <a:bodyPr wrap="square">
            <a:spAutoFit/>
          </a:bodyPr>
          <a:lstStyle/>
          <a:p>
            <a:pPr>
              <a:spcAft>
                <a:spcPts val="1200"/>
              </a:spcAft>
            </a:pP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Disjoint Subsets and Union-Find Algorithms</a:t>
            </a: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a:spcAft>
                <a:spcPts val="600"/>
              </a:spcAft>
            </a:pP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Kruskal’s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algorithm </a:t>
            </a:r>
          </a:p>
          <a:p>
            <a:pPr marL="457200" marR="0" lvl="0" indent="-457200">
              <a:spcBef>
                <a:spcPts val="0"/>
              </a:spcBef>
              <a:spcAft>
                <a:spcPts val="6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a:p>
            <a:pPr marL="457200" marR="0" lvl="0" indent="-457200">
              <a:spcBef>
                <a:spcPts val="0"/>
              </a:spcBef>
              <a:spcAft>
                <a:spcPts val="6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There are two principal alternatives for implementing this data structure. </a:t>
            </a:r>
          </a:p>
          <a:p>
            <a:pPr marL="914400" marR="0" lvl="1" indent="-457200">
              <a:spcBef>
                <a:spcPts val="0"/>
              </a:spcBef>
              <a:spcAft>
                <a:spcPts val="6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first one, called the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quick find</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optimizes the time efficiency of the find operation; </a:t>
            </a:r>
          </a:p>
          <a:p>
            <a:pPr marL="914400" marR="0" lvl="1" indent="-457200">
              <a:spcBef>
                <a:spcPts val="0"/>
              </a:spcBef>
              <a:spcAft>
                <a:spcPts val="6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second one, called the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quick union</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optimizes the union operation.</a:t>
            </a:r>
          </a:p>
          <a:p>
            <a:pPr marL="914400" marR="0" lvl="0" indent="-457200">
              <a:spcBef>
                <a:spcPts val="0"/>
              </a:spcBef>
              <a:spcAft>
                <a:spcPts val="6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quick find</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uses an array indexed by the elements of the underlying set S;</a:t>
            </a:r>
          </a:p>
          <a:p>
            <a:pPr marL="1371600" marR="0" lvl="1" indent="-457200">
              <a:spcBef>
                <a:spcPts val="0"/>
              </a:spcBef>
              <a:spcAft>
                <a:spcPts val="600"/>
              </a:spcAft>
              <a:buFont typeface="Wingdings" panose="05000000000000000000" pitchFamily="2"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array’s values indicate the representatives of the subsets containing those elements. </a:t>
            </a:r>
          </a:p>
          <a:p>
            <a:pPr marL="1371600" marR="0" lvl="1" indent="-457200">
              <a:spcBef>
                <a:spcPts val="0"/>
              </a:spcBef>
              <a:spcAft>
                <a:spcPts val="600"/>
              </a:spcAft>
              <a:buFont typeface="Wingdings" panose="05000000000000000000" pitchFamily="2"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Each subset is implemented as a linked list whose header contains the pointers to the first and last elements of the list along with the number of elements in the list (see Figure 9.7 for an example).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Cloud Callout 2"/>
          <p:cNvSpPr/>
          <p:nvPr/>
        </p:nvSpPr>
        <p:spPr>
          <a:xfrm flipH="1">
            <a:off x="478970" y="783771"/>
            <a:ext cx="896983" cy="400973"/>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skip</a:t>
            </a:r>
          </a:p>
        </p:txBody>
      </p:sp>
    </p:spTree>
    <p:extLst>
      <p:ext uri="{BB962C8B-B14F-4D97-AF65-F5344CB8AC3E}">
        <p14:creationId xmlns:p14="http://schemas.microsoft.com/office/powerpoint/2010/main" val="502487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6779</TotalTime>
  <Words>2135</Words>
  <Application>Microsoft Office PowerPoint</Application>
  <PresentationFormat>Widescreen</PresentationFormat>
  <Paragraphs>213</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Microsoft YaHei</vt:lpstr>
      <vt:lpstr>Arial</vt:lpstr>
      <vt:lpstr>Calibri</vt:lpstr>
      <vt:lpstr>Calibri Light</vt:lpstr>
      <vt:lpstr>Courier New</vt:lpstr>
      <vt:lpstr>Symbol</vt:lpstr>
      <vt:lpstr>Times New Roman</vt:lpstr>
      <vt:lpstr>Wingdings</vt:lpstr>
      <vt:lpstr>Office Theme</vt:lpstr>
      <vt:lpstr>Chapter 07_05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HannaEdwin</dc:creator>
  <cp:lastModifiedBy>Peter Ng</cp:lastModifiedBy>
  <cp:revision>459</cp:revision>
  <dcterms:created xsi:type="dcterms:W3CDTF">2016-10-13T00:10:31Z</dcterms:created>
  <dcterms:modified xsi:type="dcterms:W3CDTF">2021-07-14T03:59:24Z</dcterms:modified>
</cp:coreProperties>
</file>