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2" r:id="rId2"/>
    <p:sldId id="533" r:id="rId3"/>
    <p:sldId id="534" r:id="rId4"/>
    <p:sldId id="535" r:id="rId5"/>
    <p:sldId id="536" r:id="rId6"/>
    <p:sldId id="541" r:id="rId7"/>
    <p:sldId id="511" r:id="rId8"/>
    <p:sldId id="508" r:id="rId9"/>
    <p:sldId id="341" r:id="rId10"/>
    <p:sldId id="342" r:id="rId11"/>
    <p:sldId id="343" r:id="rId12"/>
    <p:sldId id="421" r:id="rId13"/>
    <p:sldId id="422" r:id="rId14"/>
    <p:sldId id="344" r:id="rId15"/>
    <p:sldId id="345" r:id="rId16"/>
    <p:sldId id="423" r:id="rId17"/>
    <p:sldId id="542" r:id="rId18"/>
    <p:sldId id="424" r:id="rId19"/>
    <p:sldId id="346" r:id="rId20"/>
    <p:sldId id="347" r:id="rId21"/>
    <p:sldId id="348" r:id="rId22"/>
    <p:sldId id="413" r:id="rId23"/>
    <p:sldId id="414" r:id="rId24"/>
    <p:sldId id="425" r:id="rId25"/>
    <p:sldId id="426" r:id="rId26"/>
    <p:sldId id="415" r:id="rId27"/>
    <p:sldId id="527" r:id="rId28"/>
    <p:sldId id="416" r:id="rId29"/>
    <p:sldId id="417" r:id="rId30"/>
    <p:sldId id="428" r:id="rId31"/>
    <p:sldId id="427" r:id="rId32"/>
    <p:sldId id="418" r:id="rId33"/>
    <p:sldId id="419" r:id="rId34"/>
    <p:sldId id="420" r:id="rId35"/>
    <p:sldId id="349" r:id="rId36"/>
    <p:sldId id="350" r:id="rId37"/>
    <p:sldId id="351" r:id="rId38"/>
    <p:sldId id="430" r:id="rId39"/>
    <p:sldId id="431" r:id="rId40"/>
    <p:sldId id="352" r:id="rId41"/>
    <p:sldId id="432" r:id="rId42"/>
    <p:sldId id="433" r:id="rId43"/>
    <p:sldId id="434" r:id="rId44"/>
    <p:sldId id="435" r:id="rId45"/>
    <p:sldId id="353" r:id="rId46"/>
    <p:sldId id="437" r:id="rId47"/>
    <p:sldId id="436" r:id="rId48"/>
    <p:sldId id="354" r:id="rId49"/>
    <p:sldId id="355" r:id="rId50"/>
    <p:sldId id="356" r:id="rId51"/>
    <p:sldId id="357" r:id="rId52"/>
    <p:sldId id="358" r:id="rId53"/>
    <p:sldId id="359" r:id="rId54"/>
    <p:sldId id="360" r:id="rId55"/>
    <p:sldId id="362" r:id="rId56"/>
    <p:sldId id="363" r:id="rId57"/>
    <p:sldId id="451" r:id="rId58"/>
    <p:sldId id="453" r:id="rId59"/>
    <p:sldId id="452" r:id="rId60"/>
    <p:sldId id="454" r:id="rId61"/>
    <p:sldId id="455" r:id="rId62"/>
    <p:sldId id="456" r:id="rId63"/>
    <p:sldId id="457" r:id="rId64"/>
    <p:sldId id="458" r:id="rId65"/>
    <p:sldId id="459" r:id="rId66"/>
    <p:sldId id="364" r:id="rId67"/>
    <p:sldId id="365" r:id="rId68"/>
    <p:sldId id="543" r:id="rId69"/>
    <p:sldId id="468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D4810A-685D-40B8-96A8-2A2B508466D3}">
          <p14:sldIdLst>
            <p14:sldId id="532"/>
            <p14:sldId id="533"/>
            <p14:sldId id="534"/>
            <p14:sldId id="535"/>
            <p14:sldId id="536"/>
            <p14:sldId id="541"/>
            <p14:sldId id="511"/>
            <p14:sldId id="508"/>
            <p14:sldId id="341"/>
            <p14:sldId id="342"/>
            <p14:sldId id="343"/>
            <p14:sldId id="421"/>
            <p14:sldId id="422"/>
            <p14:sldId id="344"/>
            <p14:sldId id="345"/>
            <p14:sldId id="423"/>
            <p14:sldId id="542"/>
            <p14:sldId id="424"/>
            <p14:sldId id="346"/>
            <p14:sldId id="347"/>
            <p14:sldId id="348"/>
            <p14:sldId id="413"/>
            <p14:sldId id="414"/>
            <p14:sldId id="425"/>
            <p14:sldId id="426"/>
            <p14:sldId id="415"/>
            <p14:sldId id="527"/>
            <p14:sldId id="416"/>
            <p14:sldId id="417"/>
            <p14:sldId id="428"/>
            <p14:sldId id="427"/>
            <p14:sldId id="418"/>
            <p14:sldId id="419"/>
            <p14:sldId id="420"/>
            <p14:sldId id="349"/>
            <p14:sldId id="350"/>
            <p14:sldId id="351"/>
            <p14:sldId id="430"/>
            <p14:sldId id="431"/>
            <p14:sldId id="352"/>
            <p14:sldId id="432"/>
            <p14:sldId id="433"/>
            <p14:sldId id="434"/>
            <p14:sldId id="435"/>
            <p14:sldId id="353"/>
            <p14:sldId id="437"/>
            <p14:sldId id="436"/>
            <p14:sldId id="354"/>
            <p14:sldId id="355"/>
            <p14:sldId id="356"/>
            <p14:sldId id="357"/>
            <p14:sldId id="358"/>
            <p14:sldId id="359"/>
            <p14:sldId id="360"/>
            <p14:sldId id="362"/>
            <p14:sldId id="363"/>
            <p14:sldId id="451"/>
            <p14:sldId id="453"/>
            <p14:sldId id="452"/>
            <p14:sldId id="454"/>
            <p14:sldId id="455"/>
            <p14:sldId id="456"/>
            <p14:sldId id="457"/>
            <p14:sldId id="458"/>
            <p14:sldId id="459"/>
            <p14:sldId id="364"/>
            <p14:sldId id="365"/>
            <p14:sldId id="543"/>
            <p14:sldId id="4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62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" y="2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ymmetric_relation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691" y="1209449"/>
            <a:ext cx="7524206" cy="2387600"/>
          </a:xfrm>
        </p:spPr>
        <p:txBody>
          <a:bodyPr>
            <a:normAutofit/>
          </a:bodyPr>
          <a:lstStyle/>
          <a:p>
            <a:r>
              <a:rPr lang="en-US" sz="4400" b="1" dirty="0"/>
              <a:t>4  Transform-and-Conquer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32970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2237C37-5D0A-418F-85A0-6552AD74BA92}"/>
              </a:ext>
            </a:extLst>
          </p:cNvPr>
          <p:cNvSpPr txBox="1"/>
          <p:nvPr/>
        </p:nvSpPr>
        <p:spPr>
          <a:xfrm>
            <a:off x="893250" y="636536"/>
            <a:ext cx="10008528" cy="7537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67543" y="636536"/>
            <a:ext cx="9334235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ea typeface="SimSun" panose="02010600030101010101" pitchFamily="2" charset="-122"/>
                <a:cs typeface="Times New Roman" panose="02020603050405020304" pitchFamily="18" charset="0"/>
              </a:rPr>
              <a:t>Notion of the Heap </a:t>
            </a: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Definition: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heap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(a data structure) can be defined as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sz="2400" i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binary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tree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with keys assigned to its nodes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(one key per node) satisfied the following two conditions:</a:t>
            </a:r>
          </a:p>
          <a:p>
            <a:pPr marL="1376363" lvl="1" indent="-461963"/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   </a:t>
            </a:r>
            <a:r>
              <a:rPr lang="en-US" sz="2400" i="1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tree’s shape requirement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</a:p>
          <a:p>
            <a:pPr marL="1828800" lvl="2" indent="-346075"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binary tree is essentially complete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(or simply complete): </a:t>
            </a:r>
          </a:p>
          <a:p>
            <a:pPr marL="2174875" lvl="3" indent="-346075">
              <a:buFont typeface="Arial" panose="020B0604020202020204" pitchFamily="34" charset="0"/>
              <a:buChar char="•"/>
              <a:tabLst>
                <a:tab pos="11430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all its levels are full except possibly the last level, where only some rightmost leaves may be missing.</a:t>
            </a:r>
          </a:p>
          <a:p>
            <a:pPr marL="685800" lvl="1"/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2.   </a:t>
            </a:r>
            <a:r>
              <a:rPr lang="en-US" sz="2400" i="1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parental dominance requirement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is</a:t>
            </a:r>
          </a:p>
          <a:p>
            <a:pPr marL="1828800" lvl="1" indent="-452438"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max-heap: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 requires the key at each node is greater than or equal to the keys at its children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or</a:t>
            </a:r>
          </a:p>
          <a:p>
            <a:pPr marL="1828800" lvl="1" indent="-452438"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min-heap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 requires the key at each node to be less than or equal to the keys at its children.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515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5">
            <a:extLst>
              <a:ext uri="{FF2B5EF4-FFF2-40B4-BE49-F238E27FC236}">
                <a16:creationId xmlns:a16="http://schemas.microsoft.com/office/drawing/2014/main" id="{B49C9409-A18D-48D8-9512-61A87821747D}"/>
              </a:ext>
            </a:extLst>
          </p:cNvPr>
          <p:cNvSpPr txBox="1"/>
          <p:nvPr/>
        </p:nvSpPr>
        <p:spPr>
          <a:xfrm>
            <a:off x="720513" y="4643248"/>
            <a:ext cx="10008528" cy="7537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67870" y="1157585"/>
            <a:ext cx="4156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Consider the trees of Figure 6.9.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539075"/>
              </p:ext>
            </p:extLst>
          </p:nvPr>
        </p:nvGraphicFramePr>
        <p:xfrm>
          <a:off x="6405085" y="3183071"/>
          <a:ext cx="2692733" cy="42142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47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8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40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14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</a:rPr>
                        <a:t> 10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</a:rPr>
                        <a:t>  5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</a:rPr>
                        <a:t> 7    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</a:rPr>
                        <a:t> 4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</a:rPr>
                        <a:t> 2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</a:rPr>
                        <a:t> 1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Line 10"/>
          <p:cNvSpPr>
            <a:spLocks noChangeShapeType="1"/>
          </p:cNvSpPr>
          <p:nvPr/>
        </p:nvSpPr>
        <p:spPr bwMode="auto">
          <a:xfrm flipH="1">
            <a:off x="3045355" y="2382982"/>
            <a:ext cx="390572" cy="6067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3430877" y="2382982"/>
            <a:ext cx="476105" cy="6067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2653280" y="3438030"/>
            <a:ext cx="293066" cy="56271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040949" y="3464430"/>
            <a:ext cx="199784" cy="5363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3665314" y="3412873"/>
            <a:ext cx="210302" cy="6130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804885" y="4134178"/>
            <a:ext cx="1042015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 rot="10800000" flipV="1">
            <a:off x="6499562" y="2549038"/>
            <a:ext cx="25982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1     2   3    4    5   6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26375" y="1953941"/>
            <a:ext cx="63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24485" y="2933624"/>
            <a:ext cx="5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4832" y="2970446"/>
            <a:ext cx="5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90914" y="4081784"/>
            <a:ext cx="5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04012" y="4075644"/>
            <a:ext cx="5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88200" y="4074952"/>
            <a:ext cx="5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Curved Up Arrow 23"/>
          <p:cNvSpPr/>
          <p:nvPr/>
        </p:nvSpPr>
        <p:spPr>
          <a:xfrm>
            <a:off x="7195127" y="3682412"/>
            <a:ext cx="821414" cy="8590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/>
          <p:cNvSpPr/>
          <p:nvPr/>
        </p:nvSpPr>
        <p:spPr>
          <a:xfrm>
            <a:off x="7195127" y="3769265"/>
            <a:ext cx="1228438" cy="15719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Down Arrow 25"/>
          <p:cNvSpPr/>
          <p:nvPr/>
        </p:nvSpPr>
        <p:spPr>
          <a:xfrm>
            <a:off x="6696364" y="3093086"/>
            <a:ext cx="498763" cy="7974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Down Arrow 26"/>
          <p:cNvSpPr/>
          <p:nvPr/>
        </p:nvSpPr>
        <p:spPr>
          <a:xfrm>
            <a:off x="6677891" y="2974109"/>
            <a:ext cx="895927" cy="1087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Down Arrow 27"/>
          <p:cNvSpPr/>
          <p:nvPr/>
        </p:nvSpPr>
        <p:spPr>
          <a:xfrm>
            <a:off x="7666182" y="3015173"/>
            <a:ext cx="1177302" cy="6767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20753" y="4617691"/>
            <a:ext cx="61007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An example of a heap.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complete binary tree and  max heap.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tree has height two;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tree is stored in an array.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e.g., The node at index 3 has a value 7.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F30E39-2C52-427E-BF1B-A49632C50374}"/>
              </a:ext>
            </a:extLst>
          </p:cNvPr>
          <p:cNvSpPr txBox="1"/>
          <p:nvPr/>
        </p:nvSpPr>
        <p:spPr>
          <a:xfrm>
            <a:off x="9538720" y="3301766"/>
            <a:ext cx="132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2i and 2i+1</a:t>
            </a:r>
          </a:p>
        </p:txBody>
      </p:sp>
    </p:spTree>
    <p:extLst>
      <p:ext uri="{BB962C8B-B14F-4D97-AF65-F5344CB8AC3E}">
        <p14:creationId xmlns:p14="http://schemas.microsoft.com/office/powerpoint/2010/main" val="1602790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3132" y="1184727"/>
            <a:ext cx="4156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Consider the trees of Figure 6.9.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Line 10"/>
          <p:cNvSpPr>
            <a:spLocks noChangeShapeType="1"/>
          </p:cNvSpPr>
          <p:nvPr/>
        </p:nvSpPr>
        <p:spPr bwMode="auto">
          <a:xfrm flipH="1">
            <a:off x="3045355" y="2382982"/>
            <a:ext cx="390572" cy="6067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3430877" y="2382982"/>
            <a:ext cx="476105" cy="6067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040949" y="3464430"/>
            <a:ext cx="199784" cy="5363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3665314" y="3412873"/>
            <a:ext cx="210302" cy="6130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804885" y="4134178"/>
            <a:ext cx="1042015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26375" y="1953941"/>
            <a:ext cx="63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24485" y="2933624"/>
            <a:ext cx="5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4832" y="2970446"/>
            <a:ext cx="5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04012" y="4075644"/>
            <a:ext cx="5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88200" y="4074952"/>
            <a:ext cx="5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352424" y="4706259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is not a heap, because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tree’s shape requirement is violated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its levels are full except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possibly the last level,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some rightmost leaves may be missing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3137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2424" y="1060428"/>
            <a:ext cx="4156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Consider the trees of Figure 6.9.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Line 10"/>
          <p:cNvSpPr>
            <a:spLocks noChangeShapeType="1"/>
          </p:cNvSpPr>
          <p:nvPr/>
        </p:nvSpPr>
        <p:spPr bwMode="auto">
          <a:xfrm flipH="1">
            <a:off x="3045355" y="2382982"/>
            <a:ext cx="390572" cy="6067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3430877" y="2382982"/>
            <a:ext cx="476105" cy="6067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2653280" y="3438030"/>
            <a:ext cx="293066" cy="56271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040949" y="3464430"/>
            <a:ext cx="199784" cy="5363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3665314" y="3412873"/>
            <a:ext cx="210302" cy="6130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126375" y="1953941"/>
            <a:ext cx="63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24485" y="2933624"/>
            <a:ext cx="5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4832" y="2970446"/>
            <a:ext cx="5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90914" y="4081784"/>
            <a:ext cx="5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04012" y="4075644"/>
            <a:ext cx="5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88200" y="4074952"/>
            <a:ext cx="5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352423" y="4706259"/>
            <a:ext cx="80731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not a heap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because the parental dominance requirement is violated.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binary tree fails to be a max heap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node with key 5 is less than one of its child node with key 6.</a:t>
            </a:r>
          </a:p>
        </p:txBody>
      </p:sp>
    </p:spTree>
    <p:extLst>
      <p:ext uri="{BB962C8B-B14F-4D97-AF65-F5344CB8AC3E}">
        <p14:creationId xmlns:p14="http://schemas.microsoft.com/office/powerpoint/2010/main" val="1837905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C8F23D90-E562-4DFD-99A5-0989C3068AA8}"/>
              </a:ext>
            </a:extLst>
          </p:cNvPr>
          <p:cNvSpPr txBox="1"/>
          <p:nvPr/>
        </p:nvSpPr>
        <p:spPr>
          <a:xfrm>
            <a:off x="1152144" y="1639641"/>
            <a:ext cx="10203272" cy="12590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CF115885-E86B-41E5-BF96-4E45CFF52FBA}"/>
              </a:ext>
            </a:extLst>
          </p:cNvPr>
          <p:cNvSpPr txBox="1"/>
          <p:nvPr/>
        </p:nvSpPr>
        <p:spPr>
          <a:xfrm>
            <a:off x="1152145" y="3959353"/>
            <a:ext cx="10203272" cy="7226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22267" y="1174714"/>
            <a:ext cx="8884773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>
                <a:ea typeface="SimSun" panose="02010600030101010101" pitchFamily="2" charset="-122"/>
              </a:rPr>
              <a:t>Heap</a:t>
            </a:r>
          </a:p>
          <a:p>
            <a:pPr>
              <a:spcAft>
                <a:spcPts val="1200"/>
              </a:spcAft>
            </a:pPr>
            <a:r>
              <a:rPr lang="en-US" sz="2600" dirty="0">
                <a:latin typeface="Times New Roman" panose="02020603050405020304" pitchFamily="18" charset="0"/>
                <a:ea typeface="SimSun" panose="02010600030101010101" pitchFamily="2" charset="-122"/>
              </a:rPr>
              <a:t>In a max or min heap,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919163" lvl="1" indent="-461963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Key values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 a heap are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ordered top down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</a:p>
          <a:p>
            <a:pPr marL="1376363" lvl="2" indent="-461963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key values on any path from the root to a leaf is decreasing or increasing (respectively, nonincreasing or nondecreasing, if equal keys are allowed.)</a:t>
            </a:r>
          </a:p>
          <a:p>
            <a:pPr marL="919163" lvl="1" indent="-461963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no left-to-right order in key values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; </a:t>
            </a:r>
          </a:p>
          <a:p>
            <a:pPr marL="1376363" lvl="2" indent="-461963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no relationship among key values for nodes in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left and right subtrees of the same node. </a:t>
            </a:r>
          </a:p>
          <a:p>
            <a:pPr marL="1833563" lvl="3" indent="-461963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i.e., no relationship among key values for nodes either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on the same level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of the tree or, </a:t>
            </a:r>
          </a:p>
        </p:txBody>
      </p:sp>
    </p:spTree>
    <p:extLst>
      <p:ext uri="{BB962C8B-B14F-4D97-AF65-F5344CB8AC3E}">
        <p14:creationId xmlns:p14="http://schemas.microsoft.com/office/powerpoint/2010/main" val="2901964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A004452B-449D-42A1-8F1D-51163E4F4753}"/>
              </a:ext>
            </a:extLst>
          </p:cNvPr>
          <p:cNvSpPr txBox="1"/>
          <p:nvPr/>
        </p:nvSpPr>
        <p:spPr>
          <a:xfrm>
            <a:off x="963715" y="1075037"/>
            <a:ext cx="10008528" cy="7537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76533" y="1276968"/>
            <a:ext cx="8966447" cy="4304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ea typeface="SimSun" panose="02010600030101010101" pitchFamily="2" charset="-122"/>
              </a:rPr>
              <a:t>Important properties of heaps: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There exists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exactly one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essentially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complete binary tree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with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n 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nodes, with height </a:t>
            </a:r>
            <a:r>
              <a:rPr lang="en-US" sz="2400" baseline="-25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└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log</a:t>
            </a:r>
            <a:r>
              <a:rPr lang="en-US" sz="2400" baseline="-25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n </a:t>
            </a:r>
            <a:r>
              <a:rPr lang="en-US" sz="2400" baseline="-25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┘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As a max heap, the root of a heap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always has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its largest element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Every subtree of a heap is also a heap.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Every node of a heap with all its descendants is also a heap.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Its root of the descendants contains its largest element again.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  <a:tab pos="45720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... 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3641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5">
            <a:extLst>
              <a:ext uri="{FF2B5EF4-FFF2-40B4-BE49-F238E27FC236}">
                <a16:creationId xmlns:a16="http://schemas.microsoft.com/office/drawing/2014/main" id="{E1F521D4-4C0D-4B4A-91F1-95A092AD89F7}"/>
              </a:ext>
            </a:extLst>
          </p:cNvPr>
          <p:cNvSpPr txBox="1"/>
          <p:nvPr/>
        </p:nvSpPr>
        <p:spPr>
          <a:xfrm>
            <a:off x="1231844" y="1148530"/>
            <a:ext cx="10042708" cy="105517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28470" y="618665"/>
            <a:ext cx="9204731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ea typeface="SimSun" panose="02010600030101010101" pitchFamily="2" charset="-122"/>
              </a:rPr>
              <a:t>Important properties of heaps: </a:t>
            </a:r>
          </a:p>
          <a:p>
            <a:pPr marL="461963" marR="0" lvl="0" indent="-46196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61963" marR="0" lvl="0" indent="-46196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  <a:tab pos="45720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heap can be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implemented as an array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H[0..n]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by </a:t>
            </a:r>
          </a:p>
          <a:p>
            <a:pPr marL="919163" lvl="1" indent="-461963">
              <a:buFont typeface="Arial" panose="020B0604020202020204" pitchFamily="34" charset="0"/>
              <a:buChar char="•"/>
              <a:tabLst>
                <a:tab pos="457200" algn="l"/>
                <a:tab pos="45720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recording its elements in the top down, left-to-right fashion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 heap’s elements in position 1 through n of the array H[0..n],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H[0] is either unused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having a sentinel whose value is greater than every element in the heap.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array representation,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C2DA8F-F49D-4E87-B25E-F2A0D3DE2DB7}"/>
              </a:ext>
            </a:extLst>
          </p:cNvPr>
          <p:cNvSpPr txBox="1"/>
          <p:nvPr/>
        </p:nvSpPr>
        <p:spPr>
          <a:xfrm>
            <a:off x="541421" y="4223084"/>
            <a:ext cx="1756611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position 1</a:t>
            </a:r>
          </a:p>
          <a:p>
            <a:endParaRPr lang="en-US" dirty="0"/>
          </a:p>
          <a:p>
            <a:r>
              <a:rPr lang="en-US" dirty="0"/>
              <a:t>      2            3</a:t>
            </a:r>
          </a:p>
          <a:p>
            <a:endParaRPr lang="en-US" dirty="0"/>
          </a:p>
          <a:p>
            <a:r>
              <a:rPr lang="en-US" dirty="0"/>
              <a:t>4        5    6       7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BB2C2A-04F7-4F58-904A-3E022DF3BD87}"/>
              </a:ext>
            </a:extLst>
          </p:cNvPr>
          <p:cNvCxnSpPr>
            <a:cxnSpLocks/>
          </p:cNvCxnSpPr>
          <p:nvPr/>
        </p:nvCxnSpPr>
        <p:spPr>
          <a:xfrm flipH="1">
            <a:off x="1192568" y="4520645"/>
            <a:ext cx="239190" cy="441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49EAEC-2EBB-4337-AADA-E6C3FE29BCB8}"/>
              </a:ext>
            </a:extLst>
          </p:cNvPr>
          <p:cNvCxnSpPr>
            <a:cxnSpLocks/>
          </p:cNvCxnSpPr>
          <p:nvPr/>
        </p:nvCxnSpPr>
        <p:spPr>
          <a:xfrm>
            <a:off x="1443789" y="4547937"/>
            <a:ext cx="252663" cy="413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FEB85B-E0E8-4CAA-97AF-A0FD669E3AFA}"/>
              </a:ext>
            </a:extLst>
          </p:cNvPr>
          <p:cNvCxnSpPr/>
          <p:nvPr/>
        </p:nvCxnSpPr>
        <p:spPr>
          <a:xfrm flipH="1">
            <a:off x="871047" y="5101389"/>
            <a:ext cx="260292" cy="336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010FA5-7104-44AF-9761-D2593D22568B}"/>
              </a:ext>
            </a:extLst>
          </p:cNvPr>
          <p:cNvCxnSpPr/>
          <p:nvPr/>
        </p:nvCxnSpPr>
        <p:spPr>
          <a:xfrm>
            <a:off x="1127525" y="5089358"/>
            <a:ext cx="65043" cy="373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821E0D-8D04-429B-8E07-9194AE9C9C6E}"/>
              </a:ext>
            </a:extLst>
          </p:cNvPr>
          <p:cNvCxnSpPr/>
          <p:nvPr/>
        </p:nvCxnSpPr>
        <p:spPr>
          <a:xfrm flipH="1">
            <a:off x="1696452" y="5101389"/>
            <a:ext cx="132018" cy="336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4469E8-F164-4F1A-B340-C77D4B442ADD}"/>
              </a:ext>
            </a:extLst>
          </p:cNvPr>
          <p:cNvCxnSpPr/>
          <p:nvPr/>
        </p:nvCxnSpPr>
        <p:spPr>
          <a:xfrm>
            <a:off x="1828470" y="5101389"/>
            <a:ext cx="228930" cy="361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D242BF8E-FA0B-4035-9D88-AB55DBB131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4764149"/>
                  </p:ext>
                </p:extLst>
              </p:nvPr>
            </p:nvGraphicFramePr>
            <p:xfrm>
              <a:off x="2693302" y="4590908"/>
              <a:ext cx="8128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62843014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07390634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64942144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97298577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65945667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31654633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85647000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0281161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3428646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123547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index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9439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keys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  <a:highlight>
                                <a:srgbClr val="FFFF00"/>
                              </a:highlight>
                            </a:rPr>
                            <a:t> 10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  <a:highlight>
                                <a:srgbClr val="FFFF00"/>
                              </a:highlight>
                            </a:rPr>
                            <a:t>  5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  <a:highlight>
                                <a:srgbClr val="FFFF00"/>
                              </a:highlight>
                            </a:rPr>
                            <a:t> 7    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  <a:highlight>
                                <a:srgbClr val="FFFF00"/>
                              </a:highlight>
                            </a:rPr>
                            <a:t> 4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  <a:highlight>
                                <a:srgbClr val="FFFF00"/>
                              </a:highlight>
                            </a:rPr>
                            <a:t> 2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  <a:highlight>
                                <a:srgbClr val="FFFF00"/>
                              </a:highlight>
                            </a:rPr>
                            <a:t> 1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10601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D242BF8E-FA0B-4035-9D88-AB55DBB131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4764149"/>
                  </p:ext>
                </p:extLst>
              </p:nvPr>
            </p:nvGraphicFramePr>
            <p:xfrm>
              <a:off x="2693302" y="4590908"/>
              <a:ext cx="8128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62843014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07390634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64942144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97298577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65945667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31654633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85647000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0281161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3428646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123547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index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9439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keys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504" t="-108197" r="-804511" b="-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  <a:highlight>
                                <a:srgbClr val="FFFF00"/>
                              </a:highlight>
                            </a:rPr>
                            <a:t> 10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  <a:highlight>
                                <a:srgbClr val="FFFF00"/>
                              </a:highlight>
                            </a:rPr>
                            <a:t>  5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  <a:highlight>
                                <a:srgbClr val="FFFF00"/>
                              </a:highlight>
                            </a:rPr>
                            <a:t> 7    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  <a:highlight>
                                <a:srgbClr val="FFFF00"/>
                              </a:highlight>
                            </a:rPr>
                            <a:t> 4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  <a:highlight>
                                <a:srgbClr val="FFFF00"/>
                              </a:highlight>
                            </a:rPr>
                            <a:t> 2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  <a:highlight>
                                <a:srgbClr val="FFFF00"/>
                              </a:highlight>
                            </a:rPr>
                            <a:t> 1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10601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74922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5">
            <a:extLst>
              <a:ext uri="{FF2B5EF4-FFF2-40B4-BE49-F238E27FC236}">
                <a16:creationId xmlns:a16="http://schemas.microsoft.com/office/drawing/2014/main" id="{191F38B3-A834-4E17-901C-72FD93FD740C}"/>
              </a:ext>
            </a:extLst>
          </p:cNvPr>
          <p:cNvSpPr txBox="1"/>
          <p:nvPr/>
        </p:nvSpPr>
        <p:spPr>
          <a:xfrm>
            <a:off x="1544757" y="2387055"/>
            <a:ext cx="10008528" cy="7537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35642" y="1191966"/>
            <a:ext cx="9492483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ea typeface="SimSun" panose="02010600030101010101" pitchFamily="2" charset="-122"/>
              </a:rPr>
              <a:t>Important properties of heaps: </a:t>
            </a:r>
          </a:p>
          <a:p>
            <a:pPr marL="461963" marR="0" lvl="0" indent="-46196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array representation H[0 .. n] of a heap,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parental node keys will be in the first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n/2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┘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positions of the array,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leaf keys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occupy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last 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┌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n/2 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┐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positions;  </a:t>
            </a:r>
          </a:p>
          <a:p>
            <a:pPr marL="1376363" lvl="2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if n = 7 then </a:t>
            </a:r>
          </a:p>
          <a:p>
            <a:pPr marL="1833563" lvl="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7/2 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 positions will be parental node keys {1, 2, 3}</a:t>
            </a:r>
          </a:p>
          <a:p>
            <a:pPr marL="1833563" lvl="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7/2 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┐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 positions will be the leaf keys. {4, 5, 6, 7}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parental key is in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array’s parental position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(1 ≤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≤ </a:t>
            </a:r>
            <a:r>
              <a:rPr lang="en-US" sz="2400" baseline="-25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n/2</a:t>
            </a:r>
            <a:r>
              <a:rPr lang="en-US" sz="2400" baseline="-25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1376363" lvl="2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children of this parental key will be in position 2i and 2i+1.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Conversely,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 the child key is in position 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(2 ≤ 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≤ n), </a:t>
            </a:r>
          </a:p>
          <a:p>
            <a:pPr marL="1376363" lvl="2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parent of this key will be in the position </a:t>
            </a:r>
            <a:r>
              <a:rPr lang="en-US" sz="2400" baseline="-25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/2</a:t>
            </a:r>
            <a:r>
              <a:rPr lang="en-US" sz="2400" baseline="-25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┘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C2DA8F-F49D-4E87-B25E-F2A0D3DE2DB7}"/>
              </a:ext>
            </a:extLst>
          </p:cNvPr>
          <p:cNvSpPr txBox="1"/>
          <p:nvPr/>
        </p:nvSpPr>
        <p:spPr>
          <a:xfrm>
            <a:off x="622634" y="4284500"/>
            <a:ext cx="1756611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position </a:t>
            </a:r>
            <a:r>
              <a:rPr lang="en-US" b="1" dirty="0">
                <a:solidFill>
                  <a:srgbClr val="0000FF"/>
                </a:solidFill>
              </a:rPr>
              <a:t>1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dirty="0"/>
              <a:t>            </a:t>
            </a:r>
            <a:r>
              <a:rPr lang="en-US" b="1" dirty="0">
                <a:solidFill>
                  <a:srgbClr val="0000FF"/>
                </a:solidFill>
              </a:rPr>
              <a:t>3</a:t>
            </a:r>
          </a:p>
          <a:p>
            <a:endParaRPr lang="en-US" dirty="0"/>
          </a:p>
          <a:p>
            <a:r>
              <a:rPr lang="en-US" dirty="0"/>
              <a:t>4        5    6       7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BB2C2A-04F7-4F58-904A-3E022DF3BD87}"/>
              </a:ext>
            </a:extLst>
          </p:cNvPr>
          <p:cNvCxnSpPr>
            <a:cxnSpLocks/>
          </p:cNvCxnSpPr>
          <p:nvPr/>
        </p:nvCxnSpPr>
        <p:spPr>
          <a:xfrm flipH="1">
            <a:off x="1192568" y="4520645"/>
            <a:ext cx="239190" cy="441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49EAEC-2EBB-4337-AADA-E6C3FE29BCB8}"/>
              </a:ext>
            </a:extLst>
          </p:cNvPr>
          <p:cNvCxnSpPr>
            <a:cxnSpLocks/>
          </p:cNvCxnSpPr>
          <p:nvPr/>
        </p:nvCxnSpPr>
        <p:spPr>
          <a:xfrm>
            <a:off x="1443789" y="4547937"/>
            <a:ext cx="252663" cy="413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FEB85B-E0E8-4CAA-97AF-A0FD669E3AFA}"/>
              </a:ext>
            </a:extLst>
          </p:cNvPr>
          <p:cNvCxnSpPr/>
          <p:nvPr/>
        </p:nvCxnSpPr>
        <p:spPr>
          <a:xfrm flipH="1">
            <a:off x="871047" y="5101389"/>
            <a:ext cx="260292" cy="336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010FA5-7104-44AF-9761-D2593D22568B}"/>
              </a:ext>
            </a:extLst>
          </p:cNvPr>
          <p:cNvCxnSpPr/>
          <p:nvPr/>
        </p:nvCxnSpPr>
        <p:spPr>
          <a:xfrm>
            <a:off x="1127525" y="5089358"/>
            <a:ext cx="65043" cy="373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821E0D-8D04-429B-8E07-9194AE9C9C6E}"/>
              </a:ext>
            </a:extLst>
          </p:cNvPr>
          <p:cNvCxnSpPr/>
          <p:nvPr/>
        </p:nvCxnSpPr>
        <p:spPr>
          <a:xfrm flipH="1">
            <a:off x="1696452" y="5101389"/>
            <a:ext cx="132018" cy="336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4469E8-F164-4F1A-B340-C77D4B442ADD}"/>
              </a:ext>
            </a:extLst>
          </p:cNvPr>
          <p:cNvCxnSpPr/>
          <p:nvPr/>
        </p:nvCxnSpPr>
        <p:spPr>
          <a:xfrm>
            <a:off x="1828470" y="5101389"/>
            <a:ext cx="228930" cy="361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161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2424" y="1060428"/>
            <a:ext cx="5897768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6.10.  Heap and its array representation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730573"/>
              </p:ext>
            </p:extLst>
          </p:nvPr>
        </p:nvGraphicFramePr>
        <p:xfrm>
          <a:off x="6132945" y="3183071"/>
          <a:ext cx="4378038" cy="42142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2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4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54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4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14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 5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 7    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 4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 2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Line 10"/>
          <p:cNvSpPr>
            <a:spLocks noChangeShapeType="1"/>
          </p:cNvSpPr>
          <p:nvPr/>
        </p:nvSpPr>
        <p:spPr bwMode="auto">
          <a:xfrm flipH="1">
            <a:off x="3045355" y="2382982"/>
            <a:ext cx="390572" cy="6067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3430877" y="2382982"/>
            <a:ext cx="476105" cy="6067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2653280" y="3438030"/>
            <a:ext cx="293066" cy="56271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040949" y="3464430"/>
            <a:ext cx="199784" cy="5363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3665314" y="3412873"/>
            <a:ext cx="210302" cy="6130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 rot="10800000" flipV="1">
            <a:off x="6859779" y="2546756"/>
            <a:ext cx="36512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1      2      3      4      5      6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26375" y="1953941"/>
            <a:ext cx="63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24485" y="2933624"/>
            <a:ext cx="5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4832" y="2970446"/>
            <a:ext cx="5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90914" y="4081784"/>
            <a:ext cx="5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04012" y="4075644"/>
            <a:ext cx="5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88200" y="4074952"/>
            <a:ext cx="5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Curved Up Arrow 23"/>
          <p:cNvSpPr/>
          <p:nvPr/>
        </p:nvSpPr>
        <p:spPr>
          <a:xfrm>
            <a:off x="7568626" y="3635228"/>
            <a:ext cx="1279810" cy="8756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/>
          <p:cNvSpPr/>
          <p:nvPr/>
        </p:nvSpPr>
        <p:spPr>
          <a:xfrm>
            <a:off x="7559961" y="3640790"/>
            <a:ext cx="1898073" cy="13835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Down Arrow 25"/>
          <p:cNvSpPr/>
          <p:nvPr/>
        </p:nvSpPr>
        <p:spPr>
          <a:xfrm>
            <a:off x="6952840" y="3064371"/>
            <a:ext cx="713342" cy="1110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Down Arrow 26"/>
          <p:cNvSpPr/>
          <p:nvPr/>
        </p:nvSpPr>
        <p:spPr>
          <a:xfrm>
            <a:off x="6966860" y="2998382"/>
            <a:ext cx="1207321" cy="17480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Down Arrow 27"/>
          <p:cNvSpPr/>
          <p:nvPr/>
        </p:nvSpPr>
        <p:spPr>
          <a:xfrm>
            <a:off x="8280732" y="3008421"/>
            <a:ext cx="1833085" cy="1647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84987" y="2007038"/>
            <a:ext cx="31886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array representation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24520" y="2571106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index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124520" y="3783153"/>
            <a:ext cx="46602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value                 parents           leaves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06A8D9-F763-4CF3-AAB9-558E2403FEB3}"/>
              </a:ext>
            </a:extLst>
          </p:cNvPr>
          <p:cNvSpPr/>
          <p:nvPr/>
        </p:nvSpPr>
        <p:spPr>
          <a:xfrm>
            <a:off x="3140841" y="4668745"/>
            <a:ext cx="61007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An example of a heap.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complete binary tree and  max heap.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tree has height two;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tree is stored in an array.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e.g., The node at index 3 has a value 7.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6033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5">
            <a:extLst>
              <a:ext uri="{FF2B5EF4-FFF2-40B4-BE49-F238E27FC236}">
                <a16:creationId xmlns:a16="http://schemas.microsoft.com/office/drawing/2014/main" id="{06CB5F3C-F1F8-46C2-96A7-49123143C352}"/>
              </a:ext>
            </a:extLst>
          </p:cNvPr>
          <p:cNvSpPr txBox="1"/>
          <p:nvPr/>
        </p:nvSpPr>
        <p:spPr>
          <a:xfrm>
            <a:off x="6252519" y="4292662"/>
            <a:ext cx="3521676" cy="7537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22364" y="1208779"/>
            <a:ext cx="76934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461963" marR="0" lvl="0" indent="-46196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first </a:t>
            </a:r>
            <a:r>
              <a:rPr lang="en-US" sz="2400" baseline="-250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n/2</a:t>
            </a:r>
            <a:r>
              <a:rPr lang="en-US" sz="2400" baseline="-250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┘</a:t>
            </a:r>
            <a:r>
              <a:rPr lang="en-US" sz="24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3 positions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are</a:t>
            </a:r>
            <a:r>
              <a:rPr lang="en-US" sz="24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parents nodes keys </a:t>
            </a:r>
          </a:p>
          <a:p>
            <a:pPr marL="461963" marR="0" lvl="0" indent="-46196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leaf keys occupy the </a:t>
            </a:r>
            <a:r>
              <a:rPr lang="en-US" sz="24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last </a:t>
            </a:r>
            <a:r>
              <a:rPr lang="en-US" sz="2400" baseline="300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┌</a:t>
            </a:r>
            <a:r>
              <a:rPr lang="en-US" sz="24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n/2 </a:t>
            </a:r>
            <a:r>
              <a:rPr lang="en-US" sz="2400" baseline="300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┐</a:t>
            </a:r>
            <a:r>
              <a:rPr lang="en-US" sz="24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3 positions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61963" marR="0" lvl="0" indent="-46196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 n = 7, then the leaf keys will occupy the last 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┌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n/2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┐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4 positions </a:t>
            </a:r>
          </a:p>
          <a:p>
            <a:pPr marL="461963" marR="0" lvl="0" indent="-46196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children of the key =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F06BA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in the array’s position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2,   ( 1 ≤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≤ 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└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n/2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┘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are in the positions 2i and 2i +1, that is 2*2 = 4 and 2*2 + 1 = 5, which contain keys 4 and 2, respectively.</a:t>
            </a:r>
          </a:p>
          <a:p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Line 10">
            <a:extLst>
              <a:ext uri="{FF2B5EF4-FFF2-40B4-BE49-F238E27FC236}">
                <a16:creationId xmlns:a16="http://schemas.microsoft.com/office/drawing/2014/main" id="{CF609169-0F12-42E5-A97C-A3934C952C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18921" y="2614827"/>
            <a:ext cx="390572" cy="6067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A264C964-F51F-4DFC-9016-7824A32064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1348" y="2614827"/>
            <a:ext cx="476105" cy="6067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B0065021-9578-459A-87B5-9935B4DA63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2937" y="3693664"/>
            <a:ext cx="293066" cy="56271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06540BEB-321D-4DBC-9741-BEFDA5B03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3948" y="3690547"/>
            <a:ext cx="199784" cy="5363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BAB1CADD-2A09-4544-84A5-47F8D8E278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4418" y="3652190"/>
            <a:ext cx="210302" cy="6130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95C0A8-4736-4716-B265-300569493769}"/>
              </a:ext>
            </a:extLst>
          </p:cNvPr>
          <p:cNvSpPr txBox="1"/>
          <p:nvPr/>
        </p:nvSpPr>
        <p:spPr>
          <a:xfrm>
            <a:off x="2079873" y="2085485"/>
            <a:ext cx="63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B7C308-938B-438D-85B4-82EDD7018E6B}"/>
              </a:ext>
            </a:extLst>
          </p:cNvPr>
          <p:cNvSpPr txBox="1"/>
          <p:nvPr/>
        </p:nvSpPr>
        <p:spPr>
          <a:xfrm>
            <a:off x="1567889" y="3211847"/>
            <a:ext cx="5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74E09E-139D-4443-B835-9E7D1D5D9297}"/>
              </a:ext>
            </a:extLst>
          </p:cNvPr>
          <p:cNvSpPr txBox="1"/>
          <p:nvPr/>
        </p:nvSpPr>
        <p:spPr>
          <a:xfrm>
            <a:off x="2610127" y="3228882"/>
            <a:ext cx="5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F218F1-944F-487B-9DCA-DF16C8E7DAED}"/>
              </a:ext>
            </a:extLst>
          </p:cNvPr>
          <p:cNvSpPr txBox="1"/>
          <p:nvPr/>
        </p:nvSpPr>
        <p:spPr>
          <a:xfrm>
            <a:off x="1176216" y="4186284"/>
            <a:ext cx="5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358674-03F6-4703-BE0F-B7A80BBA4797}"/>
              </a:ext>
            </a:extLst>
          </p:cNvPr>
          <p:cNvSpPr txBox="1"/>
          <p:nvPr/>
        </p:nvSpPr>
        <p:spPr>
          <a:xfrm>
            <a:off x="1793245" y="4186282"/>
            <a:ext cx="5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2B085E-7A0E-45CF-B07C-8CE76887883C}"/>
              </a:ext>
            </a:extLst>
          </p:cNvPr>
          <p:cNvSpPr txBox="1"/>
          <p:nvPr/>
        </p:nvSpPr>
        <p:spPr>
          <a:xfrm>
            <a:off x="2285430" y="4183165"/>
            <a:ext cx="5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7929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7DF6E9-5AF9-435A-87B6-8024BB04A409}"/>
              </a:ext>
            </a:extLst>
          </p:cNvPr>
          <p:cNvSpPr txBox="1"/>
          <p:nvPr/>
        </p:nvSpPr>
        <p:spPr>
          <a:xfrm>
            <a:off x="329184" y="3355848"/>
            <a:ext cx="11667744" cy="7772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17577" y="1814195"/>
            <a:ext cx="7505097" cy="3342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Design methods based on the idea of transformation.</a:t>
            </a:r>
          </a:p>
          <a:p>
            <a:pPr>
              <a:lnSpc>
                <a:spcPct val="12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Two-stage procedures:</a:t>
            </a:r>
          </a:p>
          <a:p>
            <a:pPr marL="461963" marR="0" lvl="0" indent="-461963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04825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transformation stage, </a:t>
            </a: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  <a:tabLst>
                <a:tab pos="504825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modify the problem’s instance to be more amenable to solution, for some reasons.</a:t>
            </a:r>
          </a:p>
          <a:p>
            <a:pPr marL="461963" marR="0" lvl="0" indent="-461963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04825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conquering stage, </a:t>
            </a: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  <a:tabLst>
                <a:tab pos="504825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it is solved.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636BB4-D290-4683-B006-896DDED7F77A}"/>
              </a:ext>
            </a:extLst>
          </p:cNvPr>
          <p:cNvSpPr/>
          <p:nvPr/>
        </p:nvSpPr>
        <p:spPr>
          <a:xfrm>
            <a:off x="1917577" y="832059"/>
            <a:ext cx="4344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</a:t>
            </a:r>
          </a:p>
        </p:txBody>
      </p:sp>
    </p:spTree>
    <p:extLst>
      <p:ext uri="{BB962C8B-B14F-4D97-AF65-F5344CB8AC3E}">
        <p14:creationId xmlns:p14="http://schemas.microsoft.com/office/powerpoint/2010/main" val="2323708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7757" y="1455699"/>
            <a:ext cx="8600940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Define a heap as an array H[1..n] in which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every element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in position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in the first half of the array is greater than or equal to the elements (keys) in position 2i and 2i + 1, i.e., 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H[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]  ≥  max{H[2i],  H[2i+1]}   for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1, 2, ….,</a:t>
            </a:r>
            <a:r>
              <a:rPr lang="en-US" sz="2400" baseline="-25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n/2</a:t>
            </a:r>
            <a:r>
              <a:rPr lang="en-US" sz="2400" baseline="-25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┘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sz="2400" i="1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contents at </a:t>
            </a:r>
            <a:r>
              <a:rPr lang="en-US" sz="2400" i="1" dirty="0" err="1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2i and 2i+1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). 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 2i + 1 &gt; n (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i.e., if 2i = n is the last location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), </a:t>
            </a:r>
          </a:p>
          <a:p>
            <a:pPr marL="800100" lvl="1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only H[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] ≥ H[2i] needs to be satisfied. 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heaps as binary trees, their actual implementations are usually much simpler and more efficient with arrays.</a:t>
            </a:r>
          </a:p>
        </p:txBody>
      </p:sp>
    </p:spTree>
    <p:extLst>
      <p:ext uri="{BB962C8B-B14F-4D97-AF65-F5344CB8AC3E}">
        <p14:creationId xmlns:p14="http://schemas.microsoft.com/office/powerpoint/2010/main" val="3531138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0392" y="783907"/>
            <a:ext cx="8764374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ea typeface="SimSun" panose="02010600030101010101" pitchFamily="2" charset="-122"/>
                <a:cs typeface="Times New Roman" panose="02020603050405020304" pitchFamily="18" charset="0"/>
              </a:rPr>
              <a:t>Maintaining the heap property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Max-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Heapify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(a subroutine for manipulating max-heaps): </a:t>
            </a:r>
          </a:p>
          <a:p>
            <a:pPr marL="914400" lvl="1" indent="-4572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Its inputs are an array A and an index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into the array,     A[0..i..n], 0 &lt;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When Max-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Heapify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is called, </a:t>
            </a:r>
          </a:p>
          <a:p>
            <a:pPr marL="1371600" lvl="2" indent="-4572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assume that the binary trees rooted at LEFT(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and RIGHT(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are max-heaps, </a:t>
            </a:r>
          </a:p>
          <a:p>
            <a:pPr marL="1371600" lvl="2" indent="-4572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but that A[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] may be smaller than its children, thus violating the max-heap property. </a:t>
            </a:r>
          </a:p>
          <a:p>
            <a:pPr marL="914400" lvl="1" indent="-4572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function of Max-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Heapify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is </a:t>
            </a:r>
          </a:p>
          <a:p>
            <a:pPr marL="1371600" lvl="2" indent="-4572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 let the value at A[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] “float down” in the max-heap </a:t>
            </a:r>
          </a:p>
          <a:p>
            <a:pPr marL="1371600" lvl="2" indent="-4572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so that the subtree rooted at index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becomes a max-heap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6F35E216-D107-4814-BA10-BE3D21357B92}"/>
              </a:ext>
            </a:extLst>
          </p:cNvPr>
          <p:cNvSpPr/>
          <p:nvPr/>
        </p:nvSpPr>
        <p:spPr>
          <a:xfrm flipH="1">
            <a:off x="840095" y="1808626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35" y="1751552"/>
            <a:ext cx="397763" cy="29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9E57FB-4D9F-47EC-A250-DA2DD60423A9}"/>
              </a:ext>
            </a:extLst>
          </p:cNvPr>
          <p:cNvSpPr txBox="1"/>
          <p:nvPr/>
        </p:nvSpPr>
        <p:spPr>
          <a:xfrm>
            <a:off x="817230" y="3428999"/>
            <a:ext cx="1733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A[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LEFT(</a:t>
            </a:r>
            <a:r>
              <a:rPr lang="en-US" dirty="0" err="1"/>
              <a:t>i</a:t>
            </a:r>
            <a:r>
              <a:rPr lang="en-US" dirty="0"/>
              <a:t>)  RIGHT(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C9243C-CE50-457B-B522-35B33E2E637D}"/>
              </a:ext>
            </a:extLst>
          </p:cNvPr>
          <p:cNvCxnSpPr/>
          <p:nvPr/>
        </p:nvCxnSpPr>
        <p:spPr>
          <a:xfrm flipH="1">
            <a:off x="1314998" y="3788229"/>
            <a:ext cx="371601" cy="539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408221-2A61-4A3A-B78D-B9DCAA1013BC}"/>
              </a:ext>
            </a:extLst>
          </p:cNvPr>
          <p:cNvCxnSpPr>
            <a:cxnSpLocks/>
          </p:cNvCxnSpPr>
          <p:nvPr/>
        </p:nvCxnSpPr>
        <p:spPr>
          <a:xfrm flipH="1" flipV="1">
            <a:off x="1683733" y="3788229"/>
            <a:ext cx="336659" cy="539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3113AA-B5BA-4A01-940A-E5706A3487DA}"/>
              </a:ext>
            </a:extLst>
          </p:cNvPr>
          <p:cNvSpPr txBox="1"/>
          <p:nvPr/>
        </p:nvSpPr>
        <p:spPr>
          <a:xfrm>
            <a:off x="2935224" y="5708332"/>
            <a:ext cx="752471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Determine the larger content between LEFT(</a:t>
            </a:r>
            <a:r>
              <a:rPr lang="en-US" dirty="0" err="1"/>
              <a:t>i</a:t>
            </a:r>
            <a:r>
              <a:rPr lang="en-US" dirty="0"/>
              <a:t>) and RIGHT(</a:t>
            </a:r>
            <a:r>
              <a:rPr lang="en-US" dirty="0" err="1"/>
              <a:t>i</a:t>
            </a:r>
            <a:r>
              <a:rPr lang="en-US" dirty="0"/>
              <a:t>) to yield the result.</a:t>
            </a:r>
          </a:p>
          <a:p>
            <a:r>
              <a:rPr lang="en-US" dirty="0"/>
              <a:t>Determine the larger content between the result and A[</a:t>
            </a:r>
            <a:r>
              <a:rPr lang="en-US" dirty="0" err="1"/>
              <a:t>i</a:t>
            </a:r>
            <a:r>
              <a:rPr lang="en-US" dirty="0"/>
              <a:t>].</a:t>
            </a:r>
          </a:p>
          <a:p>
            <a:r>
              <a:rPr lang="en-US" dirty="0"/>
              <a:t>If the result is larger, then swap the content of (the result and A[</a:t>
            </a:r>
            <a:r>
              <a:rPr lang="en-US" dirty="0" err="1"/>
              <a:t>i</a:t>
            </a:r>
            <a:r>
              <a:rPr lang="en-US" dirty="0"/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1293220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9221" y="525759"/>
            <a:ext cx="878001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Max-</a:t>
            </a:r>
            <a:r>
              <a:rPr lang="en-US" sz="2400" dirty="0" err="1">
                <a:solidFill>
                  <a:srgbClr val="0000FF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Heapify</a:t>
            </a:r>
            <a:r>
              <a:rPr lang="en-US" sz="2400" dirty="0">
                <a:solidFill>
                  <a:srgbClr val="0000FF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(A, </a:t>
            </a:r>
            <a:r>
              <a:rPr lang="en-US" sz="2400" dirty="0" err="1">
                <a:solidFill>
                  <a:srgbClr val="0000FF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solidFill>
                  <a:srgbClr val="0000FF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// the root node of the left/right tree of the node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left  ←  LEFT(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);       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right  ←  RIGHT(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);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//the root node(index) is within size-bound,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//if the value of the root node, A[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],  A[left] &gt; A[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</a:p>
          <a:p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if  (left  ≤  heap-size[A] and A[left]  &gt;  A[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])</a:t>
            </a:r>
          </a:p>
          <a:p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 	    then largest ← left</a:t>
            </a:r>
          </a:p>
          <a:p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	    else largest ← 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;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//if A[right] &gt; max{A[left], A[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]}</a:t>
            </a:r>
          </a:p>
          <a:p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if  (right ≤  heap-size[A] and A[right] &gt;  A[largest])</a:t>
            </a:r>
          </a:p>
          <a:p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 	    then largest ← right;</a:t>
            </a:r>
          </a:p>
          <a:p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if  (largest  ≠  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</a:p>
          <a:p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	    then {exchange(A[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], A[largest]);</a:t>
            </a:r>
          </a:p>
          <a:p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		  </a:t>
            </a:r>
            <a:r>
              <a:rPr lang="en-US" sz="2400" dirty="0">
                <a:highlight>
                  <a:srgbClr val="00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Max-</a:t>
            </a:r>
            <a:r>
              <a:rPr lang="en-US" sz="2400" dirty="0" err="1">
                <a:highlight>
                  <a:srgbClr val="00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Heapify</a:t>
            </a:r>
            <a:r>
              <a:rPr lang="en-US" sz="2400" dirty="0">
                <a:highlight>
                  <a:srgbClr val="00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(A, largest)};</a:t>
            </a:r>
            <a:endParaRPr lang="en-US" sz="2400" dirty="0">
              <a:effectLst/>
              <a:highlight>
                <a:srgbClr val="00FFFF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29AD8-0CCC-4C5D-A7B8-7215B0324799}"/>
              </a:ext>
            </a:extLst>
          </p:cNvPr>
          <p:cNvSpPr txBox="1"/>
          <p:nvPr/>
        </p:nvSpPr>
        <p:spPr>
          <a:xfrm>
            <a:off x="8259890" y="881637"/>
            <a:ext cx="3113504" cy="59093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	      A[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</a:p>
          <a:p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       A[left] 	A[right]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Find out which of the A[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] and A[left] is larger? Then name the larger one as A[largest], where largest has the value of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or left.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Then, determine which of the A[right] and A[largest] is larger? If A[right] is larger than A[largest] then largest has the value of right.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Finally, if largest is not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, then swap A[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] and A[largest] where largest can be left or right.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Then call Max-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Heapify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(A, largest) to ensure that the A[largest] is a max heap.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240D40-423A-4A6E-B164-DF2FBEB70F3A}"/>
              </a:ext>
            </a:extLst>
          </p:cNvPr>
          <p:cNvCxnSpPr/>
          <p:nvPr/>
        </p:nvCxnSpPr>
        <p:spPr>
          <a:xfrm flipH="1">
            <a:off x="9183250" y="1278843"/>
            <a:ext cx="652007" cy="5009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hought Bubble: Cloud 2">
            <a:extLst>
              <a:ext uri="{FF2B5EF4-FFF2-40B4-BE49-F238E27FC236}">
                <a16:creationId xmlns:a16="http://schemas.microsoft.com/office/drawing/2014/main" id="{6F35E216-D107-4814-BA10-BE3D21357B92}"/>
              </a:ext>
            </a:extLst>
          </p:cNvPr>
          <p:cNvSpPr/>
          <p:nvPr/>
        </p:nvSpPr>
        <p:spPr>
          <a:xfrm flipH="1">
            <a:off x="716240" y="1043090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18" y="881637"/>
            <a:ext cx="611369" cy="45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B1A958-9E41-4903-B02E-A074F602031D}"/>
              </a:ext>
            </a:extLst>
          </p:cNvPr>
          <p:cNvCxnSpPr>
            <a:cxnSpLocks/>
          </p:cNvCxnSpPr>
          <p:nvPr/>
        </p:nvCxnSpPr>
        <p:spPr>
          <a:xfrm flipH="1" flipV="1">
            <a:off x="9822411" y="1278843"/>
            <a:ext cx="680208" cy="5009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53FAF71A-0EB9-4DAE-A93E-DDCCAFEEEE04}"/>
              </a:ext>
            </a:extLst>
          </p:cNvPr>
          <p:cNvCxnSpPr/>
          <p:nvPr/>
        </p:nvCxnSpPr>
        <p:spPr>
          <a:xfrm flipV="1">
            <a:off x="8823960" y="1278843"/>
            <a:ext cx="905256" cy="500932"/>
          </a:xfrm>
          <a:prstGeom prst="curvedConnector3">
            <a:avLst>
              <a:gd name="adj1" fmla="val -151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40293B4-4167-4C16-8F85-4EB9A9E633FF}"/>
              </a:ext>
            </a:extLst>
          </p:cNvPr>
          <p:cNvCxnSpPr/>
          <p:nvPr/>
        </p:nvCxnSpPr>
        <p:spPr>
          <a:xfrm rot="10800000">
            <a:off x="8915400" y="1527049"/>
            <a:ext cx="1417320" cy="25272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18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4833" y="725414"/>
            <a:ext cx="96411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6.2 shows the action of Max-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Heapify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(A, 2), where heap-size[A] = 10.</a:t>
            </a:r>
          </a:p>
          <a:p>
            <a:pPr marL="457200" indent="-457200">
              <a:buAutoNum type="alphaLcParenBoth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initial configuration: at node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= 2 A[2] violates the max-heap property since it is not larger than both children, A[4] and A[5].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Assume that it’s A[left(2)] and A[right(2)] are max-heaps.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Line 10"/>
          <p:cNvSpPr>
            <a:spLocks noChangeShapeType="1"/>
          </p:cNvSpPr>
          <p:nvPr/>
        </p:nvSpPr>
        <p:spPr bwMode="auto">
          <a:xfrm flipH="1">
            <a:off x="3604438" y="3037960"/>
            <a:ext cx="1029948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634386" y="3047288"/>
            <a:ext cx="1498107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H="1">
            <a:off x="2167905" y="4952550"/>
            <a:ext cx="483057" cy="55965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>
            <a:off x="2650962" y="4968416"/>
            <a:ext cx="495556" cy="5592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6179350" y="3958668"/>
            <a:ext cx="561790" cy="571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 rot="-3780882">
            <a:off x="3198617" y="3256005"/>
            <a:ext cx="232508" cy="375420"/>
          </a:xfrm>
          <a:prstGeom prst="curvedLeftArrow">
            <a:avLst>
              <a:gd name="adj1" fmla="val 26789"/>
              <a:gd name="adj2" fmla="val 53578"/>
              <a:gd name="adj3" fmla="val 40389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272330" y="3524343"/>
            <a:ext cx="34978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                  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312875" y="4478660"/>
            <a:ext cx="53095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869728" y="5527709"/>
            <a:ext cx="40659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95805" y="2640316"/>
            <a:ext cx="877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16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 flipH="1">
            <a:off x="2759714" y="3910751"/>
            <a:ext cx="805579" cy="52387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4"/>
          <p:cNvSpPr>
            <a:spLocks noChangeShapeType="1"/>
          </p:cNvSpPr>
          <p:nvPr/>
        </p:nvSpPr>
        <p:spPr bwMode="auto">
          <a:xfrm>
            <a:off x="3567027" y="3933407"/>
            <a:ext cx="832837" cy="55593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5699887" y="3934500"/>
            <a:ext cx="468158" cy="571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3"/>
          <p:cNvSpPr>
            <a:spLocks noChangeShapeType="1"/>
          </p:cNvSpPr>
          <p:nvPr/>
        </p:nvSpPr>
        <p:spPr bwMode="auto">
          <a:xfrm flipH="1">
            <a:off x="3954276" y="4952550"/>
            <a:ext cx="483057" cy="55965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99046" y="2533308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(a)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658393" y="2500225"/>
            <a:ext cx="2107096" cy="36933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Algorithm: Compare  A[2] and A[4] for pick up the larger one.</a:t>
            </a:r>
          </a:p>
          <a:p>
            <a:r>
              <a:rPr lang="en-US" dirty="0"/>
              <a:t>Compare max{A[2], A[4]} and A[5]. </a:t>
            </a:r>
          </a:p>
          <a:p>
            <a:endParaRPr lang="en-US" dirty="0"/>
          </a:p>
          <a:p>
            <a:r>
              <a:rPr lang="en-US" dirty="0"/>
              <a:t>Or another way:</a:t>
            </a:r>
          </a:p>
          <a:p>
            <a:r>
              <a:rPr lang="en-US" dirty="0"/>
              <a:t>Compare  A[4] and A[5] for pick up the larger one.</a:t>
            </a:r>
          </a:p>
          <a:p>
            <a:r>
              <a:rPr lang="en-US" dirty="0"/>
              <a:t>Compare max{A[4], A[5]} and A[2]. 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D9EAFBD-4B67-433C-9866-412C7B5E6310}"/>
              </a:ext>
            </a:extLst>
          </p:cNvPr>
          <p:cNvSpPr/>
          <p:nvPr/>
        </p:nvSpPr>
        <p:spPr>
          <a:xfrm>
            <a:off x="1942018" y="3082840"/>
            <a:ext cx="2943497" cy="1974163"/>
          </a:xfrm>
          <a:custGeom>
            <a:avLst/>
            <a:gdLst>
              <a:gd name="connsiteX0" fmla="*/ 1123405 w 2943497"/>
              <a:gd name="connsiteY0" fmla="*/ 17417 h 1974163"/>
              <a:gd name="connsiteX1" fmla="*/ 957943 w 2943497"/>
              <a:gd name="connsiteY1" fmla="*/ 78377 h 1974163"/>
              <a:gd name="connsiteX2" fmla="*/ 888274 w 2943497"/>
              <a:gd name="connsiteY2" fmla="*/ 130628 h 1974163"/>
              <a:gd name="connsiteX3" fmla="*/ 775063 w 2943497"/>
              <a:gd name="connsiteY3" fmla="*/ 191588 h 1974163"/>
              <a:gd name="connsiteX4" fmla="*/ 714103 w 2943497"/>
              <a:gd name="connsiteY4" fmla="*/ 226422 h 1974163"/>
              <a:gd name="connsiteX5" fmla="*/ 687977 w 2943497"/>
              <a:gd name="connsiteY5" fmla="*/ 252548 h 1974163"/>
              <a:gd name="connsiteX6" fmla="*/ 635725 w 2943497"/>
              <a:gd name="connsiteY6" fmla="*/ 269965 h 1974163"/>
              <a:gd name="connsiteX7" fmla="*/ 609600 w 2943497"/>
              <a:gd name="connsiteY7" fmla="*/ 287382 h 1974163"/>
              <a:gd name="connsiteX8" fmla="*/ 592183 w 2943497"/>
              <a:gd name="connsiteY8" fmla="*/ 304800 h 1974163"/>
              <a:gd name="connsiteX9" fmla="*/ 539931 w 2943497"/>
              <a:gd name="connsiteY9" fmla="*/ 339634 h 1974163"/>
              <a:gd name="connsiteX10" fmla="*/ 496388 w 2943497"/>
              <a:gd name="connsiteY10" fmla="*/ 391885 h 1974163"/>
              <a:gd name="connsiteX11" fmla="*/ 452845 w 2943497"/>
              <a:gd name="connsiteY11" fmla="*/ 435428 h 1974163"/>
              <a:gd name="connsiteX12" fmla="*/ 444137 w 2943497"/>
              <a:gd name="connsiteY12" fmla="*/ 461554 h 1974163"/>
              <a:gd name="connsiteX13" fmla="*/ 400594 w 2943497"/>
              <a:gd name="connsiteY13" fmla="*/ 513805 h 1974163"/>
              <a:gd name="connsiteX14" fmla="*/ 391885 w 2943497"/>
              <a:gd name="connsiteY14" fmla="*/ 539931 h 1974163"/>
              <a:gd name="connsiteX15" fmla="*/ 365760 w 2943497"/>
              <a:gd name="connsiteY15" fmla="*/ 583474 h 1974163"/>
              <a:gd name="connsiteX16" fmla="*/ 357051 w 2943497"/>
              <a:gd name="connsiteY16" fmla="*/ 609600 h 1974163"/>
              <a:gd name="connsiteX17" fmla="*/ 330925 w 2943497"/>
              <a:gd name="connsiteY17" fmla="*/ 635725 h 1974163"/>
              <a:gd name="connsiteX18" fmla="*/ 313508 w 2943497"/>
              <a:gd name="connsiteY18" fmla="*/ 670560 h 1974163"/>
              <a:gd name="connsiteX19" fmla="*/ 261257 w 2943497"/>
              <a:gd name="connsiteY19" fmla="*/ 740228 h 1974163"/>
              <a:gd name="connsiteX20" fmla="*/ 243840 w 2943497"/>
              <a:gd name="connsiteY20" fmla="*/ 792480 h 1974163"/>
              <a:gd name="connsiteX21" fmla="*/ 191588 w 2943497"/>
              <a:gd name="connsiteY21" fmla="*/ 844731 h 1974163"/>
              <a:gd name="connsiteX22" fmla="*/ 174171 w 2943497"/>
              <a:gd name="connsiteY22" fmla="*/ 896982 h 1974163"/>
              <a:gd name="connsiteX23" fmla="*/ 139337 w 2943497"/>
              <a:gd name="connsiteY23" fmla="*/ 949234 h 1974163"/>
              <a:gd name="connsiteX24" fmla="*/ 130628 w 2943497"/>
              <a:gd name="connsiteY24" fmla="*/ 984068 h 1974163"/>
              <a:gd name="connsiteX25" fmla="*/ 113211 w 2943497"/>
              <a:gd name="connsiteY25" fmla="*/ 1018902 h 1974163"/>
              <a:gd name="connsiteX26" fmla="*/ 95794 w 2943497"/>
              <a:gd name="connsiteY26" fmla="*/ 1062445 h 1974163"/>
              <a:gd name="connsiteX27" fmla="*/ 78377 w 2943497"/>
              <a:gd name="connsiteY27" fmla="*/ 1097280 h 1974163"/>
              <a:gd name="connsiteX28" fmla="*/ 69668 w 2943497"/>
              <a:gd name="connsiteY28" fmla="*/ 1132114 h 1974163"/>
              <a:gd name="connsiteX29" fmla="*/ 43543 w 2943497"/>
              <a:gd name="connsiteY29" fmla="*/ 1210491 h 1974163"/>
              <a:gd name="connsiteX30" fmla="*/ 34834 w 2943497"/>
              <a:gd name="connsiteY30" fmla="*/ 1262742 h 1974163"/>
              <a:gd name="connsiteX31" fmla="*/ 17417 w 2943497"/>
              <a:gd name="connsiteY31" fmla="*/ 1297577 h 1974163"/>
              <a:gd name="connsiteX32" fmla="*/ 0 w 2943497"/>
              <a:gd name="connsiteY32" fmla="*/ 1393371 h 1974163"/>
              <a:gd name="connsiteX33" fmla="*/ 8708 w 2943497"/>
              <a:gd name="connsiteY33" fmla="*/ 1602377 h 1974163"/>
              <a:gd name="connsiteX34" fmla="*/ 26125 w 2943497"/>
              <a:gd name="connsiteY34" fmla="*/ 1628502 h 1974163"/>
              <a:gd name="connsiteX35" fmla="*/ 87085 w 2943497"/>
              <a:gd name="connsiteY35" fmla="*/ 1706880 h 1974163"/>
              <a:gd name="connsiteX36" fmla="*/ 156754 w 2943497"/>
              <a:gd name="connsiteY36" fmla="*/ 1733005 h 1974163"/>
              <a:gd name="connsiteX37" fmla="*/ 200297 w 2943497"/>
              <a:gd name="connsiteY37" fmla="*/ 1741714 h 1974163"/>
              <a:gd name="connsiteX38" fmla="*/ 226423 w 2943497"/>
              <a:gd name="connsiteY38" fmla="*/ 1750422 h 1974163"/>
              <a:gd name="connsiteX39" fmla="*/ 261257 w 2943497"/>
              <a:gd name="connsiteY39" fmla="*/ 1759131 h 1974163"/>
              <a:gd name="connsiteX40" fmla="*/ 313508 w 2943497"/>
              <a:gd name="connsiteY40" fmla="*/ 1776548 h 1974163"/>
              <a:gd name="connsiteX41" fmla="*/ 409303 w 2943497"/>
              <a:gd name="connsiteY41" fmla="*/ 1793965 h 1974163"/>
              <a:gd name="connsiteX42" fmla="*/ 435428 w 2943497"/>
              <a:gd name="connsiteY42" fmla="*/ 1811382 h 1974163"/>
              <a:gd name="connsiteX43" fmla="*/ 548640 w 2943497"/>
              <a:gd name="connsiteY43" fmla="*/ 1828800 h 1974163"/>
              <a:gd name="connsiteX44" fmla="*/ 600891 w 2943497"/>
              <a:gd name="connsiteY44" fmla="*/ 1846217 h 1974163"/>
              <a:gd name="connsiteX45" fmla="*/ 792480 w 2943497"/>
              <a:gd name="connsiteY45" fmla="*/ 1872342 h 1974163"/>
              <a:gd name="connsiteX46" fmla="*/ 844731 w 2943497"/>
              <a:gd name="connsiteY46" fmla="*/ 1881051 h 1974163"/>
              <a:gd name="connsiteX47" fmla="*/ 905691 w 2943497"/>
              <a:gd name="connsiteY47" fmla="*/ 1889760 h 1974163"/>
              <a:gd name="connsiteX48" fmla="*/ 975360 w 2943497"/>
              <a:gd name="connsiteY48" fmla="*/ 1898468 h 1974163"/>
              <a:gd name="connsiteX49" fmla="*/ 1105988 w 2943497"/>
              <a:gd name="connsiteY49" fmla="*/ 1915885 h 1974163"/>
              <a:gd name="connsiteX50" fmla="*/ 1132114 w 2943497"/>
              <a:gd name="connsiteY50" fmla="*/ 1924594 h 1974163"/>
              <a:gd name="connsiteX51" fmla="*/ 1602377 w 2943497"/>
              <a:gd name="connsiteY51" fmla="*/ 1942011 h 1974163"/>
              <a:gd name="connsiteX52" fmla="*/ 1663337 w 2943497"/>
              <a:gd name="connsiteY52" fmla="*/ 1950720 h 1974163"/>
              <a:gd name="connsiteX53" fmla="*/ 2055223 w 2943497"/>
              <a:gd name="connsiteY53" fmla="*/ 1968137 h 1974163"/>
              <a:gd name="connsiteX54" fmla="*/ 2508068 w 2943497"/>
              <a:gd name="connsiteY54" fmla="*/ 1950720 h 1974163"/>
              <a:gd name="connsiteX55" fmla="*/ 2534194 w 2943497"/>
              <a:gd name="connsiteY55" fmla="*/ 1942011 h 1974163"/>
              <a:gd name="connsiteX56" fmla="*/ 2569028 w 2943497"/>
              <a:gd name="connsiteY56" fmla="*/ 1915885 h 1974163"/>
              <a:gd name="connsiteX57" fmla="*/ 2595154 w 2943497"/>
              <a:gd name="connsiteY57" fmla="*/ 1907177 h 1974163"/>
              <a:gd name="connsiteX58" fmla="*/ 2629988 w 2943497"/>
              <a:gd name="connsiteY58" fmla="*/ 1898468 h 1974163"/>
              <a:gd name="connsiteX59" fmla="*/ 2673531 w 2943497"/>
              <a:gd name="connsiteY59" fmla="*/ 1889760 h 1974163"/>
              <a:gd name="connsiteX60" fmla="*/ 2725783 w 2943497"/>
              <a:gd name="connsiteY60" fmla="*/ 1872342 h 1974163"/>
              <a:gd name="connsiteX61" fmla="*/ 2786743 w 2943497"/>
              <a:gd name="connsiteY61" fmla="*/ 1837508 h 1974163"/>
              <a:gd name="connsiteX62" fmla="*/ 2838994 w 2943497"/>
              <a:gd name="connsiteY62" fmla="*/ 1802674 h 1974163"/>
              <a:gd name="connsiteX63" fmla="*/ 2873828 w 2943497"/>
              <a:gd name="connsiteY63" fmla="*/ 1750422 h 1974163"/>
              <a:gd name="connsiteX64" fmla="*/ 2891245 w 2943497"/>
              <a:gd name="connsiteY64" fmla="*/ 1689462 h 1974163"/>
              <a:gd name="connsiteX65" fmla="*/ 2899954 w 2943497"/>
              <a:gd name="connsiteY65" fmla="*/ 1645920 h 1974163"/>
              <a:gd name="connsiteX66" fmla="*/ 2908663 w 2943497"/>
              <a:gd name="connsiteY66" fmla="*/ 1619794 h 1974163"/>
              <a:gd name="connsiteX67" fmla="*/ 2917371 w 2943497"/>
              <a:gd name="connsiteY67" fmla="*/ 1576251 h 1974163"/>
              <a:gd name="connsiteX68" fmla="*/ 2926080 w 2943497"/>
              <a:gd name="connsiteY68" fmla="*/ 1541417 h 1974163"/>
              <a:gd name="connsiteX69" fmla="*/ 2943497 w 2943497"/>
              <a:gd name="connsiteY69" fmla="*/ 1489165 h 1974163"/>
              <a:gd name="connsiteX70" fmla="*/ 2934788 w 2943497"/>
              <a:gd name="connsiteY70" fmla="*/ 1201782 h 1974163"/>
              <a:gd name="connsiteX71" fmla="*/ 2926080 w 2943497"/>
              <a:gd name="connsiteY71" fmla="*/ 1166948 h 1974163"/>
              <a:gd name="connsiteX72" fmla="*/ 2891245 w 2943497"/>
              <a:gd name="connsiteY72" fmla="*/ 1105988 h 1974163"/>
              <a:gd name="connsiteX73" fmla="*/ 2856411 w 2943497"/>
              <a:gd name="connsiteY73" fmla="*/ 1045028 h 1974163"/>
              <a:gd name="connsiteX74" fmla="*/ 2847703 w 2943497"/>
              <a:gd name="connsiteY74" fmla="*/ 1018902 h 1974163"/>
              <a:gd name="connsiteX75" fmla="*/ 2830285 w 2943497"/>
              <a:gd name="connsiteY75" fmla="*/ 1001485 h 1974163"/>
              <a:gd name="connsiteX76" fmla="*/ 2804160 w 2943497"/>
              <a:gd name="connsiteY76" fmla="*/ 966651 h 1974163"/>
              <a:gd name="connsiteX77" fmla="*/ 2751908 w 2943497"/>
              <a:gd name="connsiteY77" fmla="*/ 905691 h 1974163"/>
              <a:gd name="connsiteX78" fmla="*/ 2743200 w 2943497"/>
              <a:gd name="connsiteY78" fmla="*/ 879565 h 1974163"/>
              <a:gd name="connsiteX79" fmla="*/ 2717074 w 2943497"/>
              <a:gd name="connsiteY79" fmla="*/ 853440 h 1974163"/>
              <a:gd name="connsiteX80" fmla="*/ 2690948 w 2943497"/>
              <a:gd name="connsiteY80" fmla="*/ 818605 h 1974163"/>
              <a:gd name="connsiteX81" fmla="*/ 2673531 w 2943497"/>
              <a:gd name="connsiteY81" fmla="*/ 783771 h 1974163"/>
              <a:gd name="connsiteX82" fmla="*/ 2656114 w 2943497"/>
              <a:gd name="connsiteY82" fmla="*/ 757645 h 1974163"/>
              <a:gd name="connsiteX83" fmla="*/ 2638697 w 2943497"/>
              <a:gd name="connsiteY83" fmla="*/ 722811 h 1974163"/>
              <a:gd name="connsiteX84" fmla="*/ 2586445 w 2943497"/>
              <a:gd name="connsiteY84" fmla="*/ 670560 h 1974163"/>
              <a:gd name="connsiteX85" fmla="*/ 2569028 w 2943497"/>
              <a:gd name="connsiteY85" fmla="*/ 653142 h 1974163"/>
              <a:gd name="connsiteX86" fmla="*/ 2534194 w 2943497"/>
              <a:gd name="connsiteY86" fmla="*/ 635725 h 1974163"/>
              <a:gd name="connsiteX87" fmla="*/ 2508068 w 2943497"/>
              <a:gd name="connsiteY87" fmla="*/ 609600 h 1974163"/>
              <a:gd name="connsiteX88" fmla="*/ 2429691 w 2943497"/>
              <a:gd name="connsiteY88" fmla="*/ 574765 h 1974163"/>
              <a:gd name="connsiteX89" fmla="*/ 2351314 w 2943497"/>
              <a:gd name="connsiteY89" fmla="*/ 531222 h 1974163"/>
              <a:gd name="connsiteX90" fmla="*/ 2299063 w 2943497"/>
              <a:gd name="connsiteY90" fmla="*/ 505097 h 1974163"/>
              <a:gd name="connsiteX91" fmla="*/ 2246811 w 2943497"/>
              <a:gd name="connsiteY91" fmla="*/ 470262 h 1974163"/>
              <a:gd name="connsiteX92" fmla="*/ 2220685 w 2943497"/>
              <a:gd name="connsiteY92" fmla="*/ 452845 h 1974163"/>
              <a:gd name="connsiteX93" fmla="*/ 2203268 w 2943497"/>
              <a:gd name="connsiteY93" fmla="*/ 426720 h 1974163"/>
              <a:gd name="connsiteX94" fmla="*/ 2159725 w 2943497"/>
              <a:gd name="connsiteY94" fmla="*/ 391885 h 1974163"/>
              <a:gd name="connsiteX95" fmla="*/ 2107474 w 2943497"/>
              <a:gd name="connsiteY95" fmla="*/ 322217 h 1974163"/>
              <a:gd name="connsiteX96" fmla="*/ 2055223 w 2943497"/>
              <a:gd name="connsiteY96" fmla="*/ 235131 h 1974163"/>
              <a:gd name="connsiteX97" fmla="*/ 1976845 w 2943497"/>
              <a:gd name="connsiteY97" fmla="*/ 165462 h 1974163"/>
              <a:gd name="connsiteX98" fmla="*/ 1942011 w 2943497"/>
              <a:gd name="connsiteY98" fmla="*/ 139337 h 1974163"/>
              <a:gd name="connsiteX99" fmla="*/ 1915885 w 2943497"/>
              <a:gd name="connsiteY99" fmla="*/ 130628 h 1974163"/>
              <a:gd name="connsiteX100" fmla="*/ 1881051 w 2943497"/>
              <a:gd name="connsiteY100" fmla="*/ 113211 h 1974163"/>
              <a:gd name="connsiteX101" fmla="*/ 1785257 w 2943497"/>
              <a:gd name="connsiteY101" fmla="*/ 78377 h 1974163"/>
              <a:gd name="connsiteX102" fmla="*/ 1759131 w 2943497"/>
              <a:gd name="connsiteY102" fmla="*/ 69668 h 1974163"/>
              <a:gd name="connsiteX103" fmla="*/ 1637211 w 2943497"/>
              <a:gd name="connsiteY103" fmla="*/ 52251 h 1974163"/>
              <a:gd name="connsiteX104" fmla="*/ 1576251 w 2943497"/>
              <a:gd name="connsiteY104" fmla="*/ 34834 h 1974163"/>
              <a:gd name="connsiteX105" fmla="*/ 1489165 w 2943497"/>
              <a:gd name="connsiteY105" fmla="*/ 26125 h 1974163"/>
              <a:gd name="connsiteX106" fmla="*/ 1419497 w 2943497"/>
              <a:gd name="connsiteY106" fmla="*/ 0 h 1974163"/>
              <a:gd name="connsiteX107" fmla="*/ 1254034 w 2943497"/>
              <a:gd name="connsiteY107" fmla="*/ 8708 h 1974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2943497" h="1974163">
                <a:moveTo>
                  <a:pt x="1123405" y="17417"/>
                </a:moveTo>
                <a:cubicBezTo>
                  <a:pt x="1068251" y="37737"/>
                  <a:pt x="1010902" y="52878"/>
                  <a:pt x="957943" y="78377"/>
                </a:cubicBezTo>
                <a:cubicBezTo>
                  <a:pt x="931788" y="90970"/>
                  <a:pt x="912956" y="115349"/>
                  <a:pt x="888274" y="130628"/>
                </a:cubicBezTo>
                <a:cubicBezTo>
                  <a:pt x="851832" y="153188"/>
                  <a:pt x="811408" y="168872"/>
                  <a:pt x="775063" y="191588"/>
                </a:cubicBezTo>
                <a:cubicBezTo>
                  <a:pt x="705887" y="234823"/>
                  <a:pt x="794497" y="206325"/>
                  <a:pt x="714103" y="226422"/>
                </a:cubicBezTo>
                <a:cubicBezTo>
                  <a:pt x="705394" y="235131"/>
                  <a:pt x="698743" y="246567"/>
                  <a:pt x="687977" y="252548"/>
                </a:cubicBezTo>
                <a:cubicBezTo>
                  <a:pt x="671928" y="261464"/>
                  <a:pt x="635725" y="269965"/>
                  <a:pt x="635725" y="269965"/>
                </a:cubicBezTo>
                <a:cubicBezTo>
                  <a:pt x="627017" y="275771"/>
                  <a:pt x="617773" y="280844"/>
                  <a:pt x="609600" y="287382"/>
                </a:cubicBezTo>
                <a:cubicBezTo>
                  <a:pt x="603189" y="292511"/>
                  <a:pt x="598752" y="299874"/>
                  <a:pt x="592183" y="304800"/>
                </a:cubicBezTo>
                <a:cubicBezTo>
                  <a:pt x="575437" y="317360"/>
                  <a:pt x="539931" y="339634"/>
                  <a:pt x="539931" y="339634"/>
                </a:cubicBezTo>
                <a:cubicBezTo>
                  <a:pt x="496688" y="404500"/>
                  <a:pt x="552266" y="324832"/>
                  <a:pt x="496388" y="391885"/>
                </a:cubicBezTo>
                <a:cubicBezTo>
                  <a:pt x="460101" y="435429"/>
                  <a:pt x="500744" y="403496"/>
                  <a:pt x="452845" y="435428"/>
                </a:cubicBezTo>
                <a:cubicBezTo>
                  <a:pt x="449942" y="444137"/>
                  <a:pt x="449229" y="453916"/>
                  <a:pt x="444137" y="461554"/>
                </a:cubicBezTo>
                <a:cubicBezTo>
                  <a:pt x="405615" y="519338"/>
                  <a:pt x="429088" y="456818"/>
                  <a:pt x="400594" y="513805"/>
                </a:cubicBezTo>
                <a:cubicBezTo>
                  <a:pt x="396489" y="522016"/>
                  <a:pt x="395990" y="531720"/>
                  <a:pt x="391885" y="539931"/>
                </a:cubicBezTo>
                <a:cubicBezTo>
                  <a:pt x="384315" y="555070"/>
                  <a:pt x="373330" y="568335"/>
                  <a:pt x="365760" y="583474"/>
                </a:cubicBezTo>
                <a:cubicBezTo>
                  <a:pt x="361655" y="591685"/>
                  <a:pt x="362143" y="601962"/>
                  <a:pt x="357051" y="609600"/>
                </a:cubicBezTo>
                <a:cubicBezTo>
                  <a:pt x="350219" y="619847"/>
                  <a:pt x="339634" y="627017"/>
                  <a:pt x="330925" y="635725"/>
                </a:cubicBezTo>
                <a:cubicBezTo>
                  <a:pt x="325119" y="647337"/>
                  <a:pt x="320709" y="659758"/>
                  <a:pt x="313508" y="670560"/>
                </a:cubicBezTo>
                <a:cubicBezTo>
                  <a:pt x="297406" y="694713"/>
                  <a:pt x="261257" y="740228"/>
                  <a:pt x="261257" y="740228"/>
                </a:cubicBezTo>
                <a:cubicBezTo>
                  <a:pt x="255451" y="757645"/>
                  <a:pt x="259116" y="782296"/>
                  <a:pt x="243840" y="792480"/>
                </a:cubicBezTo>
                <a:cubicBezTo>
                  <a:pt x="205637" y="817948"/>
                  <a:pt x="223994" y="801524"/>
                  <a:pt x="191588" y="844731"/>
                </a:cubicBezTo>
                <a:cubicBezTo>
                  <a:pt x="185782" y="862148"/>
                  <a:pt x="184355" y="881706"/>
                  <a:pt x="174171" y="896982"/>
                </a:cubicBezTo>
                <a:lnTo>
                  <a:pt x="139337" y="949234"/>
                </a:lnTo>
                <a:cubicBezTo>
                  <a:pt x="136434" y="960845"/>
                  <a:pt x="134831" y="972861"/>
                  <a:pt x="130628" y="984068"/>
                </a:cubicBezTo>
                <a:cubicBezTo>
                  <a:pt x="126070" y="996223"/>
                  <a:pt x="118483" y="1007039"/>
                  <a:pt x="113211" y="1018902"/>
                </a:cubicBezTo>
                <a:cubicBezTo>
                  <a:pt x="106862" y="1033187"/>
                  <a:pt x="102143" y="1048160"/>
                  <a:pt x="95794" y="1062445"/>
                </a:cubicBezTo>
                <a:cubicBezTo>
                  <a:pt x="90522" y="1074308"/>
                  <a:pt x="82935" y="1085124"/>
                  <a:pt x="78377" y="1097280"/>
                </a:cubicBezTo>
                <a:cubicBezTo>
                  <a:pt x="74174" y="1108487"/>
                  <a:pt x="73188" y="1120675"/>
                  <a:pt x="69668" y="1132114"/>
                </a:cubicBezTo>
                <a:cubicBezTo>
                  <a:pt x="61569" y="1158435"/>
                  <a:pt x="48071" y="1183327"/>
                  <a:pt x="43543" y="1210491"/>
                </a:cubicBezTo>
                <a:cubicBezTo>
                  <a:pt x="40640" y="1227908"/>
                  <a:pt x="39908" y="1245829"/>
                  <a:pt x="34834" y="1262742"/>
                </a:cubicBezTo>
                <a:cubicBezTo>
                  <a:pt x="31104" y="1275177"/>
                  <a:pt x="21975" y="1285421"/>
                  <a:pt x="17417" y="1297577"/>
                </a:cubicBezTo>
                <a:cubicBezTo>
                  <a:pt x="7940" y="1322849"/>
                  <a:pt x="3180" y="1371112"/>
                  <a:pt x="0" y="1393371"/>
                </a:cubicBezTo>
                <a:cubicBezTo>
                  <a:pt x="2903" y="1463040"/>
                  <a:pt x="1008" y="1533074"/>
                  <a:pt x="8708" y="1602377"/>
                </a:cubicBezTo>
                <a:cubicBezTo>
                  <a:pt x="9864" y="1612779"/>
                  <a:pt x="20932" y="1619415"/>
                  <a:pt x="26125" y="1628502"/>
                </a:cubicBezTo>
                <a:cubicBezTo>
                  <a:pt x="42827" y="1657730"/>
                  <a:pt x="50010" y="1692050"/>
                  <a:pt x="87085" y="1706880"/>
                </a:cubicBezTo>
                <a:cubicBezTo>
                  <a:pt x="100413" y="1712211"/>
                  <a:pt x="138545" y="1728453"/>
                  <a:pt x="156754" y="1733005"/>
                </a:cubicBezTo>
                <a:cubicBezTo>
                  <a:pt x="171114" y="1736595"/>
                  <a:pt x="185937" y="1738124"/>
                  <a:pt x="200297" y="1741714"/>
                </a:cubicBezTo>
                <a:cubicBezTo>
                  <a:pt x="209203" y="1743940"/>
                  <a:pt x="217597" y="1747900"/>
                  <a:pt x="226423" y="1750422"/>
                </a:cubicBezTo>
                <a:cubicBezTo>
                  <a:pt x="237931" y="1753710"/>
                  <a:pt x="249793" y="1755692"/>
                  <a:pt x="261257" y="1759131"/>
                </a:cubicBezTo>
                <a:cubicBezTo>
                  <a:pt x="278842" y="1764407"/>
                  <a:pt x="295333" y="1773952"/>
                  <a:pt x="313508" y="1776548"/>
                </a:cubicBezTo>
                <a:cubicBezTo>
                  <a:pt x="386317" y="1786950"/>
                  <a:pt x="354554" y="1780279"/>
                  <a:pt x="409303" y="1793965"/>
                </a:cubicBezTo>
                <a:cubicBezTo>
                  <a:pt x="418011" y="1799771"/>
                  <a:pt x="425808" y="1807259"/>
                  <a:pt x="435428" y="1811382"/>
                </a:cubicBezTo>
                <a:cubicBezTo>
                  <a:pt x="461826" y="1822695"/>
                  <a:pt x="532904" y="1827051"/>
                  <a:pt x="548640" y="1828800"/>
                </a:cubicBezTo>
                <a:cubicBezTo>
                  <a:pt x="566057" y="1834606"/>
                  <a:pt x="582782" y="1843199"/>
                  <a:pt x="600891" y="1846217"/>
                </a:cubicBezTo>
                <a:cubicBezTo>
                  <a:pt x="721520" y="1866320"/>
                  <a:pt x="576757" y="1842925"/>
                  <a:pt x="792480" y="1872342"/>
                </a:cubicBezTo>
                <a:cubicBezTo>
                  <a:pt x="809975" y="1874728"/>
                  <a:pt x="827279" y="1878366"/>
                  <a:pt x="844731" y="1881051"/>
                </a:cubicBezTo>
                <a:cubicBezTo>
                  <a:pt x="865019" y="1884172"/>
                  <a:pt x="885345" y="1887047"/>
                  <a:pt x="905691" y="1889760"/>
                </a:cubicBezTo>
                <a:lnTo>
                  <a:pt x="975360" y="1898468"/>
                </a:lnTo>
                <a:cubicBezTo>
                  <a:pt x="1155656" y="1922507"/>
                  <a:pt x="906305" y="1890926"/>
                  <a:pt x="1105988" y="1915885"/>
                </a:cubicBezTo>
                <a:cubicBezTo>
                  <a:pt x="1114697" y="1918788"/>
                  <a:pt x="1123026" y="1923296"/>
                  <a:pt x="1132114" y="1924594"/>
                </a:cubicBezTo>
                <a:cubicBezTo>
                  <a:pt x="1256626" y="1942381"/>
                  <a:pt x="1568230" y="1941217"/>
                  <a:pt x="1602377" y="1942011"/>
                </a:cubicBezTo>
                <a:cubicBezTo>
                  <a:pt x="1622697" y="1944914"/>
                  <a:pt x="1642831" y="1949809"/>
                  <a:pt x="1663337" y="1950720"/>
                </a:cubicBezTo>
                <a:lnTo>
                  <a:pt x="2055223" y="1968137"/>
                </a:lnTo>
                <a:cubicBezTo>
                  <a:pt x="2218139" y="1964743"/>
                  <a:pt x="2360962" y="1992750"/>
                  <a:pt x="2508068" y="1950720"/>
                </a:cubicBezTo>
                <a:cubicBezTo>
                  <a:pt x="2516895" y="1948198"/>
                  <a:pt x="2525485" y="1944914"/>
                  <a:pt x="2534194" y="1942011"/>
                </a:cubicBezTo>
                <a:cubicBezTo>
                  <a:pt x="2545805" y="1933302"/>
                  <a:pt x="2556426" y="1923086"/>
                  <a:pt x="2569028" y="1915885"/>
                </a:cubicBezTo>
                <a:cubicBezTo>
                  <a:pt x="2576998" y="1911331"/>
                  <a:pt x="2586328" y="1909699"/>
                  <a:pt x="2595154" y="1907177"/>
                </a:cubicBezTo>
                <a:cubicBezTo>
                  <a:pt x="2606662" y="1903889"/>
                  <a:pt x="2618304" y="1901064"/>
                  <a:pt x="2629988" y="1898468"/>
                </a:cubicBezTo>
                <a:cubicBezTo>
                  <a:pt x="2644437" y="1895257"/>
                  <a:pt x="2659251" y="1893655"/>
                  <a:pt x="2673531" y="1889760"/>
                </a:cubicBezTo>
                <a:cubicBezTo>
                  <a:pt x="2691244" y="1884929"/>
                  <a:pt x="2725783" y="1872342"/>
                  <a:pt x="2725783" y="1872342"/>
                </a:cubicBezTo>
                <a:cubicBezTo>
                  <a:pt x="2784439" y="1813686"/>
                  <a:pt x="2716570" y="1872595"/>
                  <a:pt x="2786743" y="1837508"/>
                </a:cubicBezTo>
                <a:cubicBezTo>
                  <a:pt x="2805466" y="1828147"/>
                  <a:pt x="2838994" y="1802674"/>
                  <a:pt x="2838994" y="1802674"/>
                </a:cubicBezTo>
                <a:cubicBezTo>
                  <a:pt x="2850605" y="1785257"/>
                  <a:pt x="2868077" y="1770550"/>
                  <a:pt x="2873828" y="1750422"/>
                </a:cubicBezTo>
                <a:cubicBezTo>
                  <a:pt x="2879634" y="1730102"/>
                  <a:pt x="2886119" y="1709964"/>
                  <a:pt x="2891245" y="1689462"/>
                </a:cubicBezTo>
                <a:cubicBezTo>
                  <a:pt x="2894835" y="1675102"/>
                  <a:pt x="2896364" y="1660279"/>
                  <a:pt x="2899954" y="1645920"/>
                </a:cubicBezTo>
                <a:cubicBezTo>
                  <a:pt x="2902181" y="1637014"/>
                  <a:pt x="2906437" y="1628700"/>
                  <a:pt x="2908663" y="1619794"/>
                </a:cubicBezTo>
                <a:cubicBezTo>
                  <a:pt x="2912253" y="1605434"/>
                  <a:pt x="2914160" y="1590700"/>
                  <a:pt x="2917371" y="1576251"/>
                </a:cubicBezTo>
                <a:cubicBezTo>
                  <a:pt x="2919967" y="1564567"/>
                  <a:pt x="2922641" y="1552881"/>
                  <a:pt x="2926080" y="1541417"/>
                </a:cubicBezTo>
                <a:cubicBezTo>
                  <a:pt x="2931356" y="1523832"/>
                  <a:pt x="2943497" y="1489165"/>
                  <a:pt x="2943497" y="1489165"/>
                </a:cubicBezTo>
                <a:cubicBezTo>
                  <a:pt x="2940594" y="1393371"/>
                  <a:pt x="2939961" y="1297481"/>
                  <a:pt x="2934788" y="1201782"/>
                </a:cubicBezTo>
                <a:cubicBezTo>
                  <a:pt x="2934142" y="1189831"/>
                  <a:pt x="2930282" y="1178155"/>
                  <a:pt x="2926080" y="1166948"/>
                </a:cubicBezTo>
                <a:cubicBezTo>
                  <a:pt x="2916609" y="1141692"/>
                  <a:pt x="2905684" y="1127645"/>
                  <a:pt x="2891245" y="1105988"/>
                </a:cubicBezTo>
                <a:cubicBezTo>
                  <a:pt x="2872028" y="1009897"/>
                  <a:pt x="2900832" y="1100555"/>
                  <a:pt x="2856411" y="1045028"/>
                </a:cubicBezTo>
                <a:cubicBezTo>
                  <a:pt x="2850677" y="1037860"/>
                  <a:pt x="2852426" y="1026773"/>
                  <a:pt x="2847703" y="1018902"/>
                </a:cubicBezTo>
                <a:cubicBezTo>
                  <a:pt x="2843479" y="1011861"/>
                  <a:pt x="2835541" y="1007793"/>
                  <a:pt x="2830285" y="1001485"/>
                </a:cubicBezTo>
                <a:cubicBezTo>
                  <a:pt x="2820993" y="990335"/>
                  <a:pt x="2813606" y="977671"/>
                  <a:pt x="2804160" y="966651"/>
                </a:cubicBezTo>
                <a:cubicBezTo>
                  <a:pt x="2731372" y="881731"/>
                  <a:pt x="2828320" y="1007571"/>
                  <a:pt x="2751908" y="905691"/>
                </a:cubicBezTo>
                <a:cubicBezTo>
                  <a:pt x="2749005" y="896982"/>
                  <a:pt x="2748292" y="887203"/>
                  <a:pt x="2743200" y="879565"/>
                </a:cubicBezTo>
                <a:cubicBezTo>
                  <a:pt x="2736368" y="869318"/>
                  <a:pt x="2725089" y="862791"/>
                  <a:pt x="2717074" y="853440"/>
                </a:cubicBezTo>
                <a:cubicBezTo>
                  <a:pt x="2707628" y="842420"/>
                  <a:pt x="2698641" y="830913"/>
                  <a:pt x="2690948" y="818605"/>
                </a:cubicBezTo>
                <a:cubicBezTo>
                  <a:pt x="2684068" y="807596"/>
                  <a:pt x="2679972" y="795042"/>
                  <a:pt x="2673531" y="783771"/>
                </a:cubicBezTo>
                <a:cubicBezTo>
                  <a:pt x="2668338" y="774684"/>
                  <a:pt x="2661307" y="766732"/>
                  <a:pt x="2656114" y="757645"/>
                </a:cubicBezTo>
                <a:cubicBezTo>
                  <a:pt x="2649673" y="746374"/>
                  <a:pt x="2646807" y="732948"/>
                  <a:pt x="2638697" y="722811"/>
                </a:cubicBezTo>
                <a:cubicBezTo>
                  <a:pt x="2623310" y="703577"/>
                  <a:pt x="2603862" y="687977"/>
                  <a:pt x="2586445" y="670560"/>
                </a:cubicBezTo>
                <a:cubicBezTo>
                  <a:pt x="2580639" y="664754"/>
                  <a:pt x="2576372" y="656814"/>
                  <a:pt x="2569028" y="653142"/>
                </a:cubicBezTo>
                <a:cubicBezTo>
                  <a:pt x="2557417" y="647336"/>
                  <a:pt x="2544758" y="643270"/>
                  <a:pt x="2534194" y="635725"/>
                </a:cubicBezTo>
                <a:cubicBezTo>
                  <a:pt x="2524172" y="628567"/>
                  <a:pt x="2517921" y="616989"/>
                  <a:pt x="2508068" y="609600"/>
                </a:cubicBezTo>
                <a:cubicBezTo>
                  <a:pt x="2459135" y="572901"/>
                  <a:pt x="2477500" y="590702"/>
                  <a:pt x="2429691" y="574765"/>
                </a:cubicBezTo>
                <a:cubicBezTo>
                  <a:pt x="2358242" y="550948"/>
                  <a:pt x="2412052" y="567665"/>
                  <a:pt x="2351314" y="531222"/>
                </a:cubicBezTo>
                <a:cubicBezTo>
                  <a:pt x="2334616" y="521203"/>
                  <a:pt x="2315883" y="514909"/>
                  <a:pt x="2299063" y="505097"/>
                </a:cubicBezTo>
                <a:cubicBezTo>
                  <a:pt x="2280981" y="494549"/>
                  <a:pt x="2264228" y="481874"/>
                  <a:pt x="2246811" y="470262"/>
                </a:cubicBezTo>
                <a:lnTo>
                  <a:pt x="2220685" y="452845"/>
                </a:lnTo>
                <a:cubicBezTo>
                  <a:pt x="2214879" y="444137"/>
                  <a:pt x="2210669" y="434121"/>
                  <a:pt x="2203268" y="426720"/>
                </a:cubicBezTo>
                <a:cubicBezTo>
                  <a:pt x="2158014" y="381464"/>
                  <a:pt x="2194192" y="434968"/>
                  <a:pt x="2159725" y="391885"/>
                </a:cubicBezTo>
                <a:cubicBezTo>
                  <a:pt x="2141591" y="369218"/>
                  <a:pt x="2122409" y="347109"/>
                  <a:pt x="2107474" y="322217"/>
                </a:cubicBezTo>
                <a:cubicBezTo>
                  <a:pt x="2090057" y="293188"/>
                  <a:pt x="2079161" y="259068"/>
                  <a:pt x="2055223" y="235131"/>
                </a:cubicBezTo>
                <a:cubicBezTo>
                  <a:pt x="1977292" y="157201"/>
                  <a:pt x="2031232" y="204310"/>
                  <a:pt x="1976845" y="165462"/>
                </a:cubicBezTo>
                <a:cubicBezTo>
                  <a:pt x="1965034" y="157026"/>
                  <a:pt x="1954613" y="146538"/>
                  <a:pt x="1942011" y="139337"/>
                </a:cubicBezTo>
                <a:cubicBezTo>
                  <a:pt x="1934041" y="134783"/>
                  <a:pt x="1924323" y="134244"/>
                  <a:pt x="1915885" y="130628"/>
                </a:cubicBezTo>
                <a:cubicBezTo>
                  <a:pt x="1903953" y="125514"/>
                  <a:pt x="1892914" y="118483"/>
                  <a:pt x="1881051" y="113211"/>
                </a:cubicBezTo>
                <a:cubicBezTo>
                  <a:pt x="1844698" y="97054"/>
                  <a:pt x="1823875" y="91250"/>
                  <a:pt x="1785257" y="78377"/>
                </a:cubicBezTo>
                <a:cubicBezTo>
                  <a:pt x="1776548" y="75474"/>
                  <a:pt x="1768133" y="71468"/>
                  <a:pt x="1759131" y="69668"/>
                </a:cubicBezTo>
                <a:cubicBezTo>
                  <a:pt x="1689812" y="55805"/>
                  <a:pt x="1730299" y="62595"/>
                  <a:pt x="1637211" y="52251"/>
                </a:cubicBezTo>
                <a:cubicBezTo>
                  <a:pt x="1618597" y="46046"/>
                  <a:pt x="1595392" y="37568"/>
                  <a:pt x="1576251" y="34834"/>
                </a:cubicBezTo>
                <a:cubicBezTo>
                  <a:pt x="1547371" y="30708"/>
                  <a:pt x="1518194" y="29028"/>
                  <a:pt x="1489165" y="26125"/>
                </a:cubicBezTo>
                <a:cubicBezTo>
                  <a:pt x="1469346" y="16216"/>
                  <a:pt x="1443213" y="0"/>
                  <a:pt x="1419497" y="0"/>
                </a:cubicBezTo>
                <a:cubicBezTo>
                  <a:pt x="1364266" y="0"/>
                  <a:pt x="1254034" y="8708"/>
                  <a:pt x="1254034" y="87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FD37D0FF-4029-46C0-A712-1E6BFCE01F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3258121"/>
                  </p:ext>
                </p:extLst>
              </p:nvPr>
            </p:nvGraphicFramePr>
            <p:xfrm>
              <a:off x="1419504" y="6227659"/>
              <a:ext cx="7010402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872">
                      <a:extLst>
                        <a:ext uri="{9D8B030D-6E8A-4147-A177-3AD203B41FA5}">
                          <a16:colId xmlns:a16="http://schemas.microsoft.com/office/drawing/2014/main" val="225090372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13323169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545058317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1662790188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645046181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6908930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7657206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43865248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3637532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76686744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1864856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7405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FD37D0FF-4029-46C0-A712-1E6BFCE01F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3258121"/>
                  </p:ext>
                </p:extLst>
              </p:nvPr>
            </p:nvGraphicFramePr>
            <p:xfrm>
              <a:off x="1419504" y="6227659"/>
              <a:ext cx="7010402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872">
                      <a:extLst>
                        <a:ext uri="{9D8B030D-6E8A-4147-A177-3AD203B41FA5}">
                          <a16:colId xmlns:a16="http://schemas.microsoft.com/office/drawing/2014/main" val="225090372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13323169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545058317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1662790188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645046181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6908930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7657206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43865248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3637532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76686744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1864856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87" t="-8065" r="-1153261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7405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Arrow: Left 9">
            <a:extLst>
              <a:ext uri="{FF2B5EF4-FFF2-40B4-BE49-F238E27FC236}">
                <a16:creationId xmlns:a16="http://schemas.microsoft.com/office/drawing/2014/main" id="{26560F4D-F934-45C5-B5A1-3566C73BCE70}"/>
              </a:ext>
            </a:extLst>
          </p:cNvPr>
          <p:cNvSpPr/>
          <p:nvPr/>
        </p:nvSpPr>
        <p:spPr>
          <a:xfrm>
            <a:off x="2073794" y="6099586"/>
            <a:ext cx="3074278" cy="17718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49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8182" y="932558"/>
            <a:ext cx="96411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max-heap property is restored for node 2 in (b) by exchanging A[2] and A[4], which destroys the max-heap property for node 4. The recursive call Max-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Heapify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4) now has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4.</a:t>
            </a:r>
          </a:p>
        </p:txBody>
      </p:sp>
      <p:sp>
        <p:nvSpPr>
          <p:cNvPr id="3" name="Line 10"/>
          <p:cNvSpPr>
            <a:spLocks noChangeShapeType="1"/>
          </p:cNvSpPr>
          <p:nvPr/>
        </p:nvSpPr>
        <p:spPr bwMode="auto">
          <a:xfrm flipH="1">
            <a:off x="2968706" y="2889909"/>
            <a:ext cx="1029948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3998654" y="2899237"/>
            <a:ext cx="1498107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H="1">
            <a:off x="1623662" y="4748232"/>
            <a:ext cx="483057" cy="55965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>
            <a:off x="2117193" y="4770433"/>
            <a:ext cx="495556" cy="5592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5543618" y="3810617"/>
            <a:ext cx="590852" cy="5473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 rot="-3780882">
            <a:off x="1770440" y="3981467"/>
            <a:ext cx="232508" cy="375420"/>
          </a:xfrm>
          <a:prstGeom prst="curvedLeftArrow">
            <a:avLst>
              <a:gd name="adj1" fmla="val 26789"/>
              <a:gd name="adj2" fmla="val 53578"/>
              <a:gd name="adj3" fmla="val 40389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612749" y="3378116"/>
            <a:ext cx="34978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                  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677143" y="4330609"/>
            <a:ext cx="53095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331651" y="5379658"/>
            <a:ext cx="39683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60073" y="2492265"/>
            <a:ext cx="877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16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 flipH="1">
            <a:off x="2123982" y="3762700"/>
            <a:ext cx="805579" cy="52387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4"/>
          <p:cNvSpPr>
            <a:spLocks noChangeShapeType="1"/>
          </p:cNvSpPr>
          <p:nvPr/>
        </p:nvSpPr>
        <p:spPr bwMode="auto">
          <a:xfrm>
            <a:off x="2931295" y="3785356"/>
            <a:ext cx="832837" cy="55593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5064155" y="3786449"/>
            <a:ext cx="468158" cy="571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3"/>
          <p:cNvSpPr>
            <a:spLocks noChangeShapeType="1"/>
          </p:cNvSpPr>
          <p:nvPr/>
        </p:nvSpPr>
        <p:spPr bwMode="auto">
          <a:xfrm flipH="1">
            <a:off x="3318544" y="4804499"/>
            <a:ext cx="483057" cy="55965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863314" y="2385257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(b)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6C3D21-219B-4EE1-85D3-C6E3C9930DF3}"/>
              </a:ext>
            </a:extLst>
          </p:cNvPr>
          <p:cNvSpPr txBox="1"/>
          <p:nvPr/>
        </p:nvSpPr>
        <p:spPr>
          <a:xfrm>
            <a:off x="8206224" y="2024414"/>
            <a:ext cx="2530417" cy="45243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After exchanging the contents of A[2] and A[4], the algorithm continues to check its left(2) = 4’s subtree.</a:t>
            </a:r>
          </a:p>
          <a:p>
            <a:r>
              <a:rPr lang="en-US" dirty="0"/>
              <a:t>Algorithm: Compare  A[4] and A[8] for pick up the larger one.</a:t>
            </a:r>
          </a:p>
          <a:p>
            <a:r>
              <a:rPr lang="en-US" dirty="0"/>
              <a:t>Compare max{A[4], A[8]} and A[9]. </a:t>
            </a:r>
          </a:p>
          <a:p>
            <a:endParaRPr lang="en-US" dirty="0"/>
          </a:p>
          <a:p>
            <a:r>
              <a:rPr lang="en-US" dirty="0"/>
              <a:t>Or another way:</a:t>
            </a:r>
          </a:p>
          <a:p>
            <a:r>
              <a:rPr lang="en-US" dirty="0"/>
              <a:t>Compare  A[8] and A[9] for pick up the larger one. Then, compare max{A[8], A[9]} and A[4].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B001D089-9869-4A6D-812F-CBB4C9C21F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5961020"/>
                  </p:ext>
                </p:extLst>
              </p:nvPr>
            </p:nvGraphicFramePr>
            <p:xfrm>
              <a:off x="783772" y="6227659"/>
              <a:ext cx="7010402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872">
                      <a:extLst>
                        <a:ext uri="{9D8B030D-6E8A-4147-A177-3AD203B41FA5}">
                          <a16:colId xmlns:a16="http://schemas.microsoft.com/office/drawing/2014/main" val="225090372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13323169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545058317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1662790188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645046181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6908930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7657206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43865248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3637532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76686744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1864856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7405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B001D089-9869-4A6D-812F-CBB4C9C21F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5961020"/>
                  </p:ext>
                </p:extLst>
              </p:nvPr>
            </p:nvGraphicFramePr>
            <p:xfrm>
              <a:off x="783772" y="6227659"/>
              <a:ext cx="7010402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872">
                      <a:extLst>
                        <a:ext uri="{9D8B030D-6E8A-4147-A177-3AD203B41FA5}">
                          <a16:colId xmlns:a16="http://schemas.microsoft.com/office/drawing/2014/main" val="225090372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13323169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545058317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1662790188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645046181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6908930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7657206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43865248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3637532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76686744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1864856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87" t="-8065" r="-1153261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7405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528E846D-896D-48E0-9C81-72496E5477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0666224"/>
                  </p:ext>
                </p:extLst>
              </p:nvPr>
            </p:nvGraphicFramePr>
            <p:xfrm>
              <a:off x="783772" y="5824974"/>
              <a:ext cx="7010402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872">
                      <a:extLst>
                        <a:ext uri="{9D8B030D-6E8A-4147-A177-3AD203B41FA5}">
                          <a16:colId xmlns:a16="http://schemas.microsoft.com/office/drawing/2014/main" val="225090372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13323169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545058317"/>
                        </a:ext>
                      </a:extLst>
                    </a:gridCol>
                    <a:gridCol w="746776">
                      <a:extLst>
                        <a:ext uri="{9D8B030D-6E8A-4147-A177-3AD203B41FA5}">
                          <a16:colId xmlns:a16="http://schemas.microsoft.com/office/drawing/2014/main" val="1662790188"/>
                        </a:ext>
                      </a:extLst>
                    </a:gridCol>
                    <a:gridCol w="543730">
                      <a:extLst>
                        <a:ext uri="{9D8B030D-6E8A-4147-A177-3AD203B41FA5}">
                          <a16:colId xmlns:a16="http://schemas.microsoft.com/office/drawing/2014/main" val="2645046181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6908930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7657206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43865248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3637532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76686744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1864856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7405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528E846D-896D-48E0-9C81-72496E5477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0666224"/>
                  </p:ext>
                </p:extLst>
              </p:nvPr>
            </p:nvGraphicFramePr>
            <p:xfrm>
              <a:off x="783772" y="5824974"/>
              <a:ext cx="7010402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872">
                      <a:extLst>
                        <a:ext uri="{9D8B030D-6E8A-4147-A177-3AD203B41FA5}">
                          <a16:colId xmlns:a16="http://schemas.microsoft.com/office/drawing/2014/main" val="225090372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13323169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545058317"/>
                        </a:ext>
                      </a:extLst>
                    </a:gridCol>
                    <a:gridCol w="746776">
                      <a:extLst>
                        <a:ext uri="{9D8B030D-6E8A-4147-A177-3AD203B41FA5}">
                          <a16:colId xmlns:a16="http://schemas.microsoft.com/office/drawing/2014/main" val="1662790188"/>
                        </a:ext>
                      </a:extLst>
                    </a:gridCol>
                    <a:gridCol w="543730">
                      <a:extLst>
                        <a:ext uri="{9D8B030D-6E8A-4147-A177-3AD203B41FA5}">
                          <a16:colId xmlns:a16="http://schemas.microsoft.com/office/drawing/2014/main" val="2645046181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6908930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7657206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43865248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3637532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76686744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1864856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87" t="-8065" r="-1153261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7405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78532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6885" y="1016677"/>
            <a:ext cx="90382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swapping A[4] and A[9], as shown in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(c),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4 is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up, and the recursive call Max-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Heapify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9) yields no further change to the data structure.</a:t>
            </a:r>
          </a:p>
        </p:txBody>
      </p:sp>
      <p:sp>
        <p:nvSpPr>
          <p:cNvPr id="3" name="Line 10"/>
          <p:cNvSpPr>
            <a:spLocks noChangeShapeType="1"/>
          </p:cNvSpPr>
          <p:nvPr/>
        </p:nvSpPr>
        <p:spPr bwMode="auto">
          <a:xfrm flipH="1">
            <a:off x="2968706" y="2889909"/>
            <a:ext cx="1029948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3998654" y="2899237"/>
            <a:ext cx="1498107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H="1">
            <a:off x="1598090" y="4792274"/>
            <a:ext cx="483057" cy="55965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>
            <a:off x="2080295" y="4792274"/>
            <a:ext cx="495556" cy="5592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5543618" y="3810617"/>
            <a:ext cx="590852" cy="5473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636598" y="3376292"/>
            <a:ext cx="34978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14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                  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677143" y="4330609"/>
            <a:ext cx="53095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7        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9      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331650" y="5379658"/>
            <a:ext cx="39683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2    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1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60073" y="2492265"/>
            <a:ext cx="877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 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16</a:t>
            </a:r>
            <a:endParaRPr lang="en-US" sz="2400" b="1" dirty="0"/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 flipH="1">
            <a:off x="2123982" y="3762700"/>
            <a:ext cx="805579" cy="52387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4"/>
          <p:cNvSpPr>
            <a:spLocks noChangeShapeType="1"/>
          </p:cNvSpPr>
          <p:nvPr/>
        </p:nvSpPr>
        <p:spPr bwMode="auto">
          <a:xfrm>
            <a:off x="2931295" y="3785356"/>
            <a:ext cx="832837" cy="55593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5064155" y="3786449"/>
            <a:ext cx="468158" cy="571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3"/>
          <p:cNvSpPr>
            <a:spLocks noChangeShapeType="1"/>
          </p:cNvSpPr>
          <p:nvPr/>
        </p:nvSpPr>
        <p:spPr bwMode="auto">
          <a:xfrm flipH="1">
            <a:off x="3318544" y="4804499"/>
            <a:ext cx="483057" cy="55965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863314" y="2385257"/>
            <a:ext cx="526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(c)</a:t>
            </a:r>
            <a:endParaRPr lang="en-US" sz="2400" dirty="0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 rot="17819118" flipV="1">
            <a:off x="2692061" y="5109717"/>
            <a:ext cx="169862" cy="228600"/>
          </a:xfrm>
          <a:prstGeom prst="curvedLeftArrow">
            <a:avLst>
              <a:gd name="adj1" fmla="val 21221"/>
              <a:gd name="adj2" fmla="val 5383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0BE9E9CC-B3B9-46CF-BDF5-D73D0F01C0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6021899"/>
                  </p:ext>
                </p:extLst>
              </p:nvPr>
            </p:nvGraphicFramePr>
            <p:xfrm>
              <a:off x="4385534" y="5071920"/>
              <a:ext cx="7010402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872">
                      <a:extLst>
                        <a:ext uri="{9D8B030D-6E8A-4147-A177-3AD203B41FA5}">
                          <a16:colId xmlns:a16="http://schemas.microsoft.com/office/drawing/2014/main" val="225090372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13323169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545058317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1662790188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645046181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6908930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7657206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43865248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3637532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76686744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1864856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7405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0BE9E9CC-B3B9-46CF-BDF5-D73D0F01C0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6021899"/>
                  </p:ext>
                </p:extLst>
              </p:nvPr>
            </p:nvGraphicFramePr>
            <p:xfrm>
              <a:off x="4385534" y="5071920"/>
              <a:ext cx="7010402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872">
                      <a:extLst>
                        <a:ext uri="{9D8B030D-6E8A-4147-A177-3AD203B41FA5}">
                          <a16:colId xmlns:a16="http://schemas.microsoft.com/office/drawing/2014/main" val="225090372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13323169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545058317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1662790188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645046181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6908930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7657206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43865248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3637532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76686744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1864856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87" t="-8197" r="-115326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7405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E6298392-A86E-4AD2-8C54-2466820D6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7558600"/>
                  </p:ext>
                </p:extLst>
              </p:nvPr>
            </p:nvGraphicFramePr>
            <p:xfrm>
              <a:off x="4408403" y="5642085"/>
              <a:ext cx="7010402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872">
                      <a:extLst>
                        <a:ext uri="{9D8B030D-6E8A-4147-A177-3AD203B41FA5}">
                          <a16:colId xmlns:a16="http://schemas.microsoft.com/office/drawing/2014/main" val="225090372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13323169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545058317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1662790188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645046181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6908930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7657206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43865248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3637532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76686744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1864856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7405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E6298392-A86E-4AD2-8C54-2466820D6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7558600"/>
                  </p:ext>
                </p:extLst>
              </p:nvPr>
            </p:nvGraphicFramePr>
            <p:xfrm>
              <a:off x="4408403" y="5642085"/>
              <a:ext cx="7010402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872">
                      <a:extLst>
                        <a:ext uri="{9D8B030D-6E8A-4147-A177-3AD203B41FA5}">
                          <a16:colId xmlns:a16="http://schemas.microsoft.com/office/drawing/2014/main" val="225090372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13323169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545058317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1662790188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645046181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6908930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7657206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43865248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3637532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76686744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1864856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87" t="-8065" r="-1153261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7405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2639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4671" y="796370"/>
            <a:ext cx="956378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running time of Max-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Heapify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on a subtree of size n rooted at given node </a:t>
            </a:r>
            <a:r>
              <a:rPr lang="en-US" sz="2400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is the Θ(1) time to fix up the relationship among the elements A[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], A[LEFT(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)], and A[RIGHT(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)], plus the time to run Max-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Heapify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on a subtree rooted at one of the children of node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F06BA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children’s subtrees each have size at most 2n/3 –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the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worst case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occurs </a:t>
            </a:r>
            <a:r>
              <a:rPr lang="en-US" sz="24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when the bottom level of the tree is exactly half full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– and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the running time of Max-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Heapify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can be described by the  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T(n) ≤ T(2n/3) + Θ(1).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[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e.g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, if h = 4, A[left(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)] rooted subtree has 15 nodes, and the half full A[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] rooted tree has 23 nodes.  That is 15/23 about 2/3]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The solution to this recurrence, by case 2 of the Master Theorem is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T(n) = O(log n).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Alternatively, we can characterize the running time of Max-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Heapify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on a node of height h as O(h).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90112" y="4837727"/>
            <a:ext cx="1917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15+15 – 7 = 23</a:t>
            </a:r>
          </a:p>
        </p:txBody>
      </p:sp>
    </p:spTree>
    <p:extLst>
      <p:ext uri="{BB962C8B-B14F-4D97-AF65-F5344CB8AC3E}">
        <p14:creationId xmlns:p14="http://schemas.microsoft.com/office/powerpoint/2010/main" val="2836376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F0BE6F5-80DD-4B09-80F2-E27F38B937A3}"/>
              </a:ext>
            </a:extLst>
          </p:cNvPr>
          <p:cNvSpPr/>
          <p:nvPr/>
        </p:nvSpPr>
        <p:spPr>
          <a:xfrm>
            <a:off x="6225876" y="1743242"/>
            <a:ext cx="206734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0119AC4-3C63-4987-9C59-165DD066EF25}"/>
              </a:ext>
            </a:extLst>
          </p:cNvPr>
          <p:cNvSpPr/>
          <p:nvPr/>
        </p:nvSpPr>
        <p:spPr>
          <a:xfrm>
            <a:off x="3995537" y="2403207"/>
            <a:ext cx="206734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F1BFE49-01D0-4959-9A3B-E58295A84519}"/>
              </a:ext>
            </a:extLst>
          </p:cNvPr>
          <p:cNvSpPr/>
          <p:nvPr/>
        </p:nvSpPr>
        <p:spPr>
          <a:xfrm>
            <a:off x="8765096" y="2417913"/>
            <a:ext cx="206734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4C181FD-8212-4B3D-A655-F7614CC62181}"/>
              </a:ext>
            </a:extLst>
          </p:cNvPr>
          <p:cNvSpPr/>
          <p:nvPr/>
        </p:nvSpPr>
        <p:spPr>
          <a:xfrm>
            <a:off x="2505991" y="3034004"/>
            <a:ext cx="206734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ED8BC7-6355-4A37-924A-7E42DFF3DA56}"/>
              </a:ext>
            </a:extLst>
          </p:cNvPr>
          <p:cNvSpPr/>
          <p:nvPr/>
        </p:nvSpPr>
        <p:spPr>
          <a:xfrm>
            <a:off x="5377738" y="3040630"/>
            <a:ext cx="206734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3821A7-27EB-47A9-867F-4BF818A83541}"/>
              </a:ext>
            </a:extLst>
          </p:cNvPr>
          <p:cNvSpPr/>
          <p:nvPr/>
        </p:nvSpPr>
        <p:spPr>
          <a:xfrm>
            <a:off x="7417243" y="3025385"/>
            <a:ext cx="206734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85FE61-D147-4375-AD25-088B9E5663BE}"/>
              </a:ext>
            </a:extLst>
          </p:cNvPr>
          <p:cNvSpPr/>
          <p:nvPr/>
        </p:nvSpPr>
        <p:spPr>
          <a:xfrm>
            <a:off x="10120690" y="3034004"/>
            <a:ext cx="206734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AAA6C8-07E3-477D-9FA8-10F43D2EBC9D}"/>
              </a:ext>
            </a:extLst>
          </p:cNvPr>
          <p:cNvSpPr/>
          <p:nvPr/>
        </p:nvSpPr>
        <p:spPr>
          <a:xfrm>
            <a:off x="1680380" y="3878166"/>
            <a:ext cx="206734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348B85-BAB2-49A5-A6C2-62C32ACEC404}"/>
              </a:ext>
            </a:extLst>
          </p:cNvPr>
          <p:cNvSpPr/>
          <p:nvPr/>
        </p:nvSpPr>
        <p:spPr>
          <a:xfrm>
            <a:off x="3368709" y="3890090"/>
            <a:ext cx="206734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A7755D-FC3E-4DC7-AE7E-75BD219F7B0C}"/>
              </a:ext>
            </a:extLst>
          </p:cNvPr>
          <p:cNvSpPr/>
          <p:nvPr/>
        </p:nvSpPr>
        <p:spPr>
          <a:xfrm>
            <a:off x="4766150" y="3890090"/>
            <a:ext cx="206734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ABAEE0F-C34D-4433-902F-A0987B58A6C2}"/>
              </a:ext>
            </a:extLst>
          </p:cNvPr>
          <p:cNvSpPr/>
          <p:nvPr/>
        </p:nvSpPr>
        <p:spPr>
          <a:xfrm>
            <a:off x="6140400" y="3892493"/>
            <a:ext cx="206734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69C9DC7-05FE-4533-817D-4FD0616BF471}"/>
              </a:ext>
            </a:extLst>
          </p:cNvPr>
          <p:cNvSpPr/>
          <p:nvPr/>
        </p:nvSpPr>
        <p:spPr>
          <a:xfrm>
            <a:off x="6845907" y="3898913"/>
            <a:ext cx="206734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83167E-DFBB-4256-83CB-EBA3BB4D9D9B}"/>
              </a:ext>
            </a:extLst>
          </p:cNvPr>
          <p:cNvSpPr/>
          <p:nvPr/>
        </p:nvSpPr>
        <p:spPr>
          <a:xfrm>
            <a:off x="8135184" y="3890090"/>
            <a:ext cx="206734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F60BAE-844D-4103-9EC1-7D13A04972C8}"/>
              </a:ext>
            </a:extLst>
          </p:cNvPr>
          <p:cNvSpPr/>
          <p:nvPr/>
        </p:nvSpPr>
        <p:spPr>
          <a:xfrm>
            <a:off x="9515601" y="3880022"/>
            <a:ext cx="206734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71A0DF-8807-41B3-8E97-124689E56C28}"/>
              </a:ext>
            </a:extLst>
          </p:cNvPr>
          <p:cNvSpPr/>
          <p:nvPr/>
        </p:nvSpPr>
        <p:spPr>
          <a:xfrm>
            <a:off x="10896018" y="3842525"/>
            <a:ext cx="206734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B20BACF-8539-4986-B7E2-08810B02F778}"/>
              </a:ext>
            </a:extLst>
          </p:cNvPr>
          <p:cNvSpPr/>
          <p:nvPr/>
        </p:nvSpPr>
        <p:spPr>
          <a:xfrm>
            <a:off x="1307994" y="4857502"/>
            <a:ext cx="206734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5802C6-D9C6-46B4-B229-09CAD8146554}"/>
              </a:ext>
            </a:extLst>
          </p:cNvPr>
          <p:cNvSpPr/>
          <p:nvPr/>
        </p:nvSpPr>
        <p:spPr>
          <a:xfrm>
            <a:off x="2096498" y="4857502"/>
            <a:ext cx="206734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601406-B2DA-4649-A4D5-64094F122785}"/>
              </a:ext>
            </a:extLst>
          </p:cNvPr>
          <p:cNvSpPr/>
          <p:nvPr/>
        </p:nvSpPr>
        <p:spPr>
          <a:xfrm>
            <a:off x="2907532" y="4854851"/>
            <a:ext cx="206734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F99577-DE88-4CC1-937B-91A7AE770645}"/>
              </a:ext>
            </a:extLst>
          </p:cNvPr>
          <p:cNvSpPr/>
          <p:nvPr/>
        </p:nvSpPr>
        <p:spPr>
          <a:xfrm>
            <a:off x="3718566" y="4854851"/>
            <a:ext cx="206734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EB3F4CE-5292-44B3-9AB4-FABB4ED70F4D}"/>
              </a:ext>
            </a:extLst>
          </p:cNvPr>
          <p:cNvSpPr/>
          <p:nvPr/>
        </p:nvSpPr>
        <p:spPr>
          <a:xfrm>
            <a:off x="4358976" y="4862138"/>
            <a:ext cx="206734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07F4DC9-5193-47DB-B066-4FBE208325FD}"/>
              </a:ext>
            </a:extLst>
          </p:cNvPr>
          <p:cNvSpPr/>
          <p:nvPr/>
        </p:nvSpPr>
        <p:spPr>
          <a:xfrm>
            <a:off x="5242547" y="4846236"/>
            <a:ext cx="206734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DD21F02-DD9E-4E30-BCAE-B0C3F1B54AF3}"/>
              </a:ext>
            </a:extLst>
          </p:cNvPr>
          <p:cNvSpPr/>
          <p:nvPr/>
        </p:nvSpPr>
        <p:spPr>
          <a:xfrm>
            <a:off x="6564728" y="4864787"/>
            <a:ext cx="206734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1ACD2D-C39D-424A-871A-C5466A86ACB6}"/>
              </a:ext>
            </a:extLst>
          </p:cNvPr>
          <p:cNvCxnSpPr>
            <a:stCxn id="2" idx="4"/>
            <a:endCxn id="3" idx="7"/>
          </p:cNvCxnSpPr>
          <p:nvPr/>
        </p:nvCxnSpPr>
        <p:spPr>
          <a:xfrm flipH="1">
            <a:off x="4171996" y="1934074"/>
            <a:ext cx="2157247" cy="497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63AE84-3774-43F5-A485-90711D7DC624}"/>
              </a:ext>
            </a:extLst>
          </p:cNvPr>
          <p:cNvCxnSpPr>
            <a:cxnSpLocks/>
            <a:stCxn id="4" idx="0"/>
            <a:endCxn id="2" idx="4"/>
          </p:cNvCxnSpPr>
          <p:nvPr/>
        </p:nvCxnSpPr>
        <p:spPr>
          <a:xfrm flipH="1" flipV="1">
            <a:off x="6329243" y="1934074"/>
            <a:ext cx="2539220" cy="483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9CABF6-826F-4FEC-902C-B0E7237A3833}"/>
              </a:ext>
            </a:extLst>
          </p:cNvPr>
          <p:cNvCxnSpPr>
            <a:stCxn id="3" idx="4"/>
            <a:endCxn id="5" idx="0"/>
          </p:cNvCxnSpPr>
          <p:nvPr/>
        </p:nvCxnSpPr>
        <p:spPr>
          <a:xfrm flipH="1">
            <a:off x="2609358" y="2594039"/>
            <a:ext cx="1489546" cy="439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F91BF54-D297-480B-AAE9-9A40EE2BFBC0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083207" y="2590060"/>
            <a:ext cx="1397898" cy="450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7EE87F-87B2-42F8-8E90-F7EEEEC3C48A}"/>
              </a:ext>
            </a:extLst>
          </p:cNvPr>
          <p:cNvCxnSpPr>
            <a:cxnSpLocks/>
          </p:cNvCxnSpPr>
          <p:nvPr/>
        </p:nvCxnSpPr>
        <p:spPr>
          <a:xfrm flipH="1" flipV="1">
            <a:off x="8765096" y="2583434"/>
            <a:ext cx="1397898" cy="450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856195-0DE8-4F74-B39B-CA2F25605F31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520610" y="2601392"/>
            <a:ext cx="1359784" cy="423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E96A2F7-BFDC-4012-A9C3-8AF8C3A3599E}"/>
              </a:ext>
            </a:extLst>
          </p:cNvPr>
          <p:cNvCxnSpPr>
            <a:stCxn id="5" idx="4"/>
            <a:endCxn id="9" idx="0"/>
          </p:cNvCxnSpPr>
          <p:nvPr/>
        </p:nvCxnSpPr>
        <p:spPr>
          <a:xfrm flipH="1">
            <a:off x="1783747" y="3224836"/>
            <a:ext cx="825611" cy="65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E33C6CD-3597-4800-B90F-D83867415FE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651093" y="3212908"/>
            <a:ext cx="820983" cy="677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8EE34B-E77D-454B-86A9-34E3116E0E92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4869517" y="3216217"/>
            <a:ext cx="614894" cy="673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04538AA-AD9C-45D2-8698-D76F287A89A8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5481105" y="3231462"/>
            <a:ext cx="762662" cy="661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FDECC8-50BE-48F6-9949-CAA69E4022C5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411361" y="4052432"/>
            <a:ext cx="354164" cy="805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95E864E-E19F-45AD-972A-3A8F5F6603CE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3010899" y="4080922"/>
            <a:ext cx="444610" cy="77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793C315-1888-4B21-98FB-8E27276F17F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797331" y="4068998"/>
            <a:ext cx="402534" cy="788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2B001C9-B113-4A5E-8541-ECA52DE3B383}"/>
              </a:ext>
            </a:extLst>
          </p:cNvPr>
          <p:cNvCxnSpPr>
            <a:cxnSpLocks/>
          </p:cNvCxnSpPr>
          <p:nvPr/>
        </p:nvCxnSpPr>
        <p:spPr>
          <a:xfrm>
            <a:off x="3455509" y="4063034"/>
            <a:ext cx="402534" cy="788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BABBCBE3-DD1E-4F76-A433-20AD105B3E97}"/>
              </a:ext>
            </a:extLst>
          </p:cNvPr>
          <p:cNvSpPr/>
          <p:nvPr/>
        </p:nvSpPr>
        <p:spPr>
          <a:xfrm>
            <a:off x="5673557" y="4836418"/>
            <a:ext cx="206734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DEBDEFC-65AD-4A70-907C-344DE7A911F1}"/>
              </a:ext>
            </a:extLst>
          </p:cNvPr>
          <p:cNvCxnSpPr>
            <a:cxnSpLocks/>
          </p:cNvCxnSpPr>
          <p:nvPr/>
        </p:nvCxnSpPr>
        <p:spPr>
          <a:xfrm>
            <a:off x="4898500" y="4047914"/>
            <a:ext cx="402534" cy="788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D4BB4ED-5587-4FF1-BE62-564058CFF0EE}"/>
              </a:ext>
            </a:extLst>
          </p:cNvPr>
          <p:cNvCxnSpPr>
            <a:cxnSpLocks/>
          </p:cNvCxnSpPr>
          <p:nvPr/>
        </p:nvCxnSpPr>
        <p:spPr>
          <a:xfrm flipH="1">
            <a:off x="4436484" y="4072307"/>
            <a:ext cx="444610" cy="77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BA0F96-FB2B-40C0-B089-6239217BC09A}"/>
              </a:ext>
            </a:extLst>
          </p:cNvPr>
          <p:cNvCxnSpPr>
            <a:cxnSpLocks/>
          </p:cNvCxnSpPr>
          <p:nvPr/>
        </p:nvCxnSpPr>
        <p:spPr>
          <a:xfrm flipH="1">
            <a:off x="5773143" y="4047914"/>
            <a:ext cx="444610" cy="77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BDD8679-049D-4E35-AB3F-CB6425E6D6A9}"/>
              </a:ext>
            </a:extLst>
          </p:cNvPr>
          <p:cNvCxnSpPr>
            <a:cxnSpLocks/>
          </p:cNvCxnSpPr>
          <p:nvPr/>
        </p:nvCxnSpPr>
        <p:spPr>
          <a:xfrm>
            <a:off x="6212555" y="4073634"/>
            <a:ext cx="402534" cy="788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B7B461-E129-490C-AD29-AE753A340C26}"/>
              </a:ext>
            </a:extLst>
          </p:cNvPr>
          <p:cNvCxnSpPr>
            <a:cxnSpLocks/>
          </p:cNvCxnSpPr>
          <p:nvPr/>
        </p:nvCxnSpPr>
        <p:spPr>
          <a:xfrm>
            <a:off x="7523214" y="3178992"/>
            <a:ext cx="741128" cy="719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58029C5-8B76-45F6-A930-4D63C7BAE4EF}"/>
              </a:ext>
            </a:extLst>
          </p:cNvPr>
          <p:cNvCxnSpPr>
            <a:cxnSpLocks/>
          </p:cNvCxnSpPr>
          <p:nvPr/>
        </p:nvCxnSpPr>
        <p:spPr>
          <a:xfrm>
            <a:off x="10211796" y="3166588"/>
            <a:ext cx="762662" cy="661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4E5ABF0-DBCF-4BF4-B8AE-81A42A2F8993}"/>
              </a:ext>
            </a:extLst>
          </p:cNvPr>
          <p:cNvCxnSpPr>
            <a:cxnSpLocks/>
          </p:cNvCxnSpPr>
          <p:nvPr/>
        </p:nvCxnSpPr>
        <p:spPr>
          <a:xfrm flipH="1">
            <a:off x="6939075" y="3216217"/>
            <a:ext cx="614894" cy="673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4E7C6C-6411-45D8-9B39-47626ED759F0}"/>
              </a:ext>
            </a:extLst>
          </p:cNvPr>
          <p:cNvCxnSpPr>
            <a:cxnSpLocks/>
          </p:cNvCxnSpPr>
          <p:nvPr/>
        </p:nvCxnSpPr>
        <p:spPr>
          <a:xfrm flipH="1">
            <a:off x="9652970" y="3225040"/>
            <a:ext cx="614894" cy="673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5DA7DA66-F987-4AEA-B8F2-8DC584FE86DD}"/>
              </a:ext>
            </a:extLst>
          </p:cNvPr>
          <p:cNvSpPr/>
          <p:nvPr/>
        </p:nvSpPr>
        <p:spPr>
          <a:xfrm>
            <a:off x="1017772" y="2109002"/>
            <a:ext cx="6297433" cy="4259667"/>
          </a:xfrm>
          <a:custGeom>
            <a:avLst/>
            <a:gdLst>
              <a:gd name="connsiteX0" fmla="*/ 3498574 w 6297433"/>
              <a:gd name="connsiteY0" fmla="*/ 47708 h 4259667"/>
              <a:gd name="connsiteX1" fmla="*/ 3450866 w 6297433"/>
              <a:gd name="connsiteY1" fmla="*/ 31806 h 4259667"/>
              <a:gd name="connsiteX2" fmla="*/ 3403158 w 6297433"/>
              <a:gd name="connsiteY2" fmla="*/ 23854 h 4259667"/>
              <a:gd name="connsiteX3" fmla="*/ 3379304 w 6297433"/>
              <a:gd name="connsiteY3" fmla="*/ 7952 h 4259667"/>
              <a:gd name="connsiteX4" fmla="*/ 2894275 w 6297433"/>
              <a:gd name="connsiteY4" fmla="*/ 0 h 4259667"/>
              <a:gd name="connsiteX5" fmla="*/ 2719346 w 6297433"/>
              <a:gd name="connsiteY5" fmla="*/ 7952 h 4259667"/>
              <a:gd name="connsiteX6" fmla="*/ 2647784 w 6297433"/>
              <a:gd name="connsiteY6" fmla="*/ 23854 h 4259667"/>
              <a:gd name="connsiteX7" fmla="*/ 2608028 w 6297433"/>
              <a:gd name="connsiteY7" fmla="*/ 39757 h 4259667"/>
              <a:gd name="connsiteX8" fmla="*/ 2568271 w 6297433"/>
              <a:gd name="connsiteY8" fmla="*/ 47708 h 4259667"/>
              <a:gd name="connsiteX9" fmla="*/ 2504661 w 6297433"/>
              <a:gd name="connsiteY9" fmla="*/ 79513 h 4259667"/>
              <a:gd name="connsiteX10" fmla="*/ 2425148 w 6297433"/>
              <a:gd name="connsiteY10" fmla="*/ 95416 h 4259667"/>
              <a:gd name="connsiteX11" fmla="*/ 2353586 w 6297433"/>
              <a:gd name="connsiteY11" fmla="*/ 119270 h 4259667"/>
              <a:gd name="connsiteX12" fmla="*/ 2258170 w 6297433"/>
              <a:gd name="connsiteY12" fmla="*/ 135173 h 4259667"/>
              <a:gd name="connsiteX13" fmla="*/ 2234316 w 6297433"/>
              <a:gd name="connsiteY13" fmla="*/ 151075 h 4259667"/>
              <a:gd name="connsiteX14" fmla="*/ 2186609 w 6297433"/>
              <a:gd name="connsiteY14" fmla="*/ 159026 h 4259667"/>
              <a:gd name="connsiteX15" fmla="*/ 2154803 w 6297433"/>
              <a:gd name="connsiteY15" fmla="*/ 166978 h 4259667"/>
              <a:gd name="connsiteX16" fmla="*/ 2107096 w 6297433"/>
              <a:gd name="connsiteY16" fmla="*/ 182880 h 4259667"/>
              <a:gd name="connsiteX17" fmla="*/ 1979875 w 6297433"/>
              <a:gd name="connsiteY17" fmla="*/ 198783 h 4259667"/>
              <a:gd name="connsiteX18" fmla="*/ 1812897 w 6297433"/>
              <a:gd name="connsiteY18" fmla="*/ 230588 h 4259667"/>
              <a:gd name="connsiteX19" fmla="*/ 1741336 w 6297433"/>
              <a:gd name="connsiteY19" fmla="*/ 238540 h 4259667"/>
              <a:gd name="connsiteX20" fmla="*/ 1701579 w 6297433"/>
              <a:gd name="connsiteY20" fmla="*/ 246491 h 4259667"/>
              <a:gd name="connsiteX21" fmla="*/ 1645920 w 6297433"/>
              <a:gd name="connsiteY21" fmla="*/ 254442 h 4259667"/>
              <a:gd name="connsiteX22" fmla="*/ 1598212 w 6297433"/>
              <a:gd name="connsiteY22" fmla="*/ 270345 h 4259667"/>
              <a:gd name="connsiteX23" fmla="*/ 1526650 w 6297433"/>
              <a:gd name="connsiteY23" fmla="*/ 278296 h 4259667"/>
              <a:gd name="connsiteX24" fmla="*/ 1470991 w 6297433"/>
              <a:gd name="connsiteY24" fmla="*/ 286247 h 4259667"/>
              <a:gd name="connsiteX25" fmla="*/ 1431235 w 6297433"/>
              <a:gd name="connsiteY25" fmla="*/ 302150 h 4259667"/>
              <a:gd name="connsiteX26" fmla="*/ 1367624 w 6297433"/>
              <a:gd name="connsiteY26" fmla="*/ 318053 h 4259667"/>
              <a:gd name="connsiteX27" fmla="*/ 1343770 w 6297433"/>
              <a:gd name="connsiteY27" fmla="*/ 326004 h 4259667"/>
              <a:gd name="connsiteX28" fmla="*/ 1319916 w 6297433"/>
              <a:gd name="connsiteY28" fmla="*/ 341906 h 4259667"/>
              <a:gd name="connsiteX29" fmla="*/ 1288111 w 6297433"/>
              <a:gd name="connsiteY29" fmla="*/ 349858 h 4259667"/>
              <a:gd name="connsiteX30" fmla="*/ 1264257 w 6297433"/>
              <a:gd name="connsiteY30" fmla="*/ 357809 h 4259667"/>
              <a:gd name="connsiteX31" fmla="*/ 1200647 w 6297433"/>
              <a:gd name="connsiteY31" fmla="*/ 381663 h 4259667"/>
              <a:gd name="connsiteX32" fmla="*/ 1144988 w 6297433"/>
              <a:gd name="connsiteY32" fmla="*/ 413468 h 4259667"/>
              <a:gd name="connsiteX33" fmla="*/ 1121134 w 6297433"/>
              <a:gd name="connsiteY33" fmla="*/ 421420 h 4259667"/>
              <a:gd name="connsiteX34" fmla="*/ 1097280 w 6297433"/>
              <a:gd name="connsiteY34" fmla="*/ 437322 h 4259667"/>
              <a:gd name="connsiteX35" fmla="*/ 1025718 w 6297433"/>
              <a:gd name="connsiteY35" fmla="*/ 469127 h 4259667"/>
              <a:gd name="connsiteX36" fmla="*/ 978010 w 6297433"/>
              <a:gd name="connsiteY36" fmla="*/ 508884 h 4259667"/>
              <a:gd name="connsiteX37" fmla="*/ 946205 w 6297433"/>
              <a:gd name="connsiteY37" fmla="*/ 524786 h 4259667"/>
              <a:gd name="connsiteX38" fmla="*/ 906449 w 6297433"/>
              <a:gd name="connsiteY38" fmla="*/ 564543 h 4259667"/>
              <a:gd name="connsiteX39" fmla="*/ 874643 w 6297433"/>
              <a:gd name="connsiteY39" fmla="*/ 588397 h 4259667"/>
              <a:gd name="connsiteX40" fmla="*/ 811033 w 6297433"/>
              <a:gd name="connsiteY40" fmla="*/ 636105 h 4259667"/>
              <a:gd name="connsiteX41" fmla="*/ 683812 w 6297433"/>
              <a:gd name="connsiteY41" fmla="*/ 755374 h 4259667"/>
              <a:gd name="connsiteX42" fmla="*/ 612250 w 6297433"/>
              <a:gd name="connsiteY42" fmla="*/ 818985 h 4259667"/>
              <a:gd name="connsiteX43" fmla="*/ 588396 w 6297433"/>
              <a:gd name="connsiteY43" fmla="*/ 866693 h 4259667"/>
              <a:gd name="connsiteX44" fmla="*/ 532737 w 6297433"/>
              <a:gd name="connsiteY44" fmla="*/ 922352 h 4259667"/>
              <a:gd name="connsiteX45" fmla="*/ 492981 w 6297433"/>
              <a:gd name="connsiteY45" fmla="*/ 1001865 h 4259667"/>
              <a:gd name="connsiteX46" fmla="*/ 485030 w 6297433"/>
              <a:gd name="connsiteY46" fmla="*/ 1025719 h 4259667"/>
              <a:gd name="connsiteX47" fmla="*/ 469127 w 6297433"/>
              <a:gd name="connsiteY47" fmla="*/ 1049573 h 4259667"/>
              <a:gd name="connsiteX48" fmla="*/ 445273 w 6297433"/>
              <a:gd name="connsiteY48" fmla="*/ 1089329 h 4259667"/>
              <a:gd name="connsiteX49" fmla="*/ 405516 w 6297433"/>
              <a:gd name="connsiteY49" fmla="*/ 1176793 h 4259667"/>
              <a:gd name="connsiteX50" fmla="*/ 397565 w 6297433"/>
              <a:gd name="connsiteY50" fmla="*/ 1200647 h 4259667"/>
              <a:gd name="connsiteX51" fmla="*/ 389614 w 6297433"/>
              <a:gd name="connsiteY51" fmla="*/ 1232453 h 4259667"/>
              <a:gd name="connsiteX52" fmla="*/ 365760 w 6297433"/>
              <a:gd name="connsiteY52" fmla="*/ 1264258 h 4259667"/>
              <a:gd name="connsiteX53" fmla="*/ 357809 w 6297433"/>
              <a:gd name="connsiteY53" fmla="*/ 1296063 h 4259667"/>
              <a:gd name="connsiteX54" fmla="*/ 349857 w 6297433"/>
              <a:gd name="connsiteY54" fmla="*/ 1319917 h 4259667"/>
              <a:gd name="connsiteX55" fmla="*/ 341906 w 6297433"/>
              <a:gd name="connsiteY55" fmla="*/ 1359673 h 4259667"/>
              <a:gd name="connsiteX56" fmla="*/ 333955 w 6297433"/>
              <a:gd name="connsiteY56" fmla="*/ 1407381 h 4259667"/>
              <a:gd name="connsiteX57" fmla="*/ 318052 w 6297433"/>
              <a:gd name="connsiteY57" fmla="*/ 1439186 h 4259667"/>
              <a:gd name="connsiteX58" fmla="*/ 302150 w 6297433"/>
              <a:gd name="connsiteY58" fmla="*/ 1494846 h 4259667"/>
              <a:gd name="connsiteX59" fmla="*/ 286247 w 6297433"/>
              <a:gd name="connsiteY59" fmla="*/ 1550505 h 4259667"/>
              <a:gd name="connsiteX60" fmla="*/ 262393 w 6297433"/>
              <a:gd name="connsiteY60" fmla="*/ 1598213 h 4259667"/>
              <a:gd name="connsiteX61" fmla="*/ 254442 w 6297433"/>
              <a:gd name="connsiteY61" fmla="*/ 1630018 h 4259667"/>
              <a:gd name="connsiteX62" fmla="*/ 214685 w 6297433"/>
              <a:gd name="connsiteY62" fmla="*/ 1709531 h 4259667"/>
              <a:gd name="connsiteX63" fmla="*/ 182880 w 6297433"/>
              <a:gd name="connsiteY63" fmla="*/ 1773141 h 4259667"/>
              <a:gd name="connsiteX64" fmla="*/ 166977 w 6297433"/>
              <a:gd name="connsiteY64" fmla="*/ 1812898 h 4259667"/>
              <a:gd name="connsiteX65" fmla="*/ 119270 w 6297433"/>
              <a:gd name="connsiteY65" fmla="*/ 1884460 h 4259667"/>
              <a:gd name="connsiteX66" fmla="*/ 103367 w 6297433"/>
              <a:gd name="connsiteY66" fmla="*/ 1908313 h 4259667"/>
              <a:gd name="connsiteX67" fmla="*/ 87464 w 6297433"/>
              <a:gd name="connsiteY67" fmla="*/ 1971924 h 4259667"/>
              <a:gd name="connsiteX68" fmla="*/ 71562 w 6297433"/>
              <a:gd name="connsiteY68" fmla="*/ 2027583 h 4259667"/>
              <a:gd name="connsiteX69" fmla="*/ 63610 w 6297433"/>
              <a:gd name="connsiteY69" fmla="*/ 2067340 h 4259667"/>
              <a:gd name="connsiteX70" fmla="*/ 47708 w 6297433"/>
              <a:gd name="connsiteY70" fmla="*/ 2107096 h 4259667"/>
              <a:gd name="connsiteX71" fmla="*/ 39756 w 6297433"/>
              <a:gd name="connsiteY71" fmla="*/ 2130950 h 4259667"/>
              <a:gd name="connsiteX72" fmla="*/ 23854 w 6297433"/>
              <a:gd name="connsiteY72" fmla="*/ 2186609 h 4259667"/>
              <a:gd name="connsiteX73" fmla="*/ 0 w 6297433"/>
              <a:gd name="connsiteY73" fmla="*/ 2234317 h 4259667"/>
              <a:gd name="connsiteX74" fmla="*/ 15903 w 6297433"/>
              <a:gd name="connsiteY74" fmla="*/ 2671639 h 4259667"/>
              <a:gd name="connsiteX75" fmla="*/ 23854 w 6297433"/>
              <a:gd name="connsiteY75" fmla="*/ 2695493 h 4259667"/>
              <a:gd name="connsiteX76" fmla="*/ 31805 w 6297433"/>
              <a:gd name="connsiteY76" fmla="*/ 3132814 h 4259667"/>
              <a:gd name="connsiteX77" fmla="*/ 47708 w 6297433"/>
              <a:gd name="connsiteY77" fmla="*/ 3164620 h 4259667"/>
              <a:gd name="connsiteX78" fmla="*/ 63610 w 6297433"/>
              <a:gd name="connsiteY78" fmla="*/ 3275938 h 4259667"/>
              <a:gd name="connsiteX79" fmla="*/ 95416 w 6297433"/>
              <a:gd name="connsiteY79" fmla="*/ 3331597 h 4259667"/>
              <a:gd name="connsiteX80" fmla="*/ 119270 w 6297433"/>
              <a:gd name="connsiteY80" fmla="*/ 3363402 h 4259667"/>
              <a:gd name="connsiteX81" fmla="*/ 135172 w 6297433"/>
              <a:gd name="connsiteY81" fmla="*/ 3395207 h 4259667"/>
              <a:gd name="connsiteX82" fmla="*/ 198783 w 6297433"/>
              <a:gd name="connsiteY82" fmla="*/ 3450866 h 4259667"/>
              <a:gd name="connsiteX83" fmla="*/ 222636 w 6297433"/>
              <a:gd name="connsiteY83" fmla="*/ 3466769 h 4259667"/>
              <a:gd name="connsiteX84" fmla="*/ 246490 w 6297433"/>
              <a:gd name="connsiteY84" fmla="*/ 3490623 h 4259667"/>
              <a:gd name="connsiteX85" fmla="*/ 270344 w 6297433"/>
              <a:gd name="connsiteY85" fmla="*/ 3498574 h 4259667"/>
              <a:gd name="connsiteX86" fmla="*/ 310101 w 6297433"/>
              <a:gd name="connsiteY86" fmla="*/ 3514477 h 4259667"/>
              <a:gd name="connsiteX87" fmla="*/ 341906 w 6297433"/>
              <a:gd name="connsiteY87" fmla="*/ 3530380 h 4259667"/>
              <a:gd name="connsiteX88" fmla="*/ 397565 w 6297433"/>
              <a:gd name="connsiteY88" fmla="*/ 3554233 h 4259667"/>
              <a:gd name="connsiteX89" fmla="*/ 429370 w 6297433"/>
              <a:gd name="connsiteY89" fmla="*/ 3570136 h 4259667"/>
              <a:gd name="connsiteX90" fmla="*/ 477078 w 6297433"/>
              <a:gd name="connsiteY90" fmla="*/ 3586039 h 4259667"/>
              <a:gd name="connsiteX91" fmla="*/ 532737 w 6297433"/>
              <a:gd name="connsiteY91" fmla="*/ 3617844 h 4259667"/>
              <a:gd name="connsiteX92" fmla="*/ 580445 w 6297433"/>
              <a:gd name="connsiteY92" fmla="*/ 3625795 h 4259667"/>
              <a:gd name="connsiteX93" fmla="*/ 644056 w 6297433"/>
              <a:gd name="connsiteY93" fmla="*/ 3641698 h 4259667"/>
              <a:gd name="connsiteX94" fmla="*/ 691763 w 6297433"/>
              <a:gd name="connsiteY94" fmla="*/ 3657600 h 4259667"/>
              <a:gd name="connsiteX95" fmla="*/ 795130 w 6297433"/>
              <a:gd name="connsiteY95" fmla="*/ 3681454 h 4259667"/>
              <a:gd name="connsiteX96" fmla="*/ 850790 w 6297433"/>
              <a:gd name="connsiteY96" fmla="*/ 3705308 h 4259667"/>
              <a:gd name="connsiteX97" fmla="*/ 954156 w 6297433"/>
              <a:gd name="connsiteY97" fmla="*/ 3713260 h 4259667"/>
              <a:gd name="connsiteX98" fmla="*/ 985962 w 6297433"/>
              <a:gd name="connsiteY98" fmla="*/ 3721211 h 4259667"/>
              <a:gd name="connsiteX99" fmla="*/ 1351722 w 6297433"/>
              <a:gd name="connsiteY99" fmla="*/ 3729162 h 4259667"/>
              <a:gd name="connsiteX100" fmla="*/ 1407381 w 6297433"/>
              <a:gd name="connsiteY100" fmla="*/ 3745065 h 4259667"/>
              <a:gd name="connsiteX101" fmla="*/ 1574358 w 6297433"/>
              <a:gd name="connsiteY101" fmla="*/ 3768919 h 4259667"/>
              <a:gd name="connsiteX102" fmla="*/ 1701579 w 6297433"/>
              <a:gd name="connsiteY102" fmla="*/ 3792773 h 4259667"/>
              <a:gd name="connsiteX103" fmla="*/ 1757238 w 6297433"/>
              <a:gd name="connsiteY103" fmla="*/ 3808675 h 4259667"/>
              <a:gd name="connsiteX104" fmla="*/ 1828800 w 6297433"/>
              <a:gd name="connsiteY104" fmla="*/ 3824578 h 4259667"/>
              <a:gd name="connsiteX105" fmla="*/ 1908313 w 6297433"/>
              <a:gd name="connsiteY105" fmla="*/ 3856383 h 4259667"/>
              <a:gd name="connsiteX106" fmla="*/ 1987826 w 6297433"/>
              <a:gd name="connsiteY106" fmla="*/ 3864334 h 4259667"/>
              <a:gd name="connsiteX107" fmla="*/ 2154803 w 6297433"/>
              <a:gd name="connsiteY107" fmla="*/ 3912042 h 4259667"/>
              <a:gd name="connsiteX108" fmla="*/ 2345635 w 6297433"/>
              <a:gd name="connsiteY108" fmla="*/ 3927945 h 4259667"/>
              <a:gd name="connsiteX109" fmla="*/ 2560320 w 6297433"/>
              <a:gd name="connsiteY109" fmla="*/ 3959750 h 4259667"/>
              <a:gd name="connsiteX110" fmla="*/ 2775005 w 6297433"/>
              <a:gd name="connsiteY110" fmla="*/ 4007458 h 4259667"/>
              <a:gd name="connsiteX111" fmla="*/ 2997642 w 6297433"/>
              <a:gd name="connsiteY111" fmla="*/ 4023360 h 4259667"/>
              <a:gd name="connsiteX112" fmla="*/ 3108960 w 6297433"/>
              <a:gd name="connsiteY112" fmla="*/ 4039263 h 4259667"/>
              <a:gd name="connsiteX113" fmla="*/ 3434963 w 6297433"/>
              <a:gd name="connsiteY113" fmla="*/ 4134679 h 4259667"/>
              <a:gd name="connsiteX114" fmla="*/ 3538330 w 6297433"/>
              <a:gd name="connsiteY114" fmla="*/ 4166484 h 4259667"/>
              <a:gd name="connsiteX115" fmla="*/ 3649649 w 6297433"/>
              <a:gd name="connsiteY115" fmla="*/ 4174435 h 4259667"/>
              <a:gd name="connsiteX116" fmla="*/ 3745064 w 6297433"/>
              <a:gd name="connsiteY116" fmla="*/ 4198289 h 4259667"/>
              <a:gd name="connsiteX117" fmla="*/ 3808675 w 6297433"/>
              <a:gd name="connsiteY117" fmla="*/ 4222143 h 4259667"/>
              <a:gd name="connsiteX118" fmla="*/ 4015409 w 6297433"/>
              <a:gd name="connsiteY118" fmla="*/ 4238046 h 4259667"/>
              <a:gd name="connsiteX119" fmla="*/ 4746929 w 6297433"/>
              <a:gd name="connsiteY119" fmla="*/ 4230094 h 4259667"/>
              <a:gd name="connsiteX120" fmla="*/ 4898003 w 6297433"/>
              <a:gd name="connsiteY120" fmla="*/ 4190338 h 4259667"/>
              <a:gd name="connsiteX121" fmla="*/ 4945711 w 6297433"/>
              <a:gd name="connsiteY121" fmla="*/ 4182386 h 4259667"/>
              <a:gd name="connsiteX122" fmla="*/ 5017273 w 6297433"/>
              <a:gd name="connsiteY122" fmla="*/ 4158533 h 4259667"/>
              <a:gd name="connsiteX123" fmla="*/ 5088835 w 6297433"/>
              <a:gd name="connsiteY123" fmla="*/ 4142630 h 4259667"/>
              <a:gd name="connsiteX124" fmla="*/ 5152445 w 6297433"/>
              <a:gd name="connsiteY124" fmla="*/ 4118776 h 4259667"/>
              <a:gd name="connsiteX125" fmla="*/ 5176299 w 6297433"/>
              <a:gd name="connsiteY125" fmla="*/ 4110825 h 4259667"/>
              <a:gd name="connsiteX126" fmla="*/ 5247861 w 6297433"/>
              <a:gd name="connsiteY126" fmla="*/ 4094922 h 4259667"/>
              <a:gd name="connsiteX127" fmla="*/ 5327374 w 6297433"/>
              <a:gd name="connsiteY127" fmla="*/ 4071068 h 4259667"/>
              <a:gd name="connsiteX128" fmla="*/ 5398936 w 6297433"/>
              <a:gd name="connsiteY128" fmla="*/ 4055166 h 4259667"/>
              <a:gd name="connsiteX129" fmla="*/ 5502303 w 6297433"/>
              <a:gd name="connsiteY129" fmla="*/ 4015409 h 4259667"/>
              <a:gd name="connsiteX130" fmla="*/ 5565913 w 6297433"/>
              <a:gd name="connsiteY130" fmla="*/ 3975653 h 4259667"/>
              <a:gd name="connsiteX131" fmla="*/ 5701085 w 6297433"/>
              <a:gd name="connsiteY131" fmla="*/ 3927945 h 4259667"/>
              <a:gd name="connsiteX132" fmla="*/ 5756744 w 6297433"/>
              <a:gd name="connsiteY132" fmla="*/ 3896140 h 4259667"/>
              <a:gd name="connsiteX133" fmla="*/ 5868063 w 6297433"/>
              <a:gd name="connsiteY133" fmla="*/ 3856383 h 4259667"/>
              <a:gd name="connsiteX134" fmla="*/ 5963478 w 6297433"/>
              <a:gd name="connsiteY134" fmla="*/ 3808675 h 4259667"/>
              <a:gd name="connsiteX135" fmla="*/ 6050943 w 6297433"/>
              <a:gd name="connsiteY135" fmla="*/ 3760967 h 4259667"/>
              <a:gd name="connsiteX136" fmla="*/ 6090699 w 6297433"/>
              <a:gd name="connsiteY136" fmla="*/ 3721211 h 4259667"/>
              <a:gd name="connsiteX137" fmla="*/ 6122504 w 6297433"/>
              <a:gd name="connsiteY137" fmla="*/ 3681454 h 4259667"/>
              <a:gd name="connsiteX138" fmla="*/ 6138407 w 6297433"/>
              <a:gd name="connsiteY138" fmla="*/ 3641698 h 4259667"/>
              <a:gd name="connsiteX139" fmla="*/ 6178163 w 6297433"/>
              <a:gd name="connsiteY139" fmla="*/ 3442915 h 4259667"/>
              <a:gd name="connsiteX140" fmla="*/ 6209969 w 6297433"/>
              <a:gd name="connsiteY140" fmla="*/ 3331597 h 4259667"/>
              <a:gd name="connsiteX141" fmla="*/ 6225871 w 6297433"/>
              <a:gd name="connsiteY141" fmla="*/ 3283889 h 4259667"/>
              <a:gd name="connsiteX142" fmla="*/ 6257676 w 6297433"/>
              <a:gd name="connsiteY142" fmla="*/ 3164620 h 4259667"/>
              <a:gd name="connsiteX143" fmla="*/ 6265628 w 6297433"/>
              <a:gd name="connsiteY143" fmla="*/ 3077155 h 4259667"/>
              <a:gd name="connsiteX144" fmla="*/ 6289482 w 6297433"/>
              <a:gd name="connsiteY144" fmla="*/ 3005593 h 4259667"/>
              <a:gd name="connsiteX145" fmla="*/ 6297433 w 6297433"/>
              <a:gd name="connsiteY145" fmla="*/ 2973788 h 4259667"/>
              <a:gd name="connsiteX146" fmla="*/ 6289482 w 6297433"/>
              <a:gd name="connsiteY146" fmla="*/ 2822713 h 4259667"/>
              <a:gd name="connsiteX147" fmla="*/ 6225871 w 6297433"/>
              <a:gd name="connsiteY147" fmla="*/ 2735249 h 4259667"/>
              <a:gd name="connsiteX148" fmla="*/ 6138407 w 6297433"/>
              <a:gd name="connsiteY148" fmla="*/ 2647785 h 4259667"/>
              <a:gd name="connsiteX149" fmla="*/ 6098650 w 6297433"/>
              <a:gd name="connsiteY149" fmla="*/ 2631882 h 4259667"/>
              <a:gd name="connsiteX150" fmla="*/ 6066845 w 6297433"/>
              <a:gd name="connsiteY150" fmla="*/ 2615980 h 4259667"/>
              <a:gd name="connsiteX151" fmla="*/ 5955527 w 6297433"/>
              <a:gd name="connsiteY151" fmla="*/ 2568272 h 4259667"/>
              <a:gd name="connsiteX152" fmla="*/ 5899868 w 6297433"/>
              <a:gd name="connsiteY152" fmla="*/ 2544418 h 4259667"/>
              <a:gd name="connsiteX153" fmla="*/ 5876014 w 6297433"/>
              <a:gd name="connsiteY153" fmla="*/ 2520564 h 4259667"/>
              <a:gd name="connsiteX154" fmla="*/ 5868063 w 6297433"/>
              <a:gd name="connsiteY154" fmla="*/ 2496710 h 4259667"/>
              <a:gd name="connsiteX155" fmla="*/ 5860111 w 6297433"/>
              <a:gd name="connsiteY155" fmla="*/ 2321781 h 4259667"/>
              <a:gd name="connsiteX156" fmla="*/ 5844209 w 6297433"/>
              <a:gd name="connsiteY156" fmla="*/ 2274073 h 4259667"/>
              <a:gd name="connsiteX157" fmla="*/ 5796501 w 6297433"/>
              <a:gd name="connsiteY157" fmla="*/ 2138901 h 4259667"/>
              <a:gd name="connsiteX158" fmla="*/ 5780598 w 6297433"/>
              <a:gd name="connsiteY158" fmla="*/ 2043486 h 4259667"/>
              <a:gd name="connsiteX159" fmla="*/ 5756744 w 6297433"/>
              <a:gd name="connsiteY159" fmla="*/ 2003729 h 4259667"/>
              <a:gd name="connsiteX160" fmla="*/ 5732890 w 6297433"/>
              <a:gd name="connsiteY160" fmla="*/ 1948070 h 4259667"/>
              <a:gd name="connsiteX161" fmla="*/ 5701085 w 6297433"/>
              <a:gd name="connsiteY161" fmla="*/ 1884460 h 4259667"/>
              <a:gd name="connsiteX162" fmla="*/ 5685183 w 6297433"/>
              <a:gd name="connsiteY162" fmla="*/ 1836752 h 4259667"/>
              <a:gd name="connsiteX163" fmla="*/ 5677231 w 6297433"/>
              <a:gd name="connsiteY163" fmla="*/ 1804946 h 4259667"/>
              <a:gd name="connsiteX164" fmla="*/ 5653377 w 6297433"/>
              <a:gd name="connsiteY164" fmla="*/ 1749287 h 4259667"/>
              <a:gd name="connsiteX165" fmla="*/ 5637475 w 6297433"/>
              <a:gd name="connsiteY165" fmla="*/ 1693628 h 4259667"/>
              <a:gd name="connsiteX166" fmla="*/ 5621572 w 6297433"/>
              <a:gd name="connsiteY166" fmla="*/ 1542553 h 4259667"/>
              <a:gd name="connsiteX167" fmla="*/ 5613621 w 6297433"/>
              <a:gd name="connsiteY167" fmla="*/ 1510748 h 4259667"/>
              <a:gd name="connsiteX168" fmla="*/ 5597718 w 6297433"/>
              <a:gd name="connsiteY168" fmla="*/ 1407381 h 4259667"/>
              <a:gd name="connsiteX169" fmla="*/ 5542059 w 6297433"/>
              <a:gd name="connsiteY169" fmla="*/ 1311966 h 4259667"/>
              <a:gd name="connsiteX170" fmla="*/ 5510254 w 6297433"/>
              <a:gd name="connsiteY170" fmla="*/ 1232453 h 4259667"/>
              <a:gd name="connsiteX171" fmla="*/ 5454595 w 6297433"/>
              <a:gd name="connsiteY171" fmla="*/ 1144988 h 4259667"/>
              <a:gd name="connsiteX172" fmla="*/ 5422790 w 6297433"/>
              <a:gd name="connsiteY172" fmla="*/ 1097280 h 4259667"/>
              <a:gd name="connsiteX173" fmla="*/ 5390984 w 6297433"/>
              <a:gd name="connsiteY173" fmla="*/ 1057524 h 4259667"/>
              <a:gd name="connsiteX174" fmla="*/ 5367130 w 6297433"/>
              <a:gd name="connsiteY174" fmla="*/ 1009816 h 4259667"/>
              <a:gd name="connsiteX175" fmla="*/ 5335325 w 6297433"/>
              <a:gd name="connsiteY175" fmla="*/ 954157 h 4259667"/>
              <a:gd name="connsiteX176" fmla="*/ 5319423 w 6297433"/>
              <a:gd name="connsiteY176" fmla="*/ 914400 h 4259667"/>
              <a:gd name="connsiteX177" fmla="*/ 5279666 w 6297433"/>
              <a:gd name="connsiteY177" fmla="*/ 858741 h 4259667"/>
              <a:gd name="connsiteX178" fmla="*/ 5231958 w 6297433"/>
              <a:gd name="connsiteY178" fmla="*/ 763326 h 4259667"/>
              <a:gd name="connsiteX179" fmla="*/ 5200153 w 6297433"/>
              <a:gd name="connsiteY179" fmla="*/ 691764 h 4259667"/>
              <a:gd name="connsiteX180" fmla="*/ 5176299 w 6297433"/>
              <a:gd name="connsiteY180" fmla="*/ 652007 h 4259667"/>
              <a:gd name="connsiteX181" fmla="*/ 5152445 w 6297433"/>
              <a:gd name="connsiteY181" fmla="*/ 636105 h 4259667"/>
              <a:gd name="connsiteX182" fmla="*/ 5136543 w 6297433"/>
              <a:gd name="connsiteY182" fmla="*/ 612251 h 4259667"/>
              <a:gd name="connsiteX183" fmla="*/ 5057030 w 6297433"/>
              <a:gd name="connsiteY183" fmla="*/ 556592 h 4259667"/>
              <a:gd name="connsiteX184" fmla="*/ 5033176 w 6297433"/>
              <a:gd name="connsiteY184" fmla="*/ 548640 h 4259667"/>
              <a:gd name="connsiteX185" fmla="*/ 4913906 w 6297433"/>
              <a:gd name="connsiteY185" fmla="*/ 492981 h 4259667"/>
              <a:gd name="connsiteX186" fmla="*/ 4802588 w 6297433"/>
              <a:gd name="connsiteY186" fmla="*/ 453225 h 4259667"/>
              <a:gd name="connsiteX187" fmla="*/ 4754880 w 6297433"/>
              <a:gd name="connsiteY187" fmla="*/ 437322 h 4259667"/>
              <a:gd name="connsiteX188" fmla="*/ 4691270 w 6297433"/>
              <a:gd name="connsiteY188" fmla="*/ 405517 h 4259667"/>
              <a:gd name="connsiteX189" fmla="*/ 4579951 w 6297433"/>
              <a:gd name="connsiteY189" fmla="*/ 365760 h 4259667"/>
              <a:gd name="connsiteX190" fmla="*/ 4556097 w 6297433"/>
              <a:gd name="connsiteY190" fmla="*/ 357809 h 4259667"/>
              <a:gd name="connsiteX191" fmla="*/ 4365266 w 6297433"/>
              <a:gd name="connsiteY191" fmla="*/ 333955 h 4259667"/>
              <a:gd name="connsiteX192" fmla="*/ 4341412 w 6297433"/>
              <a:gd name="connsiteY192" fmla="*/ 326004 h 4259667"/>
              <a:gd name="connsiteX193" fmla="*/ 4309607 w 6297433"/>
              <a:gd name="connsiteY193" fmla="*/ 318053 h 4259667"/>
              <a:gd name="connsiteX194" fmla="*/ 4285753 w 6297433"/>
              <a:gd name="connsiteY194" fmla="*/ 302150 h 4259667"/>
              <a:gd name="connsiteX195" fmla="*/ 4245996 w 6297433"/>
              <a:gd name="connsiteY195" fmla="*/ 294199 h 4259667"/>
              <a:gd name="connsiteX196" fmla="*/ 4222143 w 6297433"/>
              <a:gd name="connsiteY196" fmla="*/ 286247 h 4259667"/>
              <a:gd name="connsiteX197" fmla="*/ 4190337 w 6297433"/>
              <a:gd name="connsiteY197" fmla="*/ 278296 h 4259667"/>
              <a:gd name="connsiteX198" fmla="*/ 4126727 w 6297433"/>
              <a:gd name="connsiteY198" fmla="*/ 238540 h 4259667"/>
              <a:gd name="connsiteX199" fmla="*/ 4094922 w 6297433"/>
              <a:gd name="connsiteY199" fmla="*/ 230588 h 4259667"/>
              <a:gd name="connsiteX200" fmla="*/ 4071068 w 6297433"/>
              <a:gd name="connsiteY200" fmla="*/ 222637 h 4259667"/>
              <a:gd name="connsiteX201" fmla="*/ 3959750 w 6297433"/>
              <a:gd name="connsiteY201" fmla="*/ 214686 h 4259667"/>
              <a:gd name="connsiteX202" fmla="*/ 3872285 w 6297433"/>
              <a:gd name="connsiteY202" fmla="*/ 198783 h 4259667"/>
              <a:gd name="connsiteX203" fmla="*/ 3848431 w 6297433"/>
              <a:gd name="connsiteY203" fmla="*/ 190832 h 4259667"/>
              <a:gd name="connsiteX204" fmla="*/ 3800723 w 6297433"/>
              <a:gd name="connsiteY204" fmla="*/ 159026 h 4259667"/>
              <a:gd name="connsiteX205" fmla="*/ 3745064 w 6297433"/>
              <a:gd name="connsiteY205" fmla="*/ 135173 h 4259667"/>
              <a:gd name="connsiteX206" fmla="*/ 3705308 w 6297433"/>
              <a:gd name="connsiteY206" fmla="*/ 127221 h 4259667"/>
              <a:gd name="connsiteX207" fmla="*/ 3673503 w 6297433"/>
              <a:gd name="connsiteY207" fmla="*/ 119270 h 4259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</a:cxnLst>
            <a:rect l="l" t="t" r="r" b="b"/>
            <a:pathLst>
              <a:path w="6297433" h="4259667">
                <a:moveTo>
                  <a:pt x="3498574" y="47708"/>
                </a:moveTo>
                <a:cubicBezTo>
                  <a:pt x="3482671" y="42407"/>
                  <a:pt x="3467128" y="35872"/>
                  <a:pt x="3450866" y="31806"/>
                </a:cubicBezTo>
                <a:cubicBezTo>
                  <a:pt x="3435225" y="27896"/>
                  <a:pt x="3418453" y="28952"/>
                  <a:pt x="3403158" y="23854"/>
                </a:cubicBezTo>
                <a:cubicBezTo>
                  <a:pt x="3394092" y="20832"/>
                  <a:pt x="3388850" y="8399"/>
                  <a:pt x="3379304" y="7952"/>
                </a:cubicBezTo>
                <a:cubicBezTo>
                  <a:pt x="3217783" y="381"/>
                  <a:pt x="3055951" y="2651"/>
                  <a:pt x="2894275" y="0"/>
                </a:cubicBezTo>
                <a:cubicBezTo>
                  <a:pt x="2835965" y="2651"/>
                  <a:pt x="2777556" y="3640"/>
                  <a:pt x="2719346" y="7952"/>
                </a:cubicBezTo>
                <a:cubicBezTo>
                  <a:pt x="2711246" y="8552"/>
                  <a:pt x="2658438" y="20303"/>
                  <a:pt x="2647784" y="23854"/>
                </a:cubicBezTo>
                <a:cubicBezTo>
                  <a:pt x="2634244" y="28367"/>
                  <a:pt x="2621699" y="35656"/>
                  <a:pt x="2608028" y="39757"/>
                </a:cubicBezTo>
                <a:cubicBezTo>
                  <a:pt x="2595083" y="43640"/>
                  <a:pt x="2581523" y="45058"/>
                  <a:pt x="2568271" y="47708"/>
                </a:cubicBezTo>
                <a:cubicBezTo>
                  <a:pt x="2547068" y="58310"/>
                  <a:pt x="2528044" y="75615"/>
                  <a:pt x="2504661" y="79513"/>
                </a:cubicBezTo>
                <a:cubicBezTo>
                  <a:pt x="2481179" y="83427"/>
                  <a:pt x="2448867" y="87510"/>
                  <a:pt x="2425148" y="95416"/>
                </a:cubicBezTo>
                <a:cubicBezTo>
                  <a:pt x="2377981" y="111138"/>
                  <a:pt x="2397143" y="111103"/>
                  <a:pt x="2353586" y="119270"/>
                </a:cubicBezTo>
                <a:cubicBezTo>
                  <a:pt x="2321894" y="125212"/>
                  <a:pt x="2258170" y="135173"/>
                  <a:pt x="2258170" y="135173"/>
                </a:cubicBezTo>
                <a:cubicBezTo>
                  <a:pt x="2250219" y="140474"/>
                  <a:pt x="2243382" y="148053"/>
                  <a:pt x="2234316" y="151075"/>
                </a:cubicBezTo>
                <a:cubicBezTo>
                  <a:pt x="2219022" y="156173"/>
                  <a:pt x="2202418" y="155864"/>
                  <a:pt x="2186609" y="159026"/>
                </a:cubicBezTo>
                <a:cubicBezTo>
                  <a:pt x="2175893" y="161169"/>
                  <a:pt x="2165270" y="163838"/>
                  <a:pt x="2154803" y="166978"/>
                </a:cubicBezTo>
                <a:cubicBezTo>
                  <a:pt x="2138747" y="171795"/>
                  <a:pt x="2123358" y="178814"/>
                  <a:pt x="2107096" y="182880"/>
                </a:cubicBezTo>
                <a:cubicBezTo>
                  <a:pt x="2072869" y="191437"/>
                  <a:pt x="2009748" y="195464"/>
                  <a:pt x="1979875" y="198783"/>
                </a:cubicBezTo>
                <a:cubicBezTo>
                  <a:pt x="1848615" y="213367"/>
                  <a:pt x="1990967" y="198211"/>
                  <a:pt x="1812897" y="230588"/>
                </a:cubicBezTo>
                <a:cubicBezTo>
                  <a:pt x="1789284" y="234881"/>
                  <a:pt x="1765095" y="235146"/>
                  <a:pt x="1741336" y="238540"/>
                </a:cubicBezTo>
                <a:cubicBezTo>
                  <a:pt x="1727957" y="240451"/>
                  <a:pt x="1714910" y="244269"/>
                  <a:pt x="1701579" y="246491"/>
                </a:cubicBezTo>
                <a:cubicBezTo>
                  <a:pt x="1683093" y="249572"/>
                  <a:pt x="1664473" y="251792"/>
                  <a:pt x="1645920" y="254442"/>
                </a:cubicBezTo>
                <a:cubicBezTo>
                  <a:pt x="1630017" y="259743"/>
                  <a:pt x="1614649" y="267058"/>
                  <a:pt x="1598212" y="270345"/>
                </a:cubicBezTo>
                <a:cubicBezTo>
                  <a:pt x="1574677" y="275052"/>
                  <a:pt x="1550465" y="275319"/>
                  <a:pt x="1526650" y="278296"/>
                </a:cubicBezTo>
                <a:cubicBezTo>
                  <a:pt x="1508053" y="280620"/>
                  <a:pt x="1489544" y="283597"/>
                  <a:pt x="1470991" y="286247"/>
                </a:cubicBezTo>
                <a:cubicBezTo>
                  <a:pt x="1457739" y="291548"/>
                  <a:pt x="1444877" y="297952"/>
                  <a:pt x="1431235" y="302150"/>
                </a:cubicBezTo>
                <a:cubicBezTo>
                  <a:pt x="1410345" y="308578"/>
                  <a:pt x="1388359" y="311142"/>
                  <a:pt x="1367624" y="318053"/>
                </a:cubicBezTo>
                <a:cubicBezTo>
                  <a:pt x="1359673" y="320703"/>
                  <a:pt x="1351267" y="322256"/>
                  <a:pt x="1343770" y="326004"/>
                </a:cubicBezTo>
                <a:cubicBezTo>
                  <a:pt x="1335223" y="330278"/>
                  <a:pt x="1328700" y="338142"/>
                  <a:pt x="1319916" y="341906"/>
                </a:cubicBezTo>
                <a:cubicBezTo>
                  <a:pt x="1309872" y="346211"/>
                  <a:pt x="1298619" y="346856"/>
                  <a:pt x="1288111" y="349858"/>
                </a:cubicBezTo>
                <a:cubicBezTo>
                  <a:pt x="1280052" y="352161"/>
                  <a:pt x="1271961" y="354507"/>
                  <a:pt x="1264257" y="357809"/>
                </a:cubicBezTo>
                <a:cubicBezTo>
                  <a:pt x="1206044" y="382758"/>
                  <a:pt x="1259287" y="367004"/>
                  <a:pt x="1200647" y="381663"/>
                </a:cubicBezTo>
                <a:cubicBezTo>
                  <a:pt x="1182094" y="392265"/>
                  <a:pt x="1164100" y="403912"/>
                  <a:pt x="1144988" y="413468"/>
                </a:cubicBezTo>
                <a:cubicBezTo>
                  <a:pt x="1137491" y="417216"/>
                  <a:pt x="1128631" y="417672"/>
                  <a:pt x="1121134" y="421420"/>
                </a:cubicBezTo>
                <a:cubicBezTo>
                  <a:pt x="1112587" y="425694"/>
                  <a:pt x="1105577" y="432581"/>
                  <a:pt x="1097280" y="437322"/>
                </a:cubicBezTo>
                <a:cubicBezTo>
                  <a:pt x="1071273" y="452183"/>
                  <a:pt x="1054125" y="457765"/>
                  <a:pt x="1025718" y="469127"/>
                </a:cubicBezTo>
                <a:cubicBezTo>
                  <a:pt x="1009815" y="482379"/>
                  <a:pt x="994969" y="497013"/>
                  <a:pt x="978010" y="508884"/>
                </a:cubicBezTo>
                <a:cubicBezTo>
                  <a:pt x="968300" y="515681"/>
                  <a:pt x="955561" y="517509"/>
                  <a:pt x="946205" y="524786"/>
                </a:cubicBezTo>
                <a:cubicBezTo>
                  <a:pt x="931411" y="536292"/>
                  <a:pt x="920456" y="552092"/>
                  <a:pt x="906449" y="564543"/>
                </a:cubicBezTo>
                <a:cubicBezTo>
                  <a:pt x="896544" y="573347"/>
                  <a:pt x="884705" y="579772"/>
                  <a:pt x="874643" y="588397"/>
                </a:cubicBezTo>
                <a:cubicBezTo>
                  <a:pt x="820535" y="634775"/>
                  <a:pt x="886995" y="590528"/>
                  <a:pt x="811033" y="636105"/>
                </a:cubicBezTo>
                <a:cubicBezTo>
                  <a:pt x="766066" y="692314"/>
                  <a:pt x="761281" y="703727"/>
                  <a:pt x="683812" y="755374"/>
                </a:cubicBezTo>
                <a:cubicBezTo>
                  <a:pt x="658603" y="772180"/>
                  <a:pt x="625866" y="791753"/>
                  <a:pt x="612250" y="818985"/>
                </a:cubicBezTo>
                <a:cubicBezTo>
                  <a:pt x="604299" y="834888"/>
                  <a:pt x="599236" y="852600"/>
                  <a:pt x="588396" y="866693"/>
                </a:cubicBezTo>
                <a:cubicBezTo>
                  <a:pt x="572398" y="887490"/>
                  <a:pt x="532737" y="922352"/>
                  <a:pt x="532737" y="922352"/>
                </a:cubicBezTo>
                <a:cubicBezTo>
                  <a:pt x="519485" y="948856"/>
                  <a:pt x="502351" y="973753"/>
                  <a:pt x="492981" y="1001865"/>
                </a:cubicBezTo>
                <a:cubicBezTo>
                  <a:pt x="490331" y="1009816"/>
                  <a:pt x="488778" y="1018222"/>
                  <a:pt x="485030" y="1025719"/>
                </a:cubicBezTo>
                <a:cubicBezTo>
                  <a:pt x="480756" y="1034266"/>
                  <a:pt x="474192" y="1041469"/>
                  <a:pt x="469127" y="1049573"/>
                </a:cubicBezTo>
                <a:cubicBezTo>
                  <a:pt x="460936" y="1062678"/>
                  <a:pt x="453224" y="1076077"/>
                  <a:pt x="445273" y="1089329"/>
                </a:cubicBezTo>
                <a:cubicBezTo>
                  <a:pt x="429760" y="1151384"/>
                  <a:pt x="447397" y="1093031"/>
                  <a:pt x="405516" y="1176793"/>
                </a:cubicBezTo>
                <a:cubicBezTo>
                  <a:pt x="401768" y="1184290"/>
                  <a:pt x="399867" y="1192588"/>
                  <a:pt x="397565" y="1200647"/>
                </a:cubicBezTo>
                <a:cubicBezTo>
                  <a:pt x="394563" y="1211155"/>
                  <a:pt x="394501" y="1222678"/>
                  <a:pt x="389614" y="1232453"/>
                </a:cubicBezTo>
                <a:cubicBezTo>
                  <a:pt x="383688" y="1244306"/>
                  <a:pt x="373711" y="1253656"/>
                  <a:pt x="365760" y="1264258"/>
                </a:cubicBezTo>
                <a:cubicBezTo>
                  <a:pt x="363110" y="1274860"/>
                  <a:pt x="360811" y="1285556"/>
                  <a:pt x="357809" y="1296063"/>
                </a:cubicBezTo>
                <a:cubicBezTo>
                  <a:pt x="355506" y="1304122"/>
                  <a:pt x="351890" y="1311786"/>
                  <a:pt x="349857" y="1319917"/>
                </a:cubicBezTo>
                <a:cubicBezTo>
                  <a:pt x="346579" y="1333028"/>
                  <a:pt x="344323" y="1346377"/>
                  <a:pt x="341906" y="1359673"/>
                </a:cubicBezTo>
                <a:cubicBezTo>
                  <a:pt x="339022" y="1375535"/>
                  <a:pt x="338588" y="1391939"/>
                  <a:pt x="333955" y="1407381"/>
                </a:cubicBezTo>
                <a:cubicBezTo>
                  <a:pt x="330549" y="1418734"/>
                  <a:pt x="323353" y="1428584"/>
                  <a:pt x="318052" y="1439186"/>
                </a:cubicBezTo>
                <a:cubicBezTo>
                  <a:pt x="293212" y="1538551"/>
                  <a:pt x="324950" y="1415047"/>
                  <a:pt x="302150" y="1494846"/>
                </a:cubicBezTo>
                <a:cubicBezTo>
                  <a:pt x="297098" y="1512526"/>
                  <a:pt x="293870" y="1533353"/>
                  <a:pt x="286247" y="1550505"/>
                </a:cubicBezTo>
                <a:cubicBezTo>
                  <a:pt x="279026" y="1566752"/>
                  <a:pt x="270344" y="1582310"/>
                  <a:pt x="262393" y="1598213"/>
                </a:cubicBezTo>
                <a:cubicBezTo>
                  <a:pt x="259743" y="1608815"/>
                  <a:pt x="258747" y="1619974"/>
                  <a:pt x="254442" y="1630018"/>
                </a:cubicBezTo>
                <a:cubicBezTo>
                  <a:pt x="242769" y="1657255"/>
                  <a:pt x="214685" y="1709531"/>
                  <a:pt x="214685" y="1709531"/>
                </a:cubicBezTo>
                <a:cubicBezTo>
                  <a:pt x="198201" y="1775469"/>
                  <a:pt x="219741" y="1706791"/>
                  <a:pt x="182880" y="1773141"/>
                </a:cubicBezTo>
                <a:cubicBezTo>
                  <a:pt x="175948" y="1785618"/>
                  <a:pt x="174058" y="1800505"/>
                  <a:pt x="166977" y="1812898"/>
                </a:cubicBezTo>
                <a:cubicBezTo>
                  <a:pt x="152753" y="1837790"/>
                  <a:pt x="135173" y="1860606"/>
                  <a:pt x="119270" y="1884460"/>
                </a:cubicBezTo>
                <a:lnTo>
                  <a:pt x="103367" y="1908313"/>
                </a:lnTo>
                <a:cubicBezTo>
                  <a:pt x="85193" y="1962838"/>
                  <a:pt x="106653" y="1895167"/>
                  <a:pt x="87464" y="1971924"/>
                </a:cubicBezTo>
                <a:cubicBezTo>
                  <a:pt x="82784" y="1990643"/>
                  <a:pt x="76242" y="2008864"/>
                  <a:pt x="71562" y="2027583"/>
                </a:cubicBezTo>
                <a:cubicBezTo>
                  <a:pt x="68284" y="2040694"/>
                  <a:pt x="67493" y="2054395"/>
                  <a:pt x="63610" y="2067340"/>
                </a:cubicBezTo>
                <a:cubicBezTo>
                  <a:pt x="59509" y="2081011"/>
                  <a:pt x="52720" y="2093732"/>
                  <a:pt x="47708" y="2107096"/>
                </a:cubicBezTo>
                <a:cubicBezTo>
                  <a:pt x="44765" y="2114944"/>
                  <a:pt x="42059" y="2122891"/>
                  <a:pt x="39756" y="2130950"/>
                </a:cubicBezTo>
                <a:cubicBezTo>
                  <a:pt x="34702" y="2148638"/>
                  <a:pt x="31480" y="2169451"/>
                  <a:pt x="23854" y="2186609"/>
                </a:cubicBezTo>
                <a:cubicBezTo>
                  <a:pt x="16633" y="2202856"/>
                  <a:pt x="7951" y="2218414"/>
                  <a:pt x="0" y="2234317"/>
                </a:cubicBezTo>
                <a:cubicBezTo>
                  <a:pt x="960" y="2274652"/>
                  <a:pt x="1835" y="2559097"/>
                  <a:pt x="15903" y="2671639"/>
                </a:cubicBezTo>
                <a:cubicBezTo>
                  <a:pt x="16943" y="2679956"/>
                  <a:pt x="21204" y="2687542"/>
                  <a:pt x="23854" y="2695493"/>
                </a:cubicBezTo>
                <a:cubicBezTo>
                  <a:pt x="26504" y="2841267"/>
                  <a:pt x="24401" y="2987204"/>
                  <a:pt x="31805" y="3132814"/>
                </a:cubicBezTo>
                <a:cubicBezTo>
                  <a:pt x="32407" y="3144652"/>
                  <a:pt x="45224" y="3153030"/>
                  <a:pt x="47708" y="3164620"/>
                </a:cubicBezTo>
                <a:cubicBezTo>
                  <a:pt x="57430" y="3209988"/>
                  <a:pt x="48919" y="3236761"/>
                  <a:pt x="63610" y="3275938"/>
                </a:cubicBezTo>
                <a:cubicBezTo>
                  <a:pt x="70966" y="3295554"/>
                  <a:pt x="83275" y="3314599"/>
                  <a:pt x="95416" y="3331597"/>
                </a:cubicBezTo>
                <a:cubicBezTo>
                  <a:pt x="103119" y="3342381"/>
                  <a:pt x="112246" y="3352164"/>
                  <a:pt x="119270" y="3363402"/>
                </a:cubicBezTo>
                <a:cubicBezTo>
                  <a:pt x="125552" y="3373453"/>
                  <a:pt x="128283" y="3385562"/>
                  <a:pt x="135172" y="3395207"/>
                </a:cubicBezTo>
                <a:cubicBezTo>
                  <a:pt x="146489" y="3411051"/>
                  <a:pt x="187278" y="3442237"/>
                  <a:pt x="198783" y="3450866"/>
                </a:cubicBezTo>
                <a:cubicBezTo>
                  <a:pt x="206428" y="3456600"/>
                  <a:pt x="215295" y="3460651"/>
                  <a:pt x="222636" y="3466769"/>
                </a:cubicBezTo>
                <a:cubicBezTo>
                  <a:pt x="231274" y="3473968"/>
                  <a:pt x="237134" y="3484386"/>
                  <a:pt x="246490" y="3490623"/>
                </a:cubicBezTo>
                <a:cubicBezTo>
                  <a:pt x="253464" y="3495272"/>
                  <a:pt x="262496" y="3495631"/>
                  <a:pt x="270344" y="3498574"/>
                </a:cubicBezTo>
                <a:cubicBezTo>
                  <a:pt x="283708" y="3503586"/>
                  <a:pt x="297058" y="3508680"/>
                  <a:pt x="310101" y="3514477"/>
                </a:cubicBezTo>
                <a:cubicBezTo>
                  <a:pt x="320932" y="3519291"/>
                  <a:pt x="331115" y="3525475"/>
                  <a:pt x="341906" y="3530380"/>
                </a:cubicBezTo>
                <a:cubicBezTo>
                  <a:pt x="360282" y="3538733"/>
                  <a:pt x="379189" y="3545880"/>
                  <a:pt x="397565" y="3554233"/>
                </a:cubicBezTo>
                <a:cubicBezTo>
                  <a:pt x="408356" y="3559138"/>
                  <a:pt x="418365" y="3565734"/>
                  <a:pt x="429370" y="3570136"/>
                </a:cubicBezTo>
                <a:cubicBezTo>
                  <a:pt x="444934" y="3576362"/>
                  <a:pt x="461858" y="3579014"/>
                  <a:pt x="477078" y="3586039"/>
                </a:cubicBezTo>
                <a:cubicBezTo>
                  <a:pt x="496480" y="3594994"/>
                  <a:pt x="512793" y="3610173"/>
                  <a:pt x="532737" y="3617844"/>
                </a:cubicBezTo>
                <a:cubicBezTo>
                  <a:pt x="547784" y="3623631"/>
                  <a:pt x="564681" y="3622417"/>
                  <a:pt x="580445" y="3625795"/>
                </a:cubicBezTo>
                <a:cubicBezTo>
                  <a:pt x="601816" y="3630375"/>
                  <a:pt x="623041" y="3635694"/>
                  <a:pt x="644056" y="3641698"/>
                </a:cubicBezTo>
                <a:cubicBezTo>
                  <a:pt x="660174" y="3646303"/>
                  <a:pt x="675645" y="3652995"/>
                  <a:pt x="691763" y="3657600"/>
                </a:cubicBezTo>
                <a:cubicBezTo>
                  <a:pt x="736524" y="3670389"/>
                  <a:pt x="753705" y="3673169"/>
                  <a:pt x="795130" y="3681454"/>
                </a:cubicBezTo>
                <a:cubicBezTo>
                  <a:pt x="813683" y="3689405"/>
                  <a:pt x="830997" y="3701349"/>
                  <a:pt x="850790" y="3705308"/>
                </a:cubicBezTo>
                <a:cubicBezTo>
                  <a:pt x="884676" y="3712085"/>
                  <a:pt x="919836" y="3709222"/>
                  <a:pt x="954156" y="3713260"/>
                </a:cubicBezTo>
                <a:cubicBezTo>
                  <a:pt x="965009" y="3714537"/>
                  <a:pt x="975042" y="3720774"/>
                  <a:pt x="985962" y="3721211"/>
                </a:cubicBezTo>
                <a:cubicBezTo>
                  <a:pt x="1107813" y="3726085"/>
                  <a:pt x="1229802" y="3726512"/>
                  <a:pt x="1351722" y="3729162"/>
                </a:cubicBezTo>
                <a:cubicBezTo>
                  <a:pt x="1370275" y="3734463"/>
                  <a:pt x="1388499" y="3741090"/>
                  <a:pt x="1407381" y="3745065"/>
                </a:cubicBezTo>
                <a:cubicBezTo>
                  <a:pt x="1557750" y="3776722"/>
                  <a:pt x="1447466" y="3748616"/>
                  <a:pt x="1574358" y="3768919"/>
                </a:cubicBezTo>
                <a:cubicBezTo>
                  <a:pt x="1616962" y="3775736"/>
                  <a:pt x="1659418" y="3783608"/>
                  <a:pt x="1701579" y="3792773"/>
                </a:cubicBezTo>
                <a:cubicBezTo>
                  <a:pt x="1720434" y="3796872"/>
                  <a:pt x="1738519" y="3803995"/>
                  <a:pt x="1757238" y="3808675"/>
                </a:cubicBezTo>
                <a:cubicBezTo>
                  <a:pt x="1780944" y="3814602"/>
                  <a:pt x="1805498" y="3817220"/>
                  <a:pt x="1828800" y="3824578"/>
                </a:cubicBezTo>
                <a:cubicBezTo>
                  <a:pt x="1856021" y="3833174"/>
                  <a:pt x="1880619" y="3849460"/>
                  <a:pt x="1908313" y="3856383"/>
                </a:cubicBezTo>
                <a:cubicBezTo>
                  <a:pt x="1934154" y="3862843"/>
                  <a:pt x="1961322" y="3861684"/>
                  <a:pt x="1987826" y="3864334"/>
                </a:cubicBezTo>
                <a:cubicBezTo>
                  <a:pt x="2072506" y="3901970"/>
                  <a:pt x="2053831" y="3900823"/>
                  <a:pt x="2154803" y="3912042"/>
                </a:cubicBezTo>
                <a:cubicBezTo>
                  <a:pt x="2218244" y="3919091"/>
                  <a:pt x="2345635" y="3927945"/>
                  <a:pt x="2345635" y="3927945"/>
                </a:cubicBezTo>
                <a:cubicBezTo>
                  <a:pt x="2715726" y="4013351"/>
                  <a:pt x="2171267" y="3893326"/>
                  <a:pt x="2560320" y="3959750"/>
                </a:cubicBezTo>
                <a:cubicBezTo>
                  <a:pt x="2632582" y="3972087"/>
                  <a:pt x="2701860" y="4002582"/>
                  <a:pt x="2775005" y="4007458"/>
                </a:cubicBezTo>
                <a:lnTo>
                  <a:pt x="2997642" y="4023360"/>
                </a:lnTo>
                <a:cubicBezTo>
                  <a:pt x="3034895" y="4027499"/>
                  <a:pt x="3071854" y="4033962"/>
                  <a:pt x="3108960" y="4039263"/>
                </a:cubicBezTo>
                <a:cubicBezTo>
                  <a:pt x="3582993" y="4197275"/>
                  <a:pt x="3137526" y="4057566"/>
                  <a:pt x="3434963" y="4134679"/>
                </a:cubicBezTo>
                <a:cubicBezTo>
                  <a:pt x="3469859" y="4143726"/>
                  <a:pt x="3502883" y="4159920"/>
                  <a:pt x="3538330" y="4166484"/>
                </a:cubicBezTo>
                <a:cubicBezTo>
                  <a:pt x="3574909" y="4173258"/>
                  <a:pt x="3612543" y="4171785"/>
                  <a:pt x="3649649" y="4174435"/>
                </a:cubicBezTo>
                <a:cubicBezTo>
                  <a:pt x="3681454" y="4182386"/>
                  <a:pt x="3713663" y="4188869"/>
                  <a:pt x="3745064" y="4198289"/>
                </a:cubicBezTo>
                <a:cubicBezTo>
                  <a:pt x="3766754" y="4204796"/>
                  <a:pt x="3786515" y="4217478"/>
                  <a:pt x="3808675" y="4222143"/>
                </a:cubicBezTo>
                <a:cubicBezTo>
                  <a:pt x="3830094" y="4226652"/>
                  <a:pt x="4010829" y="4237741"/>
                  <a:pt x="4015409" y="4238046"/>
                </a:cubicBezTo>
                <a:cubicBezTo>
                  <a:pt x="4288351" y="4277036"/>
                  <a:pt x="4122089" y="4256403"/>
                  <a:pt x="4746929" y="4230094"/>
                </a:cubicBezTo>
                <a:cubicBezTo>
                  <a:pt x="4858862" y="4225381"/>
                  <a:pt x="4793577" y="4207744"/>
                  <a:pt x="4898003" y="4190338"/>
                </a:cubicBezTo>
                <a:cubicBezTo>
                  <a:pt x="4913906" y="4187687"/>
                  <a:pt x="4930133" y="4186540"/>
                  <a:pt x="4945711" y="4182386"/>
                </a:cubicBezTo>
                <a:cubicBezTo>
                  <a:pt x="4970006" y="4175907"/>
                  <a:pt x="4992617" y="4163465"/>
                  <a:pt x="5017273" y="4158533"/>
                </a:cubicBezTo>
                <a:cubicBezTo>
                  <a:pt x="5044595" y="4153068"/>
                  <a:pt x="5062638" y="4150115"/>
                  <a:pt x="5088835" y="4142630"/>
                </a:cubicBezTo>
                <a:cubicBezTo>
                  <a:pt x="5114109" y="4135409"/>
                  <a:pt x="5125547" y="4128863"/>
                  <a:pt x="5152445" y="4118776"/>
                </a:cubicBezTo>
                <a:cubicBezTo>
                  <a:pt x="5160293" y="4115833"/>
                  <a:pt x="5168168" y="4112858"/>
                  <a:pt x="5176299" y="4110825"/>
                </a:cubicBezTo>
                <a:cubicBezTo>
                  <a:pt x="5221686" y="4099478"/>
                  <a:pt x="5207057" y="4107163"/>
                  <a:pt x="5247861" y="4094922"/>
                </a:cubicBezTo>
                <a:cubicBezTo>
                  <a:pt x="5304476" y="4077938"/>
                  <a:pt x="5280259" y="4081538"/>
                  <a:pt x="5327374" y="4071068"/>
                </a:cubicBezTo>
                <a:cubicBezTo>
                  <a:pt x="5342680" y="4067667"/>
                  <a:pt x="5382456" y="4060983"/>
                  <a:pt x="5398936" y="4055166"/>
                </a:cubicBezTo>
                <a:cubicBezTo>
                  <a:pt x="5433748" y="4042880"/>
                  <a:pt x="5468900" y="4031128"/>
                  <a:pt x="5502303" y="4015409"/>
                </a:cubicBezTo>
                <a:cubicBezTo>
                  <a:pt x="5607467" y="3965920"/>
                  <a:pt x="5465122" y="4014049"/>
                  <a:pt x="5565913" y="3975653"/>
                </a:cubicBezTo>
                <a:cubicBezTo>
                  <a:pt x="5610564" y="3958643"/>
                  <a:pt x="5656979" y="3946322"/>
                  <a:pt x="5701085" y="3927945"/>
                </a:cubicBezTo>
                <a:cubicBezTo>
                  <a:pt x="5720810" y="3919726"/>
                  <a:pt x="5737103" y="3904557"/>
                  <a:pt x="5756744" y="3896140"/>
                </a:cubicBezTo>
                <a:cubicBezTo>
                  <a:pt x="5792960" y="3880619"/>
                  <a:pt x="5831775" y="3871736"/>
                  <a:pt x="5868063" y="3856383"/>
                </a:cubicBezTo>
                <a:cubicBezTo>
                  <a:pt x="5900812" y="3842528"/>
                  <a:pt x="5931673" y="3824578"/>
                  <a:pt x="5963478" y="3808675"/>
                </a:cubicBezTo>
                <a:cubicBezTo>
                  <a:pt x="5982823" y="3799002"/>
                  <a:pt x="6032609" y="3775634"/>
                  <a:pt x="6050943" y="3760967"/>
                </a:cubicBezTo>
                <a:cubicBezTo>
                  <a:pt x="6065577" y="3749260"/>
                  <a:pt x="6078162" y="3735141"/>
                  <a:pt x="6090699" y="3721211"/>
                </a:cubicBezTo>
                <a:cubicBezTo>
                  <a:pt x="6102052" y="3708596"/>
                  <a:pt x="6113772" y="3696007"/>
                  <a:pt x="6122504" y="3681454"/>
                </a:cubicBezTo>
                <a:cubicBezTo>
                  <a:pt x="6129847" y="3669215"/>
                  <a:pt x="6133395" y="3655062"/>
                  <a:pt x="6138407" y="3641698"/>
                </a:cubicBezTo>
                <a:cubicBezTo>
                  <a:pt x="6162246" y="3578129"/>
                  <a:pt x="6163039" y="3508452"/>
                  <a:pt x="6178163" y="3442915"/>
                </a:cubicBezTo>
                <a:cubicBezTo>
                  <a:pt x="6186841" y="3405312"/>
                  <a:pt x="6197766" y="3368208"/>
                  <a:pt x="6209969" y="3331597"/>
                </a:cubicBezTo>
                <a:cubicBezTo>
                  <a:pt x="6215270" y="3315694"/>
                  <a:pt x="6221805" y="3300151"/>
                  <a:pt x="6225871" y="3283889"/>
                </a:cubicBezTo>
                <a:cubicBezTo>
                  <a:pt x="6262125" y="3138874"/>
                  <a:pt x="6191033" y="3364555"/>
                  <a:pt x="6257676" y="3164620"/>
                </a:cubicBezTo>
                <a:cubicBezTo>
                  <a:pt x="6260327" y="3135465"/>
                  <a:pt x="6259887" y="3105862"/>
                  <a:pt x="6265628" y="3077155"/>
                </a:cubicBezTo>
                <a:cubicBezTo>
                  <a:pt x="6270559" y="3052499"/>
                  <a:pt x="6283384" y="3029987"/>
                  <a:pt x="6289482" y="3005593"/>
                </a:cubicBezTo>
                <a:lnTo>
                  <a:pt x="6297433" y="2973788"/>
                </a:lnTo>
                <a:cubicBezTo>
                  <a:pt x="6294783" y="2923430"/>
                  <a:pt x="6300421" y="2871940"/>
                  <a:pt x="6289482" y="2822713"/>
                </a:cubicBezTo>
                <a:cubicBezTo>
                  <a:pt x="6279627" y="2778367"/>
                  <a:pt x="6251278" y="2763832"/>
                  <a:pt x="6225871" y="2735249"/>
                </a:cubicBezTo>
                <a:cubicBezTo>
                  <a:pt x="6199352" y="2705414"/>
                  <a:pt x="6175733" y="2666448"/>
                  <a:pt x="6138407" y="2647785"/>
                </a:cubicBezTo>
                <a:cubicBezTo>
                  <a:pt x="6125641" y="2641402"/>
                  <a:pt x="6111693" y="2637679"/>
                  <a:pt x="6098650" y="2631882"/>
                </a:cubicBezTo>
                <a:cubicBezTo>
                  <a:pt x="6087819" y="2627068"/>
                  <a:pt x="6077676" y="2620794"/>
                  <a:pt x="6066845" y="2615980"/>
                </a:cubicBezTo>
                <a:cubicBezTo>
                  <a:pt x="6029954" y="2599584"/>
                  <a:pt x="5992633" y="2584175"/>
                  <a:pt x="5955527" y="2568272"/>
                </a:cubicBezTo>
                <a:lnTo>
                  <a:pt x="5899868" y="2544418"/>
                </a:lnTo>
                <a:cubicBezTo>
                  <a:pt x="5891917" y="2536467"/>
                  <a:pt x="5882251" y="2529920"/>
                  <a:pt x="5876014" y="2520564"/>
                </a:cubicBezTo>
                <a:cubicBezTo>
                  <a:pt x="5871365" y="2513590"/>
                  <a:pt x="5868731" y="2505065"/>
                  <a:pt x="5868063" y="2496710"/>
                </a:cubicBezTo>
                <a:cubicBezTo>
                  <a:pt x="5863408" y="2438526"/>
                  <a:pt x="5866329" y="2379819"/>
                  <a:pt x="5860111" y="2321781"/>
                </a:cubicBezTo>
                <a:cubicBezTo>
                  <a:pt x="5858325" y="2305114"/>
                  <a:pt x="5848695" y="2290224"/>
                  <a:pt x="5844209" y="2274073"/>
                </a:cubicBezTo>
                <a:cubicBezTo>
                  <a:pt x="5810897" y="2154149"/>
                  <a:pt x="5839914" y="2211256"/>
                  <a:pt x="5796501" y="2138901"/>
                </a:cubicBezTo>
                <a:cubicBezTo>
                  <a:pt x="5795595" y="2132559"/>
                  <a:pt x="5785768" y="2056409"/>
                  <a:pt x="5780598" y="2043486"/>
                </a:cubicBezTo>
                <a:cubicBezTo>
                  <a:pt x="5774858" y="2029137"/>
                  <a:pt x="5763656" y="2017552"/>
                  <a:pt x="5756744" y="2003729"/>
                </a:cubicBezTo>
                <a:cubicBezTo>
                  <a:pt x="5747717" y="1985675"/>
                  <a:pt x="5741426" y="1966361"/>
                  <a:pt x="5732890" y="1948070"/>
                </a:cubicBezTo>
                <a:cubicBezTo>
                  <a:pt x="5722865" y="1926588"/>
                  <a:pt x="5708581" y="1906950"/>
                  <a:pt x="5701085" y="1884460"/>
                </a:cubicBezTo>
                <a:cubicBezTo>
                  <a:pt x="5695784" y="1868557"/>
                  <a:pt x="5690000" y="1852808"/>
                  <a:pt x="5685183" y="1836752"/>
                </a:cubicBezTo>
                <a:cubicBezTo>
                  <a:pt x="5682043" y="1826285"/>
                  <a:pt x="5680966" y="1815216"/>
                  <a:pt x="5677231" y="1804946"/>
                </a:cubicBezTo>
                <a:cubicBezTo>
                  <a:pt x="5670333" y="1785976"/>
                  <a:pt x="5660874" y="1768028"/>
                  <a:pt x="5653377" y="1749287"/>
                </a:cubicBezTo>
                <a:cubicBezTo>
                  <a:pt x="5645773" y="1730277"/>
                  <a:pt x="5642501" y="1713731"/>
                  <a:pt x="5637475" y="1693628"/>
                </a:cubicBezTo>
                <a:cubicBezTo>
                  <a:pt x="5632174" y="1643270"/>
                  <a:pt x="5628121" y="1592764"/>
                  <a:pt x="5621572" y="1542553"/>
                </a:cubicBezTo>
                <a:cubicBezTo>
                  <a:pt x="5620159" y="1531717"/>
                  <a:pt x="5615417" y="1521527"/>
                  <a:pt x="5613621" y="1510748"/>
                </a:cubicBezTo>
                <a:cubicBezTo>
                  <a:pt x="5611880" y="1500304"/>
                  <a:pt x="5604873" y="1425983"/>
                  <a:pt x="5597718" y="1407381"/>
                </a:cubicBezTo>
                <a:cubicBezTo>
                  <a:pt x="5522029" y="1210592"/>
                  <a:pt x="5601356" y="1430559"/>
                  <a:pt x="5542059" y="1311966"/>
                </a:cubicBezTo>
                <a:cubicBezTo>
                  <a:pt x="5529293" y="1286434"/>
                  <a:pt x="5523499" y="1257740"/>
                  <a:pt x="5510254" y="1232453"/>
                </a:cubicBezTo>
                <a:cubicBezTo>
                  <a:pt x="5494219" y="1201841"/>
                  <a:pt x="5473368" y="1174002"/>
                  <a:pt x="5454595" y="1144988"/>
                </a:cubicBezTo>
                <a:cubicBezTo>
                  <a:pt x="5444212" y="1128942"/>
                  <a:pt x="5434730" y="1112204"/>
                  <a:pt x="5422790" y="1097280"/>
                </a:cubicBezTo>
                <a:cubicBezTo>
                  <a:pt x="5412188" y="1084028"/>
                  <a:pt x="5400095" y="1071842"/>
                  <a:pt x="5390984" y="1057524"/>
                </a:cubicBezTo>
                <a:cubicBezTo>
                  <a:pt x="5381438" y="1042524"/>
                  <a:pt x="5375559" y="1025471"/>
                  <a:pt x="5367130" y="1009816"/>
                </a:cubicBezTo>
                <a:cubicBezTo>
                  <a:pt x="5356999" y="991002"/>
                  <a:pt x="5344881" y="973270"/>
                  <a:pt x="5335325" y="954157"/>
                </a:cubicBezTo>
                <a:cubicBezTo>
                  <a:pt x="5328942" y="941391"/>
                  <a:pt x="5326615" y="926729"/>
                  <a:pt x="5319423" y="914400"/>
                </a:cubicBezTo>
                <a:cubicBezTo>
                  <a:pt x="5307935" y="894706"/>
                  <a:pt x="5291090" y="878473"/>
                  <a:pt x="5279666" y="858741"/>
                </a:cubicBezTo>
                <a:cubicBezTo>
                  <a:pt x="5261849" y="827967"/>
                  <a:pt x="5243202" y="797061"/>
                  <a:pt x="5231958" y="763326"/>
                </a:cubicBezTo>
                <a:cubicBezTo>
                  <a:pt x="5220243" y="728181"/>
                  <a:pt x="5223813" y="735140"/>
                  <a:pt x="5200153" y="691764"/>
                </a:cubicBezTo>
                <a:cubicBezTo>
                  <a:pt x="5192753" y="678196"/>
                  <a:pt x="5186357" y="663741"/>
                  <a:pt x="5176299" y="652007"/>
                </a:cubicBezTo>
                <a:cubicBezTo>
                  <a:pt x="5170080" y="644751"/>
                  <a:pt x="5160396" y="641406"/>
                  <a:pt x="5152445" y="636105"/>
                </a:cubicBezTo>
                <a:cubicBezTo>
                  <a:pt x="5147144" y="628154"/>
                  <a:pt x="5143300" y="619008"/>
                  <a:pt x="5136543" y="612251"/>
                </a:cubicBezTo>
                <a:cubicBezTo>
                  <a:pt x="5117378" y="593086"/>
                  <a:pt x="5081598" y="568876"/>
                  <a:pt x="5057030" y="556592"/>
                </a:cubicBezTo>
                <a:cubicBezTo>
                  <a:pt x="5049533" y="552844"/>
                  <a:pt x="5040673" y="552388"/>
                  <a:pt x="5033176" y="548640"/>
                </a:cubicBezTo>
                <a:cubicBezTo>
                  <a:pt x="4927727" y="495915"/>
                  <a:pt x="5083894" y="556726"/>
                  <a:pt x="4913906" y="492981"/>
                </a:cubicBezTo>
                <a:cubicBezTo>
                  <a:pt x="4877013" y="479146"/>
                  <a:pt x="4839777" y="466241"/>
                  <a:pt x="4802588" y="453225"/>
                </a:cubicBezTo>
                <a:cubicBezTo>
                  <a:pt x="4786766" y="447687"/>
                  <a:pt x="4769873" y="444819"/>
                  <a:pt x="4754880" y="437322"/>
                </a:cubicBezTo>
                <a:cubicBezTo>
                  <a:pt x="4733677" y="426720"/>
                  <a:pt x="4712794" y="415451"/>
                  <a:pt x="4691270" y="405517"/>
                </a:cubicBezTo>
                <a:cubicBezTo>
                  <a:pt x="4658455" y="390372"/>
                  <a:pt x="4611698" y="376342"/>
                  <a:pt x="4579951" y="365760"/>
                </a:cubicBezTo>
                <a:cubicBezTo>
                  <a:pt x="4572000" y="363110"/>
                  <a:pt x="4564394" y="358994"/>
                  <a:pt x="4556097" y="357809"/>
                </a:cubicBezTo>
                <a:cubicBezTo>
                  <a:pt x="4418410" y="338139"/>
                  <a:pt x="4482076" y="345636"/>
                  <a:pt x="4365266" y="333955"/>
                </a:cubicBezTo>
                <a:cubicBezTo>
                  <a:pt x="4357315" y="331305"/>
                  <a:pt x="4349471" y="328306"/>
                  <a:pt x="4341412" y="326004"/>
                </a:cubicBezTo>
                <a:cubicBezTo>
                  <a:pt x="4330905" y="323002"/>
                  <a:pt x="4319651" y="322358"/>
                  <a:pt x="4309607" y="318053"/>
                </a:cubicBezTo>
                <a:cubicBezTo>
                  <a:pt x="4300823" y="314289"/>
                  <a:pt x="4294701" y="305505"/>
                  <a:pt x="4285753" y="302150"/>
                </a:cubicBezTo>
                <a:cubicBezTo>
                  <a:pt x="4273099" y="297405"/>
                  <a:pt x="4259107" y="297477"/>
                  <a:pt x="4245996" y="294199"/>
                </a:cubicBezTo>
                <a:cubicBezTo>
                  <a:pt x="4237865" y="292166"/>
                  <a:pt x="4230202" y="288550"/>
                  <a:pt x="4222143" y="286247"/>
                </a:cubicBezTo>
                <a:cubicBezTo>
                  <a:pt x="4211635" y="283245"/>
                  <a:pt x="4200939" y="280946"/>
                  <a:pt x="4190337" y="278296"/>
                </a:cubicBezTo>
                <a:cubicBezTo>
                  <a:pt x="4165318" y="259531"/>
                  <a:pt x="4155835" y="249456"/>
                  <a:pt x="4126727" y="238540"/>
                </a:cubicBezTo>
                <a:cubicBezTo>
                  <a:pt x="4116495" y="234703"/>
                  <a:pt x="4105430" y="233590"/>
                  <a:pt x="4094922" y="230588"/>
                </a:cubicBezTo>
                <a:cubicBezTo>
                  <a:pt x="4086863" y="228285"/>
                  <a:pt x="4079392" y="223616"/>
                  <a:pt x="4071068" y="222637"/>
                </a:cubicBezTo>
                <a:cubicBezTo>
                  <a:pt x="4034122" y="218291"/>
                  <a:pt x="3996856" y="217336"/>
                  <a:pt x="3959750" y="214686"/>
                </a:cubicBezTo>
                <a:cubicBezTo>
                  <a:pt x="3938494" y="211143"/>
                  <a:pt x="3894502" y="204337"/>
                  <a:pt x="3872285" y="198783"/>
                </a:cubicBezTo>
                <a:cubicBezTo>
                  <a:pt x="3864154" y="196750"/>
                  <a:pt x="3856382" y="193482"/>
                  <a:pt x="3848431" y="190832"/>
                </a:cubicBezTo>
                <a:cubicBezTo>
                  <a:pt x="3803213" y="145614"/>
                  <a:pt x="3846751" y="182040"/>
                  <a:pt x="3800723" y="159026"/>
                </a:cubicBezTo>
                <a:cubicBezTo>
                  <a:pt x="3751600" y="134464"/>
                  <a:pt x="3804641" y="148413"/>
                  <a:pt x="3745064" y="135173"/>
                </a:cubicBezTo>
                <a:cubicBezTo>
                  <a:pt x="3731871" y="132241"/>
                  <a:pt x="3718501" y="130153"/>
                  <a:pt x="3705308" y="127221"/>
                </a:cubicBezTo>
                <a:cubicBezTo>
                  <a:pt x="3694640" y="124850"/>
                  <a:pt x="3673503" y="119270"/>
                  <a:pt x="3673503" y="11927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8E56BD-ADAB-4B8D-BD7E-66D138BE71C5}"/>
              </a:ext>
            </a:extLst>
          </p:cNvPr>
          <p:cNvSpPr txBox="1"/>
          <p:nvPr/>
        </p:nvSpPr>
        <p:spPr>
          <a:xfrm>
            <a:off x="4267057" y="5693247"/>
            <a:ext cx="1411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nodes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0BB44D-BF58-455F-941B-D805BB4FFDA1}"/>
              </a:ext>
            </a:extLst>
          </p:cNvPr>
          <p:cNvSpPr txBox="1"/>
          <p:nvPr/>
        </p:nvSpPr>
        <p:spPr>
          <a:xfrm>
            <a:off x="8562527" y="5384450"/>
            <a:ext cx="1296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4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nodes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14728" y="968177"/>
            <a:ext cx="2004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worst case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8238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82804" y="2015632"/>
            <a:ext cx="8021691" cy="2826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ea typeface="SimSun" panose="02010600030101010101" pitchFamily="2" charset="-122"/>
              </a:rPr>
              <a:t>Heap Construction</a:t>
            </a: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Construct a heap for a given list of keys:</a:t>
            </a:r>
          </a:p>
          <a:p>
            <a:pPr marL="461963" indent="-4619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Two principal alternatives of doing this:</a:t>
            </a:r>
          </a:p>
          <a:p>
            <a:pPr marL="919163" lvl="1" indent="-461963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bottom-up heap construction algorithm</a:t>
            </a:r>
          </a:p>
          <a:p>
            <a:pPr marL="919163" lvl="1" indent="-461963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top-down heap construction algorithm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EB621616-32D7-44DF-9598-7BB1324348AF}"/>
              </a:ext>
            </a:extLst>
          </p:cNvPr>
          <p:cNvSpPr/>
          <p:nvPr/>
        </p:nvSpPr>
        <p:spPr>
          <a:xfrm flipH="1">
            <a:off x="830556" y="2339656"/>
            <a:ext cx="527727" cy="28143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455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6666" y="731217"/>
            <a:ext cx="9132923" cy="220060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ea typeface="SimSun" panose="02010600030101010101" pitchFamily="2" charset="-122"/>
              </a:rPr>
              <a:t>The bottom-up heap construction algorithm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6.11.  Bottom-up construction of a heap for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given list 2, 9, 7, 6, 5, 8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Run Heap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Heapify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from </a:t>
            </a:r>
            <a:r>
              <a:rPr lang="en-US" sz="24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└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lengthA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[ ]/2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┘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to 1, to determine their children node, A[2i] or A[2i+1].</a:t>
            </a:r>
            <a:endParaRPr lang="en-US" sz="24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Oval 2"/>
          <p:cNvSpPr/>
          <p:nvPr/>
        </p:nvSpPr>
        <p:spPr>
          <a:xfrm>
            <a:off x="3567766" y="3079707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" name="Oval 3"/>
          <p:cNvSpPr/>
          <p:nvPr/>
        </p:nvSpPr>
        <p:spPr>
          <a:xfrm>
            <a:off x="2446221" y="4014822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5" name="Oval 4"/>
          <p:cNvSpPr/>
          <p:nvPr/>
        </p:nvSpPr>
        <p:spPr>
          <a:xfrm>
            <a:off x="4513237" y="4022960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1815907" y="5037233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3076535" y="5037233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3882923" y="5037233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10" name="Straight Connector 9"/>
          <p:cNvCxnSpPr>
            <a:stCxn id="3" idx="4"/>
            <a:endCxn id="4" idx="0"/>
          </p:cNvCxnSpPr>
          <p:nvPr/>
        </p:nvCxnSpPr>
        <p:spPr>
          <a:xfrm flipH="1">
            <a:off x="2761378" y="3665633"/>
            <a:ext cx="1121545" cy="349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0"/>
          </p:cNvCxnSpPr>
          <p:nvPr/>
        </p:nvCxnSpPr>
        <p:spPr>
          <a:xfrm flipH="1">
            <a:off x="2131064" y="4600748"/>
            <a:ext cx="676182" cy="436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7" idx="0"/>
          </p:cNvCxnSpPr>
          <p:nvPr/>
        </p:nvCxnSpPr>
        <p:spPr>
          <a:xfrm>
            <a:off x="2826481" y="4600748"/>
            <a:ext cx="565211" cy="436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0"/>
          </p:cNvCxnSpPr>
          <p:nvPr/>
        </p:nvCxnSpPr>
        <p:spPr>
          <a:xfrm>
            <a:off x="3928792" y="3665633"/>
            <a:ext cx="899602" cy="3573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198080" y="4608886"/>
            <a:ext cx="630314" cy="42834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2"/>
          <p:cNvSpPr>
            <a:spLocks noChangeArrowheads="1"/>
          </p:cNvSpPr>
          <p:nvPr/>
        </p:nvSpPr>
        <p:spPr bwMode="auto">
          <a:xfrm>
            <a:off x="5727996" y="4242104"/>
            <a:ext cx="368300" cy="147638"/>
          </a:xfrm>
          <a:prstGeom prst="rightArrow">
            <a:avLst>
              <a:gd name="adj1" fmla="val 50000"/>
              <a:gd name="adj2" fmla="val 6236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995820" y="3079707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22" name="Straight Connector 21"/>
          <p:cNvCxnSpPr>
            <a:endCxn id="30" idx="0"/>
          </p:cNvCxnSpPr>
          <p:nvPr/>
        </p:nvCxnSpPr>
        <p:spPr>
          <a:xfrm>
            <a:off x="7115450" y="4591129"/>
            <a:ext cx="651030" cy="464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821009" y="4022960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7189432" y="3665632"/>
            <a:ext cx="1121545" cy="349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9256448" y="4014821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26" name="Straight Connector 25"/>
          <p:cNvCxnSpPr>
            <a:endCxn id="25" idx="0"/>
          </p:cNvCxnSpPr>
          <p:nvPr/>
        </p:nvCxnSpPr>
        <p:spPr>
          <a:xfrm>
            <a:off x="8319854" y="3665633"/>
            <a:ext cx="1251751" cy="3491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190695" y="5037233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0" name="Oval 29"/>
          <p:cNvSpPr/>
          <p:nvPr/>
        </p:nvSpPr>
        <p:spPr>
          <a:xfrm>
            <a:off x="7451323" y="5055313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Oval 30"/>
          <p:cNvSpPr/>
          <p:nvPr/>
        </p:nvSpPr>
        <p:spPr>
          <a:xfrm>
            <a:off x="8711951" y="5055313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6477740" y="4618828"/>
            <a:ext cx="676182" cy="436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1" idx="0"/>
          </p:cNvCxnSpPr>
          <p:nvPr/>
        </p:nvCxnSpPr>
        <p:spPr>
          <a:xfrm flipH="1">
            <a:off x="9027108" y="4608886"/>
            <a:ext cx="591843" cy="446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B6368BD-A19B-48E5-9ADD-5C356B9FB0E5}"/>
              </a:ext>
            </a:extLst>
          </p:cNvPr>
          <p:cNvSpPr/>
          <p:nvPr/>
        </p:nvSpPr>
        <p:spPr>
          <a:xfrm>
            <a:off x="1976548" y="5913975"/>
            <a:ext cx="22215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ea typeface="SimSun" panose="02010600030101010101" pitchFamily="2" charset="-122"/>
              </a:rPr>
              <a:t>2, 9, </a:t>
            </a: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6, 5, 8, - </a:t>
            </a:r>
            <a:endParaRPr lang="en-US" sz="2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8F1420-60DC-4D38-ACD4-7EDBB3308280}"/>
              </a:ext>
            </a:extLst>
          </p:cNvPr>
          <p:cNvSpPr/>
          <p:nvPr/>
        </p:nvSpPr>
        <p:spPr>
          <a:xfrm>
            <a:off x="6872748" y="5898631"/>
            <a:ext cx="2383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2, 9,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8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6, 5,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- </a:t>
            </a:r>
            <a:endParaRPr lang="en-US" sz="2400" dirty="0"/>
          </a:p>
        </p:txBody>
      </p:sp>
      <p:sp>
        <p:nvSpPr>
          <p:cNvPr id="12" name="Curved Left Arrow 11"/>
          <p:cNvSpPr/>
          <p:nvPr/>
        </p:nvSpPr>
        <p:spPr>
          <a:xfrm>
            <a:off x="5143551" y="3665632"/>
            <a:ext cx="132102" cy="34918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81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9717" y="2084874"/>
            <a:ext cx="911736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Transform-and-conquer strategy: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    simpler instance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	 or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Problems’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another representation  		solution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 			 or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 another problem’s instance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(problem reduction)</a:t>
            </a: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transformation stage			  conquering stage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3200" dirty="0">
              <a:latin typeface="Arial" panose="020B0604020202020204" pitchFamily="34" charset="0"/>
            </a:endParaRPr>
          </a:p>
          <a:p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544964" y="3756098"/>
            <a:ext cx="547641" cy="161278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162832" y="3719004"/>
            <a:ext cx="547641" cy="161278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Line 1"/>
          <p:cNvSpPr>
            <a:spLocks noChangeShapeType="1"/>
          </p:cNvSpPr>
          <p:nvPr/>
        </p:nvSpPr>
        <p:spPr bwMode="auto">
          <a:xfrm flipH="1" flipV="1">
            <a:off x="3801365" y="4093294"/>
            <a:ext cx="25247" cy="80718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Line 1"/>
          <p:cNvSpPr>
            <a:spLocks noChangeShapeType="1"/>
          </p:cNvSpPr>
          <p:nvPr/>
        </p:nvSpPr>
        <p:spPr bwMode="auto">
          <a:xfrm flipH="1" flipV="1">
            <a:off x="8411405" y="4093294"/>
            <a:ext cx="25247" cy="80718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" name="Picture 9" descr="Image result for smiley face images">
            <a:extLst>
              <a:ext uri="{FF2B5EF4-FFF2-40B4-BE49-F238E27FC236}">
                <a16:creationId xmlns:a16="http://schemas.microsoft.com/office/drawing/2014/main" id="{A4823620-2B50-4CF6-8BB6-C33DCE52924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41" y="1814195"/>
            <a:ext cx="586105" cy="425450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7684E3C-64E9-4A9A-BDCD-CBD30D6D68F8}"/>
              </a:ext>
            </a:extLst>
          </p:cNvPr>
          <p:cNvSpPr/>
          <p:nvPr/>
        </p:nvSpPr>
        <p:spPr>
          <a:xfrm>
            <a:off x="1646361" y="955233"/>
            <a:ext cx="4344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</a:t>
            </a:r>
          </a:p>
        </p:txBody>
      </p:sp>
    </p:spTree>
    <p:extLst>
      <p:ext uri="{BB962C8B-B14F-4D97-AF65-F5344CB8AC3E}">
        <p14:creationId xmlns:p14="http://schemas.microsoft.com/office/powerpoint/2010/main" val="2682203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7588" y="904908"/>
            <a:ext cx="9065578" cy="143116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ea typeface="SimSun" panose="02010600030101010101" pitchFamily="2" charset="-122"/>
              </a:rPr>
              <a:t>The bottom-up heap construction algorithm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6.11. Bottom-up construction of a heap for the given list 2, 9, 7, 6, 5, 8. 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Oval 2"/>
          <p:cNvSpPr/>
          <p:nvPr/>
        </p:nvSpPr>
        <p:spPr>
          <a:xfrm>
            <a:off x="3724525" y="3036162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" name="Oval 3"/>
          <p:cNvSpPr/>
          <p:nvPr/>
        </p:nvSpPr>
        <p:spPr>
          <a:xfrm>
            <a:off x="2602980" y="3971277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5" name="Oval 4"/>
          <p:cNvSpPr/>
          <p:nvPr/>
        </p:nvSpPr>
        <p:spPr>
          <a:xfrm>
            <a:off x="4669996" y="3979415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1972666" y="4993688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3233294" y="4993688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4039682" y="4993688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10" name="Straight Connector 9"/>
          <p:cNvCxnSpPr>
            <a:stCxn id="3" idx="4"/>
            <a:endCxn id="4" idx="0"/>
          </p:cNvCxnSpPr>
          <p:nvPr/>
        </p:nvCxnSpPr>
        <p:spPr>
          <a:xfrm flipH="1">
            <a:off x="2918137" y="3622088"/>
            <a:ext cx="1121545" cy="349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329687" y="4575283"/>
            <a:ext cx="676182" cy="436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0"/>
          </p:cNvCxnSpPr>
          <p:nvPr/>
        </p:nvCxnSpPr>
        <p:spPr>
          <a:xfrm>
            <a:off x="4085551" y="3622088"/>
            <a:ext cx="899602" cy="3573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234557" y="4543262"/>
            <a:ext cx="687280" cy="45042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2"/>
          <p:cNvSpPr>
            <a:spLocks noChangeArrowheads="1"/>
          </p:cNvSpPr>
          <p:nvPr/>
        </p:nvSpPr>
        <p:spPr bwMode="auto">
          <a:xfrm>
            <a:off x="5839814" y="4272378"/>
            <a:ext cx="423046" cy="197197"/>
          </a:xfrm>
          <a:prstGeom prst="rightArrow">
            <a:avLst>
              <a:gd name="adj1" fmla="val 50000"/>
              <a:gd name="adj2" fmla="val 6236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995820" y="3036162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22" name="Straight Connector 21"/>
          <p:cNvCxnSpPr>
            <a:endCxn id="30" idx="0"/>
          </p:cNvCxnSpPr>
          <p:nvPr/>
        </p:nvCxnSpPr>
        <p:spPr>
          <a:xfrm>
            <a:off x="7115450" y="4547584"/>
            <a:ext cx="651030" cy="464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821009" y="3979415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5" name="Oval 24"/>
          <p:cNvSpPr/>
          <p:nvPr/>
        </p:nvSpPr>
        <p:spPr>
          <a:xfrm>
            <a:off x="9256448" y="3971276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9" name="Oval 28"/>
          <p:cNvSpPr/>
          <p:nvPr/>
        </p:nvSpPr>
        <p:spPr>
          <a:xfrm>
            <a:off x="6190695" y="4993688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0" name="Oval 29"/>
          <p:cNvSpPr/>
          <p:nvPr/>
        </p:nvSpPr>
        <p:spPr>
          <a:xfrm>
            <a:off x="7451323" y="5011768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Oval 30"/>
          <p:cNvSpPr/>
          <p:nvPr/>
        </p:nvSpPr>
        <p:spPr>
          <a:xfrm>
            <a:off x="8711951" y="5011768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6477740" y="4575283"/>
            <a:ext cx="676182" cy="436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1" idx="0"/>
          </p:cNvCxnSpPr>
          <p:nvPr/>
        </p:nvCxnSpPr>
        <p:spPr>
          <a:xfrm flipH="1">
            <a:off x="9027108" y="4565341"/>
            <a:ext cx="591843" cy="446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2905927" y="4568860"/>
            <a:ext cx="599242" cy="43648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utoShape 2"/>
          <p:cNvSpPr>
            <a:spLocks noChangeArrowheads="1"/>
          </p:cNvSpPr>
          <p:nvPr/>
        </p:nvSpPr>
        <p:spPr bwMode="auto">
          <a:xfrm>
            <a:off x="2096276" y="3957336"/>
            <a:ext cx="368300" cy="147638"/>
          </a:xfrm>
          <a:prstGeom prst="rightArrow">
            <a:avLst>
              <a:gd name="adj1" fmla="val 50000"/>
              <a:gd name="adj2" fmla="val 6236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957EE3-C53B-494F-A1F1-A444CC95D539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136166" y="3587861"/>
            <a:ext cx="1198850" cy="39155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2305A6-9CA6-47AC-A075-836363089620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8313001" y="3582510"/>
            <a:ext cx="1258604" cy="38876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4D88330-E539-4C36-A6E1-2C00DB65B706}"/>
              </a:ext>
            </a:extLst>
          </p:cNvPr>
          <p:cNvSpPr/>
          <p:nvPr/>
        </p:nvSpPr>
        <p:spPr>
          <a:xfrm>
            <a:off x="2622169" y="5987486"/>
            <a:ext cx="2383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2, 9,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8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6, 5,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- </a:t>
            </a:r>
            <a:endParaRPr lang="en-US" sz="2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918A446-AC62-47E2-9E1A-C5BA4B990978}"/>
              </a:ext>
            </a:extLst>
          </p:cNvPr>
          <p:cNvSpPr/>
          <p:nvPr/>
        </p:nvSpPr>
        <p:spPr>
          <a:xfrm>
            <a:off x="6640123" y="6061878"/>
            <a:ext cx="2383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9,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8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6, 5,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- </a:t>
            </a:r>
            <a:endParaRPr lang="en-US" sz="2400" dirty="0"/>
          </a:p>
        </p:txBody>
      </p:sp>
      <p:sp>
        <p:nvSpPr>
          <p:cNvPr id="9" name="Curved Right Arrow 8"/>
          <p:cNvSpPr/>
          <p:nvPr/>
        </p:nvSpPr>
        <p:spPr>
          <a:xfrm>
            <a:off x="2445065" y="3530172"/>
            <a:ext cx="162383" cy="40165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urved Right Arrow 39"/>
          <p:cNvSpPr/>
          <p:nvPr/>
        </p:nvSpPr>
        <p:spPr>
          <a:xfrm>
            <a:off x="7732556" y="2954115"/>
            <a:ext cx="162383" cy="40165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852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6661" y="1013481"/>
            <a:ext cx="9059028" cy="13849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ea typeface="SimSun" panose="02010600030101010101" pitchFamily="2" charset="-122"/>
              </a:rPr>
              <a:t>The bottom-up heap construction algorithm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6.11.  Bottom-up construction of a heap for the given list 2, 9, 7, 6, 5, 8. 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Oval 2"/>
          <p:cNvSpPr/>
          <p:nvPr/>
        </p:nvSpPr>
        <p:spPr>
          <a:xfrm>
            <a:off x="3785484" y="3036162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4" name="Oval 3"/>
          <p:cNvSpPr/>
          <p:nvPr/>
        </p:nvSpPr>
        <p:spPr>
          <a:xfrm>
            <a:off x="2663939" y="3971277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4730955" y="3979415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2033625" y="4993688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3294253" y="4993688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4100641" y="4993688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10" name="Straight Connector 9"/>
          <p:cNvCxnSpPr>
            <a:cxnSpLocks/>
            <a:stCxn id="3" idx="4"/>
            <a:endCxn id="4" idx="0"/>
          </p:cNvCxnSpPr>
          <p:nvPr/>
        </p:nvCxnSpPr>
        <p:spPr>
          <a:xfrm flipH="1">
            <a:off x="2979096" y="3622088"/>
            <a:ext cx="1121545" cy="349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390646" y="4575283"/>
            <a:ext cx="676182" cy="436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  <a:stCxn id="3" idx="4"/>
            <a:endCxn id="5" idx="0"/>
          </p:cNvCxnSpPr>
          <p:nvPr/>
        </p:nvCxnSpPr>
        <p:spPr>
          <a:xfrm>
            <a:off x="4100641" y="3622088"/>
            <a:ext cx="945471" cy="3573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endCxn id="6" idx="0"/>
          </p:cNvCxnSpPr>
          <p:nvPr/>
        </p:nvCxnSpPr>
        <p:spPr>
          <a:xfrm flipH="1">
            <a:off x="2348782" y="4557202"/>
            <a:ext cx="685800" cy="43648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2"/>
          <p:cNvSpPr>
            <a:spLocks noChangeArrowheads="1"/>
          </p:cNvSpPr>
          <p:nvPr/>
        </p:nvSpPr>
        <p:spPr bwMode="auto">
          <a:xfrm>
            <a:off x="5827276" y="4236914"/>
            <a:ext cx="368300" cy="147638"/>
          </a:xfrm>
          <a:prstGeom prst="rightArrow">
            <a:avLst>
              <a:gd name="adj1" fmla="val 50000"/>
              <a:gd name="adj2" fmla="val 6236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995820" y="3036162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22" name="Straight Connector 21"/>
          <p:cNvCxnSpPr>
            <a:endCxn id="30" idx="0"/>
          </p:cNvCxnSpPr>
          <p:nvPr/>
        </p:nvCxnSpPr>
        <p:spPr>
          <a:xfrm>
            <a:off x="7115450" y="4547584"/>
            <a:ext cx="651030" cy="464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821009" y="3979415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5" name="Oval 24"/>
          <p:cNvSpPr/>
          <p:nvPr/>
        </p:nvSpPr>
        <p:spPr>
          <a:xfrm>
            <a:off x="9256448" y="3971276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9" name="Oval 28"/>
          <p:cNvSpPr/>
          <p:nvPr/>
        </p:nvSpPr>
        <p:spPr>
          <a:xfrm>
            <a:off x="6190695" y="4993688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Oval 29"/>
          <p:cNvSpPr/>
          <p:nvPr/>
        </p:nvSpPr>
        <p:spPr>
          <a:xfrm>
            <a:off x="7451323" y="5011768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Oval 30"/>
          <p:cNvSpPr/>
          <p:nvPr/>
        </p:nvSpPr>
        <p:spPr>
          <a:xfrm>
            <a:off x="8711951" y="5011768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6477740" y="4575283"/>
            <a:ext cx="676182" cy="436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1" idx="0"/>
          </p:cNvCxnSpPr>
          <p:nvPr/>
        </p:nvCxnSpPr>
        <p:spPr>
          <a:xfrm flipH="1">
            <a:off x="9027108" y="4565341"/>
            <a:ext cx="591843" cy="446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7" idx="0"/>
          </p:cNvCxnSpPr>
          <p:nvPr/>
        </p:nvCxnSpPr>
        <p:spPr>
          <a:xfrm flipH="1" flipV="1">
            <a:off x="2979096" y="4575284"/>
            <a:ext cx="630314" cy="41840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04B751-8D96-4EEC-BF23-FB07EA2E92CC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136166" y="3612469"/>
            <a:ext cx="1191302" cy="3669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E9D07BF-E99D-4741-A35A-E1B61A942D11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8348037" y="3626652"/>
            <a:ext cx="1223568" cy="344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utoShape 2">
            <a:extLst>
              <a:ext uri="{FF2B5EF4-FFF2-40B4-BE49-F238E27FC236}">
                <a16:creationId xmlns:a16="http://schemas.microsoft.com/office/drawing/2014/main" id="{83FEC13B-EC73-4E38-8FAB-B554C2FB5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792" y="4137643"/>
            <a:ext cx="329833" cy="198542"/>
          </a:xfrm>
          <a:prstGeom prst="rightArrow">
            <a:avLst>
              <a:gd name="adj1" fmla="val 50000"/>
              <a:gd name="adj2" fmla="val 6236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6DDA99D-9F07-40F2-91C3-580417B9C7CC}"/>
              </a:ext>
            </a:extLst>
          </p:cNvPr>
          <p:cNvSpPr/>
          <p:nvPr/>
        </p:nvSpPr>
        <p:spPr>
          <a:xfrm>
            <a:off x="2417560" y="6016099"/>
            <a:ext cx="2383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9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8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6, 5,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- </a:t>
            </a:r>
            <a:endParaRPr lang="en-US" sz="2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F227547-8812-43F9-84C7-39AF230C20FB}"/>
              </a:ext>
            </a:extLst>
          </p:cNvPr>
          <p:cNvSpPr/>
          <p:nvPr/>
        </p:nvSpPr>
        <p:spPr>
          <a:xfrm>
            <a:off x="6517188" y="5987486"/>
            <a:ext cx="2383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9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6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8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2, 5,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- </a:t>
            </a:r>
            <a:endParaRPr lang="en-US" sz="2400" dirty="0"/>
          </a:p>
        </p:txBody>
      </p:sp>
      <p:sp>
        <p:nvSpPr>
          <p:cNvPr id="35" name="Curved Right Arrow 34"/>
          <p:cNvSpPr/>
          <p:nvPr/>
        </p:nvSpPr>
        <p:spPr>
          <a:xfrm>
            <a:off x="2506024" y="3530172"/>
            <a:ext cx="162383" cy="40165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992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8528" y="1969241"/>
            <a:ext cx="8414657" cy="213641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Algorithm 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HeapBottomUp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(A[1 .. n])</a:t>
            </a:r>
          </a:p>
          <a:p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heap-size[A] ← length[A];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 (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sz="3200" spc="-100" baseline="-250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└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length[A]/2</a:t>
            </a:r>
            <a:r>
              <a:rPr lang="en-US" sz="3200" spc="-100" baseline="-250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┘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downto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1) do {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			Max-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Heapify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(A, 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);}</a:t>
            </a:r>
            <a:endParaRPr lang="en-US" sz="2400" spc="-100" dirty="0">
              <a:solidFill>
                <a:srgbClr val="0000FF"/>
              </a:solidFill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69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624614" y="452240"/>
                <a:ext cx="9531066" cy="61709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Algorithm </a:t>
                </a:r>
                <a:r>
                  <a:rPr lang="en-US" sz="2400" spc="-100" dirty="0" err="1">
                    <a:solidFill>
                      <a:srgbClr val="0000FF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HeapBottonUp</a:t>
                </a:r>
                <a:r>
                  <a:rPr 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(H[1 .. n]) </a:t>
                </a:r>
                <a:r>
                  <a:rPr lang="en-US" sz="2000" spc="-1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[Using Levitin’s textbook algorithm,]</a:t>
                </a:r>
                <a:endParaRPr lang="en-US" sz="2000" spc="-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spc="-1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//Construct a heap from the elements of a given array by the bottom-up algorithm.</a:t>
                </a:r>
                <a:endParaRPr lang="en-US" sz="2400" spc="-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spc="-1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//Input:     An array H[1 .. n] of orderable items</a:t>
                </a:r>
                <a:endParaRPr lang="en-US" sz="2400" spc="-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spc="-1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//Output:   A heap H[1 .. n]</a:t>
                </a:r>
                <a:endParaRPr lang="en-US" sz="2400" spc="-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spc="-1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  <a:ea typeface="SimSun" panose="02010600030101010101" pitchFamily="2" charset="-122"/>
                  </a:rPr>
                  <a:t>for (</a:t>
                </a:r>
                <a:r>
                  <a:rPr lang="en-US" sz="2400" spc="-100" dirty="0" err="1">
                    <a:solidFill>
                      <a:srgbClr val="0000FF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  <a:ea typeface="SimSun" panose="02010600030101010101" pitchFamily="2" charset="-122"/>
                  </a:rPr>
                  <a:t>i</a:t>
                </a:r>
                <a:r>
                  <a:rPr lang="en-US" sz="2400" spc="-1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  <a:ea typeface="SimSun" panose="02010600030101010101" pitchFamily="2" charset="-122"/>
                  </a:rPr>
                  <a:t> ← </a:t>
                </a:r>
                <a:r>
                  <a:rPr lang="en-US" sz="3200" spc="-100" baseline="-250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  <a:ea typeface="SimSun" panose="02010600030101010101" pitchFamily="2" charset="-122"/>
                  </a:rPr>
                  <a:t>└</a:t>
                </a:r>
                <a:r>
                  <a:rPr lang="en-US" sz="2400" spc="-1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  <a:ea typeface="SimSun" panose="02010600030101010101" pitchFamily="2" charset="-122"/>
                  </a:rPr>
                  <a:t>n /2</a:t>
                </a:r>
                <a:r>
                  <a:rPr lang="en-US" sz="3200" spc="-100" baseline="-250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  <a:ea typeface="SimSun" panose="02010600030101010101" pitchFamily="2" charset="-122"/>
                  </a:rPr>
                  <a:t>┘</a:t>
                </a:r>
                <a:r>
                  <a:rPr lang="en-US" sz="2400" spc="-100" baseline="-250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  <a:ea typeface="SimSun" panose="02010600030101010101" pitchFamily="2" charset="-122"/>
                  </a:rPr>
                  <a:t> </a:t>
                </a:r>
                <a:r>
                  <a:rPr lang="en-US" sz="2400" spc="-100" dirty="0" err="1">
                    <a:solidFill>
                      <a:srgbClr val="0000FF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  <a:ea typeface="SimSun" panose="02010600030101010101" pitchFamily="2" charset="-122"/>
                  </a:rPr>
                  <a:t>downto</a:t>
                </a:r>
                <a:r>
                  <a:rPr lang="en-US" sz="2400" spc="-1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  <a:ea typeface="SimSun" panose="02010600030101010101" pitchFamily="2" charset="-122"/>
                  </a:rPr>
                  <a:t> 1)do</a:t>
                </a:r>
                <a:endParaRPr lang="en-US" sz="2400" spc="-100" dirty="0">
                  <a:highlight>
                    <a:srgbClr val="FFFF00"/>
                  </a:highlight>
                  <a:latin typeface="Consolas" panose="020B06090202040302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    {k ← </a:t>
                </a:r>
                <a:r>
                  <a:rPr lang="en-US" sz="2400" spc="-100" dirty="0" err="1">
                    <a:solidFill>
                      <a:srgbClr val="0000FF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i</a:t>
                </a:r>
                <a:r>
                  <a:rPr 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; v ← H[k];</a:t>
                </a:r>
                <a:endParaRPr lang="en-US" sz="2400" spc="-100" dirty="0">
                  <a:latin typeface="Consolas" panose="020B06090202040302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     heap ← false;</a:t>
                </a:r>
                <a:endParaRPr lang="en-US" sz="2400" spc="-100" dirty="0">
                  <a:latin typeface="Consolas" panose="020B06090202040302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     </a:t>
                </a:r>
                <a:r>
                  <a:rPr lang="en-US" sz="2400" spc="-1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  <a:ea typeface="SimSun" panose="02010600030101010101" pitchFamily="2" charset="-122"/>
                  </a:rPr>
                  <a:t>while (</a:t>
                </a:r>
                <a14:m>
                  <m:oMath xmlns:m="http://schemas.openxmlformats.org/officeDocument/2006/math">
                    <m:r>
                      <a:rPr lang="en-US" sz="2400" i="1" spc="-100" dirty="0" smtClean="0">
                        <a:solidFill>
                          <a:srgbClr val="0000FF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400" spc="-1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  <a:ea typeface="SimSun" panose="02010600030101010101" pitchFamily="2" charset="-122"/>
                  </a:rPr>
                  <a:t>heap and 2*k ≤ n) do</a:t>
                </a:r>
                <a:r>
                  <a:rPr 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  </a:t>
                </a:r>
                <a:r>
                  <a:rPr lang="en-US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//runs down the subtree but stops</a:t>
                </a:r>
                <a:endParaRPr lang="en-US" spc="-100" dirty="0">
                  <a:latin typeface="Consolas" panose="020B06090202040302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	     </a:t>
                </a:r>
                <a:r>
                  <a:rPr lang="en-US" sz="2400" spc="-100" dirty="0">
                    <a:solidFill>
                      <a:srgbClr val="C00000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{</a:t>
                </a:r>
                <a:r>
                  <a:rPr 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j ← 2*k;			</a:t>
                </a:r>
                <a:r>
                  <a:rPr lang="en-US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//at a root or a maxheap subtree.</a:t>
                </a:r>
                <a:endParaRPr lang="en-US" sz="2400" spc="-100" dirty="0">
                  <a:latin typeface="Consolas" panose="020B06090202040302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	      if (j &lt; n) 	</a:t>
                </a:r>
                <a:r>
                  <a:rPr lang="en-US" sz="2400" spc="-1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		//there are two children</a:t>
                </a:r>
                <a:endParaRPr lang="en-US" sz="2400" spc="-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spc="-1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	               </a:t>
                </a:r>
                <a:r>
                  <a:rPr 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then if </a:t>
                </a:r>
                <a:r>
                  <a:rPr lang="en-US" sz="2400" spc="-1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  <a:ea typeface="SimSun" panose="02010600030101010101" pitchFamily="2" charset="-122"/>
                  </a:rPr>
                  <a:t>(H[j] &lt; H[j + 1]) </a:t>
                </a:r>
                <a:r>
                  <a:rPr 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then j ← j + 1; ; </a:t>
                </a:r>
                <a:endParaRPr lang="en-US" sz="2400" spc="-100" dirty="0">
                  <a:latin typeface="Consolas" panose="020B06090202040302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	      </a:t>
                </a:r>
                <a:r>
                  <a:rPr lang="en-US" sz="2400" spc="-1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  <a:ea typeface="SimSun" panose="02010600030101010101" pitchFamily="2" charset="-122"/>
                  </a:rPr>
                  <a:t>if (v &gt; H[j]) then heap ← true;</a:t>
                </a:r>
                <a:endParaRPr lang="en-US" sz="2400" spc="-100" dirty="0">
                  <a:highlight>
                    <a:srgbClr val="FFFF00"/>
                  </a:highlight>
                  <a:latin typeface="Consolas" panose="020B06090202040302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		              else </a:t>
                </a:r>
                <a:r>
                  <a:rPr lang="en-US" sz="2400" spc="-1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  <a:ea typeface="SimSun" panose="02010600030101010101" pitchFamily="2" charset="-122"/>
                  </a:rPr>
                  <a:t>{H[k] ← H[j]</a:t>
                </a:r>
                <a:endParaRPr lang="en-US" sz="2400" spc="-100" dirty="0">
                  <a:highlight>
                    <a:srgbClr val="FFFF00"/>
                  </a:highlight>
                  <a:latin typeface="Consolas" panose="020B06090202040302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				         </a:t>
                </a:r>
                <a:r>
                  <a:rPr lang="en-US" sz="2400" spc="-1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  <a:ea typeface="SimSun" panose="02010600030101010101" pitchFamily="2" charset="-122"/>
                  </a:rPr>
                  <a:t>k ← j;} </a:t>
                </a:r>
                <a:r>
                  <a:rPr 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;</a:t>
                </a:r>
                <a:r>
                  <a:rPr lang="en-US" sz="2400" spc="-100" dirty="0">
                    <a:solidFill>
                      <a:srgbClr val="C00000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} </a:t>
                </a:r>
                <a:r>
                  <a:rPr lang="en-US" sz="2400" spc="-1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//</a:t>
                </a:r>
                <a:r>
                  <a:rPr lang="en-US" sz="2400" spc="-1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end do-while</a:t>
                </a:r>
                <a:endParaRPr lang="en-US" sz="2400" spc="-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spc="-1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</a:t>
                </a:r>
                <a:r>
                  <a:rPr 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H[k] ← v;} </a:t>
                </a:r>
                <a:r>
                  <a:rPr lang="en-US" sz="2400" spc="-1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//end for</a:t>
                </a:r>
                <a:endParaRPr lang="en-US" sz="2400" spc="-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614" y="452240"/>
                <a:ext cx="9531066" cy="6170920"/>
              </a:xfrm>
              <a:prstGeom prst="rect">
                <a:avLst/>
              </a:prstGeom>
              <a:blipFill>
                <a:blip r:embed="rId2"/>
                <a:stretch>
                  <a:fillRect l="-1024" t="-791" b="-1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177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695634" y="1172177"/>
                <a:ext cx="8993080" cy="5401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600" dirty="0">
                    <a:ea typeface="SimSun" panose="02010600030101010101" pitchFamily="2" charset="-122"/>
                  </a:rPr>
                  <a:t>How efficient is this algorithm in the worst case?</a:t>
                </a:r>
              </a:p>
              <a:p>
                <a:pPr marL="461963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simplicity, assume that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	n = 2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, where k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0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so that a heap’s tree is full. </a:t>
                </a:r>
              </a:p>
              <a:p>
                <a:pPr marL="919163" lvl="1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i.e., the maximum number of nodes occurs on each level.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</a:p>
              <a:p>
                <a:pPr marL="461963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h be the height of the tree. </a:t>
                </a:r>
              </a:p>
              <a:p>
                <a:pPr marL="461963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When a heap’s tree is full, the maximum number of nodes for height h is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2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h+1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-1, where 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0  </a:t>
                </a:r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461963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According to the first property of heaps in the list</a:t>
                </a:r>
                <a:r>
                  <a:rPr lang="en-US" sz="2400" dirty="0">
                    <a:solidFill>
                      <a:srgbClr val="0F06BA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, 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F06BA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en-US" sz="2400" dirty="0">
                    <a:solidFill>
                      <a:srgbClr val="0F06BA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</a:rPr>
                  <a:t>h = </a:t>
                </a:r>
                <a:r>
                  <a:rPr lang="en-US" sz="3200" baseline="-25000" dirty="0">
                    <a:solidFill>
                      <a:srgbClr val="0F06BA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</a:rPr>
                  <a:t>└</a:t>
                </a:r>
                <a:r>
                  <a:rPr lang="en-US" sz="2400" dirty="0">
                    <a:solidFill>
                      <a:srgbClr val="0F06BA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</a:rPr>
                  <a:t> log</a:t>
                </a:r>
                <a:r>
                  <a:rPr lang="en-US" sz="2400" baseline="-25000" dirty="0">
                    <a:solidFill>
                      <a:srgbClr val="0F06BA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solidFill>
                      <a:srgbClr val="0F06BA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</a:rPr>
                  <a:t> n </a:t>
                </a:r>
                <a:r>
                  <a:rPr lang="en-US" sz="3200" baseline="-25000" dirty="0">
                    <a:solidFill>
                      <a:srgbClr val="0F06BA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</a:rPr>
                  <a:t>┘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:r>
                  <a:rPr lang="en-US" sz="2400" dirty="0">
                    <a:solidFill>
                      <a:srgbClr val="0F06BA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h = </a:t>
                </a:r>
                <a:r>
                  <a:rPr lang="en-US" sz="3200" baseline="-25000" dirty="0">
                    <a:solidFill>
                      <a:srgbClr val="0F06BA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└</a:t>
                </a:r>
                <a:r>
                  <a:rPr lang="en-US" sz="2400" dirty="0">
                    <a:solidFill>
                      <a:srgbClr val="0F06BA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log</a:t>
                </a:r>
                <a:r>
                  <a:rPr lang="en-US" sz="2400" baseline="-25000" dirty="0">
                    <a:solidFill>
                      <a:srgbClr val="0F06BA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solidFill>
                      <a:srgbClr val="0F06BA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(n + 1)</a:t>
                </a:r>
                <a:r>
                  <a:rPr lang="en-US" sz="3200" baseline="-25000" dirty="0">
                    <a:solidFill>
                      <a:srgbClr val="0F06BA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┘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(or </a:t>
                </a:r>
                <a:r>
                  <a:rPr lang="en-US" sz="32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┌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log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(n +1) </a:t>
                </a:r>
                <a:r>
                  <a:rPr lang="en-US" sz="32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┐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- 1 = h).</a:t>
                </a:r>
                <a:endParaRPr lang="en-US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634" y="1172177"/>
                <a:ext cx="8993080" cy="5401479"/>
              </a:xfrm>
              <a:prstGeom prst="rect">
                <a:avLst/>
              </a:prstGeom>
              <a:blipFill>
                <a:blip r:embed="rId2"/>
                <a:stretch>
                  <a:fillRect l="-1220" t="-903" r="-1763" b="-1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EB621616-32D7-44DF-9598-7BB1324348AF}"/>
              </a:ext>
            </a:extLst>
          </p:cNvPr>
          <p:cNvSpPr/>
          <p:nvPr/>
        </p:nvSpPr>
        <p:spPr>
          <a:xfrm flipH="1">
            <a:off x="830556" y="2339656"/>
            <a:ext cx="527727" cy="28143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8153400" y="753533"/>
            <a:ext cx="1701800" cy="193040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1"/>
            <a:endCxn id="4" idx="5"/>
          </p:cNvCxnSpPr>
          <p:nvPr/>
        </p:nvCxnSpPr>
        <p:spPr>
          <a:xfrm>
            <a:off x="8578850" y="1718733"/>
            <a:ext cx="850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365067" y="2192867"/>
            <a:ext cx="1270000" cy="2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779933" y="1286933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875914" y="610737"/>
            <a:ext cx="190968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0 (1 node)</a:t>
            </a:r>
          </a:p>
          <a:p>
            <a:endParaRPr lang="en-US" sz="1200" dirty="0"/>
          </a:p>
          <a:p>
            <a:r>
              <a:rPr lang="en-US" dirty="0"/>
              <a:t>k = 1 (2 nodes)</a:t>
            </a:r>
          </a:p>
          <a:p>
            <a:endParaRPr lang="en-US" sz="1200" dirty="0"/>
          </a:p>
          <a:p>
            <a:r>
              <a:rPr lang="en-US" dirty="0"/>
              <a:t>k  = 2 (4 nodes)</a:t>
            </a:r>
          </a:p>
          <a:p>
            <a:endParaRPr lang="en-US" sz="1200" dirty="0"/>
          </a:p>
          <a:p>
            <a:r>
              <a:rPr lang="en-US" dirty="0"/>
              <a:t>k = 3 (8 nodes)</a:t>
            </a:r>
          </a:p>
          <a:p>
            <a:endParaRPr lang="en-US" sz="1200" dirty="0"/>
          </a:p>
          <a:p>
            <a:r>
              <a:rPr lang="en-US" dirty="0"/>
              <a:t>k = 4 (16 nodes)</a:t>
            </a:r>
          </a:p>
        </p:txBody>
      </p:sp>
    </p:spTree>
    <p:extLst>
      <p:ext uri="{BB962C8B-B14F-4D97-AF65-F5344CB8AC3E}">
        <p14:creationId xmlns:p14="http://schemas.microsoft.com/office/powerpoint/2010/main" val="38359426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6043" y="1804652"/>
            <a:ext cx="8859914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 the worst case of the heap construction algorithm,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each key on level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of the tree will travel to the leaf level h.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Since moving to the next level down requires two comparisons: </a:t>
            </a:r>
          </a:p>
          <a:p>
            <a:pPr marL="1376363" lvl="2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one to find the largest child and </a:t>
            </a:r>
          </a:p>
          <a:p>
            <a:pPr marL="1376363" lvl="2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other to determine whether the exchange is required.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total number of key comparisons involving a key on level 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with be 2(h -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).</a:t>
            </a:r>
            <a:endParaRPr lang="en-US" sz="24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EB621616-32D7-44DF-9598-7BB1324348AF}"/>
              </a:ext>
            </a:extLst>
          </p:cNvPr>
          <p:cNvSpPr/>
          <p:nvPr/>
        </p:nvSpPr>
        <p:spPr>
          <a:xfrm flipH="1">
            <a:off x="661880" y="4346010"/>
            <a:ext cx="527727" cy="28143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996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641355" y="1120209"/>
                <a:ext cx="9000520" cy="52202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61963" indent="-461963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Therefore, the total number of key comparisons in the worst case will be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2400" dirty="0" err="1">
                    <a:solidFill>
                      <a:srgbClr val="0F06BA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 err="1">
                    <a:solidFill>
                      <a:srgbClr val="0F06BA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worst</a:t>
                </a:r>
                <a:r>
                  <a:rPr lang="en-US" sz="2400" dirty="0">
                    <a:solidFill>
                      <a:srgbClr val="0F06BA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(n)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 smtClean="0">
                            <a:solidFill>
                              <a:srgbClr val="0F06BA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solidFill>
                              <a:srgbClr val="0F06BA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F06BA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F06BA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solidFill>
                              <a:srgbClr val="0F06BA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 smtClean="0">
                                <a:solidFill>
                                  <a:srgbClr val="0F06BA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en-US" sz="2400" baseline="-25000" dirty="0">
                                <a:solidFill>
                                  <a:srgbClr val="0F06BA"/>
                                </a:solidFill>
                                <a:highlight>
                                  <a:srgbClr val="FFFF00"/>
                                </a:highlight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level</m:t>
                            </m:r>
                            <m:r>
                              <m:rPr>
                                <m:nor/>
                              </m:rPr>
                              <a:rPr lang="en-US" sz="2400" baseline="-25000" dirty="0">
                                <a:solidFill>
                                  <a:srgbClr val="0F06BA"/>
                                </a:solidFill>
                                <a:highlight>
                                  <a:srgbClr val="FFFF00"/>
                                </a:highlight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aseline="-25000" dirty="0">
                                <a:solidFill>
                                  <a:srgbClr val="0F06BA"/>
                                </a:solidFill>
                                <a:highlight>
                                  <a:srgbClr val="FFFF00"/>
                                </a:highlight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2400" baseline="-25000" dirty="0">
                                <a:solidFill>
                                  <a:srgbClr val="0F06BA"/>
                                </a:solidFill>
                                <a:highlight>
                                  <a:srgbClr val="FFFF00"/>
                                </a:highlight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aseline="-25000" dirty="0">
                                <a:solidFill>
                                  <a:srgbClr val="0F06BA"/>
                                </a:solidFill>
                                <a:highlight>
                                  <a:srgbClr val="FFFF00"/>
                                </a:highlight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keys</m:t>
                            </m:r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F06BA"/>
                                </a:solidFill>
                                <a:highlight>
                                  <a:srgbClr val="FFFF00"/>
                                </a:highlight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2(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F06BA"/>
                                </a:solidFill>
                                <a:highlight>
                                  <a:srgbClr val="FFFF00"/>
                                </a:highlight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F06BA"/>
                                </a:solidFill>
                                <a:highlight>
                                  <a:srgbClr val="FFFF00"/>
                                </a:highlight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–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F06BA"/>
                                </a:solidFill>
                                <a:highlight>
                                  <a:srgbClr val="FFFF00"/>
                                </a:highlight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F06BA"/>
                                </a:solidFill>
                                <a:highlight>
                                  <a:srgbClr val="FFFF00"/>
                                </a:highlight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) </m:t>
                            </m:r>
                          </m:e>
                        </m:nary>
                      </m:e>
                    </m:nary>
                  </m:oMath>
                </a14:m>
                <a:endParaRPr lang="en-US" sz="2400" dirty="0">
                  <a:solidFill>
                    <a:srgbClr val="0F06BA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F06BA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  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 smtClean="0">
                            <a:solidFill>
                              <a:srgbClr val="0F06BA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solidFill>
                              <a:srgbClr val="0F06BA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F06BA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F06BA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solidFill>
                              <a:srgbClr val="0F06BA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0F06BA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F06BA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rgbClr val="0F06BA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F06BA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  <m:r>
                                  <a:rPr lang="en-US" sz="2400" b="0" i="1" smtClean="0">
                                    <a:solidFill>
                                      <a:srgbClr val="0F06BA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solidFill>
                                      <a:srgbClr val="0F06BA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rgbClr val="0F06BA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F06BA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>
                  <a:highlight>
                    <a:srgbClr val="FFFF00"/>
                  </a:highlight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lvl="2" indent="457200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F06BA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=  2(n - log</a:t>
                </a:r>
                <a:r>
                  <a:rPr lang="en-US" sz="2400" baseline="-25000" dirty="0">
                    <a:solidFill>
                      <a:srgbClr val="0F06BA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F06BA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(n + 1))</a:t>
                </a:r>
                <a:endParaRPr lang="en-US" sz="2400" dirty="0">
                  <a:highlight>
                    <a:srgbClr val="FFFF00"/>
                  </a:highlight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where the validity of the last equality can be proved either by     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using the closed-form formula for the sum   </a:t>
                </a:r>
                <a:r>
                  <a:rPr lang="zh-CN" altLang="en-US" sz="2400" dirty="0">
                    <a:solidFill>
                      <a:srgbClr val="0F06BA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∑</a:t>
                </a:r>
                <a:r>
                  <a:rPr lang="en-US" sz="2400" baseline="30000" dirty="0">
                    <a:solidFill>
                      <a:srgbClr val="0F06BA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en-US" sz="2400" baseline="-25000" dirty="0">
                    <a:solidFill>
                      <a:srgbClr val="0F06BA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 = 1  </a:t>
                </a:r>
                <a:r>
                  <a:rPr lang="en-US" sz="2400" dirty="0" err="1">
                    <a:solidFill>
                      <a:srgbClr val="0F06BA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F06BA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2</a:t>
                </a:r>
                <a:r>
                  <a:rPr lang="en-US" sz="2400" baseline="30000" dirty="0">
                    <a:solidFill>
                      <a:srgbClr val="0F06BA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or by  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mathematical induction on  h. </a:t>
                </a:r>
              </a:p>
              <a:p>
                <a:pPr marL="461963" indent="-461963">
                  <a:buFont typeface="Arial" panose="020B0604020202020204" pitchFamily="34" charset="0"/>
                  <a:buChar char="•"/>
                </a:pPr>
                <a:r>
                  <a:rPr lang="en-US" sz="24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Thus, </a:t>
                </a:r>
                <a:r>
                  <a:rPr lang="en-US" sz="24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with this bottom-up algorithm, a heap of size n can be constructed with fewer than 2n comparisons.</a:t>
                </a:r>
                <a:endParaRPr lang="en-US" sz="2400" dirty="0">
                  <a:solidFill>
                    <a:srgbClr val="0000FF"/>
                  </a:solidFill>
                  <a:effectLst/>
                  <a:highlight>
                    <a:srgbClr val="FFFF00"/>
                  </a:highlight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355" y="1120209"/>
                <a:ext cx="9000520" cy="5220212"/>
              </a:xfrm>
              <a:prstGeom prst="rect">
                <a:avLst/>
              </a:prstGeom>
              <a:blipFill>
                <a:blip r:embed="rId2"/>
                <a:stretch>
                  <a:fillRect l="-880" t="-935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207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726" y="1606201"/>
            <a:ext cx="84870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6-3  is an example of the action of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HeapBottomUp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(A[1..n]).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6.3 The operation of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HeapBottomUp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(A[1..n]), showing the data structure before the call to Max-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heapify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in line 3 of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HeapBottomUp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(A[1..n]).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457200" indent="-457200">
              <a:buAutoNum type="alphaLcParenBoth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10 element input array A and the binary tree it represents.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The figure shows that the loop index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refers to node 5 before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the call Max-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Heapify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(A,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). 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79810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"/>
          <p:cNvSpPr>
            <a:spLocks noChangeShapeType="1"/>
          </p:cNvSpPr>
          <p:nvPr/>
        </p:nvSpPr>
        <p:spPr bwMode="auto">
          <a:xfrm flipH="1">
            <a:off x="4396918" y="2889909"/>
            <a:ext cx="1029948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5426866" y="2899237"/>
            <a:ext cx="1498107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H="1">
            <a:off x="3026302" y="4792274"/>
            <a:ext cx="483057" cy="55965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>
            <a:off x="3508507" y="4792274"/>
            <a:ext cx="495556" cy="5592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6971830" y="3810617"/>
            <a:ext cx="590852" cy="5473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064810" y="3376292"/>
            <a:ext cx="34978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 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                    3   3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105355" y="4330609"/>
            <a:ext cx="53095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  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5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6   9       7  10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582309" y="5379658"/>
            <a:ext cx="41458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8  14      9 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10  7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88285" y="2492265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1  4</a:t>
            </a:r>
            <a:endParaRPr lang="en-US" sz="2400" dirty="0"/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 flipH="1">
            <a:off x="3552194" y="3762700"/>
            <a:ext cx="805579" cy="52387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4"/>
          <p:cNvSpPr>
            <a:spLocks noChangeShapeType="1"/>
          </p:cNvSpPr>
          <p:nvPr/>
        </p:nvSpPr>
        <p:spPr bwMode="auto">
          <a:xfrm>
            <a:off x="4359507" y="3785356"/>
            <a:ext cx="832837" cy="55593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6492367" y="3786449"/>
            <a:ext cx="468158" cy="571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3"/>
          <p:cNvSpPr>
            <a:spLocks noChangeShapeType="1"/>
          </p:cNvSpPr>
          <p:nvPr/>
        </p:nvSpPr>
        <p:spPr bwMode="auto">
          <a:xfrm flipH="1">
            <a:off x="4746756" y="4804499"/>
            <a:ext cx="483057" cy="55965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805797" y="2566405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(a)</a:t>
            </a:r>
            <a:endParaRPr lang="en-US" sz="2400" dirty="0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 rot="17819118">
            <a:off x="5307227" y="4106399"/>
            <a:ext cx="212831" cy="266231"/>
          </a:xfrm>
          <a:prstGeom prst="curvedLeftArrow">
            <a:avLst>
              <a:gd name="adj1" fmla="val 21221"/>
              <a:gd name="adj2" fmla="val 5383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761920"/>
              </p:ext>
            </p:extLst>
          </p:nvPr>
        </p:nvGraphicFramePr>
        <p:xfrm>
          <a:off x="1935931" y="1087093"/>
          <a:ext cx="6444588" cy="5120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3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120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3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2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9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8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912121" y="642430"/>
            <a:ext cx="4138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endParaRPr lang="en-US" sz="24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90244"/>
              </p:ext>
            </p:extLst>
          </p:nvPr>
        </p:nvGraphicFramePr>
        <p:xfrm>
          <a:off x="1922366" y="1733471"/>
          <a:ext cx="6444588" cy="5120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3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120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3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2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9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8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904C09-72EE-438A-800E-BBAB6972659B}"/>
              </a:ext>
            </a:extLst>
          </p:cNvPr>
          <p:cNvCxnSpPr>
            <a:cxnSpLocks/>
          </p:cNvCxnSpPr>
          <p:nvPr/>
        </p:nvCxnSpPr>
        <p:spPr>
          <a:xfrm flipV="1">
            <a:off x="3014428" y="2326490"/>
            <a:ext cx="1286505" cy="9435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row: Left 21">
            <a:extLst>
              <a:ext uri="{FF2B5EF4-FFF2-40B4-BE49-F238E27FC236}">
                <a16:creationId xmlns:a16="http://schemas.microsoft.com/office/drawing/2014/main" id="{8C120A35-B959-4A44-8D4B-00546AEF10F3}"/>
              </a:ext>
            </a:extLst>
          </p:cNvPr>
          <p:cNvSpPr/>
          <p:nvPr/>
        </p:nvSpPr>
        <p:spPr>
          <a:xfrm>
            <a:off x="1971368" y="952769"/>
            <a:ext cx="2609776" cy="15132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244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"/>
          <p:cNvSpPr>
            <a:spLocks noChangeShapeType="1"/>
          </p:cNvSpPr>
          <p:nvPr/>
        </p:nvSpPr>
        <p:spPr bwMode="auto">
          <a:xfrm flipH="1">
            <a:off x="4649460" y="2698314"/>
            <a:ext cx="1029948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5679408" y="2707642"/>
            <a:ext cx="1498107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H="1">
            <a:off x="3278844" y="4600679"/>
            <a:ext cx="483057" cy="55965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>
            <a:off x="3761049" y="4600679"/>
            <a:ext cx="495556" cy="5592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7224372" y="3619022"/>
            <a:ext cx="590852" cy="5473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317352" y="3184697"/>
            <a:ext cx="34978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 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                    3   3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357897" y="4139014"/>
            <a:ext cx="53095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 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5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16     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6   9       7  10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834851" y="5188063"/>
            <a:ext cx="41458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8  14      9 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10  7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40827" y="2300670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1  4</a:t>
            </a:r>
            <a:endParaRPr lang="en-US" sz="2400" dirty="0"/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 flipH="1">
            <a:off x="3804736" y="3571105"/>
            <a:ext cx="805579" cy="52387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4"/>
          <p:cNvSpPr>
            <a:spLocks noChangeShapeType="1"/>
          </p:cNvSpPr>
          <p:nvPr/>
        </p:nvSpPr>
        <p:spPr bwMode="auto">
          <a:xfrm>
            <a:off x="4612049" y="3593761"/>
            <a:ext cx="832837" cy="55593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6744909" y="3594854"/>
            <a:ext cx="468158" cy="571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3"/>
          <p:cNvSpPr>
            <a:spLocks noChangeShapeType="1"/>
          </p:cNvSpPr>
          <p:nvPr/>
        </p:nvSpPr>
        <p:spPr bwMode="auto">
          <a:xfrm flipH="1">
            <a:off x="4999298" y="4612904"/>
            <a:ext cx="483057" cy="55965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830307" y="2236649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(b)</a:t>
            </a:r>
            <a:endParaRPr lang="en-US" sz="2400" dirty="0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 rot="17819118">
            <a:off x="3418422" y="3914805"/>
            <a:ext cx="212831" cy="266231"/>
          </a:xfrm>
          <a:prstGeom prst="curvedLeftArrow">
            <a:avLst>
              <a:gd name="adj1" fmla="val 21221"/>
              <a:gd name="adj2" fmla="val 5383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726889"/>
              </p:ext>
            </p:extLst>
          </p:nvPr>
        </p:nvGraphicFramePr>
        <p:xfrm>
          <a:off x="1935931" y="1087093"/>
          <a:ext cx="6444588" cy="5120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3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120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3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9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8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912121" y="642430"/>
            <a:ext cx="4138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799101" y="5759940"/>
            <a:ext cx="7606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(b) The data structure that results.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The loop index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for the next iteration refers to node 4.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551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3591" y="1747771"/>
            <a:ext cx="8744505" cy="3896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Three major variations by what we transform a given problem’s instance to:</a:t>
            </a:r>
          </a:p>
          <a:p>
            <a:pPr marL="800100" lvl="1" indent="-3429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instance simplification - transformation to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simpler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instance of the same problem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800100" lvl="1" indent="-3429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representation change – transformation to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different representation of the same instance.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Problem reduction – transformation to an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instance of a different problem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for which an algorithm is already available.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350F99CE-9D65-42A9-831A-6C67E0B5FC27}"/>
              </a:ext>
            </a:extLst>
          </p:cNvPr>
          <p:cNvSpPr/>
          <p:nvPr/>
        </p:nvSpPr>
        <p:spPr>
          <a:xfrm flipH="1">
            <a:off x="540689" y="2822712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55804417-193A-4080-8E92-C5272F40070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16" y="2667607"/>
            <a:ext cx="586105" cy="425450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DB0117-4CE9-42AF-BB54-220039196E99}"/>
              </a:ext>
            </a:extLst>
          </p:cNvPr>
          <p:cNvSpPr/>
          <p:nvPr/>
        </p:nvSpPr>
        <p:spPr>
          <a:xfrm>
            <a:off x="1480898" y="921582"/>
            <a:ext cx="4344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</a:t>
            </a:r>
          </a:p>
        </p:txBody>
      </p:sp>
    </p:spTree>
    <p:extLst>
      <p:ext uri="{BB962C8B-B14F-4D97-AF65-F5344CB8AC3E}">
        <p14:creationId xmlns:p14="http://schemas.microsoft.com/office/powerpoint/2010/main" val="12374996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4917" y="2828836"/>
            <a:ext cx="93836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(c) – (e ) Subsequent iterations of the for loop in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HeapBottomUp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(A[1..n]).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  Observe that when Max-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Heapify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is called on a node, the two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   subtrees of that node are both max-heaps.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5876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"/>
          <p:cNvSpPr>
            <a:spLocks noChangeShapeType="1"/>
          </p:cNvSpPr>
          <p:nvPr/>
        </p:nvSpPr>
        <p:spPr bwMode="auto">
          <a:xfrm flipH="1">
            <a:off x="4431751" y="3246975"/>
            <a:ext cx="1029948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5461699" y="3256303"/>
            <a:ext cx="1498107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H="1">
            <a:off x="3061135" y="5149340"/>
            <a:ext cx="483057" cy="55965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>
            <a:off x="3543340" y="5149340"/>
            <a:ext cx="495556" cy="5592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7006663" y="4167683"/>
            <a:ext cx="590852" cy="5473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099643" y="3733358"/>
            <a:ext cx="34978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 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                    3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140188" y="4687675"/>
            <a:ext cx="53095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5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16     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6   9       7  10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617142" y="5736724"/>
            <a:ext cx="41458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9 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10  7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23118" y="2849331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1  4</a:t>
            </a:r>
            <a:endParaRPr lang="en-US" sz="2400" dirty="0"/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 flipH="1">
            <a:off x="3587027" y="4119766"/>
            <a:ext cx="805579" cy="52387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4"/>
          <p:cNvSpPr>
            <a:spLocks noChangeShapeType="1"/>
          </p:cNvSpPr>
          <p:nvPr/>
        </p:nvSpPr>
        <p:spPr bwMode="auto">
          <a:xfrm>
            <a:off x="4394340" y="4142422"/>
            <a:ext cx="832837" cy="55593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6527200" y="4143515"/>
            <a:ext cx="468158" cy="571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3"/>
          <p:cNvSpPr>
            <a:spLocks noChangeShapeType="1"/>
          </p:cNvSpPr>
          <p:nvPr/>
        </p:nvSpPr>
        <p:spPr bwMode="auto">
          <a:xfrm flipH="1">
            <a:off x="4781589" y="5161565"/>
            <a:ext cx="483057" cy="55965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277097" y="2785310"/>
            <a:ext cx="526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(c)</a:t>
            </a:r>
            <a:endParaRPr lang="en-US" sz="2400" dirty="0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 rot="17819118">
            <a:off x="7260279" y="3571060"/>
            <a:ext cx="212831" cy="266231"/>
          </a:xfrm>
          <a:prstGeom prst="curvedLeftArrow">
            <a:avLst>
              <a:gd name="adj1" fmla="val 21221"/>
              <a:gd name="adj2" fmla="val 5383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958401"/>
              </p:ext>
            </p:extLst>
          </p:nvPr>
        </p:nvGraphicFramePr>
        <p:xfrm>
          <a:off x="2321324" y="1341027"/>
          <a:ext cx="6444588" cy="5120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3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120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3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9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912121" y="921112"/>
            <a:ext cx="4138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endParaRPr lang="en-US" sz="24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4266"/>
              </p:ext>
            </p:extLst>
          </p:nvPr>
        </p:nvGraphicFramePr>
        <p:xfrm>
          <a:off x="2356928" y="699584"/>
          <a:ext cx="6447432" cy="5120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37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2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2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72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72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728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728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120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3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9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8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467944"/>
              </p:ext>
            </p:extLst>
          </p:nvPr>
        </p:nvGraphicFramePr>
        <p:xfrm>
          <a:off x="2356929" y="1955268"/>
          <a:ext cx="6444588" cy="5120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3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120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1379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"/>
          <p:cNvSpPr>
            <a:spLocks noChangeShapeType="1"/>
          </p:cNvSpPr>
          <p:nvPr/>
        </p:nvSpPr>
        <p:spPr bwMode="auto">
          <a:xfrm flipH="1">
            <a:off x="4240165" y="3264383"/>
            <a:ext cx="1029948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5270113" y="3273711"/>
            <a:ext cx="1498107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H="1">
            <a:off x="2869549" y="5166748"/>
            <a:ext cx="483057" cy="55965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>
            <a:off x="3351754" y="5166748"/>
            <a:ext cx="495556" cy="5592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6815077" y="4185091"/>
            <a:ext cx="590852" cy="5473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908057" y="3750766"/>
            <a:ext cx="34978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                    3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948602" y="4705083"/>
            <a:ext cx="53095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 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5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16     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6   9       7  3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425556" y="5754132"/>
            <a:ext cx="41458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8  2        9 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10  7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31532" y="2866739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1  4</a:t>
            </a:r>
            <a:endParaRPr lang="en-US" sz="2400" dirty="0"/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 flipH="1">
            <a:off x="3395441" y="4137174"/>
            <a:ext cx="805579" cy="52387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4"/>
          <p:cNvSpPr>
            <a:spLocks noChangeShapeType="1"/>
          </p:cNvSpPr>
          <p:nvPr/>
        </p:nvSpPr>
        <p:spPr bwMode="auto">
          <a:xfrm>
            <a:off x="4202754" y="4159830"/>
            <a:ext cx="832837" cy="55593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6335614" y="4160923"/>
            <a:ext cx="468158" cy="571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3"/>
          <p:cNvSpPr>
            <a:spLocks noChangeShapeType="1"/>
          </p:cNvSpPr>
          <p:nvPr/>
        </p:nvSpPr>
        <p:spPr bwMode="auto">
          <a:xfrm flipH="1">
            <a:off x="4590003" y="5178973"/>
            <a:ext cx="483057" cy="55965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955246" y="2802278"/>
            <a:ext cx="605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(d)</a:t>
            </a:r>
            <a:endParaRPr lang="en-US" sz="2400" dirty="0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 rot="17819118">
            <a:off x="3907804" y="3517288"/>
            <a:ext cx="212831" cy="266231"/>
          </a:xfrm>
          <a:prstGeom prst="curvedLeftArrow">
            <a:avLst>
              <a:gd name="adj1" fmla="val 21221"/>
              <a:gd name="adj2" fmla="val 5383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695382"/>
              </p:ext>
            </p:extLst>
          </p:nvPr>
        </p:nvGraphicFramePr>
        <p:xfrm>
          <a:off x="2468247" y="1346474"/>
          <a:ext cx="6444588" cy="5120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3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120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912121" y="886274"/>
            <a:ext cx="4138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endParaRPr lang="en-US" sz="24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741690"/>
              </p:ext>
            </p:extLst>
          </p:nvPr>
        </p:nvGraphicFramePr>
        <p:xfrm>
          <a:off x="2468247" y="743372"/>
          <a:ext cx="6431916" cy="5120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35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5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5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9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59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59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49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70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599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120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676727"/>
              </p:ext>
            </p:extLst>
          </p:nvPr>
        </p:nvGraphicFramePr>
        <p:xfrm>
          <a:off x="2468247" y="1984086"/>
          <a:ext cx="6444588" cy="5120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3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120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4497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"/>
          <p:cNvSpPr>
            <a:spLocks noChangeShapeType="1"/>
          </p:cNvSpPr>
          <p:nvPr/>
        </p:nvSpPr>
        <p:spPr bwMode="auto">
          <a:xfrm flipH="1">
            <a:off x="3247382" y="3072797"/>
            <a:ext cx="1029948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277330" y="3082125"/>
            <a:ext cx="1498107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H="1">
            <a:off x="1876766" y="4975162"/>
            <a:ext cx="483057" cy="55965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>
            <a:off x="2358971" y="4975162"/>
            <a:ext cx="495556" cy="5592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5810989" y="3969337"/>
            <a:ext cx="602157" cy="571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915274" y="3559180"/>
            <a:ext cx="34978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  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                    3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955819" y="4513497"/>
            <a:ext cx="53095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 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5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6   9       7  3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432773" y="5562546"/>
            <a:ext cx="41458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8  2        9 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10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38749" y="2675153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 flipH="1">
            <a:off x="2402658" y="3945588"/>
            <a:ext cx="805579" cy="52387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4"/>
          <p:cNvSpPr>
            <a:spLocks noChangeShapeType="1"/>
          </p:cNvSpPr>
          <p:nvPr/>
        </p:nvSpPr>
        <p:spPr bwMode="auto">
          <a:xfrm>
            <a:off x="3169921" y="3936282"/>
            <a:ext cx="872888" cy="58789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5342831" y="3969337"/>
            <a:ext cx="468158" cy="571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3"/>
          <p:cNvSpPr>
            <a:spLocks noChangeShapeType="1"/>
          </p:cNvSpPr>
          <p:nvPr/>
        </p:nvSpPr>
        <p:spPr bwMode="auto">
          <a:xfrm flipH="1">
            <a:off x="3597220" y="4896071"/>
            <a:ext cx="483056" cy="65096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680432" y="2568145"/>
            <a:ext cx="5261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(e)</a:t>
            </a:r>
            <a:endParaRPr lang="en-US" sz="2400" dirty="0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 rot="17819118">
            <a:off x="4071103" y="2516884"/>
            <a:ext cx="212831" cy="266231"/>
          </a:xfrm>
          <a:prstGeom prst="curvedLeftArrow">
            <a:avLst>
              <a:gd name="adj1" fmla="val 21221"/>
              <a:gd name="adj2" fmla="val 5383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542737"/>
              </p:ext>
            </p:extLst>
          </p:nvPr>
        </p:nvGraphicFramePr>
        <p:xfrm>
          <a:off x="3999491" y="1123950"/>
          <a:ext cx="6444588" cy="5120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3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120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601593" y="642430"/>
            <a:ext cx="4138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endParaRPr lang="en-US" sz="24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640257"/>
              </p:ext>
            </p:extLst>
          </p:nvPr>
        </p:nvGraphicFramePr>
        <p:xfrm>
          <a:off x="4006713" y="515328"/>
          <a:ext cx="6444588" cy="5120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3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120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347572"/>
              </p:ext>
            </p:extLst>
          </p:nvPr>
        </p:nvGraphicFramePr>
        <p:xfrm>
          <a:off x="3990066" y="1727716"/>
          <a:ext cx="6444588" cy="5120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3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120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205122"/>
              </p:ext>
            </p:extLst>
          </p:nvPr>
        </p:nvGraphicFramePr>
        <p:xfrm>
          <a:off x="4407963" y="5216056"/>
          <a:ext cx="6434220" cy="45178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36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61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61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61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61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61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61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61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17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14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484278"/>
              </p:ext>
            </p:extLst>
          </p:nvPr>
        </p:nvGraphicFramePr>
        <p:xfrm>
          <a:off x="4400691" y="5819978"/>
          <a:ext cx="6444588" cy="45178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3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17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16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14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5072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"/>
          <p:cNvSpPr>
            <a:spLocks noChangeShapeType="1"/>
          </p:cNvSpPr>
          <p:nvPr/>
        </p:nvSpPr>
        <p:spPr bwMode="auto">
          <a:xfrm flipH="1">
            <a:off x="3378926" y="2985708"/>
            <a:ext cx="976782" cy="512054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355709" y="2995035"/>
            <a:ext cx="1470326" cy="51189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H="1">
            <a:off x="1955144" y="4888073"/>
            <a:ext cx="483057" cy="55965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>
            <a:off x="2437349" y="4888073"/>
            <a:ext cx="495556" cy="5592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5900672" y="3906416"/>
            <a:ext cx="590852" cy="5473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993652" y="3472091"/>
            <a:ext cx="34978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  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                    3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103875" y="4391572"/>
            <a:ext cx="53095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  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5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6   9        7  3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511151" y="5475457"/>
            <a:ext cx="41458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8  2        9  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10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17127" y="258806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 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16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 flipH="1">
            <a:off x="2498454" y="3875917"/>
            <a:ext cx="805579" cy="52387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4"/>
          <p:cNvSpPr>
            <a:spLocks noChangeShapeType="1"/>
          </p:cNvSpPr>
          <p:nvPr/>
        </p:nvSpPr>
        <p:spPr bwMode="auto">
          <a:xfrm>
            <a:off x="3288349" y="3881155"/>
            <a:ext cx="832837" cy="55593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5331787" y="3890957"/>
            <a:ext cx="583707" cy="5671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3"/>
          <p:cNvSpPr>
            <a:spLocks noChangeShapeType="1"/>
          </p:cNvSpPr>
          <p:nvPr/>
        </p:nvSpPr>
        <p:spPr bwMode="auto">
          <a:xfrm flipH="1">
            <a:off x="3718560" y="4880969"/>
            <a:ext cx="402626" cy="65459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 rot="17819118">
            <a:off x="4219149" y="2403668"/>
            <a:ext cx="212831" cy="266231"/>
          </a:xfrm>
          <a:prstGeom prst="curvedLeftArrow">
            <a:avLst>
              <a:gd name="adj1" fmla="val 21221"/>
              <a:gd name="adj2" fmla="val 5383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209633"/>
              </p:ext>
            </p:extLst>
          </p:nvPr>
        </p:nvGraphicFramePr>
        <p:xfrm>
          <a:off x="4325564" y="1220705"/>
          <a:ext cx="6444588" cy="5120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3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120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867317" y="426096"/>
            <a:ext cx="4138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6962161" y="3131609"/>
            <a:ext cx="384271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(f)   The max-heap after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HeapBottomUp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(A[1..n])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finishes.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974380"/>
              </p:ext>
            </p:extLst>
          </p:nvPr>
        </p:nvGraphicFramePr>
        <p:xfrm>
          <a:off x="4317236" y="717423"/>
          <a:ext cx="6444588" cy="45178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3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17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14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169668"/>
              </p:ext>
            </p:extLst>
          </p:nvPr>
        </p:nvGraphicFramePr>
        <p:xfrm>
          <a:off x="4325564" y="240960"/>
          <a:ext cx="6444588" cy="45178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3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17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16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14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18533"/>
              </p:ext>
            </p:extLst>
          </p:nvPr>
        </p:nvGraphicFramePr>
        <p:xfrm>
          <a:off x="4325564" y="1770424"/>
          <a:ext cx="6444588" cy="5120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3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120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539629"/>
              </p:ext>
            </p:extLst>
          </p:nvPr>
        </p:nvGraphicFramePr>
        <p:xfrm>
          <a:off x="4360292" y="5119482"/>
          <a:ext cx="6444588" cy="5120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3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120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433574"/>
              </p:ext>
            </p:extLst>
          </p:nvPr>
        </p:nvGraphicFramePr>
        <p:xfrm>
          <a:off x="4385534" y="5686621"/>
          <a:ext cx="6439224" cy="5120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36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66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66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66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66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66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66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66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120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4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91AAA35-491A-43B1-B5A5-1E52F1DB3273}"/>
              </a:ext>
            </a:extLst>
          </p:cNvPr>
          <p:cNvSpPr txBox="1"/>
          <p:nvPr/>
        </p:nvSpPr>
        <p:spPr>
          <a:xfrm>
            <a:off x="408440" y="3506926"/>
            <a:ext cx="1497777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At A[5], it is a max subtree, stop going down to the bottom.</a:t>
            </a:r>
          </a:p>
        </p:txBody>
      </p:sp>
    </p:spTree>
    <p:extLst>
      <p:ext uri="{BB962C8B-B14F-4D97-AF65-F5344CB8AC3E}">
        <p14:creationId xmlns:p14="http://schemas.microsoft.com/office/powerpoint/2010/main" val="40646178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5223" y="602349"/>
            <a:ext cx="9321553" cy="589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>
                <a:ea typeface="SimSun" panose="02010600030101010101" pitchFamily="2" charset="-122"/>
              </a:rPr>
              <a:t>The top-down heap construction algorithm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Construct a heap by successive insertion of a new key K into a previously constructed heap.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First, attach a new node with key K in it after the last leaf of the existing heap.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Then sift K up to its appropriate place in the new heap as follows: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Compare K with its parent’s key: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 the latter is greater than or equal to K, stop (the structure is a heap);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otherwise,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swap these two keys and compare K with its new parent.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This swapping continues until K is not greater than its last parent or it reaches the root.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 this algorithm, we can sift up an empty node until it reaches its proper position, where it will get K’s value.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19" y="1202280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53894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8115" y="1108301"/>
            <a:ext cx="89688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6.12: Inserting a key 10 into the heap constructed in Figure 6.11.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The new key is shifted up via a swap with its parent until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it is not larger than its parent (or is in the root).</a:t>
            </a:r>
          </a:p>
        </p:txBody>
      </p:sp>
      <p:sp>
        <p:nvSpPr>
          <p:cNvPr id="3" name="Oval 2"/>
          <p:cNvSpPr/>
          <p:nvPr/>
        </p:nvSpPr>
        <p:spPr>
          <a:xfrm>
            <a:off x="4134638" y="3953898"/>
            <a:ext cx="691370" cy="62141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" name="Oval 3"/>
          <p:cNvSpPr/>
          <p:nvPr/>
        </p:nvSpPr>
        <p:spPr>
          <a:xfrm>
            <a:off x="2150135" y="3971277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" name="Oval 4"/>
          <p:cNvSpPr/>
          <p:nvPr/>
        </p:nvSpPr>
        <p:spPr>
          <a:xfrm>
            <a:off x="4981803" y="5011444"/>
            <a:ext cx="707563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1519821" y="4993688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2780449" y="4993688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3586837" y="4993688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10" name="Straight Connector 9"/>
          <p:cNvCxnSpPr>
            <a:endCxn id="4" idx="0"/>
          </p:cNvCxnSpPr>
          <p:nvPr/>
        </p:nvCxnSpPr>
        <p:spPr>
          <a:xfrm flipH="1">
            <a:off x="2465292" y="3581489"/>
            <a:ext cx="1062554" cy="3897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866484" y="4575283"/>
            <a:ext cx="676182" cy="436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3" idx="0"/>
          </p:cNvCxnSpPr>
          <p:nvPr/>
        </p:nvCxnSpPr>
        <p:spPr>
          <a:xfrm>
            <a:off x="3496882" y="3561059"/>
            <a:ext cx="983441" cy="3928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2"/>
          <p:cNvSpPr>
            <a:spLocks noChangeArrowheads="1"/>
          </p:cNvSpPr>
          <p:nvPr/>
        </p:nvSpPr>
        <p:spPr bwMode="auto">
          <a:xfrm>
            <a:off x="5631464" y="4169914"/>
            <a:ext cx="622173" cy="188652"/>
          </a:xfrm>
          <a:prstGeom prst="rightArrow">
            <a:avLst>
              <a:gd name="adj1" fmla="val 50000"/>
              <a:gd name="adj2" fmla="val 6236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995820" y="3036162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22" name="Straight Connector 21"/>
          <p:cNvCxnSpPr>
            <a:endCxn id="30" idx="0"/>
          </p:cNvCxnSpPr>
          <p:nvPr/>
        </p:nvCxnSpPr>
        <p:spPr>
          <a:xfrm>
            <a:off x="7115450" y="4547584"/>
            <a:ext cx="651030" cy="464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821009" y="3979415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5" name="Oval 24"/>
          <p:cNvSpPr/>
          <p:nvPr/>
        </p:nvSpPr>
        <p:spPr>
          <a:xfrm>
            <a:off x="10013976" y="5049409"/>
            <a:ext cx="566939" cy="5302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9" name="Oval 28"/>
          <p:cNvSpPr/>
          <p:nvPr/>
        </p:nvSpPr>
        <p:spPr>
          <a:xfrm>
            <a:off x="6190695" y="4993688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Oval 29"/>
          <p:cNvSpPr/>
          <p:nvPr/>
        </p:nvSpPr>
        <p:spPr>
          <a:xfrm>
            <a:off x="7451323" y="5011768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Oval 30"/>
          <p:cNvSpPr/>
          <p:nvPr/>
        </p:nvSpPr>
        <p:spPr>
          <a:xfrm>
            <a:off x="8711951" y="5011768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6477740" y="4575283"/>
            <a:ext cx="676182" cy="436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1" idx="0"/>
          </p:cNvCxnSpPr>
          <p:nvPr/>
        </p:nvCxnSpPr>
        <p:spPr>
          <a:xfrm flipH="1">
            <a:off x="9027108" y="4565341"/>
            <a:ext cx="591843" cy="446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232340" y="3630226"/>
            <a:ext cx="1121545" cy="349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136914" y="2984526"/>
            <a:ext cx="714031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1809516" y="4558310"/>
            <a:ext cx="676182" cy="436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7" idx="0"/>
          </p:cNvCxnSpPr>
          <p:nvPr/>
        </p:nvCxnSpPr>
        <p:spPr>
          <a:xfrm>
            <a:off x="2476390" y="4559170"/>
            <a:ext cx="619216" cy="434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9208240" y="4002347"/>
            <a:ext cx="714031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9618951" y="4575283"/>
            <a:ext cx="651030" cy="464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8348584" y="3624321"/>
            <a:ext cx="1216672" cy="38690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220772" y="5708884"/>
            <a:ext cx="23799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2, 9, 7, 6, 5, 8,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10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cxnSp>
        <p:nvCxnSpPr>
          <p:cNvPr id="35" name="Straight Arrow Connector 34"/>
          <p:cNvCxnSpPr>
            <a:stCxn id="5" idx="0"/>
          </p:cNvCxnSpPr>
          <p:nvPr/>
        </p:nvCxnSpPr>
        <p:spPr>
          <a:xfrm flipH="1" flipV="1">
            <a:off x="4503983" y="4575283"/>
            <a:ext cx="831602" cy="43616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62" y="2174754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01025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0834" y="915393"/>
            <a:ext cx="9009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6.12: Inserting a key 10 into the heap constructed in Figure 6.11.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The new key is shifted up via a swap with its parent until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it is not larger than its parent (or is in the root).</a:t>
            </a:r>
          </a:p>
        </p:txBody>
      </p:sp>
      <p:sp>
        <p:nvSpPr>
          <p:cNvPr id="3" name="Oval 2"/>
          <p:cNvSpPr/>
          <p:nvPr/>
        </p:nvSpPr>
        <p:spPr>
          <a:xfrm>
            <a:off x="9098543" y="3980025"/>
            <a:ext cx="691370" cy="62141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4" name="Oval 3"/>
          <p:cNvSpPr/>
          <p:nvPr/>
        </p:nvSpPr>
        <p:spPr>
          <a:xfrm>
            <a:off x="7114040" y="3997404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" name="Oval 4"/>
          <p:cNvSpPr/>
          <p:nvPr/>
        </p:nvSpPr>
        <p:spPr>
          <a:xfrm>
            <a:off x="9945709" y="5019815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6483726" y="5019815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7744354" y="5019815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8550742" y="5019815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10" name="Straight Connector 9"/>
          <p:cNvCxnSpPr>
            <a:endCxn id="4" idx="0"/>
          </p:cNvCxnSpPr>
          <p:nvPr/>
        </p:nvCxnSpPr>
        <p:spPr>
          <a:xfrm flipH="1">
            <a:off x="7429197" y="3607616"/>
            <a:ext cx="1062554" cy="3897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8830389" y="4601410"/>
            <a:ext cx="676182" cy="436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3" idx="0"/>
          </p:cNvCxnSpPr>
          <p:nvPr/>
        </p:nvCxnSpPr>
        <p:spPr>
          <a:xfrm>
            <a:off x="8460787" y="3587186"/>
            <a:ext cx="983441" cy="3928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2"/>
          <p:cNvSpPr>
            <a:spLocks noChangeArrowheads="1"/>
          </p:cNvSpPr>
          <p:nvPr/>
        </p:nvSpPr>
        <p:spPr bwMode="auto">
          <a:xfrm>
            <a:off x="5837143" y="4200481"/>
            <a:ext cx="667058" cy="179771"/>
          </a:xfrm>
          <a:prstGeom prst="rightArrow">
            <a:avLst>
              <a:gd name="adj1" fmla="val 50000"/>
              <a:gd name="adj2" fmla="val 6236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41224" y="3044876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22" name="Straight Connector 21"/>
          <p:cNvCxnSpPr>
            <a:endCxn id="30" idx="0"/>
          </p:cNvCxnSpPr>
          <p:nvPr/>
        </p:nvCxnSpPr>
        <p:spPr>
          <a:xfrm>
            <a:off x="2560854" y="4556298"/>
            <a:ext cx="651030" cy="464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266413" y="3988129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5" name="Oval 24"/>
          <p:cNvSpPr/>
          <p:nvPr/>
        </p:nvSpPr>
        <p:spPr>
          <a:xfrm>
            <a:off x="5441962" y="5058123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9" name="Oval 28"/>
          <p:cNvSpPr/>
          <p:nvPr/>
        </p:nvSpPr>
        <p:spPr>
          <a:xfrm>
            <a:off x="1636099" y="5002402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Oval 29"/>
          <p:cNvSpPr/>
          <p:nvPr/>
        </p:nvSpPr>
        <p:spPr>
          <a:xfrm>
            <a:off x="2896727" y="5020482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Oval 30"/>
          <p:cNvSpPr/>
          <p:nvPr/>
        </p:nvSpPr>
        <p:spPr>
          <a:xfrm>
            <a:off x="4157355" y="5020482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923144" y="4583997"/>
            <a:ext cx="676182" cy="436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1" idx="0"/>
          </p:cNvCxnSpPr>
          <p:nvPr/>
        </p:nvCxnSpPr>
        <p:spPr>
          <a:xfrm flipH="1">
            <a:off x="4472512" y="4574055"/>
            <a:ext cx="591843" cy="446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677744" y="3638940"/>
            <a:ext cx="1121545" cy="349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100819" y="3010653"/>
            <a:ext cx="714031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6773421" y="4584437"/>
            <a:ext cx="676182" cy="436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7" idx="0"/>
          </p:cNvCxnSpPr>
          <p:nvPr/>
        </p:nvCxnSpPr>
        <p:spPr>
          <a:xfrm>
            <a:off x="7440295" y="4585297"/>
            <a:ext cx="619216" cy="434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653644" y="4011061"/>
            <a:ext cx="714031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5064355" y="4583997"/>
            <a:ext cx="651030" cy="464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3772010" y="3638940"/>
            <a:ext cx="1216672" cy="38690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5" idx="0"/>
          </p:cNvCxnSpPr>
          <p:nvPr/>
        </p:nvCxnSpPr>
        <p:spPr>
          <a:xfrm>
            <a:off x="9470015" y="4583330"/>
            <a:ext cx="790851" cy="436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184677" y="5735011"/>
            <a:ext cx="23799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2, 9, 7, 6, 5, 8,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10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35" name="Picture 34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53" y="915393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52914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4405" y="2499586"/>
            <a:ext cx="8103368" cy="224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This insertion operation requires key comparisons no more than the heap’s height.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time efficiency of insertion is in O(log n), since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the height of a heap with n nodes is about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log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n. 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67019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41680" y="2050954"/>
            <a:ext cx="8308640" cy="210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600" dirty="0">
                <a:ea typeface="SimSun" panose="02010600030101010101" pitchFamily="2" charset="-122"/>
              </a:rPr>
              <a:t>Delete an item from a heap</a:t>
            </a:r>
          </a:p>
          <a:p>
            <a:pPr marL="461963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Consider only the important case of deleting the root’s key, </a:t>
            </a:r>
          </a:p>
          <a:p>
            <a:pPr marL="461963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leaving the question about deleting an arbitrary key in a heap for an exercise.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547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9821" y="1699542"/>
            <a:ext cx="872675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ea typeface="SimSun" panose="02010600030101010101" pitchFamily="2" charset="-122"/>
              </a:rPr>
              <a:t>Representation Changes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Examples of the representation change.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Gaussian elimination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solves a system of linear equations: 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transform it to another system that makes finding a solution easier.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Balanced Search Trees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including AVL trees: 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transform an unbalanced binary tree to a binary search tree (also considered to be an instance simplification)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Heaps and heapsort, Horner’s rule and Binary Exponentiation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54765848-B487-4EFF-BFCF-F49665138126}"/>
              </a:ext>
            </a:extLst>
          </p:cNvPr>
          <p:cNvSpPr/>
          <p:nvPr/>
        </p:nvSpPr>
        <p:spPr>
          <a:xfrm flipH="1">
            <a:off x="652765" y="1876506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C81F94C7-D0E8-45AE-B2E0-41103E63B77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65" y="1721401"/>
            <a:ext cx="586105" cy="425450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C11553-679F-44CB-9B94-1BA18F7B6E8C}"/>
              </a:ext>
            </a:extLst>
          </p:cNvPr>
          <p:cNvSpPr/>
          <p:nvPr/>
        </p:nvSpPr>
        <p:spPr>
          <a:xfrm>
            <a:off x="1829241" y="849586"/>
            <a:ext cx="4397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</a:t>
            </a:r>
            <a:endParaRPr lang="en-US" sz="2800" dirty="0">
              <a:ea typeface="SimSun" panose="02010600030101010101" pitchFamily="2" charset="-122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339C8B0-7228-4668-BF8E-3F9438EAFF62}"/>
              </a:ext>
            </a:extLst>
          </p:cNvPr>
          <p:cNvSpPr/>
          <p:nvPr/>
        </p:nvSpPr>
        <p:spPr>
          <a:xfrm rot="18384320" flipH="1">
            <a:off x="2871087" y="5212291"/>
            <a:ext cx="143970" cy="5456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781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0084" y="1185450"/>
            <a:ext cx="839183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>
                <a:ea typeface="SimSun" panose="02010600030101010101" pitchFamily="2" charset="-122"/>
              </a:rPr>
              <a:t>Maximum Key Deletion from a Heap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Step 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:    Exchange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root’s key with the last key K of the heap.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Step 2: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Decrease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heap’s size by 1.</a:t>
            </a:r>
          </a:p>
          <a:p>
            <a:pPr marL="973138" indent="-973138"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Step 3:  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“Max-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Heapify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” the smaller tree by sifting K down the  </a:t>
            </a:r>
          </a:p>
          <a:p>
            <a:pPr marL="973138" indent="-973138"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  tree exactly in the same way as it is done in the bottom-</a:t>
            </a:r>
          </a:p>
          <a:p>
            <a:pPr marL="973138" indent="-973138"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  up heap construction algorithm. </a:t>
            </a:r>
          </a:p>
          <a:p>
            <a:pPr marL="1833563" lvl="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i.e., verify the parental dominance for K: </a:t>
            </a:r>
          </a:p>
          <a:p>
            <a:pPr marL="2290763" lvl="4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 it holds, we are done; </a:t>
            </a:r>
          </a:p>
          <a:p>
            <a:pPr marL="2290763" lvl="4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 not, swap K with the larger of its children  and repeat this operation until the parental dominance condition holds for K in its new position.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24752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3390" y="2344088"/>
            <a:ext cx="8895426" cy="444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>
                <a:ea typeface="SimSun" panose="02010600030101010101" pitchFamily="2" charset="-122"/>
              </a:rPr>
              <a:t>The efficiency of deletion from a heap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efficiency of deletion is determined by </a:t>
            </a:r>
          </a:p>
          <a:p>
            <a:pPr marL="919163" lvl="1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number of key comparisons needed to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heapify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the tree after the swap has been made and </a:t>
            </a:r>
          </a:p>
          <a:p>
            <a:pPr marL="919163" lvl="1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size of the tree is decreased by 1.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time efficiency of deletion is in O(log n) as well,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since it requires key comparisons no more than twice the heap’s height,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18016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8901" y="1461194"/>
            <a:ext cx="921519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ea typeface="SimSun" panose="02010600030101010101" pitchFamily="2" charset="-122"/>
              </a:rPr>
              <a:t>Heapsort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[discovered by J. W. J. Williams] 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two stage algorithm: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Stage 1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(heap construction):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Construct a heap for a given array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Stage 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(maximum deletions):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Apply the root-deletion operation n-1 times to the remaining heap.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As a result, the array elements are eliminated in decreasing order. </a:t>
            </a:r>
          </a:p>
          <a:p>
            <a:pPr marL="1376363" lvl="2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Under the array implementation of heaps, </a:t>
            </a:r>
          </a:p>
          <a:p>
            <a:pPr marL="1833563" lvl="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an element being deleted is placed last, </a:t>
            </a:r>
          </a:p>
          <a:p>
            <a:pPr marL="1833563" lvl="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resulting array will be exactly the original array sorted in ascending order.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6C2BBF7B-109C-43F3-A404-542576DA77B1}"/>
              </a:ext>
            </a:extLst>
          </p:cNvPr>
          <p:cNvSpPr/>
          <p:nvPr/>
        </p:nvSpPr>
        <p:spPr>
          <a:xfrm flipH="1">
            <a:off x="1033283" y="1196200"/>
            <a:ext cx="487371" cy="338401"/>
          </a:xfrm>
          <a:prstGeom prst="cloudCallout">
            <a:avLst>
              <a:gd name="adj1" fmla="val -35516"/>
              <a:gd name="adj2" fmla="val 673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83" y="1075587"/>
            <a:ext cx="611369" cy="45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285D65-5B22-4440-960B-05AAD2F7FF6D}"/>
              </a:ext>
            </a:extLst>
          </p:cNvPr>
          <p:cNvSpPr/>
          <p:nvPr/>
        </p:nvSpPr>
        <p:spPr>
          <a:xfrm>
            <a:off x="1748901" y="611425"/>
            <a:ext cx="1713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Heapsort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7234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0022" y="1322077"/>
            <a:ext cx="876910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spc="-100" dirty="0">
                <a:latin typeface="Consolas" panose="020B0609020204030204" pitchFamily="49" charset="0"/>
                <a:ea typeface="SimSun" panose="02010600030101010101" pitchFamily="2" charset="-122"/>
              </a:rPr>
              <a:t>Heapsort(A)</a:t>
            </a:r>
          </a:p>
          <a:p>
            <a:r>
              <a:rPr lang="en-US" sz="800" b="1" spc="-1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800" spc="-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HeapBottomUp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(A[1..n]); </a:t>
            </a: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	//Build-Max-Heap(A)</a:t>
            </a:r>
          </a:p>
          <a:p>
            <a:pPr>
              <a:lnSpc>
                <a:spcPct val="130000"/>
              </a:lnSpc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for (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← length[A] 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downto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2) do</a:t>
            </a:r>
          </a:p>
          <a:p>
            <a:pPr>
              <a:lnSpc>
                <a:spcPct val="130000"/>
              </a:lnSpc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	{ exchange(A[1], A[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]);</a:t>
            </a:r>
          </a:p>
          <a:p>
            <a:pPr>
              <a:lnSpc>
                <a:spcPct val="130000"/>
              </a:lnSpc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	  heap-size[A] ← 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heapsize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[A] – 1;</a:t>
            </a:r>
          </a:p>
          <a:p>
            <a:pPr>
              <a:lnSpc>
                <a:spcPct val="130000"/>
              </a:lnSpc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	  Max-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Heapify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(A, 1);}       </a:t>
            </a: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//end for</a:t>
            </a:r>
          </a:p>
          <a:p>
            <a:r>
              <a:rPr lang="en-US" sz="2400" b="1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800" b="1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procedure 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Heapsort(A)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takes time O(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nlog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n), since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call to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HeapBottomUp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(A[1..n]) takes time O(n) and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each of the n-1 calls to Max-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Heapify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takes time O(log n).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F6DD8FA4-4EBF-488C-A981-DBE6183508A7}"/>
              </a:ext>
            </a:extLst>
          </p:cNvPr>
          <p:cNvSpPr/>
          <p:nvPr/>
        </p:nvSpPr>
        <p:spPr>
          <a:xfrm flipH="1">
            <a:off x="786792" y="1442690"/>
            <a:ext cx="487371" cy="338401"/>
          </a:xfrm>
          <a:prstGeom prst="cloudCallout">
            <a:avLst>
              <a:gd name="adj1" fmla="val -35516"/>
              <a:gd name="adj2" fmla="val 673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92" y="1322077"/>
            <a:ext cx="611369" cy="45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66E8ED-9521-4D35-BB88-D110285EDC1F}"/>
              </a:ext>
            </a:extLst>
          </p:cNvPr>
          <p:cNvSpPr/>
          <p:nvPr/>
        </p:nvSpPr>
        <p:spPr>
          <a:xfrm>
            <a:off x="1740022" y="497996"/>
            <a:ext cx="1713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Heapsort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88284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9298" y="829848"/>
            <a:ext cx="9334827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heap construction stage of the algorithm is in O(n).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time efficiency of the second stage of heapsort: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C(n)  = O(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nlog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n):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 the number of key comparisons, C(n), needed for eliminating the root keys from the heaps of diminishing sizes from n to 2, we get the following inequality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C(n)  	≤   2 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└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log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(n – 1)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┘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+ 2 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└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log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(n – 2)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┘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+ … + 2 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└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log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┘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		 ≤  2 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∑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n-1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i=1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log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		≤   2 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∑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n-1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i=1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log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(n – 1) </a:t>
            </a:r>
          </a:p>
          <a:p>
            <a:pPr indent="457200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		≤   2 (n - 1) log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(n – 1)                                </a:t>
            </a:r>
          </a:p>
          <a:p>
            <a:pPr indent="457200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		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≤   2n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 .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 both stages, we get O(n) + O(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nlog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n) = O(n log n).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time efficiency of heapsort is Θ(n log n) for both the worst and average cases.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7407F4A5-CDAF-409F-88AE-AE1D56F6184E}"/>
              </a:ext>
            </a:extLst>
          </p:cNvPr>
          <p:cNvSpPr/>
          <p:nvPr/>
        </p:nvSpPr>
        <p:spPr>
          <a:xfrm flipH="1">
            <a:off x="715231" y="4146133"/>
            <a:ext cx="487371" cy="338401"/>
          </a:xfrm>
          <a:prstGeom prst="cloudCallout">
            <a:avLst>
              <a:gd name="adj1" fmla="val -35516"/>
              <a:gd name="adj2" fmla="val 673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435466-7F40-4E84-BDD0-9AB75C90D2F9}"/>
              </a:ext>
            </a:extLst>
          </p:cNvPr>
          <p:cNvSpPr/>
          <p:nvPr/>
        </p:nvSpPr>
        <p:spPr>
          <a:xfrm>
            <a:off x="1202602" y="211175"/>
            <a:ext cx="1713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Heapsort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35378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auto">
          <a:xfrm>
            <a:off x="4909791" y="2046358"/>
            <a:ext cx="730928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3317731" y="3343977"/>
            <a:ext cx="730928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6793113" y="3343977"/>
            <a:ext cx="730928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977456" y="4481798"/>
            <a:ext cx="730928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494784" y="4484756"/>
            <a:ext cx="730928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579828" y="4481798"/>
            <a:ext cx="730928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8074201" y="4481798"/>
            <a:ext cx="730928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192754" y="5708396"/>
            <a:ext cx="730928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762158" y="5708396"/>
            <a:ext cx="730928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710082" y="5708396"/>
            <a:ext cx="730928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13" name="Straight Connector 12"/>
          <p:cNvCxnSpPr>
            <a:stCxn id="2" idx="4"/>
            <a:endCxn id="3" idx="0"/>
          </p:cNvCxnSpPr>
          <p:nvPr/>
        </p:nvCxnSpPr>
        <p:spPr>
          <a:xfrm flipH="1">
            <a:off x="3683195" y="2600242"/>
            <a:ext cx="1592060" cy="743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  <a:stCxn id="2" idx="4"/>
            <a:endCxn id="4" idx="0"/>
          </p:cNvCxnSpPr>
          <p:nvPr/>
        </p:nvCxnSpPr>
        <p:spPr>
          <a:xfrm>
            <a:off x="5275255" y="2600242"/>
            <a:ext cx="1883322" cy="743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5" idx="0"/>
          </p:cNvCxnSpPr>
          <p:nvPr/>
        </p:nvCxnSpPr>
        <p:spPr>
          <a:xfrm flipH="1">
            <a:off x="2342920" y="3897861"/>
            <a:ext cx="1313389" cy="5839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9" idx="0"/>
          </p:cNvCxnSpPr>
          <p:nvPr/>
        </p:nvCxnSpPr>
        <p:spPr>
          <a:xfrm flipH="1">
            <a:off x="1558218" y="5035682"/>
            <a:ext cx="757817" cy="6727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053052" y="5035682"/>
            <a:ext cx="784703" cy="6727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865987" y="3898346"/>
            <a:ext cx="1340275" cy="5839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6" idx="0"/>
          </p:cNvCxnSpPr>
          <p:nvPr/>
        </p:nvCxnSpPr>
        <p:spPr>
          <a:xfrm>
            <a:off x="3670321" y="3897861"/>
            <a:ext cx="1189927" cy="586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205880" y="3888473"/>
            <a:ext cx="1163040" cy="586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0" idx="0"/>
          </p:cNvCxnSpPr>
          <p:nvPr/>
        </p:nvCxnSpPr>
        <p:spPr>
          <a:xfrm>
            <a:off x="2304099" y="5035682"/>
            <a:ext cx="823523" cy="6727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540200" y="576269"/>
            <a:ext cx="657093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6.4 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operation of Heapsort.</a:t>
            </a:r>
          </a:p>
          <a:p>
            <a:pPr marL="461963" indent="-461963">
              <a:spcAft>
                <a:spcPts val="600"/>
              </a:spcAft>
              <a:buFont typeface="+mj-lt"/>
              <a:buAutoNum type="alphaLcParenBoth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max-heap data structure just 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after “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HeapBottomUp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(A[1..n]);” has built it.</a:t>
            </a:r>
          </a:p>
        </p:txBody>
      </p:sp>
      <p:sp>
        <p:nvSpPr>
          <p:cNvPr id="24" name="Thought Bubble: Cloud 23">
            <a:extLst>
              <a:ext uri="{FF2B5EF4-FFF2-40B4-BE49-F238E27FC236}">
                <a16:creationId xmlns:a16="http://schemas.microsoft.com/office/drawing/2014/main" id="{B94AFCC5-D0A4-426C-B16B-D0852DA40354}"/>
              </a:ext>
            </a:extLst>
          </p:cNvPr>
          <p:cNvSpPr/>
          <p:nvPr/>
        </p:nvSpPr>
        <p:spPr>
          <a:xfrm flipH="1">
            <a:off x="1040355" y="2128596"/>
            <a:ext cx="453972" cy="338401"/>
          </a:xfrm>
          <a:prstGeom prst="cloudCallout">
            <a:avLst>
              <a:gd name="adj1" fmla="val -35516"/>
              <a:gd name="adj2" fmla="val 673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27" name="Picture 26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09" y="1976210"/>
            <a:ext cx="569473" cy="45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AFCEAE9-9B2F-479A-ACEA-57D2B046A9A9}"/>
              </a:ext>
            </a:extLst>
          </p:cNvPr>
          <p:cNvSpPr/>
          <p:nvPr/>
        </p:nvSpPr>
        <p:spPr>
          <a:xfrm>
            <a:off x="8780861" y="576269"/>
            <a:ext cx="1713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Heapsort</a:t>
            </a:r>
            <a:endParaRPr lang="en-US" sz="3200" dirty="0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9A5EDE4-BDB6-4162-B4CC-53EC9A907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400334"/>
              </p:ext>
            </p:extLst>
          </p:nvPr>
        </p:nvGraphicFramePr>
        <p:xfrm>
          <a:off x="4783980" y="5709045"/>
          <a:ext cx="5987654" cy="663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3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632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3604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8082" y="2842686"/>
            <a:ext cx="9144000" cy="14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(b – j)  The max-heap just after each call of Max-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Heapify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in the algorithm Heapsort(A), showing the value of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at that time. Only lightly shaded nodes remain in the heap.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41B671-CBEB-457B-86B2-AF474EC794C7}"/>
              </a:ext>
            </a:extLst>
          </p:cNvPr>
          <p:cNvSpPr/>
          <p:nvPr/>
        </p:nvSpPr>
        <p:spPr>
          <a:xfrm>
            <a:off x="1518082" y="1290477"/>
            <a:ext cx="1713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Heapsort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942904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auto">
          <a:xfrm>
            <a:off x="5517436" y="1907012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3881829" y="3204631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7304957" y="3204631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541554" y="4342452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058882" y="4345410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257137" y="4342452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8586045" y="4342452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756852" y="5569050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326256" y="5569050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274180" y="5569049"/>
            <a:ext cx="784702" cy="586895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16</a:t>
            </a:r>
          </a:p>
        </p:txBody>
      </p:sp>
      <p:cxnSp>
        <p:nvCxnSpPr>
          <p:cNvPr id="13" name="Straight Connector 12"/>
          <p:cNvCxnSpPr>
            <a:stCxn id="2" idx="4"/>
            <a:endCxn id="3" idx="0"/>
          </p:cNvCxnSpPr>
          <p:nvPr/>
        </p:nvCxnSpPr>
        <p:spPr>
          <a:xfrm flipH="1">
            <a:off x="4274180" y="2460896"/>
            <a:ext cx="1635607" cy="743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  <a:stCxn id="2" idx="4"/>
            <a:endCxn id="4" idx="0"/>
          </p:cNvCxnSpPr>
          <p:nvPr/>
        </p:nvCxnSpPr>
        <p:spPr>
          <a:xfrm>
            <a:off x="5909787" y="2460896"/>
            <a:ext cx="1787521" cy="743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5" idx="0"/>
          </p:cNvCxnSpPr>
          <p:nvPr/>
        </p:nvCxnSpPr>
        <p:spPr>
          <a:xfrm flipH="1">
            <a:off x="2933905" y="3758515"/>
            <a:ext cx="1340275" cy="5839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9" idx="0"/>
          </p:cNvCxnSpPr>
          <p:nvPr/>
        </p:nvCxnSpPr>
        <p:spPr>
          <a:xfrm flipH="1">
            <a:off x="2149203" y="4896336"/>
            <a:ext cx="784703" cy="6727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  <a:endCxn id="7" idx="0"/>
          </p:cNvCxnSpPr>
          <p:nvPr/>
        </p:nvCxnSpPr>
        <p:spPr>
          <a:xfrm flipH="1">
            <a:off x="6649488" y="3759000"/>
            <a:ext cx="1122392" cy="5834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6" idx="0"/>
          </p:cNvCxnSpPr>
          <p:nvPr/>
        </p:nvCxnSpPr>
        <p:spPr>
          <a:xfrm>
            <a:off x="4288193" y="3758515"/>
            <a:ext cx="1163040" cy="586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71498" y="3749127"/>
            <a:ext cx="1163040" cy="586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0" idx="0"/>
          </p:cNvCxnSpPr>
          <p:nvPr/>
        </p:nvCxnSpPr>
        <p:spPr>
          <a:xfrm>
            <a:off x="2921971" y="4896336"/>
            <a:ext cx="796636" cy="6727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9517" y="997672"/>
            <a:ext cx="5662855" cy="100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6.4   The operation of Heapsort.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(b)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58882" y="5694280"/>
            <a:ext cx="48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hought Bubble: Cloud 23">
            <a:extLst>
              <a:ext uri="{FF2B5EF4-FFF2-40B4-BE49-F238E27FC236}">
                <a16:creationId xmlns:a16="http://schemas.microsoft.com/office/drawing/2014/main" id="{9E5EC116-9D2D-4800-9FED-708E9CFBCF5F}"/>
              </a:ext>
            </a:extLst>
          </p:cNvPr>
          <p:cNvSpPr/>
          <p:nvPr/>
        </p:nvSpPr>
        <p:spPr>
          <a:xfrm flipH="1">
            <a:off x="1257877" y="2317337"/>
            <a:ext cx="487371" cy="338401"/>
          </a:xfrm>
          <a:prstGeom prst="cloudCallout">
            <a:avLst>
              <a:gd name="adj1" fmla="val -35516"/>
              <a:gd name="adj2" fmla="val 673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6258C1-8D69-433B-BD33-AF49DEB6CBAC}"/>
              </a:ext>
            </a:extLst>
          </p:cNvPr>
          <p:cNvSpPr/>
          <p:nvPr/>
        </p:nvSpPr>
        <p:spPr>
          <a:xfrm>
            <a:off x="1972503" y="564142"/>
            <a:ext cx="1713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Heapsort</a:t>
            </a:r>
            <a:endParaRPr lang="en-US" sz="3200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687B17E-32F3-4698-92B1-93492EBF7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660173"/>
              </p:ext>
            </p:extLst>
          </p:nvPr>
        </p:nvGraphicFramePr>
        <p:xfrm>
          <a:off x="5402732" y="5232693"/>
          <a:ext cx="5987654" cy="4616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3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E59C2B10-0210-4727-9433-2C03B9E1D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995401"/>
              </p:ext>
            </p:extLst>
          </p:nvPr>
        </p:nvGraphicFramePr>
        <p:xfrm>
          <a:off x="5402732" y="5925112"/>
          <a:ext cx="5987654" cy="4616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3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Arrow: Curved Down 85">
            <a:extLst>
              <a:ext uri="{FF2B5EF4-FFF2-40B4-BE49-F238E27FC236}">
                <a16:creationId xmlns:a16="http://schemas.microsoft.com/office/drawing/2014/main" id="{B91BF938-D83F-4C54-B916-01AEFBEB5F5A}"/>
              </a:ext>
            </a:extLst>
          </p:cNvPr>
          <p:cNvSpPr/>
          <p:nvPr/>
        </p:nvSpPr>
        <p:spPr>
          <a:xfrm>
            <a:off x="5696712" y="5056632"/>
            <a:ext cx="704088" cy="17606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Arrow: Curved Down 86">
            <a:extLst>
              <a:ext uri="{FF2B5EF4-FFF2-40B4-BE49-F238E27FC236}">
                <a16:creationId xmlns:a16="http://schemas.microsoft.com/office/drawing/2014/main" id="{6BE32F4F-E967-423D-8FC6-79B380804710}"/>
              </a:ext>
            </a:extLst>
          </p:cNvPr>
          <p:cNvSpPr/>
          <p:nvPr/>
        </p:nvSpPr>
        <p:spPr>
          <a:xfrm>
            <a:off x="5693664" y="5021140"/>
            <a:ext cx="1210056" cy="2085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Arrow: Curved Down 87">
            <a:extLst>
              <a:ext uri="{FF2B5EF4-FFF2-40B4-BE49-F238E27FC236}">
                <a16:creationId xmlns:a16="http://schemas.microsoft.com/office/drawing/2014/main" id="{F76244D1-41F5-4741-A78F-A33C5C063D1F}"/>
              </a:ext>
            </a:extLst>
          </p:cNvPr>
          <p:cNvSpPr/>
          <p:nvPr/>
        </p:nvSpPr>
        <p:spPr>
          <a:xfrm>
            <a:off x="6400800" y="5029257"/>
            <a:ext cx="1210056" cy="2085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Arrow: Curved Down 88">
            <a:extLst>
              <a:ext uri="{FF2B5EF4-FFF2-40B4-BE49-F238E27FC236}">
                <a16:creationId xmlns:a16="http://schemas.microsoft.com/office/drawing/2014/main" id="{64697973-8292-4CE2-AE59-479622B646F2}"/>
              </a:ext>
            </a:extLst>
          </p:cNvPr>
          <p:cNvSpPr/>
          <p:nvPr/>
        </p:nvSpPr>
        <p:spPr>
          <a:xfrm>
            <a:off x="6397751" y="5001939"/>
            <a:ext cx="1691907" cy="2085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Arrow: Curved Down 89">
            <a:extLst>
              <a:ext uri="{FF2B5EF4-FFF2-40B4-BE49-F238E27FC236}">
                <a16:creationId xmlns:a16="http://schemas.microsoft.com/office/drawing/2014/main" id="{91BD1F22-AA0C-4951-8483-39700AFFF9E9}"/>
              </a:ext>
            </a:extLst>
          </p:cNvPr>
          <p:cNvSpPr/>
          <p:nvPr/>
        </p:nvSpPr>
        <p:spPr>
          <a:xfrm>
            <a:off x="6874868" y="5036742"/>
            <a:ext cx="1734055" cy="1819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1" name="Arrow: Curved Down 90">
            <a:extLst>
              <a:ext uri="{FF2B5EF4-FFF2-40B4-BE49-F238E27FC236}">
                <a16:creationId xmlns:a16="http://schemas.microsoft.com/office/drawing/2014/main" id="{F97964DD-E084-4A58-AF4C-F13E6F8BA1DF}"/>
              </a:ext>
            </a:extLst>
          </p:cNvPr>
          <p:cNvSpPr/>
          <p:nvPr/>
        </p:nvSpPr>
        <p:spPr>
          <a:xfrm>
            <a:off x="6899538" y="5001939"/>
            <a:ext cx="2370491" cy="2085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2" name="Arrow: Curved Down 91">
            <a:extLst>
              <a:ext uri="{FF2B5EF4-FFF2-40B4-BE49-F238E27FC236}">
                <a16:creationId xmlns:a16="http://schemas.microsoft.com/office/drawing/2014/main" id="{953375BA-DEF4-4A8E-9BCE-3A991FD6E49B}"/>
              </a:ext>
            </a:extLst>
          </p:cNvPr>
          <p:cNvSpPr/>
          <p:nvPr/>
        </p:nvSpPr>
        <p:spPr>
          <a:xfrm>
            <a:off x="7530206" y="5036742"/>
            <a:ext cx="2370491" cy="2085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3" name="Arrow: Curved Down 92">
            <a:extLst>
              <a:ext uri="{FF2B5EF4-FFF2-40B4-BE49-F238E27FC236}">
                <a16:creationId xmlns:a16="http://schemas.microsoft.com/office/drawing/2014/main" id="{691B32E4-2B7C-44A7-949A-B516C6F102AC}"/>
              </a:ext>
            </a:extLst>
          </p:cNvPr>
          <p:cNvSpPr/>
          <p:nvPr/>
        </p:nvSpPr>
        <p:spPr>
          <a:xfrm>
            <a:off x="7622372" y="4995509"/>
            <a:ext cx="2904811" cy="2150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4" name="Arrow: Curved Down 93">
            <a:extLst>
              <a:ext uri="{FF2B5EF4-FFF2-40B4-BE49-F238E27FC236}">
                <a16:creationId xmlns:a16="http://schemas.microsoft.com/office/drawing/2014/main" id="{BB0D5A3B-94E9-4DA2-B7E3-2310CF9E5B70}"/>
              </a:ext>
            </a:extLst>
          </p:cNvPr>
          <p:cNvSpPr/>
          <p:nvPr/>
        </p:nvSpPr>
        <p:spPr>
          <a:xfrm>
            <a:off x="8084783" y="4985511"/>
            <a:ext cx="3040535" cy="2390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AEAD8F9-F22C-40B1-9D0F-A96FF747C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989025"/>
              </p:ext>
            </p:extLst>
          </p:nvPr>
        </p:nvGraphicFramePr>
        <p:xfrm>
          <a:off x="6204346" y="1570576"/>
          <a:ext cx="5987654" cy="4616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3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84369489-6125-4698-88B9-FE34D0C4D0EB}"/>
              </a:ext>
            </a:extLst>
          </p:cNvPr>
          <p:cNvSpPr/>
          <p:nvPr/>
        </p:nvSpPr>
        <p:spPr>
          <a:xfrm>
            <a:off x="6257137" y="5095320"/>
            <a:ext cx="45719" cy="4571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rrow: Curved Down 36">
            <a:extLst>
              <a:ext uri="{FF2B5EF4-FFF2-40B4-BE49-F238E27FC236}">
                <a16:creationId xmlns:a16="http://schemas.microsoft.com/office/drawing/2014/main" id="{11CBC086-6F2E-4859-BAC3-220F2761C7F0}"/>
              </a:ext>
            </a:extLst>
          </p:cNvPr>
          <p:cNvSpPr/>
          <p:nvPr/>
        </p:nvSpPr>
        <p:spPr>
          <a:xfrm flipH="1">
            <a:off x="6397750" y="1417320"/>
            <a:ext cx="669659" cy="1502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Arrow: Curved Down 37">
            <a:extLst>
              <a:ext uri="{FF2B5EF4-FFF2-40B4-BE49-F238E27FC236}">
                <a16:creationId xmlns:a16="http://schemas.microsoft.com/office/drawing/2014/main" id="{CF908793-D56F-4199-B526-84295F58ACF3}"/>
              </a:ext>
            </a:extLst>
          </p:cNvPr>
          <p:cNvSpPr/>
          <p:nvPr/>
        </p:nvSpPr>
        <p:spPr>
          <a:xfrm flipH="1">
            <a:off x="7146116" y="1394288"/>
            <a:ext cx="1184067" cy="14641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Arrow: Curved Down 38">
            <a:extLst>
              <a:ext uri="{FF2B5EF4-FFF2-40B4-BE49-F238E27FC236}">
                <a16:creationId xmlns:a16="http://schemas.microsoft.com/office/drawing/2014/main" id="{BF5EBE81-1076-4CD0-B112-CECCB3A3C802}"/>
              </a:ext>
            </a:extLst>
          </p:cNvPr>
          <p:cNvSpPr/>
          <p:nvPr/>
        </p:nvSpPr>
        <p:spPr>
          <a:xfrm flipH="1">
            <a:off x="8408889" y="1371357"/>
            <a:ext cx="2829086" cy="14641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Arrow: Curved Down 39">
            <a:extLst>
              <a:ext uri="{FF2B5EF4-FFF2-40B4-BE49-F238E27FC236}">
                <a16:creationId xmlns:a16="http://schemas.microsoft.com/office/drawing/2014/main" id="{4EEC1513-2002-4CC4-8934-C68E675EA802}"/>
              </a:ext>
            </a:extLst>
          </p:cNvPr>
          <p:cNvSpPr/>
          <p:nvPr/>
        </p:nvSpPr>
        <p:spPr>
          <a:xfrm flipH="1">
            <a:off x="11246216" y="1413258"/>
            <a:ext cx="669659" cy="1502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6763247-D065-488E-BEA6-1B3F8CA2DB4E}"/>
              </a:ext>
            </a:extLst>
          </p:cNvPr>
          <p:cNvSpPr/>
          <p:nvPr/>
        </p:nvSpPr>
        <p:spPr>
          <a:xfrm rot="5400000">
            <a:off x="7330019" y="1817094"/>
            <a:ext cx="178867" cy="704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855132E2-D407-42F3-8EB1-7F98D3ECDE62}"/>
              </a:ext>
            </a:extLst>
          </p:cNvPr>
          <p:cNvSpPr/>
          <p:nvPr/>
        </p:nvSpPr>
        <p:spPr>
          <a:xfrm rot="5400000">
            <a:off x="8443500" y="1815220"/>
            <a:ext cx="178867" cy="704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AB8C02C6-EDFC-48AE-8B83-C751A53EE0CD}"/>
              </a:ext>
            </a:extLst>
          </p:cNvPr>
          <p:cNvSpPr/>
          <p:nvPr/>
        </p:nvSpPr>
        <p:spPr>
          <a:xfrm rot="5400000">
            <a:off x="10948909" y="1831910"/>
            <a:ext cx="178867" cy="704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FFF8E680-B3A2-4C93-80A7-A7C2973372A3}"/>
              </a:ext>
            </a:extLst>
          </p:cNvPr>
          <p:cNvSpPr/>
          <p:nvPr/>
        </p:nvSpPr>
        <p:spPr>
          <a:xfrm rot="5400000">
            <a:off x="11826440" y="1925271"/>
            <a:ext cx="178870" cy="6012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005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auto">
          <a:xfrm>
            <a:off x="5978987" y="1915723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4282420" y="3213342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7513971" y="3213342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942145" y="4351163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459473" y="4354121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669092" y="4353276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8795059" y="4351163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157443" y="5577761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726847" y="5577761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674771" y="5577760"/>
            <a:ext cx="784702" cy="586895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16</a:t>
            </a:r>
          </a:p>
        </p:txBody>
      </p:sp>
      <p:cxnSp>
        <p:nvCxnSpPr>
          <p:cNvPr id="13" name="Straight Connector 12"/>
          <p:cNvCxnSpPr>
            <a:stCxn id="2" idx="4"/>
            <a:endCxn id="3" idx="0"/>
          </p:cNvCxnSpPr>
          <p:nvPr/>
        </p:nvCxnSpPr>
        <p:spPr>
          <a:xfrm flipH="1">
            <a:off x="4674771" y="2469607"/>
            <a:ext cx="1696567" cy="743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  <a:stCxn id="2" idx="4"/>
            <a:endCxn id="4" idx="0"/>
          </p:cNvCxnSpPr>
          <p:nvPr/>
        </p:nvCxnSpPr>
        <p:spPr>
          <a:xfrm>
            <a:off x="6371338" y="2469607"/>
            <a:ext cx="1534984" cy="743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5" idx="0"/>
          </p:cNvCxnSpPr>
          <p:nvPr/>
        </p:nvCxnSpPr>
        <p:spPr>
          <a:xfrm flipH="1">
            <a:off x="3334496" y="3767226"/>
            <a:ext cx="1340275" cy="5839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9" idx="0"/>
          </p:cNvCxnSpPr>
          <p:nvPr/>
        </p:nvCxnSpPr>
        <p:spPr>
          <a:xfrm flipH="1">
            <a:off x="2549794" y="4905047"/>
            <a:ext cx="784703" cy="6727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  <a:stCxn id="4" idx="4"/>
            <a:endCxn id="7" idx="0"/>
          </p:cNvCxnSpPr>
          <p:nvPr/>
        </p:nvCxnSpPr>
        <p:spPr>
          <a:xfrm flipH="1">
            <a:off x="7061443" y="3767226"/>
            <a:ext cx="844879" cy="586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6" idx="0"/>
          </p:cNvCxnSpPr>
          <p:nvPr/>
        </p:nvCxnSpPr>
        <p:spPr>
          <a:xfrm>
            <a:off x="4688784" y="3767226"/>
            <a:ext cx="1163040" cy="586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980512" y="3757838"/>
            <a:ext cx="1163040" cy="586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050676" y="1182225"/>
            <a:ext cx="5764487" cy="100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6.4   The operation of Heapsort.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(c)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44648" y="5854703"/>
            <a:ext cx="48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hought Bubble: Cloud 20">
            <a:extLst>
              <a:ext uri="{FF2B5EF4-FFF2-40B4-BE49-F238E27FC236}">
                <a16:creationId xmlns:a16="http://schemas.microsoft.com/office/drawing/2014/main" id="{2A0FB181-594B-4D41-8EF7-E516C1BA8F46}"/>
              </a:ext>
            </a:extLst>
          </p:cNvPr>
          <p:cNvSpPr/>
          <p:nvPr/>
        </p:nvSpPr>
        <p:spPr>
          <a:xfrm flipH="1">
            <a:off x="804400" y="2017724"/>
            <a:ext cx="487371" cy="338401"/>
          </a:xfrm>
          <a:prstGeom prst="cloudCallout">
            <a:avLst>
              <a:gd name="adj1" fmla="val -35516"/>
              <a:gd name="adj2" fmla="val 673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E71DB5-B0CC-415C-B6AF-F8587CD21894}"/>
              </a:ext>
            </a:extLst>
          </p:cNvPr>
          <p:cNvSpPr/>
          <p:nvPr/>
        </p:nvSpPr>
        <p:spPr>
          <a:xfrm>
            <a:off x="1972503" y="564142"/>
            <a:ext cx="1713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Heapsort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75789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auto">
          <a:xfrm>
            <a:off x="5560976" y="2055057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3951509" y="3370094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7244009" y="3352676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611234" y="4507915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128562" y="4510873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309406" y="4490497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8525097" y="4490497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628824" y="5549806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683323" y="5516796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631247" y="5516795"/>
            <a:ext cx="784702" cy="58689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13" name="Straight Connector 12"/>
          <p:cNvCxnSpPr>
            <a:stCxn id="2" idx="4"/>
            <a:endCxn id="3" idx="0"/>
          </p:cNvCxnSpPr>
          <p:nvPr/>
        </p:nvCxnSpPr>
        <p:spPr>
          <a:xfrm flipH="1">
            <a:off x="4343860" y="2608941"/>
            <a:ext cx="1609467" cy="7611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  <a:stCxn id="2" idx="4"/>
            <a:endCxn id="4" idx="0"/>
          </p:cNvCxnSpPr>
          <p:nvPr/>
        </p:nvCxnSpPr>
        <p:spPr>
          <a:xfrm>
            <a:off x="5953327" y="2608941"/>
            <a:ext cx="1683033" cy="743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5" idx="0"/>
          </p:cNvCxnSpPr>
          <p:nvPr/>
        </p:nvCxnSpPr>
        <p:spPr>
          <a:xfrm flipH="1">
            <a:off x="3003585" y="3923978"/>
            <a:ext cx="1340275" cy="5839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  <a:endCxn id="7" idx="0"/>
          </p:cNvCxnSpPr>
          <p:nvPr/>
        </p:nvCxnSpPr>
        <p:spPr>
          <a:xfrm flipH="1">
            <a:off x="6701757" y="3907045"/>
            <a:ext cx="1009176" cy="5834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6" idx="0"/>
          </p:cNvCxnSpPr>
          <p:nvPr/>
        </p:nvCxnSpPr>
        <p:spPr>
          <a:xfrm>
            <a:off x="4357873" y="3923978"/>
            <a:ext cx="1163040" cy="586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10550" y="3897172"/>
            <a:ext cx="1163040" cy="586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266155" y="1152204"/>
            <a:ext cx="5346476" cy="100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6.4   The operation of Heapsort.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(d)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13526" y="5826748"/>
            <a:ext cx="48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hought Bubble: Cloud 19">
            <a:extLst>
              <a:ext uri="{FF2B5EF4-FFF2-40B4-BE49-F238E27FC236}">
                <a16:creationId xmlns:a16="http://schemas.microsoft.com/office/drawing/2014/main" id="{D58D3233-08EC-4B0C-BDAB-26B6A1B9ABD9}"/>
              </a:ext>
            </a:extLst>
          </p:cNvPr>
          <p:cNvSpPr/>
          <p:nvPr/>
        </p:nvSpPr>
        <p:spPr>
          <a:xfrm flipH="1">
            <a:off x="804400" y="2017724"/>
            <a:ext cx="487371" cy="338401"/>
          </a:xfrm>
          <a:prstGeom prst="cloudCallout">
            <a:avLst>
              <a:gd name="adj1" fmla="val -35516"/>
              <a:gd name="adj2" fmla="val 673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C4C83D-065F-4352-BFC5-D766DF8B1141}"/>
              </a:ext>
            </a:extLst>
          </p:cNvPr>
          <p:cNvSpPr/>
          <p:nvPr/>
        </p:nvSpPr>
        <p:spPr>
          <a:xfrm>
            <a:off x="2213031" y="494932"/>
            <a:ext cx="1713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Heapsort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2040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0D60BC-1BD3-4F65-8F2B-C5BE2BA9DBA2}"/>
              </a:ext>
            </a:extLst>
          </p:cNvPr>
          <p:cNvSpPr/>
          <p:nvPr/>
        </p:nvSpPr>
        <p:spPr>
          <a:xfrm>
            <a:off x="2196288" y="2791573"/>
            <a:ext cx="8184548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  <a:p>
            <a:endParaRPr lang="en-US" sz="3600" dirty="0">
              <a:ea typeface="SimSun" panose="02010600030101010101" pitchFamily="2" charset="-122"/>
            </a:endParaRPr>
          </a:p>
          <a:p>
            <a:pPr algn="ctr"/>
            <a:r>
              <a:rPr lang="en-US" sz="3200" dirty="0">
                <a:ea typeface="SimSun" panose="02010600030101010101" pitchFamily="2" charset="-122"/>
              </a:rPr>
              <a:t>Heaps and Heapsort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35171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auto">
          <a:xfrm>
            <a:off x="5465177" y="2037644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3899247" y="3335263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7244002" y="3335263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837650" y="4473084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032755" y="4476042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257143" y="4473084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899342" y="5404897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943811" y="5419177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998310" y="5386167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946234" y="5386166"/>
            <a:ext cx="784702" cy="58689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13" name="Straight Connector 12"/>
          <p:cNvCxnSpPr>
            <a:stCxn id="2" idx="4"/>
            <a:endCxn id="3" idx="0"/>
          </p:cNvCxnSpPr>
          <p:nvPr/>
        </p:nvCxnSpPr>
        <p:spPr>
          <a:xfrm flipH="1">
            <a:off x="4291598" y="2591528"/>
            <a:ext cx="1565930" cy="743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  <a:stCxn id="2" idx="4"/>
            <a:endCxn id="4" idx="0"/>
          </p:cNvCxnSpPr>
          <p:nvPr/>
        </p:nvCxnSpPr>
        <p:spPr>
          <a:xfrm>
            <a:off x="5857528" y="2591528"/>
            <a:ext cx="1778825" cy="743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  <a:stCxn id="3" idx="4"/>
            <a:endCxn id="5" idx="0"/>
          </p:cNvCxnSpPr>
          <p:nvPr/>
        </p:nvCxnSpPr>
        <p:spPr>
          <a:xfrm flipH="1">
            <a:off x="3230001" y="3889147"/>
            <a:ext cx="1061597" cy="5839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  <a:stCxn id="4" idx="4"/>
            <a:endCxn id="7" idx="0"/>
          </p:cNvCxnSpPr>
          <p:nvPr/>
        </p:nvCxnSpPr>
        <p:spPr>
          <a:xfrm flipH="1">
            <a:off x="6649494" y="3889147"/>
            <a:ext cx="986859" cy="5839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6" idx="0"/>
          </p:cNvCxnSpPr>
          <p:nvPr/>
        </p:nvCxnSpPr>
        <p:spPr>
          <a:xfrm>
            <a:off x="4262066" y="3889147"/>
            <a:ext cx="1163040" cy="586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385676" y="1192663"/>
            <a:ext cx="5250677" cy="100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6.4   The operation of Heapsort.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84044" y="5681839"/>
            <a:ext cx="48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3D0B8132-17B0-48CF-A670-1C4DF525E5CA}"/>
              </a:ext>
            </a:extLst>
          </p:cNvPr>
          <p:cNvSpPr/>
          <p:nvPr/>
        </p:nvSpPr>
        <p:spPr>
          <a:xfrm flipH="1">
            <a:off x="874257" y="1956265"/>
            <a:ext cx="487371" cy="338401"/>
          </a:xfrm>
          <a:prstGeom prst="cloudCallout">
            <a:avLst>
              <a:gd name="adj1" fmla="val -35516"/>
              <a:gd name="adj2" fmla="val 673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6CDD90-313C-43A2-8F5E-92A98E69D153}"/>
              </a:ext>
            </a:extLst>
          </p:cNvPr>
          <p:cNvSpPr/>
          <p:nvPr/>
        </p:nvSpPr>
        <p:spPr>
          <a:xfrm>
            <a:off x="2303429" y="528408"/>
            <a:ext cx="1713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Heapsort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97153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auto">
          <a:xfrm>
            <a:off x="5395505" y="2081190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3707656" y="3378809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7139502" y="3378809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532852" y="4516630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884709" y="4519588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557586" y="5468982"/>
            <a:ext cx="784702" cy="53542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587312" y="5431024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614364" y="5445304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668863" y="5412294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616787" y="5412293"/>
            <a:ext cx="784702" cy="58689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13" name="Straight Connector 12"/>
          <p:cNvCxnSpPr>
            <a:stCxn id="2" idx="4"/>
            <a:endCxn id="3" idx="0"/>
          </p:cNvCxnSpPr>
          <p:nvPr/>
        </p:nvCxnSpPr>
        <p:spPr>
          <a:xfrm flipH="1">
            <a:off x="4100007" y="2635074"/>
            <a:ext cx="1687849" cy="743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  <a:stCxn id="2" idx="4"/>
            <a:endCxn id="4" idx="0"/>
          </p:cNvCxnSpPr>
          <p:nvPr/>
        </p:nvCxnSpPr>
        <p:spPr>
          <a:xfrm>
            <a:off x="5787856" y="2635074"/>
            <a:ext cx="1743997" cy="743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  <a:stCxn id="3" idx="4"/>
            <a:endCxn id="5" idx="0"/>
          </p:cNvCxnSpPr>
          <p:nvPr/>
        </p:nvCxnSpPr>
        <p:spPr>
          <a:xfrm flipH="1">
            <a:off x="2925203" y="3932693"/>
            <a:ext cx="1174804" cy="5839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6" idx="0"/>
          </p:cNvCxnSpPr>
          <p:nvPr/>
        </p:nvCxnSpPr>
        <p:spPr>
          <a:xfrm>
            <a:off x="4114020" y="3932693"/>
            <a:ext cx="1163040" cy="586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450853" y="1285393"/>
            <a:ext cx="5652413" cy="100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6.4   The operation of Heapsort.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(f)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43176" y="5707966"/>
            <a:ext cx="48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9D2C1209-A75B-46B8-A408-BA8D240C88E9}"/>
              </a:ext>
            </a:extLst>
          </p:cNvPr>
          <p:cNvSpPr/>
          <p:nvPr/>
        </p:nvSpPr>
        <p:spPr>
          <a:xfrm flipH="1">
            <a:off x="874257" y="1956265"/>
            <a:ext cx="487371" cy="338401"/>
          </a:xfrm>
          <a:prstGeom prst="cloudCallout">
            <a:avLst>
              <a:gd name="adj1" fmla="val -35516"/>
              <a:gd name="adj2" fmla="val 673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3405FE-80F6-40AE-9C0D-29316F34F35C}"/>
              </a:ext>
            </a:extLst>
          </p:cNvPr>
          <p:cNvSpPr/>
          <p:nvPr/>
        </p:nvSpPr>
        <p:spPr>
          <a:xfrm>
            <a:off x="1972503" y="564142"/>
            <a:ext cx="1713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Heapsort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213674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auto">
          <a:xfrm>
            <a:off x="5465177" y="2124728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3812165" y="3422347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7296256" y="3422347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471890" y="4560168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564194" y="5572451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602629" y="5572451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641064" y="5570371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581025" y="5584644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635524" y="5551634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583448" y="5551633"/>
            <a:ext cx="784702" cy="58689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13" name="Straight Connector 12"/>
          <p:cNvCxnSpPr>
            <a:stCxn id="2" idx="4"/>
            <a:endCxn id="3" idx="0"/>
          </p:cNvCxnSpPr>
          <p:nvPr/>
        </p:nvCxnSpPr>
        <p:spPr>
          <a:xfrm flipH="1">
            <a:off x="4204516" y="2678612"/>
            <a:ext cx="1653012" cy="743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  <a:stCxn id="2" idx="4"/>
            <a:endCxn id="4" idx="0"/>
          </p:cNvCxnSpPr>
          <p:nvPr/>
        </p:nvCxnSpPr>
        <p:spPr>
          <a:xfrm>
            <a:off x="5857528" y="2678612"/>
            <a:ext cx="1831079" cy="743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5" idx="0"/>
          </p:cNvCxnSpPr>
          <p:nvPr/>
        </p:nvCxnSpPr>
        <p:spPr>
          <a:xfrm flipH="1">
            <a:off x="2864241" y="3976231"/>
            <a:ext cx="1340275" cy="5839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170266" y="1289967"/>
            <a:ext cx="5910692" cy="100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6.4   The operation of Heapsort.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(g)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48896" y="5803768"/>
            <a:ext cx="48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5389BD5A-8B8B-4E9B-BF2E-A47FE0A378F8}"/>
              </a:ext>
            </a:extLst>
          </p:cNvPr>
          <p:cNvSpPr/>
          <p:nvPr/>
        </p:nvSpPr>
        <p:spPr>
          <a:xfrm flipH="1">
            <a:off x="874257" y="1956265"/>
            <a:ext cx="487371" cy="338401"/>
          </a:xfrm>
          <a:prstGeom prst="cloudCallout">
            <a:avLst>
              <a:gd name="adj1" fmla="val -35516"/>
              <a:gd name="adj2" fmla="val 673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9D2F2F-B683-404F-9E35-BA3F261A1FAF}"/>
              </a:ext>
            </a:extLst>
          </p:cNvPr>
          <p:cNvSpPr/>
          <p:nvPr/>
        </p:nvSpPr>
        <p:spPr>
          <a:xfrm>
            <a:off x="1972503" y="564142"/>
            <a:ext cx="1713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Heapsort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026918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auto">
          <a:xfrm>
            <a:off x="5465177" y="2986869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3820868" y="4284488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7183051" y="4284488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174259" y="5469158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304424" y="5467934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342859" y="5467934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381294" y="5422309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443168" y="5419171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497667" y="5386161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445591" y="5386160"/>
            <a:ext cx="784702" cy="58689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13" name="Straight Connector 12"/>
          <p:cNvCxnSpPr>
            <a:stCxn id="2" idx="4"/>
            <a:endCxn id="3" idx="0"/>
          </p:cNvCxnSpPr>
          <p:nvPr/>
        </p:nvCxnSpPr>
        <p:spPr>
          <a:xfrm flipH="1">
            <a:off x="4213219" y="3540753"/>
            <a:ext cx="1644309" cy="743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  <a:stCxn id="2" idx="4"/>
            <a:endCxn id="4" idx="0"/>
          </p:cNvCxnSpPr>
          <p:nvPr/>
        </p:nvCxnSpPr>
        <p:spPr>
          <a:xfrm>
            <a:off x="5857528" y="3540753"/>
            <a:ext cx="1717874" cy="743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174259" y="1803423"/>
            <a:ext cx="5932821" cy="100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6.4   The operation of Heapsort.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(h)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96917" y="5655204"/>
            <a:ext cx="48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DEB8B801-0B7C-46C6-B6AE-5BDEFB4A92D8}"/>
              </a:ext>
            </a:extLst>
          </p:cNvPr>
          <p:cNvSpPr/>
          <p:nvPr/>
        </p:nvSpPr>
        <p:spPr>
          <a:xfrm flipH="1">
            <a:off x="874257" y="1956265"/>
            <a:ext cx="487371" cy="338401"/>
          </a:xfrm>
          <a:prstGeom prst="cloudCallout">
            <a:avLst>
              <a:gd name="adj1" fmla="val -35516"/>
              <a:gd name="adj2" fmla="val 673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832174-0702-4BDB-89D0-7724A337C5A8}"/>
              </a:ext>
            </a:extLst>
          </p:cNvPr>
          <p:cNvSpPr/>
          <p:nvPr/>
        </p:nvSpPr>
        <p:spPr>
          <a:xfrm>
            <a:off x="1983229" y="741131"/>
            <a:ext cx="1713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Heapsort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53542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auto">
          <a:xfrm>
            <a:off x="5465177" y="3317797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3690237" y="4615416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2334135" y="5586228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393461" y="5582367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523626" y="5581143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562061" y="5581143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600496" y="5535518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523035" y="5558504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577534" y="5525494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9525458" y="5525493"/>
            <a:ext cx="784702" cy="58689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13" name="Straight Connector 12"/>
          <p:cNvCxnSpPr>
            <a:stCxn id="2" idx="4"/>
            <a:endCxn id="3" idx="0"/>
          </p:cNvCxnSpPr>
          <p:nvPr/>
        </p:nvCxnSpPr>
        <p:spPr>
          <a:xfrm flipH="1">
            <a:off x="4082588" y="3871681"/>
            <a:ext cx="1774940" cy="743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077894" y="1688700"/>
            <a:ext cx="5445141" cy="100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6.4   The operation of Heapsort.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18476" y="5863170"/>
            <a:ext cx="48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DEBE5C54-BBD8-484E-9066-C828497F15EA}"/>
              </a:ext>
            </a:extLst>
          </p:cNvPr>
          <p:cNvSpPr/>
          <p:nvPr/>
        </p:nvSpPr>
        <p:spPr>
          <a:xfrm flipH="1">
            <a:off x="874257" y="1956265"/>
            <a:ext cx="487371" cy="338401"/>
          </a:xfrm>
          <a:prstGeom prst="cloudCallout">
            <a:avLst>
              <a:gd name="adj1" fmla="val -35516"/>
              <a:gd name="adj2" fmla="val 673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4EF456-D6BD-47D5-BDBD-EE771FEA9877}"/>
              </a:ext>
            </a:extLst>
          </p:cNvPr>
          <p:cNvSpPr/>
          <p:nvPr/>
        </p:nvSpPr>
        <p:spPr>
          <a:xfrm>
            <a:off x="1976691" y="771914"/>
            <a:ext cx="1713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Heapsort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00339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auto">
          <a:xfrm>
            <a:off x="5186502" y="3596473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1800716" y="4758912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2882771" y="4758912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828884" y="4763764"/>
            <a:ext cx="795355" cy="53975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784880" y="4762540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762352" y="4762540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748536" y="4734332"/>
            <a:ext cx="784702" cy="577897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97207" y="4739901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673325" y="4706891"/>
            <a:ext cx="784702" cy="57921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9647376" y="4706890"/>
            <a:ext cx="784702" cy="58689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00716" y="1707920"/>
            <a:ext cx="6620798" cy="100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6.4   The operation of Heapsort.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(j)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85418" y="4990365"/>
            <a:ext cx="48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9DE1CA1A-2651-410B-BA71-CF4F0DD294EC}"/>
              </a:ext>
            </a:extLst>
          </p:cNvPr>
          <p:cNvSpPr/>
          <p:nvPr/>
        </p:nvSpPr>
        <p:spPr>
          <a:xfrm flipH="1">
            <a:off x="874257" y="1956265"/>
            <a:ext cx="487371" cy="338401"/>
          </a:xfrm>
          <a:prstGeom prst="cloudCallout">
            <a:avLst>
              <a:gd name="adj1" fmla="val -35516"/>
              <a:gd name="adj2" fmla="val 673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5524D1-6CD7-48F2-8011-479146DF9634}"/>
              </a:ext>
            </a:extLst>
          </p:cNvPr>
          <p:cNvSpPr/>
          <p:nvPr/>
        </p:nvSpPr>
        <p:spPr>
          <a:xfrm>
            <a:off x="1800716" y="715031"/>
            <a:ext cx="1713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Heapsort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23518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054178"/>
              </p:ext>
            </p:extLst>
          </p:nvPr>
        </p:nvGraphicFramePr>
        <p:xfrm>
          <a:off x="2059616" y="2444961"/>
          <a:ext cx="7057750" cy="663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5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52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60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60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60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60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632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73242" y="1430695"/>
            <a:ext cx="512889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(k)   The resulting sorted array A.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73242" y="4073016"/>
            <a:ext cx="8573430" cy="1964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Time efficiency: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worst case running time of Heapsort is   Ω(n log n).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When all elements are distinct, the best-case running time of Heapsort is  Ω(n log n).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C36653A6-4E8E-4D77-9CD4-CBC8FDE3616F}"/>
              </a:ext>
            </a:extLst>
          </p:cNvPr>
          <p:cNvSpPr/>
          <p:nvPr/>
        </p:nvSpPr>
        <p:spPr>
          <a:xfrm flipH="1">
            <a:off x="874257" y="1956265"/>
            <a:ext cx="487371" cy="338401"/>
          </a:xfrm>
          <a:prstGeom prst="cloudCallout">
            <a:avLst>
              <a:gd name="adj1" fmla="val -35516"/>
              <a:gd name="adj2" fmla="val 673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9010F-9F99-4862-8F24-A45C661C03C9}"/>
              </a:ext>
            </a:extLst>
          </p:cNvPr>
          <p:cNvSpPr/>
          <p:nvPr/>
        </p:nvSpPr>
        <p:spPr>
          <a:xfrm>
            <a:off x="1972503" y="564142"/>
            <a:ext cx="1713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Heapsort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584068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578174"/>
              </p:ext>
            </p:extLst>
          </p:nvPr>
        </p:nvGraphicFramePr>
        <p:xfrm>
          <a:off x="1890584" y="1285103"/>
          <a:ext cx="8451901" cy="47147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9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5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6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87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Worst-case running time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Average-case/expected running time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0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Insertion sort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Ɵ(n</a:t>
                      </a:r>
                      <a:r>
                        <a:rPr lang="en-US" sz="2400" b="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Ɵ(n</a:t>
                      </a:r>
                      <a:r>
                        <a:rPr lang="en-US" sz="2400" b="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0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Merge sort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Ɵ(n log n)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Ɵ(n log n)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0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Heapsort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 log n)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0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Quicksort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Ɵ(n</a:t>
                      </a:r>
                      <a:r>
                        <a:rPr lang="en-US" sz="2400" b="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Ɵ(n log n) (expected)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0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Counting sort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Ɵ(k + n)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Ɵ(k + n)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90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Radix sort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Ɵ(d(n +k))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Ɵ(d(n +k))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90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Bucket sort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Ɵ(n</a:t>
                      </a:r>
                      <a:r>
                        <a:rPr lang="en-US" sz="2400" b="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Ɵ(n) (Average-case)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 rot="1456724">
            <a:off x="2028779" y="674269"/>
            <a:ext cx="9488768" cy="681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4C9C1C2F-19B1-4D77-A5C4-0A397EB215B0}"/>
              </a:ext>
            </a:extLst>
          </p:cNvPr>
          <p:cNvSpPr/>
          <p:nvPr/>
        </p:nvSpPr>
        <p:spPr>
          <a:xfrm flipH="1">
            <a:off x="954027" y="3021740"/>
            <a:ext cx="487371" cy="338401"/>
          </a:xfrm>
          <a:prstGeom prst="cloudCallout">
            <a:avLst>
              <a:gd name="adj1" fmla="val -35516"/>
              <a:gd name="adj2" fmla="val 673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6298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410073-6B37-47A1-A41C-6A28279DCA38}"/>
              </a:ext>
            </a:extLst>
          </p:cNvPr>
          <p:cNvSpPr/>
          <p:nvPr/>
        </p:nvSpPr>
        <p:spPr>
          <a:xfrm>
            <a:off x="3309257" y="2638697"/>
            <a:ext cx="582603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3600" dirty="0">
                <a:ea typeface="Times New Roman" panose="02020603050405020304" pitchFamily="18" charset="0"/>
              </a:rPr>
              <a:t>Transformation and Conquer</a:t>
            </a:r>
          </a:p>
          <a:p>
            <a:pPr algn="ctr">
              <a:spcAft>
                <a:spcPts val="1200"/>
              </a:spcAft>
            </a:pPr>
            <a:r>
              <a:rPr lang="en-US" sz="3600" dirty="0">
                <a:ea typeface="SimSun" panose="02010600030101010101" pitchFamily="2" charset="-122"/>
              </a:rPr>
              <a:t>Problem Reduction</a:t>
            </a:r>
            <a:r>
              <a:rPr lang="en-US" sz="3600" dirty="0">
                <a:ea typeface="Times New Roman" panose="02020603050405020304" pitchFamily="18" charset="0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844472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18740" y="2947386"/>
            <a:ext cx="1572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07869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09660786-A925-4086-B296-125E55E47EE9}"/>
              </a:ext>
            </a:extLst>
          </p:cNvPr>
          <p:cNvSpPr txBox="1"/>
          <p:nvPr/>
        </p:nvSpPr>
        <p:spPr>
          <a:xfrm>
            <a:off x="1714323" y="4909372"/>
            <a:ext cx="9625959" cy="1160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1BD660-069D-498C-A025-A86236746BD5}"/>
              </a:ext>
            </a:extLst>
          </p:cNvPr>
          <p:cNvSpPr/>
          <p:nvPr/>
        </p:nvSpPr>
        <p:spPr>
          <a:xfrm>
            <a:off x="1914569" y="1368406"/>
            <a:ext cx="872675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Recall: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Representation Changes:</a:t>
            </a:r>
          </a:p>
          <a:p>
            <a:pPr marL="800100" lvl="1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Gaussian elimination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solves a system of linear equations by first transforming it to another system that makes finding a solution quite easy.</a:t>
            </a:r>
          </a:p>
          <a:p>
            <a:pPr marL="800100" lvl="1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Balanced Search Trees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including AVL trees (transformation from an unbalanced binary tree to a binary search tree is considered to be instance simplification) is an example of the representation change technique.</a:t>
            </a:r>
          </a:p>
          <a:p>
            <a:pPr marL="800100" lvl="1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Heaps and heapsort,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Horner’s rule and Binary Exponentiation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are considered examples of the representation change.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050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5">
            <a:extLst>
              <a:ext uri="{FF2B5EF4-FFF2-40B4-BE49-F238E27FC236}">
                <a16:creationId xmlns:a16="http://schemas.microsoft.com/office/drawing/2014/main" id="{23F6723F-814E-4095-A42B-60D20F1547B0}"/>
              </a:ext>
            </a:extLst>
          </p:cNvPr>
          <p:cNvSpPr txBox="1"/>
          <p:nvPr/>
        </p:nvSpPr>
        <p:spPr>
          <a:xfrm>
            <a:off x="612648" y="1708559"/>
            <a:ext cx="10026075" cy="7226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09660786-A925-4086-B296-125E55E47EE9}"/>
              </a:ext>
            </a:extLst>
          </p:cNvPr>
          <p:cNvSpPr txBox="1"/>
          <p:nvPr/>
        </p:nvSpPr>
        <p:spPr>
          <a:xfrm>
            <a:off x="612648" y="3867665"/>
            <a:ext cx="10026075" cy="7226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96063" y="489734"/>
            <a:ext cx="9295074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 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≤ 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we say that 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 related to 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does not imply that 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also related to 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because the relation need not be </a:t>
            </a:r>
            <a:r>
              <a:rPr lang="en-US" sz="2400" dirty="0">
                <a:solidFill>
                  <a:srgbClr val="0B008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tooltip="Symmetric relation"/>
              </a:rPr>
              <a:t>symmetric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order</a:t>
            </a:r>
            <a:r>
              <a:rPr lang="en-US" sz="2400" i="1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binary relation ≤ over a set 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satisfying particular axioms: 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the relation ≤ is reflexive, antisymmetric and transitive.  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all 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in 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relation ≤ must satisfy: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≤ 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reflexivity: 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element is related to itself).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 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≤ 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≤ 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then 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antisymmetry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two distinct elements cannot be related in both directions).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 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≤ 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≤ 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then 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≤ 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transitivity: 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first element is related to a second element, which is, in turn, related to a third element, then the first element is related to the third element).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a partial order is an 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antisymmetric preorder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79256" y="5380672"/>
            <a:ext cx="1659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1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lain" startAt="2"/>
            </a:pPr>
            <a:r>
              <a:rPr lang="en-US" dirty="0"/>
              <a:t>                 3</a:t>
            </a:r>
          </a:p>
          <a:p>
            <a:r>
              <a:rPr lang="en-US" dirty="0"/>
              <a:t>      (1, 2, 3)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9258657" y="5712349"/>
            <a:ext cx="550333" cy="5503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9808991" y="5712349"/>
            <a:ext cx="550332" cy="5503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774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91370F99-500D-4A96-A4EC-0F9E30DEFD46}"/>
              </a:ext>
            </a:extLst>
          </p:cNvPr>
          <p:cNvSpPr txBox="1"/>
          <p:nvPr/>
        </p:nvSpPr>
        <p:spPr>
          <a:xfrm>
            <a:off x="1082961" y="1627385"/>
            <a:ext cx="10495319" cy="7226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6ABB75E7-F4BE-4D59-B4D0-DC402E62F96C}"/>
              </a:ext>
            </a:extLst>
          </p:cNvPr>
          <p:cNvSpPr txBox="1"/>
          <p:nvPr/>
        </p:nvSpPr>
        <p:spPr>
          <a:xfrm>
            <a:off x="1049983" y="2446637"/>
            <a:ext cx="10528297" cy="263199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39327" y="968091"/>
            <a:ext cx="9313345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ea typeface="SimSun" panose="02010600030101010101" pitchFamily="2" charset="-122"/>
                <a:cs typeface="Times New Roman" panose="02020603050405020304" pitchFamily="18" charset="0"/>
              </a:rPr>
              <a:t>Heaps and Heapsort 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Priority queues: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implemented based on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partially ordered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data structure.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priority queue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is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multiset of items with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 orderable characteristic (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 item’s priority)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with the following operations: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Finding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an item with the highest (i.e., largest or lowest) priority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Deleting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an item with the highest priority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Adding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 new item to the multiset.</a:t>
            </a:r>
          </a:p>
          <a:p>
            <a:pPr marR="0" lvl="0">
              <a:spcBef>
                <a:spcPts val="12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Applications: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Operation systems’ Scheduling job executions, traffic management by communication networks;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Prim’s algorithm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Dijkstra’s algorithm, Huffman encoding,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branch-and-bound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603039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14069</TotalTime>
  <Words>5944</Words>
  <Application>Microsoft Office PowerPoint</Application>
  <PresentationFormat>Widescreen</PresentationFormat>
  <Paragraphs>1076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1" baseType="lpstr">
      <vt:lpstr>Microsoft YaHei</vt:lpstr>
      <vt:lpstr>宋体</vt:lpstr>
      <vt:lpstr>宋体</vt:lpstr>
      <vt:lpstr>Arial</vt:lpstr>
      <vt:lpstr>Calibri</vt:lpstr>
      <vt:lpstr>Calibri Light</vt:lpstr>
      <vt:lpstr>Cambria Math</vt:lpstr>
      <vt:lpstr>Consolas</vt:lpstr>
      <vt:lpstr>Courier New</vt:lpstr>
      <vt:lpstr>Symbol</vt:lpstr>
      <vt:lpstr>Times New Roman</vt:lpstr>
      <vt:lpstr>Office Theme</vt:lpstr>
      <vt:lpstr>4  Transform-and-Conquer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Peter Ng</cp:lastModifiedBy>
  <cp:revision>518</cp:revision>
  <dcterms:created xsi:type="dcterms:W3CDTF">2016-10-13T00:10:31Z</dcterms:created>
  <dcterms:modified xsi:type="dcterms:W3CDTF">2022-04-27T17:21:25Z</dcterms:modified>
</cp:coreProperties>
</file>