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547" r:id="rId4"/>
    <p:sldId id="295" r:id="rId5"/>
    <p:sldId id="491" r:id="rId6"/>
    <p:sldId id="493" r:id="rId7"/>
    <p:sldId id="308" r:id="rId8"/>
    <p:sldId id="492" r:id="rId9"/>
    <p:sldId id="313" r:id="rId10"/>
    <p:sldId id="312" r:id="rId11"/>
    <p:sldId id="531" r:id="rId12"/>
    <p:sldId id="314" r:id="rId13"/>
    <p:sldId id="319" r:id="rId14"/>
    <p:sldId id="320" r:id="rId15"/>
    <p:sldId id="321" r:id="rId16"/>
    <p:sldId id="326" r:id="rId17"/>
    <p:sldId id="328" r:id="rId18"/>
    <p:sldId id="329" r:id="rId19"/>
    <p:sldId id="331" r:id="rId20"/>
    <p:sldId id="330" r:id="rId21"/>
    <p:sldId id="335" r:id="rId22"/>
    <p:sldId id="536" r:id="rId23"/>
    <p:sldId id="533" r:id="rId24"/>
    <p:sldId id="534" r:id="rId25"/>
    <p:sldId id="336" r:id="rId26"/>
    <p:sldId id="337" r:id="rId27"/>
    <p:sldId id="338" r:id="rId28"/>
    <p:sldId id="339" r:id="rId29"/>
    <p:sldId id="340" r:id="rId30"/>
    <p:sldId id="341" r:id="rId31"/>
    <p:sldId id="535" r:id="rId32"/>
    <p:sldId id="375" r:id="rId33"/>
    <p:sldId id="343" r:id="rId34"/>
    <p:sldId id="347" r:id="rId35"/>
    <p:sldId id="348" r:id="rId36"/>
    <p:sldId id="524" r:id="rId37"/>
    <p:sldId id="494" r:id="rId38"/>
    <p:sldId id="296" r:id="rId39"/>
    <p:sldId id="495" r:id="rId40"/>
    <p:sldId id="543" r:id="rId41"/>
    <p:sldId id="528" r:id="rId42"/>
    <p:sldId id="297" r:id="rId43"/>
    <p:sldId id="544" r:id="rId44"/>
    <p:sldId id="300" r:id="rId45"/>
    <p:sldId id="306" r:id="rId46"/>
    <p:sldId id="309" r:id="rId47"/>
    <p:sldId id="545" r:id="rId48"/>
    <p:sldId id="538" r:id="rId49"/>
    <p:sldId id="500" r:id="rId50"/>
    <p:sldId id="537" r:id="rId51"/>
    <p:sldId id="501" r:id="rId52"/>
    <p:sldId id="466" r:id="rId53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011" autoAdjust="0"/>
    <p:restoredTop sz="94660"/>
  </p:normalViewPr>
  <p:slideViewPr>
    <p:cSldViewPr snapToGrid="0">
      <p:cViewPr varScale="1">
        <p:scale>
          <a:sx n="82" d="100"/>
          <a:sy n="82" d="100"/>
        </p:scale>
        <p:origin x="9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3" d="100"/>
        <a:sy n="123" d="100"/>
      </p:scale>
      <p:origin x="0" y="-212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Chapter 00_04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Introducing Foundations</a:t>
            </a:r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07360A-4F5D-4AE2-B82E-F271C86B0323}"/>
              </a:ext>
            </a:extLst>
          </p:cNvPr>
          <p:cNvSpPr txBox="1"/>
          <p:nvPr/>
        </p:nvSpPr>
        <p:spPr>
          <a:xfrm>
            <a:off x="1203524" y="2678025"/>
            <a:ext cx="9427531" cy="27252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28294" y="1558552"/>
            <a:ext cx="9028443" cy="3740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Several characteristics of Algorithms: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i="1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ways for specifying an algorithm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same algorithm can be represented in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several different ways. 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Euclidean algorithm can be defined recursively or non-recursively. </a:t>
            </a:r>
          </a:p>
          <a:p>
            <a:pPr marL="914400" lvl="1" indent="-457200"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nth Fibonacci Term can be computed recursively and iteratively.</a:t>
            </a:r>
            <a:endParaRPr lang="en-US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hought Bubble: Cloud 5">
            <a:extLst>
              <a:ext uri="{FF2B5EF4-FFF2-40B4-BE49-F238E27FC236}">
                <a16:creationId xmlns:a16="http://schemas.microsoft.com/office/drawing/2014/main" id="{5E45BF84-F09F-4A36-ACEC-53F905CA8248}"/>
              </a:ext>
            </a:extLst>
          </p:cNvPr>
          <p:cNvSpPr/>
          <p:nvPr/>
        </p:nvSpPr>
        <p:spPr>
          <a:xfrm rot="20706359" flipH="1">
            <a:off x="712968" y="2672811"/>
            <a:ext cx="376201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6B2304A-C165-4D6D-B222-FB5C6CC5445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9258">
            <a:off x="656859" y="2718922"/>
            <a:ext cx="631325" cy="46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862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FB2208-18B6-4008-A945-546E940640EE}"/>
              </a:ext>
            </a:extLst>
          </p:cNvPr>
          <p:cNvSpPr txBox="1"/>
          <p:nvPr/>
        </p:nvSpPr>
        <p:spPr>
          <a:xfrm>
            <a:off x="3300714" y="2442258"/>
            <a:ext cx="5590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Time efficiency for Euclid Algorithm</a:t>
            </a:r>
          </a:p>
        </p:txBody>
      </p:sp>
    </p:spTree>
    <p:extLst>
      <p:ext uri="{BB962C8B-B14F-4D97-AF65-F5344CB8AC3E}">
        <p14:creationId xmlns:p14="http://schemas.microsoft.com/office/powerpoint/2010/main" val="423044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8B2812-D73E-409C-8B7B-A8DAB2063E0A}"/>
              </a:ext>
            </a:extLst>
          </p:cNvPr>
          <p:cNvSpPr txBox="1"/>
          <p:nvPr/>
        </p:nvSpPr>
        <p:spPr>
          <a:xfrm>
            <a:off x="8803337" y="2118672"/>
            <a:ext cx="3208502" cy="4007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84412" y="1253335"/>
            <a:ext cx="9976664" cy="5612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0.32:  Find the greatest common divisor of two integers, 7,276,500 and 3,185,325.                                  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i="1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7,276,500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3,185,325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    =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3,185,325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905,850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…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 y &lt; </a:t>
            </a:r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x/2</a:t>
            </a:r>
            <a:endParaRPr lang="en-US" sz="2200" dirty="0">
              <a:solidFill>
                <a:srgbClr val="3333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    =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905,850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467,775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   …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mod (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mod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y) &lt;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y/2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    =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467,775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438,075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   …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x/2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200" baseline="300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    =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438,075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29,700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     …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y/2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    =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29,700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22,275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       …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x/2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22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    =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22,275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7,425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         …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y/2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    =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7,425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                  …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x/2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22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    = 7,425                                 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requires </a:t>
            </a:r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 recursive calls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get the solution 7,425.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84412" y="3153175"/>
                <a:ext cx="3208502" cy="193899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y = 3,185,325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p>
                    </m:sSup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= log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21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21 </a:t>
                </a:r>
              </a:p>
              <a:p>
                <a:r>
                  <a:rPr lang="en-US" sz="2400" dirty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worse case, the number of recursive calls is about 21 times.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412" y="3153175"/>
                <a:ext cx="3208502" cy="1938992"/>
              </a:xfrm>
              <a:prstGeom prst="rect">
                <a:avLst/>
              </a:prstGeom>
              <a:blipFill>
                <a:blip r:embed="rId2"/>
                <a:stretch>
                  <a:fillRect l="-2841" t="-2188" b="-5938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miley Face 4">
            <a:extLst>
              <a:ext uri="{FF2B5EF4-FFF2-40B4-BE49-F238E27FC236}">
                <a16:creationId xmlns:a16="http://schemas.microsoft.com/office/drawing/2014/main" id="{BD134AF7-51B3-451B-81B0-887E6394C8FC}"/>
              </a:ext>
            </a:extLst>
          </p:cNvPr>
          <p:cNvSpPr/>
          <p:nvPr/>
        </p:nvSpPr>
        <p:spPr>
          <a:xfrm>
            <a:off x="835572" y="1379483"/>
            <a:ext cx="383704" cy="338338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D24B0B-B6AF-4F1B-BE87-42E98D40ADAE}"/>
              </a:ext>
            </a:extLst>
          </p:cNvPr>
          <p:cNvCxnSpPr/>
          <p:nvPr/>
        </p:nvCxnSpPr>
        <p:spPr>
          <a:xfrm>
            <a:off x="6766560" y="2438400"/>
            <a:ext cx="1175657" cy="18288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F64035-6F03-4F3E-80F3-B263D72A8F2E}"/>
              </a:ext>
            </a:extLst>
          </p:cNvPr>
          <p:cNvCxnSpPr>
            <a:cxnSpLocks/>
          </p:cNvCxnSpPr>
          <p:nvPr/>
        </p:nvCxnSpPr>
        <p:spPr>
          <a:xfrm>
            <a:off x="6898851" y="2862882"/>
            <a:ext cx="1130452" cy="211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70F135-C84C-4AE7-9DC4-B21779EB7602}"/>
              </a:ext>
            </a:extLst>
          </p:cNvPr>
          <p:cNvCxnSpPr/>
          <p:nvPr/>
        </p:nvCxnSpPr>
        <p:spPr>
          <a:xfrm>
            <a:off x="6997338" y="3337560"/>
            <a:ext cx="1175657" cy="18288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66646D-A38F-4130-B38D-22D4BD04A8D8}"/>
              </a:ext>
            </a:extLst>
          </p:cNvPr>
          <p:cNvCxnSpPr>
            <a:cxnSpLocks/>
          </p:cNvCxnSpPr>
          <p:nvPr/>
        </p:nvCxnSpPr>
        <p:spPr>
          <a:xfrm>
            <a:off x="6997337" y="4308338"/>
            <a:ext cx="903001" cy="24624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D320D1-B6FB-4342-8ACD-63AC9650CC3F}"/>
              </a:ext>
            </a:extLst>
          </p:cNvPr>
          <p:cNvCxnSpPr>
            <a:cxnSpLocks/>
          </p:cNvCxnSpPr>
          <p:nvPr/>
        </p:nvCxnSpPr>
        <p:spPr>
          <a:xfrm>
            <a:off x="6766560" y="5299287"/>
            <a:ext cx="587828" cy="22194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98211E-2519-499C-8883-7F48246279BD}"/>
              </a:ext>
            </a:extLst>
          </p:cNvPr>
          <p:cNvCxnSpPr>
            <a:cxnSpLocks/>
          </p:cNvCxnSpPr>
          <p:nvPr/>
        </p:nvCxnSpPr>
        <p:spPr>
          <a:xfrm>
            <a:off x="7060474" y="3814415"/>
            <a:ext cx="881743" cy="1056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2F1D0D-97B2-4F33-AA07-82A3A8291DAE}"/>
              </a:ext>
            </a:extLst>
          </p:cNvPr>
          <p:cNvCxnSpPr>
            <a:cxnSpLocks/>
          </p:cNvCxnSpPr>
          <p:nvPr/>
        </p:nvCxnSpPr>
        <p:spPr>
          <a:xfrm>
            <a:off x="7029223" y="4819197"/>
            <a:ext cx="756240" cy="2056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38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C5C02AB-4D88-49F3-B6C8-7BBA5B143445}"/>
              </a:ext>
            </a:extLst>
          </p:cNvPr>
          <p:cNvSpPr txBox="1"/>
          <p:nvPr/>
        </p:nvSpPr>
        <p:spPr>
          <a:xfrm>
            <a:off x="1135054" y="5552406"/>
            <a:ext cx="9977087" cy="121043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70CE55-D222-4389-9D7B-1FE9777C5E93}"/>
              </a:ext>
            </a:extLst>
          </p:cNvPr>
          <p:cNvSpPr txBox="1"/>
          <p:nvPr/>
        </p:nvSpPr>
        <p:spPr>
          <a:xfrm>
            <a:off x="1104008" y="3037130"/>
            <a:ext cx="10008133" cy="7843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EB406-D757-4875-955C-1D2D1F1706A5}"/>
              </a:ext>
            </a:extLst>
          </p:cNvPr>
          <p:cNvSpPr txBox="1"/>
          <p:nvPr/>
        </p:nvSpPr>
        <p:spPr>
          <a:xfrm>
            <a:off x="1104008" y="2185000"/>
            <a:ext cx="10008133" cy="7843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22439-17C7-4054-B9CC-A1E884036022}"/>
              </a:ext>
            </a:extLst>
          </p:cNvPr>
          <p:cNvSpPr txBox="1"/>
          <p:nvPr/>
        </p:nvSpPr>
        <p:spPr>
          <a:xfrm>
            <a:off x="1135054" y="623928"/>
            <a:ext cx="10008133" cy="15038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49888" y="681189"/>
                <a:ext cx="10008133" cy="62170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marR="0" indent="-287338">
                  <a:spcAft>
                    <a:spcPts val="1200"/>
                  </a:spcAft>
                </a:pPr>
                <a:r>
                  <a:rPr lang="en-US" sz="2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Rationalize: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Euclid(y, x mod y), where x mod 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x/2. </a:t>
                </a:r>
              </a:p>
              <a:p>
                <a:pPr marL="1257300" marR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say,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mod y = x/2. </a:t>
                </a:r>
              </a:p>
              <a:p>
                <a:pPr marL="1257300" marR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Euclid(y,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mod y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reduces x by one bit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through right shift. </a:t>
                </a:r>
              </a:p>
              <a:p>
                <a:pPr marL="1257300" marR="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Euclid(x mod y, 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 mod (x mod y)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 y mod (x mod y)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y/2. </a:t>
                </a:r>
              </a:p>
              <a:p>
                <a:pPr marL="17145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reduces y by one bit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through right shift. </a:t>
                </a:r>
              </a:p>
              <a:p>
                <a:pPr marL="12573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This means,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fter two consecutive rounds, both arguments, x and y, are at the very least halved in value.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(one right shift for each x and y.)</a:t>
                </a:r>
              </a:p>
              <a:p>
                <a:pPr marL="12573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Assume that both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 and y are of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-bit integers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r>
                  <a:rPr lang="en-US" sz="24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</a:t>
                </a:r>
              </a:p>
              <a:p>
                <a:pPr marL="1714500" lvl="2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base case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will be reached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with</a:t>
                </a:r>
                <a:r>
                  <a:rPr 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2n recursive calls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i.e., </a:t>
                </a:r>
              </a:p>
              <a:p>
                <a:pPr marL="914400" lvl="1"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(x, y) =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(y, x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y) </a:t>
                </a:r>
              </a:p>
              <a:p>
                <a:pPr marL="914400" lvl="1"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   	   =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 mod y, y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(x mod y)). </a:t>
                </a:r>
                <a:endParaRPr lang="en-US" sz="2400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7145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Then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recursive calls are needed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Each call involves quadratic-time O(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division (Figure 1.2 in Ch 00_02). </a:t>
                </a:r>
              </a:p>
              <a:p>
                <a:pPr marL="17145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Therefore,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total running time is 2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 O(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 = O(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.  </a:t>
                </a:r>
                <a:endParaRPr lang="en-US" sz="2400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88" y="681189"/>
                <a:ext cx="10008133" cy="6217087"/>
              </a:xfrm>
              <a:prstGeom prst="rect">
                <a:avLst/>
              </a:prstGeom>
              <a:blipFill>
                <a:blip r:embed="rId2"/>
                <a:stretch>
                  <a:fillRect t="-882" r="-548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5888CF64-15F6-4850-ABB8-C2D551169E13}"/>
              </a:ext>
            </a:extLst>
          </p:cNvPr>
          <p:cNvSpPr/>
          <p:nvPr/>
        </p:nvSpPr>
        <p:spPr>
          <a:xfrm rot="20706359" flipH="1">
            <a:off x="304309" y="681977"/>
            <a:ext cx="491156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44F2FA-8CD3-405A-A9A4-89024A5C3A03}"/>
              </a:ext>
            </a:extLst>
          </p:cNvPr>
          <p:cNvSpPr txBox="1"/>
          <p:nvPr/>
        </p:nvSpPr>
        <p:spPr>
          <a:xfrm>
            <a:off x="8424482" y="252590"/>
            <a:ext cx="3148584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Algorithm Euclid(x, y)</a:t>
            </a:r>
          </a:p>
          <a:p>
            <a:r>
              <a:rPr lang="en-US" sz="2200" dirty="0"/>
              <a:t>{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(y = = 0)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then return x;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else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Euclid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y, x mod y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n-US" sz="2200" dirty="0"/>
              <a:t>}</a:t>
            </a:r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4084">
            <a:off x="354350" y="683104"/>
            <a:ext cx="501789" cy="38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C2A863-1667-44EA-958D-35B4343DE649}"/>
                  </a:ext>
                </a:extLst>
              </p:cNvPr>
              <p:cNvSpPr txBox="1"/>
              <p:nvPr/>
            </p:nvSpPr>
            <p:spPr>
              <a:xfrm>
                <a:off x="9676861" y="3987220"/>
                <a:ext cx="2316440" cy="14297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G(109, 55) = G(55, 54) </a:t>
                </a:r>
              </a:p>
              <a:p>
                <a:r>
                  <a:rPr lang="en-US" dirty="0"/>
                  <a:t>109%55 = 54</a:t>
                </a:r>
                <a:r>
                  <a:rPr lang="en-US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f>
                      <m:f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109</m:t>
                        </m:r>
                      </m:num>
                      <m:den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G(55, 54) = G(54, 1)</a:t>
                </a:r>
              </a:p>
              <a:p>
                <a:r>
                  <a:rPr lang="en-US" dirty="0"/>
                  <a:t>55%54 = 1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f>
                      <m:f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55</m:t>
                        </m:r>
                      </m:num>
                      <m:den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C2A863-1667-44EA-958D-35B4343DE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861" y="3987220"/>
                <a:ext cx="2316440" cy="1429750"/>
              </a:xfrm>
              <a:prstGeom prst="rect">
                <a:avLst/>
              </a:prstGeom>
              <a:blipFill>
                <a:blip r:embed="rId4"/>
                <a:stretch>
                  <a:fillRect l="-1832" t="-1688" r="-785" b="-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86BA424-24E9-4856-9662-70AA7E1A8735}"/>
              </a:ext>
            </a:extLst>
          </p:cNvPr>
          <p:cNvSpPr txBox="1"/>
          <p:nvPr/>
        </p:nvSpPr>
        <p:spPr>
          <a:xfrm>
            <a:off x="2847703" y="254597"/>
            <a:ext cx="3148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y) = GCD(y,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mod y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BB278-FBEB-4DF1-AD43-A40B76F08488}"/>
              </a:ext>
            </a:extLst>
          </p:cNvPr>
          <p:cNvSpPr txBox="1"/>
          <p:nvPr/>
        </p:nvSpPr>
        <p:spPr>
          <a:xfrm>
            <a:off x="7910053" y="2484939"/>
            <a:ext cx="417744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GCD(x, y) = GCD(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 mod y)</a:t>
            </a:r>
          </a:p>
          <a:p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= GCD(x mod y,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mod (x mod y))</a:t>
            </a:r>
          </a:p>
        </p:txBody>
      </p:sp>
    </p:spTree>
    <p:extLst>
      <p:ext uri="{BB962C8B-B14F-4D97-AF65-F5344CB8AC3E}">
        <p14:creationId xmlns:p14="http://schemas.microsoft.com/office/powerpoint/2010/main" val="1199705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1A48DE-861D-4933-A5A6-61903BA2DCE8}"/>
              </a:ext>
            </a:extLst>
          </p:cNvPr>
          <p:cNvSpPr txBox="1"/>
          <p:nvPr/>
        </p:nvSpPr>
        <p:spPr>
          <a:xfrm>
            <a:off x="1522000" y="4184050"/>
            <a:ext cx="9938461" cy="138464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18110" y="1358212"/>
                <a:ext cx="8663483" cy="4591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>
                  <a:lnSpc>
                    <a:spcPct val="15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Observation:</a:t>
                </a:r>
              </a:p>
              <a:p>
                <a:pPr marL="461963" marR="0" lvl="0" indent="-461963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overall running time of Euclid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proportional to the number of recursive calls it makes. (…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2n recursive calls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but not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)</a:t>
                </a:r>
              </a:p>
              <a:p>
                <a:pPr marL="463550" marR="0" lvl="0" indent="-46355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tabLst>
                    <a:tab pos="457200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Our analysis makes use of the Fibonacci numbers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defined by the following recurrence: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marR="0" indent="-461963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 F</a:t>
                </a:r>
                <a:r>
                  <a:rPr lang="en-US" sz="26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 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 F</a:t>
                </a:r>
                <a:r>
                  <a:rPr lang="en-US" sz="26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i-1 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F</a:t>
                </a:r>
                <a:r>
                  <a:rPr lang="en-US" sz="26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i-2 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for </a:t>
                </a:r>
                <a:r>
                  <a:rPr lang="en-US" sz="26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≥ 2,</a:t>
                </a:r>
                <a:endParaRPr lang="en-US" sz="2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marR="0" indent="-461963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 F</a:t>
                </a:r>
                <a:r>
                  <a:rPr lang="en-US" sz="26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0,   F</a:t>
                </a:r>
                <a:r>
                  <a:rPr lang="en-US" sz="26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en-US" sz="26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1.</a:t>
                </a:r>
                <a:endParaRPr lang="en-US" sz="2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110" y="1358212"/>
                <a:ext cx="8663483" cy="4591513"/>
              </a:xfrm>
              <a:prstGeom prst="rect">
                <a:avLst/>
              </a:prstGeom>
              <a:blipFill>
                <a:blip r:embed="rId2"/>
                <a:stretch>
                  <a:fillRect l="-1478" r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A114770C-82F7-49E9-B466-96141B7652A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0233">
            <a:off x="725824" y="1379906"/>
            <a:ext cx="744415" cy="4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DEC00F-66C7-4FB5-8AC1-574DAFB4A12B}"/>
              </a:ext>
            </a:extLst>
          </p:cNvPr>
          <p:cNvSpPr txBox="1"/>
          <p:nvPr/>
        </p:nvSpPr>
        <p:spPr>
          <a:xfrm>
            <a:off x="7875842" y="731562"/>
            <a:ext cx="3148584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Algorithm Euclid(x, y)</a:t>
            </a:r>
          </a:p>
          <a:p>
            <a:r>
              <a:rPr lang="en-US" sz="2200" dirty="0"/>
              <a:t>{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(y = = 0)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then return x;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else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Euclid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y, x mod y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n-US" sz="22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8B6C62-C320-68CC-81B9-4668E5FADE33}"/>
              </a:ext>
            </a:extLst>
          </p:cNvPr>
          <p:cNvSpPr txBox="1"/>
          <p:nvPr/>
        </p:nvSpPr>
        <p:spPr>
          <a:xfrm>
            <a:off x="1583732" y="350815"/>
            <a:ext cx="6096000" cy="98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use of Fibonacci numbers </a:t>
            </a:r>
            <a:r>
              <a:rPr lang="en-US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8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analyzing Euclid Algorithm</a:t>
            </a:r>
          </a:p>
        </p:txBody>
      </p:sp>
    </p:spTree>
    <p:extLst>
      <p:ext uri="{BB962C8B-B14F-4D97-AF65-F5344CB8AC3E}">
        <p14:creationId xmlns:p14="http://schemas.microsoft.com/office/powerpoint/2010/main" val="363105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97DF159-B3CC-4E16-A845-E8AD16E83395}"/>
              </a:ext>
            </a:extLst>
          </p:cNvPr>
          <p:cNvSpPr txBox="1"/>
          <p:nvPr/>
        </p:nvSpPr>
        <p:spPr>
          <a:xfrm>
            <a:off x="1201102" y="4512506"/>
            <a:ext cx="10008133" cy="7843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CDA692-BAF8-4228-9A27-B3909C176B27}"/>
              </a:ext>
            </a:extLst>
          </p:cNvPr>
          <p:cNvSpPr txBox="1"/>
          <p:nvPr/>
        </p:nvSpPr>
        <p:spPr>
          <a:xfrm>
            <a:off x="1321723" y="871424"/>
            <a:ext cx="10669980" cy="222051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57134" y="951888"/>
            <a:ext cx="9533764" cy="576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Lemma 0.1: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If x &gt; y ≥ 1 and the invocation Euclid(x, y) performs k ≥ 1 recursive calls, then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457200"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≥ F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k+2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y ≥ F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k+1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 Bold" panose="0202080307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the k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number in the Fibonacci sequence.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dirty="0"/>
              <a:t>Example: 		  F</a:t>
            </a:r>
            <a:r>
              <a:rPr lang="en-US" sz="2400" baseline="-25000" dirty="0"/>
              <a:t>0</a:t>
            </a:r>
            <a:r>
              <a:rPr lang="en-US" sz="2400" dirty="0"/>
              <a:t> F</a:t>
            </a:r>
            <a:r>
              <a:rPr lang="en-US" sz="2400" baseline="-25000" dirty="0"/>
              <a:t>1</a:t>
            </a:r>
            <a:r>
              <a:rPr lang="en-US" sz="2400" dirty="0"/>
              <a:t>  …                  F</a:t>
            </a:r>
            <a:r>
              <a:rPr lang="en-US" sz="2400" baseline="-25000" dirty="0"/>
              <a:t>7</a:t>
            </a:r>
            <a:r>
              <a:rPr lang="en-US" sz="2400" dirty="0"/>
              <a:t>  F</a:t>
            </a:r>
            <a:r>
              <a:rPr lang="en-US" sz="2400" baseline="-25000" dirty="0"/>
              <a:t>8 </a:t>
            </a:r>
            <a:r>
              <a:rPr lang="en-US" sz="2400" dirty="0"/>
              <a:t>…</a:t>
            </a:r>
          </a:p>
          <a:p>
            <a:r>
              <a:rPr lang="en-US" sz="2400" dirty="0"/>
              <a:t>Fibonacci sequence is:  0  1  1  2  3  5  8  13  21  34  55  89   …</a:t>
            </a:r>
          </a:p>
          <a:p>
            <a:pPr>
              <a:spcAft>
                <a:spcPts val="900"/>
              </a:spcAft>
            </a:pPr>
            <a:r>
              <a:rPr lang="en-US" sz="2400" dirty="0"/>
              <a:t>where k is:                       0  1  2  3  4  5  6    7    8    9  10  11   …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For k = 5,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≥ F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k+1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F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8 and x ≥ F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k+2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F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13. Select  y be 8 and x be 13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dirty="0"/>
              <a:t>GCD(13, 8) = </a:t>
            </a:r>
            <a:r>
              <a:rPr lang="en-US" sz="2400" dirty="0">
                <a:solidFill>
                  <a:srgbClr val="0000FF"/>
                </a:solidFill>
              </a:rPr>
              <a:t>GCD(8, 5)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0000FF"/>
                </a:solidFill>
              </a:rPr>
              <a:t>GCD(5, 3)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0000FF"/>
                </a:solidFill>
              </a:rPr>
              <a:t>GCD(3, 2)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0000FF"/>
                </a:solidFill>
              </a:rPr>
              <a:t>GCD(2, 1)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0000FF"/>
                </a:solidFill>
              </a:rPr>
              <a:t>GCD(1, 0) </a:t>
            </a:r>
            <a:r>
              <a:rPr lang="en-US" sz="2400" dirty="0"/>
              <a:t>= 1.</a:t>
            </a:r>
          </a:p>
          <a:p>
            <a:r>
              <a:rPr lang="en-US" sz="2400" dirty="0"/>
              <a:t>Euclid(13, 649) = Euclid(649, 13%649) = </a:t>
            </a:r>
            <a:r>
              <a:rPr lang="en-US" sz="2400" dirty="0">
                <a:solidFill>
                  <a:srgbClr val="0000FF"/>
                </a:solidFill>
              </a:rPr>
              <a:t>Euclid</a:t>
            </a:r>
            <a:r>
              <a:rPr lang="en-US" sz="2400" dirty="0"/>
              <a:t>(13, 649%13) = 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</a:rPr>
              <a:t>Euclid</a:t>
            </a:r>
            <a:r>
              <a:rPr lang="en-US" sz="2400" dirty="0"/>
              <a:t>(12, 13%12) = </a:t>
            </a:r>
            <a:r>
              <a:rPr lang="en-US" sz="2400" dirty="0">
                <a:solidFill>
                  <a:srgbClr val="0000FF"/>
                </a:solidFill>
              </a:rPr>
              <a:t>Euclid</a:t>
            </a:r>
            <a:r>
              <a:rPr lang="en-US" sz="2400" dirty="0"/>
              <a:t>(1, 12%1)  = </a:t>
            </a:r>
            <a:r>
              <a:rPr lang="en-US" sz="2400" dirty="0">
                <a:solidFill>
                  <a:srgbClr val="0000FF"/>
                </a:solidFill>
              </a:rPr>
              <a:t>Euclid</a:t>
            </a:r>
            <a:r>
              <a:rPr lang="en-US" sz="2400" dirty="0"/>
              <a:t>(1, 0)  = 1.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Both requires 5 recursive calls</a:t>
            </a:r>
            <a:r>
              <a:rPr lang="en-US" sz="2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0B371-39D2-4829-9F86-9046B88114C2}"/>
              </a:ext>
            </a:extLst>
          </p:cNvPr>
          <p:cNvSpPr txBox="1"/>
          <p:nvPr/>
        </p:nvSpPr>
        <p:spPr>
          <a:xfrm>
            <a:off x="8696704" y="1522280"/>
            <a:ext cx="329499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Algorithm Euclid(x, y)</a:t>
            </a:r>
          </a:p>
          <a:p>
            <a:r>
              <a:rPr lang="en-US" sz="2400" dirty="0"/>
              <a:t>{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(y = = 0)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then return x;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Euclid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y, x mod 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n-US" sz="2400" dirty="0"/>
              <a:t>}</a:t>
            </a:r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C6A6E522-CE9B-4E14-B438-A2A7CE1BD4A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3641">
            <a:off x="687977" y="1619793"/>
            <a:ext cx="513125" cy="37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34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B9BB4EB-3E37-4F0B-A030-6E040CD5D885}"/>
              </a:ext>
            </a:extLst>
          </p:cNvPr>
          <p:cNvSpPr txBox="1"/>
          <p:nvPr/>
        </p:nvSpPr>
        <p:spPr>
          <a:xfrm>
            <a:off x="1234637" y="4462275"/>
            <a:ext cx="10211193" cy="16359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4373E-55A3-495C-A101-053DC3D55E30}"/>
              </a:ext>
            </a:extLst>
          </p:cNvPr>
          <p:cNvSpPr txBox="1"/>
          <p:nvPr/>
        </p:nvSpPr>
        <p:spPr>
          <a:xfrm>
            <a:off x="1397767" y="1308066"/>
            <a:ext cx="10048063" cy="15570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63499" y="759823"/>
            <a:ext cx="8971722" cy="5839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following theorem is an immediate corollary of Lemma 0.1.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Theorem 0.5 (Lame’s Theorem):  </a:t>
            </a:r>
          </a:p>
          <a:p>
            <a:pPr>
              <a:lnSpc>
                <a:spcPct val="115000"/>
              </a:lnSpc>
              <a:spcAft>
                <a:spcPts val="18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any integer k ≥ 1, if x &gt; y ≥ 1 and y &lt; F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k+1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 the call Euclid(x, y) makes fewer than k recursive calls.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F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k-1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F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k </a:t>
            </a:r>
            <a:r>
              <a:rPr 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≥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and F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 and F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Fibonacci sequence is:     0  1  1  2  3  5  8  13  21  34  55  89   …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k is:                        0  1  2  3  4  5  6    7    8    9  10  11   …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y = 13.  13 &lt;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7+1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where k = 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		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E(21, 13) =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(13, 21mod13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(8, 13mod8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 8mod5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=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5mod3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3mod2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2mod1 =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0. 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needs 6 recursive calls, fewer than k = 7 where 13 &lt;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7+1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21.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E(649, 13) needs 5 &lt; 7 recursive calls to get E(649, 13) = 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DF7A10FF-66D0-432F-A9A3-F7D6BEA14D63}"/>
              </a:ext>
            </a:extLst>
          </p:cNvPr>
          <p:cNvSpPr/>
          <p:nvPr/>
        </p:nvSpPr>
        <p:spPr>
          <a:xfrm rot="20706359" flipH="1">
            <a:off x="989073" y="1654631"/>
            <a:ext cx="376201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C25787CC-2334-4D93-8999-14E6AF5E03A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6276">
            <a:off x="784354" y="1453852"/>
            <a:ext cx="650685" cy="49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996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81A03C-8602-40A8-9033-1AAA719C4507}"/>
              </a:ext>
            </a:extLst>
          </p:cNvPr>
          <p:cNvSpPr txBox="1"/>
          <p:nvPr/>
        </p:nvSpPr>
        <p:spPr>
          <a:xfrm>
            <a:off x="1530476" y="828348"/>
            <a:ext cx="9903878" cy="602965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23083" y="364106"/>
            <a:ext cx="8838442" cy="6493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Consecutive integer checking algorithm for computing </a:t>
            </a:r>
            <a:r>
              <a:rPr lang="en-US" sz="2600" dirty="0" err="1"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(x, y) </a:t>
            </a:r>
          </a:p>
          <a:p>
            <a:pPr marL="457200" marR="0">
              <a:spcBef>
                <a:spcPts val="0"/>
              </a:spcBef>
              <a:spcAft>
                <a:spcPts val="900"/>
              </a:spcAft>
            </a:pPr>
            <a:r>
              <a:rPr lang="en-US" sz="2600" spc="100" dirty="0">
                <a:ea typeface="Calibri" panose="020F0502020204030204" pitchFamily="34" charset="0"/>
                <a:cs typeface="Times New Roman" panose="02020603050405020304" pitchFamily="18" charset="0"/>
              </a:rPr>
              <a:t>Principle:    </a:t>
            </a:r>
          </a:p>
          <a:p>
            <a:pPr marL="457200" marR="0">
              <a:spcBef>
                <a:spcPts val="0"/>
              </a:spcBef>
              <a:spcAft>
                <a:spcPts val="900"/>
              </a:spcAft>
            </a:pPr>
            <a:r>
              <a:rPr lang="en-US" sz="2400" spc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t = min{|x|, |y|} to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 the possible common divisor for the given numbers x and y.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9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914400" lvl="1">
              <a:spcAft>
                <a:spcPts val="9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 Test whether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 | x.  </a:t>
            </a:r>
          </a:p>
          <a:p>
            <a:pPr marL="914400" lvl="1">
              <a:spcAft>
                <a:spcPts val="9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If not, reduce t by one, then test the new t = t – 1 | x.   </a:t>
            </a:r>
          </a:p>
          <a:p>
            <a:pPr marL="914400" lvl="1">
              <a:spcAft>
                <a:spcPts val="9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} Repeat this process until the new t | x. (The new t = t – 1).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>
              <a:spcAft>
                <a:spcPts val="900"/>
              </a:spcAft>
            </a:pPr>
            <a:r>
              <a:rPr 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 whether the new </a:t>
            </a:r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 | y. </a:t>
            </a:r>
          </a:p>
          <a:p>
            <a:pPr marL="914400" lvl="1">
              <a:spcAft>
                <a:spcPts val="900"/>
              </a:spcAft>
            </a:pPr>
            <a:r>
              <a:rPr 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yes, then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 is the common divisor of x and y. [Found] </a:t>
            </a:r>
          </a:p>
          <a:p>
            <a:pPr marL="914400" lvl="1">
              <a:spcAft>
                <a:spcPts val="900"/>
              </a:spcAft>
            </a:pPr>
            <a:r>
              <a:rPr 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Otherwise,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reduce t by one.</a:t>
            </a:r>
            <a:r>
              <a:rPr 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marR="0">
              <a:spcBef>
                <a:spcPts val="0"/>
              </a:spcBef>
              <a:spcAft>
                <a:spcPts val="900"/>
              </a:spcAft>
            </a:pPr>
            <a:r>
              <a:rPr 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 repeat the same process for the smaller t (at least one less than the current t) as the possible common divisor for the given number x and y.</a:t>
            </a:r>
            <a:endParaRPr lang="en-US" sz="2400" dirty="0">
              <a:solidFill>
                <a:srgbClr val="00009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72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5E144B-DF09-4EB4-874E-3C44663C414F}"/>
              </a:ext>
            </a:extLst>
          </p:cNvPr>
          <p:cNvSpPr txBox="1"/>
          <p:nvPr/>
        </p:nvSpPr>
        <p:spPr>
          <a:xfrm>
            <a:off x="1091932" y="2023826"/>
            <a:ext cx="10089874" cy="388058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20024" y="1983634"/>
            <a:ext cx="9151951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1: 	t ← min{|x|, |y|}.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	remainder =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mod 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the remainder is 0, go to Step 3; 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Otherwise,  go to Step 4.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	remainder =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mod 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the remainder of y mod t is 0, return t as the answer and stop; 	otherwise, proceed to Step 4.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	Decrease the value of t by 1. Go to Step 2.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11186" y="1486461"/>
            <a:ext cx="5170619" cy="99434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 = min{5, 0};  r = 5 mod 0 implies that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= 5 – 0 – 0 - … - 0 operates infinitely.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AutoShape 107"/>
          <p:cNvCxnSpPr>
            <a:cxnSpLocks noChangeShapeType="1"/>
          </p:cNvCxnSpPr>
          <p:nvPr/>
        </p:nvCxnSpPr>
        <p:spPr bwMode="auto">
          <a:xfrm flipH="1">
            <a:off x="4937760" y="1983634"/>
            <a:ext cx="1073428" cy="746586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652D11A-0F90-457B-A243-0175975407C9}"/>
              </a:ext>
            </a:extLst>
          </p:cNvPr>
          <p:cNvSpPr/>
          <p:nvPr/>
        </p:nvSpPr>
        <p:spPr>
          <a:xfrm>
            <a:off x="1520024" y="784112"/>
            <a:ext cx="6044558" cy="993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Consecutive integer checking algorithm for computing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(x, y) </a:t>
            </a:r>
          </a:p>
        </p:txBody>
      </p:sp>
      <p:pic>
        <p:nvPicPr>
          <p:cNvPr id="8" name="Picture 7" descr="Image result for smiley face images">
            <a:extLst>
              <a:ext uri="{FF2B5EF4-FFF2-40B4-BE49-F238E27FC236}">
                <a16:creationId xmlns:a16="http://schemas.microsoft.com/office/drawing/2014/main" id="{461DD374-B74F-4911-9639-A839F7374BA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5370">
            <a:off x="768874" y="786282"/>
            <a:ext cx="602005" cy="40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591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7096" y="492545"/>
            <a:ext cx="7983109" cy="6052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tabLst>
                <a:tab pos="4572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Example 0.33:  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(11, 3). 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x = 11 and y = 3.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1:  	t = min{ 11, 3} = 3.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2:  	r = 11 mod 3 = 2 ≠ 0.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	Go to Step 4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4: 	t = t -1; that is, t = 3 – 1 = 2.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	Go to Step 2.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2: 	r = 11 mod 2 = 1 ≠ 0.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4572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	Go to Step 4.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4: 	t = t -1; that is, t = 2 – 1 = 1.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indent="4572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 to Step 2.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2: 	r = 11 mod 1 = 0.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indent="4572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 go to step 3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3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	r = y mod t; that is r = 3 mod 1 = 0;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indent="4572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 return t = 1 as the answer and stop.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80DADD-82A0-4628-A2FF-0F751551897A}"/>
              </a:ext>
            </a:extLst>
          </p:cNvPr>
          <p:cNvSpPr txBox="1"/>
          <p:nvPr/>
        </p:nvSpPr>
        <p:spPr>
          <a:xfrm>
            <a:off x="836023" y="4334130"/>
            <a:ext cx="1915885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Let x = 11, y = 3.</a:t>
            </a:r>
          </a:p>
          <a:p>
            <a:r>
              <a:rPr lang="en-US" dirty="0"/>
              <a:t>t = 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11, 3} = 3 </a:t>
            </a:r>
            <a:r>
              <a:rPr lang="en-US" dirty="0"/>
              <a:t>11%3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≠ 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11%2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≠ 0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11%1 = 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3%1 = 0 return 1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(11, 3) = 1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3E8C0-94EF-4997-BE6A-B512D40FB39B}"/>
              </a:ext>
            </a:extLst>
          </p:cNvPr>
          <p:cNvSpPr txBox="1"/>
          <p:nvPr/>
        </p:nvSpPr>
        <p:spPr>
          <a:xfrm>
            <a:off x="8456399" y="117693"/>
            <a:ext cx="2568651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X = 60, y = 24. Let t = 24.</a:t>
            </a:r>
          </a:p>
          <a:p>
            <a:r>
              <a:rPr lang="en-US" dirty="0"/>
              <a:t>60%24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≠ 0</a:t>
            </a:r>
          </a:p>
          <a:p>
            <a:r>
              <a:rPr lang="en-US" dirty="0"/>
              <a:t>60%23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≠ 0</a:t>
            </a:r>
          </a:p>
          <a:p>
            <a:r>
              <a:rPr lang="en-US" dirty="0"/>
              <a:t>60%22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≠ 0</a:t>
            </a:r>
          </a:p>
          <a:p>
            <a:r>
              <a:rPr lang="en-US" dirty="0"/>
              <a:t>60%21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≠ 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60%20 = 0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24%20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≠ 0</a:t>
            </a: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60%19 ≠ 0</a:t>
            </a: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60%18 ≠ 0</a:t>
            </a: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60%17 ≠ 0</a:t>
            </a: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60%16 ≠ 0</a:t>
            </a: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60%15 = 0</a:t>
            </a: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24%15 ≠ 0</a:t>
            </a:r>
          </a:p>
          <a:p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60%14 ≠ 0</a:t>
            </a: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60%13 ≠ 0</a:t>
            </a: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60%12 = 0</a:t>
            </a: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24%12= 0</a:t>
            </a: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 t = 12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(60, 24) = 12</a:t>
            </a: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5F87E24E-3D3D-436A-81CB-438D800425E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5370">
            <a:off x="768874" y="786282"/>
            <a:ext cx="602005" cy="40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78656A-520A-DE1F-7A2E-79665F50EC22}"/>
              </a:ext>
            </a:extLst>
          </p:cNvPr>
          <p:cNvSpPr txBox="1"/>
          <p:nvPr/>
        </p:nvSpPr>
        <p:spPr>
          <a:xfrm>
            <a:off x="516835" y="2319130"/>
            <a:ext cx="158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gcd</a:t>
            </a:r>
            <a:r>
              <a:rPr lang="en-US" dirty="0"/>
              <a:t>(-11, 3) = </a:t>
            </a:r>
            <a:r>
              <a:rPr lang="en-US" dirty="0" err="1"/>
              <a:t>gcd</a:t>
            </a:r>
            <a:r>
              <a:rPr lang="en-US" dirty="0"/>
              <a:t>(|11|, 3) = </a:t>
            </a:r>
            <a:r>
              <a:rPr lang="en-US" dirty="0" err="1"/>
              <a:t>gcd</a:t>
            </a:r>
            <a:r>
              <a:rPr lang="en-US" dirty="0"/>
              <a:t>(11, 3)</a:t>
            </a:r>
          </a:p>
        </p:txBody>
      </p:sp>
    </p:spTree>
    <p:extLst>
      <p:ext uri="{BB962C8B-B14F-4D97-AF65-F5344CB8AC3E}">
        <p14:creationId xmlns:p14="http://schemas.microsoft.com/office/powerpoint/2010/main" val="57178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2857" y="911323"/>
            <a:ext cx="8584688" cy="51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Elementary Number-Theoretic Notions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application of number-theoretic algorithms is in 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cryptography 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discipline concerned with encrypting a message sent from one party to another, such that someone who intercepts the message will not be able to decode it.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the set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 = { …., -2, -1, 0, 1, 2, 3, ….} of integers.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the set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= {0, 1, 2, 3, ….} of natural numbers (nonnegative integers.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notation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 | a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(read “d 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divides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a”) means 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k*d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some integer k, (i.e., a is k multiple of d).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44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C445CF-A07B-4999-B9EA-341669BD262C}"/>
              </a:ext>
            </a:extLst>
          </p:cNvPr>
          <p:cNvSpPr txBox="1"/>
          <p:nvPr/>
        </p:nvSpPr>
        <p:spPr>
          <a:xfrm>
            <a:off x="924917" y="1814236"/>
            <a:ext cx="10073980" cy="197399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60671" y="1298481"/>
            <a:ext cx="8802473" cy="4751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61963" marR="0" lvl="0" indent="-461963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algorithm does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 work correctly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when one of the inputs numbers is zero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(why? On Step 2:  r = (3, 0) = 3, then go to Step 4. t = 0 – 1 =  -1. This fails to work!).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example illustrates why it is so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important to specify the range of an algorithm’s input explicitly and carefully.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i="1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marR="0" lvl="0" indent="-461963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An algorithm is said to be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correct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if, for every input instance, it halts with the correct output.</a:t>
            </a:r>
            <a:endParaRPr lang="en-US" sz="24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26F4E7F2-841C-470E-B48C-98598123C6D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4159">
            <a:off x="811924" y="1608083"/>
            <a:ext cx="564029" cy="41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044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369BB8-4C47-421A-A7A1-2CBDF439B654}"/>
              </a:ext>
            </a:extLst>
          </p:cNvPr>
          <p:cNvSpPr txBox="1"/>
          <p:nvPr/>
        </p:nvSpPr>
        <p:spPr>
          <a:xfrm>
            <a:off x="1104008" y="3037130"/>
            <a:ext cx="10156175" cy="22489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25727" y="1985599"/>
            <a:ext cx="8279561" cy="3212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Several characteristics of Algorithms: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marR="0" lvl="0" indent="-461963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marR="0" lvl="0" indent="-461963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i="1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Well-specified inputs’ range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range of inputs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which an algorithm works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 to be specified carefully. </a:t>
            </a:r>
          </a:p>
          <a:p>
            <a:pPr marL="919163" lvl="1" indent="-461963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Consecutive integer checking algorithm for computing </a:t>
            </a:r>
            <a:r>
              <a:rPr lang="en-US" sz="2400" dirty="0" err="1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(x, y) does not work correctly when one of the input numbers is zero.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4E60FA0A-EABA-4D40-BBE4-3AF431D95FB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7918">
            <a:off x="633753" y="1985599"/>
            <a:ext cx="726079" cy="4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78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4BAC39-FDAC-4417-AC05-2F3C7A875C57}"/>
              </a:ext>
            </a:extLst>
          </p:cNvPr>
          <p:cNvSpPr txBox="1"/>
          <p:nvPr/>
        </p:nvSpPr>
        <p:spPr>
          <a:xfrm>
            <a:off x="1778062" y="4042385"/>
            <a:ext cx="7790008" cy="26463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EBDFEB-6B11-47E8-8649-1CEE8BEA5560}"/>
              </a:ext>
            </a:extLst>
          </p:cNvPr>
          <p:cNvSpPr txBox="1"/>
          <p:nvPr/>
        </p:nvSpPr>
        <p:spPr>
          <a:xfrm>
            <a:off x="1778062" y="169218"/>
            <a:ext cx="5391364" cy="53040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97357EE-7783-4E74-9ED0-6F8A7912F60C}"/>
                  </a:ext>
                </a:extLst>
              </p:cNvPr>
              <p:cNvSpPr/>
              <p:nvPr/>
            </p:nvSpPr>
            <p:spPr>
              <a:xfrm>
                <a:off x="2130796" y="323342"/>
                <a:ext cx="8603465" cy="62113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85800" marR="0" indent="-685800">
                  <a:lnSpc>
                    <a:spcPct val="107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200" b="1" i="1" dirty="0" err="1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Consecutive_integer_checking_GCD</a:t>
                </a:r>
                <a:r>
                  <a:rPr lang="en-US" sz="2200" b="1" i="1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(x, y) </a:t>
                </a:r>
                <a:endParaRPr lang="en-US" sz="2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85800" marR="0" indent="-685800">
                  <a:lnSpc>
                    <a:spcPct val="107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Input: integers x and y, where one of the x and y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0</a:t>
                </a:r>
                <a:endParaRPr lang="en-US" sz="2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85800" marR="0" indent="-685800">
                  <a:lnSpc>
                    <a:spcPct val="107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Output: GCD(x, y) = t.</a:t>
                </a:r>
                <a:endParaRPr lang="en-US" sz="2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400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public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static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GCDCompute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{</a:t>
                </a:r>
              </a:p>
              <a:p>
                <a:pPr algn="l"/>
                <a:r>
                  <a:rPr lang="en-US" sz="2400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int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algn="l"/>
                <a:r>
                  <a:rPr lang="en-US" sz="24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x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Math.</a:t>
                </a:r>
                <a:r>
                  <a:rPr lang="en-US" sz="24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</a:t>
                </a:r>
                <a:r>
                  <a:rPr lang="en-US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</a:t>
                </a:r>
              </a:p>
              <a:p>
                <a:pPr algn="l"/>
                <a:r>
                  <a:rPr lang="en-US" sz="24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y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Math.</a:t>
                </a:r>
                <a:r>
                  <a:rPr lang="en-US" sz="24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</a:t>
                </a:r>
                <a:r>
                  <a:rPr lang="en-US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</a:t>
                </a:r>
              </a:p>
              <a:p>
                <a:pPr algn="l"/>
                <a:r>
                  <a:rPr lang="en-US" sz="2400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if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4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== 0) { </a:t>
                </a:r>
                <a:r>
                  <a:rPr lang="en-US" sz="2400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;}      //if x = 0 and y = 0</a:t>
                </a:r>
              </a:p>
              <a:p>
                <a:pPr algn="l"/>
                <a:r>
                  <a:rPr lang="en-US" sz="2400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else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4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== 0) </a:t>
                </a:r>
                <a:r>
                  <a:rPr lang="en-US" sz="2400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   //and is not in the 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Cons_i_ck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alg.</a:t>
                </a:r>
              </a:p>
              <a:p>
                <a:pPr algn="l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400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if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4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</a:t>
                </a:r>
                <a:r>
                  <a:rPr lang="en-US" sz="24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{</a:t>
                </a:r>
                <a:r>
                  <a:rPr lang="en-US" sz="24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;} </a:t>
                </a:r>
                <a:r>
                  <a:rPr lang="en-US" sz="2400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</a:t>
                </a:r>
                <a:r>
                  <a:rPr lang="en-US" sz="24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;}  //set t = min{x, y}</a:t>
                </a:r>
              </a:p>
              <a:p>
                <a:pPr algn="l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fr-FR" sz="2400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fr-FR" sz="2400" dirty="0" err="1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fr-FR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(!(</a:t>
                </a:r>
                <a:r>
                  <a:rPr lang="fr-FR" sz="24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fr-FR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% </a:t>
                </a:r>
                <a:r>
                  <a:rPr lang="fr-FR" sz="24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fr-FR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== 0)  ||  !(</a:t>
                </a:r>
                <a:r>
                  <a:rPr lang="fr-FR" sz="24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fr-FR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% </a:t>
                </a:r>
                <a:r>
                  <a:rPr lang="fr-FR" sz="24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fr-FR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== 0)){</a:t>
                </a:r>
              </a:p>
              <a:p>
                <a:pPr algn="l"/>
                <a:r>
                  <a:rPr lang="en-US" sz="24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t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t - 1;}</a:t>
                </a:r>
              </a:p>
              <a:p>
                <a:pPr algn="l"/>
                <a:r>
                  <a:rPr lang="en-US" sz="2400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return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sz="2400" dirty="0">
                    <a:solidFill>
                      <a:srgbClr val="3F7F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 </a:t>
                </a:r>
                <a:r>
                  <a:rPr lang="en-US" sz="2400" dirty="0" err="1">
                    <a:solidFill>
                      <a:srgbClr val="3F7F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endGCDCompute</a:t>
                </a:r>
                <a:r>
                  <a:rPr lang="en-US" sz="2400" dirty="0">
                    <a:solidFill>
                      <a:srgbClr val="3F7F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97357EE-7783-4E74-9ED0-6F8A7912F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796" y="323342"/>
                <a:ext cx="8603465" cy="6211316"/>
              </a:xfrm>
              <a:prstGeom prst="rect">
                <a:avLst/>
              </a:prstGeom>
              <a:blipFill>
                <a:blip r:embed="rId2"/>
                <a:stretch>
                  <a:fillRect l="-1134" t="-687" b="-1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FCA72EE5-38B7-4D63-9186-1D828D6F22A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5347">
            <a:off x="1317043" y="1164409"/>
            <a:ext cx="577427" cy="37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895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DD638C-1239-4E5A-BB2E-C71EE4DEB62D}"/>
              </a:ext>
            </a:extLst>
          </p:cNvPr>
          <p:cNvSpPr txBox="1"/>
          <p:nvPr/>
        </p:nvSpPr>
        <p:spPr>
          <a:xfrm>
            <a:off x="1649933" y="2413280"/>
            <a:ext cx="5273381" cy="347881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B618ED-0596-4247-91C1-49333081D600}"/>
              </a:ext>
            </a:extLst>
          </p:cNvPr>
          <p:cNvSpPr txBox="1"/>
          <p:nvPr/>
        </p:nvSpPr>
        <p:spPr>
          <a:xfrm>
            <a:off x="1710894" y="564576"/>
            <a:ext cx="5421426" cy="50657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49933" y="232532"/>
                <a:ext cx="8444975" cy="6625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300"/>
                  </a:spcAft>
                </a:pPr>
                <a:r>
                  <a:rPr lang="en-US" sz="2400" b="1" i="1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Consecutive_integer_checking_GCD</a:t>
                </a:r>
                <a:r>
                  <a:rPr lang="en-US" sz="2400" b="1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(x, y)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//Is this correct?</a:t>
                </a:r>
              </a:p>
              <a:p>
                <a:pPr>
                  <a:lnSpc>
                    <a:spcPct val="107000"/>
                  </a:lnSpc>
                  <a:spcAft>
                    <a:spcPts val="3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Input: integers x and y, wher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 one of the x and 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0</a:t>
                </a:r>
              </a:p>
              <a:p>
                <a:pPr>
                  <a:lnSpc>
                    <a:spcPct val="107000"/>
                  </a:lnSpc>
                  <a:spcAft>
                    <a:spcPts val="3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Output: GCD(x, y) = t.</a:t>
                </a:r>
              </a:p>
              <a:p>
                <a:pPr algn="l"/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public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static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GCDCompute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{</a:t>
                </a:r>
              </a:p>
              <a:p>
                <a:pPr algn="l"/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	int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algn="l"/>
                <a:r>
                  <a:rPr lang="en-US" sz="20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x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Math.</a:t>
                </a:r>
                <a:r>
                  <a:rPr lang="en-US" sz="20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</a:t>
                </a:r>
                <a: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</a:t>
                </a:r>
              </a:p>
              <a:p>
                <a:pPr algn="l"/>
                <a:r>
                  <a:rPr lang="en-US" sz="20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y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Math.</a:t>
                </a:r>
                <a:r>
                  <a:rPr lang="en-US" sz="20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</a:t>
                </a:r>
                <a: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</a:t>
                </a:r>
              </a:p>
              <a:p>
                <a:pPr algn="l"/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if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== 0) {</a:t>
                </a:r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</a:t>
                </a:r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== 0) {</a:t>
                </a:r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;}</a:t>
                </a:r>
              </a:p>
              <a:p>
                <a:pPr algn="l"/>
                <a:r>
                  <a:rPr lang="en-US" sz="2000" dirty="0">
                    <a:solidFill>
                      <a:srgbClr val="3F7F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//t := </a:t>
                </a:r>
                <a:r>
                  <a:rPr lang="en-US" sz="2000" u="sng" dirty="0">
                    <a:solidFill>
                      <a:srgbClr val="3F7F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min(|x|, |y|); </a:t>
                </a:r>
              </a:p>
              <a:p>
                <a:pPr algn="l"/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if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{</a:t>
                </a:r>
                <a:r>
                  <a:rPr lang="en-US" sz="20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;} </a:t>
                </a:r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</a:t>
                </a:r>
                <a:r>
                  <a:rPr lang="en-US" sz="20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;}</a:t>
                </a:r>
              </a:p>
              <a:p>
                <a:pPr algn="l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while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%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!= 0)   </a:t>
                </a:r>
                <a:r>
                  <a:rPr lang="en-US" sz="2000" b="1" dirty="0">
                    <a:solidFill>
                      <a:srgbClr val="3F7F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//what if x is not greater than y? don’t worry</a:t>
                </a:r>
              </a:p>
              <a:p>
                <a:pPr algn="l"/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		{</a:t>
                </a:r>
                <a:r>
                  <a:rPr lang="en-US" sz="20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- 1;}             </a:t>
                </a:r>
                <a:r>
                  <a:rPr lang="en-US" sz="2000" dirty="0">
                    <a:solidFill>
                      <a:srgbClr val="3F7F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//step 2.</a:t>
                </a:r>
              </a:p>
              <a:p>
                <a:pPr algn="l"/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while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%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!= 0) </a:t>
                </a:r>
              </a:p>
              <a:p>
                <a:pPr algn="l"/>
                <a:r>
                  <a:rPr lang="de-DE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		{   </a:t>
                </a:r>
                <a:r>
                  <a:rPr lang="de-DE" sz="20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de-DE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de-DE" sz="20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de-DE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- 1;              </a:t>
                </a:r>
                <a:r>
                  <a:rPr lang="de-DE" sz="2000" dirty="0">
                    <a:solidFill>
                      <a:srgbClr val="3F7F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//step 3.</a:t>
                </a:r>
              </a:p>
              <a:p>
                <a:pPr algn="l"/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		    </a:t>
                </a:r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%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!= 0) </a:t>
                </a:r>
              </a:p>
              <a:p>
                <a:pPr algn="l"/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			{</a:t>
                </a:r>
                <a:r>
                  <a:rPr lang="en-US" sz="20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- 1; }   </a:t>
                </a:r>
                <a:r>
                  <a:rPr lang="en-US" sz="2000" dirty="0">
                    <a:solidFill>
                      <a:srgbClr val="3F7F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//step 2.</a:t>
                </a:r>
              </a:p>
              <a:p>
                <a:pPr algn="l"/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		}</a:t>
                </a:r>
              </a:p>
              <a:p>
                <a:pPr algn="l"/>
                <a:r>
                  <a:rPr lang="fr-FR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return</a:t>
                </a:r>
                <a:r>
                  <a:rPr lang="fr-FR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fr-FR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    </a:t>
                </a:r>
                <a:r>
                  <a:rPr lang="fr-FR" sz="2000" b="1" dirty="0">
                    <a:solidFill>
                      <a:srgbClr val="3F7F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//GCD(x, y) = t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}//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endGCDCompute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933" y="232532"/>
                <a:ext cx="8444975" cy="6625468"/>
              </a:xfrm>
              <a:prstGeom prst="rect">
                <a:avLst/>
              </a:prstGeom>
              <a:blipFill>
                <a:blip r:embed="rId2"/>
                <a:stretch>
                  <a:fillRect l="-1155" t="-736" b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4E60FA0A-EABA-4D40-BBE4-3AF431D95FB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0171">
            <a:off x="685800" y="1671145"/>
            <a:ext cx="578237" cy="42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0548AD-FE28-400D-BE7D-43AD85EACABC}"/>
              </a:ext>
            </a:extLst>
          </p:cNvPr>
          <p:cNvSpPr txBox="1"/>
          <p:nvPr/>
        </p:nvSpPr>
        <p:spPr>
          <a:xfrm>
            <a:off x="5872420" y="6051881"/>
            <a:ext cx="6321287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is its time efficiency? t*O(n</a:t>
            </a:r>
            <a:r>
              <a:rPr lang="en-US" baseline="30000" dirty="0"/>
              <a:t>2</a:t>
            </a:r>
            <a:r>
              <a:rPr lang="en-US" dirty="0"/>
              <a:t> ), where each mod takes O(n</a:t>
            </a:r>
            <a:r>
              <a:rPr lang="en-US" baseline="30000" dirty="0"/>
              <a:t>2</a:t>
            </a:r>
            <a:r>
              <a:rPr lang="en-US" dirty="0"/>
              <a:t> ), and at most t number of mod to be executed.  </a:t>
            </a:r>
          </a:p>
        </p:txBody>
      </p:sp>
    </p:spTree>
    <p:extLst>
      <p:ext uri="{BB962C8B-B14F-4D97-AF65-F5344CB8AC3E}">
        <p14:creationId xmlns:p14="http://schemas.microsoft.com/office/powerpoint/2010/main" val="1322407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CD0B92-BB88-4AE2-A002-41C603543DE3}"/>
              </a:ext>
            </a:extLst>
          </p:cNvPr>
          <p:cNvSpPr txBox="1"/>
          <p:nvPr/>
        </p:nvSpPr>
        <p:spPr>
          <a:xfrm>
            <a:off x="1269861" y="657116"/>
            <a:ext cx="5362644" cy="50657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D2E3C-34D6-4B9E-9092-EFB5E1C4B306}"/>
              </a:ext>
            </a:extLst>
          </p:cNvPr>
          <p:cNvSpPr txBox="1"/>
          <p:nvPr/>
        </p:nvSpPr>
        <p:spPr>
          <a:xfrm>
            <a:off x="1306645" y="3504868"/>
            <a:ext cx="7704832" cy="277188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97819" y="346022"/>
                <a:ext cx="8579457" cy="63176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300"/>
                  </a:spcAft>
                </a:pPr>
                <a:r>
                  <a:rPr lang="en-US" sz="2400" b="1" i="1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NOT_Consecutive_integer_checking_GCD</a:t>
                </a:r>
                <a:r>
                  <a:rPr lang="en-US" sz="2400" b="1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(x, y)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//Is this correct?</a:t>
                </a:r>
              </a:p>
              <a:p>
                <a:pPr>
                  <a:lnSpc>
                    <a:spcPct val="107000"/>
                  </a:lnSpc>
                  <a:spcAft>
                    <a:spcPts val="3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Input: integers x and y, wher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 one of the x and 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0</a:t>
                </a:r>
              </a:p>
              <a:p>
                <a:pPr>
                  <a:lnSpc>
                    <a:spcPct val="107000"/>
                  </a:lnSpc>
                  <a:spcAft>
                    <a:spcPts val="3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Output: GCD(x, y).</a:t>
                </a:r>
              </a:p>
              <a:p>
                <a:pPr algn="l"/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public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static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GCDCompute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{</a:t>
                </a:r>
              </a:p>
              <a:p>
                <a:pPr algn="l"/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int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algn="l"/>
                <a:r>
                  <a:rPr lang="en-US" sz="20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x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Math.</a:t>
                </a:r>
                <a:r>
                  <a:rPr lang="en-US" sz="20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</a:t>
                </a:r>
                <a: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</a:t>
                </a:r>
              </a:p>
              <a:p>
                <a:pPr algn="l"/>
                <a:r>
                  <a:rPr lang="en-US" sz="20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y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Math.</a:t>
                </a:r>
                <a:r>
                  <a:rPr lang="en-US" sz="20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</a:t>
                </a:r>
                <a: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</a:t>
                </a:r>
              </a:p>
              <a:p>
                <a:pPr algn="l"/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if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== 0) {</a:t>
                </a:r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</a:t>
                </a:r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== 0) {</a:t>
                </a:r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;}</a:t>
                </a:r>
              </a:p>
              <a:p>
                <a:pPr algn="l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000" dirty="0">
                    <a:solidFill>
                      <a:srgbClr val="3F7F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//t := </a:t>
                </a:r>
                <a:r>
                  <a:rPr lang="en-US" sz="2000" u="sng" dirty="0">
                    <a:solidFill>
                      <a:srgbClr val="3F7F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min(|x|, |y|); </a:t>
                </a:r>
              </a:p>
              <a:p>
                <a:pPr algn="l"/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if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{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;} </a:t>
                </a:r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;}</a:t>
                </a:r>
              </a:p>
              <a:p>
                <a:pPr algn="l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while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!((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%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== 0) &amp;&amp; (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%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== 0)) ) {   </a:t>
                </a:r>
                <a:r>
                  <a:rPr lang="en-US" sz="2000" b="1" dirty="0">
                    <a:solidFill>
                      <a:srgbClr val="3F7F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//not ||</a:t>
                </a:r>
              </a:p>
              <a:p>
                <a:pPr algn="l"/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		 </a:t>
                </a:r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(!(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%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== 0))</a:t>
                </a:r>
              </a:p>
              <a:p>
                <a:pPr algn="l"/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			{</a:t>
                </a:r>
                <a:r>
                  <a:rPr lang="en-US" sz="20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- 1; }   </a:t>
                </a:r>
                <a:r>
                  <a:rPr lang="en-US" sz="2000" dirty="0">
                    <a:solidFill>
                      <a:srgbClr val="3F7F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//step 2</a:t>
                </a:r>
              </a:p>
              <a:p>
                <a:pPr algn="l"/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		</a:t>
                </a:r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(!(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%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== 0)) {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- 1; }  </a:t>
                </a:r>
                <a:r>
                  <a:rPr lang="en-US" sz="2000" b="1" dirty="0">
                    <a:solidFill>
                      <a:srgbClr val="3F7F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//step 3</a:t>
                </a:r>
              </a:p>
              <a:p>
                <a:pPr algn="l"/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	}</a:t>
                </a:r>
              </a:p>
              <a:p>
                <a:pPr algn="l"/>
                <a:r>
                  <a:rPr lang="en-US" sz="2000" b="1" dirty="0">
                    <a:solidFill>
                      <a:srgbClr val="7F005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return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6A3E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}//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endGCDCompute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819" y="346022"/>
                <a:ext cx="8579457" cy="6317692"/>
              </a:xfrm>
              <a:prstGeom prst="rect">
                <a:avLst/>
              </a:prstGeom>
              <a:blipFill>
                <a:blip r:embed="rId2"/>
                <a:stretch>
                  <a:fillRect l="-1065" t="-772" b="-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4E60FA0A-EABA-4D40-BBE4-3AF431D95FB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8896">
            <a:off x="537958" y="1672091"/>
            <a:ext cx="726079" cy="4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0548AD-FE28-400D-BE7D-43AD85EACABC}"/>
              </a:ext>
            </a:extLst>
          </p:cNvPr>
          <p:cNvSpPr txBox="1"/>
          <p:nvPr/>
        </p:nvSpPr>
        <p:spPr>
          <a:xfrm>
            <a:off x="6543489" y="6294382"/>
            <a:ext cx="316992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is its time efficiency?</a:t>
            </a:r>
          </a:p>
        </p:txBody>
      </p:sp>
    </p:spTree>
    <p:extLst>
      <p:ext uri="{BB962C8B-B14F-4D97-AF65-F5344CB8AC3E}">
        <p14:creationId xmlns:p14="http://schemas.microsoft.com/office/powerpoint/2010/main" val="3415705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1AEE41-8122-4C64-9F93-6E6452037946}"/>
              </a:ext>
            </a:extLst>
          </p:cNvPr>
          <p:cNvSpPr txBox="1"/>
          <p:nvPr/>
        </p:nvSpPr>
        <p:spPr>
          <a:xfrm>
            <a:off x="1535185" y="940075"/>
            <a:ext cx="7627287" cy="5119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83081" y="940075"/>
            <a:ext cx="8622792" cy="4816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Middle-school procedure for computing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(x, y)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1 	Find the prime factors of x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(Use Sieve of Eratosthenes).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2 	Find the prime factors of y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(Use Sieve of Eratosthenes).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marR="0" indent="-628650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3 	Identify all the common factors in the two primes expansion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marR="0" indent="285750"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found in Step 1 and Step 2.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 common factor occurring p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times in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respectively,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should be repeated min{p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 times.)</a:t>
            </a:r>
          </a:p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4 	Compute the product of all the common factors and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 it as the greatest common divisor of the given    </a:t>
            </a:r>
          </a:p>
          <a:p>
            <a:pPr marL="457200" marR="0" indent="457200"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numbers. 	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0FF8A079-6E21-4ED9-9FD1-2B827C17247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0099">
            <a:off x="835572" y="1370062"/>
            <a:ext cx="659273" cy="38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83080" y="5650992"/>
            <a:ext cx="8622792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assignment, conditional, loop, recursive and return statements to write an algorithm for this procedure.</a:t>
            </a:r>
          </a:p>
        </p:txBody>
      </p:sp>
    </p:spTree>
    <p:extLst>
      <p:ext uri="{BB962C8B-B14F-4D97-AF65-F5344CB8AC3E}">
        <p14:creationId xmlns:p14="http://schemas.microsoft.com/office/powerpoint/2010/main" val="3090890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519AFA-3CC4-19E4-D5FD-C61C3F6B52F5}"/>
              </a:ext>
            </a:extLst>
          </p:cNvPr>
          <p:cNvSpPr txBox="1"/>
          <p:nvPr/>
        </p:nvSpPr>
        <p:spPr>
          <a:xfrm>
            <a:off x="1364464" y="5038641"/>
            <a:ext cx="8749354" cy="118821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6650" y="1429706"/>
            <a:ext cx="9120147" cy="4797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Example 0.36:   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the numbers 60, and 24, we get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60 = 2.2.3.5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24 = 2.2.2.3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GCD(60, 24) = 2.2.3 = 12.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procedure is much more complex and slower than Euclid’s algorithm (inferior efficiency).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middle-school procedure does not qualify as a legitimate algorithm, because the prime factorization steps are not defined unambiguously.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024259" y="1981795"/>
            <a:ext cx="5703632" cy="22157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3: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p = 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 p</a:t>
            </a:r>
            <a:r>
              <a:rPr lang="en-US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2; 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3; min{p</a:t>
            </a:r>
            <a:r>
              <a:rPr lang="en-US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 = min{2, 3} = 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p = </a:t>
            </a:r>
            <a:r>
              <a:rPr lang="en-US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 p</a:t>
            </a:r>
            <a:r>
              <a:rPr lang="en-US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1; 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1; min{p</a:t>
            </a:r>
            <a:r>
              <a:rPr lang="en-US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 = min{1, 1} = </a:t>
            </a:r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p = 5,  p</a:t>
            </a:r>
            <a:r>
              <a:rPr lang="en-US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1; 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0; min{p</a:t>
            </a:r>
            <a:r>
              <a:rPr lang="en-US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 = min{1, 0} = 0;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4: 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(60, 24) is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12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AutoShape 114"/>
          <p:cNvSpPr>
            <a:spLocks noChangeArrowheads="1"/>
          </p:cNvSpPr>
          <p:nvPr/>
        </p:nvSpPr>
        <p:spPr bwMode="auto">
          <a:xfrm>
            <a:off x="4145754" y="2753018"/>
            <a:ext cx="618666" cy="127341"/>
          </a:xfrm>
          <a:prstGeom prst="rightArrow">
            <a:avLst>
              <a:gd name="adj1" fmla="val 50000"/>
              <a:gd name="adj2" fmla="val 111189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E73C41B7-A104-41A9-A672-C60015A0D068}"/>
              </a:ext>
            </a:extLst>
          </p:cNvPr>
          <p:cNvSpPr/>
          <p:nvPr/>
        </p:nvSpPr>
        <p:spPr>
          <a:xfrm rot="20706359" flipH="1">
            <a:off x="955770" y="1339414"/>
            <a:ext cx="376201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mage result for smiley face images">
            <a:extLst>
              <a:ext uri="{FF2B5EF4-FFF2-40B4-BE49-F238E27FC236}">
                <a16:creationId xmlns:a16="http://schemas.microsoft.com/office/drawing/2014/main" id="{A022AEAF-B96F-4798-A9C1-11F510D10E8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3305">
            <a:off x="864113" y="1358083"/>
            <a:ext cx="573990" cy="42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A87BDA-A0C5-63B6-47AC-6CF65653DAB7}"/>
              </a:ext>
            </a:extLst>
          </p:cNvPr>
          <p:cNvSpPr txBox="1"/>
          <p:nvPr/>
        </p:nvSpPr>
        <p:spPr>
          <a:xfrm>
            <a:off x="1480885" y="796919"/>
            <a:ext cx="7733008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>
                <a:ea typeface="Calibri" panose="020F0502020204030204" pitchFamily="34" charset="0"/>
                <a:cs typeface="Times New Roman" panose="02020603050405020304" pitchFamily="18" charset="0"/>
              </a:rPr>
              <a:t>Middle-school procedure for computing gcd(x, y) 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395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EEF592-8BC3-43AA-92F4-877911E4F9E8}"/>
              </a:ext>
            </a:extLst>
          </p:cNvPr>
          <p:cNvSpPr txBox="1"/>
          <p:nvPr/>
        </p:nvSpPr>
        <p:spPr>
          <a:xfrm>
            <a:off x="1644073" y="3029527"/>
            <a:ext cx="8179195" cy="1986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51461" y="2349705"/>
            <a:ext cx="8069779" cy="3130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800"/>
              </a:spcAft>
            </a:pP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Several characteristics of Algorithms: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i="1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non-ambiguity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non-ambiguity requirement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each step of an algorithm cannot be compromised. </a:t>
            </a:r>
          </a:p>
          <a:p>
            <a:pPr marL="914400" lvl="1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Prime Factorization in Middle School Procedure for computing </a:t>
            </a:r>
            <a:r>
              <a:rPr lang="en-US" sz="2400" dirty="0" err="1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(x, y) is defined </a:t>
            </a:r>
            <a:r>
              <a:rPr lang="en-US" sz="2400" i="1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ambiguously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E0FB2DA8-4578-4631-8485-F59C12A479A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6875">
            <a:off x="872641" y="2300789"/>
            <a:ext cx="646600" cy="41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053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5568" y="1039371"/>
            <a:ext cx="9411740" cy="5142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800"/>
              </a:spcAf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Sieve of Eratosthenes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(Ancient Greece, 200B.C.)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-9144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Problem: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algorithm for generating consecutive primes not   </a:t>
            </a:r>
          </a:p>
          <a:p>
            <a:pPr marL="914400" marR="0" indent="-9144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exceeding any given integer n.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1:   Initialize a list of prime candidates with consecutive integers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from 2 to n.  {2, 3, 4, 5, 6, 7, 8, 9, 10, 11, …, n}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2:   Continue the step of eliminating from the list all multiples of 2;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then move on to the next item on the list, which is 3, and eliminate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its multiples; then 5, until no more numbers can be eliminated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from the list. The remaining integers of the list are the primes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needed. {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3, </a:t>
            </a:r>
            <a:r>
              <a:rPr lang="en-US" sz="2400" strike="dblStrike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5, </a:t>
            </a:r>
            <a:r>
              <a:rPr lang="en-US" sz="2400" strike="dblStrik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7, </a:t>
            </a:r>
            <a:r>
              <a:rPr lang="en-US" sz="2400" strike="dblStrike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9, </a:t>
            </a:r>
            <a:r>
              <a:rPr lang="en-US" sz="2400" strike="dblStrike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11, …, n}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D024560A-143B-41FC-9E8A-82A6F44E750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231">
            <a:off x="836984" y="1612025"/>
            <a:ext cx="704433" cy="47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646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FF1F0E-F021-49C6-9044-3207E2A84C6F}"/>
              </a:ext>
            </a:extLst>
          </p:cNvPr>
          <p:cNvSpPr txBox="1"/>
          <p:nvPr/>
        </p:nvSpPr>
        <p:spPr>
          <a:xfrm>
            <a:off x="1770504" y="4710546"/>
            <a:ext cx="9156114" cy="199011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944869" y="822960"/>
                <a:ext cx="8534156" cy="5877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Example 0.37: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Let n = 31. [p = 2, 3, 5]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22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22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22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22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22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How far do you have to go for eliminating the non-prime  numbers, for a given n?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What is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largest number p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whose multiples can still remain on the list? </a:t>
                </a:r>
              </a:p>
              <a:p>
                <a:pPr marL="800100" lvl="1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e.g., for this case, the largest number p is 5 since p = 5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31</m:t>
                        </m:r>
                      </m:e>
                    </m:rad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869" y="822960"/>
                <a:ext cx="8534156" cy="5877699"/>
              </a:xfrm>
              <a:prstGeom prst="rect">
                <a:avLst/>
              </a:prstGeom>
              <a:blipFill>
                <a:blip r:embed="rId2"/>
                <a:stretch>
                  <a:fillRect l="-1286" t="-726" r="-714" b="-1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E1E74EB-4D27-4682-8048-98F614BDB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630577"/>
              </p:ext>
            </p:extLst>
          </p:nvPr>
        </p:nvGraphicFramePr>
        <p:xfrm>
          <a:off x="1770504" y="1344360"/>
          <a:ext cx="8977073" cy="323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83">
                  <a:extLst>
                    <a:ext uri="{9D8B030D-6E8A-4147-A177-3AD203B41FA5}">
                      <a16:colId xmlns:a16="http://schemas.microsoft.com/office/drawing/2014/main" val="3417648336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2008774809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2477051824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2768218019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3275957086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3750363266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1757922014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2257488525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3820835747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297601329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1404898626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3238808295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97731908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1733591376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966480256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2676411475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2110761575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3756155403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3301116130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1552197224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499191882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762772183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1380451978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3841197735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4123076122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2723618266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839129094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1303572717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3255957046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572099904"/>
                    </a:ext>
                  </a:extLst>
                </a:gridCol>
                <a:gridCol w="289583">
                  <a:extLst>
                    <a:ext uri="{9D8B030D-6E8A-4147-A177-3AD203B41FA5}">
                      <a16:colId xmlns:a16="http://schemas.microsoft.com/office/drawing/2014/main" val="3816640439"/>
                    </a:ext>
                  </a:extLst>
                </a:gridCol>
              </a:tblGrid>
              <a:tr h="976272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p 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46331"/>
                  </a:ext>
                </a:extLst>
              </a:tr>
              <a:tr h="68339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386798"/>
                  </a:ext>
                </a:extLst>
              </a:tr>
              <a:tr h="68339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404874"/>
                  </a:ext>
                </a:extLst>
              </a:tr>
              <a:tr h="68339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446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61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6CBDCA-7DC5-44BC-BA48-F415ED36A4E0}"/>
              </a:ext>
            </a:extLst>
          </p:cNvPr>
          <p:cNvSpPr txBox="1"/>
          <p:nvPr/>
        </p:nvSpPr>
        <p:spPr>
          <a:xfrm>
            <a:off x="503853" y="615820"/>
            <a:ext cx="11180147" cy="610775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34818" y="522326"/>
            <a:ext cx="9999026" cy="620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Outlines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 between GCD and </a:t>
            </a:r>
            <a:r>
              <a:rPr lang="en-US" alt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Division Theorem (Theorem 0.1)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{6, 7}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Foundation to Euclid Algorithm for computing GCD {8-10}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Estimate the time efficiency for Euclid Algorithm {12, 13}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use of Fibonacci numbers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analyzing Euclid Algorithm {14-16}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Consecutive integer checking algorithm for computing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(x, y)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{17-22}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Prime Factorization in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Middle-school procedure for computing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(x, y)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{25-27}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the Sieve of Eratosthenes to find all the primes which are less than a given number n and their time efficiency. [28-33]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Several characteristics of Algorithms [34-35]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Another Way for Finding the GCD: Writing a GCD as a Linear Combination [39-48]</a:t>
            </a:r>
            <a:endParaRPr lang="en-US" sz="2400" dirty="0"/>
          </a:p>
        </p:txBody>
      </p:sp>
      <p:pic>
        <p:nvPicPr>
          <p:cNvPr id="3" name="Picture 2" descr="Image result for sad face">
            <a:extLst>
              <a:ext uri="{FF2B5EF4-FFF2-40B4-BE49-F238E27FC236}">
                <a16:creationId xmlns:a16="http://schemas.microsoft.com/office/drawing/2014/main" id="{AC47F7E9-EC01-43B9-9459-81C16BC50A9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9233" y="1288869"/>
            <a:ext cx="435429" cy="4009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1063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5CFA22F-B70C-FE52-E89B-9751660D2E93}"/>
              </a:ext>
            </a:extLst>
          </p:cNvPr>
          <p:cNvSpPr txBox="1"/>
          <p:nvPr/>
        </p:nvSpPr>
        <p:spPr>
          <a:xfrm>
            <a:off x="784020" y="505735"/>
            <a:ext cx="9135342" cy="211721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C2F46A-33DB-429C-B3E1-7142291D4CD3}"/>
              </a:ext>
            </a:extLst>
          </p:cNvPr>
          <p:cNvSpPr txBox="1"/>
          <p:nvPr/>
        </p:nvSpPr>
        <p:spPr>
          <a:xfrm>
            <a:off x="655782" y="2727037"/>
            <a:ext cx="9303756" cy="10044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51105" y="-64264"/>
                <a:ext cx="8890671" cy="69865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Analysis of the problem: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The following observation helps to avoid eliminating the same number more than once: </a:t>
                </a:r>
                <a:endParaRPr lang="en-US" sz="22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3275" indent="-34131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At the current pass, if p is a number, eliminate its multiples:</a:t>
                </a:r>
              </a:p>
              <a:p>
                <a:pPr marL="1255713" lvl="1" indent="-34131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Begin to consider with the first multiple p*p, and then </a:t>
                </a:r>
                <a:r>
                  <a:rPr lang="en-US" sz="22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(p+1)*p, (p+2)*p, (p+3)*p, … where p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baseline="-250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2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√n</a:t>
                </a:r>
                <a:r>
                  <a:rPr lang="en-US" sz="2200" baseline="-250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2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2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55713" lvl="1" indent="-34131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reason is that all its smaller multiples 2p, 3p, …, (p-1)p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were eliminated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on earlier passes through the list when the prime p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baseline="-250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2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√n</a:t>
                </a:r>
                <a:r>
                  <a:rPr lang="en-US" sz="2200" baseline="-250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2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p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{2, 3, 5, …, </a:t>
                </a:r>
                <a:r>
                  <a:rPr lang="en-US" sz="2200" baseline="-250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2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√n</a:t>
                </a:r>
                <a:r>
                  <a:rPr lang="en-US" sz="2200" baseline="-250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}. For example, when the current pass, if p = 5, both 2*p = 10 and 3*p = 15 were deleted in the earlier passes; namely, if p = 2, 5*2 = 10 was eliminated, and if p = 3, 5*3 = 15 was eliminated. Thus, for the pass, if p = 5, begin only with p*p, which is 5*5 = 25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n. </a:t>
                </a:r>
              </a:p>
              <a:p>
                <a:pPr marL="1257300" lvl="2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example, for n = 48, consider p from 2, 3, …, up to the largest p = 5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baseline="-250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2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√48</a:t>
                </a:r>
                <a:r>
                  <a:rPr lang="en-US" sz="2200" baseline="-250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Then, when considering 5, only 5*5, </a:t>
                </a:r>
                <a:r>
                  <a:rPr lang="en-US" sz="2200" strike="dblStrike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6*5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7*5, </a:t>
                </a:r>
                <a:r>
                  <a:rPr lang="en-US" sz="2200" strike="dblStrike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8*5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strike="dblStrike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9*5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are candidates to be eliminated. But 2*5, 4*5, 6*5, and 8*5 were eliminated when considering 2; and 3*5, and 9*5 were eliminated when considering 3. Thus, 30, 40, and 45 are not in the list when considering pass p = 5.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05" y="-64264"/>
                <a:ext cx="8890671" cy="6986528"/>
              </a:xfrm>
              <a:prstGeom prst="rect">
                <a:avLst/>
              </a:prstGeom>
              <a:blipFill>
                <a:blip r:embed="rId2"/>
                <a:stretch>
                  <a:fillRect l="-892" t="-523" r="-1166" b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2BEB4FCA-F8D3-4E09-A456-F926E5A1ECCC}"/>
              </a:ext>
            </a:extLst>
          </p:cNvPr>
          <p:cNvSpPr/>
          <p:nvPr/>
        </p:nvSpPr>
        <p:spPr>
          <a:xfrm rot="20706359" flipH="1">
            <a:off x="1373758" y="2506676"/>
            <a:ext cx="319197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moticon smiley with thumb up Stock Vector - 16515884">
            <a:extLst>
              <a:ext uri="{FF2B5EF4-FFF2-40B4-BE49-F238E27FC236}">
                <a16:creationId xmlns:a16="http://schemas.microsoft.com/office/drawing/2014/main" id="{9D533402-AFA9-4DF7-84D0-C04A5F9945E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955" y="2470727"/>
            <a:ext cx="472440" cy="365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E25C2F7-591F-4679-918F-F8901BCBB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906424"/>
              </p:ext>
            </p:extLst>
          </p:nvPr>
        </p:nvGraphicFramePr>
        <p:xfrm>
          <a:off x="9959538" y="471339"/>
          <a:ext cx="1031508" cy="6127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54">
                  <a:extLst>
                    <a:ext uri="{9D8B030D-6E8A-4147-A177-3AD203B41FA5}">
                      <a16:colId xmlns:a16="http://schemas.microsoft.com/office/drawing/2014/main" val="2618408828"/>
                    </a:ext>
                  </a:extLst>
                </a:gridCol>
                <a:gridCol w="515754">
                  <a:extLst>
                    <a:ext uri="{9D8B030D-6E8A-4147-A177-3AD203B41FA5}">
                      <a16:colId xmlns:a16="http://schemas.microsoft.com/office/drawing/2014/main" val="3234425097"/>
                    </a:ext>
                  </a:extLst>
                </a:gridCol>
              </a:tblGrid>
              <a:tr h="291764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316841"/>
                  </a:ext>
                </a:extLst>
              </a:tr>
              <a:tr h="29176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65555"/>
                  </a:ext>
                </a:extLst>
              </a:tr>
              <a:tr h="29176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247337"/>
                  </a:ext>
                </a:extLst>
              </a:tr>
              <a:tr h="29176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217047"/>
                  </a:ext>
                </a:extLst>
              </a:tr>
              <a:tr h="29176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732705"/>
                  </a:ext>
                </a:extLst>
              </a:tr>
              <a:tr h="29176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27674"/>
                  </a:ext>
                </a:extLst>
              </a:tr>
              <a:tr h="29176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743992"/>
                  </a:ext>
                </a:extLst>
              </a:tr>
              <a:tr h="29176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502248"/>
                  </a:ext>
                </a:extLst>
              </a:tr>
              <a:tr h="29176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232830"/>
                  </a:ext>
                </a:extLst>
              </a:tr>
              <a:tr h="29176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466722"/>
                  </a:ext>
                </a:extLst>
              </a:tr>
              <a:tr h="29176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952543"/>
                  </a:ext>
                </a:extLst>
              </a:tr>
              <a:tr h="29176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07372"/>
                  </a:ext>
                </a:extLst>
              </a:tr>
              <a:tr h="29176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113634"/>
                  </a:ext>
                </a:extLst>
              </a:tr>
              <a:tr h="29176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010408"/>
                  </a:ext>
                </a:extLst>
              </a:tr>
              <a:tr h="29176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669163"/>
                  </a:ext>
                </a:extLst>
              </a:tr>
              <a:tr h="29176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27045"/>
                  </a:ext>
                </a:extLst>
              </a:tr>
              <a:tr h="29176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464672"/>
                  </a:ext>
                </a:extLst>
              </a:tr>
              <a:tr h="29176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504672"/>
                  </a:ext>
                </a:extLst>
              </a:tr>
              <a:tr h="29176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94805"/>
                  </a:ext>
                </a:extLst>
              </a:tr>
              <a:tr h="291764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78656"/>
                  </a:ext>
                </a:extLst>
              </a:tr>
              <a:tr h="291764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301586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CE383479-BB0A-4FAA-BF35-EF343CD61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098891"/>
              </p:ext>
            </p:extLst>
          </p:nvPr>
        </p:nvGraphicFramePr>
        <p:xfrm>
          <a:off x="11108808" y="188535"/>
          <a:ext cx="103150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54">
                  <a:extLst>
                    <a:ext uri="{9D8B030D-6E8A-4147-A177-3AD203B41FA5}">
                      <a16:colId xmlns:a16="http://schemas.microsoft.com/office/drawing/2014/main" val="2618408828"/>
                    </a:ext>
                  </a:extLst>
                </a:gridCol>
                <a:gridCol w="515754">
                  <a:extLst>
                    <a:ext uri="{9D8B030D-6E8A-4147-A177-3AD203B41FA5}">
                      <a16:colId xmlns:a16="http://schemas.microsoft.com/office/drawing/2014/main" val="3234425097"/>
                    </a:ext>
                  </a:extLst>
                </a:gridCol>
              </a:tblGrid>
              <a:tr h="259462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316841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65555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247337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217047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732705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27674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743992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502248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232830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466722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952543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07372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113634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010408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669163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27045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464672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504672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94805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78656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301586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830970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53221"/>
                  </a:ext>
                </a:extLst>
              </a:tr>
              <a:tr h="259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015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039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30F11-1EB4-47FE-8329-E1DA87CF82C7}"/>
              </a:ext>
            </a:extLst>
          </p:cNvPr>
          <p:cNvSpPr txBox="1"/>
          <p:nvPr/>
        </p:nvSpPr>
        <p:spPr>
          <a:xfrm>
            <a:off x="1251001" y="226643"/>
            <a:ext cx="10139809" cy="629551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55146" y="335845"/>
            <a:ext cx="911219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Algorithm Sieve(n)</a:t>
            </a: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//Implements the sieve of Eratosthenes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An integer n ≥ 2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 Array L of all prime numbers less than or equal to 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p ← 2 to n  do  A[p] ← p;   //Generate a copy of number from 2 on.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p ← 2 to 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√n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A[p] ≠ 0  //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 has not been eliminated on previous passes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{	j ← p * p;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 j ≤ n do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A[j] ← 0;  //mark the element as eliminated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 ← j + p;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//j = p*p + p = (p+1)p}//end </a:t>
            </a:r>
            <a:r>
              <a:rPr lang="en-US" dirty="0" err="1">
                <a:solidFill>
                  <a:srgbClr val="008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while_do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} //end if (else back to for after p = p+1)</a:t>
            </a: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p = p + 1;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} //end for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//copy the remaining elements of A to array L of the primes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← 0;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p ← 2  to n  do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if  A[p] ≠ 0 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L[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← A[p];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←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+ 1; } //end if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 //end for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 L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B33E7E8F-F169-4B0B-98C5-016240526ACA}"/>
              </a:ext>
            </a:extLst>
          </p:cNvPr>
          <p:cNvSpPr/>
          <p:nvPr/>
        </p:nvSpPr>
        <p:spPr>
          <a:xfrm rot="20706359" flipH="1">
            <a:off x="758322" y="2306012"/>
            <a:ext cx="376201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92017" y="4754503"/>
            <a:ext cx="5678483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A[2] = 2, A[4] = 0 A[6]=0, A[8]=0, A[10]=0, A[12] =0, A[14]=0, A[16]=0, A[18]=0, A[20]=0, A[22]=0, A[24]=0, A[26]=0, A[28]=0, A[30]=0, …, A[48]=0. </a:t>
            </a:r>
          </a:p>
          <a:p>
            <a:r>
              <a:rPr lang="en-US" dirty="0">
                <a:solidFill>
                  <a:srgbClr val="C00000"/>
                </a:solidFill>
              </a:rPr>
              <a:t>A[3]= 3, A[9]=0, A[12] = 0, A[15] = 0, A[18]=0, A[21] = 0, A[24] = 0, A[27]=0, A[30]=0, A[33]=0, …, A[45]=0, A[48]=0. </a:t>
            </a:r>
          </a:p>
          <a:p>
            <a:r>
              <a:rPr lang="en-US" dirty="0"/>
              <a:t>A[5] =5, A[25] = 0, A[30]=0, A[35]=0, A[40]=0, A[45]=0. </a:t>
            </a:r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23" y="2177591"/>
            <a:ext cx="742596" cy="47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Brace 2"/>
          <p:cNvSpPr/>
          <p:nvPr/>
        </p:nvSpPr>
        <p:spPr>
          <a:xfrm>
            <a:off x="9171432" y="1892808"/>
            <a:ext cx="228600" cy="22037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518904" y="733222"/>
                <a:ext cx="1636776" cy="36933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“if A[p] ≠ 0”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checks whether p is a prime. If p is not a prime, then p*p, (p+1)*p, (p+2)*p, …</a:t>
                </a:r>
                <a:r>
                  <a:rPr lang="en-US" sz="1800" dirty="0">
                    <a:solidFill>
                      <a:srgbClr val="0000CC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18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n,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then A[p*p], A[(p+1)*p], … have been eliminated on previous passes.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8904" y="733222"/>
                <a:ext cx="1636776" cy="3693319"/>
              </a:xfrm>
              <a:prstGeom prst="rect">
                <a:avLst/>
              </a:prstGeom>
              <a:blipFill>
                <a:blip r:embed="rId3"/>
                <a:stretch>
                  <a:fillRect l="-2963" t="-658" r="-4074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8330184" y="877824"/>
            <a:ext cx="1188720" cy="113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215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E841DEB-3ECA-57B1-29AF-DE0E5333EA9E}"/>
              </a:ext>
            </a:extLst>
          </p:cNvPr>
          <p:cNvSpPr txBox="1"/>
          <p:nvPr/>
        </p:nvSpPr>
        <p:spPr>
          <a:xfrm>
            <a:off x="1228436" y="401889"/>
            <a:ext cx="5052291" cy="4501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35016" y="401889"/>
                <a:ext cx="9851819" cy="6298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How fast the algorithm is?</a:t>
                </a:r>
                <a:endParaRPr lang="en-US" sz="22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n = 48, p*p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48 implies that p = 5, eliminate 23 of 2, 7 of 3, and 2 of 5 with total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 numbers out of 48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for n = 49 implies that p = 7, eliminate 23 of 2, 7 of 2, 2 of 5 and 1 of 7 with total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33 numbers out of 49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for n = 63 implies that p = 7, eliminate 30 of 2, 10 of 3, 3 of 5 and 1 of 7 with total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44 numbers out of 63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total number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eliminated out of </a:t>
                </a:r>
                <a:r>
                  <a:rPr lang="en-US" sz="2200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 </a:t>
                </a: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p*p </a:t>
                </a:r>
                <a:r>
                  <a:rPr lang="en-US" sz="2200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 </a:t>
                </a: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(p+1)*(p+1) </a:t>
                </a:r>
                <a:r>
                  <a:rPr lang="en-US" sz="2200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</a:t>
                </a:r>
                <a:r>
                  <a:rPr lang="en-US" sz="2200" i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at least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</a:t>
                </a:r>
                <a:r>
                  <a:rPr lang="en-US" sz="2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+ 2</a:t>
                </a:r>
                <a:r>
                  <a:rPr lang="en-US" sz="2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+ 3</a:t>
                </a:r>
                <a:r>
                  <a:rPr lang="en-US" sz="2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+ 4</a:t>
                </a:r>
                <a:r>
                  <a:rPr lang="en-US" sz="2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+ 5</a:t>
                </a:r>
                <a:r>
                  <a:rPr lang="en-US" sz="2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+ 6</a:t>
                </a:r>
                <a:r>
                  <a:rPr lang="en-US" sz="2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+ 7</a:t>
                </a:r>
                <a:r>
                  <a:rPr lang="en-US" sz="2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… + (p – 1)</a:t>
                </a:r>
                <a:r>
                  <a:rPr lang="en-US" sz="2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rgbClr val="0000CC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d ≤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2000" spc="-100" baseline="-25000" dirty="0"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└</m:t>
                        </m:r>
                        <m:rad>
                          <m:radPr>
                            <m:degHide m:val="on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2000" spc="-100" baseline="-25000" dirty="0"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┘</m:t>
                        </m:r>
                      </m:sup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└</m:t>
                        </m:r>
                        <m:f>
                          <m:f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000" baseline="-250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┘</m:t>
                        </m:r>
                      </m:e>
                    </m:nary>
                    <m:r>
                      <a:rPr lang="en-US" sz="2000" b="1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2*2, 3*2, 4*2, 5*2, 6*2, 7*2, 8*2, …, p*2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3*3, 4*3, 5*3, 6*3, 7*3, 8*3, …, p*3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4*4, 5*4, 6*4, 7*4, 8*4, …, p*4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 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     5*5, 6*5, 7*5, 8*5, …, p*5	 if p = 7, there are p-1 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             6*6, 7*6, 8*6, …, p*6         in this column (which				              7*7, 8*7, …, p*7      have been eliminated)</a:t>
                </a:r>
              </a:p>
              <a:p>
                <a:r>
                  <a:rPr lang="en-US" sz="2200" dirty="0">
                    <a:solidFill>
                      <a:srgbClr val="0000CC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           8*8</a:t>
                </a:r>
                <a:r>
                  <a:rPr lang="en-US" sz="22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…, p*8</a:t>
                </a:r>
                <a:endParaRPr lang="en-US" sz="2200" dirty="0">
                  <a:solidFill>
                    <a:srgbClr val="0000CC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16" y="401889"/>
                <a:ext cx="9851819" cy="6298006"/>
              </a:xfrm>
              <a:prstGeom prst="rect">
                <a:avLst/>
              </a:prstGeom>
              <a:blipFill>
                <a:blip r:embed="rId2"/>
                <a:stretch>
                  <a:fillRect l="-928"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729803" y="3324981"/>
            <a:ext cx="807868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2299275" y="3358083"/>
            <a:ext cx="795167" cy="88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69315" y="3308900"/>
            <a:ext cx="76348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95516" y="3341532"/>
            <a:ext cx="76348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69189" y="3358083"/>
            <a:ext cx="76348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60070" y="3358083"/>
            <a:ext cx="76348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292F49-9DF8-4787-B880-28600D7025B7}"/>
                  </a:ext>
                </a:extLst>
              </p:cNvPr>
              <p:cNvSpPr txBox="1"/>
              <p:nvPr/>
            </p:nvSpPr>
            <p:spPr>
              <a:xfrm>
                <a:off x="292621" y="6226930"/>
                <a:ext cx="5259977" cy="63107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  1 +  2  +  3  +  4  +  5  +  6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 = 21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292F49-9DF8-4787-B880-28600D702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21" y="6226930"/>
                <a:ext cx="5259977" cy="631070"/>
              </a:xfrm>
              <a:prstGeom prst="rect">
                <a:avLst/>
              </a:prstGeom>
              <a:blipFill>
                <a:blip r:embed="rId3"/>
                <a:stretch>
                  <a:fillRect b="-754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5234929" y="3436701"/>
            <a:ext cx="635339" cy="757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Image result for smiley face images">
            <a:extLst>
              <a:ext uri="{FF2B5EF4-FFF2-40B4-BE49-F238E27FC236}">
                <a16:creationId xmlns:a16="http://schemas.microsoft.com/office/drawing/2014/main" id="{AF9F398B-A752-44B3-A86E-9F9F4AC3A2B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5996">
            <a:off x="635073" y="1108053"/>
            <a:ext cx="730509" cy="51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FE3529-2F3B-C606-C098-01938FD26A2F}"/>
              </a:ext>
            </a:extLst>
          </p:cNvPr>
          <p:cNvCxnSpPr>
            <a:cxnSpLocks/>
          </p:cNvCxnSpPr>
          <p:nvPr/>
        </p:nvCxnSpPr>
        <p:spPr>
          <a:xfrm>
            <a:off x="6399888" y="3424575"/>
            <a:ext cx="521574" cy="74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185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961849-810F-47B8-870D-FB846FFC5A5A}"/>
              </a:ext>
            </a:extLst>
          </p:cNvPr>
          <p:cNvSpPr txBox="1"/>
          <p:nvPr/>
        </p:nvSpPr>
        <p:spPr>
          <a:xfrm>
            <a:off x="1490946" y="1422400"/>
            <a:ext cx="10233892" cy="321425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41929" y="349167"/>
                <a:ext cx="9531927" cy="65088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Time Efficiency for the Sieve of Eratosthenes to find all the prime which is less than n.</a:t>
                </a:r>
              </a:p>
              <a:p>
                <a:endParaRPr 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total multiplications required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≤  m ≤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2000" spc="-100" baseline="-25000" dirty="0"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└</m:t>
                        </m:r>
                        <m:rad>
                          <m:radPr>
                            <m:degHide m:val="on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2000" spc="-100" baseline="-25000" dirty="0"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┘</m:t>
                        </m:r>
                      </m:sup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└</m:t>
                        </m:r>
                        <m:f>
                          <m:f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000" baseline="-250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┘</m:t>
                        </m:r>
                      </m:e>
                    </m:nary>
                    <m:r>
                      <a:rPr lang="en-US" sz="2000" b="1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&lt; n</a:t>
                </a:r>
              </a:p>
              <a:p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    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{2, 3, 5, 7, …,</a:t>
                </a:r>
                <a:r>
                  <a:rPr lang="en-US" sz="2400" spc="-100" baseline="-25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spc="-100" baseline="-25000" dirty="0"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└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m:rPr>
                        <m:nor/>
                      </m:rPr>
                      <a:rPr lang="en-US" sz="2400" spc="-100" baseline="-25000" dirty="0"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┘</m:t>
                    </m:r>
                  </m:oMath>
                </a14:m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}.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running time for each multiplication is O(n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),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running time for the algorithm is n * O(n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=  O(n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). 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2400" spc="-100" baseline="-25000" dirty="0"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└</m:t>
                        </m:r>
                        <m:rad>
                          <m:radPr>
                            <m:degHide m:val="on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2400" spc="-100" baseline="-25000" dirty="0"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┘</m:t>
                        </m:r>
                      </m:sup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└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400" baseline="-250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┘</m:t>
                        </m:r>
                      </m:e>
                    </m:nary>
                    <m:r>
                      <a:rPr 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+(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  <m:r>
                      <a:rPr 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when n = 63?</a:t>
                </a:r>
              </a:p>
              <a:p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number of eliminations 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2400" spc="-100" baseline="-25000" dirty="0"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└</m:t>
                        </m:r>
                        <m:rad>
                          <m:radPr>
                            <m:degHide m:val="on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2400" spc="-100" baseline="-25000" dirty="0">
                            <a:latin typeface="Consolas" panose="020B0609020204030204" pitchFamily="49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┘</m:t>
                        </m:r>
                      </m:sup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└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400" baseline="-250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┘</m:t>
                        </m:r>
                      </m:e>
                    </m:nary>
                    <m:r>
                      <a:rPr lang="en-US" sz="2400" b="1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a:rPr 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aseline="-250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└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63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sz="2000" baseline="-250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┘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2−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</a:t>
                </a:r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aseline="-250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└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63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nor/>
                      </m:rPr>
                      <a:rPr lang="en-US" sz="2000" baseline="-250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┘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</a:t>
                </a:r>
                <a:r>
                  <a:rPr lang="en-US" sz="2000" baseline="-25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aseline="-250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└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63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r>
                      <m:rPr>
                        <m:nor/>
                      </m:rPr>
                      <a:rPr lang="en-US" sz="2000" baseline="-250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┘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aseline="-250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└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63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den>
                    </m:f>
                    <m:r>
                      <m:rPr>
                        <m:nor/>
                      </m:rPr>
                      <a:rPr lang="en-US" sz="2000" baseline="-250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┘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30</a:t>
                </a:r>
                <a:r>
                  <a:rPr lang="en-US" sz="2000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+ 19</a:t>
                </a:r>
                <a:r>
                  <a:rPr lang="en-US" sz="2000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+ 8</a:t>
                </a:r>
                <a:r>
                  <a:rPr lang="en-US" sz="2000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+ 3</a:t>
                </a:r>
                <a:r>
                  <a:rPr lang="en-US" sz="2000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 </a:t>
                </a:r>
                <a:r>
                  <a:rPr lang="en-US" sz="2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60 times marking “</a:t>
                </a:r>
                <a:r>
                  <a:rPr lang="en-US" sz="2000" dirty="0">
                    <a:solidFill>
                      <a:srgbClr val="008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A[j] ← 0;” 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</a:t>
                </a:r>
                <a:r>
                  <a:rPr lang="en-US" sz="2000" dirty="0">
                    <a:solidFill>
                      <a:srgbClr val="008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Algorithm Sieve(n), which generates the prime numbers 2, 3, 5, 7, 11, 13, 17, 19, 23, 29, 31, 37, 41, 43, 47, 53, 59, 61.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this says is that when considering 3, p*p = 3*3 is the first one A[9]</a:t>
                </a:r>
                <a:r>
                  <a:rPr lang="en-US" sz="2000" dirty="0">
                    <a:solidFill>
                      <a:srgbClr val="008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← 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Then the next is 4*3, A[12] </a:t>
                </a:r>
                <a:r>
                  <a:rPr lang="en-US" sz="2000" dirty="0">
                    <a:solidFill>
                      <a:srgbClr val="008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← 0, but this was done when considering 2.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is, when (p+1)*3 ≤ 63. A[(p+1)*3] </a:t>
                </a:r>
                <a:r>
                  <a:rPr lang="en-US" sz="2000" dirty="0">
                    <a:solidFill>
                      <a:srgbClr val="008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← 0 even when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(p+1)*3 is even. Repetition of eliminations are occurred.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929" y="349167"/>
                <a:ext cx="9531927" cy="6508833"/>
              </a:xfrm>
              <a:prstGeom prst="rect">
                <a:avLst/>
              </a:prstGeom>
              <a:blipFill>
                <a:blip r:embed="rId2"/>
                <a:stretch>
                  <a:fillRect l="-1151" t="-749" r="-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7B7C148E-C9B9-439E-989D-C48FBE88711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4751">
            <a:off x="860281" y="2115638"/>
            <a:ext cx="661298" cy="42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790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3669A6-0DF4-4211-983A-FFF6B70B7532}"/>
              </a:ext>
            </a:extLst>
          </p:cNvPr>
          <p:cNvSpPr txBox="1"/>
          <p:nvPr/>
        </p:nvSpPr>
        <p:spPr>
          <a:xfrm>
            <a:off x="1710894" y="564576"/>
            <a:ext cx="9261906" cy="6019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02595" y="634182"/>
            <a:ext cx="8986810" cy="588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600" i="1" dirty="0">
                <a:ea typeface="Calibri" panose="020F0502020204030204" pitchFamily="34" charset="0"/>
                <a:cs typeface="Times New Roman" panose="02020603050405020304" pitchFamily="18" charset="0"/>
              </a:rPr>
              <a:t>Several characteristics of Algorithms:</a:t>
            </a:r>
            <a:endParaRPr lang="en-US" sz="2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[non-ambiguity]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non-ambiguity requirement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each step of an algorithm cannot be compromised.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Prime Factorization in Middle School Procedure for computing </a:t>
            </a:r>
            <a:r>
              <a:rPr lang="en-US" sz="2400" dirty="0" err="1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(m, n) is defined ambiguously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[Well-specified inputs’ range]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range of inputs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which an algorithm works has to be specified carefully.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Consecutive integer checking algorithm for computing </a:t>
            </a:r>
            <a:r>
              <a:rPr lang="en-US" sz="2400" dirty="0" err="1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(m, n) does not work correctly when one of the input numbers is zero.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[Different ways for specifying an algorithm]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same algorithm can be represented in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several different ways.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Euclid’s algorithm can be defined recursively or non-recursively.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nth Fibonacci Term can be computed recursively and iteratively.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hought Bubble: Cloud 3">
            <a:extLst>
              <a:ext uri="{FF2B5EF4-FFF2-40B4-BE49-F238E27FC236}">
                <a16:creationId xmlns:a16="http://schemas.microsoft.com/office/drawing/2014/main" id="{B33E7E8F-F169-4B0B-98C5-016240526ACA}"/>
              </a:ext>
            </a:extLst>
          </p:cNvPr>
          <p:cNvSpPr/>
          <p:nvPr/>
        </p:nvSpPr>
        <p:spPr>
          <a:xfrm rot="20706359" flipH="1">
            <a:off x="750493" y="2246125"/>
            <a:ext cx="447454" cy="353601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B9DA06A3-30F8-4567-B7AA-44BF0B7E34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2242">
            <a:off x="669048" y="2180819"/>
            <a:ext cx="615488" cy="47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138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389D0C-B1DA-4739-A8F3-F15C01033FF2}"/>
              </a:ext>
            </a:extLst>
          </p:cNvPr>
          <p:cNvSpPr txBox="1"/>
          <p:nvPr/>
        </p:nvSpPr>
        <p:spPr>
          <a:xfrm>
            <a:off x="1294280" y="564576"/>
            <a:ext cx="9678520" cy="6019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80247" y="1507748"/>
            <a:ext cx="931747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[Several algorithms for a problem]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Several algorithms for solving the same problem may exist.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Euclid, Consecutive integer checking and Middle school procedure for computing </a:t>
            </a:r>
            <a:r>
              <a:rPr lang="en-US" sz="2400" dirty="0" err="1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(m, n). </a:t>
            </a:r>
            <a:endParaRPr lang="en-US" sz="2400" strike="sngStrike" dirty="0">
              <a:solidFill>
                <a:srgbClr val="3333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[Various Speeds of different Algorithms for solving the same problem] Algorithms for the same problem can be based on very different ideas and can solve the problem with dramatically different speeds.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exponential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4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Fibonacci_Number_F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computes recursively the list of the n Fibonacci members based on its definition, and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Polynomial_Algorithm_Fib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computes non-recursively the list of its of its n members.</a:t>
            </a:r>
          </a:p>
        </p:txBody>
      </p:sp>
      <p:sp>
        <p:nvSpPr>
          <p:cNvPr id="3" name="Thought Bubble: Cloud 3">
            <a:extLst>
              <a:ext uri="{FF2B5EF4-FFF2-40B4-BE49-F238E27FC236}">
                <a16:creationId xmlns:a16="http://schemas.microsoft.com/office/drawing/2014/main" id="{B33E7E8F-F169-4B0B-98C5-016240526ACA}"/>
              </a:ext>
            </a:extLst>
          </p:cNvPr>
          <p:cNvSpPr/>
          <p:nvPr/>
        </p:nvSpPr>
        <p:spPr>
          <a:xfrm rot="20706359" flipH="1">
            <a:off x="707140" y="2263252"/>
            <a:ext cx="376201" cy="327125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Striped Right 3">
            <a:extLst>
              <a:ext uri="{FF2B5EF4-FFF2-40B4-BE49-F238E27FC236}">
                <a16:creationId xmlns:a16="http://schemas.microsoft.com/office/drawing/2014/main" id="{49AC542A-A996-49FA-B6AE-220250BD9C84}"/>
              </a:ext>
            </a:extLst>
          </p:cNvPr>
          <p:cNvSpPr/>
          <p:nvPr/>
        </p:nvSpPr>
        <p:spPr>
          <a:xfrm>
            <a:off x="10040983" y="6165669"/>
            <a:ext cx="426720" cy="34834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E83E9E2D-1B96-4082-89B4-1EDFDC126B1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7204">
            <a:off x="619100" y="2230526"/>
            <a:ext cx="689373" cy="49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63AD72-53CC-41DF-A6F5-330E7443D73F}"/>
              </a:ext>
            </a:extLst>
          </p:cNvPr>
          <p:cNvSpPr/>
          <p:nvPr/>
        </p:nvSpPr>
        <p:spPr>
          <a:xfrm>
            <a:off x="1580247" y="708336"/>
            <a:ext cx="5181418" cy="501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600" i="1" dirty="0">
                <a:ea typeface="Calibri" panose="020F0502020204030204" pitchFamily="34" charset="0"/>
                <a:cs typeface="Times New Roman" panose="02020603050405020304" pitchFamily="18" charset="0"/>
              </a:rPr>
              <a:t>Several characteristics of Algorithms:</a:t>
            </a:r>
            <a:endParaRPr lang="en-US" sz="2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220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5C2321-0E21-4B06-B52F-69631A9B6A78}"/>
              </a:ext>
            </a:extLst>
          </p:cNvPr>
          <p:cNvSpPr txBox="1"/>
          <p:nvPr/>
        </p:nvSpPr>
        <p:spPr>
          <a:xfrm>
            <a:off x="1885065" y="2516777"/>
            <a:ext cx="8077541" cy="148255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C7BD24-698A-45B2-8D53-7DF3C90F0370}"/>
              </a:ext>
            </a:extLst>
          </p:cNvPr>
          <p:cNvSpPr/>
          <p:nvPr/>
        </p:nvSpPr>
        <p:spPr>
          <a:xfrm>
            <a:off x="2569464" y="2922117"/>
            <a:ext cx="69925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cs typeface="Times New Roman" panose="02020603050405020304" pitchFamily="18" charset="0"/>
              </a:rPr>
              <a:t>Another Way for Finding the GCD:</a:t>
            </a:r>
          </a:p>
          <a:p>
            <a:pPr algn="ctr"/>
            <a:r>
              <a:rPr lang="en-US" sz="3200" dirty="0">
                <a:cs typeface="Times New Roman" panose="02020603050405020304" pitchFamily="18" charset="0"/>
              </a:rPr>
              <a:t>Writing a GCD as a Linear Combination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67565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429408-857F-45B5-8DFD-87D36E461177}"/>
              </a:ext>
            </a:extLst>
          </p:cNvPr>
          <p:cNvSpPr txBox="1"/>
          <p:nvPr/>
        </p:nvSpPr>
        <p:spPr>
          <a:xfrm>
            <a:off x="1357218" y="3103392"/>
            <a:ext cx="9477564" cy="261129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2BD8AB-D057-43C1-B888-3CC16D3F6928}"/>
              </a:ext>
            </a:extLst>
          </p:cNvPr>
          <p:cNvSpPr txBox="1"/>
          <p:nvPr/>
        </p:nvSpPr>
        <p:spPr>
          <a:xfrm>
            <a:off x="1742094" y="2628985"/>
            <a:ext cx="8784837" cy="2611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cs typeface="Times New Roman" panose="02020603050405020304" pitchFamily="18" charset="0"/>
              </a:rPr>
              <a:t>Definition: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>
              <a:lnSpc>
                <a:spcPct val="150000"/>
              </a:lnSpc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integer d is said to be a </a:t>
            </a:r>
            <a:r>
              <a:rPr lang="en-US" sz="24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combination of integers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and y if, and only if there exist integers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 such that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*x + j*y = d.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GCD as a Linear Combination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3409">
            <a:off x="1075476" y="2175547"/>
            <a:ext cx="581835" cy="3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sad face">
            <a:extLst>
              <a:ext uri="{FF2B5EF4-FFF2-40B4-BE49-F238E27FC236}">
                <a16:creationId xmlns:a16="http://schemas.microsoft.com/office/drawing/2014/main" id="{33F83EC3-52C3-972A-6DFE-2608732C1CC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97490" y="1997006"/>
            <a:ext cx="395798" cy="3598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1860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079B37F-42DB-4171-8FBA-38BBDA55A02E}"/>
              </a:ext>
            </a:extLst>
          </p:cNvPr>
          <p:cNvSpPr txBox="1"/>
          <p:nvPr/>
        </p:nvSpPr>
        <p:spPr>
          <a:xfrm>
            <a:off x="905691" y="5407573"/>
            <a:ext cx="9318172" cy="147655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32978-C5D6-4372-822E-E1E6AF719565}"/>
              </a:ext>
            </a:extLst>
          </p:cNvPr>
          <p:cNvSpPr txBox="1"/>
          <p:nvPr/>
        </p:nvSpPr>
        <p:spPr>
          <a:xfrm>
            <a:off x="905691" y="3406805"/>
            <a:ext cx="9318173" cy="103513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CA7BCC-9711-4B1F-8AB7-BBA693365219}"/>
              </a:ext>
            </a:extLst>
          </p:cNvPr>
          <p:cNvSpPr txBox="1"/>
          <p:nvPr/>
        </p:nvSpPr>
        <p:spPr>
          <a:xfrm>
            <a:off x="1591149" y="534004"/>
            <a:ext cx="8632714" cy="16656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44040" y="969725"/>
            <a:ext cx="8503919" cy="5478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Theorem 0.2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d | a and d | b, then for integers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j, d | (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ia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jb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Consider  a = 24 and b = 30.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Since 6 | 24 and 6 | 30, then for integers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j, 6 | (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*24+j*30).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 is,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*24+j*30) is multiples of 6.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fact is that 24 = 4*6 and 30 = 5*6;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(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*24+j*30) =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*4*6 + j*5*6 = (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*4 + j*5)6.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That is, 6 | (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*24+j*30) for 6 | (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*4 + j*5)6.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*24+j*30) has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least multiple of 6  when (</a:t>
            </a:r>
            <a:r>
              <a:rPr lang="en-US" sz="2400" i="1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*4 + j*5) = 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79A2BE6F-884C-47DB-A30F-95176D20056D}"/>
              </a:ext>
            </a:extLst>
          </p:cNvPr>
          <p:cNvSpPr/>
          <p:nvPr/>
        </p:nvSpPr>
        <p:spPr>
          <a:xfrm rot="20706359" flipH="1">
            <a:off x="846597" y="1564701"/>
            <a:ext cx="376201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5947">
            <a:off x="823428" y="1539559"/>
            <a:ext cx="581452" cy="41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470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C2FC651-0B36-C959-17CF-55C4AD16F936}"/>
              </a:ext>
            </a:extLst>
          </p:cNvPr>
          <p:cNvSpPr txBox="1"/>
          <p:nvPr/>
        </p:nvSpPr>
        <p:spPr>
          <a:xfrm>
            <a:off x="370547" y="3636221"/>
            <a:ext cx="10835313" cy="151194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A141CE-1D9E-48EA-B9E5-95EAD2F08E28}"/>
              </a:ext>
            </a:extLst>
          </p:cNvPr>
          <p:cNvSpPr txBox="1"/>
          <p:nvPr/>
        </p:nvSpPr>
        <p:spPr>
          <a:xfrm>
            <a:off x="1892439" y="3561196"/>
            <a:ext cx="8055863" cy="16619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600" dirty="0">
                <a:solidFill>
                  <a:srgbClr val="3333FF"/>
                </a:solidFill>
                <a:cs typeface="Times New Roman" panose="02020603050405020304" pitchFamily="18" charset="0"/>
              </a:rPr>
              <a:t>Theorem 0.1.4.5:   </a:t>
            </a:r>
            <a:r>
              <a:rPr 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(Writing a GCD as a Linear Combination)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all integers a and b, not both zero, if d =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b), then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exist integers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j such that a*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b*j = d.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DB5EBF07-187B-4EAD-9FC4-269B5CB7C2B5}"/>
              </a:ext>
            </a:extLst>
          </p:cNvPr>
          <p:cNvSpPr/>
          <p:nvPr/>
        </p:nvSpPr>
        <p:spPr>
          <a:xfrm rot="20706359" flipH="1">
            <a:off x="1018633" y="3731174"/>
            <a:ext cx="376201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moticon smiley with thumb up Stock Vector - 16515884">
            <a:extLst>
              <a:ext uri="{FF2B5EF4-FFF2-40B4-BE49-F238E27FC236}">
                <a16:creationId xmlns:a16="http://schemas.microsoft.com/office/drawing/2014/main" id="{9D533402-AFA9-4DF7-84D0-C04A5F9945E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39" y="3743364"/>
            <a:ext cx="377444" cy="2776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D3892C-8710-814B-6068-397782B338BF}"/>
              </a:ext>
            </a:extLst>
          </p:cNvPr>
          <p:cNvSpPr txBox="1"/>
          <p:nvPr/>
        </p:nvSpPr>
        <p:spPr>
          <a:xfrm>
            <a:off x="1527951" y="896795"/>
            <a:ext cx="8784837" cy="2611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cs typeface="Times New Roman" panose="02020603050405020304" pitchFamily="18" charset="0"/>
              </a:rPr>
              <a:t>Definition: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>
              <a:lnSpc>
                <a:spcPct val="150000"/>
              </a:lnSpc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integer d is said to be a </a:t>
            </a:r>
            <a:r>
              <a:rPr lang="en-US" sz="24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combination of integers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and y if, and only if there exist integers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 such that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*x + j*y = d.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GCD as a Linear Combination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83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9971D45-9967-2D91-60CD-8805878F9301}"/>
              </a:ext>
            </a:extLst>
          </p:cNvPr>
          <p:cNvSpPr txBox="1"/>
          <p:nvPr/>
        </p:nvSpPr>
        <p:spPr>
          <a:xfrm>
            <a:off x="954266" y="3409378"/>
            <a:ext cx="3873731" cy="5249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9C179-2485-4850-8931-DB16895D1276}"/>
              </a:ext>
            </a:extLst>
          </p:cNvPr>
          <p:cNvSpPr txBox="1"/>
          <p:nvPr/>
        </p:nvSpPr>
        <p:spPr>
          <a:xfrm>
            <a:off x="970990" y="4462724"/>
            <a:ext cx="2852865" cy="5249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01CA3-6B99-462E-BFE0-BAA311F77D8B}"/>
              </a:ext>
            </a:extLst>
          </p:cNvPr>
          <p:cNvSpPr txBox="1"/>
          <p:nvPr/>
        </p:nvSpPr>
        <p:spPr>
          <a:xfrm>
            <a:off x="1069669" y="886220"/>
            <a:ext cx="3354285" cy="6987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74802" y="1052658"/>
            <a:ext cx="9401452" cy="4367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define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(0, 0) = 0. 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definition is necessary to make standard properties of the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function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(such as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(x, 0) =  |x| )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universally valid.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following are elementary properties of the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function: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(a, b) = 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(b, a),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(a, b) =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(-a, b),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(a, b) =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(|a|, |b|),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(a, 0) =  |a|, 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= |a|,    for k ɛ Z = { …., -2, -1, 0, 1, 2, …} of integers.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062" y="939297"/>
            <a:ext cx="9401452" cy="10830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417E2EA4-0FC4-4219-A201-87290C990240}"/>
              </a:ext>
            </a:extLst>
          </p:cNvPr>
          <p:cNvSpPr/>
          <p:nvPr/>
        </p:nvSpPr>
        <p:spPr>
          <a:xfrm rot="20706359" flipH="1">
            <a:off x="660975" y="998712"/>
            <a:ext cx="376201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3101">
            <a:off x="512064" y="955437"/>
            <a:ext cx="630936" cy="44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EF960D-D46E-BD28-DE2B-4D7275075539}"/>
              </a:ext>
            </a:extLst>
          </p:cNvPr>
          <p:cNvSpPr txBox="1"/>
          <p:nvPr/>
        </p:nvSpPr>
        <p:spPr>
          <a:xfrm>
            <a:off x="4423954" y="4410227"/>
            <a:ext cx="745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gcd</a:t>
            </a:r>
            <a:r>
              <a:rPr lang="en-US" dirty="0"/>
              <a:t>(-5, 2) = </a:t>
            </a:r>
            <a:r>
              <a:rPr lang="en-US" dirty="0" err="1"/>
              <a:t>gcd</a:t>
            </a:r>
            <a:r>
              <a:rPr lang="en-US" dirty="0"/>
              <a:t>(2, -1) = </a:t>
            </a:r>
            <a:r>
              <a:rPr lang="en-US" dirty="0" err="1"/>
              <a:t>gcd</a:t>
            </a:r>
            <a:r>
              <a:rPr lang="en-US" dirty="0"/>
              <a:t>(-1, 0) = |-1| = 1 = </a:t>
            </a:r>
            <a:r>
              <a:rPr lang="en-US" dirty="0" err="1"/>
              <a:t>gcd</a:t>
            </a:r>
            <a:r>
              <a:rPr lang="en-US" dirty="0"/>
              <a:t>(1, 0) = </a:t>
            </a:r>
            <a:r>
              <a:rPr lang="en-US" dirty="0" err="1"/>
              <a:t>gcd</a:t>
            </a:r>
            <a:r>
              <a:rPr lang="en-US" dirty="0"/>
              <a:t>(2, 1) = </a:t>
            </a:r>
            <a:r>
              <a:rPr lang="en-US" dirty="0" err="1"/>
              <a:t>gcd</a:t>
            </a:r>
            <a:r>
              <a:rPr lang="en-US" dirty="0"/>
              <a:t>(5, 1)</a:t>
            </a:r>
          </a:p>
        </p:txBody>
      </p:sp>
    </p:spTree>
    <p:extLst>
      <p:ext uri="{BB962C8B-B14F-4D97-AF65-F5344CB8AC3E}">
        <p14:creationId xmlns:p14="http://schemas.microsoft.com/office/powerpoint/2010/main" val="31774237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961F56D-C4EC-F37F-E05C-EA58D903EA6C}"/>
              </a:ext>
            </a:extLst>
          </p:cNvPr>
          <p:cNvSpPr txBox="1"/>
          <p:nvPr/>
        </p:nvSpPr>
        <p:spPr>
          <a:xfrm>
            <a:off x="0" y="4441371"/>
            <a:ext cx="9330612" cy="181946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1EDD9-CD06-4D51-B74D-C3A5A477E84E}"/>
              </a:ext>
            </a:extLst>
          </p:cNvPr>
          <p:cNvSpPr txBox="1"/>
          <p:nvPr/>
        </p:nvSpPr>
        <p:spPr>
          <a:xfrm>
            <a:off x="1" y="2443263"/>
            <a:ext cx="11852366" cy="48613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D8E101-2C31-4386-B640-44212B4BB558}"/>
              </a:ext>
            </a:extLst>
          </p:cNvPr>
          <p:cNvSpPr txBox="1"/>
          <p:nvPr/>
        </p:nvSpPr>
        <p:spPr>
          <a:xfrm>
            <a:off x="0" y="6286308"/>
            <a:ext cx="11852366" cy="48613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9DDE34-9F21-4378-BD9E-5DA1AC1A836B}"/>
              </a:ext>
            </a:extLst>
          </p:cNvPr>
          <p:cNvSpPr txBox="1"/>
          <p:nvPr/>
        </p:nvSpPr>
        <p:spPr>
          <a:xfrm>
            <a:off x="541453" y="722811"/>
            <a:ext cx="10835313" cy="151194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Emoticon smiley with thumb up Stock Vector - 16515884">
            <a:extLst>
              <a:ext uri="{FF2B5EF4-FFF2-40B4-BE49-F238E27FC236}">
                <a16:creationId xmlns:a16="http://schemas.microsoft.com/office/drawing/2014/main" id="{3757CB9C-98D7-4178-90EB-FAE7A3E84E1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0" y="6286308"/>
            <a:ext cx="377444" cy="27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9AB7582A-398D-AA5B-EC1F-96EB179F5EAF}"/>
              </a:ext>
            </a:extLst>
          </p:cNvPr>
          <p:cNvSpPr/>
          <p:nvPr/>
        </p:nvSpPr>
        <p:spPr>
          <a:xfrm rot="20706359" flipH="1">
            <a:off x="573946" y="1369211"/>
            <a:ext cx="376201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Emoticon smiley with thumb up Stock Vector - 16515884">
            <a:extLst>
              <a:ext uri="{FF2B5EF4-FFF2-40B4-BE49-F238E27FC236}">
                <a16:creationId xmlns:a16="http://schemas.microsoft.com/office/drawing/2014/main" id="{AC3C7405-01AB-A664-A217-B378C64AE93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06" y="1323604"/>
            <a:ext cx="377444" cy="27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DFFA4B-11B5-E04E-D65B-F0CFB542EABD}"/>
              </a:ext>
            </a:extLst>
          </p:cNvPr>
          <p:cNvSpPr txBox="1"/>
          <p:nvPr/>
        </p:nvSpPr>
        <p:spPr>
          <a:xfrm>
            <a:off x="5514392" y="3036616"/>
            <a:ext cx="6337974" cy="140475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937450" y="597163"/>
                <a:ext cx="10650582" cy="61752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600" dirty="0">
                    <a:solidFill>
                      <a:srgbClr val="3333FF"/>
                    </a:solidFill>
                    <a:cs typeface="Times New Roman" panose="02020603050405020304" pitchFamily="18" charset="0"/>
                  </a:rPr>
                  <a:t>Theorem 0.1.4.5:   </a:t>
                </a:r>
                <a:r>
                  <a:rPr 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(Writing a GCD as a Linear Combination)</a:t>
                </a:r>
              </a:p>
              <a:p>
                <a:pPr lvl="1"/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 integers a and b, not both zero, if d =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(a, b), </a:t>
                </a:r>
              </a:p>
              <a:p>
                <a:pPr lvl="1"/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there exist integers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j such that a*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b*j = d.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Example: </a:t>
                </a:r>
                <a:r>
                  <a:rPr lang="en-US" sz="22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Write a GCD as a Linear Combination. </a:t>
                </a:r>
                <a:r>
                  <a:rPr lang="en-US" sz="22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this a way to find the </a:t>
                </a:r>
                <a:r>
                  <a:rPr lang="en-US" sz="2200" dirty="0" err="1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2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(30, 24)?)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Consider  a = 30 and b = 24.               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 = q *   y +  r yields       x –   q * y   = r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Then d =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(30, 24) =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(24, 6)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 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+ 6 yields (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1*</a:t>
                </a:r>
                <a:r>
                  <a:rPr lang="en-US" sz="2400" u="sng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30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-1*</a:t>
                </a:r>
                <a:r>
                  <a:rPr lang="en-US" sz="2400" u="sng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 (1)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=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  6, 0)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4 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6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+ 0 yields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(1*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-4 *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= 0.   (2)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=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	    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6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 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yields (1*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6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-1 *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=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 (3)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(3)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(1*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-1 *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(1*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-1*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(1 *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-4 *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) = (-1 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+ 5 * </a:t>
                </a:r>
                <a:r>
                  <a:rPr lang="en-US" sz="2400" u="sng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(-1 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+ 5* (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1*</a:t>
                </a:r>
                <a:r>
                  <a:rPr lang="en-US" sz="2400" u="sng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30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-1*</a:t>
                </a:r>
                <a:r>
                  <a:rPr lang="en-US" sz="2400" u="sng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)) = (-1 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+ 5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 </a:t>
                </a:r>
                <a:r>
                  <a:rPr lang="en-US" sz="2400" u="sng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30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-5 * </a:t>
                </a:r>
                <a:r>
                  <a:rPr lang="en-US" sz="2400" u="sng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))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=      (5 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-6 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=      6 (5 * 5 – 6 * 4), where (5 * 5 – 6 * 4) = 1,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5 and j = -6.  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Thus, 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(24, 30) = 6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there exist 5 and -6 integers, such that 6 (5 * 5 – 6 * 4) = 6.</a:t>
                </a:r>
                <a:endParaRPr lang="en-US" sz="2400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50" y="597163"/>
                <a:ext cx="10650582" cy="6175280"/>
              </a:xfrm>
              <a:prstGeom prst="rect">
                <a:avLst/>
              </a:prstGeom>
              <a:blipFill>
                <a:blip r:embed="rId3"/>
                <a:stretch>
                  <a:fillRect l="-1030" b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43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F2C3320-B05F-4A4D-9D16-0BF926B4B98D}"/>
              </a:ext>
            </a:extLst>
          </p:cNvPr>
          <p:cNvSpPr txBox="1"/>
          <p:nvPr/>
        </p:nvSpPr>
        <p:spPr>
          <a:xfrm>
            <a:off x="1001485" y="1599891"/>
            <a:ext cx="10755087" cy="156460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6D81B-2ACD-4943-9D44-D4A872C185ED}"/>
              </a:ext>
            </a:extLst>
          </p:cNvPr>
          <p:cNvSpPr txBox="1"/>
          <p:nvPr/>
        </p:nvSpPr>
        <p:spPr>
          <a:xfrm>
            <a:off x="5277393" y="3213463"/>
            <a:ext cx="6426927" cy="139544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2FEFD-003B-4D2A-A848-5AA8167E4ECF}"/>
              </a:ext>
            </a:extLst>
          </p:cNvPr>
          <p:cNvSpPr txBox="1"/>
          <p:nvPr/>
        </p:nvSpPr>
        <p:spPr>
          <a:xfrm>
            <a:off x="949233" y="4657873"/>
            <a:ext cx="10755087" cy="220012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62279" y="217913"/>
                <a:ext cx="10356321" cy="66400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Example 0.26a:  Writing a GCD as a Linear Combination.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Use the Euclid algorithm to find the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30 and 24, which is 6. 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gcd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(30, 24) = 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gcd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(24, 30 mod 24) = 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gcd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(24, 6) = </a:t>
                </a:r>
                <a:r>
                  <a:rPr lang="en-US" sz="22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gcd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(6, 0) = 6.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press the computation of </a:t>
                </a:r>
                <a:r>
                  <a:rPr lang="en-US" sz="2400" dirty="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(30, 24) as a linear combination of 30 and 24:</a:t>
                </a:r>
                <a:endParaRPr lang="en-US" sz="2400" dirty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The first three steps use successive applications of the quotient-remainder theorem. Then, find the coefficients of the linear combination by substituting back through the results of the previous three steps.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  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gcd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(30, 24) =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gcd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(24, 6)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30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= 1 *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24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 + 6,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yields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6 =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30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– 1*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24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. (1)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  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gcd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(24, 6)   =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gcd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(6, 0) 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24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= 4 *  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6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 + 0, </a:t>
                </a:r>
                <a:r>
                  <a:rPr lang="en-US" sz="2400" dirty="0">
                    <a:latin typeface="Times New Roman" panose="02020603050405020304" pitchFamily="18" charset="0"/>
                  </a:rPr>
                  <a:t>yields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0 =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24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– 4 * 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6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. (2)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  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gcd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(6, 0)     = 6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	    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   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6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= 1 *  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 + 6, </a:t>
                </a:r>
                <a:r>
                  <a:rPr lang="en-US" sz="2400" dirty="0">
                    <a:latin typeface="Times New Roman" panose="02020603050405020304" pitchFamily="18" charset="0"/>
                  </a:rPr>
                  <a:t>yields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6 =  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6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– 1 * 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. (3)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</a:rPr>
                  <a:t>Since 6 = </a:t>
                </a:r>
                <a:r>
                  <a:rPr lang="en-US" sz="2600" dirty="0">
                    <a:latin typeface="Times New Roman" panose="02020603050405020304" pitchFamily="18" charset="0"/>
                  </a:rPr>
                  <a:t> </a:t>
                </a:r>
                <a:r>
                  <a:rPr lang="en-US" sz="2400" u="sng" dirty="0">
                    <a:latin typeface="Times New Roman" panose="02020603050405020304" pitchFamily="18" charset="0"/>
                  </a:rPr>
                  <a:t>6</a:t>
                </a:r>
                <a:r>
                  <a:rPr lang="en-US" sz="2400" dirty="0">
                    <a:latin typeface="Times New Roman" panose="02020603050405020304" pitchFamily="18" charset="0"/>
                  </a:rPr>
                  <a:t>  – 1 *   </a:t>
                </a:r>
                <a:r>
                  <a:rPr lang="en-US" sz="2400" u="sng" dirty="0">
                    <a:latin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</a:rPr>
                  <a:t>  = 1 * </a:t>
                </a:r>
                <a:r>
                  <a:rPr lang="en-US" sz="2400" u="sng" dirty="0">
                    <a:latin typeface="Times New Roman" panose="02020603050405020304" pitchFamily="18" charset="0"/>
                  </a:rPr>
                  <a:t>6</a:t>
                </a:r>
                <a:r>
                  <a:rPr lang="en-US" sz="2400" dirty="0">
                    <a:latin typeface="Times New Roman" panose="02020603050405020304" pitchFamily="18" charset="0"/>
                  </a:rPr>
                  <a:t>   from step (3)</a:t>
                </a:r>
                <a:endParaRPr lang="en-US" sz="2400" u="sng" dirty="0">
                  <a:latin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</a:rPr>
                  <a:t>             = 1 *  (</a:t>
                </a:r>
                <a:r>
                  <a:rPr lang="en-US" sz="2400" u="sng" dirty="0">
                    <a:latin typeface="Times New Roman" panose="02020603050405020304" pitchFamily="18" charset="0"/>
                  </a:rPr>
                  <a:t>30</a:t>
                </a:r>
                <a:r>
                  <a:rPr lang="en-US" sz="2400" dirty="0">
                    <a:latin typeface="Times New Roman" panose="02020603050405020304" pitchFamily="18" charset="0"/>
                  </a:rPr>
                  <a:t>  – 1  * </a:t>
                </a:r>
                <a:r>
                  <a:rPr lang="en-US" sz="2400" u="sng" dirty="0">
                    <a:latin typeface="Times New Roman" panose="02020603050405020304" pitchFamily="18" charset="0"/>
                  </a:rPr>
                  <a:t>24</a:t>
                </a:r>
                <a:r>
                  <a:rPr lang="en-US" sz="2400" dirty="0">
                    <a:latin typeface="Times New Roman" panose="02020603050405020304" pitchFamily="18" charset="0"/>
                  </a:rPr>
                  <a:t> )	   by substitution of </a:t>
                </a:r>
                <a:r>
                  <a:rPr lang="en-US" sz="2400" u="sng" dirty="0">
                    <a:latin typeface="Times New Roman" panose="02020603050405020304" pitchFamily="18" charset="0"/>
                  </a:rPr>
                  <a:t>6</a:t>
                </a:r>
                <a:r>
                  <a:rPr lang="en-US" sz="2400" dirty="0">
                    <a:latin typeface="Times New Roman" panose="02020603050405020304" pitchFamily="18" charset="0"/>
                  </a:rPr>
                  <a:t> from step (1)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</a:rPr>
                  <a:t>             = 1 * </a:t>
                </a:r>
                <a:r>
                  <a:rPr lang="en-US" sz="2400" u="sng" dirty="0">
                    <a:latin typeface="Times New Roman" panose="02020603050405020304" pitchFamily="18" charset="0"/>
                  </a:rPr>
                  <a:t>30</a:t>
                </a:r>
                <a:r>
                  <a:rPr lang="en-US" sz="2400" dirty="0">
                    <a:latin typeface="Times New Roman" panose="02020603050405020304" pitchFamily="18" charset="0"/>
                  </a:rPr>
                  <a:t> + (-1) * </a:t>
                </a:r>
                <a:r>
                  <a:rPr lang="en-US" sz="2400" u="sng" dirty="0">
                    <a:latin typeface="Times New Roman" panose="02020603050405020304" pitchFamily="18" charset="0"/>
                  </a:rPr>
                  <a:t>24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</a:rPr>
                  <a:t>Thus,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gcd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(30, 24) = </a:t>
                </a:r>
                <a:r>
                  <a:rPr lang="en-US" sz="2400" dirty="0">
                    <a:latin typeface="Times New Roman" panose="02020603050405020304" pitchFamily="18" charset="0"/>
                  </a:rPr>
                  <a:t>1*30 + (-1)*24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                            = 6(1*5 + (-1)*4) = 6, where (1*5 + (-1)*4) = 1,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= 1 and j = -1. 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279" y="217913"/>
                <a:ext cx="10356321" cy="6640087"/>
              </a:xfrm>
              <a:prstGeom prst="rect">
                <a:avLst/>
              </a:prstGeom>
              <a:blipFill>
                <a:blip r:embed="rId2"/>
                <a:stretch>
                  <a:fillRect l="-1059" t="-735" r="-647" b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loud Callout 2">
            <a:extLst>
              <a:ext uri="{FF2B5EF4-FFF2-40B4-BE49-F238E27FC236}">
                <a16:creationId xmlns:a16="http://schemas.microsoft.com/office/drawing/2014/main" id="{5729AD17-C268-4ED1-B874-806205827980}"/>
              </a:ext>
            </a:extLst>
          </p:cNvPr>
          <p:cNvSpPr/>
          <p:nvPr/>
        </p:nvSpPr>
        <p:spPr>
          <a:xfrm flipH="1">
            <a:off x="706643" y="1202813"/>
            <a:ext cx="540688" cy="348116"/>
          </a:xfrm>
          <a:prstGeom prst="cloudCallout">
            <a:avLst>
              <a:gd name="adj1" fmla="val -59429"/>
              <a:gd name="adj2" fmla="val 1257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Emoticon smiley with thumb up Stock Vector - 16515884">
            <a:extLst>
              <a:ext uri="{FF2B5EF4-FFF2-40B4-BE49-F238E27FC236}">
                <a16:creationId xmlns:a16="http://schemas.microsoft.com/office/drawing/2014/main" id="{768CF4B1-3731-492B-AC80-07F120D1023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65" y="1238058"/>
            <a:ext cx="377444" cy="277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09562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A311325-052F-FE81-426B-AA72A2750873}"/>
              </a:ext>
            </a:extLst>
          </p:cNvPr>
          <p:cNvSpPr txBox="1"/>
          <p:nvPr/>
        </p:nvSpPr>
        <p:spPr>
          <a:xfrm>
            <a:off x="1118450" y="534004"/>
            <a:ext cx="9328516" cy="16656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9120D-67CB-4BE0-AED4-8C4CE5809C93}"/>
              </a:ext>
            </a:extLst>
          </p:cNvPr>
          <p:cNvSpPr txBox="1"/>
          <p:nvPr/>
        </p:nvSpPr>
        <p:spPr>
          <a:xfrm>
            <a:off x="1118449" y="2239450"/>
            <a:ext cx="9328517" cy="250240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38612" y="828518"/>
                <a:ext cx="8245351" cy="5763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1800"/>
                  </a:spcAft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following theorem states that if x and y are any integers, not both zero, then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(x, y) is the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smallest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positive element of the set {ix +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jy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|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j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Z,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ix +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jy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&gt; 0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} of linear combination of x and y.</a:t>
                </a:r>
                <a:endParaRPr lang="en-US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600" dirty="0">
                    <a:solidFill>
                      <a:srgbClr val="0000FF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Theorem 0.3</a:t>
                </a:r>
              </a:p>
              <a:p>
                <a:pPr>
                  <a:spcAft>
                    <a:spcPts val="9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x and y be integers, not both 0. </a:t>
                </a:r>
              </a:p>
              <a:p>
                <a:pPr>
                  <a:spcAft>
                    <a:spcPts val="9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d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min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{ix +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jy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|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j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Z and ix +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jy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&gt; 0}, which means that</a:t>
                </a:r>
                <a:endParaRPr lang="en-US" sz="2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9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 is the </a:t>
                </a:r>
                <a:r>
                  <a:rPr lang="en-US" sz="24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smallest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positive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linear combination of x and y. 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9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Then,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 = </a:t>
                </a:r>
                <a:r>
                  <a:rPr lang="en-US" sz="24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(x, y).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Rationalize: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d =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(x, y).    This says, d | x and d | y and d | (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| (md +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where x = md and y =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| (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)d and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jnd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0.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612" y="828518"/>
                <a:ext cx="8245351" cy="5763501"/>
              </a:xfrm>
              <a:prstGeom prst="rect">
                <a:avLst/>
              </a:prstGeom>
              <a:blipFill>
                <a:blip r:embed="rId2"/>
                <a:stretch>
                  <a:fillRect l="-1331" t="-847" r="-814"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E5A9E041-2933-4761-A371-F93096293132}"/>
              </a:ext>
            </a:extLst>
          </p:cNvPr>
          <p:cNvSpPr/>
          <p:nvPr/>
        </p:nvSpPr>
        <p:spPr>
          <a:xfrm rot="20706359" flipH="1">
            <a:off x="1216202" y="3022068"/>
            <a:ext cx="376201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Emoticon smiley with thumb up Stock Vector - 16515884">
            <a:extLst>
              <a:ext uri="{FF2B5EF4-FFF2-40B4-BE49-F238E27FC236}">
                <a16:creationId xmlns:a16="http://schemas.microsoft.com/office/drawing/2014/main" id="{1ECE6909-900D-ED38-1E4A-22A18DE6E6C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709" y="3002005"/>
            <a:ext cx="377444" cy="277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01016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7B4FE4F-FF10-4BEB-8B6D-A827E6AE2008}"/>
              </a:ext>
            </a:extLst>
          </p:cNvPr>
          <p:cNvSpPr txBox="1"/>
          <p:nvPr/>
        </p:nvSpPr>
        <p:spPr>
          <a:xfrm>
            <a:off x="861885" y="2806204"/>
            <a:ext cx="10269535" cy="39841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748025" y="67626"/>
                <a:ext cx="9383395" cy="6809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600" dirty="0">
                    <a:solidFill>
                      <a:srgbClr val="0000FF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Theorem 0.3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x and y be integers, not both 0. Let </a:t>
                </a:r>
              </a:p>
              <a:p>
                <a:pPr indent="457200"/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 = min{ix +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jy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|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j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Z and ix +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jy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&gt; 0}.</a:t>
                </a:r>
                <a:endParaRPr lang="en-US" sz="2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i.e.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d is the smallest positive linear combination of x and y. </a:t>
                </a: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Then, d =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(x, y).</a:t>
                </a:r>
              </a:p>
              <a:p>
                <a:pPr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en-US" sz="260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Example:</a:t>
                </a: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x = 30 and y = 24.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= min{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-1*24+1*30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-2*24 + 2*30, 3*24 + (-2)*30, …, 2*24 + (-1)*30,   	  -3*24 + 3*30,  1*24 + 0*30, 0*24 + 1*30, …,  -6*24 + 5*30, …             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|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i, j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Z and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*24+j*30 &gt; 0}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30 + j * 24 &gt; 0  if and only if  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5 + j * 4)6 &gt; 0. </a:t>
                </a: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yielding the minimum value of d (i.e., the smallest positive linear combination of x = 30 and y = 24, 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30 + j * 24 &gt; 0 ), 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5 + j * 4)6 &gt; 0 has a minimum value if and only if 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5 + j * 4 = 1, where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i, j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Z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implies that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and j = -1 can be a choice. </a:t>
                </a: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d =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(30, 24) = 6.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025" y="67626"/>
                <a:ext cx="9383395" cy="6809365"/>
              </a:xfrm>
              <a:prstGeom prst="rect">
                <a:avLst/>
              </a:prstGeom>
              <a:blipFill>
                <a:blip r:embed="rId2"/>
                <a:stretch>
                  <a:fillRect l="-1170" t="-627" r="-9877" b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E5A9E041-2933-4761-A371-F93096293132}"/>
              </a:ext>
            </a:extLst>
          </p:cNvPr>
          <p:cNvSpPr/>
          <p:nvPr/>
        </p:nvSpPr>
        <p:spPr>
          <a:xfrm rot="20706359" flipH="1">
            <a:off x="1216202" y="3022068"/>
            <a:ext cx="376201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5400">
            <a:off x="908870" y="3566257"/>
            <a:ext cx="545093" cy="34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Emoticon smiley with thumb up Stock Vector - 16515884">
            <a:extLst>
              <a:ext uri="{FF2B5EF4-FFF2-40B4-BE49-F238E27FC236}">
                <a16:creationId xmlns:a16="http://schemas.microsoft.com/office/drawing/2014/main" id="{6132B4BE-593B-E639-83CF-A548FFA626C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16" y="3034257"/>
            <a:ext cx="377444" cy="277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3184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0568" y="1205126"/>
            <a:ext cx="8860091" cy="4871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Theorem 0.2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d | a and d | b, then for integers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j, d | (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ia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jb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Corollary 0.3.1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any integers x and y, if d | x and d | y,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 d |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(x, y).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Corollary 0.3.1 states: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Suppose x and y are integers, not both 0.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 every common divisor of x and y is a divisor of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(x, y). </a:t>
            </a:r>
            <a:endParaRPr lang="en-US" sz="24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5911F9ED-0311-4A7D-86D2-B0E0B23604C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1167">
            <a:off x="568438" y="1817947"/>
            <a:ext cx="729140" cy="47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7966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5BFAFC-015B-425E-9C39-B31E21C114CE}"/>
              </a:ext>
            </a:extLst>
          </p:cNvPr>
          <p:cNvSpPr txBox="1"/>
          <p:nvPr/>
        </p:nvSpPr>
        <p:spPr>
          <a:xfrm>
            <a:off x="1418253" y="3207864"/>
            <a:ext cx="8773263" cy="183750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19656" y="1135910"/>
            <a:ext cx="8135049" cy="5173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Greatest Common Divisor (GCD)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Describe Euclid’s algorithm for efficiently computing the greatest common divisor of two given integers, not both zero.  </a:t>
            </a:r>
          </a:p>
          <a:p>
            <a:pPr>
              <a:lnSpc>
                <a:spcPct val="107000"/>
              </a:lnSpc>
              <a:spcAft>
                <a:spcPts val="1800"/>
              </a:spcAft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8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Theorem 0.4 (GCD Recursion Theorem)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any nonnegative integer a and any positive integer b,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600"/>
              </a:spcAft>
            </a:pP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(a, b) =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(b, a mod b).</a:t>
            </a:r>
          </a:p>
          <a:p>
            <a:pPr indent="457200">
              <a:lnSpc>
                <a:spcPct val="107000"/>
              </a:lnSpc>
              <a:spcAft>
                <a:spcPts val="600"/>
              </a:spcAft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theorem gives us a straightforward method for determining the greatest common divisor of two integers. </a:t>
            </a: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43" y="1021394"/>
            <a:ext cx="685131" cy="42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0286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B565C9-193B-4F94-AA75-A372DDA62910}"/>
              </a:ext>
            </a:extLst>
          </p:cNvPr>
          <p:cNvSpPr txBox="1"/>
          <p:nvPr/>
        </p:nvSpPr>
        <p:spPr>
          <a:xfrm>
            <a:off x="1797978" y="1538370"/>
            <a:ext cx="8756810" cy="250240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992222" y="616081"/>
                <a:ext cx="8842677" cy="55263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Euclid’s Algorithm for Computing Common Divisor</a:t>
                </a:r>
              </a:p>
              <a:p>
                <a:pPr>
                  <a:spcAft>
                    <a:spcPts val="600"/>
                  </a:spcAft>
                </a:pPr>
                <a:endParaRPr lang="en-US" sz="8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endParaRPr lang="en-US" sz="8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Euclid’s algorithm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computing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(m, n):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repeatedly applying the equality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(m, n) =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(n, m mod n),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//where m mod n is the remainder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until (m mod n) = 0.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endParaRPr lang="en-US" sz="8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(m, 0) = m, the last value of m is the greatest common divisor of the initial m and n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This method is called Euclid’s Algorithm, developed by Euclid  around 300 B.C.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222" y="616081"/>
                <a:ext cx="8842677" cy="5526385"/>
              </a:xfrm>
              <a:prstGeom prst="rect">
                <a:avLst/>
              </a:prstGeom>
              <a:blipFill>
                <a:blip r:embed="rId2"/>
                <a:stretch>
                  <a:fillRect l="-1241" t="-882" b="-1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5">
            <a:extLst>
              <a:ext uri="{FF2B5EF4-FFF2-40B4-BE49-F238E27FC236}">
                <a16:creationId xmlns:a16="http://schemas.microsoft.com/office/drawing/2014/main" id="{5E45BF84-F09F-4A36-ACEC-53F905CA8248}"/>
              </a:ext>
            </a:extLst>
          </p:cNvPr>
          <p:cNvSpPr/>
          <p:nvPr/>
        </p:nvSpPr>
        <p:spPr>
          <a:xfrm rot="20706359" flipH="1">
            <a:off x="1221515" y="2266999"/>
            <a:ext cx="376201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173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205DF4-BE5E-403C-B56E-A83E72E5FC8E}"/>
              </a:ext>
            </a:extLst>
          </p:cNvPr>
          <p:cNvSpPr txBox="1"/>
          <p:nvPr/>
        </p:nvSpPr>
        <p:spPr>
          <a:xfrm>
            <a:off x="1266755" y="1703831"/>
            <a:ext cx="9636376" cy="487738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55938" y="1126958"/>
                <a:ext cx="9143151" cy="52713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Note that if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(x, y) = d, then {ix +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jy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} = {d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den>
                    </m:f>
                    <m:r>
                      <a:rPr lang="en-US" sz="24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den>
                    </m:f>
                    <m:r>
                      <a:rPr lang="en-US" sz="24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)}.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Example 0.28: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find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(60, 24). 	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x = 60, y = 24.  To find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(60, 24), write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(60, 24) as a linear combination of 60 and 24.</a:t>
                </a: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By Theorem 0.3, 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(x, y) = d = min{ix +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jy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|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j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Z and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ix +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jy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&gt; 0</a:t>
                </a:r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}.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j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Z and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ix +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jy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&gt; 0 implies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* 60 + j * 24 = 12(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* 5 + j * 2) &gt; 0.</a:t>
                </a: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This implies that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* 5 + j * 2) &gt; 0.</a:t>
                </a: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12(</a:t>
                </a:r>
                <a:r>
                  <a:rPr lang="en-US" sz="240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* 5 + j * 2) &gt; 0 has a minimum value if 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 &lt; 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* 5 + j * 2) = 1. </a:t>
                </a: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That is,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j)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{(1, -2), (-1, 3), (3, -7), (-3, 8), (5, -12), (-5, 13), (7, -17), (-7, 18), etc. </a:t>
                </a:r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* 5 + j * 2) = 1, and 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*60 + j *24) &gt; 0}. 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38" y="1126958"/>
                <a:ext cx="9143151" cy="5271379"/>
              </a:xfrm>
              <a:prstGeom prst="rect">
                <a:avLst/>
              </a:prstGeom>
              <a:blipFill>
                <a:blip r:embed="rId2"/>
                <a:stretch>
                  <a:fillRect l="-1200" b="-2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977714" y="543968"/>
            <a:ext cx="6621375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(60, 24) d=12= min{1*60 + (-2)*24,  3*60 + (-7)*24, …. }</a:t>
            </a:r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95804E2D-8FA2-4730-B9BC-5C67355E540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6711">
            <a:off x="505299" y="1043280"/>
            <a:ext cx="648166" cy="45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9646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4B1D95-FDA1-4C73-910F-F0F2D0AA1EF4}"/>
              </a:ext>
            </a:extLst>
          </p:cNvPr>
          <p:cNvSpPr txBox="1"/>
          <p:nvPr/>
        </p:nvSpPr>
        <p:spPr>
          <a:xfrm>
            <a:off x="925115" y="1704808"/>
            <a:ext cx="10341770" cy="47143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211027" y="1152189"/>
                <a:ext cx="10274509" cy="5245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Note that if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(x, y) = d, then {ix +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jy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} = {d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den>
                    </m:f>
                    <m:r>
                      <a:rPr lang="en-US" sz="24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den>
                    </m:f>
                    <m:r>
                      <a:rPr lang="en-US" sz="24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)}.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Example 0.28: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find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(60, 24). continue….	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(60, 24) 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(24, 12) for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2 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+ 12 which yields12 = 1*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- 2*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(1)    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(12,   0) for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2 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+ 0  which yields  0  = </a:t>
                </a:r>
                <a:r>
                  <a:rPr lang="en-US" sz="24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1* </a:t>
                </a:r>
                <a:r>
                  <a:rPr lang="en-US" sz="2400" u="sng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r>
                  <a:rPr lang="en-US" sz="24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- 2* </a:t>
                </a:r>
                <a:r>
                  <a:rPr lang="en-US" sz="2400" u="sng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r>
                  <a:rPr lang="en-US" sz="24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(2) 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12               for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0 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+ 12   which yields 12 = 1*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- 0* 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(3)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 = 1 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0 * </a:t>
                </a:r>
                <a:r>
                  <a:rPr lang="en-US" sz="2400" u="sng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from (3)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 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0 * </a:t>
                </a:r>
                <a:r>
                  <a:rPr lang="en-US" sz="24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(1 * </a:t>
                </a:r>
                <a:r>
                  <a:rPr lang="en-US" sz="2400" u="sng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r>
                  <a:rPr lang="en-US" sz="24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2 * </a:t>
                </a:r>
                <a:r>
                  <a:rPr lang="en-US" sz="2400" u="sng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r>
                  <a:rPr lang="en-US" sz="24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 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from (2)</a:t>
                </a:r>
                <a:endParaRPr lang="en-US" sz="2400" u="sng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= 1 * (1 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2 * 24)  from (10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= 1 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60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2 * </a:t>
                </a: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24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= 12{1* 5 + (- 2)* 2 } &gt; 0.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Thus, GCD(60, 24) = 1*60 + (-2)*24 = 12(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1*5 + (- 2)*2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) = 12.</a:t>
                </a:r>
                <a:endParaRPr lang="en-US" sz="24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027" y="1152189"/>
                <a:ext cx="10274509" cy="5245347"/>
              </a:xfrm>
              <a:prstGeom prst="rect">
                <a:avLst/>
              </a:prstGeom>
              <a:blipFill>
                <a:blip r:embed="rId2"/>
                <a:stretch>
                  <a:fillRect l="-950" b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250539" y="438808"/>
            <a:ext cx="6621375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(60, 24) d=12= min{1*60 + (-2)*24,  3*60 + (-7)*24, …. }</a:t>
            </a:r>
          </a:p>
        </p:txBody>
      </p:sp>
      <p:pic>
        <p:nvPicPr>
          <p:cNvPr id="7" name="Picture 6" descr="Image result for smiley face images">
            <a:extLst>
              <a:ext uri="{FF2B5EF4-FFF2-40B4-BE49-F238E27FC236}">
                <a16:creationId xmlns:a16="http://schemas.microsoft.com/office/drawing/2014/main" id="{E84309E5-2DC6-49A4-93A6-1C472B16FE8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89" y="944077"/>
            <a:ext cx="714638" cy="4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5335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5619" y="405464"/>
            <a:ext cx="10058400" cy="6452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Example 0.30: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According to the theorem 0.4 (GCD Recursion Theorem), 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(64, 24) 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(24, 16), where 16 = 64 mod 24.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for </a:t>
            </a:r>
            <a:r>
              <a:rPr lang="en-US" sz="2200" u="sng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 * </a:t>
            </a:r>
            <a:r>
              <a:rPr lang="en-US" sz="22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+ 16 yields 16 = 1*</a:t>
            </a:r>
            <a:r>
              <a:rPr lang="en-US" sz="22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2*</a:t>
            </a:r>
            <a:r>
              <a:rPr lang="en-US" sz="22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(1)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(16, 8)   for </a:t>
            </a:r>
            <a:r>
              <a:rPr lang="en-US" sz="2200" u="sng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</a:t>
            </a:r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 * </a:t>
            </a:r>
            <a:r>
              <a:rPr lang="en-US" sz="2200" u="sng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  8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yields</a:t>
            </a:r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8 = 1*</a:t>
            </a:r>
            <a:r>
              <a:rPr lang="en-US" sz="2200" u="sng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</a:t>
            </a:r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1*</a:t>
            </a:r>
            <a:r>
              <a:rPr lang="en-US" sz="2200" u="sng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(2)</a:t>
            </a:r>
            <a:endParaRPr lang="en-US" sz="2200" dirty="0">
              <a:solidFill>
                <a:srgbClr val="3333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(8, 0)     for </a:t>
            </a:r>
            <a:r>
              <a:rPr lang="en-US" sz="2200" u="sng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2 *   </a:t>
            </a:r>
            <a:r>
              <a:rPr lang="en-US" sz="2200" u="sng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  0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yields</a:t>
            </a:r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0 = 1*</a:t>
            </a:r>
            <a:r>
              <a:rPr lang="en-US" sz="2200" u="sng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2*  </a:t>
            </a:r>
            <a:r>
              <a:rPr lang="en-US" sz="2200" u="sng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(3)</a:t>
            </a:r>
            <a:endParaRPr lang="en-US" sz="2200" u="sng" dirty="0">
              <a:solidFill>
                <a:srgbClr val="3333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8.                for   </a:t>
            </a:r>
            <a:r>
              <a:rPr lang="en-US" sz="2200" u="sng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 *   </a:t>
            </a:r>
            <a:r>
              <a:rPr lang="en-US" sz="2200" u="sng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  8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yields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 = 1*  </a:t>
            </a:r>
            <a:r>
              <a:rPr lang="en-US" sz="2200" u="sng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0*  </a:t>
            </a:r>
            <a:r>
              <a:rPr lang="en-US" sz="2200" u="sng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(4)</a:t>
            </a:r>
            <a:endParaRPr lang="en-US" sz="2200" u="sng" dirty="0">
              <a:solidFill>
                <a:srgbClr val="3333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compute the linear combination, we begin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 = 1 * </a:t>
            </a:r>
            <a:r>
              <a:rPr lang="en-US" sz="2200" u="sng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0 * 0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using (4)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1 * </a:t>
            </a:r>
            <a:r>
              <a:rPr lang="en-US" sz="22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0*(1*</a:t>
            </a:r>
            <a:r>
              <a:rPr lang="en-US" sz="22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- 2 * </a:t>
            </a:r>
            <a:r>
              <a:rPr lang="en-US" sz="22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using (3):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= 1*</a:t>
            </a:r>
            <a:r>
              <a:rPr lang="en-US" sz="2200" u="sng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2*  </a:t>
            </a:r>
            <a:r>
              <a:rPr lang="en-US" sz="2200" u="sng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0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= 1 * (1*</a:t>
            </a:r>
            <a:r>
              <a:rPr lang="en-US" sz="2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1 *</a:t>
            </a:r>
            <a:r>
              <a:rPr lang="en-US" sz="2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        using (2):   </a:t>
            </a:r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 = 1*</a:t>
            </a:r>
            <a:r>
              <a:rPr lang="en-US" sz="2200" u="sng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</a:t>
            </a:r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1*</a:t>
            </a:r>
            <a:r>
              <a:rPr lang="en-US" sz="2200" u="sng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sz="2200" dirty="0">
                <a:solidFill>
                  <a:srgbClr val="3333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8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= 1*</a:t>
            </a:r>
            <a:r>
              <a:rPr lang="en-US" sz="22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1 *(1*</a:t>
            </a:r>
            <a:r>
              <a:rPr lang="en-US" sz="22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64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-2*</a:t>
            </a:r>
            <a:r>
              <a:rPr lang="en-US" sz="22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using (1):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= 1*</a:t>
            </a:r>
            <a:r>
              <a:rPr lang="en-US" sz="22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2*</a:t>
            </a:r>
            <a:r>
              <a:rPr lang="en-US" sz="22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16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= -1 * 64 + 3 * 24  which is the linear combination.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5F6D6-F991-4224-8296-341F2B56D3CB}"/>
              </a:ext>
            </a:extLst>
          </p:cNvPr>
          <p:cNvSpPr/>
          <p:nvPr/>
        </p:nvSpPr>
        <p:spPr>
          <a:xfrm>
            <a:off x="8726833" y="385657"/>
            <a:ext cx="2137124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q*b + (a mod b), 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 = 2 * 24 + 16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 = 1*16 + 8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= 2 * 8 + 0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=  0 * 0 + 8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EB6F75-4205-49D1-8EDE-3A4274D131B3}"/>
              </a:ext>
            </a:extLst>
          </p:cNvPr>
          <p:cNvSpPr/>
          <p:nvPr/>
        </p:nvSpPr>
        <p:spPr>
          <a:xfrm>
            <a:off x="3529584" y="541350"/>
            <a:ext cx="3429000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(24, 64) =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(64, 24)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67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8FDDD0-9EB2-4904-B328-5D73F31E0856}"/>
              </a:ext>
            </a:extLst>
          </p:cNvPr>
          <p:cNvSpPr txBox="1"/>
          <p:nvPr/>
        </p:nvSpPr>
        <p:spPr>
          <a:xfrm>
            <a:off x="1727201" y="1743550"/>
            <a:ext cx="6424022" cy="1082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79974" y="1316206"/>
            <a:ext cx="8156803" cy="4537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Lemma 0.1.1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is a positive integer, then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(x, 0) = x.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Proof: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Suppose x is a positive integer (x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≥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0). Certainly x is a common divisor of both x and 0 because x divides itself (i.e., x | x) and also x divides 0 (i.e., x | 0).  Also no integer greater than x can be a common divisor of x and 0, (since no integer greater than x can divide x).  Hence x is the greatest common divisor of x and 0.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QED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417E2EA4-0FC4-4219-A201-87290C990240}"/>
              </a:ext>
            </a:extLst>
          </p:cNvPr>
          <p:cNvSpPr/>
          <p:nvPr/>
        </p:nvSpPr>
        <p:spPr>
          <a:xfrm rot="20706359" flipH="1">
            <a:off x="961035" y="1941919"/>
            <a:ext cx="597261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2857">
            <a:off x="932255" y="1829372"/>
            <a:ext cx="654821" cy="43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9495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55938" y="1126958"/>
                <a:ext cx="8933538" cy="52713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Note that if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(x, y) = d, then {ix +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jy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} = {d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den>
                    </m:f>
                    <m:r>
                      <a:rPr lang="en-US" sz="24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den>
                    </m:f>
                    <m:r>
                      <a:rPr lang="en-US" sz="24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)}.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Example 0.30: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find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(64, 24). 	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x = 64, y = 24.  To find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(64, 24), write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(64, 24) as a linear combination of 64 and 24.</a:t>
                </a: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By Theorem 0.3, 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(x, y) = d = min{ix +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jy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|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j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Z and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ix +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jy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&gt; 0</a:t>
                </a:r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}.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j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Z and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ix +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jy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&gt; 0 implies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* 64 + j * 24 = 8(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* 8 + j * 3) &gt; 0.</a:t>
                </a: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This implies that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* 8 + j * 3) &gt; 0.</a:t>
                </a: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8(</a:t>
                </a:r>
                <a:r>
                  <a:rPr lang="en-US" sz="240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* 8 + j * 3) &gt; 0 has a minimum value if 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 &lt; 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* 8 + j * 3) = 1. </a:t>
                </a: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That is,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j)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{(-1, 3), (2, -5), </a:t>
                </a:r>
                <a:r>
                  <a:rPr lang="en-US" sz="2400" strike="sngStrike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(3, -7), (4, -11),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(5, -13), (8, -21), …</a:t>
                </a:r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* 8 + j * 3) = 1, and 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*64 + j *24) &gt; 0}. 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38" y="1126958"/>
                <a:ext cx="8933538" cy="5271379"/>
              </a:xfrm>
              <a:prstGeom prst="rect">
                <a:avLst/>
              </a:prstGeom>
              <a:blipFill>
                <a:blip r:embed="rId2"/>
                <a:stretch>
                  <a:fillRect l="-1229" r="-273" b="-1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977714" y="543968"/>
            <a:ext cx="684425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(64, 24) d=8= min{(-1)1*64 + (3)*24,  2*64 + (-5)*24, …. }</a:t>
            </a:r>
          </a:p>
        </p:txBody>
      </p:sp>
    </p:spTree>
    <p:extLst>
      <p:ext uri="{BB962C8B-B14F-4D97-AF65-F5344CB8AC3E}">
        <p14:creationId xmlns:p14="http://schemas.microsoft.com/office/powerpoint/2010/main" val="1018727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F4709E-6C64-47E9-AB29-1E1E2822BB53}"/>
              </a:ext>
            </a:extLst>
          </p:cNvPr>
          <p:cNvSpPr/>
          <p:nvPr/>
        </p:nvSpPr>
        <p:spPr>
          <a:xfrm>
            <a:off x="2784356" y="3240542"/>
            <a:ext cx="6623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Prime Factorization and Relative Prime</a:t>
            </a:r>
          </a:p>
        </p:txBody>
      </p:sp>
    </p:spTree>
    <p:extLst>
      <p:ext uri="{BB962C8B-B14F-4D97-AF65-F5344CB8AC3E}">
        <p14:creationId xmlns:p14="http://schemas.microsoft.com/office/powerpoint/2010/main" val="2968165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6076" y="1326902"/>
            <a:ext cx="9382541" cy="5024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Cryptography – The RSA Public Key Cryptosystem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200" dirty="0" err="1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Rivest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-Shamir-</a:t>
            </a:r>
            <a:r>
              <a:rPr lang="en-US" sz="2200" dirty="0" err="1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Adleman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RSA) cryptosystem uses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the ideas we have introduced in this lecture note.  It derives very strong guarantees of security by ingeniously exploiting the wide gulf between the polynomial-time computability of certain number-theoretic tasks: (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modular exponentiation,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greatest common divisor,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primality testing) and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intractability of others (factoring).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7026">
            <a:off x="898635" y="957569"/>
            <a:ext cx="562704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59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BFA9D4-315B-4249-B6B3-2E5D0E74DDEC}"/>
              </a:ext>
            </a:extLst>
          </p:cNvPr>
          <p:cNvSpPr txBox="1"/>
          <p:nvPr/>
        </p:nvSpPr>
        <p:spPr>
          <a:xfrm>
            <a:off x="1145309" y="1403927"/>
            <a:ext cx="9697125" cy="331611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FF729F-35B5-427A-A55C-452DE19A2C60}"/>
                  </a:ext>
                </a:extLst>
              </p:cNvPr>
              <p:cNvSpPr txBox="1"/>
              <p:nvPr/>
            </p:nvSpPr>
            <p:spPr>
              <a:xfrm>
                <a:off x="1489165" y="865614"/>
                <a:ext cx="9213669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Lemma 0.1.2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x and y are any integers not both zero, and if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and r are any integers such that </a:t>
                </a:r>
              </a:p>
              <a:p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x = q * y + r,  0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 &lt; y,</a:t>
                </a:r>
              </a:p>
              <a:p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GCD(x, y) = GCD(y, r).</a:t>
                </a:r>
              </a:p>
              <a:p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{i.e., </a:t>
                </a:r>
                <a:r>
                  <a:rPr 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GCD(x, y) = GCD(y, x mod y)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since r = x mod y.}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[The proof is divided into two parts: (1) proof that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(a, b)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(b, r), and (2)  proof that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(b, r)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(a, b). Since each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less than or equal to the other, the two must be equal.]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FF729F-35B5-427A-A55C-452DE19A2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165" y="865614"/>
                <a:ext cx="9213669" cy="5632311"/>
              </a:xfrm>
              <a:prstGeom prst="rect">
                <a:avLst/>
              </a:prstGeom>
              <a:blipFill>
                <a:blip r:embed="rId2"/>
                <a:stretch>
                  <a:fillRect l="-992" t="-866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954D4C1C-965D-49C7-86F9-C17C6F6BBCDC}"/>
              </a:ext>
            </a:extLst>
          </p:cNvPr>
          <p:cNvSpPr/>
          <p:nvPr/>
        </p:nvSpPr>
        <p:spPr>
          <a:xfrm rot="20706359" flipH="1">
            <a:off x="434675" y="3347057"/>
            <a:ext cx="597261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FF50627F-4F29-435F-A5E4-7E7727D2C98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3435">
            <a:off x="457000" y="3275373"/>
            <a:ext cx="596063" cy="44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948077-E102-521B-359A-6DF8E1A585E0}"/>
              </a:ext>
            </a:extLst>
          </p:cNvPr>
          <p:cNvSpPr txBox="1"/>
          <p:nvPr/>
        </p:nvSpPr>
        <p:spPr>
          <a:xfrm>
            <a:off x="1145309" y="251118"/>
            <a:ext cx="9697125" cy="52225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 between GCD and </a:t>
            </a:r>
            <a:r>
              <a:rPr lang="en-US" altLang="en-US" sz="28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Division Theorem (Theorem 0.1)</a:t>
            </a:r>
          </a:p>
        </p:txBody>
      </p:sp>
    </p:spTree>
    <p:extLst>
      <p:ext uri="{BB962C8B-B14F-4D97-AF65-F5344CB8AC3E}">
        <p14:creationId xmlns:p14="http://schemas.microsoft.com/office/powerpoint/2010/main" val="424816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A954EA-A867-1050-C6A1-28DC83442E91}"/>
              </a:ext>
            </a:extLst>
          </p:cNvPr>
          <p:cNvSpPr txBox="1"/>
          <p:nvPr/>
        </p:nvSpPr>
        <p:spPr>
          <a:xfrm>
            <a:off x="1547673" y="749746"/>
            <a:ext cx="8876487" cy="134690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1EA22-8BE2-45CE-BABF-1DBBCA39067F}"/>
              </a:ext>
            </a:extLst>
          </p:cNvPr>
          <p:cNvSpPr txBox="1"/>
          <p:nvPr/>
        </p:nvSpPr>
        <p:spPr>
          <a:xfrm>
            <a:off x="1547673" y="2250656"/>
            <a:ext cx="8876487" cy="24780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67840" y="343871"/>
                <a:ext cx="9866811" cy="6420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Example 0.30: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According to the previous Lemma 0.1.2,  … </a:t>
                </a:r>
              </a:p>
              <a:p>
                <a:pPr lvl="1" indent="-454025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x = q * y + r  (equivalently, x = q * y + x mod y), </a:t>
                </a:r>
              </a:p>
              <a:p>
                <a:pPr lvl="1"/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GCD(x, y) = GCD(y, r).</a:t>
                </a:r>
              </a:p>
              <a:p>
                <a:pPr>
                  <a:lnSpc>
                    <a:spcPct val="107000"/>
                  </a:lnSpc>
                </a:pP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Given     x = 64, y = 24,              </a:t>
                </a:r>
              </a:p>
              <a:p>
                <a:pPr>
                  <a:lnSpc>
                    <a:spcPct val="107000"/>
                  </a:lnSpc>
                  <a:tabLst>
                    <a:tab pos="2058988" algn="l"/>
                    <a:tab pos="2225675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2400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(x,    y)   =  </a:t>
                </a:r>
                <a:r>
                  <a:rPr lang="en-US" sz="2400" u="sng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(y,    r)    </a:t>
                </a:r>
                <a14:m>
                  <m:oMath xmlns:m="http://schemas.openxmlformats.org/officeDocument/2006/math">
                    <m:r>
                      <a:rPr lang="en-US" sz="2400" i="1" u="sng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x = q * y + (x mod y)                  </a:t>
                </a:r>
              </a:p>
              <a:p>
                <a:pPr indent="457200">
                  <a:lnSpc>
                    <a:spcPct val="107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(64, 24) 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(24, 16)   for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 *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+ 16            </a:t>
                </a: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 defTabSz="887413">
                  <a:lnSpc>
                    <a:spcPct val="107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    =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(16,   8)   for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*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  8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tabLst>
                    <a:tab pos="1828800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=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  8,   0)   for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 *  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  0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  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	                for  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 *  </a:t>
                </a:r>
                <a:r>
                  <a:rPr lang="en-US" sz="24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solidFill>
                    <a:srgbClr val="0000FF"/>
                  </a:solidFill>
                </a:endParaRPr>
              </a:p>
              <a:p>
                <a:pPr marL="457200" indent="-4572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This could express as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GCD(x, y) = GCD(y, x mod y)</a:t>
                </a:r>
              </a:p>
              <a:p>
                <a:pPr>
                  <a:lnSpc>
                    <a:spcPct val="107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= GCD(x mod y, y mod (x mod y))</a:t>
                </a:r>
              </a:p>
              <a:p>
                <a:pPr>
                  <a:lnSpc>
                    <a:spcPct val="107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= GCD(y mod (x mod y), (x mod y) mod (y mod (x mod y))) 			…</a:t>
                </a:r>
                <a:endParaRPr lang="en-US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Note that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(24, 64) =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(64, 24)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840" y="343871"/>
                <a:ext cx="9866811" cy="6420732"/>
              </a:xfrm>
              <a:prstGeom prst="rect">
                <a:avLst/>
              </a:prstGeom>
              <a:blipFill>
                <a:blip r:embed="rId2"/>
                <a:stretch>
                  <a:fillRect l="-926" t="-759" b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A7DE3F35-441B-4F59-80E4-47760BA9458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109">
            <a:off x="825959" y="2831765"/>
            <a:ext cx="605861" cy="41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45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C5CE3B-42BD-4232-9175-44394D66E8DC}"/>
              </a:ext>
            </a:extLst>
          </p:cNvPr>
          <p:cNvSpPr txBox="1"/>
          <p:nvPr/>
        </p:nvSpPr>
        <p:spPr>
          <a:xfrm>
            <a:off x="1451879" y="2392802"/>
            <a:ext cx="8696733" cy="28046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47633" y="1933448"/>
                <a:ext cx="8696734" cy="3263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Given two integers x and y with 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0, y &gt; 0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Euclidean Algorithm computes GCD(x, y) based on two facts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lnSpc>
                    <a:spcPct val="107000"/>
                  </a:lnSpc>
                  <a:spcAft>
                    <a:spcPts val="800"/>
                  </a:spcAft>
                  <a:buAutoNum type="arabicPeriod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GCD(x, y) = GCD(y, x mod y), 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where x = q * y + r , </a:t>
                </a:r>
                <a:r>
                  <a:rPr lang="en-US" sz="24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 &lt; y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and  r = x mod y.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  GCD(x, 0) = x.</a:t>
                </a:r>
                <a:endParaRPr lang="en-US" sz="2400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633" y="1933448"/>
                <a:ext cx="8696734" cy="3263970"/>
              </a:xfrm>
              <a:prstGeom prst="rect">
                <a:avLst/>
              </a:prstGeom>
              <a:blipFill>
                <a:blip r:embed="rId2"/>
                <a:stretch>
                  <a:fillRect l="-1122" t="-1493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EE289B3A-6301-43A3-9052-3584D7102870}"/>
              </a:ext>
            </a:extLst>
          </p:cNvPr>
          <p:cNvSpPr/>
          <p:nvPr/>
        </p:nvSpPr>
        <p:spPr>
          <a:xfrm rot="20706359" flipH="1">
            <a:off x="507984" y="2127705"/>
            <a:ext cx="597261" cy="302004"/>
          </a:xfrm>
          <a:prstGeom prst="cloudCallout">
            <a:avLst>
              <a:gd name="adj1" fmla="val -31983"/>
              <a:gd name="adj2" fmla="val 15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9718">
            <a:off x="519903" y="2106353"/>
            <a:ext cx="587747" cy="41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1B07E2-0C04-8EFC-9FF7-78EDF4D67638}"/>
              </a:ext>
            </a:extLst>
          </p:cNvPr>
          <p:cNvSpPr txBox="1"/>
          <p:nvPr/>
        </p:nvSpPr>
        <p:spPr>
          <a:xfrm>
            <a:off x="1451878" y="956025"/>
            <a:ext cx="86967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Foundation to Euclid Algorithm for computing GCD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7565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82EEB6-40C8-4D1A-8A1B-F74ED9ACA768}"/>
              </a:ext>
            </a:extLst>
          </p:cNvPr>
          <p:cNvSpPr txBox="1"/>
          <p:nvPr/>
        </p:nvSpPr>
        <p:spPr>
          <a:xfrm>
            <a:off x="1913433" y="1141279"/>
            <a:ext cx="9015823" cy="48323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177309" y="1490649"/>
            <a:ext cx="8621755" cy="448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Euclid(x, y)</a:t>
            </a:r>
            <a:endParaRPr lang="en-US" sz="2600" spc="-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//Compute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(x, y) by Euclidean algorithm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Input: 	  two non-negative x and y, not both zero integers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  the greatest common divisor of x and y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(y ≠ 0) do {       if (y == 0)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r ← x mod y;	     then return x;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x ← y;		     else Euclid(</a:t>
            </a: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y, x mod y</a:t>
            </a: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y ← r;}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spc="-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x;</a:t>
            </a:r>
            <a:endParaRPr lang="en-US" sz="2400" spc="-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Line 77"/>
          <p:cNvCxnSpPr>
            <a:cxnSpLocks noChangeShapeType="1"/>
          </p:cNvCxnSpPr>
          <p:nvPr/>
        </p:nvCxnSpPr>
        <p:spPr bwMode="auto">
          <a:xfrm>
            <a:off x="6012891" y="3619187"/>
            <a:ext cx="10828" cy="2188124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0FB5967-804B-4EFC-BD12-DBD61E0D6994}"/>
              </a:ext>
            </a:extLst>
          </p:cNvPr>
          <p:cNvSpPr txBox="1"/>
          <p:nvPr/>
        </p:nvSpPr>
        <p:spPr>
          <a:xfrm>
            <a:off x="6261898" y="6090289"/>
            <a:ext cx="4745736" cy="767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GCD(x, y) = GCD(y, x mod y)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= GCD(x mod y, y mod (x mod y))</a:t>
            </a:r>
          </a:p>
        </p:txBody>
      </p:sp>
    </p:spTree>
    <p:extLst>
      <p:ext uri="{BB962C8B-B14F-4D97-AF65-F5344CB8AC3E}">
        <p14:creationId xmlns:p14="http://schemas.microsoft.com/office/powerpoint/2010/main" val="3258541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36693</TotalTime>
  <Words>9111</Words>
  <Application>Microsoft Office PowerPoint</Application>
  <PresentationFormat>Widescreen</PresentationFormat>
  <Paragraphs>762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Consolas</vt:lpstr>
      <vt:lpstr>Times New Roman</vt:lpstr>
      <vt:lpstr>Times New Roman Bold</vt:lpstr>
      <vt:lpstr>Office Theme</vt:lpstr>
      <vt:lpstr>Chapter 00_04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916</cp:revision>
  <cp:lastPrinted>2019-07-15T20:33:15Z</cp:lastPrinted>
  <dcterms:created xsi:type="dcterms:W3CDTF">2016-10-13T00:10:31Z</dcterms:created>
  <dcterms:modified xsi:type="dcterms:W3CDTF">2022-06-27T03:14:13Z</dcterms:modified>
</cp:coreProperties>
</file>