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98" r:id="rId3"/>
    <p:sldId id="285" r:id="rId4"/>
    <p:sldId id="544" r:id="rId5"/>
    <p:sldId id="540" r:id="rId6"/>
    <p:sldId id="499" r:id="rId7"/>
    <p:sldId id="539" r:id="rId8"/>
    <p:sldId id="521" r:id="rId9"/>
    <p:sldId id="404" r:id="rId10"/>
    <p:sldId id="542" r:id="rId11"/>
    <p:sldId id="406" r:id="rId12"/>
    <p:sldId id="541" r:id="rId13"/>
    <p:sldId id="407" r:id="rId14"/>
    <p:sldId id="543" r:id="rId15"/>
    <p:sldId id="411" r:id="rId16"/>
    <p:sldId id="412" r:id="rId17"/>
    <p:sldId id="413" r:id="rId18"/>
    <p:sldId id="414" r:id="rId19"/>
    <p:sldId id="415" r:id="rId20"/>
    <p:sldId id="416" r:id="rId21"/>
    <p:sldId id="417" r:id="rId22"/>
    <p:sldId id="418" r:id="rId23"/>
    <p:sldId id="419" r:id="rId24"/>
    <p:sldId id="420" r:id="rId25"/>
    <p:sldId id="422" r:id="rId26"/>
    <p:sldId id="423" r:id="rId27"/>
    <p:sldId id="424" r:id="rId28"/>
    <p:sldId id="425" r:id="rId29"/>
    <p:sldId id="426" r:id="rId30"/>
    <p:sldId id="427" r:id="rId31"/>
    <p:sldId id="428" r:id="rId32"/>
    <p:sldId id="429" r:id="rId33"/>
    <p:sldId id="430" r:id="rId34"/>
    <p:sldId id="472" r:id="rId35"/>
    <p:sldId id="466" r:id="rId36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33FF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0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67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25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99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8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2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08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5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56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1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53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67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48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E8F66-6DC0-4A7A-8B77-CE543AB8653B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00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Chapter 00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Introducing Foundations</a:t>
            </a:r>
          </a:p>
        </p:txBody>
      </p:sp>
    </p:spTree>
    <p:extLst>
      <p:ext uri="{BB962C8B-B14F-4D97-AF65-F5344CB8AC3E}">
        <p14:creationId xmlns:p14="http://schemas.microsoft.com/office/powerpoint/2010/main" val="3132188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9CAFA3E-BEC8-6231-F163-64739F4B8124}"/>
              </a:ext>
            </a:extLst>
          </p:cNvPr>
          <p:cNvSpPr txBox="1"/>
          <p:nvPr/>
        </p:nvSpPr>
        <p:spPr>
          <a:xfrm>
            <a:off x="1182253" y="4551875"/>
            <a:ext cx="10371733" cy="19391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53875" y="474018"/>
            <a:ext cx="313840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16323" y="366950"/>
            <a:ext cx="8492019" cy="5832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800"/>
              </a:spcAft>
              <a:buClrTx/>
              <a:buSzTx/>
              <a:buFontTx/>
              <a:buNone/>
              <a:tabLst/>
            </a:pPr>
            <a:r>
              <a:rPr kumimoji="0" lang="en-US" altLang="en-US" sz="2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Primality testing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 we have any way to know a number is prime without actually trying to factor the number?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Fermat's little theorem states that: 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kumimoji="0" lang="en-US" altLang="en-US" sz="240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en-US" altLang="en-US" sz="2400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a prime number, 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then </a:t>
            </a:r>
            <a:r>
              <a:rPr kumimoji="0" lang="en-US" altLang="en-US" sz="2400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any integer </a:t>
            </a:r>
            <a:r>
              <a:rPr kumimoji="0" lang="en-US" altLang="en-US" sz="240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en-US" sz="2400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the number </a:t>
            </a:r>
            <a:r>
              <a:rPr kumimoji="0" lang="en-US" altLang="en-US" sz="240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en-US" sz="2400" u="none" strike="noStrike" cap="none" normalizeH="0" baseline="3000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en-US" altLang="en-US" sz="240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− a </a:t>
            </a:r>
            <a:r>
              <a:rPr kumimoji="0" lang="en-US" altLang="en-US" sz="2400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 an integer 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2400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multiple of </a:t>
            </a:r>
            <a:r>
              <a:rPr kumimoji="0" lang="en-US" altLang="en-US" sz="240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en-US" altLang="en-US" sz="2400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notation of modular arithmetic, 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en-US" sz="2400" i="0" u="none" strike="noStrike" cap="none" normalizeH="0" baseline="3000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≡ a (mod p).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rgbClr val="0000FF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a is not divisible by p, Fermat's little theorem is equivalent to </a:t>
            </a:r>
            <a:r>
              <a:rPr lang="en-US" alt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statement that </a:t>
            </a:r>
            <a:r>
              <a:rPr lang="en-US" alt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 baseline="30000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− 1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− 1 </a:t>
            </a:r>
            <a:r>
              <a:rPr lang="en-US" alt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 an integer multiple of 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 in symbols.</a:t>
            </a:r>
            <a:endParaRPr lang="en-US" altLang="en-US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a</a:t>
            </a:r>
            <a:r>
              <a:rPr lang="en-US" alt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p-1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≡ 1 (mod p).            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 descr="a^p \equiv a \pmod p."/>
          <p:cNvSpPr>
            <a:spLocks noChangeAspect="1" noChangeArrowheads="1"/>
          </p:cNvSpPr>
          <p:nvPr/>
        </p:nvSpPr>
        <p:spPr bwMode="auto">
          <a:xfrm>
            <a:off x="144378" y="2791326"/>
            <a:ext cx="328908" cy="32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5" name="Thought Bubble: Cloud 3">
            <a:extLst>
              <a:ext uri="{FF2B5EF4-FFF2-40B4-BE49-F238E27FC236}">
                <a16:creationId xmlns:a16="http://schemas.microsoft.com/office/drawing/2014/main" id="{58B1090B-5ADB-4715-8C56-41BA8261FFF2}"/>
              </a:ext>
            </a:extLst>
          </p:cNvPr>
          <p:cNvSpPr/>
          <p:nvPr/>
        </p:nvSpPr>
        <p:spPr>
          <a:xfrm rot="20706359" flipH="1">
            <a:off x="516770" y="4174937"/>
            <a:ext cx="459310" cy="323341"/>
          </a:xfrm>
          <a:prstGeom prst="cloudCallout">
            <a:avLst>
              <a:gd name="adj1" fmla="val -31983"/>
              <a:gd name="adj2" fmla="val 1541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7A318F-0823-48B4-8DC3-64ADE8866D88}"/>
                  </a:ext>
                </a:extLst>
              </p:cNvPr>
              <p:cNvSpPr txBox="1"/>
              <p:nvPr/>
            </p:nvSpPr>
            <p:spPr>
              <a:xfrm>
                <a:off x="6795932" y="5466067"/>
                <a:ext cx="4758054" cy="83099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For p | (</a:t>
                </a:r>
                <a:r>
                  <a:rPr lang="en-US" alt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en-US" sz="2400" baseline="30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− a) =  p | a (a </a:t>
                </a:r>
                <a:r>
                  <a:rPr lang="en-US" alt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 − 1</a:t>
                </a:r>
                <a:r>
                  <a:rPr lang="en-US" alt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− 1 ), </a:t>
                </a:r>
              </a:p>
              <a:p>
                <a:r>
                  <a:rPr lang="en-US" alt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if p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∤</m:t>
                    </m:r>
                  </m:oMath>
                </a14:m>
                <a:r>
                  <a:rPr lang="en-US" alt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a, then p | (a </a:t>
                </a:r>
                <a:r>
                  <a:rPr lang="en-US" alt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 − 1</a:t>
                </a:r>
                <a:r>
                  <a:rPr lang="en-US" alt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− 1 ). </a:t>
                </a:r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7A318F-0823-48B4-8DC3-64ADE8866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932" y="5466067"/>
                <a:ext cx="4758054" cy="830997"/>
              </a:xfrm>
              <a:prstGeom prst="rect">
                <a:avLst/>
              </a:prstGeom>
              <a:blipFill>
                <a:blip r:embed="rId2"/>
                <a:stretch>
                  <a:fillRect l="-1918" t="-5072" b="-14493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183658" y="5835399"/>
            <a:ext cx="2539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</a:t>
            </a:r>
            <a:r>
              <a:rPr lang="en-US" sz="2400" dirty="0" err="1"/>
              <a:t>gcd</a:t>
            </a:r>
            <a:r>
              <a:rPr lang="en-US" sz="2400" dirty="0"/>
              <a:t>(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p-1</a:t>
            </a:r>
            <a:r>
              <a:rPr lang="en-US" sz="2400" dirty="0"/>
              <a:t>, p) = 1</a:t>
            </a:r>
          </a:p>
        </p:txBody>
      </p:sp>
      <p:pic>
        <p:nvPicPr>
          <p:cNvPr id="8" name="Picture 7" descr="Emoticon making a point Stock Vector - 14709057">
            <a:extLst>
              <a:ext uri="{FF2B5EF4-FFF2-40B4-BE49-F238E27FC236}">
                <a16:creationId xmlns:a16="http://schemas.microsoft.com/office/drawing/2014/main" id="{7707BA3D-8FE9-4875-8B86-BC1A181B4EB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32" y="4121340"/>
            <a:ext cx="520065" cy="34988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9113003" y="3413277"/>
            <a:ext cx="2440983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i.e., (</a:t>
            </a:r>
            <a:r>
              <a:rPr lang="en-US" altLang="en-US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baseline="30000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a) mod p = 0.</a:t>
            </a:r>
          </a:p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a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lang="en-US" altLang="en-US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p-1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1) mod p = 0</a:t>
            </a:r>
          </a:p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lang="en-US" altLang="en-US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p-1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1) mod p = 0</a:t>
            </a:r>
          </a:p>
          <a:p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a</a:t>
            </a:r>
            <a:r>
              <a:rPr lang="en-US" altLang="en-US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p-1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≡ 1 (mod 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322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78610" y="677228"/>
            <a:ext cx="9027763" cy="232474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885627" y="756377"/>
                <a:ext cx="8718151" cy="53452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Let formally state: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Fermat’s little theorem (1640):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</a:t>
                </a:r>
              </a:p>
              <a:p>
                <a:pPr marL="800100" lvl="1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 p is prime, then for every integer </a:t>
                </a:r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 ≤ a &lt; p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	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a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p-1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≡ 1 (mod p).</a:t>
                </a:r>
              </a:p>
              <a:p>
                <a:pPr>
                  <a:spcAft>
                    <a:spcPts val="600"/>
                  </a:spcAft>
                </a:pP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Since m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≡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 mod n  if, and only if  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 | (m – k), </a:t>
                </a:r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a</a:t>
                </a:r>
                <a:r>
                  <a:rPr lang="en-US" sz="240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p-1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≡ 1 (mod p)  if, and only if  p | (a</a:t>
                </a:r>
                <a:r>
                  <a:rPr lang="en-US" sz="240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p-1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- 1).</a:t>
                </a: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p-1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 congruent to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1 </a:t>
                </a:r>
                <a:r>
                  <a:rPr lang="en-US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modulo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</a:t>
                </a: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 ≤ a &lt; p condition is to define the equivalence classes modulo p. such as [1]</a:t>
                </a:r>
                <a:r>
                  <a:rPr lang="en-US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7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[2]</a:t>
                </a:r>
                <a:r>
                  <a:rPr lang="en-US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7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</a:t>
                </a:r>
                <a:r>
                  <a:rPr lang="en-US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[3]</a:t>
                </a:r>
                <a:r>
                  <a:rPr lang="en-US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7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[4]</a:t>
                </a:r>
                <a:r>
                  <a:rPr lang="en-US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7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</a:t>
                </a:r>
                <a:r>
                  <a:rPr lang="en-US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[5]</a:t>
                </a:r>
                <a:r>
                  <a:rPr lang="en-US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7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and [6]</a:t>
                </a:r>
                <a:r>
                  <a:rPr lang="en-US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7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 a = 0, a</a:t>
                </a:r>
                <a:r>
                  <a:rPr lang="en-US" sz="240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p-1 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undefined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 a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 then it will repeat the equivalence classes.  </a:t>
                </a: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627" y="756377"/>
                <a:ext cx="8718151" cy="5345246"/>
              </a:xfrm>
              <a:prstGeom prst="rect">
                <a:avLst/>
              </a:prstGeom>
              <a:blipFill>
                <a:blip r:embed="rId2"/>
                <a:stretch>
                  <a:fillRect l="-1049" t="-912" b="-1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1DEE6FB7-0218-456C-AD43-2801B62C903C}"/>
              </a:ext>
            </a:extLst>
          </p:cNvPr>
          <p:cNvSpPr/>
          <p:nvPr/>
        </p:nvSpPr>
        <p:spPr>
          <a:xfrm rot="20706359" flipH="1">
            <a:off x="725876" y="1592019"/>
            <a:ext cx="583183" cy="305945"/>
          </a:xfrm>
          <a:prstGeom prst="cloudCallout">
            <a:avLst>
              <a:gd name="adj1" fmla="val -31983"/>
              <a:gd name="adj2" fmla="val 1541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moticon making a point Stock Vector - 14709057">
            <a:extLst>
              <a:ext uri="{FF2B5EF4-FFF2-40B4-BE49-F238E27FC236}">
                <a16:creationId xmlns:a16="http://schemas.microsoft.com/office/drawing/2014/main" id="{BAAF14AF-6009-4324-810A-06A3F909D01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41" y="1568784"/>
            <a:ext cx="617841" cy="4101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2703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AA1EBA7-CFD0-4E4A-AC9B-CA9AD53D0569}"/>
                  </a:ext>
                </a:extLst>
              </p:cNvPr>
              <p:cNvSpPr/>
              <p:nvPr/>
            </p:nvSpPr>
            <p:spPr>
              <a:xfrm>
                <a:off x="2234724" y="2031021"/>
                <a:ext cx="8773610" cy="33499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Definition:  m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≡ 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 mod n  if, and only if 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 | (m – k)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According to Theorem 0.1.4.1 Modular Equivalences, we have</a:t>
                </a: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p-1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≡ 1 (mod p)  if, and only if  p | (a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p-1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- 1).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p-1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 +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kp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some integer k.  Example: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7-1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 + 9*7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p-1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and 1 have the same (nonnegative) remainder when divided by p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p-1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p = 1 mod p.</a:t>
                </a: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AA1EBA7-CFD0-4E4A-AC9B-CA9AD53D05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724" y="2031021"/>
                <a:ext cx="8773610" cy="3349956"/>
              </a:xfrm>
              <a:prstGeom prst="rect">
                <a:avLst/>
              </a:prstGeom>
              <a:blipFill>
                <a:blip r:embed="rId2"/>
                <a:stretch>
                  <a:fillRect l="-1112" b="-3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Confused emoticon Stock Vector - 11275856">
            <a:extLst>
              <a:ext uri="{FF2B5EF4-FFF2-40B4-BE49-F238E27FC236}">
                <a16:creationId xmlns:a16="http://schemas.microsoft.com/office/drawing/2014/main" id="{F884BC17-4E28-B061-65E7-ECC302C4316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642" y="1706177"/>
            <a:ext cx="378563" cy="3248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9625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>
            <a:spLocks/>
          </p:cNvSpPr>
          <p:nvPr/>
        </p:nvSpPr>
        <p:spPr>
          <a:xfrm>
            <a:off x="2110307" y="1832604"/>
            <a:ext cx="91909" cy="1130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" name="Oval 2"/>
          <p:cNvSpPr>
            <a:spLocks/>
          </p:cNvSpPr>
          <p:nvPr/>
        </p:nvSpPr>
        <p:spPr>
          <a:xfrm>
            <a:off x="6227213" y="1897521"/>
            <a:ext cx="92075" cy="105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" name="Oval 3"/>
          <p:cNvSpPr>
            <a:spLocks/>
          </p:cNvSpPr>
          <p:nvPr/>
        </p:nvSpPr>
        <p:spPr>
          <a:xfrm>
            <a:off x="2096040" y="2282307"/>
            <a:ext cx="920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" name="Oval 4"/>
          <p:cNvSpPr>
            <a:spLocks/>
          </p:cNvSpPr>
          <p:nvPr/>
        </p:nvSpPr>
        <p:spPr>
          <a:xfrm>
            <a:off x="2088039" y="2805429"/>
            <a:ext cx="920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Oval 5"/>
          <p:cNvSpPr>
            <a:spLocks/>
          </p:cNvSpPr>
          <p:nvPr/>
        </p:nvSpPr>
        <p:spPr>
          <a:xfrm>
            <a:off x="2085856" y="3384860"/>
            <a:ext cx="920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Oval 6"/>
          <p:cNvSpPr>
            <a:spLocks/>
          </p:cNvSpPr>
          <p:nvPr/>
        </p:nvSpPr>
        <p:spPr>
          <a:xfrm>
            <a:off x="2080088" y="3919622"/>
            <a:ext cx="920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Oval 7"/>
          <p:cNvSpPr>
            <a:spLocks/>
          </p:cNvSpPr>
          <p:nvPr/>
        </p:nvSpPr>
        <p:spPr>
          <a:xfrm>
            <a:off x="2080088" y="4373603"/>
            <a:ext cx="920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Oval 8"/>
          <p:cNvSpPr>
            <a:spLocks/>
          </p:cNvSpPr>
          <p:nvPr/>
        </p:nvSpPr>
        <p:spPr>
          <a:xfrm>
            <a:off x="6227214" y="2390938"/>
            <a:ext cx="920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6240723" y="2873160"/>
            <a:ext cx="920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Oval 10"/>
          <p:cNvSpPr>
            <a:spLocks/>
          </p:cNvSpPr>
          <p:nvPr/>
        </p:nvSpPr>
        <p:spPr>
          <a:xfrm>
            <a:off x="6217953" y="3371114"/>
            <a:ext cx="920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6229741" y="3960789"/>
            <a:ext cx="920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Oval 12"/>
          <p:cNvSpPr>
            <a:spLocks/>
          </p:cNvSpPr>
          <p:nvPr/>
        </p:nvSpPr>
        <p:spPr>
          <a:xfrm>
            <a:off x="6240870" y="4409124"/>
            <a:ext cx="920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14" name="Straight Arrow Connector 13"/>
          <p:cNvCxnSpPr>
            <a:cxnSpLocks/>
            <a:endCxn id="9" idx="2"/>
          </p:cNvCxnSpPr>
          <p:nvPr/>
        </p:nvCxnSpPr>
        <p:spPr>
          <a:xfrm flipV="1">
            <a:off x="2179911" y="2443326"/>
            <a:ext cx="4047303" cy="4092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endCxn id="10" idx="3"/>
          </p:cNvCxnSpPr>
          <p:nvPr/>
        </p:nvCxnSpPr>
        <p:spPr>
          <a:xfrm>
            <a:off x="2177852" y="1910474"/>
            <a:ext cx="4076355" cy="10521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  <a:stCxn id="6" idx="6"/>
            <a:endCxn id="12" idx="2"/>
          </p:cNvCxnSpPr>
          <p:nvPr/>
        </p:nvCxnSpPr>
        <p:spPr>
          <a:xfrm>
            <a:off x="2177931" y="3437248"/>
            <a:ext cx="4051810" cy="5759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4" idx="5"/>
            <a:endCxn id="13" idx="2"/>
          </p:cNvCxnSpPr>
          <p:nvPr/>
        </p:nvCxnSpPr>
        <p:spPr>
          <a:xfrm>
            <a:off x="2174631" y="2371738"/>
            <a:ext cx="4066239" cy="2089774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  <a:stCxn id="7" idx="6"/>
          </p:cNvCxnSpPr>
          <p:nvPr/>
        </p:nvCxnSpPr>
        <p:spPr>
          <a:xfrm flipV="1">
            <a:off x="2172163" y="1958630"/>
            <a:ext cx="4083969" cy="20133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  <a:stCxn id="8" idx="7"/>
            <a:endCxn id="11" idx="2"/>
          </p:cNvCxnSpPr>
          <p:nvPr/>
        </p:nvCxnSpPr>
        <p:spPr>
          <a:xfrm flipV="1">
            <a:off x="2158679" y="3423502"/>
            <a:ext cx="4059274" cy="9654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/>
              <p:cNvSpPr>
                <a:spLocks noChangeArrowheads="1"/>
              </p:cNvSpPr>
              <p:nvPr/>
            </p:nvSpPr>
            <p:spPr bwMode="auto">
              <a:xfrm>
                <a:off x="1777630" y="663910"/>
                <a:ext cx="5419018" cy="7694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s * 3 mod 7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 </a:t>
                </a:r>
                <a14:m>
                  <m:oMath xmlns:m="http://schemas.openxmlformats.org/officeDocument/2006/math">
                    <m:r>
                      <a:rPr kumimoji="0" lang="en-US" altLang="en-US" sz="22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kumimoji="0" lang="en-US" altLang="en-US" sz="2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	      s * a mod p		R (remainder)</a:t>
                </a:r>
                <a:endParaRPr kumimoji="0" lang="en-US" altLang="en-US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77630" y="663910"/>
                <a:ext cx="5419018" cy="769441"/>
              </a:xfrm>
              <a:prstGeom prst="rect">
                <a:avLst/>
              </a:prstGeom>
              <a:blipFill>
                <a:blip r:embed="rId2"/>
                <a:stretch>
                  <a:fillRect l="-1462" t="-4762" r="-900" b="-1587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/>
          <p:cNvCxnSpPr/>
          <p:nvPr/>
        </p:nvCxnSpPr>
        <p:spPr>
          <a:xfrm flipH="1">
            <a:off x="6279162" y="1673581"/>
            <a:ext cx="19535" cy="3146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2134638" y="1738732"/>
            <a:ext cx="19535" cy="3146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361043" y="1673581"/>
            <a:ext cx="508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360797" y="2243270"/>
            <a:ext cx="508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349426" y="2710149"/>
            <a:ext cx="508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342292" y="3171059"/>
            <a:ext cx="508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332798" y="3774935"/>
            <a:ext cx="508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331707" y="4273807"/>
            <a:ext cx="508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795351" y="1650576"/>
            <a:ext cx="508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797965" y="2113741"/>
            <a:ext cx="508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795996" y="2605993"/>
            <a:ext cx="508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95351" y="3203109"/>
            <a:ext cx="508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777630" y="3727011"/>
            <a:ext cx="508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777630" y="4214941"/>
            <a:ext cx="508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64" name="Text Box 577"/>
          <p:cNvSpPr txBox="1"/>
          <p:nvPr/>
        </p:nvSpPr>
        <p:spPr>
          <a:xfrm>
            <a:off x="7166291" y="615158"/>
            <a:ext cx="4723076" cy="615855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6! mod 7 = 720 mod 7 = 6.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Let p be 7and 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≤ a &lt; p.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p-1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≡ 1 (mod p), </a:t>
            </a:r>
            <a:endParaRPr lang="en-US" sz="24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2400" baseline="300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en-US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* 6! (mod 7)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729 * 720 (mod 7)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524880(mod 7)  = 6.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729 * 720 (mod 7)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729 (mod 7) * 720 (mod 7)(mod 7)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1 * 6  (mod 7) = 6.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Therefore,  6! and  3</a:t>
            </a:r>
            <a:r>
              <a:rPr lang="en-US" sz="2400" baseline="300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en-US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* 6! are of the same class, denoted as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6! ≡  3</a:t>
            </a:r>
            <a:r>
              <a:rPr lang="en-US" sz="24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* 6! (mod 7).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01506B-D848-4EAF-8CCE-11AA658B5BE4}"/>
              </a:ext>
            </a:extLst>
          </p:cNvPr>
          <p:cNvSpPr/>
          <p:nvPr/>
        </p:nvSpPr>
        <p:spPr>
          <a:xfrm>
            <a:off x="1520382" y="4981294"/>
            <a:ext cx="2568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Let a = 3, p = 7, 3%7=  3: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287C32-3AFC-44DC-93ED-4683A429FD74}"/>
              </a:ext>
            </a:extLst>
          </p:cNvPr>
          <p:cNvSpPr txBox="1"/>
          <p:nvPr/>
        </p:nvSpPr>
        <p:spPr>
          <a:xfrm>
            <a:off x="658634" y="5335818"/>
            <a:ext cx="6358554" cy="14773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s is 1,  2,   3,   4,   5,   6, then 1*3% 7 = 3; 2*3% 7 = 6; 3*3% 7 = 2;</a:t>
            </a:r>
          </a:p>
          <a:p>
            <a:r>
              <a:rPr lang="en-US" dirty="0"/>
              <a:t>		       4*3% 7 = 5; 5*3% 7 = 1; 6*3% 7 = 4; </a:t>
            </a:r>
          </a:p>
          <a:p>
            <a:r>
              <a:rPr lang="en-US" dirty="0"/>
              <a:t>If s is 8,  9, 10, 11, 12, 13, i.e., 1+1*7=8; 2+1*7= 9;…; 6+1*7= 13;</a:t>
            </a:r>
          </a:p>
          <a:p>
            <a:r>
              <a:rPr lang="en-US" dirty="0"/>
              <a:t>                                            then 8*3%7= 3; 9*3%7=3;…; 13*3%7=4</a:t>
            </a:r>
          </a:p>
          <a:p>
            <a:r>
              <a:rPr lang="en-US" dirty="0"/>
              <a:t>      … general term of s:  s = </a:t>
            </a:r>
            <a:r>
              <a:rPr lang="en-US" dirty="0" err="1"/>
              <a:t>s+i</a:t>
            </a:r>
            <a:r>
              <a:rPr lang="en-US" dirty="0"/>
              <a:t>*p, 0 &lt;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US" dirty="0"/>
              <a:t>p</a:t>
            </a:r>
          </a:p>
        </p:txBody>
      </p:sp>
      <p:sp>
        <p:nvSpPr>
          <p:cNvPr id="38" name="Thought Bubble: Cloud 3">
            <a:extLst>
              <a:ext uri="{FF2B5EF4-FFF2-40B4-BE49-F238E27FC236}">
                <a16:creationId xmlns:a16="http://schemas.microsoft.com/office/drawing/2014/main" id="{D4F478C9-7E13-44D6-85DA-2CC1329B8099}"/>
              </a:ext>
            </a:extLst>
          </p:cNvPr>
          <p:cNvSpPr/>
          <p:nvPr/>
        </p:nvSpPr>
        <p:spPr>
          <a:xfrm rot="20706359">
            <a:off x="11161239" y="383594"/>
            <a:ext cx="457669" cy="359794"/>
          </a:xfrm>
          <a:prstGeom prst="cloudCallout">
            <a:avLst>
              <a:gd name="adj1" fmla="val -31983"/>
              <a:gd name="adj2" fmla="val 1541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756183" y="3774935"/>
            <a:ext cx="2262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720 =120* 2*3 %7=6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079064" y="5089658"/>
            <a:ext cx="2262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729/7 =1</a:t>
            </a:r>
          </a:p>
        </p:txBody>
      </p:sp>
    </p:spTree>
    <p:extLst>
      <p:ext uri="{BB962C8B-B14F-4D97-AF65-F5344CB8AC3E}">
        <p14:creationId xmlns:p14="http://schemas.microsoft.com/office/powerpoint/2010/main" val="1790273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77"/>
          <p:cNvSpPr txBox="1"/>
          <p:nvPr/>
        </p:nvSpPr>
        <p:spPr>
          <a:xfrm>
            <a:off x="7173399" y="437933"/>
            <a:ext cx="4888058" cy="615855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6! mod 7 = 720 mod 7 = 6.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Let p be 7and 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≤ a &lt; p.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p-1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≡ 1 (mod p), </a:t>
            </a:r>
            <a:endParaRPr lang="en-US" sz="24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2400" baseline="300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en-US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* 6! (mod 7)    [</a:t>
            </a:r>
            <a:r>
              <a:rPr lang="en-US" sz="20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note that 3</a:t>
            </a:r>
            <a:r>
              <a:rPr lang="en-US" sz="2000" baseline="300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≡ 1 mod 7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4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729 * 720 (mod 7) </a:t>
            </a:r>
            <a:r>
              <a:rPr lang="en-US" sz="20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* 720 mod 7 = 6]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524880(mod 7)  = 6. </a:t>
            </a:r>
            <a:r>
              <a:rPr lang="en-US" sz="20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[otherwise, do *]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729 * 720 (mod 7)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729 (mod 7) * 720 (mod 7)(mod 7)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1 * 6  (mod 7) = 6.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Therefore,  6! and  3</a:t>
            </a:r>
            <a:r>
              <a:rPr lang="en-US" sz="2400" baseline="300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en-US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* 6! are of the same class, denoted as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6! ≡  3</a:t>
            </a:r>
            <a:r>
              <a:rPr lang="en-US" sz="24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* 6! (mod 7).</a:t>
            </a:r>
          </a:p>
        </p:txBody>
      </p:sp>
      <p:sp>
        <p:nvSpPr>
          <p:cNvPr id="3" name="Oval 2"/>
          <p:cNvSpPr>
            <a:spLocks/>
          </p:cNvSpPr>
          <p:nvPr/>
        </p:nvSpPr>
        <p:spPr>
          <a:xfrm>
            <a:off x="2002155" y="1547476"/>
            <a:ext cx="91909" cy="1130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" name="Oval 3"/>
          <p:cNvSpPr>
            <a:spLocks/>
          </p:cNvSpPr>
          <p:nvPr/>
        </p:nvSpPr>
        <p:spPr>
          <a:xfrm>
            <a:off x="6119061" y="1612393"/>
            <a:ext cx="92075" cy="105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" name="Oval 4"/>
          <p:cNvSpPr>
            <a:spLocks/>
          </p:cNvSpPr>
          <p:nvPr/>
        </p:nvSpPr>
        <p:spPr>
          <a:xfrm>
            <a:off x="1987888" y="1997179"/>
            <a:ext cx="920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Oval 5"/>
          <p:cNvSpPr>
            <a:spLocks/>
          </p:cNvSpPr>
          <p:nvPr/>
        </p:nvSpPr>
        <p:spPr>
          <a:xfrm>
            <a:off x="1979887" y="2520301"/>
            <a:ext cx="920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Oval 6"/>
          <p:cNvSpPr>
            <a:spLocks/>
          </p:cNvSpPr>
          <p:nvPr/>
        </p:nvSpPr>
        <p:spPr>
          <a:xfrm>
            <a:off x="1977704" y="3099732"/>
            <a:ext cx="920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Oval 7"/>
          <p:cNvSpPr>
            <a:spLocks/>
          </p:cNvSpPr>
          <p:nvPr/>
        </p:nvSpPr>
        <p:spPr>
          <a:xfrm>
            <a:off x="1971936" y="3634494"/>
            <a:ext cx="920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Oval 8"/>
          <p:cNvSpPr>
            <a:spLocks/>
          </p:cNvSpPr>
          <p:nvPr/>
        </p:nvSpPr>
        <p:spPr>
          <a:xfrm>
            <a:off x="1971936" y="4088475"/>
            <a:ext cx="920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6119062" y="2105810"/>
            <a:ext cx="920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Oval 10"/>
          <p:cNvSpPr>
            <a:spLocks/>
          </p:cNvSpPr>
          <p:nvPr/>
        </p:nvSpPr>
        <p:spPr>
          <a:xfrm>
            <a:off x="6132571" y="2588032"/>
            <a:ext cx="920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6109801" y="3085986"/>
            <a:ext cx="920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Oval 12"/>
          <p:cNvSpPr>
            <a:spLocks/>
          </p:cNvSpPr>
          <p:nvPr/>
        </p:nvSpPr>
        <p:spPr>
          <a:xfrm>
            <a:off x="6121589" y="3675661"/>
            <a:ext cx="920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Oval 13"/>
          <p:cNvSpPr>
            <a:spLocks/>
          </p:cNvSpPr>
          <p:nvPr/>
        </p:nvSpPr>
        <p:spPr>
          <a:xfrm>
            <a:off x="6132718" y="4123996"/>
            <a:ext cx="920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15" name="Straight Arrow Connector 14"/>
          <p:cNvCxnSpPr>
            <a:cxnSpLocks/>
            <a:endCxn id="12" idx="1"/>
          </p:cNvCxnSpPr>
          <p:nvPr/>
        </p:nvCxnSpPr>
        <p:spPr>
          <a:xfrm>
            <a:off x="2071759" y="2567430"/>
            <a:ext cx="4051526" cy="5339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  <a:endCxn id="14" idx="1"/>
          </p:cNvCxnSpPr>
          <p:nvPr/>
        </p:nvCxnSpPr>
        <p:spPr>
          <a:xfrm>
            <a:off x="2069700" y="1625346"/>
            <a:ext cx="4076502" cy="25139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endCxn id="11" idx="5"/>
          </p:cNvCxnSpPr>
          <p:nvPr/>
        </p:nvCxnSpPr>
        <p:spPr>
          <a:xfrm flipV="1">
            <a:off x="2085446" y="2677463"/>
            <a:ext cx="4125716" cy="4687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  <a:stCxn id="5" idx="5"/>
            <a:endCxn id="13" idx="7"/>
          </p:cNvCxnSpPr>
          <p:nvPr/>
        </p:nvCxnSpPr>
        <p:spPr>
          <a:xfrm>
            <a:off x="2066479" y="2086610"/>
            <a:ext cx="4133701" cy="160439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  <a:stCxn id="8" idx="6"/>
            <a:endCxn id="10" idx="7"/>
          </p:cNvCxnSpPr>
          <p:nvPr/>
        </p:nvCxnSpPr>
        <p:spPr>
          <a:xfrm flipV="1">
            <a:off x="2064011" y="2121154"/>
            <a:ext cx="4133642" cy="15657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9" idx="7"/>
            <a:endCxn id="4" idx="6"/>
          </p:cNvCxnSpPr>
          <p:nvPr/>
        </p:nvCxnSpPr>
        <p:spPr>
          <a:xfrm flipV="1">
            <a:off x="2050527" y="1665098"/>
            <a:ext cx="4160609" cy="24387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6171010" y="1290133"/>
            <a:ext cx="19535" cy="3146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252891" y="1408117"/>
            <a:ext cx="508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52645" y="1977806"/>
            <a:ext cx="508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241274" y="2444685"/>
            <a:ext cx="508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234140" y="2905595"/>
            <a:ext cx="508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224646" y="3509471"/>
            <a:ext cx="508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223555" y="4008343"/>
            <a:ext cx="508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687199" y="1365448"/>
            <a:ext cx="508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689813" y="1828613"/>
            <a:ext cx="508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687844" y="2320865"/>
            <a:ext cx="508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687199" y="2917981"/>
            <a:ext cx="508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669478" y="3441883"/>
            <a:ext cx="508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669478" y="3929813"/>
            <a:ext cx="508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/>
              <p:cNvSpPr>
                <a:spLocks noChangeArrowheads="1"/>
              </p:cNvSpPr>
              <p:nvPr/>
            </p:nvSpPr>
            <p:spPr bwMode="auto">
              <a:xfrm>
                <a:off x="1529474" y="437933"/>
                <a:ext cx="5419018" cy="7694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      s * 720 mod 7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 </a:t>
                </a:r>
                <a14:m>
                  <m:oMath xmlns:m="http://schemas.openxmlformats.org/officeDocument/2006/math">
                    <m:r>
                      <a:rPr kumimoji="0" lang="en-US" altLang="en-US" sz="22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kumimoji="0" lang="en-US" altLang="en-US" sz="2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	      s * a mod p		R (remainder)</a:t>
                </a:r>
                <a:endParaRPr kumimoji="0" lang="en-US" altLang="en-US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9474" y="437933"/>
                <a:ext cx="5419018" cy="769441"/>
              </a:xfrm>
              <a:prstGeom prst="rect">
                <a:avLst/>
              </a:prstGeom>
              <a:blipFill>
                <a:blip r:embed="rId2"/>
                <a:stretch>
                  <a:fillRect l="-1462" t="-4762" r="-900" b="-1587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2601506B-D848-4EAF-8CCE-11AA658B5BE4}"/>
              </a:ext>
            </a:extLst>
          </p:cNvPr>
          <p:cNvSpPr/>
          <p:nvPr/>
        </p:nvSpPr>
        <p:spPr>
          <a:xfrm>
            <a:off x="2530752" y="4201239"/>
            <a:ext cx="26645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= 720, p = 7, 720%7=  6: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C287C32-3AFC-44DC-93ED-4683A429FD74}"/>
              </a:ext>
            </a:extLst>
          </p:cNvPr>
          <p:cNvSpPr txBox="1"/>
          <p:nvPr/>
        </p:nvSpPr>
        <p:spPr>
          <a:xfrm>
            <a:off x="774220" y="4536551"/>
            <a:ext cx="6263551" cy="23083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 is 1,  2,   3,   4,   5,   6: 1*720%7 = 6; 2*720%7 = 5; 3*720%7 = 4;        </a:t>
            </a:r>
          </a:p>
          <a:p>
            <a:r>
              <a:rPr lang="en-US" dirty="0"/>
              <a:t>                                         4*720%7 = 3; 5*720%7 = 2; 6*720%7 = 1; </a:t>
            </a:r>
          </a:p>
          <a:p>
            <a:r>
              <a:rPr lang="en-US" dirty="0"/>
              <a:t>      8,  9, 10, 11, 12, 13: 1+1*7=8; 2+1*7= 9; …; 6+1*7= 13;</a:t>
            </a:r>
          </a:p>
          <a:p>
            <a:r>
              <a:rPr lang="en-US" dirty="0"/>
              <a:t>      15, 16, 17, 18, 19, 20: 1+2*7=15; 2+2*7=16;…, 6+2*7=20</a:t>
            </a:r>
          </a:p>
          <a:p>
            <a:r>
              <a:rPr lang="en-US" dirty="0"/>
              <a:t>      …  </a:t>
            </a:r>
          </a:p>
          <a:p>
            <a:r>
              <a:rPr lang="en-US" dirty="0"/>
              <a:t>     729, …                          : </a:t>
            </a:r>
            <a:r>
              <a:rPr lang="en-US" sz="1800" b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dirty="0"/>
              <a:t>+104*7=729; </a:t>
            </a:r>
          </a:p>
          <a:p>
            <a:r>
              <a:rPr lang="en-US" dirty="0"/>
              <a:t>                                        Then 729*720%7 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≡ 1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*6%7</a:t>
            </a:r>
            <a:r>
              <a:rPr lang="en-US" dirty="0"/>
              <a:t>               </a:t>
            </a:r>
          </a:p>
          <a:p>
            <a:r>
              <a:rPr lang="en-US" dirty="0"/>
              <a:t>general term of s:  s = </a:t>
            </a:r>
            <a:r>
              <a:rPr lang="en-US" dirty="0" err="1"/>
              <a:t>s+i</a:t>
            </a:r>
            <a:r>
              <a:rPr lang="en-US" dirty="0"/>
              <a:t>*p, 0 &lt; s 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US" dirty="0"/>
              <a:t>p; 0 &lt; </a:t>
            </a:r>
            <a:r>
              <a:rPr lang="en-US" dirty="0" err="1"/>
              <a:t>i</a:t>
            </a:r>
            <a:r>
              <a:rPr lang="en-US" dirty="0"/>
              <a:t>.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D9D89BA-64B9-517F-7172-C2F4A3062AED}"/>
              </a:ext>
            </a:extLst>
          </p:cNvPr>
          <p:cNvCxnSpPr/>
          <p:nvPr/>
        </p:nvCxnSpPr>
        <p:spPr>
          <a:xfrm flipH="1">
            <a:off x="2026599" y="1297262"/>
            <a:ext cx="19535" cy="3146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259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432749" y="3578575"/>
            <a:ext cx="9919760" cy="296970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603841" y="662862"/>
            <a:ext cx="9155410" cy="6439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Recall: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600" i="1" dirty="0">
                <a:ea typeface="Calibri" panose="020F0502020204030204" pitchFamily="34" charset="0"/>
                <a:cs typeface="Times New Roman" panose="02020603050405020304" pitchFamily="18" charset="0"/>
              </a:rPr>
              <a:t>Fermat’s little theorem (1640):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p is prime, then for every integer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≤ a &lt; p,</a:t>
            </a:r>
            <a:endParaRPr lang="en-US" sz="2400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400" baseline="30000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p-1</a:t>
            </a:r>
            <a:r>
              <a:rPr lang="en-US" sz="2400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≡ 1 (mod p). </a:t>
            </a:r>
          </a:p>
          <a:p>
            <a:pPr>
              <a:spcAft>
                <a:spcPts val="1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i.e.,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p-1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p) = 1; 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p|(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p-1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-1); 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p-1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 p = 1 mod p.</a:t>
            </a:r>
            <a:endParaRPr lang="en-US" sz="2400" dirty="0">
              <a:solidFill>
                <a:srgbClr val="0000CC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rgbClr val="0000CC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theorem suggests a “</a:t>
            </a:r>
            <a:r>
              <a:rPr lang="en-US" sz="2400" dirty="0" err="1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factorless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 test for determining whether a number</a:t>
            </a:r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 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prime:</a:t>
            </a:r>
          </a:p>
          <a:p>
            <a:pPr>
              <a:lnSpc>
                <a:spcPct val="150000"/>
              </a:lnSpc>
            </a:pPr>
            <a:endParaRPr lang="en-US" sz="2200" b="1" dirty="0">
              <a:solidFill>
                <a:srgbClr val="0000CC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200" b="1" dirty="0">
              <a:solidFill>
                <a:srgbClr val="0000CC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200" b="1" dirty="0">
              <a:solidFill>
                <a:srgbClr val="0000CC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200" b="1" dirty="0">
              <a:solidFill>
                <a:srgbClr val="0000CC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 Box 592"/>
          <p:cNvSpPr txBox="1">
            <a:spLocks/>
          </p:cNvSpPr>
          <p:nvPr/>
        </p:nvSpPr>
        <p:spPr>
          <a:xfrm>
            <a:off x="1905662" y="4454465"/>
            <a:ext cx="8380675" cy="182245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				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Pass		“prime”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Pick some a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	  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Fail		“composite”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			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Fermat’s test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 Box 593"/>
          <p:cNvSpPr txBox="1">
            <a:spLocks/>
          </p:cNvSpPr>
          <p:nvPr/>
        </p:nvSpPr>
        <p:spPr>
          <a:xfrm>
            <a:off x="4468633" y="4836852"/>
            <a:ext cx="2182522" cy="1098550"/>
          </a:xfrm>
          <a:prstGeom prst="rect">
            <a:avLst/>
          </a:prstGeom>
          <a:solidFill>
            <a:schemeClr val="lt1"/>
          </a:solidFill>
          <a:ln w="28575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 a</a:t>
            </a:r>
            <a:r>
              <a:rPr lang="en-US" sz="20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N-1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≡ 1 mod N?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Arrow Connector 4"/>
          <p:cNvCxnSpPr>
            <a:cxnSpLocks/>
          </p:cNvCxnSpPr>
          <p:nvPr/>
        </p:nvCxnSpPr>
        <p:spPr>
          <a:xfrm flipV="1">
            <a:off x="6651155" y="4857290"/>
            <a:ext cx="1928302" cy="508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6651155" y="5386127"/>
            <a:ext cx="1983962" cy="3664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>
          <a:xfrm flipV="1">
            <a:off x="3371353" y="5386127"/>
            <a:ext cx="1097280" cy="91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722140D5-2923-4A04-ABAA-C9B2D7960529}"/>
              </a:ext>
            </a:extLst>
          </p:cNvPr>
          <p:cNvSpPr/>
          <p:nvPr/>
        </p:nvSpPr>
        <p:spPr>
          <a:xfrm rot="20706359" flipH="1">
            <a:off x="602729" y="3753683"/>
            <a:ext cx="459310" cy="388836"/>
          </a:xfrm>
          <a:prstGeom prst="cloudCallout">
            <a:avLst>
              <a:gd name="adj1" fmla="val -31983"/>
              <a:gd name="adj2" fmla="val 1541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06838">
            <a:off x="531193" y="3772797"/>
            <a:ext cx="602382" cy="40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462075" y="1105056"/>
            <a:ext cx="3378630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Determine whether 13 is a prime.</a:t>
            </a:r>
          </a:p>
          <a:p>
            <a:r>
              <a:rPr lang="en-US" dirty="0"/>
              <a:t>Assume that p =13 is a prime.</a:t>
            </a:r>
          </a:p>
          <a:p>
            <a:r>
              <a:rPr lang="en-US" dirty="0"/>
              <a:t>Pick a = 2, such that 1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≤</a:t>
            </a:r>
            <a:r>
              <a:rPr lang="en-US" dirty="0"/>
              <a:t> 2 &lt; 13.</a:t>
            </a:r>
          </a:p>
          <a:p>
            <a:r>
              <a:rPr lang="en-US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Check whether 2</a:t>
            </a:r>
            <a:r>
              <a:rPr lang="en-US" baseline="30000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13-1</a:t>
            </a:r>
            <a:r>
              <a:rPr lang="en-US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≡ 1 (mod 13). </a:t>
            </a:r>
          </a:p>
          <a:p>
            <a:r>
              <a:rPr lang="en-US" dirty="0"/>
              <a:t>1. </a:t>
            </a: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baseline="30000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13-1</a:t>
            </a:r>
            <a:r>
              <a:rPr lang="en-US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, 13) = 1; or</a:t>
            </a:r>
          </a:p>
          <a:p>
            <a:r>
              <a:rPr lang="en-US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13| </a:t>
            </a:r>
            <a:r>
              <a:rPr lang="en-US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baseline="30000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13-1</a:t>
            </a:r>
            <a:r>
              <a:rPr lang="en-US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- 1; i.e., 13|4096-1.</a:t>
            </a:r>
          </a:p>
          <a:p>
            <a:r>
              <a:rPr lang="en-US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baseline="30000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13-1</a:t>
            </a:r>
            <a:r>
              <a:rPr lang="en-US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 13 = 1 mod 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574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81192" y="2576485"/>
            <a:ext cx="10110062" cy="168799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81192" y="900113"/>
            <a:ext cx="10110063" cy="168799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700396" y="305068"/>
            <a:ext cx="9457635" cy="62478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The problem is that Fermat’s theorem : 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not an if-and-only-if condition;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p is prime →</a:t>
            </a:r>
            <a:r>
              <a:rPr lang="en-US" sz="2400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400" baseline="30000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p-1</a:t>
            </a:r>
            <a:r>
              <a:rPr lang="en-US" sz="2400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≡ 1 (mod p). </a:t>
            </a: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does not say what happens when N is not prime. </a:t>
            </a:r>
          </a:p>
          <a:p>
            <a:pPr marL="9144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N is not prime, Fermat’s test diagram is questionable. i.e., </a:t>
            </a:r>
          </a:p>
          <a:p>
            <a:pPr marL="1371600" lvl="2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any N, can we say that N is prime if a</a:t>
            </a:r>
            <a:r>
              <a:rPr lang="en-US" sz="2400" baseline="300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N-1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≡ 1 (mod N)?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fact, a composite number N can possibly pass Fermat’s test (that is,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N-1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≡ 1 (mod N), for certain choices of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 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e.g., for a non-prime N = 341 = 11 * 31,  2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340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≡ 1 (mod 341).   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But it is true that for composite N,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most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values of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will fail the test. 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Show 2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340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 341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2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256+64+16+4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 341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=  (2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256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 341 * 2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64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 341 * 2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16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mod 341 * 2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 341) mod 341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= (64 * 16 * 64 *16) mod 341 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= (1024 mod 341 * 1024 mod 341) mod 341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= (1 * 1) mod 341 = 1 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676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18335" y="2700606"/>
            <a:ext cx="7331197" cy="362173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175977" y="1197864"/>
            <a:ext cx="8385344" cy="5124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Figure 1.7 An algorithm for testing primality.</a:t>
            </a:r>
            <a:r>
              <a:rPr lang="en-US" sz="26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this algorithm, choose </a:t>
            </a:r>
            <a:r>
              <a:rPr lang="en-US" sz="2400" i="1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randomly from {1, 2, … N-1}, rather than fixing an arbitrary value of  </a:t>
            </a:r>
            <a:r>
              <a:rPr lang="en-US" sz="2400" i="1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in advance. 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6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function primality(N)</a:t>
            </a:r>
          </a:p>
          <a:p>
            <a:pPr>
              <a:spcAft>
                <a:spcPts val="10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Input: Positive integer N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Output: yes/no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1000"/>
              </a:spcAft>
            </a:pP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Pick a positive integer a &lt; N at random</a:t>
            </a:r>
          </a:p>
          <a:p>
            <a:pPr marL="457200" marR="0">
              <a:spcBef>
                <a:spcPts val="0"/>
              </a:spcBef>
              <a:spcAft>
                <a:spcPts val="1000"/>
              </a:spcAft>
            </a:pPr>
            <a:r>
              <a:rPr lang="en-US" sz="24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 </a:t>
            </a:r>
            <a:r>
              <a:rPr lang="en-US" sz="2400" i="1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400" spc="-100" baseline="30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N-1</a:t>
            </a:r>
            <a:r>
              <a:rPr lang="en-US" sz="24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≡ 1 (mod N)</a:t>
            </a:r>
            <a:endParaRPr lang="en-US" sz="2400" spc="-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1000"/>
              </a:spcAft>
            </a:pP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then return yes;</a:t>
            </a:r>
          </a:p>
          <a:p>
            <a:pPr marL="457200" marR="0">
              <a:spcBef>
                <a:spcPts val="0"/>
              </a:spcBef>
              <a:spcAft>
                <a:spcPts val="1000"/>
              </a:spcAft>
            </a:pP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 return no;</a:t>
            </a:r>
            <a:endParaRPr lang="en-US" sz="2400" spc="-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2254FD-B4D6-414A-B8EE-C04700A07759}"/>
              </a:ext>
            </a:extLst>
          </p:cNvPr>
          <p:cNvSpPr txBox="1"/>
          <p:nvPr/>
        </p:nvSpPr>
        <p:spPr>
          <a:xfrm>
            <a:off x="6223439" y="4822524"/>
            <a:ext cx="3481988" cy="1200329"/>
          </a:xfrm>
          <a:prstGeom prst="rect">
            <a:avLst/>
          </a:prstGeom>
          <a:solidFill>
            <a:schemeClr val="bg2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whether N |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N-1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1?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or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N) = 1?  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N-1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 N = 1 mod N?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036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51142" y="2720306"/>
            <a:ext cx="10155611" cy="296757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605425" y="2029174"/>
            <a:ext cx="8837023" cy="33961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In analyzing the behavior of this algorithm for testing primality: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turns out that 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certain extremely rare composite numbers N, called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Carmichael numbers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pass Fermat’s test for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all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relatively prime to N.  [i.e., </a:t>
            </a:r>
            <a:r>
              <a:rPr lang="en-US" sz="2400" i="1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400" spc="-100" baseline="30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N-1</a:t>
            </a:r>
            <a:r>
              <a:rPr lang="en-US" sz="24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≡ 1 (mod N)</a:t>
            </a: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400" dirty="0">
              <a:solidFill>
                <a:srgbClr val="0000FF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 such numbers, </a:t>
            </a:r>
            <a:r>
              <a:rPr lang="en-US" sz="2400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algorithm will fail.</a:t>
            </a:r>
          </a:p>
        </p:txBody>
      </p:sp>
    </p:spTree>
    <p:extLst>
      <p:ext uri="{BB962C8B-B14F-4D97-AF65-F5344CB8AC3E}">
        <p14:creationId xmlns:p14="http://schemas.microsoft.com/office/powerpoint/2010/main" val="384977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26655C-4414-FA55-92AD-1AD331411953}"/>
              </a:ext>
            </a:extLst>
          </p:cNvPr>
          <p:cNvSpPr txBox="1"/>
          <p:nvPr/>
        </p:nvSpPr>
        <p:spPr>
          <a:xfrm>
            <a:off x="924232" y="2227154"/>
            <a:ext cx="10343536" cy="33870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738884" y="2227154"/>
                <a:ext cx="8714232" cy="39816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600" dirty="0">
                    <a:solidFill>
                      <a:schemeClr val="tx1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What is Carmichael number?</a:t>
                </a: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</a:t>
                </a:r>
                <a:r>
                  <a:rPr lang="en-US" sz="2400" dirty="0">
                    <a:solidFill>
                      <a:srgbClr val="3333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smallest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Carmichael number is 561 = 3 * 11 * 17.  </a:t>
                </a: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It is </a:t>
                </a:r>
                <a:r>
                  <a:rPr lang="en-US" sz="2400" dirty="0">
                    <a:solidFill>
                      <a:srgbClr val="3333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not a prime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It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passes the Fermat test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because </a:t>
                </a:r>
                <a:r>
                  <a:rPr lang="en-US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560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≡ 1 (mod 561) for all values of </a:t>
                </a:r>
                <a:r>
                  <a:rPr lang="en-US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relatively prime to 561,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 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𝑛𝑜𝑡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𝑜𝑛𝑒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𝑜𝑓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{3, 11, 17}. [i.e., </a:t>
                </a:r>
                <a:r>
                  <a:rPr lang="en-US" sz="2400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gcd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(a, 561) = 1.] </a:t>
                </a: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numbers of this type are infinite but exceedingly rare.   </a:t>
                </a:r>
                <a:endParaRPr lang="en-US" sz="24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884" y="2227154"/>
                <a:ext cx="8714232" cy="3981621"/>
              </a:xfrm>
              <a:prstGeom prst="rect">
                <a:avLst/>
              </a:prstGeom>
              <a:blipFill>
                <a:blip r:embed="rId2"/>
                <a:stretch>
                  <a:fillRect l="-1259" r="-1888" b="-1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430242" y="1428482"/>
            <a:ext cx="9072438" cy="463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Begin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+++++++++++++++++++++++++++++++++++++++++++++++++++++++++++++++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D5665517-AE76-4548-8CB7-1323904955E4}"/>
              </a:ext>
            </a:extLst>
          </p:cNvPr>
          <p:cNvSpPr/>
          <p:nvPr/>
        </p:nvSpPr>
        <p:spPr>
          <a:xfrm rot="20706359" flipH="1">
            <a:off x="784253" y="1712678"/>
            <a:ext cx="459310" cy="388836"/>
          </a:xfrm>
          <a:prstGeom prst="cloudCallout">
            <a:avLst>
              <a:gd name="adj1" fmla="val -31983"/>
              <a:gd name="adj2" fmla="val 1541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21181">
            <a:off x="697769" y="1690613"/>
            <a:ext cx="632278" cy="426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3325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1952" y="1417755"/>
            <a:ext cx="8540496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800"/>
              </a:spcAft>
              <a:buClrTx/>
              <a:buSzTx/>
              <a:buFontTx/>
              <a:buNone/>
              <a:tabLst/>
            </a:pP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800"/>
              </a:spcAft>
              <a:buClrTx/>
              <a:buSzTx/>
              <a:buFontTx/>
              <a:buNone/>
              <a:tabLst/>
            </a:pPr>
            <a:endParaRPr kumimoji="0" lang="en-US" altLang="en-US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80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Primality testing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 [9-11, 15-18]</a:t>
            </a:r>
          </a:p>
          <a:p>
            <a:pPr eaLnBrk="0" fontAlgn="base" hangingPunct="0">
              <a:spcBef>
                <a:spcPct val="0"/>
              </a:spcBef>
              <a:spcAft>
                <a:spcPts val="1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Carmichael numbers.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19-20, 24-26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</a:t>
            </a:r>
          </a:p>
          <a:p>
            <a:pPr eaLnBrk="0" fontAlgn="base" hangingPunct="0">
              <a:spcBef>
                <a:spcPct val="0"/>
              </a:spcBef>
              <a:spcAft>
                <a:spcPts val="1800"/>
              </a:spcAft>
            </a:pP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Finding Large Prime Numbers </a:t>
            </a:r>
            <a:r>
              <a:rPr lang="en-US" sz="2400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30-34]</a:t>
            </a: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1800"/>
              </a:spcAft>
            </a:pPr>
            <a:endParaRPr lang="en-US" sz="2400" dirty="0">
              <a:solidFill>
                <a:srgbClr val="0000FF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800"/>
              </a:spcAft>
              <a:buClrTx/>
              <a:buSzTx/>
              <a:buFontTx/>
              <a:buNone/>
              <a:tabLst/>
            </a:pPr>
            <a:endParaRPr lang="en-US" sz="2400" dirty="0">
              <a:solidFill>
                <a:srgbClr val="0000FF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loud Callout 2">
            <a:extLst>
              <a:ext uri="{FF2B5EF4-FFF2-40B4-BE49-F238E27FC236}">
                <a16:creationId xmlns:a16="http://schemas.microsoft.com/office/drawing/2014/main" id="{311C4A01-AAA7-4B10-986D-9E2E323EF91F}"/>
              </a:ext>
            </a:extLst>
          </p:cNvPr>
          <p:cNvSpPr/>
          <p:nvPr/>
        </p:nvSpPr>
        <p:spPr>
          <a:xfrm flipH="1">
            <a:off x="747803" y="4159387"/>
            <a:ext cx="540688" cy="405516"/>
          </a:xfrm>
          <a:prstGeom prst="cloudCallout">
            <a:avLst>
              <a:gd name="adj1" fmla="val -59429"/>
              <a:gd name="adj2" fmla="val 1257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onfused emoticon Stock Vector - 11275856">
            <a:extLst>
              <a:ext uri="{FF2B5EF4-FFF2-40B4-BE49-F238E27FC236}">
                <a16:creationId xmlns:a16="http://schemas.microsoft.com/office/drawing/2014/main" id="{600D1B36-E3ED-4C14-89CD-88D9A775F99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803" y="4091152"/>
            <a:ext cx="540688" cy="4737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62260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342559" y="1022095"/>
                <a:ext cx="10006031" cy="52479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en-US" sz="2600" dirty="0">
                    <a:solidFill>
                      <a:srgbClr val="0000CC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There is a way around Carmichael numbers [Rabin and Miller]. </a:t>
                </a:r>
                <a:endParaRPr lang="en-US" sz="26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800100" marR="0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Write N – 1 in the form 2</a:t>
                </a:r>
                <a:r>
                  <a:rPr lang="en-US" sz="2400" baseline="30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u. </a:t>
                </a: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800100" marR="0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hoose a random base </a:t>
                </a:r>
                <a:r>
                  <a:rPr lang="en-US" sz="24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and check the value </a:t>
                </a:r>
                <a:r>
                  <a:rPr lang="en-US" sz="2400" i="1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baseline="30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baseline="30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- 1 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mod N.</a:t>
                </a: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800100" marR="0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Perform this computation of  </a:t>
                </a:r>
                <a:r>
                  <a:rPr lang="en-US" sz="2400" i="1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baseline="30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baseline="30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- 1 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mod N by </a:t>
                </a:r>
              </a:p>
              <a:p>
                <a:pPr marL="12573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first determining  </a:t>
                </a:r>
                <a:r>
                  <a:rPr lang="en-US" sz="24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baseline="30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  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mod N  and then </a:t>
                </a:r>
              </a:p>
              <a:p>
                <a:pPr marL="12573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repeatedly squaring, to get this sequence:</a:t>
                </a: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lvl="1">
                  <a:lnSpc>
                    <a:spcPct val="150000"/>
                  </a:lnSpc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</a:t>
                </a:r>
                <a:r>
                  <a:rPr lang="en-US" sz="24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i="1" baseline="30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 </a:t>
                </a:r>
                <a:r>
                  <a:rPr lang="en-US" sz="2400" baseline="30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mod N,  </a:t>
                </a:r>
                <a:r>
                  <a:rPr lang="en-US" sz="24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baseline="30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2u  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mod 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</m:sup>
                    </m:sSup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aseline="30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mod N, …,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</m:sup>
                    </m:sSup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baseline="30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baseline="30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- 1  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mod N.</a:t>
                </a: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800100" marR="0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  </a:t>
                </a:r>
                <a:r>
                  <a:rPr lang="en-US" sz="2400" i="1" dirty="0" err="1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baseline="30000" dirty="0" err="1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baseline="30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- 1 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0" dirty="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≢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1</a:t>
                </a:r>
                <a:r>
                  <a:rPr lang="en-US" sz="2400" baseline="30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mod N  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[i.e., the value of (</a:t>
                </a:r>
                <a:r>
                  <a:rPr lang="en-US" sz="2400" i="1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baseline="30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baseline="30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- 1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mod N) is not the value of    1 mod N], then N is composite by Fermat’s theorem and we are done.</a:t>
                </a: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559" y="1022095"/>
                <a:ext cx="10006031" cy="5247975"/>
              </a:xfrm>
              <a:prstGeom prst="rect">
                <a:avLst/>
              </a:prstGeom>
              <a:blipFill>
                <a:blip r:embed="rId2"/>
                <a:stretch>
                  <a:fillRect l="-1096" r="-61" b="-1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9496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17241" y="916162"/>
            <a:ext cx="9157518" cy="5624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indent="-45243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  </a:t>
            </a:r>
            <a:r>
              <a:rPr lang="en-US" sz="22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N-1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≡ 1 (mod N),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conduct a follow-up test: </a:t>
            </a:r>
          </a:p>
          <a:p>
            <a:pPr marL="914400" marR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somewhere in the preceding sequence, we ran into a 1 for the first time. </a:t>
            </a:r>
          </a:p>
          <a:p>
            <a:pPr marL="914400" marR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this happened after the first position (that is, if  </a:t>
            </a:r>
            <a:r>
              <a:rPr lang="en-US" sz="2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 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 N ≠ 1), and        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the preceding value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the list is not -1 mod N,                                      then we declare N composite.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the latter case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 nontrivial square root of 1 modulo N is found:    </a:t>
            </a:r>
          </a:p>
          <a:p>
            <a:pPr marL="17145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number that is not ±1 mod N but that when squared is equal to 1 mod N. Such a number can only exist if N is composite. </a:t>
            </a:r>
          </a:p>
          <a:p>
            <a:pPr marL="800100" marR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we combine this square-root check with earlier Fermat test, then at least three-fourths of the possible values of   </a:t>
            </a:r>
            <a:r>
              <a:rPr lang="en-US" sz="2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between 1 and N – 1 will reveal a composite N, even if it is a Carmichael number.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483F45-9101-13A3-C4C7-21E1658F6E8F}"/>
              </a:ext>
            </a:extLst>
          </p:cNvPr>
          <p:cNvSpPr txBox="1"/>
          <p:nvPr/>
        </p:nvSpPr>
        <p:spPr>
          <a:xfrm>
            <a:off x="1022554" y="244311"/>
            <a:ext cx="10844981" cy="630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600" dirty="0">
                <a:solidFill>
                  <a:srgbClr val="0000C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There is a way around Carmichael numbers [Rabin and Miller] - continued</a:t>
            </a:r>
            <a:endParaRPr lang="en-US" sz="2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495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3159" y="1029343"/>
            <a:ext cx="916785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The Miller-Rabin algorithm for primality testing of integers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 impressive randomized algorithm (e.g.,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Cormen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p 968-975).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randomized algorithm solves the problem 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an acceptable amount of time for thousand-digit numbers 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 the probability of yielding an erroneous answer smaller than the probability of hardware malfunction.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is faster than the best known deterministic algorithms for solving this problem, which is crucial for modern cryptology.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02794" y="5494476"/>
            <a:ext cx="904858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+++++++++++++++++++++++++++++++++++++++++++++++++++++++++++++++++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2383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8530" y="1611824"/>
            <a:ext cx="9938996" cy="38854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612897" y="1526960"/>
            <a:ext cx="877710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a Carmichael-free universe, the algorithm works well.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Any prime number N will pass Fermat’s test and produce the right answer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Any non-Carmichael composite number N must fail Fermat’s test for some value of  a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 and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implies immediately that N fails Fermat’s test for </a:t>
            </a:r>
            <a:r>
              <a:rPr lang="en-US" sz="2400" i="1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 least half the possible values of a!</a:t>
            </a:r>
            <a:endParaRPr lang="en-US" sz="2400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509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720646" y="3212032"/>
                <a:ext cx="8504901" cy="297145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1200"/>
                  </a:spcAft>
                </a:pPr>
                <a:r>
                  <a:rPr lang="en-US" sz="28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Lemma 0.5:	</a:t>
                </a:r>
              </a:p>
              <a:p>
                <a:pPr>
                  <a:lnSpc>
                    <a:spcPct val="107000"/>
                  </a:lnSpc>
                  <a:spcAft>
                    <a:spcPts val="12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 </a:t>
                </a:r>
                <a:r>
                  <a:rPr lang="en-US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N-1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≢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1 (mod N) for some </a:t>
                </a:r>
                <a:r>
                  <a:rPr lang="en-US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relatively prime to N, then it must hold for at least half the choices of </a:t>
                </a:r>
                <a:r>
                  <a:rPr lang="en-US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&lt; N.</a:t>
                </a:r>
              </a:p>
              <a:p>
                <a:pPr>
                  <a:lnSpc>
                    <a:spcPct val="107000"/>
                  </a:lnSpc>
                  <a:spcAft>
                    <a:spcPts val="12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Reason: Every b &lt; N that passes Fermat’s test with respect to N (i.e., </a:t>
                </a:r>
                <a:r>
                  <a:rPr lang="en-US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N-1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≡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 (mod N) ) has a twin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a.b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that fails the test:</a:t>
                </a:r>
              </a:p>
              <a:p>
                <a:pPr>
                  <a:lnSpc>
                    <a:spcPct val="107000"/>
                  </a:lnSpc>
                  <a:spcAft>
                    <a:spcPts val="12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(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a.b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N-1 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≡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N-1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.b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N-1 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≡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N-1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≢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1 (mod N) .</a:t>
                </a:r>
                <a:endParaRPr lang="en-US" sz="2400" dirty="0">
                  <a:solidFill>
                    <a:srgbClr val="0000FF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0646" y="3212032"/>
                <a:ext cx="8504901" cy="2971454"/>
              </a:xfrm>
              <a:prstGeom prst="rect">
                <a:avLst/>
              </a:prstGeom>
              <a:blipFill>
                <a:blip r:embed="rId2"/>
                <a:stretch>
                  <a:fillRect l="-1360" t="-1636" b="-3476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82E863C8-7049-39AC-8CD0-E3E2AFE56962}"/>
              </a:ext>
            </a:extLst>
          </p:cNvPr>
          <p:cNvSpPr/>
          <p:nvPr/>
        </p:nvSpPr>
        <p:spPr>
          <a:xfrm>
            <a:off x="1720646" y="435130"/>
            <a:ext cx="8504901" cy="241521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Theorem 0.3: </a:t>
            </a: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infinitely many primes.</a:t>
            </a: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Reason: Assume that there are only n primes, p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p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…,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2400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Let Q = p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…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2400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+ 1. If p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divides Q, then p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divides Q - p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…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2400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1. This implies that Q is either a prime or a prime factor of Q.</a:t>
            </a:r>
            <a:endParaRPr lang="en-US" sz="2400" baseline="-25000" dirty="0">
              <a:solidFill>
                <a:srgbClr val="0000FF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031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42081" y="1034538"/>
            <a:ext cx="10050651" cy="342897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628427" y="1318959"/>
                <a:ext cx="9112195" cy="48858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Disregarding the Carmichael numbers, let assert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 N is prime,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then a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N-1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≡ 1 (mod N), for all a &lt; N.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07000"/>
                  </a:lnSpc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 N is not prime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then a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N-1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≡ 1 (mod N), for at most half the values of a &lt; N.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algorithm of Figure 1.7, therefore, has the following probabilistic behavior.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(Algorithm 1.7 returns yes when N is prime)  = 1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(Algorithm 1.7 returns yes when N is not prime) ≤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.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educe this one-sided error by repeating the procedure many times, by randomly picking several values of </a:t>
                </a:r>
                <a:r>
                  <a:rPr lang="en-US" sz="2200" i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and testing them all (Figure 1.8).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200" dirty="0" err="1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(Algorithm 1.8 returns yes when N is not prime) ≤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20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2</m:t>
                            </m:r>
                          </m:e>
                          <m:sup>
                            <m:r>
                              <a:rPr lang="en-US" sz="220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220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 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.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427" y="1318959"/>
                <a:ext cx="9112195" cy="4885825"/>
              </a:xfrm>
              <a:prstGeom prst="rect">
                <a:avLst/>
              </a:prstGeom>
              <a:blipFill>
                <a:blip r:embed="rId2"/>
                <a:stretch>
                  <a:fillRect l="-870" t="-748" r="-468" b="-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55178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50569" y="3789336"/>
            <a:ext cx="9542307" cy="5811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930793" y="1431451"/>
                <a:ext cx="9316327" cy="50724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6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Figure 1.8   An algorithm for testing primality,                                     	       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with low error probability.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sz="2200" spc="-100" dirty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function primality2( N )</a:t>
                </a:r>
                <a:endParaRPr lang="en-US" sz="2200" spc="-100" dirty="0"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Input: Positive integer N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Output: yes/no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400" spc="-100" dirty="0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Pick positive integers a</a:t>
                </a:r>
                <a:r>
                  <a:rPr lang="en-US" sz="2400" spc="-100" baseline="-25000" dirty="0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spc="-100" dirty="0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a</a:t>
                </a:r>
                <a:r>
                  <a:rPr lang="en-US" sz="2400" spc="-100" baseline="-25000" dirty="0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spc="-100" dirty="0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…, </a:t>
                </a:r>
                <a:r>
                  <a:rPr lang="en-US" sz="2400" spc="-100" dirty="0" err="1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spc="-100" baseline="-25000" dirty="0" err="1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spc="-100" dirty="0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&lt; N at random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400" spc="-100" dirty="0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pc="-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i="1" spc="-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 spc="-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i="1" spc="-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𝑁</m:t>
                        </m:r>
                        <m:r>
                          <a:rPr lang="en-US" sz="2400" i="1" spc="-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sz="2400" spc="-100" dirty="0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≡ 1 (mod N), for all </a:t>
                </a:r>
                <a:r>
                  <a:rPr lang="en-US" sz="2400" spc="-100" dirty="0" err="1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spc="-100" dirty="0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1, 2, …, k: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400" spc="-100" dirty="0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then	</a:t>
                </a:r>
              </a:p>
              <a:p>
                <a:pPr marL="457200" marR="0" indent="4572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400" spc="-100" dirty="0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return yes;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400" spc="-100" dirty="0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else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400" spc="-100" dirty="0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return no;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793" y="1431451"/>
                <a:ext cx="9316327" cy="5072479"/>
              </a:xfrm>
              <a:prstGeom prst="rect">
                <a:avLst/>
              </a:prstGeom>
              <a:blipFill>
                <a:blip r:embed="rId2"/>
                <a:stretch>
                  <a:fillRect l="-1178" t="-841" b="-18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25815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518698" y="695987"/>
                <a:ext cx="9208295" cy="55560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6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Generating random primes</a:t>
                </a:r>
                <a:endParaRPr lang="en-US" sz="26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 we have a fast algorithm for choosing random primes that are a few hundred bits long?  Since primes are abundant, a random n-bit number has roughly a one-in-n chance of being prime (actually about 1/(ln 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) ≈  1.44/n). For instance, 1 in 20 social security numbers is prime!  [i.e., 1/(ln 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20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) = 1/20.]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Lagrange’s prime number theorem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(x) be the number of primes ≤ x. Then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(x)  ≈  x / (ln x ), or more precisely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spcAft>
                    <a:spcPts val="600"/>
                  </a:spcAft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20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20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220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→ </m:t>
                            </m:r>
                            <m:r>
                              <a:rPr lang="en-US" sz="220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lim>
                        </m:limLow>
                        <m: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 </m:t>
                        </m:r>
                      </m:fName>
                      <m:e>
                        <m:f>
                          <m:fPr>
                            <m:ctrlPr>
                              <a:rPr lang="en-US" sz="220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 smtClean="0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  <m:r>
                              <a:rPr lang="en-US" sz="220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20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220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220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20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220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/</m:t>
                            </m:r>
                            <m:func>
                              <m:funcPr>
                                <m:ctrlPr>
                                  <a:rPr lang="en-US" sz="2200" i="1">
                                    <a:solidFill>
                                      <a:srgbClr val="0000F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200">
                                    <a:solidFill>
                                      <a:srgbClr val="0000F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sz="2200" i="1">
                                    <a:solidFill>
                                      <a:srgbClr val="0000F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sz="2200" i="1">
                                    <a:solidFill>
                                      <a:srgbClr val="0000F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</m:func>
                          </m:den>
                        </m:f>
                      </m:e>
                    </m:func>
                  </m:oMath>
                </a14:m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= 1.    [Note that ln x is the natural algorithm of x.]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Such abundance makes it simple to generate a random n-bit prime: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spcAft>
                    <a:spcPts val="600"/>
                  </a:spcAft>
                  <a:buFont typeface="Symbol" panose="05050102010706020507" pitchFamily="18" charset="2"/>
                  <a:buChar char=""/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Pick a random n-bit number N.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spcAft>
                    <a:spcPts val="600"/>
                  </a:spcAft>
                  <a:buFont typeface="Symbol" panose="05050102010706020507" pitchFamily="18" charset="2"/>
                  <a:buChar char=""/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Run a primality test on N.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spcAft>
                    <a:spcPts val="600"/>
                  </a:spcAft>
                  <a:buFont typeface="Symbol" panose="05050102010706020507" pitchFamily="18" charset="2"/>
                  <a:buChar char=""/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 it passes the test, output N; else repeat the process.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698" y="695987"/>
                <a:ext cx="9208295" cy="5556073"/>
              </a:xfrm>
              <a:prstGeom prst="rect">
                <a:avLst/>
              </a:prstGeom>
              <a:blipFill>
                <a:blip r:embed="rId2"/>
                <a:stretch>
                  <a:fillRect l="-1191" t="-877" r="-529" b="-1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670480B7-ADD8-4531-85B6-D5249E51F9B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54763">
            <a:off x="703371" y="2794071"/>
            <a:ext cx="454775" cy="32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02737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1978" y="1789409"/>
            <a:ext cx="8888044" cy="4332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i="1" dirty="0">
                <a:ea typeface="Calibri" panose="020F0502020204030204" pitchFamily="34" charset="0"/>
                <a:cs typeface="Times New Roman" panose="02020603050405020304" pitchFamily="18" charset="0"/>
              </a:rPr>
              <a:t>How fast is this algorithm?</a:t>
            </a:r>
            <a:endParaRPr lang="en-US" sz="3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the randomly chosen N is truly prime, with a probability of at least 1/n, then it will certainly pass the test. </a:t>
            </a:r>
          </a:p>
          <a:p>
            <a:pPr>
              <a:lnSpc>
                <a:spcPct val="107000"/>
              </a:lnSpc>
              <a:spcAft>
                <a:spcPts val="1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 each iteration, this procedure has at least a  1/n chance of halting. Therefore, on average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will halt within O(n) rounds.</a:t>
            </a:r>
            <a:endParaRPr lang="en-US" sz="2400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600" i="1" dirty="0">
                <a:ea typeface="Calibri" panose="020F0502020204030204" pitchFamily="34" charset="0"/>
                <a:cs typeface="Times New Roman" panose="02020603050405020304" pitchFamily="18" charset="0"/>
              </a:rPr>
              <a:t>Which primality test should be used?</a:t>
            </a:r>
            <a:endParaRPr lang="en-US" sz="2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is sufficient to perform the Fermat test with base a = 2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(or to be really safe, a = 2, 3, 5) because for random numbers the Fermat test has a much smaller failure probability than the worst-case ½ bound.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8546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3939" y="1553614"/>
            <a:ext cx="896827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600" i="1" dirty="0">
                <a:ea typeface="Calibri" panose="020F0502020204030204" pitchFamily="34" charset="0"/>
                <a:cs typeface="Times New Roman" panose="02020603050405020304" pitchFamily="18" charset="0"/>
              </a:rPr>
              <a:t>What is the probability that the output of the algorithm is really prime?</a:t>
            </a:r>
            <a:endParaRPr lang="en-US" sz="2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Suppose the test is performed with base a = 2 for all numbers N ≤ 25 * 10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</a:rPr>
              <a:t>9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In this range, there are about 10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</a:rPr>
              <a:t>9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primes, and about 20,000 composites that pass the test. 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Thus, the chance of erroneously outputting a composite is approximately 20,000/10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</a:rPr>
              <a:t>9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= 2 * 10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</a:rPr>
              <a:t>-5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.  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This chance of error decreases rapidly as the length of the numbers involved is increased to a few hundred digits we expect in applications.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53862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82857" y="911323"/>
            <a:ext cx="8584688" cy="5137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Elementary Number-Theoretic Notions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 application of number-theoretic algorithms is in </a:t>
            </a:r>
            <a:r>
              <a:rPr lang="en-US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cryptography </a:t>
            </a:r>
          </a:p>
          <a:p>
            <a:pPr marL="914400" lvl="1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discipline concerned with encrypting a message sent from one party to another, such that someone who intercepts the message will not be able to decode it.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Let the set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 = { …., -2, -1, 0, 1, 2, 3, ….} of integers.</a:t>
            </a:r>
            <a:endParaRPr lang="en-US" sz="2400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Let the set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= {0, 1, 2, 3, ….} of natural numbers (nonnegative integers.</a:t>
            </a:r>
            <a:endParaRPr lang="en-US" sz="2400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notation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 | a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(read “d </a:t>
            </a:r>
            <a:r>
              <a:rPr lang="en-US" sz="24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divides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a”) means </a:t>
            </a:r>
          </a:p>
          <a:p>
            <a:pPr marL="914400" lvl="1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that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= k*d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some integer k, (i.e., a is k multiple of d).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441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16"/>
          <p:cNvSpPr txBox="1"/>
          <p:nvPr/>
        </p:nvSpPr>
        <p:spPr>
          <a:xfrm>
            <a:off x="1653926" y="2391326"/>
            <a:ext cx="1709476" cy="2872437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Composites</a:t>
            </a:r>
            <a:endParaRPr lang="en-US" sz="2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Primes</a:t>
            </a:r>
            <a:endParaRPr lang="en-US" sz="2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 Box 618"/>
          <p:cNvSpPr txBox="1"/>
          <p:nvPr/>
        </p:nvSpPr>
        <p:spPr>
          <a:xfrm>
            <a:off x="4624573" y="3229568"/>
            <a:ext cx="2308156" cy="1013765"/>
          </a:xfrm>
          <a:prstGeom prst="rect">
            <a:avLst/>
          </a:prstGeom>
          <a:solidFill>
            <a:srgbClr val="FFFF00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Fermat test</a:t>
            </a:r>
            <a:endParaRPr lang="en-US" sz="22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(base a = 2)</a:t>
            </a:r>
            <a:endParaRPr lang="en-US" sz="22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 Box 615"/>
          <p:cNvSpPr txBox="1"/>
          <p:nvPr/>
        </p:nvSpPr>
        <p:spPr>
          <a:xfrm>
            <a:off x="8305219" y="1323698"/>
            <a:ext cx="2357479" cy="2270292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" name="Text Box 621"/>
          <p:cNvSpPr txBox="1"/>
          <p:nvPr/>
        </p:nvSpPr>
        <p:spPr>
          <a:xfrm>
            <a:off x="8249559" y="4036599"/>
            <a:ext cx="2413139" cy="1227164"/>
          </a:xfrm>
          <a:prstGeom prst="rect">
            <a:avLst/>
          </a:prstGeom>
          <a:solidFill>
            <a:srgbClr val="FFFF00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≈ 20,000 composite</a:t>
            </a:r>
            <a:endParaRPr lang="en-US" sz="2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1800"/>
              </a:spcBef>
              <a:spcAft>
                <a:spcPts val="60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≈  10</a:t>
            </a:r>
            <a:r>
              <a:rPr lang="en-US" sz="22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primes</a:t>
            </a:r>
            <a:endParaRPr lang="en-US" sz="2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653926" y="4614726"/>
            <a:ext cx="170947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249559" y="4522964"/>
            <a:ext cx="241313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4" idx="1"/>
          </p:cNvCxnSpPr>
          <p:nvPr/>
        </p:nvCxnSpPr>
        <p:spPr>
          <a:xfrm flipV="1">
            <a:off x="6932729" y="2458844"/>
            <a:ext cx="1372490" cy="12776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5" idx="1"/>
          </p:cNvCxnSpPr>
          <p:nvPr/>
        </p:nvCxnSpPr>
        <p:spPr>
          <a:xfrm>
            <a:off x="6932729" y="3728499"/>
            <a:ext cx="1316830" cy="9216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3" idx="1"/>
          </p:cNvCxnSpPr>
          <p:nvPr/>
        </p:nvCxnSpPr>
        <p:spPr>
          <a:xfrm>
            <a:off x="3363402" y="3728499"/>
            <a:ext cx="1261171" cy="7952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268712" y="2321548"/>
            <a:ext cx="64486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Fail</a:t>
            </a:r>
            <a:endParaRPr lang="en-US" sz="2200" dirty="0"/>
          </a:p>
        </p:txBody>
      </p:sp>
      <p:sp>
        <p:nvSpPr>
          <p:cNvPr id="18" name="Rectangle 17"/>
          <p:cNvSpPr/>
          <p:nvPr/>
        </p:nvSpPr>
        <p:spPr>
          <a:xfrm>
            <a:off x="7036090" y="4351135"/>
            <a:ext cx="70847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Pass</a:t>
            </a:r>
            <a:endParaRPr lang="en-US" sz="2200" dirty="0"/>
          </a:p>
        </p:txBody>
      </p:sp>
      <p:sp>
        <p:nvSpPr>
          <p:cNvPr id="19" name="Rectangle 18"/>
          <p:cNvSpPr/>
          <p:nvPr/>
        </p:nvSpPr>
        <p:spPr>
          <a:xfrm>
            <a:off x="1653926" y="5288463"/>
            <a:ext cx="9008772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Before primality test:							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All numbers N ≤ 25 * 10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after primality test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35906">
            <a:off x="779531" y="1655063"/>
            <a:ext cx="749771" cy="531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5950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62750" y="2545256"/>
            <a:ext cx="8866499" cy="2295308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Finding Large Prime Numbers</a:t>
            </a:r>
            <a:endParaRPr lang="en-US" sz="2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find large prime numbers, which is necessary to the success of the RSA public-key cryptosystem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then show an algorithm for testing whether a number is prime.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FF7BF3DA-2EA9-42B8-9A6D-4AE885E661EF}"/>
              </a:ext>
            </a:extLst>
          </p:cNvPr>
          <p:cNvSpPr/>
          <p:nvPr/>
        </p:nvSpPr>
        <p:spPr>
          <a:xfrm rot="20706359" flipH="1">
            <a:off x="744860" y="1811935"/>
            <a:ext cx="459310" cy="388836"/>
          </a:xfrm>
          <a:prstGeom prst="cloudCallout">
            <a:avLst>
              <a:gd name="adj1" fmla="val -31983"/>
              <a:gd name="adj2" fmla="val 1541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42960493-C9EE-44C2-B686-C61BC4D300E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09496">
            <a:off x="772914" y="1828800"/>
            <a:ext cx="543822" cy="424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4914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441931" y="673594"/>
                <a:ext cx="9093263" cy="59246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600" i="1" dirty="0">
                    <a:solidFill>
                      <a:srgbClr val="0000FF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Search of a Large Prime</a:t>
                </a:r>
                <a:endParaRPr lang="en-US" sz="26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 find a large prime number, </a:t>
                </a:r>
              </a:p>
              <a:p>
                <a:pPr marL="914400" indent="-455613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select randomly integers of the appropriate size and test whether each selected integer is prime until one is found to be prime. </a:t>
                </a:r>
              </a:p>
              <a:p>
                <a:pPr marL="914400" indent="-455613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 important consideration of this method is </a:t>
                </a:r>
              </a:p>
              <a:p>
                <a:pPr marL="1371600" lvl="1" indent="-455613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likelihood of finding a prime when an integer is chosen at random.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ive the prime distribution theorem, which enables us to approximate this likelihood.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The prime distribution function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𝜋</m:t>
                    </m:r>
                    <m:d>
                      <m:dPr>
                        <m:ctrlP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is </a:t>
                </a:r>
              </a:p>
              <a:p>
                <a:pPr marL="800100" lvl="1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the number of primes that are less than or equal to n. </a:t>
                </a:r>
              </a:p>
              <a:p>
                <a:pPr marL="800100" lvl="1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For example,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𝜋</m:t>
                    </m:r>
                    <m:d>
                      <m:dPr>
                        <m:ctrlP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12</m:t>
                        </m:r>
                      </m:e>
                    </m:d>
                  </m:oMath>
                </a14:m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= 5 since there are five primes, 2, 3, 5, 7 and 11, that are less than or equal to 12. </a:t>
                </a:r>
              </a:p>
              <a:p>
                <a:pPr marL="800100" lvl="1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The prime number theorem show in Theorem 0.15 gives an approximation of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𝜋</m:t>
                    </m:r>
                    <m:d>
                      <m:dPr>
                        <m:ctrlP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 </a:t>
                </a:r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931" y="673594"/>
                <a:ext cx="9093263" cy="5924699"/>
              </a:xfrm>
              <a:prstGeom prst="rect">
                <a:avLst/>
              </a:prstGeom>
              <a:blipFill>
                <a:blip r:embed="rId2"/>
                <a:stretch>
                  <a:fillRect l="-1207" t="-823" b="-1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4818C04B-40DD-4543-8E7F-9EB25858E2CE}"/>
              </a:ext>
            </a:extLst>
          </p:cNvPr>
          <p:cNvSpPr/>
          <p:nvPr/>
        </p:nvSpPr>
        <p:spPr>
          <a:xfrm rot="20706359" flipH="1">
            <a:off x="643907" y="4011939"/>
            <a:ext cx="459310" cy="388836"/>
          </a:xfrm>
          <a:prstGeom prst="cloudCallout">
            <a:avLst>
              <a:gd name="adj1" fmla="val -31983"/>
              <a:gd name="adj2" fmla="val 1541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5987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813500" y="2432445"/>
                <a:ext cx="9159903" cy="22298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600" dirty="0">
                    <a:solidFill>
                      <a:srgbClr val="0000FF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Theorem 0.15    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prime distribution theorem - </a:t>
                </a:r>
                <a:r>
                  <a:rPr lang="en-US" sz="2400" i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Lagrange’s prime number theorem</a:t>
                </a: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We have that </a:t>
                </a: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smtClean="0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→ 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num>
                          <m:den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0000F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solidFill>
                                      <a:srgbClr val="0000F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num>
                              <m:den>
                                <m:func>
                                  <m:funcPr>
                                    <m:ctrlPr>
                                      <a:rPr lang="en-US" sz="2400" i="1">
                                        <a:solidFill>
                                          <a:srgbClr val="0000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smtClean="0">
                                        <a:solidFill>
                                          <a:srgbClr val="0000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0000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den>
                            </m:f>
                          </m:den>
                        </m:f>
                      </m:e>
                    </m:func>
                  </m:oMath>
                </a14:m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1.</a:t>
                </a: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3500" y="2432445"/>
                <a:ext cx="9159903" cy="2229841"/>
              </a:xfrm>
              <a:prstGeom prst="rect">
                <a:avLst/>
              </a:prstGeom>
              <a:blipFill>
                <a:blip r:embed="rId2"/>
                <a:stretch>
                  <a:fillRect l="-1198" t="-1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1BCE82D8-918A-4B93-A540-6E672DE82F2C}"/>
              </a:ext>
            </a:extLst>
          </p:cNvPr>
          <p:cNvSpPr/>
          <p:nvPr/>
        </p:nvSpPr>
        <p:spPr>
          <a:xfrm>
            <a:off x="1813500" y="1314950"/>
            <a:ext cx="3624710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i="1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Search of a Large Prime</a:t>
            </a:r>
            <a:endParaRPr lang="en-US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5152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494846" y="993670"/>
                <a:ext cx="9159903" cy="54608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 we randomly choose an integer between 1 and n = 10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16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according to the uniform distribution, the probability of it being prime is about 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2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ln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16</m:t>
                                </m:r>
                              </m:sup>
                            </m:sSup>
                          </m:e>
                        </m:func>
                      </m:den>
                    </m:f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=0.027143.</m:t>
                    </m:r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Suppose we choose 200 such numbers at random. The probability of them all not being prime is then about 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(1 – 0.027143)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200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0.004.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 we randomly choose an integer between 1 and n = 10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100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according to the uniform distribution, the probability of it being prime is about 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2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ln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100</m:t>
                                </m:r>
                              </m:sup>
                            </m:sSup>
                          </m:e>
                        </m:func>
                      </m:den>
                    </m:f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=0.0043429.</m:t>
                    </m:r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Suppose we choose 200 such numbers at random. The probability of them all not being prime is then about 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(1 – 0.0043429)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200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= 0.04.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846" y="993670"/>
                <a:ext cx="9159903" cy="5460854"/>
              </a:xfrm>
              <a:prstGeom prst="rect">
                <a:avLst/>
              </a:prstGeom>
              <a:blipFill>
                <a:blip r:embed="rId2"/>
                <a:stretch>
                  <a:fillRect l="-865" t="-781" b="-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31287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16076" y="1326902"/>
            <a:ext cx="9382541" cy="5024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Cryptography – The RSA Public Key Cryptosystem</a:t>
            </a:r>
            <a:endParaRPr lang="en-US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2200" dirty="0" err="1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Rivest</a:t>
            </a: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-Shamir-</a:t>
            </a:r>
            <a:r>
              <a:rPr lang="en-US" sz="2200" dirty="0" err="1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Adleman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RSA) cryptosystem uses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all the ideas we have introduced in this lecture note.  It derives very strong guarantees of security by ingeniously exploiting the wide gulf between the polynomial-time computability of certain number-theoretic tasks: (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modular exponentiation,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greatest common divisor,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primality testing) and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intractability of others (factoring).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1419" y="4627659"/>
            <a:ext cx="842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113</a:t>
            </a:r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77845">
            <a:off x="685108" y="4167888"/>
            <a:ext cx="594239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2595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60945" y="1742739"/>
                <a:ext cx="8540496" cy="40958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efinition of Congruency Modulo n:</a:t>
                </a: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Let m and k be integers and n be a positive integer (n &gt; 0). 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6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 </a:t>
                </a:r>
                <a:r>
                  <a:rPr lang="en-US" sz="2600" i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 congruent to</a:t>
                </a:r>
                <a:r>
                  <a:rPr lang="en-US" sz="26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k </a:t>
                </a:r>
                <a:r>
                  <a:rPr lang="en-US" sz="2600" i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modulo</a:t>
                </a:r>
                <a:r>
                  <a:rPr lang="en-US" sz="26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n, denoted as</a:t>
                </a:r>
                <a:endParaRPr lang="en-US" sz="2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6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m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≡ </m:t>
                    </m:r>
                  </m:oMath>
                </a14:m>
                <a:r>
                  <a:rPr lang="en-US" sz="26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 mod 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6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if</a:t>
                </a:r>
                <a:r>
                  <a:rPr lang="en-US" sz="26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and only if </a:t>
                </a:r>
                <a:r>
                  <a:rPr lang="en-US" sz="26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 | (m – k)</a:t>
                </a:r>
                <a:r>
                  <a:rPr lang="en-US" sz="26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2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Or, we said that </a:t>
                </a:r>
                <a:r>
                  <a:rPr lang="en-US" sz="2400" i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 and k are equivalent 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</a:t>
                </a:r>
                <a:r>
                  <a:rPr lang="en-US" sz="2400" i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mod n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Symbolically,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 | (m – k)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↔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≡ 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 mod n.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945" y="1742739"/>
                <a:ext cx="8540496" cy="4095801"/>
              </a:xfrm>
              <a:prstGeom prst="rect">
                <a:avLst/>
              </a:prstGeom>
              <a:blipFill>
                <a:blip r:embed="rId2"/>
                <a:stretch>
                  <a:fillRect l="-1285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loud Callout 2">
            <a:extLst>
              <a:ext uri="{FF2B5EF4-FFF2-40B4-BE49-F238E27FC236}">
                <a16:creationId xmlns:a16="http://schemas.microsoft.com/office/drawing/2014/main" id="{311C4A01-AAA7-4B10-986D-9E2E323EF91F}"/>
              </a:ext>
            </a:extLst>
          </p:cNvPr>
          <p:cNvSpPr/>
          <p:nvPr/>
        </p:nvSpPr>
        <p:spPr>
          <a:xfrm flipH="1">
            <a:off x="747803" y="4159387"/>
            <a:ext cx="540688" cy="405516"/>
          </a:xfrm>
          <a:prstGeom prst="cloudCallout">
            <a:avLst>
              <a:gd name="adj1" fmla="val -59429"/>
              <a:gd name="adj2" fmla="val 1257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onfused emoticon Stock Vector - 11275856">
            <a:extLst>
              <a:ext uri="{FF2B5EF4-FFF2-40B4-BE49-F238E27FC236}">
                <a16:creationId xmlns:a16="http://schemas.microsoft.com/office/drawing/2014/main" id="{600D1B36-E3ED-4C14-89CD-88D9A775F99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09" y="4159387"/>
            <a:ext cx="447982" cy="40551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E0380C-168F-9C7C-AC1B-8923C6C3EE53}"/>
              </a:ext>
            </a:extLst>
          </p:cNvPr>
          <p:cNvSpPr txBox="1"/>
          <p:nvPr/>
        </p:nvSpPr>
        <p:spPr>
          <a:xfrm>
            <a:off x="1480958" y="748146"/>
            <a:ext cx="9030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ea typeface="Calibri" panose="020F0502020204030204" pitchFamily="34" charset="0"/>
                <a:cs typeface="Times New Roman" panose="02020603050405020304" pitchFamily="18" charset="0"/>
              </a:rPr>
              <a:t>Congruence Modulo n :  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m and k are congruent modulo n </a:t>
            </a:r>
            <a:endParaRPr lang="en-US" sz="2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435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768231" y="1556012"/>
                <a:ext cx="9058403" cy="45243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Let Z be the set of integers {…, -2, -1, 0, 1, 2, … }.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All integers can be partitioned into 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 equivalence classes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according to their remainders modulo n.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efine the equivalence class modulo n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containing an integer a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to be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		[a]</a:t>
                </a:r>
                <a:r>
                  <a:rPr lang="en-US" sz="2400" baseline="-25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= {a + k n | k 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ɛ 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Z}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 example,  [3]</a:t>
                </a:r>
                <a:r>
                  <a:rPr lang="en-US" sz="24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7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=  { …, - 25, -18, -11, -4, 3, 10, 17, 24, 31, 38, …}.</a:t>
                </a:r>
              </a:p>
              <a:p>
                <a:endParaRPr lang="en-US" sz="2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i.e.,  b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[a]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</a:t>
                </a:r>
                <a:r>
                  <a:rPr lang="en-US" sz="24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iff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b ≡ a (mod n).  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</a:t>
                </a:r>
                <a:r>
                  <a:rPr lang="en-US" sz="24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iff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n | (b – a). i.e., b must be equal to a + kn.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231" y="1556012"/>
                <a:ext cx="9058403" cy="4524315"/>
              </a:xfrm>
              <a:prstGeom prst="rect">
                <a:avLst/>
              </a:prstGeom>
              <a:blipFill>
                <a:blip r:embed="rId2"/>
                <a:stretch>
                  <a:fillRect l="-1009" b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loud Callout 2">
            <a:extLst>
              <a:ext uri="{FF2B5EF4-FFF2-40B4-BE49-F238E27FC236}">
                <a16:creationId xmlns:a16="http://schemas.microsoft.com/office/drawing/2014/main" id="{9548BFC4-988A-4BD1-8D39-ED7C402ED865}"/>
              </a:ext>
            </a:extLst>
          </p:cNvPr>
          <p:cNvSpPr/>
          <p:nvPr/>
        </p:nvSpPr>
        <p:spPr>
          <a:xfrm flipH="1">
            <a:off x="791746" y="3615411"/>
            <a:ext cx="540688" cy="405516"/>
          </a:xfrm>
          <a:prstGeom prst="cloudCallout">
            <a:avLst>
              <a:gd name="adj1" fmla="val -59429"/>
              <a:gd name="adj2" fmla="val 1257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268EF8-69F4-4FCB-839C-F6218B77E95C}"/>
                  </a:ext>
                </a:extLst>
              </p:cNvPr>
              <p:cNvSpPr txBox="1"/>
              <p:nvPr/>
            </p:nvSpPr>
            <p:spPr>
              <a:xfrm>
                <a:off x="1630017" y="603923"/>
                <a:ext cx="46674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 = x mod y.</a:t>
                </a:r>
              </a:p>
              <a:p>
                <a:r>
                  <a:rPr lang="en-US" alt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 = q*y + r        [ r ]</a:t>
                </a:r>
                <a:r>
                  <a:rPr lang="en-US" altLang="en-US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 { r + q*y | q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𝑍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}</m:t>
                    </m:r>
                  </m:oMath>
                </a14:m>
                <a:r>
                  <a:rPr lang="en-US" alt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268EF8-69F4-4FCB-839C-F6218B77E9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017" y="603923"/>
                <a:ext cx="4667416" cy="646331"/>
              </a:xfrm>
              <a:prstGeom prst="rect">
                <a:avLst/>
              </a:prstGeom>
              <a:blipFill>
                <a:blip r:embed="rId3"/>
                <a:stretch>
                  <a:fillRect l="-1044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Right 7">
            <a:extLst>
              <a:ext uri="{FF2B5EF4-FFF2-40B4-BE49-F238E27FC236}">
                <a16:creationId xmlns:a16="http://schemas.microsoft.com/office/drawing/2014/main" id="{5889729B-7856-4502-8E32-AB25A08145D6}"/>
              </a:ext>
            </a:extLst>
          </p:cNvPr>
          <p:cNvSpPr/>
          <p:nvPr/>
        </p:nvSpPr>
        <p:spPr>
          <a:xfrm>
            <a:off x="2911163" y="1057108"/>
            <a:ext cx="20972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0B9510-AF12-4E8A-BA87-86339FE19ECC}"/>
              </a:ext>
            </a:extLst>
          </p:cNvPr>
          <p:cNvSpPr txBox="1"/>
          <p:nvPr/>
        </p:nvSpPr>
        <p:spPr>
          <a:xfrm>
            <a:off x="1630017" y="3259694"/>
            <a:ext cx="8931993" cy="173528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1" name="Picture 10" descr="Confused emoticon Stock Vector - 11275856">
            <a:extLst>
              <a:ext uri="{FF2B5EF4-FFF2-40B4-BE49-F238E27FC236}">
                <a16:creationId xmlns:a16="http://schemas.microsoft.com/office/drawing/2014/main" id="{09499A61-C1A4-5DE0-98C1-DC1D32681579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99" y="3590283"/>
            <a:ext cx="447982" cy="4055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0370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122998" y="437461"/>
                <a:ext cx="7766726" cy="62786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6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Example</a:t>
                </a:r>
                <a:r>
                  <a:rPr lang="en-US" sz="26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0.47: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Since 5 | (33 – 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33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), </a:t>
                </a:r>
                <a:r>
                  <a:rPr lang="en-US" sz="22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33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≡</m:t>
                    </m:r>
                    <m:r>
                      <a:rPr lang="en-US" sz="22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33</m:t>
                    </m:r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mod 5.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Since 5 | (33 – 28),</a:t>
                </a:r>
                <a:r>
                  <a:rPr lang="en-US" sz="22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33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≡ </m:t>
                    </m:r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28 mod 5.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Since 5 | (33 – 23),</a:t>
                </a:r>
                <a:r>
                  <a:rPr lang="en-US" sz="22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33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≡ </m:t>
                    </m:r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23 mod 5.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Since 5 | (33 – 18),</a:t>
                </a:r>
                <a:r>
                  <a:rPr lang="en-US" sz="22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33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≡ </m:t>
                    </m:r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18 mod 5.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Since 5 | (33 – 13),</a:t>
                </a:r>
                <a:r>
                  <a:rPr lang="en-US" sz="22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33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≡ </m:t>
                    </m:r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13 mod 5.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Since 5 | (33 – 8),</a:t>
                </a:r>
                <a:r>
                  <a:rPr lang="en-US" sz="22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33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≡ </m:t>
                    </m:r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8 mod 5.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Since 5 | (33 – 3),</a:t>
                </a:r>
                <a:r>
                  <a:rPr lang="en-US" sz="22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33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≡ </m:t>
                    </m:r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 mod 5.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Since 5 | (33 – (-2)),</a:t>
                </a:r>
                <a:r>
                  <a:rPr lang="en-US" sz="22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33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≡ </m:t>
                    </m:r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-2 mod 5.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Since 5 | (33 – (-7)),</a:t>
                </a:r>
                <a:r>
                  <a:rPr lang="en-US" sz="22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33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≡ </m:t>
                    </m:r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-7 mod 5.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[3]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{ …, -7, -2, 3, 8, 13, 18, 23, 28, 33, … } is </a:t>
                </a:r>
                <a:r>
                  <a:rPr lang="en-US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equivalence class modulo 5 containing 3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  <a:endParaRPr lang="en-US" sz="2400" dirty="0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998" y="437461"/>
                <a:ext cx="7766726" cy="6278642"/>
              </a:xfrm>
              <a:prstGeom prst="rect">
                <a:avLst/>
              </a:prstGeom>
              <a:blipFill>
                <a:blip r:embed="rId2"/>
                <a:stretch>
                  <a:fillRect l="-1413" b="-1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loud Callout 2">
            <a:extLst>
              <a:ext uri="{FF2B5EF4-FFF2-40B4-BE49-F238E27FC236}">
                <a16:creationId xmlns:a16="http://schemas.microsoft.com/office/drawing/2014/main" id="{A125B78C-1469-4F8C-916F-61ECD151E2B1}"/>
              </a:ext>
            </a:extLst>
          </p:cNvPr>
          <p:cNvSpPr/>
          <p:nvPr/>
        </p:nvSpPr>
        <p:spPr>
          <a:xfrm flipH="1">
            <a:off x="1004515" y="5466117"/>
            <a:ext cx="540688" cy="405516"/>
          </a:xfrm>
          <a:prstGeom prst="cloudCallout">
            <a:avLst>
              <a:gd name="adj1" fmla="val -59429"/>
              <a:gd name="adj2" fmla="val 1257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644EF7-C7BD-47A7-8123-A3FD3BD53813}"/>
              </a:ext>
            </a:extLst>
          </p:cNvPr>
          <p:cNvSpPr txBox="1"/>
          <p:nvPr/>
        </p:nvSpPr>
        <p:spPr>
          <a:xfrm>
            <a:off x="8285259" y="5096785"/>
            <a:ext cx="29022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 | (33 – (-7)) or 5 | (-7-33)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BE51878-2291-4DC7-B70E-35182E636D79}"/>
              </a:ext>
            </a:extLst>
          </p:cNvPr>
          <p:cNvCxnSpPr>
            <a:endCxn id="4" idx="1"/>
          </p:cNvCxnSpPr>
          <p:nvPr/>
        </p:nvCxnSpPr>
        <p:spPr>
          <a:xfrm flipV="1">
            <a:off x="6599583" y="5281451"/>
            <a:ext cx="1685676" cy="14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Confused emoticon Stock Vector - 11275856">
            <a:extLst>
              <a:ext uri="{FF2B5EF4-FFF2-40B4-BE49-F238E27FC236}">
                <a16:creationId xmlns:a16="http://schemas.microsoft.com/office/drawing/2014/main" id="{E8D5778B-2549-427E-83EA-FFA3F0355CA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15" y="5370512"/>
            <a:ext cx="540688" cy="5011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0730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8D4CB1-5405-4F8C-A4A5-CB2C27C8ADE4}"/>
                  </a:ext>
                </a:extLst>
              </p:cNvPr>
              <p:cNvSpPr txBox="1"/>
              <p:nvPr/>
            </p:nvSpPr>
            <p:spPr>
              <a:xfrm>
                <a:off x="1670740" y="1157466"/>
                <a:ext cx="9570720" cy="4647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Theorem 0.1.4.1 Modular Equivalences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a and b and n be any integers and suppose n &gt; 1. 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following statements are all equivalent:</a:t>
                </a:r>
              </a:p>
              <a:p>
                <a:pPr marL="914400" lvl="1" indent="-457200">
                  <a:spcBef>
                    <a:spcPts val="600"/>
                  </a:spcBef>
                  <a:spcAft>
                    <a:spcPts val="600"/>
                  </a:spcAft>
                  <a:buAutoNum type="arabicPeriod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| (a – b)</a:t>
                </a:r>
              </a:p>
              <a:p>
                <a:pPr marL="914400" lvl="1" indent="-457200">
                  <a:spcBef>
                    <a:spcPts val="600"/>
                  </a:spcBef>
                  <a:spcAft>
                    <a:spcPts val="600"/>
                  </a:spcAft>
                  <a:buAutoNum type="arabicPeriod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 (mod n)</a:t>
                </a:r>
              </a:p>
              <a:p>
                <a:pPr marL="914400" lvl="1" indent="-457200">
                  <a:spcBef>
                    <a:spcPts val="600"/>
                  </a:spcBef>
                  <a:spcAft>
                    <a:spcPts val="600"/>
                  </a:spcAft>
                  <a:buAutoNum type="arabicPeriod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= b +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some integer k</a:t>
                </a:r>
              </a:p>
              <a:p>
                <a:pPr marL="914400" lvl="1" indent="-457200">
                  <a:spcBef>
                    <a:spcPts val="600"/>
                  </a:spcBef>
                  <a:spcAft>
                    <a:spcPts val="600"/>
                  </a:spcAft>
                  <a:buAutoNum type="arabicPeriod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 and b have the same (nonnegative) remainder when divided by n</a:t>
                </a:r>
              </a:p>
              <a:p>
                <a:pPr marL="914400" lvl="1" indent="-457200">
                  <a:spcBef>
                    <a:spcPts val="600"/>
                  </a:spcBef>
                  <a:spcAft>
                    <a:spcPts val="600"/>
                  </a:spcAft>
                  <a:buAutoNum type="arabicPeriod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mod n = b mod n.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Proof:  Obvious.  Example:  5 | (33 -18).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8D4CB1-5405-4F8C-A4A5-CB2C27C8A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740" y="1157466"/>
                <a:ext cx="9570720" cy="4647426"/>
              </a:xfrm>
              <a:prstGeom prst="rect">
                <a:avLst/>
              </a:prstGeom>
              <a:blipFill>
                <a:blip r:embed="rId2"/>
                <a:stretch>
                  <a:fillRect l="-955" t="-1050" b="-2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loud Callout 2">
            <a:extLst>
              <a:ext uri="{FF2B5EF4-FFF2-40B4-BE49-F238E27FC236}">
                <a16:creationId xmlns:a16="http://schemas.microsoft.com/office/drawing/2014/main" id="{D2DFCF15-5B2B-439A-AF5E-61F57C8307A3}"/>
              </a:ext>
            </a:extLst>
          </p:cNvPr>
          <p:cNvSpPr/>
          <p:nvPr/>
        </p:nvSpPr>
        <p:spPr>
          <a:xfrm flipH="1">
            <a:off x="833789" y="1002511"/>
            <a:ext cx="540688" cy="405516"/>
          </a:xfrm>
          <a:prstGeom prst="cloudCallout">
            <a:avLst>
              <a:gd name="adj1" fmla="val -59429"/>
              <a:gd name="adj2" fmla="val 1257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nfused emoticon Stock Vector - 11275856">
            <a:extLst>
              <a:ext uri="{FF2B5EF4-FFF2-40B4-BE49-F238E27FC236}">
                <a16:creationId xmlns:a16="http://schemas.microsoft.com/office/drawing/2014/main" id="{4DC1D0C0-8EF6-4DD5-8388-8E2202EDF3B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39" y="1002511"/>
            <a:ext cx="378563" cy="4055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2465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CBEA8C-E0C6-4CEC-A8FE-B2BB1745777B}"/>
              </a:ext>
            </a:extLst>
          </p:cNvPr>
          <p:cNvSpPr/>
          <p:nvPr/>
        </p:nvSpPr>
        <p:spPr>
          <a:xfrm>
            <a:off x="4770235" y="3136612"/>
            <a:ext cx="32118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ea typeface="Times New Roman" panose="02020603050405020304" pitchFamily="18" charset="0"/>
                <a:cs typeface="Times New Roman" panose="02020603050405020304" pitchFamily="18" charset="0"/>
              </a:rPr>
              <a:t>Primality testing</a:t>
            </a:r>
          </a:p>
        </p:txBody>
      </p:sp>
    </p:spTree>
    <p:extLst>
      <p:ext uri="{BB962C8B-B14F-4D97-AF65-F5344CB8AC3E}">
        <p14:creationId xmlns:p14="http://schemas.microsoft.com/office/powerpoint/2010/main" val="4074351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0606950-5165-569C-75C0-6DBCE145A599}"/>
              </a:ext>
            </a:extLst>
          </p:cNvPr>
          <p:cNvSpPr txBox="1"/>
          <p:nvPr/>
        </p:nvSpPr>
        <p:spPr>
          <a:xfrm>
            <a:off x="1199545" y="2525245"/>
            <a:ext cx="8886563" cy="189897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3091" y="852721"/>
            <a:ext cx="3123926" cy="43053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 descr="a^p \equiv a \pmod p."/>
          <p:cNvSpPr>
            <a:spLocks noChangeAspect="1" noChangeArrowheads="1"/>
          </p:cNvSpPr>
          <p:nvPr/>
        </p:nvSpPr>
        <p:spPr bwMode="auto">
          <a:xfrm>
            <a:off x="144378" y="2791326"/>
            <a:ext cx="328908" cy="32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5" name="Thought Bubble: Cloud 3">
            <a:extLst>
              <a:ext uri="{FF2B5EF4-FFF2-40B4-BE49-F238E27FC236}">
                <a16:creationId xmlns:a16="http://schemas.microsoft.com/office/drawing/2014/main" id="{58B1090B-5ADB-4715-8C56-41BA8261FFF2}"/>
              </a:ext>
            </a:extLst>
          </p:cNvPr>
          <p:cNvSpPr/>
          <p:nvPr/>
        </p:nvSpPr>
        <p:spPr>
          <a:xfrm rot="20706359" flipH="1">
            <a:off x="969891" y="1729822"/>
            <a:ext cx="459310" cy="323341"/>
          </a:xfrm>
          <a:prstGeom prst="cloudCallout">
            <a:avLst>
              <a:gd name="adj1" fmla="val -31983"/>
              <a:gd name="adj2" fmla="val 1541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Emoticon making a point Stock Vector - 14709057">
            <a:extLst>
              <a:ext uri="{FF2B5EF4-FFF2-40B4-BE49-F238E27FC236}">
                <a16:creationId xmlns:a16="http://schemas.microsoft.com/office/drawing/2014/main" id="{7707BA3D-8FE9-4875-8B86-BC1A181B4EB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460" y="1713805"/>
            <a:ext cx="520065" cy="34988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45335" y="748676"/>
            <a:ext cx="8458821" cy="5616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800"/>
              </a:spcAft>
              <a:buClrTx/>
              <a:buSzTx/>
              <a:buFontTx/>
              <a:buNone/>
              <a:tabLst/>
            </a:pPr>
            <a:r>
              <a:rPr kumimoji="0" lang="en-US" altLang="en-US" sz="2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Primality testing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 we have any way to know a number is prime without actually trying to factor the number?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Fermat's little theorem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states that </a:t>
            </a:r>
            <a:r>
              <a:rPr kumimoji="0" lang="en-US" altLang="en-US" sz="2400" i="1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kumimoji="0" lang="en-US" altLang="en-US" sz="240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en-US" altLang="en-US" sz="2400" i="1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a prime number, then  for any integer </a:t>
            </a:r>
            <a:r>
              <a:rPr kumimoji="0" lang="en-US" altLang="en-US" sz="240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en-US" sz="2400" i="1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the number </a:t>
            </a:r>
            <a:r>
              <a:rPr kumimoji="0" lang="en-US" altLang="en-US" sz="240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en-US" sz="2400" u="none" strike="noStrike" cap="none" normalizeH="0" baseline="30000" dirty="0" err="1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en-US" altLang="en-US" sz="240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− a </a:t>
            </a:r>
            <a:r>
              <a:rPr kumimoji="0" lang="en-US" altLang="en-US" sz="2400" i="1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 an integer multiple of </a:t>
            </a:r>
            <a:r>
              <a:rPr kumimoji="0" lang="en-US" altLang="en-US" sz="240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en-US" altLang="en-US" sz="2400" i="1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notation of modular arithmetic, 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en-US" sz="2400" i="0" u="none" strike="noStrike" cap="none" normalizeH="0" baseline="30000" dirty="0" err="1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≡ a (mod p).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is, p 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(a</a:t>
            </a:r>
            <a:r>
              <a:rPr lang="en-US" alt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a) </a:t>
            </a:r>
            <a:endParaRPr lang="en-US" altLang="en-US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example, 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a = 2 and p = 11, 2</a:t>
            </a:r>
            <a:r>
              <a:rPr lang="en-US" altLang="en-US" sz="2400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2048, and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2048 − 2 = 186 × 11, an integer 186 multiple of 11. 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is, 11 | 2</a:t>
            </a:r>
            <a:r>
              <a:rPr lang="en-US" altLang="en-US" sz="2400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2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where 11 is a prime. i.e., 2</a:t>
            </a:r>
            <a:r>
              <a:rPr lang="en-US" alt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≡ 2(mod p).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a = 2, and p = 12, 2</a:t>
            </a:r>
            <a:r>
              <a:rPr lang="en-US" altLang="en-US" sz="24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4096, then 12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┼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altLang="en-US" sz="24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865959" y="3464148"/>
            <a:ext cx="244098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i.e., (</a:t>
            </a:r>
            <a:r>
              <a:rPr lang="en-US" altLang="en-US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baseline="30000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a) mod p = 0.</a:t>
            </a:r>
          </a:p>
        </p:txBody>
      </p:sp>
    </p:spTree>
    <p:extLst>
      <p:ext uri="{BB962C8B-B14F-4D97-AF65-F5344CB8AC3E}">
        <p14:creationId xmlns:p14="http://schemas.microsoft.com/office/powerpoint/2010/main" val="236049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26623</TotalTime>
  <Words>4125</Words>
  <Application>Microsoft Office PowerPoint</Application>
  <PresentationFormat>Widescreen</PresentationFormat>
  <Paragraphs>350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Consolas</vt:lpstr>
      <vt:lpstr>Symbol</vt:lpstr>
      <vt:lpstr>Times New Roman</vt:lpstr>
      <vt:lpstr>Office Theme</vt:lpstr>
      <vt:lpstr>Chapter 00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HannaEdwin</dc:creator>
  <cp:lastModifiedBy>Peter Ng</cp:lastModifiedBy>
  <cp:revision>860</cp:revision>
  <cp:lastPrinted>2019-07-15T20:33:15Z</cp:lastPrinted>
  <dcterms:created xsi:type="dcterms:W3CDTF">2016-10-13T00:10:31Z</dcterms:created>
  <dcterms:modified xsi:type="dcterms:W3CDTF">2022-07-11T23:59:09Z</dcterms:modified>
</cp:coreProperties>
</file>