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85" r:id="rId3"/>
    <p:sldId id="463" r:id="rId4"/>
    <p:sldId id="289" r:id="rId5"/>
    <p:sldId id="611" r:id="rId6"/>
    <p:sldId id="290" r:id="rId7"/>
    <p:sldId id="291" r:id="rId8"/>
    <p:sldId id="495" r:id="rId9"/>
    <p:sldId id="292" r:id="rId10"/>
    <p:sldId id="555" r:id="rId11"/>
    <p:sldId id="582" r:id="rId12"/>
    <p:sldId id="556" r:id="rId13"/>
    <p:sldId id="628" r:id="rId14"/>
    <p:sldId id="627" r:id="rId15"/>
    <p:sldId id="629" r:id="rId16"/>
    <p:sldId id="630" r:id="rId17"/>
    <p:sldId id="631" r:id="rId18"/>
    <p:sldId id="632" r:id="rId19"/>
    <p:sldId id="617" r:id="rId20"/>
    <p:sldId id="641" r:id="rId21"/>
    <p:sldId id="634" r:id="rId22"/>
    <p:sldId id="635" r:id="rId23"/>
    <p:sldId id="636" r:id="rId24"/>
    <p:sldId id="633" r:id="rId25"/>
    <p:sldId id="618" r:id="rId26"/>
    <p:sldId id="619" r:id="rId27"/>
    <p:sldId id="642" r:id="rId28"/>
    <p:sldId id="637" r:id="rId29"/>
    <p:sldId id="638" r:id="rId30"/>
    <p:sldId id="639" r:id="rId31"/>
    <p:sldId id="623" r:id="rId32"/>
    <p:sldId id="278" r:id="rId33"/>
    <p:sldId id="583" r:id="rId34"/>
    <p:sldId id="264" r:id="rId35"/>
    <p:sldId id="265" r:id="rId36"/>
    <p:sldId id="266" r:id="rId37"/>
    <p:sldId id="620" r:id="rId38"/>
    <p:sldId id="621" r:id="rId39"/>
    <p:sldId id="643" r:id="rId40"/>
    <p:sldId id="34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404B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86" y="8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encyclopedia.thefreedictionary.com/Cobham%27s+thesi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Nondeterministic_algorith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6480" y="2316481"/>
            <a:ext cx="8125097" cy="2926489"/>
          </a:xfrm>
        </p:spPr>
        <p:txBody>
          <a:bodyPr>
            <a:normAutofit/>
          </a:bodyPr>
          <a:lstStyle/>
          <a:p>
            <a:r>
              <a:rPr lang="en-US" sz="4000" dirty="0">
                <a:latin typeface="+mn-lt"/>
              </a:rPr>
              <a:t>Chapter 1</a:t>
            </a:r>
            <a:r>
              <a:rPr lang="en-US" sz="4400" dirty="0">
                <a:latin typeface="+mn-lt"/>
              </a:rPr>
              <a:t/>
            </a:r>
            <a:br>
              <a:rPr lang="en-US" sz="4400" dirty="0">
                <a:latin typeface="+mn-lt"/>
              </a:rPr>
            </a:br>
            <a:r>
              <a:rPr lang="en-US" sz="2200" dirty="0">
                <a:latin typeface="+mn-lt"/>
              </a:rPr>
              <a:t/>
            </a:r>
            <a:br>
              <a:rPr lang="en-US" sz="2200" dirty="0">
                <a:latin typeface="+mn-lt"/>
              </a:rPr>
            </a:br>
            <a:r>
              <a:rPr lang="en-US" sz="3600" dirty="0">
                <a:latin typeface="+mn-lt"/>
              </a:rPr>
              <a:t>Fundamentals of </a:t>
            </a:r>
            <a:br>
              <a:rPr lang="en-US" sz="3600" dirty="0">
                <a:latin typeface="+mn-lt"/>
              </a:rPr>
            </a:br>
            <a:r>
              <a:rPr lang="en-US" sz="3600" dirty="0">
                <a:latin typeface="+mn-lt"/>
              </a:rPr>
              <a:t>the Analysis of Algorithm Efficiency</a:t>
            </a:r>
            <a:r>
              <a:rPr lang="en-US" sz="4400" dirty="0">
                <a:latin typeface="+mn-lt"/>
              </a:rPr>
              <a:t/>
            </a:r>
            <a:br>
              <a:rPr lang="en-US" sz="4400" dirty="0">
                <a:latin typeface="+mn-lt"/>
              </a:rPr>
            </a:br>
            <a:endParaRPr lang="en-US" sz="4400" dirty="0">
              <a:latin typeface="+mn-lt"/>
            </a:endParaRP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832" y="2977116"/>
            <a:ext cx="10962167" cy="3622927"/>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C92BEAB4-6B14-4308-9A88-7A959BD71A2A}"/>
              </a:ext>
            </a:extLst>
          </p:cNvPr>
          <p:cNvSpPr/>
          <p:nvPr/>
        </p:nvSpPr>
        <p:spPr>
          <a:xfrm>
            <a:off x="1687357" y="551336"/>
            <a:ext cx="9233191" cy="6048707"/>
          </a:xfrm>
          <a:prstGeom prst="rect">
            <a:avLst/>
          </a:prstGeom>
        </p:spPr>
        <p:txBody>
          <a:bodyPr wrap="square">
            <a:spAutoFit/>
          </a:bodyPr>
          <a:lstStyle/>
          <a:p>
            <a:pPr marL="3175">
              <a:lnSpc>
                <a:spcPct val="107000"/>
              </a:lnSpc>
              <a:spcAft>
                <a:spcPts val="600"/>
              </a:spcAft>
            </a:pPr>
            <a:r>
              <a:rPr lang="en-US" sz="2800" dirty="0">
                <a:ea typeface="Calibri" panose="020F0502020204030204" pitchFamily="34" charset="0"/>
                <a:cs typeface="Times New Roman" panose="02020603050405020304" pitchFamily="18" charset="0"/>
              </a:rPr>
              <a:t>Traveling salesman problem</a:t>
            </a:r>
          </a:p>
          <a:p>
            <a:pPr marL="457200" indent="-454025">
              <a:lnSpc>
                <a:spcPct val="107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Definition: A </a:t>
            </a:r>
            <a:r>
              <a:rPr lang="en-US" sz="2400" dirty="0">
                <a:solidFill>
                  <a:srgbClr val="0000FF"/>
                </a:solidFill>
                <a:latin typeface="Times New Roman" panose="02020603050405020304" pitchFamily="18" charset="0"/>
                <a:cs typeface="Times New Roman" panose="02020603050405020304" pitchFamily="18" charset="0"/>
              </a:rPr>
              <a:t>complete graph </a:t>
            </a:r>
            <a:r>
              <a:rPr lang="en-US" sz="2400" dirty="0">
                <a:latin typeface="Times New Roman" panose="02020603050405020304" pitchFamily="18" charset="0"/>
                <a:cs typeface="Times New Roman" panose="02020603050405020304" pitchFamily="18" charset="0"/>
              </a:rPr>
              <a:t>is a graph with vertices and an edge between </a:t>
            </a:r>
            <a:r>
              <a:rPr lang="en-US" sz="2400" dirty="0">
                <a:solidFill>
                  <a:srgbClr val="0000FF"/>
                </a:solidFill>
                <a:latin typeface="Times New Roman" panose="02020603050405020304" pitchFamily="18" charset="0"/>
                <a:cs typeface="Times New Roman" panose="02020603050405020304" pitchFamily="18" charset="0"/>
              </a:rPr>
              <a:t>every</a:t>
            </a:r>
            <a:r>
              <a:rPr lang="en-US" sz="2400" dirty="0">
                <a:latin typeface="Times New Roman" panose="02020603050405020304" pitchFamily="18" charset="0"/>
                <a:cs typeface="Times New Roman" panose="02020603050405020304" pitchFamily="18" charset="0"/>
              </a:rPr>
              <a:t> two vertices. </a:t>
            </a:r>
          </a:p>
          <a:p>
            <a:pPr marL="457200" indent="-454025">
              <a:lnSpc>
                <a:spcPct val="107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Definition: A </a:t>
            </a:r>
            <a:r>
              <a:rPr lang="en-US" sz="2400" dirty="0">
                <a:solidFill>
                  <a:srgbClr val="0000FF"/>
                </a:solidFill>
                <a:latin typeface="Times New Roman" panose="02020603050405020304" pitchFamily="18" charset="0"/>
                <a:cs typeface="Times New Roman" panose="02020603050405020304" pitchFamily="18" charset="0"/>
              </a:rPr>
              <a:t>weighted graph </a:t>
            </a:r>
            <a:r>
              <a:rPr lang="en-US" sz="2400" dirty="0">
                <a:latin typeface="Times New Roman" panose="02020603050405020304" pitchFamily="18" charset="0"/>
                <a:cs typeface="Times New Roman" panose="02020603050405020304" pitchFamily="18" charset="0"/>
              </a:rPr>
              <a:t>is a graph in which each edge is </a:t>
            </a:r>
            <a:r>
              <a:rPr lang="en-US" sz="2400" dirty="0">
                <a:solidFill>
                  <a:srgbClr val="0000FF"/>
                </a:solidFill>
                <a:latin typeface="Times New Roman" panose="02020603050405020304" pitchFamily="18" charset="0"/>
                <a:cs typeface="Times New Roman" panose="02020603050405020304" pitchFamily="18" charset="0"/>
              </a:rPr>
              <a:t>assigned a weight </a:t>
            </a:r>
            <a:r>
              <a:rPr lang="en-US" sz="2400" dirty="0">
                <a:latin typeface="Times New Roman" panose="02020603050405020304" pitchFamily="18" charset="0"/>
                <a:cs typeface="Times New Roman" panose="02020603050405020304" pitchFamily="18" charset="0"/>
              </a:rPr>
              <a:t>(representing the time, distance, or cost of traversing that edge).</a:t>
            </a:r>
          </a:p>
          <a:p>
            <a:pPr marL="457200" indent="-454025">
              <a:lnSpc>
                <a:spcPct val="107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Definition: A </a:t>
            </a:r>
            <a:r>
              <a:rPr lang="en-US" sz="2400" dirty="0">
                <a:solidFill>
                  <a:srgbClr val="0000FF"/>
                </a:solidFill>
                <a:latin typeface="Times New Roman" panose="02020603050405020304" pitchFamily="18" charset="0"/>
                <a:cs typeface="Times New Roman" panose="02020603050405020304" pitchFamily="18" charset="0"/>
              </a:rPr>
              <a:t>Hamiltonian path (</a:t>
            </a:r>
            <a:r>
              <a:rPr lang="en-US" sz="2400" dirty="0">
                <a:latin typeface="Times New Roman" panose="02020603050405020304" pitchFamily="18" charset="0"/>
                <a:cs typeface="Times New Roman" panose="02020603050405020304" pitchFamily="18" charset="0"/>
              </a:rPr>
              <a:t>or</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traceable path)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path in an undirected or directed graph that visits each vertex exactly once. </a:t>
            </a:r>
          </a:p>
          <a:p>
            <a:pPr marL="457200" indent="-454025">
              <a:lnSpc>
                <a:spcPct val="107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Definition: A </a:t>
            </a:r>
            <a:r>
              <a:rPr lang="en-US" sz="2400" dirty="0">
                <a:solidFill>
                  <a:srgbClr val="0000FF"/>
                </a:solidFill>
                <a:latin typeface="Times New Roman" panose="02020603050405020304" pitchFamily="18" charset="0"/>
                <a:cs typeface="Times New Roman" panose="02020603050405020304" pitchFamily="18" charset="0"/>
              </a:rPr>
              <a:t>Hamiltonian cycle (</a:t>
            </a:r>
            <a:r>
              <a:rPr lang="en-US" sz="2400" dirty="0">
                <a:latin typeface="Times New Roman" panose="02020603050405020304" pitchFamily="18" charset="0"/>
                <a:cs typeface="Times New Roman" panose="02020603050405020304" pitchFamily="18" charset="0"/>
              </a:rPr>
              <a:t>or </a:t>
            </a:r>
            <a:r>
              <a:rPr lang="en-US" sz="2400" dirty="0">
                <a:solidFill>
                  <a:srgbClr val="0000FF"/>
                </a:solidFill>
                <a:latin typeface="Times New Roman" panose="02020603050405020304" pitchFamily="18" charset="0"/>
                <a:cs typeface="Times New Roman" panose="02020603050405020304" pitchFamily="18" charset="0"/>
              </a:rPr>
              <a:t>Hamiltonian circuit) </a:t>
            </a:r>
            <a:r>
              <a:rPr lang="en-US" sz="2400" dirty="0">
                <a:latin typeface="Times New Roman" panose="02020603050405020304" pitchFamily="18" charset="0"/>
                <a:cs typeface="Times New Roman" panose="02020603050405020304" pitchFamily="18" charset="0"/>
              </a:rPr>
              <a:t>is a Hamiltonian path that is a cycle. (NP-complete problem)</a:t>
            </a:r>
          </a:p>
          <a:p>
            <a:pPr marL="457200" indent="-454025">
              <a:lnSpc>
                <a:spcPct val="107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TRAVELING SALESMAN PROBLEM </a:t>
            </a:r>
            <a:r>
              <a:rPr lang="en-US" sz="2400" dirty="0">
                <a:latin typeface="Times New Roman" panose="02020603050405020304" pitchFamily="18" charset="0"/>
                <a:cs typeface="Times New Roman" panose="02020603050405020304" pitchFamily="18" charset="0"/>
              </a:rPr>
              <a:t>(TSP): Find a </a:t>
            </a:r>
            <a:r>
              <a:rPr lang="en-US" sz="2400" dirty="0">
                <a:solidFill>
                  <a:srgbClr val="0000FF"/>
                </a:solidFill>
                <a:latin typeface="Times New Roman" panose="02020603050405020304" pitchFamily="18" charset="0"/>
                <a:cs typeface="Times New Roman" panose="02020603050405020304" pitchFamily="18" charset="0"/>
              </a:rPr>
              <a:t>Hamiltonian cycle of minimum length </a:t>
            </a:r>
            <a:r>
              <a:rPr lang="en-US" sz="2400" dirty="0">
                <a:latin typeface="Times New Roman" panose="02020603050405020304" pitchFamily="18" charset="0"/>
                <a:cs typeface="Times New Roman" panose="02020603050405020304" pitchFamily="18" charset="0"/>
              </a:rPr>
              <a:t>in a given </a:t>
            </a:r>
            <a:r>
              <a:rPr lang="en-US" sz="2400" dirty="0">
                <a:solidFill>
                  <a:srgbClr val="0000FF"/>
                </a:solidFill>
                <a:latin typeface="Times New Roman" panose="02020603050405020304" pitchFamily="18" charset="0"/>
                <a:cs typeface="Times New Roman" panose="02020603050405020304" pitchFamily="18" charset="0"/>
              </a:rPr>
              <a:t>complete</a:t>
            </a:r>
            <a:r>
              <a:rPr lang="en-US" sz="2400" dirty="0">
                <a:latin typeface="Times New Roman" panose="02020603050405020304" pitchFamily="18" charset="0"/>
                <a:cs typeface="Times New Roman" panose="02020603050405020304" pitchFamily="18" charset="0"/>
              </a:rPr>
              <a:t> weighted graph with weights which could be represented by distance from a node to another node.</a:t>
            </a:r>
          </a:p>
        </p:txBody>
      </p:sp>
      <p:sp>
        <p:nvSpPr>
          <p:cNvPr id="3" name="Thought Bubble: Cloud 2">
            <a:extLst>
              <a:ext uri="{FF2B5EF4-FFF2-40B4-BE49-F238E27FC236}">
                <a16:creationId xmlns:a16="http://schemas.microsoft.com/office/drawing/2014/main" id="{51A68BFC-FD8A-4520-B198-A0A46A778DAB}"/>
              </a:ext>
            </a:extLst>
          </p:cNvPr>
          <p:cNvSpPr/>
          <p:nvPr/>
        </p:nvSpPr>
        <p:spPr>
          <a:xfrm>
            <a:off x="621125" y="364539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smiley face images">
            <a:extLst>
              <a:ext uri="{FF2B5EF4-FFF2-40B4-BE49-F238E27FC236}">
                <a16:creationId xmlns:a16="http://schemas.microsoft.com/office/drawing/2014/main" id="{06BE86B6-0716-48F5-BEC9-A987A36601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36309">
            <a:off x="599422" y="3676745"/>
            <a:ext cx="687529" cy="499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95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6/6c/Hamiltonian_path_3d.svg/512px-Hamiltonian_path_3d.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344" y="886519"/>
            <a:ext cx="4876800" cy="48768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thumb/6/60/Hamiltonian_path.svg/470px-Hamiltonian_path.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858" y="694360"/>
            <a:ext cx="5263949" cy="5039951"/>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6305004" y="2568894"/>
            <a:ext cx="200297" cy="2090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6505301" y="6030195"/>
            <a:ext cx="4851008" cy="400110"/>
          </a:xfrm>
          <a:prstGeom prst="rect">
            <a:avLst/>
          </a:prstGeom>
        </p:spPr>
        <p:txBody>
          <a:bodyPr wrap="none">
            <a:spAutoFit/>
          </a:bodyPr>
          <a:lstStyle/>
          <a:p>
            <a:r>
              <a:rPr lang="en-US" sz="2000" dirty="0">
                <a:solidFill>
                  <a:srgbClr val="222222"/>
                </a:solidFill>
                <a:latin typeface="Times New Roman" panose="02020603050405020304" pitchFamily="18" charset="0"/>
                <a:cs typeface="Times New Roman" panose="02020603050405020304" pitchFamily="18" charset="0"/>
              </a:rPr>
              <a:t>The above as a two-dimensional planar graph</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25642" y="5828662"/>
            <a:ext cx="5679362" cy="1015663"/>
          </a:xfrm>
          <a:prstGeom prst="rect">
            <a:avLst/>
          </a:prstGeom>
        </p:spPr>
        <p:txBody>
          <a:bodyPr wrap="square">
            <a:spAutoFit/>
          </a:bodyPr>
          <a:lstStyle/>
          <a:p>
            <a:r>
              <a:rPr lang="en-US" sz="2000" dirty="0">
                <a:solidFill>
                  <a:srgbClr val="222222"/>
                </a:solidFill>
                <a:latin typeface="Times New Roman" panose="02020603050405020304" pitchFamily="18" charset="0"/>
                <a:cs typeface="Times New Roman" panose="02020603050405020304" pitchFamily="18" charset="0"/>
              </a:rPr>
              <a:t>One possible Hamiltonian cycle through every vertex of a dodecahedron is shown in red – like all platonic solids, the dodecahedron is Hamiltonian</a:t>
            </a:r>
            <a:endParaRPr lang="en-US" sz="2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1881053" y="5318935"/>
            <a:ext cx="339634" cy="369332"/>
          </a:xfrm>
          <a:prstGeom prst="rect">
            <a:avLst/>
          </a:prstGeom>
          <a:noFill/>
        </p:spPr>
        <p:txBody>
          <a:bodyPr wrap="square" rtlCol="0">
            <a:spAutoFit/>
          </a:bodyPr>
          <a:lstStyle/>
          <a:p>
            <a:r>
              <a:rPr lang="en-US" dirty="0"/>
              <a:t>A</a:t>
            </a:r>
          </a:p>
        </p:txBody>
      </p:sp>
      <p:sp>
        <p:nvSpPr>
          <p:cNvPr id="25" name="TextBox 24"/>
          <p:cNvSpPr txBox="1"/>
          <p:nvPr/>
        </p:nvSpPr>
        <p:spPr>
          <a:xfrm>
            <a:off x="7831184" y="4479435"/>
            <a:ext cx="339634" cy="369332"/>
          </a:xfrm>
          <a:prstGeom prst="rect">
            <a:avLst/>
          </a:prstGeom>
          <a:noFill/>
        </p:spPr>
        <p:txBody>
          <a:bodyPr wrap="square" rtlCol="0">
            <a:spAutoFit/>
          </a:bodyPr>
          <a:lstStyle/>
          <a:p>
            <a:r>
              <a:rPr lang="en-US" dirty="0"/>
              <a:t>A</a:t>
            </a:r>
          </a:p>
        </p:txBody>
      </p:sp>
      <p:sp>
        <p:nvSpPr>
          <p:cNvPr id="27" name="TextBox 26"/>
          <p:cNvSpPr txBox="1"/>
          <p:nvPr/>
        </p:nvSpPr>
        <p:spPr>
          <a:xfrm>
            <a:off x="2381205" y="4509780"/>
            <a:ext cx="339634" cy="369332"/>
          </a:xfrm>
          <a:prstGeom prst="rect">
            <a:avLst/>
          </a:prstGeom>
          <a:noFill/>
        </p:spPr>
        <p:txBody>
          <a:bodyPr wrap="square" rtlCol="0">
            <a:spAutoFit/>
          </a:bodyPr>
          <a:lstStyle/>
          <a:p>
            <a:r>
              <a:rPr lang="en-US" dirty="0"/>
              <a:t>B</a:t>
            </a:r>
          </a:p>
        </p:txBody>
      </p:sp>
      <p:sp>
        <p:nvSpPr>
          <p:cNvPr id="28" name="TextBox 27"/>
          <p:cNvSpPr txBox="1"/>
          <p:nvPr/>
        </p:nvSpPr>
        <p:spPr>
          <a:xfrm>
            <a:off x="7043440" y="5608829"/>
            <a:ext cx="339634" cy="369332"/>
          </a:xfrm>
          <a:prstGeom prst="rect">
            <a:avLst/>
          </a:prstGeom>
          <a:noFill/>
        </p:spPr>
        <p:txBody>
          <a:bodyPr wrap="square" rtlCol="0">
            <a:spAutoFit/>
          </a:bodyPr>
          <a:lstStyle/>
          <a:p>
            <a:r>
              <a:rPr lang="en-US" dirty="0"/>
              <a:t>B</a:t>
            </a:r>
          </a:p>
        </p:txBody>
      </p:sp>
      <p:sp>
        <p:nvSpPr>
          <p:cNvPr id="29" name="TextBox 28"/>
          <p:cNvSpPr txBox="1"/>
          <p:nvPr/>
        </p:nvSpPr>
        <p:spPr>
          <a:xfrm>
            <a:off x="10368951" y="3777733"/>
            <a:ext cx="339634" cy="369332"/>
          </a:xfrm>
          <a:prstGeom prst="rect">
            <a:avLst/>
          </a:prstGeom>
          <a:noFill/>
        </p:spPr>
        <p:txBody>
          <a:bodyPr wrap="square" rtlCol="0">
            <a:spAutoFit/>
          </a:bodyPr>
          <a:lstStyle/>
          <a:p>
            <a:r>
              <a:rPr lang="en-US" dirty="0"/>
              <a:t>X</a:t>
            </a:r>
          </a:p>
        </p:txBody>
      </p:sp>
      <p:sp>
        <p:nvSpPr>
          <p:cNvPr id="30" name="TextBox 29"/>
          <p:cNvSpPr txBox="1"/>
          <p:nvPr/>
        </p:nvSpPr>
        <p:spPr>
          <a:xfrm>
            <a:off x="5783374" y="3894219"/>
            <a:ext cx="339634" cy="369332"/>
          </a:xfrm>
          <a:prstGeom prst="rect">
            <a:avLst/>
          </a:prstGeom>
          <a:noFill/>
        </p:spPr>
        <p:txBody>
          <a:bodyPr wrap="square" rtlCol="0">
            <a:spAutoFit/>
          </a:bodyPr>
          <a:lstStyle/>
          <a:p>
            <a:r>
              <a:rPr lang="en-US" dirty="0"/>
              <a:t>X</a:t>
            </a:r>
          </a:p>
        </p:txBody>
      </p:sp>
      <p:sp>
        <p:nvSpPr>
          <p:cNvPr id="31" name="TextBox 30"/>
          <p:cNvSpPr txBox="1"/>
          <p:nvPr/>
        </p:nvSpPr>
        <p:spPr>
          <a:xfrm>
            <a:off x="9407252" y="3434749"/>
            <a:ext cx="339634" cy="369332"/>
          </a:xfrm>
          <a:prstGeom prst="rect">
            <a:avLst/>
          </a:prstGeom>
          <a:noFill/>
        </p:spPr>
        <p:txBody>
          <a:bodyPr wrap="square" rtlCol="0">
            <a:spAutoFit/>
          </a:bodyPr>
          <a:lstStyle/>
          <a:p>
            <a:r>
              <a:rPr lang="en-US" dirty="0"/>
              <a:t>Y</a:t>
            </a:r>
          </a:p>
        </p:txBody>
      </p:sp>
      <p:sp>
        <p:nvSpPr>
          <p:cNvPr id="32" name="TextBox 31"/>
          <p:cNvSpPr txBox="1"/>
          <p:nvPr/>
        </p:nvSpPr>
        <p:spPr>
          <a:xfrm>
            <a:off x="4838495" y="3619882"/>
            <a:ext cx="339634" cy="369332"/>
          </a:xfrm>
          <a:prstGeom prst="rect">
            <a:avLst/>
          </a:prstGeom>
          <a:noFill/>
        </p:spPr>
        <p:txBody>
          <a:bodyPr wrap="square" rtlCol="0">
            <a:spAutoFit/>
          </a:bodyPr>
          <a:lstStyle/>
          <a:p>
            <a:r>
              <a:rPr lang="en-US" dirty="0"/>
              <a:t>Y</a:t>
            </a:r>
          </a:p>
        </p:txBody>
      </p:sp>
      <p:sp>
        <p:nvSpPr>
          <p:cNvPr id="33" name="TextBox 32"/>
          <p:cNvSpPr txBox="1"/>
          <p:nvPr/>
        </p:nvSpPr>
        <p:spPr>
          <a:xfrm>
            <a:off x="4430869" y="4479435"/>
            <a:ext cx="339634" cy="369332"/>
          </a:xfrm>
          <a:prstGeom prst="rect">
            <a:avLst/>
          </a:prstGeom>
          <a:noFill/>
        </p:spPr>
        <p:txBody>
          <a:bodyPr wrap="square" rtlCol="0">
            <a:spAutoFit/>
          </a:bodyPr>
          <a:lstStyle/>
          <a:p>
            <a:r>
              <a:rPr lang="en-US" dirty="0"/>
              <a:t>C</a:t>
            </a:r>
          </a:p>
        </p:txBody>
      </p:sp>
      <p:sp>
        <p:nvSpPr>
          <p:cNvPr id="34" name="TextBox 33"/>
          <p:cNvSpPr txBox="1"/>
          <p:nvPr/>
        </p:nvSpPr>
        <p:spPr>
          <a:xfrm>
            <a:off x="10396042" y="5459330"/>
            <a:ext cx="339634" cy="369332"/>
          </a:xfrm>
          <a:prstGeom prst="rect">
            <a:avLst/>
          </a:prstGeom>
          <a:noFill/>
        </p:spPr>
        <p:txBody>
          <a:bodyPr wrap="square" rtlCol="0">
            <a:spAutoFit/>
          </a:bodyPr>
          <a:lstStyle/>
          <a:p>
            <a:r>
              <a:rPr lang="en-US" dirty="0"/>
              <a:t>C</a:t>
            </a:r>
          </a:p>
        </p:txBody>
      </p:sp>
      <p:sp>
        <p:nvSpPr>
          <p:cNvPr id="35" name="TextBox 34"/>
          <p:cNvSpPr txBox="1"/>
          <p:nvPr/>
        </p:nvSpPr>
        <p:spPr>
          <a:xfrm>
            <a:off x="3706979" y="3989214"/>
            <a:ext cx="339634" cy="369332"/>
          </a:xfrm>
          <a:prstGeom prst="rect">
            <a:avLst/>
          </a:prstGeom>
          <a:noFill/>
        </p:spPr>
        <p:txBody>
          <a:bodyPr wrap="square" rtlCol="0">
            <a:spAutoFit/>
          </a:bodyPr>
          <a:lstStyle/>
          <a:p>
            <a:r>
              <a:rPr lang="en-US" dirty="0"/>
              <a:t>Z</a:t>
            </a:r>
          </a:p>
        </p:txBody>
      </p:sp>
      <p:sp>
        <p:nvSpPr>
          <p:cNvPr id="36" name="TextBox 35"/>
          <p:cNvSpPr txBox="1"/>
          <p:nvPr/>
        </p:nvSpPr>
        <p:spPr>
          <a:xfrm>
            <a:off x="8698675" y="3962399"/>
            <a:ext cx="339634" cy="369332"/>
          </a:xfrm>
          <a:prstGeom prst="rect">
            <a:avLst/>
          </a:prstGeom>
          <a:noFill/>
        </p:spPr>
        <p:txBody>
          <a:bodyPr wrap="square" rtlCol="0">
            <a:spAutoFit/>
          </a:bodyPr>
          <a:lstStyle/>
          <a:p>
            <a:r>
              <a:rPr lang="en-US" dirty="0"/>
              <a:t>Z</a:t>
            </a:r>
          </a:p>
        </p:txBody>
      </p:sp>
      <p:sp>
        <p:nvSpPr>
          <p:cNvPr id="37" name="TextBox 36"/>
          <p:cNvSpPr txBox="1"/>
          <p:nvPr/>
        </p:nvSpPr>
        <p:spPr>
          <a:xfrm>
            <a:off x="5205735" y="5137977"/>
            <a:ext cx="339634" cy="369332"/>
          </a:xfrm>
          <a:prstGeom prst="rect">
            <a:avLst/>
          </a:prstGeom>
          <a:noFill/>
        </p:spPr>
        <p:txBody>
          <a:bodyPr wrap="square" rtlCol="0">
            <a:spAutoFit/>
          </a:bodyPr>
          <a:lstStyle/>
          <a:p>
            <a:r>
              <a:rPr lang="en-US" dirty="0"/>
              <a:t>D</a:t>
            </a:r>
          </a:p>
        </p:txBody>
      </p:sp>
      <p:sp>
        <p:nvSpPr>
          <p:cNvPr id="38" name="TextBox 37"/>
          <p:cNvSpPr txBox="1"/>
          <p:nvPr/>
        </p:nvSpPr>
        <p:spPr>
          <a:xfrm>
            <a:off x="9577069" y="4479435"/>
            <a:ext cx="339634" cy="369332"/>
          </a:xfrm>
          <a:prstGeom prst="rect">
            <a:avLst/>
          </a:prstGeom>
          <a:noFill/>
        </p:spPr>
        <p:txBody>
          <a:bodyPr wrap="square" rtlCol="0">
            <a:spAutoFit/>
          </a:bodyPr>
          <a:lstStyle/>
          <a:p>
            <a:r>
              <a:rPr lang="en-US" dirty="0"/>
              <a:t>D</a:t>
            </a:r>
          </a:p>
        </p:txBody>
      </p:sp>
      <p:pic>
        <p:nvPicPr>
          <p:cNvPr id="21" name="Picture 2" descr="Image result for smiley face images">
            <a:extLst>
              <a:ext uri="{FF2B5EF4-FFF2-40B4-BE49-F238E27FC236}">
                <a16:creationId xmlns:a16="http://schemas.microsoft.com/office/drawing/2014/main" id="{2BDEB88C-1E18-40AD-9B25-AD03C765FD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77812">
            <a:off x="745994" y="1366616"/>
            <a:ext cx="673504" cy="4891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7B86C1E-EE5F-4DBA-986F-70340DDB3A86}"/>
              </a:ext>
            </a:extLst>
          </p:cNvPr>
          <p:cNvSpPr/>
          <p:nvPr/>
        </p:nvSpPr>
        <p:spPr>
          <a:xfrm>
            <a:off x="1257047" y="410750"/>
            <a:ext cx="5047957" cy="461665"/>
          </a:xfrm>
          <a:prstGeom prst="rect">
            <a:avLst/>
          </a:prstGeom>
        </p:spPr>
        <p:txBody>
          <a:bodyPr wrap="square">
            <a:spAutoFit/>
          </a:bodyPr>
          <a:lstStyle/>
          <a:p>
            <a:r>
              <a:rPr lang="en-US" sz="2400" dirty="0">
                <a:solidFill>
                  <a:srgbClr val="404040"/>
                </a:solidFill>
              </a:rPr>
              <a:t>A polyhedron with twelve plane faces</a:t>
            </a:r>
            <a:endParaRPr lang="en-US" sz="2400" dirty="0"/>
          </a:p>
        </p:txBody>
      </p:sp>
    </p:spTree>
    <p:extLst>
      <p:ext uri="{BB962C8B-B14F-4D97-AF65-F5344CB8AC3E}">
        <p14:creationId xmlns:p14="http://schemas.microsoft.com/office/powerpoint/2010/main" val="413722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56930" y="6182009"/>
            <a:ext cx="10806936" cy="535404"/>
          </a:xfrm>
          <a:prstGeom prst="rect">
            <a:avLst/>
          </a:prstGeom>
          <a:solidFill>
            <a:srgbClr val="FFFF00"/>
          </a:solidFill>
        </p:spPr>
        <p:txBody>
          <a:bodyPr wrap="square" rtlCol="0">
            <a:spAutoFit/>
          </a:bodyPr>
          <a:lstStyle/>
          <a:p>
            <a:endParaRPr lang="en-US" dirty="0"/>
          </a:p>
        </p:txBody>
      </p:sp>
      <p:sp>
        <p:nvSpPr>
          <p:cNvPr id="6" name="TextBox 5"/>
          <p:cNvSpPr txBox="1"/>
          <p:nvPr/>
        </p:nvSpPr>
        <p:spPr>
          <a:xfrm>
            <a:off x="600893" y="499730"/>
            <a:ext cx="10829106" cy="1677169"/>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8776B1FB-B19D-4A29-814E-1EEBF98233A4}"/>
                  </a:ext>
                </a:extLst>
              </p:cNvPr>
              <p:cNvSpPr/>
              <p:nvPr/>
            </p:nvSpPr>
            <p:spPr>
              <a:xfrm>
                <a:off x="1871785" y="714639"/>
                <a:ext cx="8639461" cy="5940088"/>
              </a:xfrm>
              <a:prstGeom prst="rect">
                <a:avLst/>
              </a:prstGeom>
            </p:spPr>
            <p:txBody>
              <a:bodyPr wrap="square">
                <a:spAutoFit/>
              </a:bodyPr>
              <a:lstStyle/>
              <a:p>
                <a:pPr>
                  <a:spcAft>
                    <a:spcPts val="1200"/>
                  </a:spcAft>
                </a:pPr>
                <a:r>
                  <a:rPr lang="en-US" sz="2400" dirty="0">
                    <a:solidFill>
                      <a:srgbClr val="222222"/>
                    </a:solidFill>
                    <a:latin typeface="Times New Roman" panose="02020603050405020304" pitchFamily="18" charset="0"/>
                    <a:cs typeface="Times New Roman" panose="02020603050405020304" pitchFamily="18" charset="0"/>
                  </a:rPr>
                  <a:t>The </a:t>
                </a:r>
                <a:r>
                  <a:rPr lang="en-US" sz="2400" i="1" dirty="0">
                    <a:solidFill>
                      <a:srgbClr val="0000FF"/>
                    </a:solidFill>
                    <a:latin typeface="Times New Roman" panose="02020603050405020304" pitchFamily="18" charset="0"/>
                    <a:cs typeface="Times New Roman" panose="02020603050405020304" pitchFamily="18" charset="0"/>
                  </a:rPr>
                  <a:t>traveling salesman problem (TSP) </a:t>
                </a:r>
                <a:r>
                  <a:rPr lang="en-US" sz="2400" dirty="0">
                    <a:solidFill>
                      <a:srgbClr val="222222"/>
                    </a:solidFill>
                    <a:latin typeface="Times New Roman" panose="02020603050405020304" pitchFamily="18" charset="0"/>
                    <a:cs typeface="Times New Roman" panose="02020603050405020304" pitchFamily="18" charset="0"/>
                  </a:rPr>
                  <a:t>asks the following question: "Given a list of cities and the distances between each pair of cities, what is </a:t>
                </a:r>
                <a:r>
                  <a:rPr lang="en-US" sz="2400" dirty="0">
                    <a:solidFill>
                      <a:srgbClr val="0000FF"/>
                    </a:solidFill>
                    <a:latin typeface="Times New Roman" panose="02020603050405020304" pitchFamily="18" charset="0"/>
                    <a:cs typeface="Times New Roman" panose="02020603050405020304" pitchFamily="18" charset="0"/>
                  </a:rPr>
                  <a:t>the shortest possible route </a:t>
                </a:r>
                <a:r>
                  <a:rPr lang="en-US" sz="2400" dirty="0">
                    <a:solidFill>
                      <a:srgbClr val="222222"/>
                    </a:solidFill>
                    <a:latin typeface="Times New Roman" panose="02020603050405020304" pitchFamily="18" charset="0"/>
                    <a:cs typeface="Times New Roman" panose="02020603050405020304" pitchFamily="18" charset="0"/>
                  </a:rPr>
                  <a:t>that </a:t>
                </a:r>
                <a:r>
                  <a:rPr lang="en-US" sz="2400" dirty="0">
                    <a:solidFill>
                      <a:srgbClr val="0000FF"/>
                    </a:solidFill>
                    <a:latin typeface="Times New Roman" panose="02020603050405020304" pitchFamily="18" charset="0"/>
                    <a:cs typeface="Times New Roman" panose="02020603050405020304" pitchFamily="18" charset="0"/>
                  </a:rPr>
                  <a:t>visits each city exactly once </a:t>
                </a:r>
                <a:r>
                  <a:rPr lang="en-US" sz="2400" dirty="0">
                    <a:solidFill>
                      <a:srgbClr val="222222"/>
                    </a:solidFill>
                    <a:latin typeface="Times New Roman" panose="02020603050405020304" pitchFamily="18" charset="0"/>
                    <a:cs typeface="Times New Roman" panose="02020603050405020304" pitchFamily="18" charset="0"/>
                  </a:rPr>
                  <a:t>and </a:t>
                </a:r>
                <a:r>
                  <a:rPr lang="en-US" sz="2400" dirty="0">
                    <a:solidFill>
                      <a:srgbClr val="0000FF"/>
                    </a:solidFill>
                    <a:latin typeface="Times New Roman" panose="02020603050405020304" pitchFamily="18" charset="0"/>
                    <a:cs typeface="Times New Roman" panose="02020603050405020304" pitchFamily="18" charset="0"/>
                  </a:rPr>
                  <a:t>returns to the origin city?" </a:t>
                </a:r>
              </a:p>
              <a:p>
                <a:pPr marL="461963" indent="-461963">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It is an NP-hard problem </a:t>
                </a:r>
                <a:r>
                  <a:rPr lang="en-US" sz="2400" dirty="0">
                    <a:solidFill>
                      <a:srgbClr val="222222"/>
                    </a:solidFill>
                    <a:latin typeface="Times New Roman" panose="02020603050405020304" pitchFamily="18" charset="0"/>
                    <a:cs typeface="Times New Roman" panose="02020603050405020304" pitchFamily="18" charset="0"/>
                  </a:rPr>
                  <a:t>in </a:t>
                </a:r>
                <a:r>
                  <a:rPr lang="en-US" sz="2400" i="1" dirty="0">
                    <a:solidFill>
                      <a:srgbClr val="222222"/>
                    </a:solidFill>
                    <a:latin typeface="Times New Roman" panose="02020603050405020304" pitchFamily="18" charset="0"/>
                    <a:cs typeface="Times New Roman" panose="02020603050405020304" pitchFamily="18" charset="0"/>
                  </a:rPr>
                  <a:t>combinatorial optimization</a:t>
                </a:r>
                <a:r>
                  <a:rPr lang="en-US" sz="2400" dirty="0">
                    <a:solidFill>
                      <a:srgbClr val="222222"/>
                    </a:solidFill>
                    <a:latin typeface="Times New Roman" panose="02020603050405020304" pitchFamily="18" charset="0"/>
                    <a:cs typeface="Times New Roman" panose="02020603050405020304" pitchFamily="18" charset="0"/>
                  </a:rPr>
                  <a:t>,  </a:t>
                </a:r>
              </a:p>
              <a:p>
                <a:pPr marL="461963" indent="-461963">
                  <a:spcAft>
                    <a:spcPts val="600"/>
                  </a:spcAft>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important in </a:t>
                </a:r>
                <a:r>
                  <a:rPr lang="en-US" sz="2400" i="1" dirty="0">
                    <a:solidFill>
                      <a:srgbClr val="222222"/>
                    </a:solidFill>
                    <a:latin typeface="Times New Roman" panose="02020603050405020304" pitchFamily="18" charset="0"/>
                    <a:cs typeface="Times New Roman" panose="02020603050405020304" pitchFamily="18" charset="0"/>
                  </a:rPr>
                  <a:t>operations research </a:t>
                </a:r>
                <a:r>
                  <a:rPr lang="en-US" sz="2400" dirty="0">
                    <a:solidFill>
                      <a:srgbClr val="222222"/>
                    </a:solidFill>
                    <a:latin typeface="Times New Roman" panose="02020603050405020304" pitchFamily="18" charset="0"/>
                    <a:cs typeface="Times New Roman" panose="02020603050405020304" pitchFamily="18" charset="0"/>
                  </a:rPr>
                  <a:t>and </a:t>
                </a:r>
                <a:r>
                  <a:rPr lang="en-US" sz="2400" i="1" dirty="0">
                    <a:solidFill>
                      <a:srgbClr val="222222"/>
                    </a:solidFill>
                    <a:latin typeface="Times New Roman" panose="02020603050405020304" pitchFamily="18" charset="0"/>
                    <a:cs typeface="Times New Roman" panose="02020603050405020304" pitchFamily="18" charset="0"/>
                  </a:rPr>
                  <a:t>theoretical computer science</a:t>
                </a:r>
                <a:r>
                  <a:rPr lang="en-US" sz="2400" dirty="0">
                    <a:solidFill>
                      <a:srgbClr val="222222"/>
                    </a:solidFill>
                    <a:latin typeface="Times New Roman" panose="02020603050405020304" pitchFamily="18" charset="0"/>
                    <a:cs typeface="Times New Roman" panose="02020603050405020304" pitchFamily="18" charset="0"/>
                  </a:rPr>
                  <a:t>.  </a:t>
                </a:r>
                <a:endParaRPr lang="en-US" sz="900" dirty="0">
                  <a:solidFill>
                    <a:srgbClr val="222222"/>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cs typeface="Times New Roman" panose="02020603050405020304" pitchFamily="18" charset="0"/>
                  </a:rPr>
                  <a:t>The </a:t>
                </a:r>
                <a:r>
                  <a:rPr lang="en-US" sz="2400" dirty="0">
                    <a:solidFill>
                      <a:srgbClr val="0000FF"/>
                    </a:solidFill>
                    <a:cs typeface="Times New Roman" panose="02020603050405020304" pitchFamily="18" charset="0"/>
                  </a:rPr>
                  <a:t>P (polynomial) class problem</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on input size n, their worst-case time is O(</a:t>
                </a:r>
                <a:r>
                  <a:rPr lang="en-US" sz="2400" dirty="0" err="1">
                    <a:latin typeface="Times New Roman" panose="02020603050405020304" pitchFamily="18" charset="0"/>
                    <a:cs typeface="Times New Roman" panose="02020603050405020304" pitchFamily="18" charset="0"/>
                  </a:rPr>
                  <a:t>n</a:t>
                </a:r>
                <a:r>
                  <a:rPr lang="en-US" sz="2400" baseline="30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for some constant k.</a:t>
                </a:r>
              </a:p>
              <a:p>
                <a:pPr marL="457200" indent="-457200">
                  <a:buFont typeface="Arial" panose="020B0604020202020204" pitchFamily="34" charset="0"/>
                  <a:buChar char="•"/>
                </a:pPr>
                <a:r>
                  <a:rPr lang="en-US" sz="2400" dirty="0">
                    <a:cs typeface="Times New Roman" panose="02020603050405020304" pitchFamily="18" charset="0"/>
                  </a:rPr>
                  <a:t>NP :  "</a:t>
                </a:r>
                <a:r>
                  <a:rPr lang="en-US" sz="2400" dirty="0">
                    <a:solidFill>
                      <a:srgbClr val="0000FF"/>
                    </a:solidFill>
                    <a:cs typeface="Times New Roman" panose="02020603050405020304" pitchFamily="18" charset="0"/>
                  </a:rPr>
                  <a:t>nondeterministic polynomial</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time. P </a:t>
                </a:r>
                <a14:m>
                  <m:oMath xmlns:m="http://schemas.openxmlformats.org/officeDocument/2006/math">
                    <m:r>
                      <a:rPr lang="en-US" sz="2400" b="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NP.</a:t>
                </a:r>
              </a:p>
              <a:p>
                <a:pPr marL="457200" indent="-457200">
                  <a:buFont typeface="Arial" panose="020B0604020202020204" pitchFamily="34" charset="0"/>
                  <a:buChar char="•"/>
                </a:pPr>
                <a:r>
                  <a:rPr lang="en-US" sz="2400" dirty="0">
                    <a:solidFill>
                      <a:srgbClr val="0000FF"/>
                    </a:solidFill>
                    <a:cs typeface="Times New Roman" panose="02020603050405020304" pitchFamily="18" charset="0"/>
                  </a:rPr>
                  <a:t>An NP-complete problem:  </a:t>
                </a:r>
                <a:r>
                  <a:rPr lang="en-US" sz="2400" dirty="0">
                    <a:latin typeface="Times New Roman" panose="02020603050405020304" pitchFamily="18" charset="0"/>
                    <a:cs typeface="Times New Roman" panose="02020603050405020304" pitchFamily="18" charset="0"/>
                  </a:rPr>
                  <a:t>an NP problem that is at least as "tough" (“hard” ) as any other problem in NP.</a:t>
                </a:r>
              </a:p>
              <a:p>
                <a:pPr marL="457200" indent="-457200">
                  <a:buFont typeface="Arial" panose="020B0604020202020204" pitchFamily="34" charset="0"/>
                  <a:buChar char="•"/>
                </a:pPr>
                <a:r>
                  <a:rPr lang="en-US" sz="2400" dirty="0">
                    <a:solidFill>
                      <a:srgbClr val="0000FF"/>
                    </a:solidFill>
                    <a:cs typeface="Times New Roman" panose="02020603050405020304" pitchFamily="18" charset="0"/>
                  </a:rPr>
                  <a:t>An NP-hard problem: </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harder than NPC problems, at least as hard as the hardest problems in </a:t>
                </a:r>
                <a:r>
                  <a:rPr lang="en-US" sz="2400" dirty="0" smtClean="0">
                    <a:latin typeface="Times New Roman" panose="02020603050405020304" pitchFamily="18" charset="0"/>
                    <a:cs typeface="Times New Roman" panose="02020603050405020304" pitchFamily="18" charset="0"/>
                  </a:rPr>
                  <a:t>NP</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NP</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smtClean="0">
                    <a:latin typeface="Times New Roman" panose="02020603050405020304" pitchFamily="18" charset="0"/>
                    <a:cs typeface="Times New Roman" panose="02020603050405020304" pitchFamily="18" charset="0"/>
                  </a:rPr>
                  <a:t> NP-Complete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smtClean="0">
                    <a:latin typeface="Times New Roman" panose="02020603050405020304" pitchFamily="18" charset="0"/>
                    <a:cs typeface="Times New Roman" panose="02020603050405020304" pitchFamily="18" charset="0"/>
                  </a:rPr>
                  <a:t> NP-Hard.</a:t>
                </a:r>
                <a:endParaRPr lang="en-US" sz="2400" dirty="0">
                  <a:latin typeface="Times New Roman" panose="02020603050405020304" pitchFamily="18" charset="0"/>
                  <a:cs typeface="Times New Roman" panose="02020603050405020304" pitchFamily="18" charset="0"/>
                </a:endParaRPr>
              </a:p>
            </p:txBody>
          </p:sp>
        </mc:Choice>
        <mc:Fallback>
          <p:sp>
            <p:nvSpPr>
              <p:cNvPr id="2" name="Rectangle 1">
                <a:extLst>
                  <a:ext uri="{FF2B5EF4-FFF2-40B4-BE49-F238E27FC236}">
                    <a16:creationId xmlns:a16="http://schemas.microsoft.com/office/drawing/2014/main" id="{8776B1FB-B19D-4A29-814E-1EEBF98233A4}"/>
                  </a:ext>
                </a:extLst>
              </p:cNvPr>
              <p:cNvSpPr>
                <a:spLocks noRot="1" noChangeAspect="1" noMove="1" noResize="1" noEditPoints="1" noAdjustHandles="1" noChangeArrowheads="1" noChangeShapeType="1" noTextEdit="1"/>
              </p:cNvSpPr>
              <p:nvPr/>
            </p:nvSpPr>
            <p:spPr>
              <a:xfrm>
                <a:off x="1871785" y="714639"/>
                <a:ext cx="8639461" cy="5940088"/>
              </a:xfrm>
              <a:prstGeom prst="rect">
                <a:avLst/>
              </a:prstGeom>
              <a:blipFill>
                <a:blip r:embed="rId2"/>
                <a:stretch>
                  <a:fillRect l="-1059" t="-821" r="-1623" b="-1333"/>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E17F9E50-D9D8-482B-BF19-D0B44CE186A4}"/>
              </a:ext>
            </a:extLst>
          </p:cNvPr>
          <p:cNvSpPr/>
          <p:nvPr/>
        </p:nvSpPr>
        <p:spPr>
          <a:xfrm>
            <a:off x="620119" y="401612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smiley face images">
            <a:extLst>
              <a:ext uri="{FF2B5EF4-FFF2-40B4-BE49-F238E27FC236}">
                <a16:creationId xmlns:a16="http://schemas.microsoft.com/office/drawing/2014/main" id="{F1A17F4D-1307-4147-9D5A-4C7A566F63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85372">
            <a:off x="629090" y="3957465"/>
            <a:ext cx="611341" cy="44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685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3302" y="2713617"/>
            <a:ext cx="11063023" cy="2432541"/>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B62F49FA-1AFB-4DF2-BD92-884F1A2FE58A}"/>
              </a:ext>
            </a:extLst>
          </p:cNvPr>
          <p:cNvSpPr/>
          <p:nvPr/>
        </p:nvSpPr>
        <p:spPr>
          <a:xfrm>
            <a:off x="1870165" y="2713617"/>
            <a:ext cx="8451669" cy="2231380"/>
          </a:xfrm>
          <a:prstGeom prst="rect">
            <a:avLst/>
          </a:prstGeom>
        </p:spPr>
        <p:txBody>
          <a:bodyPr wrap="square">
            <a:spAutoFit/>
          </a:bodyPr>
          <a:lstStyle/>
          <a:p>
            <a:pPr>
              <a:spcAft>
                <a:spcPts val="1800"/>
              </a:spcAft>
            </a:pPr>
            <a:r>
              <a:rPr lang="en-US" sz="2800" dirty="0"/>
              <a:t>Complexity Classes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complexity class is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set of all of the computational problems which can be solved using a certain amount of a  certain computational resource.  </a:t>
            </a:r>
          </a:p>
        </p:txBody>
      </p:sp>
      <p:sp>
        <p:nvSpPr>
          <p:cNvPr id="3" name="TextBox 2">
            <a:extLst>
              <a:ext uri="{FF2B5EF4-FFF2-40B4-BE49-F238E27FC236}">
                <a16:creationId xmlns:a16="http://schemas.microsoft.com/office/drawing/2014/main" id="{8123F59A-FC96-49DA-8901-681EA41ECF4F}"/>
              </a:ext>
            </a:extLst>
          </p:cNvPr>
          <p:cNvSpPr txBox="1"/>
          <p:nvPr/>
        </p:nvSpPr>
        <p:spPr>
          <a:xfrm>
            <a:off x="1715589" y="1193074"/>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855206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0719" y="3462504"/>
            <a:ext cx="11045640" cy="2834022"/>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BE6A0B7-7E68-4FAD-B23B-1797ACB4D756}"/>
                  </a:ext>
                </a:extLst>
              </p:cNvPr>
              <p:cNvSpPr txBox="1"/>
              <p:nvPr/>
            </p:nvSpPr>
            <p:spPr>
              <a:xfrm>
                <a:off x="1989909" y="1532710"/>
                <a:ext cx="8120742" cy="4693593"/>
              </a:xfrm>
              <a:prstGeom prst="rect">
                <a:avLst/>
              </a:prstGeom>
              <a:noFill/>
            </p:spPr>
            <p:txBody>
              <a:bodyPr wrap="square" rtlCol="0">
                <a:spAutoFit/>
              </a:bodyPr>
              <a:lstStyle/>
              <a:p>
                <a:pPr>
                  <a:spcAft>
                    <a:spcPts val="1800"/>
                  </a:spcAft>
                </a:pPr>
                <a:r>
                  <a:rPr lang="en-US" sz="2800" dirty="0"/>
                  <a:t>Intractability</a:t>
                </a:r>
              </a:p>
              <a:p>
                <a:pPr>
                  <a:spcAft>
                    <a:spcPts val="1200"/>
                  </a:spcAft>
                </a:pPr>
                <a:r>
                  <a:rPr lang="en-US" sz="2400" dirty="0">
                    <a:latin typeface="Times New Roman" panose="02020603050405020304" pitchFamily="18" charset="0"/>
                    <a:cs typeface="Times New Roman" panose="02020603050405020304" pitchFamily="18" charset="0"/>
                  </a:rPr>
                  <a:t>In computer science, </a:t>
                </a:r>
                <a:endParaRPr lang="en-US" sz="2400" dirty="0">
                  <a:solidFill>
                    <a:srgbClr val="0000FF"/>
                  </a:solidFill>
                  <a:latin typeface="Times New Roman" panose="02020603050405020304" pitchFamily="18" charset="0"/>
                  <a:cs typeface="Times New Roman" panose="02020603050405020304" pitchFamily="18" charset="0"/>
                </a:endParaRPr>
              </a:p>
              <a:p>
                <a:pPr marL="919163" lvl="1" indent="-461963">
                  <a:spcAft>
                    <a:spcPts val="1200"/>
                  </a:spcAf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problem is </a:t>
                </a:r>
                <a:r>
                  <a:rPr lang="en-US" sz="2400" dirty="0">
                    <a:solidFill>
                      <a:srgbClr val="0000FF"/>
                    </a:solidFill>
                    <a:latin typeface="Times New Roman" panose="02020603050405020304" pitchFamily="18" charset="0"/>
                    <a:cs typeface="Times New Roman" panose="02020603050405020304" pitchFamily="18" charset="0"/>
                  </a:rPr>
                  <a:t>intractable </a:t>
                </a: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a computer has difficulty solving it. </a:t>
                </a:r>
              </a:p>
              <a:p>
                <a:pPr>
                  <a:spcAft>
                    <a:spcPts val="1200"/>
                  </a:spcAft>
                </a:pPr>
                <a:r>
                  <a:rPr lang="en-US" sz="2400" dirty="0">
                    <a:latin typeface="Times New Roman" panose="02020603050405020304" pitchFamily="18" charset="0"/>
                    <a:cs typeface="Times New Roman" panose="02020603050405020304" pitchFamily="18" charset="0"/>
                  </a:rPr>
                  <a:t>To be more concrete, </a:t>
                </a:r>
                <a:endParaRPr lang="en-US" sz="2400" dirty="0" smtClean="0">
                  <a:latin typeface="Times New Roman" panose="02020603050405020304" pitchFamily="18" charset="0"/>
                  <a:cs typeface="Times New Roman" panose="02020603050405020304" pitchFamily="18" charset="0"/>
                </a:endParaRPr>
              </a:p>
              <a:p>
                <a:pPr marL="914400" indent="-455613">
                  <a:spcAft>
                    <a:spcPts val="1200"/>
                  </a:spcAf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polynomial-time algorithm </a:t>
                </a:r>
                <a:r>
                  <a:rPr lang="en-US" sz="2400" dirty="0">
                    <a:latin typeface="Times New Roman" panose="02020603050405020304" pitchFamily="18" charset="0"/>
                    <a:cs typeface="Times New Roman" panose="02020603050405020304" pitchFamily="18" charset="0"/>
                  </a:rPr>
                  <a:t>is </a:t>
                </a:r>
                <a:r>
                  <a:rPr lang="en-US" sz="2400" dirty="0" smtClean="0">
                    <a:latin typeface="Times New Roman" panose="02020603050405020304" pitchFamily="18" charset="0"/>
                    <a:cs typeface="Times New Roman" panose="02020603050405020304" pitchFamily="18" charset="0"/>
                  </a:rPr>
                  <a:t>its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worst-case time complexity is bounded above by a polynomial function p(n) of its input size n. i.e., </a:t>
                </a:r>
                <a:r>
                  <a:rPr lang="en-US" sz="2400" dirty="0" smtClean="0">
                    <a:latin typeface="Times New Roman" panose="02020603050405020304" pitchFamily="18" charset="0"/>
                    <a:cs typeface="Times New Roman" panose="02020603050405020304" pitchFamily="18" charset="0"/>
                  </a:rPr>
                  <a:t>T(n</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O(p(n)).</a:t>
                </a:r>
              </a:p>
              <a:p>
                <a:pPr marL="9144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problem is called </a:t>
                </a:r>
                <a:r>
                  <a:rPr lang="en-US" sz="2400" dirty="0">
                    <a:solidFill>
                      <a:srgbClr val="0000FF"/>
                    </a:solidFill>
                    <a:latin typeface="Times New Roman" panose="02020603050405020304" pitchFamily="18" charset="0"/>
                    <a:cs typeface="Times New Roman" panose="02020603050405020304" pitchFamily="18" charset="0"/>
                  </a:rPr>
                  <a:t>intractable</a:t>
                </a:r>
                <a:r>
                  <a:rPr lang="en-US" sz="2400" dirty="0">
                    <a:latin typeface="Times New Roman" panose="02020603050405020304" pitchFamily="18" charset="0"/>
                    <a:cs typeface="Times New Roman" panose="02020603050405020304" pitchFamily="18" charset="0"/>
                  </a:rPr>
                  <a:t> if it is </a:t>
                </a:r>
                <a:r>
                  <a:rPr lang="en-US" sz="2400" dirty="0">
                    <a:solidFill>
                      <a:srgbClr val="0000FF"/>
                    </a:solidFill>
                    <a:latin typeface="Times New Roman" panose="02020603050405020304" pitchFamily="18" charset="0"/>
                    <a:cs typeface="Times New Roman" panose="02020603050405020304" pitchFamily="18" charset="0"/>
                  </a:rPr>
                  <a:t>impossible to solve </a:t>
                </a:r>
                <a:r>
                  <a:rPr lang="en-US" sz="2400" dirty="0">
                    <a:latin typeface="Times New Roman" panose="02020603050405020304" pitchFamily="18" charset="0"/>
                    <a:cs typeface="Times New Roman" panose="02020603050405020304" pitchFamily="18" charset="0"/>
                  </a:rPr>
                  <a:t>it with a polynomial-time algorithm.</a:t>
                </a:r>
              </a:p>
            </p:txBody>
          </p:sp>
        </mc:Choice>
        <mc:Fallback>
          <p:sp>
            <p:nvSpPr>
              <p:cNvPr id="2" name="TextBox 1">
                <a:extLst>
                  <a:ext uri="{FF2B5EF4-FFF2-40B4-BE49-F238E27FC236}">
                    <a16:creationId xmlns:a16="http://schemas.microsoft.com/office/drawing/2014/main" id="{7BE6A0B7-7E68-4FAD-B23B-1797ACB4D756}"/>
                  </a:ext>
                </a:extLst>
              </p:cNvPr>
              <p:cNvSpPr txBox="1">
                <a:spLocks noRot="1" noChangeAspect="1" noMove="1" noResize="1" noEditPoints="1" noAdjustHandles="1" noChangeArrowheads="1" noChangeShapeType="1" noTextEdit="1"/>
              </p:cNvSpPr>
              <p:nvPr/>
            </p:nvSpPr>
            <p:spPr>
              <a:xfrm>
                <a:off x="1989909" y="1532710"/>
                <a:ext cx="8120742" cy="4693593"/>
              </a:xfrm>
              <a:prstGeom prst="rect">
                <a:avLst/>
              </a:prstGeom>
              <a:blipFill>
                <a:blip r:embed="rId2"/>
                <a:stretch>
                  <a:fillRect l="-1500" t="-1169" r="-1125" b="-207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998769F-72EF-4E4D-8464-B7A686A445E7}"/>
              </a:ext>
            </a:extLst>
          </p:cNvPr>
          <p:cNvSpPr txBox="1"/>
          <p:nvPr/>
        </p:nvSpPr>
        <p:spPr>
          <a:xfrm>
            <a:off x="1920239" y="72473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232519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2898" y="2354388"/>
            <a:ext cx="11481645" cy="3502125"/>
          </a:xfrm>
          <a:prstGeom prst="rect">
            <a:avLst/>
          </a:prstGeom>
          <a:solidFill>
            <a:srgbClr val="FFFF00"/>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7BE6A0B7-7E68-4FAD-B23B-1797ACB4D756}"/>
              </a:ext>
            </a:extLst>
          </p:cNvPr>
          <p:cNvSpPr txBox="1"/>
          <p:nvPr/>
        </p:nvSpPr>
        <p:spPr>
          <a:xfrm>
            <a:off x="2007327" y="1881053"/>
            <a:ext cx="7968343" cy="3801041"/>
          </a:xfrm>
          <a:prstGeom prst="rect">
            <a:avLst/>
          </a:prstGeom>
          <a:noFill/>
        </p:spPr>
        <p:txBody>
          <a:bodyPr wrap="square" rtlCol="0">
            <a:spAutoFit/>
          </a:bodyPr>
          <a:lstStyle/>
          <a:p>
            <a:pPr>
              <a:spcAft>
                <a:spcPts val="1800"/>
              </a:spcAft>
            </a:pPr>
            <a:r>
              <a:rPr lang="en-US" sz="2800" dirty="0"/>
              <a:t>Intractability</a:t>
            </a:r>
          </a:p>
          <a:p>
            <a:pPr>
              <a:spcAft>
                <a:spcPts val="1200"/>
              </a:spcAft>
            </a:pPr>
            <a:r>
              <a:rPr lang="en-US" sz="2400" dirty="0">
                <a:latin typeface="Times New Roman" panose="02020603050405020304" pitchFamily="18" charset="0"/>
                <a:cs typeface="Times New Roman" panose="02020603050405020304" pitchFamily="18" charset="0"/>
              </a:rPr>
              <a:t>Three general categories of problems:</a:t>
            </a:r>
          </a:p>
          <a:p>
            <a:pPr marL="914400" lvl="1" indent="-457200">
              <a:spcAft>
                <a:spcPts val="1200"/>
              </a:spcAft>
              <a:buFont typeface="+mj-lt"/>
              <a:buAutoNum type="arabicPeriod"/>
            </a:pPr>
            <a:r>
              <a:rPr lang="en-US" sz="2400" dirty="0">
                <a:latin typeface="Times New Roman" panose="02020603050405020304" pitchFamily="18" charset="0"/>
                <a:cs typeface="Times New Roman" panose="02020603050405020304" pitchFamily="18" charset="0"/>
              </a:rPr>
              <a:t>Problems for which polynomial-time algorithms have been found.</a:t>
            </a:r>
          </a:p>
          <a:p>
            <a:pPr marL="914400" lvl="1" indent="-457200">
              <a:spcAft>
                <a:spcPts val="1200"/>
              </a:spcAft>
              <a:buFont typeface="+mj-lt"/>
              <a:buAutoNum type="arabicPeriod"/>
            </a:pPr>
            <a:r>
              <a:rPr lang="en-US" sz="2400" dirty="0">
                <a:latin typeface="Times New Roman" panose="02020603050405020304" pitchFamily="18" charset="0"/>
                <a:cs typeface="Times New Roman" panose="02020603050405020304" pitchFamily="18" charset="0"/>
              </a:rPr>
              <a:t>Problems that have been proven to be intractable.</a:t>
            </a:r>
          </a:p>
          <a:p>
            <a:pPr marL="914400" lvl="1" indent="-457200">
              <a:spcAft>
                <a:spcPts val="1200"/>
              </a:spcAft>
              <a:buFont typeface="+mj-lt"/>
              <a:buAutoNum type="arabicPeriod"/>
            </a:pPr>
            <a:r>
              <a:rPr lang="en-US" sz="2400" dirty="0">
                <a:latin typeface="Times New Roman" panose="02020603050405020304" pitchFamily="18" charset="0"/>
                <a:cs typeface="Times New Roman" panose="02020603050405020304" pitchFamily="18" charset="0"/>
              </a:rPr>
              <a:t>Problems that have not been proven to be intractable, but for which polynomial-time algorithms have never been found.</a:t>
            </a:r>
          </a:p>
        </p:txBody>
      </p:sp>
      <p:sp>
        <p:nvSpPr>
          <p:cNvPr id="3" name="TextBox 2">
            <a:extLst>
              <a:ext uri="{FF2B5EF4-FFF2-40B4-BE49-F238E27FC236}">
                <a16:creationId xmlns:a16="http://schemas.microsoft.com/office/drawing/2014/main" id="{A998769F-72EF-4E4D-8464-B7A686A445E7}"/>
              </a:ext>
            </a:extLst>
          </p:cNvPr>
          <p:cNvSpPr txBox="1"/>
          <p:nvPr/>
        </p:nvSpPr>
        <p:spPr>
          <a:xfrm>
            <a:off x="1920239" y="72473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1052388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5913" y="2495904"/>
            <a:ext cx="10853057" cy="846010"/>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BE6A0B7-7E68-4FAD-B23B-1797ACB4D756}"/>
                  </a:ext>
                </a:extLst>
              </p:cNvPr>
              <p:cNvSpPr txBox="1"/>
              <p:nvPr/>
            </p:nvSpPr>
            <p:spPr>
              <a:xfrm>
                <a:off x="1920239" y="1309512"/>
                <a:ext cx="9302932" cy="5416868"/>
              </a:xfrm>
              <a:prstGeom prst="rect">
                <a:avLst/>
              </a:prstGeom>
              <a:noFill/>
            </p:spPr>
            <p:txBody>
              <a:bodyPr wrap="square" rtlCol="0">
                <a:spAutoFit/>
              </a:bodyPr>
              <a:lstStyle/>
              <a:p>
                <a:pPr>
                  <a:spcAft>
                    <a:spcPts val="1800"/>
                  </a:spcAft>
                </a:pPr>
                <a:r>
                  <a:rPr lang="en-US" sz="2800" dirty="0"/>
                  <a:t>Intractability</a:t>
                </a:r>
              </a:p>
              <a:p>
                <a:pPr>
                  <a:spcAft>
                    <a:spcPts val="600"/>
                  </a:spcAft>
                </a:pPr>
                <a:r>
                  <a:rPr lang="en-US" sz="2400" dirty="0">
                    <a:latin typeface="Times New Roman" panose="02020603050405020304" pitchFamily="18" charset="0"/>
                    <a:cs typeface="Times New Roman" panose="02020603050405020304" pitchFamily="18" charset="0"/>
                  </a:rPr>
                  <a:t>Three general categories of problems:</a:t>
                </a:r>
              </a:p>
              <a:p>
                <a:pPr>
                  <a:spcAft>
                    <a:spcPts val="600"/>
                  </a:spcAft>
                </a:pPr>
                <a:r>
                  <a:rPr lang="en-US" sz="2400" i="1" dirty="0">
                    <a:latin typeface="Times New Roman" panose="02020603050405020304" pitchFamily="18" charset="0"/>
                    <a:cs typeface="Times New Roman" panose="02020603050405020304" pitchFamily="18" charset="0"/>
                  </a:rPr>
                  <a:t>Problems for which polynomial-time algorithms have been found.</a:t>
                </a:r>
              </a:p>
              <a:p>
                <a:pPr marL="461963"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Examples: We found</a:t>
                </a:r>
              </a:p>
              <a:p>
                <a:pPr marL="914400" lvl="1" indent="-457200">
                  <a:buFont typeface="Arial" panose="020B0604020202020204" pitchFamily="34" charset="0"/>
                  <a:buChar char="•"/>
                </a:pP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 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n) algorithms for sorting,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n) algorithm for searching a sorted array,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a:t>
                </a:r>
                <a:r>
                  <a:rPr lang="en-US" sz="2400" baseline="30000" dirty="0">
                    <a:latin typeface="Times New Roman" panose="02020603050405020304" pitchFamily="18" charset="0"/>
                    <a:cs typeface="Times New Roman" panose="02020603050405020304" pitchFamily="18" charset="0"/>
                  </a:rPr>
                  <a:t>2.38</a:t>
                </a:r>
                <a:r>
                  <a:rPr lang="en-US" sz="2400" dirty="0">
                    <a:latin typeface="Times New Roman" panose="02020603050405020304" pitchFamily="18" charset="0"/>
                    <a:cs typeface="Times New Roman" panose="02020603050405020304" pitchFamily="18" charset="0"/>
                  </a:rPr>
                  <a:t>) algorithm for matrix multiplication,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algorithm for chained matrix multiplication,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Short path problem, </a:t>
                </a:r>
                <a:r>
                  <a:rPr lang="en-US" sz="2400" dirty="0" smtClean="0">
                    <a:latin typeface="Times New Roman" panose="02020603050405020304" pitchFamily="18" charset="0"/>
                    <a:cs typeface="Times New Roman" panose="02020603050405020304" pitchFamily="18" charset="0"/>
                  </a:rPr>
                  <a:t>(BFS identifies shortest path?)</a:t>
                </a:r>
                <a:endParaRPr lang="en-US" sz="24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optimal binary search tree problem</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Minimum spanning tree </a:t>
                </a:r>
                <a:r>
                  <a:rPr lang="en-US" sz="2400" dirty="0" smtClean="0">
                    <a:latin typeface="Times New Roman" panose="02020603050405020304" pitchFamily="18" charset="0"/>
                    <a:cs typeface="Times New Roman" panose="02020603050405020304" pitchFamily="18" charset="0"/>
                  </a:rPr>
                  <a:t>problem (Prim’s, </a:t>
                </a:r>
                <a:r>
                  <a:rPr lang="en-US" sz="2400" dirty="0" err="1" smtClean="0">
                    <a:latin typeface="Times New Roman" panose="02020603050405020304" pitchFamily="18" charset="0"/>
                    <a:cs typeface="Times New Roman" panose="02020603050405020304" pitchFamily="18" charset="0"/>
                  </a:rPr>
                  <a:t>Krushal’s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Dijkstra’s</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marL="457200" indent="-457200">
                  <a:spcAft>
                    <a:spcPts val="1200"/>
                  </a:spcAft>
                  <a:buFont typeface="+mj-lt"/>
                  <a:buAutoNum type="arabicPeriod"/>
                </a:pPr>
                <a:endParaRPr lang="en-US"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7BE6A0B7-7E68-4FAD-B23B-1797ACB4D756}"/>
                  </a:ext>
                </a:extLst>
              </p:cNvPr>
              <p:cNvSpPr txBox="1">
                <a:spLocks noRot="1" noChangeAspect="1" noMove="1" noResize="1" noEditPoints="1" noAdjustHandles="1" noChangeArrowheads="1" noChangeShapeType="1" noTextEdit="1"/>
              </p:cNvSpPr>
              <p:nvPr/>
            </p:nvSpPr>
            <p:spPr>
              <a:xfrm>
                <a:off x="1920239" y="1309512"/>
                <a:ext cx="9302932" cy="5416868"/>
              </a:xfrm>
              <a:prstGeom prst="rect">
                <a:avLst/>
              </a:prstGeom>
              <a:blipFill>
                <a:blip r:embed="rId2"/>
                <a:stretch>
                  <a:fillRect l="-1311" t="-11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998769F-72EF-4E4D-8464-B7A686A445E7}"/>
              </a:ext>
            </a:extLst>
          </p:cNvPr>
          <p:cNvSpPr txBox="1"/>
          <p:nvPr/>
        </p:nvSpPr>
        <p:spPr>
          <a:xfrm>
            <a:off x="1920239" y="72473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284627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96687" y="1711990"/>
            <a:ext cx="6696890" cy="846010"/>
          </a:xfrm>
          <a:prstGeom prst="rect">
            <a:avLst/>
          </a:prstGeom>
          <a:solidFill>
            <a:srgbClr val="FFFF00"/>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7BE6A0B7-7E68-4FAD-B23B-1797ACB4D756}"/>
              </a:ext>
            </a:extLst>
          </p:cNvPr>
          <p:cNvSpPr txBox="1"/>
          <p:nvPr/>
        </p:nvSpPr>
        <p:spPr>
          <a:xfrm>
            <a:off x="1428203" y="828594"/>
            <a:ext cx="8112035" cy="6140142"/>
          </a:xfrm>
          <a:prstGeom prst="rect">
            <a:avLst/>
          </a:prstGeom>
          <a:noFill/>
        </p:spPr>
        <p:txBody>
          <a:bodyPr wrap="square" rtlCol="0">
            <a:spAutoFit/>
          </a:bodyPr>
          <a:lstStyle/>
          <a:p>
            <a:pPr>
              <a:spcAft>
                <a:spcPts val="600"/>
              </a:spcAft>
            </a:pPr>
            <a:r>
              <a:rPr lang="en-US" sz="2800" dirty="0"/>
              <a:t>Intractability</a:t>
            </a:r>
          </a:p>
          <a:p>
            <a:pPr>
              <a:spcAft>
                <a:spcPts val="1200"/>
              </a:spcAft>
            </a:pPr>
            <a:r>
              <a:rPr lang="en-US" sz="2200" dirty="0">
                <a:latin typeface="Times New Roman" panose="02020603050405020304" pitchFamily="18" charset="0"/>
                <a:cs typeface="Times New Roman" panose="02020603050405020304" pitchFamily="18" charset="0"/>
              </a:rPr>
              <a:t>Three general categories of problems:</a:t>
            </a:r>
          </a:p>
          <a:p>
            <a:pPr>
              <a:spcAft>
                <a:spcPts val="600"/>
              </a:spcAft>
            </a:pPr>
            <a:r>
              <a:rPr lang="en-US" sz="2200" i="1" dirty="0">
                <a:latin typeface="Times New Roman" panose="02020603050405020304" pitchFamily="18" charset="0"/>
                <a:cs typeface="Times New Roman" panose="02020603050405020304" pitchFamily="18" charset="0"/>
              </a:rPr>
              <a:t>Problems that have been proven to be intractable.</a:t>
            </a:r>
          </a:p>
          <a:p>
            <a:pPr>
              <a:spcAft>
                <a:spcPts val="600"/>
              </a:spcAft>
            </a:pPr>
            <a:r>
              <a:rPr lang="en-US" sz="2200" dirty="0">
                <a:latin typeface="Times New Roman" panose="02020603050405020304" pitchFamily="18" charset="0"/>
                <a:cs typeface="Times New Roman" panose="02020603050405020304" pitchFamily="18" charset="0"/>
              </a:rPr>
              <a:t>Examples:</a:t>
            </a:r>
          </a:p>
          <a:p>
            <a:pPr marL="914400" lvl="1"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Problems that require a nonpolynomial amount of output.</a:t>
            </a:r>
          </a:p>
          <a:p>
            <a:pPr marL="914400" lvl="1" indent="-457200">
              <a:buFont typeface="Arial" panose="020B0604020202020204" pitchFamily="34" charset="0"/>
              <a:buChar char="•"/>
            </a:pPr>
            <a:r>
              <a:rPr lang="en-US" sz="2200" dirty="0">
                <a:solidFill>
                  <a:srgbClr val="0000FF"/>
                </a:solidFill>
                <a:latin typeface="Times New Roman" panose="02020603050405020304" pitchFamily="18" charset="0"/>
                <a:cs typeface="Times New Roman" panose="02020603050405020304" pitchFamily="18" charset="0"/>
              </a:rPr>
              <a:t>The problem of determining </a:t>
            </a:r>
            <a:r>
              <a:rPr lang="en-US" sz="2200" i="1" dirty="0">
                <a:solidFill>
                  <a:srgbClr val="0000FF"/>
                </a:solidFill>
                <a:latin typeface="Times New Roman" panose="02020603050405020304" pitchFamily="18" charset="0"/>
                <a:cs typeface="Times New Roman" panose="02020603050405020304" pitchFamily="18" charset="0"/>
              </a:rPr>
              <a:t>all</a:t>
            </a:r>
            <a:r>
              <a:rPr lang="en-US" sz="2200" dirty="0">
                <a:solidFill>
                  <a:srgbClr val="0000FF"/>
                </a:solidFill>
                <a:latin typeface="Times New Roman" panose="02020603050405020304" pitchFamily="18" charset="0"/>
                <a:cs typeface="Times New Roman" panose="02020603050405020304" pitchFamily="18" charset="0"/>
              </a:rPr>
              <a:t> Hamilton Circuits. (n-1)! circuits.</a:t>
            </a:r>
          </a:p>
          <a:p>
            <a:pPr marL="914400" lvl="1" indent="-457200">
              <a:buFont typeface="Arial" panose="020B0604020202020204" pitchFamily="34" charset="0"/>
              <a:buChar char="•"/>
            </a:pPr>
            <a:r>
              <a:rPr lang="en-US" sz="2200" dirty="0">
                <a:solidFill>
                  <a:srgbClr val="0000FF"/>
                </a:solidFill>
                <a:latin typeface="Times New Roman" panose="02020603050405020304" pitchFamily="18" charset="0"/>
                <a:cs typeface="Times New Roman" panose="02020603050405020304" pitchFamily="18" charset="0"/>
              </a:rPr>
              <a:t>The Halting problem: </a:t>
            </a:r>
            <a:r>
              <a:rPr lang="en-US" sz="2200" b="0" i="0" dirty="0">
                <a:effectLst/>
                <a:latin typeface="Times New Roman" panose="02020603050405020304" pitchFamily="18" charset="0"/>
                <a:cs typeface="Times New Roman" panose="02020603050405020304" pitchFamily="18" charset="0"/>
              </a:rPr>
              <a:t>given an algorithm and an input to the algorithm, the problem is to determine whether the algorithm will eventually halt when run with that input. </a:t>
            </a:r>
          </a:p>
          <a:p>
            <a:pPr marL="1371600" lvl="2" indent="-457200">
              <a:buFont typeface="Arial" panose="020B0604020202020204" pitchFamily="34" charset="0"/>
              <a:buChar char="•"/>
            </a:pPr>
            <a:r>
              <a:rPr lang="en-US" sz="2200" dirty="0">
                <a:solidFill>
                  <a:srgbClr val="0000FF"/>
                </a:solidFill>
                <a:latin typeface="Times New Roman" panose="02020603050405020304" pitchFamily="18" charset="0"/>
                <a:cs typeface="Times New Roman" panose="02020603050405020304" pitchFamily="18" charset="0"/>
              </a:rPr>
              <a:t>Alan Turing showed that this problem is </a:t>
            </a:r>
            <a:r>
              <a:rPr lang="en-US" sz="2200" i="1" dirty="0">
                <a:solidFill>
                  <a:srgbClr val="0000FF"/>
                </a:solidFill>
                <a:latin typeface="Times New Roman" panose="02020603050405020304" pitchFamily="18" charset="0"/>
                <a:cs typeface="Times New Roman" panose="02020603050405020304" pitchFamily="18" charset="0"/>
              </a:rPr>
              <a:t>undecidable. </a:t>
            </a:r>
            <a:r>
              <a:rPr lang="en-US" sz="2200" b="0" i="0" dirty="0">
                <a:solidFill>
                  <a:srgbClr val="0000FF"/>
                </a:solidFill>
                <a:effectLst/>
                <a:latin typeface="Times New Roman" panose="02020603050405020304" pitchFamily="18" charset="0"/>
                <a:cs typeface="Times New Roman" panose="02020603050405020304" pitchFamily="18" charset="0"/>
              </a:rPr>
              <a:t>Turing proved no algorithm exists that always correctly decides whether, for a given arbitrary program and input, the program halts when run with that input.</a:t>
            </a:r>
            <a:endParaRPr lang="en-US" sz="2200" i="1" dirty="0">
              <a:solidFill>
                <a:srgbClr val="0000FF"/>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natural</a:t>
            </a:r>
            <a:r>
              <a:rPr lang="en-US" sz="2200" i="1" dirty="0">
                <a:latin typeface="Times New Roman" panose="02020603050405020304" pitchFamily="18" charset="0"/>
                <a:cs typeface="Times New Roman" panose="02020603050405020304" pitchFamily="18" charset="0"/>
              </a:rPr>
              <a:t> decidable </a:t>
            </a:r>
            <a:r>
              <a:rPr lang="en-US" sz="2200" dirty="0">
                <a:latin typeface="Times New Roman" panose="02020603050405020304" pitchFamily="18" charset="0"/>
                <a:cs typeface="Times New Roman" panose="02020603050405020304" pitchFamily="18" charset="0"/>
              </a:rPr>
              <a:t>decision problems have been proven intractable</a:t>
            </a:r>
          </a:p>
        </p:txBody>
      </p:sp>
      <p:sp>
        <p:nvSpPr>
          <p:cNvPr id="3" name="TextBox 2">
            <a:extLst>
              <a:ext uri="{FF2B5EF4-FFF2-40B4-BE49-F238E27FC236}">
                <a16:creationId xmlns:a16="http://schemas.microsoft.com/office/drawing/2014/main" id="{A998769F-72EF-4E4D-8464-B7A686A445E7}"/>
              </a:ext>
            </a:extLst>
          </p:cNvPr>
          <p:cNvSpPr txBox="1"/>
          <p:nvPr/>
        </p:nvSpPr>
        <p:spPr>
          <a:xfrm>
            <a:off x="1850570" y="211161"/>
            <a:ext cx="7968343" cy="584775"/>
          </a:xfrm>
          <a:prstGeom prst="rect">
            <a:avLst/>
          </a:prstGeom>
          <a:noFill/>
        </p:spPr>
        <p:txBody>
          <a:bodyPr wrap="square" rtlCol="0">
            <a:spAutoFit/>
          </a:bodyPr>
          <a:lstStyle/>
          <a:p>
            <a:r>
              <a:rPr lang="en-US" sz="3200" dirty="0"/>
              <a:t>Computational Complexity and Intractability</a:t>
            </a:r>
          </a:p>
        </p:txBody>
      </p:sp>
      <p:sp>
        <p:nvSpPr>
          <p:cNvPr id="4" name="TextBox 3"/>
          <p:cNvSpPr txBox="1"/>
          <p:nvPr/>
        </p:nvSpPr>
        <p:spPr>
          <a:xfrm>
            <a:off x="9962605" y="828594"/>
            <a:ext cx="870857" cy="1477328"/>
          </a:xfrm>
          <a:prstGeom prst="rect">
            <a:avLst/>
          </a:prstGeom>
          <a:ln>
            <a:solidFill>
              <a:srgbClr val="0000FF"/>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Does its Halt? </a:t>
            </a:r>
            <a:r>
              <a:rPr lang="en-US" dirty="0"/>
              <a:t>D</a:t>
            </a:r>
            <a:r>
              <a:rPr lang="en-US" dirty="0" smtClean="0"/>
              <a:t>ecidable?</a:t>
            </a:r>
            <a:endParaRPr lang="en-US" dirty="0"/>
          </a:p>
        </p:txBody>
      </p:sp>
      <p:cxnSp>
        <p:nvCxnSpPr>
          <p:cNvPr id="7" name="Straight Arrow Connector 6"/>
          <p:cNvCxnSpPr>
            <a:stCxn id="4" idx="3"/>
          </p:cNvCxnSpPr>
          <p:nvPr/>
        </p:nvCxnSpPr>
        <p:spPr>
          <a:xfrm>
            <a:off x="10833462" y="1567258"/>
            <a:ext cx="716281" cy="38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a:endCxn id="4" idx="1"/>
          </p:cNvCxnSpPr>
          <p:nvPr/>
        </p:nvCxnSpPr>
        <p:spPr>
          <a:xfrm flipV="1">
            <a:off x="9437914" y="1567258"/>
            <a:ext cx="524691" cy="3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p:cNvSpPr/>
          <p:nvPr/>
        </p:nvSpPr>
        <p:spPr>
          <a:xfrm>
            <a:off x="8567057" y="1393371"/>
            <a:ext cx="870857" cy="4245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234057" y="1289956"/>
            <a:ext cx="631372" cy="646331"/>
          </a:xfrm>
          <a:prstGeom prst="rect">
            <a:avLst/>
          </a:prstGeom>
          <a:noFill/>
        </p:spPr>
        <p:txBody>
          <a:bodyPr wrap="square" rtlCol="0">
            <a:spAutoFit/>
          </a:bodyPr>
          <a:lstStyle/>
          <a:p>
            <a:r>
              <a:rPr lang="en-US" dirty="0" smtClean="0"/>
              <a:t>Yes</a:t>
            </a:r>
          </a:p>
          <a:p>
            <a:r>
              <a:rPr lang="en-US" dirty="0" smtClean="0"/>
              <a:t>no</a:t>
            </a:r>
            <a:endParaRPr lang="en-US" dirty="0"/>
          </a:p>
        </p:txBody>
      </p:sp>
      <p:cxnSp>
        <p:nvCxnSpPr>
          <p:cNvPr id="15" name="Straight Arrow Connector 14"/>
          <p:cNvCxnSpPr/>
          <p:nvPr/>
        </p:nvCxnSpPr>
        <p:spPr>
          <a:xfrm flipV="1">
            <a:off x="8053250" y="1613121"/>
            <a:ext cx="524691" cy="3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81257" y="1296040"/>
            <a:ext cx="794657" cy="369332"/>
          </a:xfrm>
          <a:prstGeom prst="rect">
            <a:avLst/>
          </a:prstGeom>
          <a:noFill/>
        </p:spPr>
        <p:txBody>
          <a:bodyPr wrap="square" rtlCol="0">
            <a:spAutoFit/>
          </a:bodyPr>
          <a:lstStyle/>
          <a:p>
            <a:r>
              <a:rPr lang="en-US" dirty="0" smtClean="0"/>
              <a:t>input</a:t>
            </a:r>
            <a:endParaRPr lang="en-US" dirty="0"/>
          </a:p>
        </p:txBody>
      </p:sp>
      <p:sp>
        <p:nvSpPr>
          <p:cNvPr id="18" name="Freeform 17"/>
          <p:cNvSpPr/>
          <p:nvPr/>
        </p:nvSpPr>
        <p:spPr>
          <a:xfrm>
            <a:off x="7815943" y="1139727"/>
            <a:ext cx="1828817" cy="982987"/>
          </a:xfrm>
          <a:custGeom>
            <a:avLst/>
            <a:gdLst>
              <a:gd name="connsiteX0" fmla="*/ 87086 w 1828817"/>
              <a:gd name="connsiteY0" fmla="*/ 101244 h 982987"/>
              <a:gd name="connsiteX1" fmla="*/ 1534886 w 1828817"/>
              <a:gd name="connsiteY1" fmla="*/ 90359 h 982987"/>
              <a:gd name="connsiteX2" fmla="*/ 1600200 w 1828817"/>
              <a:gd name="connsiteY2" fmla="*/ 133902 h 982987"/>
              <a:gd name="connsiteX3" fmla="*/ 1643743 w 1828817"/>
              <a:gd name="connsiteY3" fmla="*/ 188330 h 982987"/>
              <a:gd name="connsiteX4" fmla="*/ 1665514 w 1828817"/>
              <a:gd name="connsiteY4" fmla="*/ 253644 h 982987"/>
              <a:gd name="connsiteX5" fmla="*/ 1676400 w 1828817"/>
              <a:gd name="connsiteY5" fmla="*/ 286302 h 982987"/>
              <a:gd name="connsiteX6" fmla="*/ 1709057 w 1828817"/>
              <a:gd name="connsiteY6" fmla="*/ 329844 h 982987"/>
              <a:gd name="connsiteX7" fmla="*/ 1752600 w 1828817"/>
              <a:gd name="connsiteY7" fmla="*/ 384273 h 982987"/>
              <a:gd name="connsiteX8" fmla="*/ 1774371 w 1828817"/>
              <a:gd name="connsiteY8" fmla="*/ 416930 h 982987"/>
              <a:gd name="connsiteX9" fmla="*/ 1807028 w 1828817"/>
              <a:gd name="connsiteY9" fmla="*/ 449587 h 982987"/>
              <a:gd name="connsiteX10" fmla="*/ 1817914 w 1828817"/>
              <a:gd name="connsiteY10" fmla="*/ 493130 h 982987"/>
              <a:gd name="connsiteX11" fmla="*/ 1828800 w 1828817"/>
              <a:gd name="connsiteY11" fmla="*/ 525787 h 982987"/>
              <a:gd name="connsiteX12" fmla="*/ 1807028 w 1828817"/>
              <a:gd name="connsiteY12" fmla="*/ 776159 h 982987"/>
              <a:gd name="connsiteX13" fmla="*/ 1785257 w 1828817"/>
              <a:gd name="connsiteY13" fmla="*/ 819702 h 982987"/>
              <a:gd name="connsiteX14" fmla="*/ 1752600 w 1828817"/>
              <a:gd name="connsiteY14" fmla="*/ 841473 h 982987"/>
              <a:gd name="connsiteX15" fmla="*/ 1698171 w 1828817"/>
              <a:gd name="connsiteY15" fmla="*/ 895902 h 982987"/>
              <a:gd name="connsiteX16" fmla="*/ 1665514 w 1828817"/>
              <a:gd name="connsiteY16" fmla="*/ 928559 h 982987"/>
              <a:gd name="connsiteX17" fmla="*/ 1567543 w 1828817"/>
              <a:gd name="connsiteY17" fmla="*/ 950330 h 982987"/>
              <a:gd name="connsiteX18" fmla="*/ 1458686 w 1828817"/>
              <a:gd name="connsiteY18" fmla="*/ 982987 h 982987"/>
              <a:gd name="connsiteX19" fmla="*/ 990600 w 1828817"/>
              <a:gd name="connsiteY19" fmla="*/ 972102 h 982987"/>
              <a:gd name="connsiteX20" fmla="*/ 914400 w 1828817"/>
              <a:gd name="connsiteY20" fmla="*/ 961216 h 982987"/>
              <a:gd name="connsiteX21" fmla="*/ 805543 w 1828817"/>
              <a:gd name="connsiteY21" fmla="*/ 950330 h 982987"/>
              <a:gd name="connsiteX22" fmla="*/ 718457 w 1828817"/>
              <a:gd name="connsiteY22" fmla="*/ 928559 h 982987"/>
              <a:gd name="connsiteX23" fmla="*/ 685800 w 1828817"/>
              <a:gd name="connsiteY23" fmla="*/ 917673 h 982987"/>
              <a:gd name="connsiteX24" fmla="*/ 609600 w 1828817"/>
              <a:gd name="connsiteY24" fmla="*/ 895902 h 982987"/>
              <a:gd name="connsiteX25" fmla="*/ 576943 w 1828817"/>
              <a:gd name="connsiteY25" fmla="*/ 874130 h 982987"/>
              <a:gd name="connsiteX26" fmla="*/ 500743 w 1828817"/>
              <a:gd name="connsiteY26" fmla="*/ 852359 h 982987"/>
              <a:gd name="connsiteX27" fmla="*/ 468086 w 1828817"/>
              <a:gd name="connsiteY27" fmla="*/ 819702 h 982987"/>
              <a:gd name="connsiteX28" fmla="*/ 435428 w 1828817"/>
              <a:gd name="connsiteY28" fmla="*/ 808816 h 982987"/>
              <a:gd name="connsiteX29" fmla="*/ 359228 w 1828817"/>
              <a:gd name="connsiteY29" fmla="*/ 787044 h 982987"/>
              <a:gd name="connsiteX30" fmla="*/ 326571 w 1828817"/>
              <a:gd name="connsiteY30" fmla="*/ 765273 h 982987"/>
              <a:gd name="connsiteX31" fmla="*/ 250371 w 1828817"/>
              <a:gd name="connsiteY31" fmla="*/ 732616 h 982987"/>
              <a:gd name="connsiteX32" fmla="*/ 206828 w 1828817"/>
              <a:gd name="connsiteY32" fmla="*/ 710844 h 982987"/>
              <a:gd name="connsiteX33" fmla="*/ 141514 w 1828817"/>
              <a:gd name="connsiteY33" fmla="*/ 689073 h 982987"/>
              <a:gd name="connsiteX34" fmla="*/ 119743 w 1828817"/>
              <a:gd name="connsiteY34" fmla="*/ 656416 h 982987"/>
              <a:gd name="connsiteX35" fmla="*/ 97971 w 1828817"/>
              <a:gd name="connsiteY35" fmla="*/ 634644 h 982987"/>
              <a:gd name="connsiteX36" fmla="*/ 54428 w 1828817"/>
              <a:gd name="connsiteY36" fmla="*/ 580216 h 982987"/>
              <a:gd name="connsiteX37" fmla="*/ 43543 w 1828817"/>
              <a:gd name="connsiteY37" fmla="*/ 547559 h 982987"/>
              <a:gd name="connsiteX38" fmla="*/ 10886 w 1828817"/>
              <a:gd name="connsiteY38" fmla="*/ 525787 h 982987"/>
              <a:gd name="connsiteX39" fmla="*/ 0 w 1828817"/>
              <a:gd name="connsiteY39" fmla="*/ 471359 h 982987"/>
              <a:gd name="connsiteX40" fmla="*/ 10886 w 1828817"/>
              <a:gd name="connsiteY40" fmla="*/ 373387 h 982987"/>
              <a:gd name="connsiteX41" fmla="*/ 43543 w 1828817"/>
              <a:gd name="connsiteY41" fmla="*/ 297187 h 982987"/>
              <a:gd name="connsiteX42" fmla="*/ 43543 w 1828817"/>
              <a:gd name="connsiteY42" fmla="*/ 210102 h 98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828817" h="982987">
                <a:moveTo>
                  <a:pt x="87086" y="101244"/>
                </a:moveTo>
                <a:cubicBezTo>
                  <a:pt x="568756" y="-91422"/>
                  <a:pt x="217290" y="41195"/>
                  <a:pt x="1534886" y="90359"/>
                </a:cubicBezTo>
                <a:cubicBezTo>
                  <a:pt x="1561034" y="91335"/>
                  <a:pt x="1600200" y="133902"/>
                  <a:pt x="1600200" y="133902"/>
                </a:cubicBezTo>
                <a:cubicBezTo>
                  <a:pt x="1639903" y="253006"/>
                  <a:pt x="1573400" y="75781"/>
                  <a:pt x="1643743" y="188330"/>
                </a:cubicBezTo>
                <a:cubicBezTo>
                  <a:pt x="1655906" y="207791"/>
                  <a:pt x="1658257" y="231873"/>
                  <a:pt x="1665514" y="253644"/>
                </a:cubicBezTo>
                <a:cubicBezTo>
                  <a:pt x="1669143" y="264530"/>
                  <a:pt x="1669515" y="277122"/>
                  <a:pt x="1676400" y="286302"/>
                </a:cubicBezTo>
                <a:lnTo>
                  <a:pt x="1709057" y="329844"/>
                </a:lnTo>
                <a:cubicBezTo>
                  <a:pt x="1730250" y="393423"/>
                  <a:pt x="1703361" y="335034"/>
                  <a:pt x="1752600" y="384273"/>
                </a:cubicBezTo>
                <a:cubicBezTo>
                  <a:pt x="1761851" y="393524"/>
                  <a:pt x="1765996" y="406879"/>
                  <a:pt x="1774371" y="416930"/>
                </a:cubicBezTo>
                <a:cubicBezTo>
                  <a:pt x="1784226" y="428757"/>
                  <a:pt x="1796142" y="438701"/>
                  <a:pt x="1807028" y="449587"/>
                </a:cubicBezTo>
                <a:cubicBezTo>
                  <a:pt x="1810657" y="464101"/>
                  <a:pt x="1813804" y="478745"/>
                  <a:pt x="1817914" y="493130"/>
                </a:cubicBezTo>
                <a:cubicBezTo>
                  <a:pt x="1821066" y="504163"/>
                  <a:pt x="1829241" y="514321"/>
                  <a:pt x="1828800" y="525787"/>
                </a:cubicBezTo>
                <a:cubicBezTo>
                  <a:pt x="1825580" y="609497"/>
                  <a:pt x="1819305" y="693291"/>
                  <a:pt x="1807028" y="776159"/>
                </a:cubicBezTo>
                <a:cubicBezTo>
                  <a:pt x="1804650" y="792211"/>
                  <a:pt x="1795646" y="807236"/>
                  <a:pt x="1785257" y="819702"/>
                </a:cubicBezTo>
                <a:cubicBezTo>
                  <a:pt x="1776882" y="829753"/>
                  <a:pt x="1763486" y="834216"/>
                  <a:pt x="1752600" y="841473"/>
                </a:cubicBezTo>
                <a:cubicBezTo>
                  <a:pt x="1712685" y="901344"/>
                  <a:pt x="1752600" y="850544"/>
                  <a:pt x="1698171" y="895902"/>
                </a:cubicBezTo>
                <a:cubicBezTo>
                  <a:pt x="1686345" y="905757"/>
                  <a:pt x="1678880" y="920921"/>
                  <a:pt x="1665514" y="928559"/>
                </a:cubicBezTo>
                <a:cubicBezTo>
                  <a:pt x="1657071" y="933384"/>
                  <a:pt x="1571036" y="949554"/>
                  <a:pt x="1567543" y="950330"/>
                </a:cubicBezTo>
                <a:cubicBezTo>
                  <a:pt x="1518189" y="961298"/>
                  <a:pt x="1512956" y="964897"/>
                  <a:pt x="1458686" y="982987"/>
                </a:cubicBezTo>
                <a:lnTo>
                  <a:pt x="990600" y="972102"/>
                </a:lnTo>
                <a:cubicBezTo>
                  <a:pt x="964963" y="971077"/>
                  <a:pt x="939882" y="964214"/>
                  <a:pt x="914400" y="961216"/>
                </a:cubicBezTo>
                <a:cubicBezTo>
                  <a:pt x="878183" y="956955"/>
                  <a:pt x="841829" y="953959"/>
                  <a:pt x="805543" y="950330"/>
                </a:cubicBezTo>
                <a:cubicBezTo>
                  <a:pt x="776514" y="943073"/>
                  <a:pt x="747325" y="936432"/>
                  <a:pt x="718457" y="928559"/>
                </a:cubicBezTo>
                <a:cubicBezTo>
                  <a:pt x="707387" y="925540"/>
                  <a:pt x="696833" y="920825"/>
                  <a:pt x="685800" y="917673"/>
                </a:cubicBezTo>
                <a:cubicBezTo>
                  <a:pt x="590093" y="890327"/>
                  <a:pt x="687920" y="922007"/>
                  <a:pt x="609600" y="895902"/>
                </a:cubicBezTo>
                <a:cubicBezTo>
                  <a:pt x="598714" y="888645"/>
                  <a:pt x="588645" y="879981"/>
                  <a:pt x="576943" y="874130"/>
                </a:cubicBezTo>
                <a:cubicBezTo>
                  <a:pt x="561323" y="866320"/>
                  <a:pt x="514699" y="855848"/>
                  <a:pt x="500743" y="852359"/>
                </a:cubicBezTo>
                <a:cubicBezTo>
                  <a:pt x="489857" y="841473"/>
                  <a:pt x="480895" y="828241"/>
                  <a:pt x="468086" y="819702"/>
                </a:cubicBezTo>
                <a:cubicBezTo>
                  <a:pt x="458538" y="813337"/>
                  <a:pt x="446461" y="811968"/>
                  <a:pt x="435428" y="808816"/>
                </a:cubicBezTo>
                <a:cubicBezTo>
                  <a:pt x="419152" y="804166"/>
                  <a:pt x="376627" y="795744"/>
                  <a:pt x="359228" y="787044"/>
                </a:cubicBezTo>
                <a:cubicBezTo>
                  <a:pt x="347526" y="781193"/>
                  <a:pt x="337930" y="771764"/>
                  <a:pt x="326571" y="765273"/>
                </a:cubicBezTo>
                <a:cubicBezTo>
                  <a:pt x="254361" y="724011"/>
                  <a:pt x="311436" y="758787"/>
                  <a:pt x="250371" y="732616"/>
                </a:cubicBezTo>
                <a:cubicBezTo>
                  <a:pt x="235456" y="726223"/>
                  <a:pt x="221895" y="716871"/>
                  <a:pt x="206828" y="710844"/>
                </a:cubicBezTo>
                <a:cubicBezTo>
                  <a:pt x="185520" y="702321"/>
                  <a:pt x="141514" y="689073"/>
                  <a:pt x="141514" y="689073"/>
                </a:cubicBezTo>
                <a:cubicBezTo>
                  <a:pt x="134257" y="678187"/>
                  <a:pt x="127916" y="666632"/>
                  <a:pt x="119743" y="656416"/>
                </a:cubicBezTo>
                <a:cubicBezTo>
                  <a:pt x="113332" y="648402"/>
                  <a:pt x="103251" y="643445"/>
                  <a:pt x="97971" y="634644"/>
                </a:cubicBezTo>
                <a:cubicBezTo>
                  <a:pt x="62918" y="576222"/>
                  <a:pt x="119473" y="623577"/>
                  <a:pt x="54428" y="580216"/>
                </a:cubicBezTo>
                <a:cubicBezTo>
                  <a:pt x="50800" y="569330"/>
                  <a:pt x="50711" y="556519"/>
                  <a:pt x="43543" y="547559"/>
                </a:cubicBezTo>
                <a:cubicBezTo>
                  <a:pt x="35370" y="537343"/>
                  <a:pt x="17377" y="537146"/>
                  <a:pt x="10886" y="525787"/>
                </a:cubicBezTo>
                <a:cubicBezTo>
                  <a:pt x="1706" y="509723"/>
                  <a:pt x="3629" y="489502"/>
                  <a:pt x="0" y="471359"/>
                </a:cubicBezTo>
                <a:cubicBezTo>
                  <a:pt x="3629" y="438702"/>
                  <a:pt x="3498" y="405404"/>
                  <a:pt x="10886" y="373387"/>
                </a:cubicBezTo>
                <a:cubicBezTo>
                  <a:pt x="20021" y="333801"/>
                  <a:pt x="40089" y="335184"/>
                  <a:pt x="43543" y="297187"/>
                </a:cubicBezTo>
                <a:cubicBezTo>
                  <a:pt x="46171" y="268278"/>
                  <a:pt x="43543" y="239130"/>
                  <a:pt x="43543" y="2101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1790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5913" y="2495903"/>
            <a:ext cx="10080173" cy="976639"/>
          </a:xfrm>
          <a:prstGeom prst="rect">
            <a:avLst/>
          </a:prstGeom>
          <a:solidFill>
            <a:srgbClr val="FFFF00"/>
          </a:solidFill>
        </p:spPr>
        <p:txBody>
          <a:bodyPr wrap="square" rtlCol="0">
            <a:spAutoFit/>
          </a:bodyPr>
          <a:lstStyle/>
          <a:p>
            <a:endParaRPr lang="en-US" dirty="0">
              <a:solidFill>
                <a:srgbClr val="0000FF"/>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BE6A0B7-7E68-4FAD-B23B-1797ACB4D756}"/>
                  </a:ext>
                </a:extLst>
              </p:cNvPr>
              <p:cNvSpPr txBox="1"/>
              <p:nvPr/>
            </p:nvSpPr>
            <p:spPr>
              <a:xfrm>
                <a:off x="1920238" y="1378115"/>
                <a:ext cx="7968343" cy="5493812"/>
              </a:xfrm>
              <a:prstGeom prst="rect">
                <a:avLst/>
              </a:prstGeom>
              <a:noFill/>
            </p:spPr>
            <p:txBody>
              <a:bodyPr wrap="square" rtlCol="0">
                <a:spAutoFit/>
              </a:bodyPr>
              <a:lstStyle/>
              <a:p>
                <a:pPr>
                  <a:spcAft>
                    <a:spcPts val="1800"/>
                  </a:spcAft>
                </a:pPr>
                <a:r>
                  <a:rPr lang="en-US" sz="2800" dirty="0"/>
                  <a:t>Intractability</a:t>
                </a:r>
              </a:p>
              <a:p>
                <a:pPr>
                  <a:spcAft>
                    <a:spcPts val="1200"/>
                  </a:spcAft>
                </a:pPr>
                <a:r>
                  <a:rPr lang="en-US" sz="2400" dirty="0">
                    <a:latin typeface="Times New Roman" panose="02020603050405020304" pitchFamily="18" charset="0"/>
                    <a:cs typeface="Times New Roman" panose="02020603050405020304" pitchFamily="18" charset="0"/>
                  </a:rPr>
                  <a:t>Three general categories of problems:</a:t>
                </a:r>
              </a:p>
              <a:p>
                <a:pPr>
                  <a:spcAft>
                    <a:spcPts val="1200"/>
                  </a:spcAft>
                </a:pPr>
                <a:r>
                  <a:rPr lang="en-US" sz="2400" i="1" dirty="0">
                    <a:latin typeface="Times New Roman" panose="02020603050405020304" pitchFamily="18" charset="0"/>
                    <a:cs typeface="Times New Roman" panose="02020603050405020304" pitchFamily="18" charset="0"/>
                  </a:rPr>
                  <a:t>Problems that have not been proven to be intractable, but for which polynomial-time algorithms have never been found.</a:t>
                </a:r>
              </a:p>
              <a:p>
                <a:r>
                  <a:rPr lang="en-US" sz="2400" dirty="0">
                    <a:latin typeface="Times New Roman" panose="02020603050405020304" pitchFamily="18" charset="0"/>
                    <a:cs typeface="Times New Roman" panose="02020603050405020304" pitchFamily="18" charset="0"/>
                  </a:rPr>
                  <a:t>Examples:</a:t>
                </a:r>
              </a:p>
              <a:p>
                <a:r>
                  <a:rPr lang="en-US" sz="2400" dirty="0">
                    <a:latin typeface="Times New Roman" panose="02020603050405020304" pitchFamily="18" charset="0"/>
                    <a:cs typeface="Times New Roman" panose="02020603050405020304" pitchFamily="18" charset="0"/>
                  </a:rPr>
                  <a:t>If we state the problems so as to require one solution,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0-1 Knapsack problem,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Traveling Salesperson problem,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Sum-of-Subsets problem,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m-Coloring problem for m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3,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Hamiltonian Circuits problem, and so forth.</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Boolean satisfiability problem (SAT)</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N-puzzle</a:t>
                </a:r>
              </a:p>
            </p:txBody>
          </p:sp>
        </mc:Choice>
        <mc:Fallback xmlns="">
          <p:sp>
            <p:nvSpPr>
              <p:cNvPr id="2" name="TextBox 1">
                <a:extLst>
                  <a:ext uri="{FF2B5EF4-FFF2-40B4-BE49-F238E27FC236}">
                    <a16:creationId xmlns:a16="http://schemas.microsoft.com/office/drawing/2014/main" id="{7BE6A0B7-7E68-4FAD-B23B-1797ACB4D756}"/>
                  </a:ext>
                </a:extLst>
              </p:cNvPr>
              <p:cNvSpPr txBox="1">
                <a:spLocks noRot="1" noChangeAspect="1" noMove="1" noResize="1" noEditPoints="1" noAdjustHandles="1" noChangeArrowheads="1" noChangeShapeType="1" noTextEdit="1"/>
              </p:cNvSpPr>
              <p:nvPr/>
            </p:nvSpPr>
            <p:spPr>
              <a:xfrm>
                <a:off x="1920238" y="1378115"/>
                <a:ext cx="7968343" cy="5493812"/>
              </a:xfrm>
              <a:prstGeom prst="rect">
                <a:avLst/>
              </a:prstGeom>
              <a:blipFill>
                <a:blip r:embed="rId2"/>
                <a:stretch>
                  <a:fillRect l="-1530" t="-999" b="-166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998769F-72EF-4E4D-8464-B7A686A445E7}"/>
              </a:ext>
            </a:extLst>
          </p:cNvPr>
          <p:cNvSpPr txBox="1"/>
          <p:nvPr/>
        </p:nvSpPr>
        <p:spPr>
          <a:xfrm>
            <a:off x="1920239" y="72473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533157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1227" y="1102532"/>
            <a:ext cx="10254344" cy="769812"/>
          </a:xfrm>
          <a:prstGeom prst="rect">
            <a:avLst/>
          </a:prstGeom>
          <a:solidFill>
            <a:srgbClr val="FFFF00"/>
          </a:solidFill>
        </p:spPr>
        <p:txBody>
          <a:bodyPr wrap="square" rtlCol="0">
            <a:spAutoFit/>
          </a:bodyPr>
          <a:lstStyle/>
          <a:p>
            <a:endParaRPr lang="en-US" dirty="0">
              <a:solidFill>
                <a:srgbClr val="0000FF"/>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ED5DE6C-2F00-427A-BDB4-904D6607FCAA}"/>
                  </a:ext>
                </a:extLst>
              </p:cNvPr>
              <p:cNvSpPr/>
              <p:nvPr/>
            </p:nvSpPr>
            <p:spPr>
              <a:xfrm>
                <a:off x="1920239" y="1309512"/>
                <a:ext cx="8908868" cy="5155257"/>
              </a:xfrm>
              <a:prstGeom prst="rect">
                <a:avLst/>
              </a:prstGeom>
            </p:spPr>
            <p:txBody>
              <a:bodyPr wrap="square">
                <a:spAutoFit/>
              </a:bodyPr>
              <a:lstStyle/>
              <a:p>
                <a:pPr>
                  <a:spcAft>
                    <a:spcPts val="1800"/>
                  </a:spcAft>
                </a:pPr>
                <a:r>
                  <a:rPr lang="en-US" sz="2600" dirty="0">
                    <a:cs typeface="Times New Roman" panose="02020603050405020304" pitchFamily="18" charset="0"/>
                  </a:rPr>
                  <a:t>Turing Machine</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Turing machine T = &lt; 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&gt;, where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 is a finite set of states, </a:t>
                </a:r>
              </a:p>
              <a:p>
                <a:pPr marL="919163" lvl="1" indent="-461963">
                  <a:buFont typeface="Arial" panose="020B0604020202020204" pitchFamily="34" charset="0"/>
                  <a:buChar char="•"/>
                </a:pP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an alphabet containing the blank symbol B, and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partial function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from S x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to S x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x {R, L} and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starting state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 x, s’, x’, d)  if, and only if, for the pair (s, x),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(s, x) = (s’, x’, d). If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is undefined for the pair (s, x), then the Turing machine T will halt.</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 x, s’, x’, d) means that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Turing machine T enters the state s’,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writes the symbol x’ in the current cell, erasing x, and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moves right one cell if d = R or moves left one cell if d = L. </a:t>
                </a:r>
              </a:p>
            </p:txBody>
          </p:sp>
        </mc:Choice>
        <mc:Fallback xmlns="">
          <p:sp>
            <p:nvSpPr>
              <p:cNvPr id="2" name="Rectangle 1">
                <a:extLst>
                  <a:ext uri="{FF2B5EF4-FFF2-40B4-BE49-F238E27FC236}">
                    <a16:creationId xmlns:a16="http://schemas.microsoft.com/office/drawing/2014/main" id="{DED5DE6C-2F00-427A-BDB4-904D6607FCAA}"/>
                  </a:ext>
                </a:extLst>
              </p:cNvPr>
              <p:cNvSpPr>
                <a:spLocks noRot="1" noChangeAspect="1" noMove="1" noResize="1" noEditPoints="1" noAdjustHandles="1" noChangeArrowheads="1" noChangeShapeType="1" noTextEdit="1"/>
              </p:cNvSpPr>
              <p:nvPr/>
            </p:nvSpPr>
            <p:spPr>
              <a:xfrm>
                <a:off x="1920239" y="1309512"/>
                <a:ext cx="8908868" cy="5155257"/>
              </a:xfrm>
              <a:prstGeom prst="rect">
                <a:avLst/>
              </a:prstGeom>
              <a:blipFill>
                <a:blip r:embed="rId2"/>
                <a:stretch>
                  <a:fillRect l="-1232" t="-947" r="-1437" b="-189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FBEBAF0-629C-43BB-8604-0E4E7C1089DE}"/>
              </a:ext>
            </a:extLst>
          </p:cNvPr>
          <p:cNvSpPr txBox="1"/>
          <p:nvPr/>
        </p:nvSpPr>
        <p:spPr>
          <a:xfrm>
            <a:off x="1824445" y="60281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4284664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996BD-2380-40AF-9BF3-1628E6AB88C0}"/>
              </a:ext>
            </a:extLst>
          </p:cNvPr>
          <p:cNvSpPr txBox="1"/>
          <p:nvPr/>
        </p:nvSpPr>
        <p:spPr>
          <a:xfrm>
            <a:off x="1815169" y="894893"/>
            <a:ext cx="8375374" cy="1200329"/>
          </a:xfrm>
          <a:prstGeom prst="rect">
            <a:avLst/>
          </a:prstGeom>
          <a:noFill/>
        </p:spPr>
        <p:txBody>
          <a:bodyPr wrap="square" rtlCol="0">
            <a:spAutoFit/>
          </a:bodyPr>
          <a:lstStyle/>
          <a:p>
            <a:r>
              <a:rPr lang="en-US" sz="3600" dirty="0"/>
              <a:t>Body of Knowledge Coverage:</a:t>
            </a:r>
          </a:p>
          <a:p>
            <a:r>
              <a:rPr lang="en-US" sz="3600" dirty="0"/>
              <a:t>Basis Analysis (AL)</a:t>
            </a:r>
          </a:p>
        </p:txBody>
      </p:sp>
      <p:sp>
        <p:nvSpPr>
          <p:cNvPr id="3" name="Rectangle 2">
            <a:extLst>
              <a:ext uri="{FF2B5EF4-FFF2-40B4-BE49-F238E27FC236}">
                <a16:creationId xmlns:a16="http://schemas.microsoft.com/office/drawing/2014/main" id="{AF8A1958-E03F-4605-BCDC-3C13A4A1BE44}"/>
              </a:ext>
            </a:extLst>
          </p:cNvPr>
          <p:cNvSpPr/>
          <p:nvPr/>
        </p:nvSpPr>
        <p:spPr>
          <a:xfrm>
            <a:off x="1976090" y="2627717"/>
            <a:ext cx="8308734" cy="3046988"/>
          </a:xfrm>
          <a:prstGeom prst="rect">
            <a:avLst/>
          </a:prstGeom>
        </p:spPr>
        <p:txBody>
          <a:bodyPr wrap="square">
            <a:spAutoFit/>
          </a:bodyPr>
          <a:lstStyle/>
          <a:p>
            <a:pPr marL="461963" lvl="0"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Basis Analysis (AL)</a:t>
            </a:r>
          </a:p>
          <a:p>
            <a:pPr marL="914400" lvl="1" indent="-452438">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Asymptotic Analysis</a:t>
            </a:r>
            <a:r>
              <a:rPr lang="en-US" sz="2400" dirty="0">
                <a:latin typeface="Times New Roman" panose="02020603050405020304" pitchFamily="18" charset="0"/>
                <a:cs typeface="Times New Roman" panose="02020603050405020304" pitchFamily="18" charset="0"/>
              </a:rPr>
              <a:t>, empirical measurement.</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Differences among </a:t>
            </a:r>
            <a:r>
              <a:rPr lang="en-US" sz="2400" dirty="0">
                <a:solidFill>
                  <a:srgbClr val="0000FF"/>
                </a:solidFill>
                <a:latin typeface="Times New Roman" panose="02020603050405020304" pitchFamily="18" charset="0"/>
                <a:cs typeface="Times New Roman" panose="02020603050405020304" pitchFamily="18" charset="0"/>
              </a:rPr>
              <a:t>best, average, and worst case </a:t>
            </a:r>
            <a:r>
              <a:rPr lang="en-US" sz="2400" dirty="0">
                <a:latin typeface="Times New Roman" panose="02020603050405020304" pitchFamily="18" charset="0"/>
                <a:cs typeface="Times New Roman" panose="02020603050405020304" pitchFamily="18" charset="0"/>
              </a:rPr>
              <a:t>behaviors of an algorithm.</a:t>
            </a:r>
          </a:p>
          <a:p>
            <a:pPr marL="914400" lvl="1" indent="-452438">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Complexity classes</a:t>
            </a:r>
            <a:r>
              <a:rPr lang="en-US" sz="2400" dirty="0">
                <a:latin typeface="Times New Roman" panose="02020603050405020304" pitchFamily="18" charset="0"/>
                <a:cs typeface="Times New Roman" panose="02020603050405020304" pitchFamily="18" charset="0"/>
              </a:rPr>
              <a:t>, such as </a:t>
            </a:r>
            <a:r>
              <a:rPr lang="en-US" sz="2400" dirty="0">
                <a:solidFill>
                  <a:srgbClr val="0000FF"/>
                </a:solidFill>
                <a:latin typeface="Times New Roman" panose="02020603050405020304" pitchFamily="18" charset="0"/>
                <a:cs typeface="Times New Roman" panose="02020603050405020304" pitchFamily="18" charset="0"/>
              </a:rPr>
              <a:t>constant, logarithmic, linear, quadratic, and exponential.</a:t>
            </a:r>
          </a:p>
          <a:p>
            <a:pPr marL="914400" lvl="1" indent="-452438">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Recurrence Relations </a:t>
            </a:r>
            <a:r>
              <a:rPr lang="en-US" sz="2400" dirty="0">
                <a:latin typeface="Times New Roman" panose="02020603050405020304" pitchFamily="18" charset="0"/>
                <a:cs typeface="Times New Roman" panose="02020603050405020304" pitchFamily="18" charset="0"/>
              </a:rPr>
              <a:t>and their solutions.</a:t>
            </a:r>
          </a:p>
          <a:p>
            <a:pPr marL="914400" lvl="1" indent="-452438">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Time and space trade-offs </a:t>
            </a:r>
            <a:r>
              <a:rPr lang="en-US" sz="2400" dirty="0">
                <a:latin typeface="Times New Roman" panose="02020603050405020304" pitchFamily="18" charset="0"/>
                <a:cs typeface="Times New Roman" panose="02020603050405020304" pitchFamily="18" charset="0"/>
              </a:rPr>
              <a:t>in algorithms.</a:t>
            </a:r>
          </a:p>
        </p:txBody>
      </p:sp>
      <p:pic>
        <p:nvPicPr>
          <p:cNvPr id="4" name="Picture 2" descr="Image result for smiley face images">
            <a:extLst>
              <a:ext uri="{FF2B5EF4-FFF2-40B4-BE49-F238E27FC236}">
                <a16:creationId xmlns:a16="http://schemas.microsoft.com/office/drawing/2014/main" id="{0DF64361-18E7-41BB-AE98-57FDD0A001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095222"/>
            <a:ext cx="627018" cy="45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549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5DE6C-2F00-427A-BDB4-904D6607FCAA}"/>
              </a:ext>
            </a:extLst>
          </p:cNvPr>
          <p:cNvSpPr/>
          <p:nvPr/>
        </p:nvSpPr>
        <p:spPr>
          <a:xfrm>
            <a:off x="1641566" y="1036037"/>
            <a:ext cx="8908868" cy="4785926"/>
          </a:xfrm>
          <a:prstGeom prst="rect">
            <a:avLst/>
          </a:prstGeom>
        </p:spPr>
        <p:txBody>
          <a:bodyPr wrap="square">
            <a:spAutoFit/>
          </a:bodyPr>
          <a:lstStyle/>
          <a:p>
            <a:pPr>
              <a:spcAft>
                <a:spcPts val="1800"/>
              </a:spcAft>
            </a:pPr>
            <a:r>
              <a:rPr lang="en-US" sz="2600" dirty="0">
                <a:cs typeface="Times New Roman" panose="02020603050405020304" pitchFamily="18" charset="0"/>
              </a:rPr>
              <a:t>Turing Machine</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is the final tape when the Turing machine T defined by the seven five-tuples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1,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B,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0,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0, L),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B,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0, R) </a:t>
            </a:r>
          </a:p>
          <a:p>
            <a:pPr lvl="2"/>
            <a:r>
              <a:rPr lang="en-US" sz="2400" dirty="0">
                <a:latin typeface="Times New Roman" panose="02020603050405020304" pitchFamily="18" charset="0"/>
                <a:cs typeface="Times New Roman" panose="02020603050405020304" pitchFamily="18" charset="0"/>
              </a:rPr>
              <a:t>is run on the tape shown in the following figure?   </a:t>
            </a:r>
          </a:p>
        </p:txBody>
      </p:sp>
      <p:sp>
        <p:nvSpPr>
          <p:cNvPr id="4" name="Oval 3"/>
          <p:cNvSpPr/>
          <p:nvPr/>
        </p:nvSpPr>
        <p:spPr>
          <a:xfrm>
            <a:off x="6256420" y="3039979"/>
            <a:ext cx="585537"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endParaRPr lang="en-US" dirty="0"/>
          </a:p>
        </p:txBody>
      </p:sp>
      <p:sp>
        <p:nvSpPr>
          <p:cNvPr id="5" name="Oval 4"/>
          <p:cNvSpPr/>
          <p:nvPr/>
        </p:nvSpPr>
        <p:spPr>
          <a:xfrm>
            <a:off x="8526378" y="3039979"/>
            <a:ext cx="585537"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1</a:t>
            </a:r>
            <a:endParaRPr lang="en-US" dirty="0"/>
          </a:p>
        </p:txBody>
      </p:sp>
      <p:sp>
        <p:nvSpPr>
          <p:cNvPr id="6" name="Oval 5"/>
          <p:cNvSpPr/>
          <p:nvPr/>
        </p:nvSpPr>
        <p:spPr>
          <a:xfrm>
            <a:off x="6256420" y="4315326"/>
            <a:ext cx="585537"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3</a:t>
            </a:r>
            <a:endParaRPr lang="en-US" dirty="0"/>
          </a:p>
        </p:txBody>
      </p:sp>
      <p:sp>
        <p:nvSpPr>
          <p:cNvPr id="7" name="Oval 6"/>
          <p:cNvSpPr/>
          <p:nvPr/>
        </p:nvSpPr>
        <p:spPr>
          <a:xfrm>
            <a:off x="8526377" y="4315326"/>
            <a:ext cx="585537"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2</a:t>
            </a:r>
            <a:endParaRPr lang="en-US" dirty="0"/>
          </a:p>
        </p:txBody>
      </p:sp>
      <p:cxnSp>
        <p:nvCxnSpPr>
          <p:cNvPr id="9" name="Straight Arrow Connector 8"/>
          <p:cNvCxnSpPr>
            <a:stCxn id="4" idx="6"/>
            <a:endCxn id="5" idx="2"/>
          </p:cNvCxnSpPr>
          <p:nvPr/>
        </p:nvCxnSpPr>
        <p:spPr>
          <a:xfrm>
            <a:off x="6841957" y="3320716"/>
            <a:ext cx="1684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90872" y="2951384"/>
            <a:ext cx="104273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1/1/R</a:t>
            </a:r>
            <a:endParaRPr lang="en-US" dirty="0">
              <a:latin typeface="Times New Roman" panose="02020603050405020304" pitchFamily="18" charset="0"/>
              <a:cs typeface="Times New Roman" panose="02020603050405020304" pitchFamily="18" charset="0"/>
            </a:endParaRPr>
          </a:p>
        </p:txBody>
      </p:sp>
      <p:cxnSp>
        <p:nvCxnSpPr>
          <p:cNvPr id="11" name="Straight Arrow Connector 10"/>
          <p:cNvCxnSpPr>
            <a:stCxn id="7" idx="2"/>
            <a:endCxn id="6" idx="6"/>
          </p:cNvCxnSpPr>
          <p:nvPr/>
        </p:nvCxnSpPr>
        <p:spPr>
          <a:xfrm flipH="1">
            <a:off x="6841957" y="4596063"/>
            <a:ext cx="1684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19471" y="4507468"/>
            <a:ext cx="104273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1/0/R</a:t>
            </a:r>
            <a:endParaRPr lang="en-US" dirty="0">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flipH="1">
            <a:off x="6841957" y="3320716"/>
            <a:ext cx="1712493" cy="127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19471" y="3989565"/>
            <a:ext cx="104273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B/B/R</a:t>
            </a:r>
            <a:endParaRPr lang="en-US" dirty="0">
              <a:latin typeface="Times New Roman" panose="02020603050405020304" pitchFamily="18" charset="0"/>
              <a:cs typeface="Times New Roman" panose="02020603050405020304" pitchFamily="18" charset="0"/>
            </a:endParaRPr>
          </a:p>
        </p:txBody>
      </p:sp>
      <p:cxnSp>
        <p:nvCxnSpPr>
          <p:cNvPr id="18" name="Straight Arrow Connector 17"/>
          <p:cNvCxnSpPr>
            <a:stCxn id="5" idx="4"/>
            <a:endCxn id="7" idx="0"/>
          </p:cNvCxnSpPr>
          <p:nvPr/>
        </p:nvCxnSpPr>
        <p:spPr>
          <a:xfrm flipH="1">
            <a:off x="8819146" y="3601453"/>
            <a:ext cx="1" cy="713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4" idx="5"/>
          </p:cNvCxnSpPr>
          <p:nvPr/>
        </p:nvCxnSpPr>
        <p:spPr>
          <a:xfrm flipH="1">
            <a:off x="6756207" y="3333111"/>
            <a:ext cx="1776187" cy="18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806483" y="3833882"/>
            <a:ext cx="104273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1/0/L</a:t>
            </a:r>
            <a:endParaRPr lang="en-US"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5280488" y="2608375"/>
            <a:ext cx="5646821" cy="2646948"/>
          </a:xfrm>
          <a:prstGeom prst="rect">
            <a:avLst/>
          </a:prstGeom>
          <a:noFill/>
        </p:spPr>
        <p:txBody>
          <a:bodyPr wrap="square" rtlCol="0">
            <a:spAutoFit/>
          </a:bodyPr>
          <a:lstStyle/>
          <a:p>
            <a:endParaRPr lang="en-US" dirty="0"/>
          </a:p>
        </p:txBody>
      </p:sp>
      <p:cxnSp>
        <p:nvCxnSpPr>
          <p:cNvPr id="27" name="Straight Arrow Connector 26"/>
          <p:cNvCxnSpPr/>
          <p:nvPr/>
        </p:nvCxnSpPr>
        <p:spPr>
          <a:xfrm>
            <a:off x="6549188" y="3615298"/>
            <a:ext cx="0" cy="70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224853" y="3378313"/>
            <a:ext cx="87904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0/0/R</a:t>
            </a:r>
            <a:endParaRPr lang="en-US"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6518254" y="3747183"/>
            <a:ext cx="87904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B/B/R</a:t>
            </a:r>
            <a:endParaRPr lang="en-US" dirty="0">
              <a:latin typeface="Times New Roman" panose="02020603050405020304" pitchFamily="18" charset="0"/>
              <a:cs typeface="Times New Roman" panose="02020603050405020304" pitchFamily="18" charset="0"/>
            </a:endParaRPr>
          </a:p>
        </p:txBody>
      </p:sp>
      <p:cxnSp>
        <p:nvCxnSpPr>
          <p:cNvPr id="32" name="Straight Arrow Connector 31"/>
          <p:cNvCxnSpPr/>
          <p:nvPr/>
        </p:nvCxnSpPr>
        <p:spPr>
          <a:xfrm flipV="1">
            <a:off x="6396103" y="3557155"/>
            <a:ext cx="0" cy="77201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44969" y="3802291"/>
            <a:ext cx="879046"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/0/R</a:t>
            </a:r>
            <a:endParaRPr lang="en-US" dirty="0">
              <a:solidFill>
                <a:srgbClr val="FF0000"/>
              </a:solidFill>
              <a:latin typeface="Times New Roman" panose="02020603050405020304" pitchFamily="18" charset="0"/>
              <a:cs typeface="Times New Roman" panose="02020603050405020304" pitchFamily="18" charset="0"/>
            </a:endParaRPr>
          </a:p>
        </p:txBody>
      </p:sp>
      <p:cxnSp>
        <p:nvCxnSpPr>
          <p:cNvPr id="35" name="Curved Connector 34"/>
          <p:cNvCxnSpPr/>
          <p:nvPr/>
        </p:nvCxnSpPr>
        <p:spPr>
          <a:xfrm rot="10800000" flipV="1">
            <a:off x="6281220" y="3023883"/>
            <a:ext cx="283798" cy="193777"/>
          </a:xfrm>
          <a:prstGeom prst="curvedConnector3">
            <a:avLst>
              <a:gd name="adj1" fmla="val 30154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725919" y="2719884"/>
            <a:ext cx="87904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0/0/R</a:t>
            </a:r>
            <a:endParaRPr lang="en-US" dirty="0">
              <a:latin typeface="Times New Roman" panose="02020603050405020304" pitchFamily="18" charset="0"/>
              <a:cs typeface="Times New Roman" panose="02020603050405020304" pitchFamily="18" charset="0"/>
            </a:endParaRPr>
          </a:p>
        </p:txBody>
      </p:sp>
      <p:cxnSp>
        <p:nvCxnSpPr>
          <p:cNvPr id="62" name="Curved Connector 61"/>
          <p:cNvCxnSpPr/>
          <p:nvPr/>
        </p:nvCxnSpPr>
        <p:spPr>
          <a:xfrm rot="16200000" flipV="1">
            <a:off x="5618437" y="3931734"/>
            <a:ext cx="1283990" cy="22859"/>
          </a:xfrm>
          <a:prstGeom prst="curvedConnector4">
            <a:avLst>
              <a:gd name="adj1" fmla="val -866"/>
              <a:gd name="adj2" fmla="val 176674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5388347" y="4138136"/>
            <a:ext cx="879046" cy="369332"/>
          </a:xfrm>
          <a:prstGeom prst="rect">
            <a:avLst/>
          </a:prstGeom>
          <a:noFill/>
        </p:spPr>
        <p:txBody>
          <a:bodyPr wrap="square" rtlCol="0">
            <a:spAutoFit/>
          </a:bodyPr>
          <a:lstStyle/>
          <a:p>
            <a:r>
              <a:rPr lang="en-US" dirty="0" smtClean="0">
                <a:solidFill>
                  <a:srgbClr val="FF0000"/>
                </a:solidFill>
                <a:latin typeface="Times New Roman" panose="02020603050405020304" pitchFamily="18" charset="0"/>
                <a:cs typeface="Times New Roman" panose="02020603050405020304" pitchFamily="18" charset="0"/>
              </a:rPr>
              <a:t>B/B/R</a:t>
            </a:r>
            <a:endParaRPr lang="en-US" dirty="0">
              <a:solidFill>
                <a:srgbClr val="FF0000"/>
              </a:solidFill>
              <a:latin typeface="Times New Roman" panose="02020603050405020304" pitchFamily="18" charset="0"/>
              <a:cs typeface="Times New Roman" panose="02020603050405020304" pitchFamily="18" charset="0"/>
            </a:endParaRPr>
          </a:p>
        </p:txBody>
      </p:sp>
      <p:cxnSp>
        <p:nvCxnSpPr>
          <p:cNvPr id="126" name="Straight Arrow Connector 125"/>
          <p:cNvCxnSpPr/>
          <p:nvPr/>
        </p:nvCxnSpPr>
        <p:spPr>
          <a:xfrm flipV="1">
            <a:off x="6759423" y="3333111"/>
            <a:ext cx="1702785" cy="107937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7161998" y="3671445"/>
            <a:ext cx="879046" cy="369332"/>
          </a:xfrm>
          <a:prstGeom prst="rect">
            <a:avLst/>
          </a:prstGeom>
          <a:noFill/>
        </p:spPr>
        <p:txBody>
          <a:bodyPr wrap="square" rtlCol="0">
            <a:spAutoFit/>
          </a:bodyPr>
          <a:lstStyle/>
          <a:p>
            <a:r>
              <a:rPr lang="en-US" dirty="0" smtClean="0">
                <a:solidFill>
                  <a:srgbClr val="FF0000"/>
                </a:solidFill>
                <a:latin typeface="Times New Roman" panose="02020603050405020304" pitchFamily="18" charset="0"/>
                <a:cs typeface="Times New Roman" panose="02020603050405020304" pitchFamily="18" charset="0"/>
              </a:rPr>
              <a:t>1/1/R</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959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D9F973B-E6A6-4315-ABCA-A9800782DE69}"/>
              </a:ext>
            </a:extLst>
          </p:cNvPr>
          <p:cNvGraphicFramePr>
            <a:graphicFrameLocks noGrp="1"/>
          </p:cNvGraphicFramePr>
          <p:nvPr>
            <p:extLst>
              <p:ext uri="{D42A27DB-BD31-4B8C-83A1-F6EECF244321}">
                <p14:modId xmlns:p14="http://schemas.microsoft.com/office/powerpoint/2010/main" val="3779921388"/>
              </p:ext>
            </p:extLst>
          </p:nvPr>
        </p:nvGraphicFramePr>
        <p:xfrm>
          <a:off x="2715749" y="719666"/>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4" name="Table 2">
            <a:extLst>
              <a:ext uri="{FF2B5EF4-FFF2-40B4-BE49-F238E27FC236}">
                <a16:creationId xmlns:a16="http://schemas.microsoft.com/office/drawing/2014/main" id="{C09A6713-9C9E-463F-B646-971DB5D5CBA3}"/>
              </a:ext>
            </a:extLst>
          </p:cNvPr>
          <p:cNvGraphicFramePr>
            <a:graphicFrameLocks noGrp="1"/>
          </p:cNvGraphicFramePr>
          <p:nvPr>
            <p:extLst>
              <p:ext uri="{D42A27DB-BD31-4B8C-83A1-F6EECF244321}">
                <p14:modId xmlns:p14="http://schemas.microsoft.com/office/powerpoint/2010/main" val="440066941"/>
              </p:ext>
            </p:extLst>
          </p:nvPr>
        </p:nvGraphicFramePr>
        <p:xfrm>
          <a:off x="2715749" y="1588107"/>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5" name="Table 2">
            <a:extLst>
              <a:ext uri="{FF2B5EF4-FFF2-40B4-BE49-F238E27FC236}">
                <a16:creationId xmlns:a16="http://schemas.microsoft.com/office/drawing/2014/main" id="{6DE9A39D-DC4B-4C29-98D1-7DDCD964695F}"/>
              </a:ext>
            </a:extLst>
          </p:cNvPr>
          <p:cNvGraphicFramePr>
            <a:graphicFrameLocks noGrp="1"/>
          </p:cNvGraphicFramePr>
          <p:nvPr>
            <p:extLst>
              <p:ext uri="{D42A27DB-BD31-4B8C-83A1-F6EECF244321}">
                <p14:modId xmlns:p14="http://schemas.microsoft.com/office/powerpoint/2010/main" val="4252272362"/>
              </p:ext>
            </p:extLst>
          </p:nvPr>
        </p:nvGraphicFramePr>
        <p:xfrm>
          <a:off x="2715749" y="2398004"/>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6" name="Table 2">
            <a:extLst>
              <a:ext uri="{FF2B5EF4-FFF2-40B4-BE49-F238E27FC236}">
                <a16:creationId xmlns:a16="http://schemas.microsoft.com/office/drawing/2014/main" id="{D0E575AC-935C-4E55-A74F-F36CBB51602C}"/>
              </a:ext>
            </a:extLst>
          </p:cNvPr>
          <p:cNvGraphicFramePr>
            <a:graphicFrameLocks noGrp="1"/>
          </p:cNvGraphicFramePr>
          <p:nvPr>
            <p:extLst>
              <p:ext uri="{D42A27DB-BD31-4B8C-83A1-F6EECF244321}">
                <p14:modId xmlns:p14="http://schemas.microsoft.com/office/powerpoint/2010/main" val="3534853248"/>
              </p:ext>
            </p:extLst>
          </p:nvPr>
        </p:nvGraphicFramePr>
        <p:xfrm>
          <a:off x="2715749" y="3286278"/>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7" name="Table 2">
            <a:extLst>
              <a:ext uri="{FF2B5EF4-FFF2-40B4-BE49-F238E27FC236}">
                <a16:creationId xmlns:a16="http://schemas.microsoft.com/office/drawing/2014/main" id="{4E4084D5-401E-4807-9DD4-09F86E9750DD}"/>
              </a:ext>
            </a:extLst>
          </p:cNvPr>
          <p:cNvGraphicFramePr>
            <a:graphicFrameLocks noGrp="1"/>
          </p:cNvGraphicFramePr>
          <p:nvPr>
            <p:extLst>
              <p:ext uri="{D42A27DB-BD31-4B8C-83A1-F6EECF244321}">
                <p14:modId xmlns:p14="http://schemas.microsoft.com/office/powerpoint/2010/main" val="3536378272"/>
              </p:ext>
            </p:extLst>
          </p:nvPr>
        </p:nvGraphicFramePr>
        <p:xfrm>
          <a:off x="2715749" y="4148426"/>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8" name="Table 2">
            <a:extLst>
              <a:ext uri="{FF2B5EF4-FFF2-40B4-BE49-F238E27FC236}">
                <a16:creationId xmlns:a16="http://schemas.microsoft.com/office/drawing/2014/main" id="{5FC967D3-E669-48E4-A145-E002648B61D9}"/>
              </a:ext>
            </a:extLst>
          </p:cNvPr>
          <p:cNvGraphicFramePr>
            <a:graphicFrameLocks noGrp="1"/>
          </p:cNvGraphicFramePr>
          <p:nvPr>
            <p:extLst>
              <p:ext uri="{D42A27DB-BD31-4B8C-83A1-F6EECF244321}">
                <p14:modId xmlns:p14="http://schemas.microsoft.com/office/powerpoint/2010/main" val="3821373981"/>
              </p:ext>
            </p:extLst>
          </p:nvPr>
        </p:nvGraphicFramePr>
        <p:xfrm>
          <a:off x="2715749" y="5010574"/>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65277">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9" name="Table 2">
            <a:extLst>
              <a:ext uri="{FF2B5EF4-FFF2-40B4-BE49-F238E27FC236}">
                <a16:creationId xmlns:a16="http://schemas.microsoft.com/office/drawing/2014/main" id="{C1286E99-FA7A-46B7-8DCF-AD38C4B56153}"/>
              </a:ext>
            </a:extLst>
          </p:cNvPr>
          <p:cNvGraphicFramePr>
            <a:graphicFrameLocks noGrp="1"/>
          </p:cNvGraphicFramePr>
          <p:nvPr>
            <p:extLst>
              <p:ext uri="{D42A27DB-BD31-4B8C-83A1-F6EECF244321}">
                <p14:modId xmlns:p14="http://schemas.microsoft.com/office/powerpoint/2010/main" val="948115502"/>
              </p:ext>
            </p:extLst>
          </p:nvPr>
        </p:nvGraphicFramePr>
        <p:xfrm>
          <a:off x="2715749" y="5820471"/>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sp>
        <p:nvSpPr>
          <p:cNvPr id="10" name="Arrow: Down 9">
            <a:extLst>
              <a:ext uri="{FF2B5EF4-FFF2-40B4-BE49-F238E27FC236}">
                <a16:creationId xmlns:a16="http://schemas.microsoft.com/office/drawing/2014/main" id="{794CFF22-8689-46CF-BE1F-0FE221A63469}"/>
              </a:ext>
            </a:extLst>
          </p:cNvPr>
          <p:cNvSpPr/>
          <p:nvPr/>
        </p:nvSpPr>
        <p:spPr>
          <a:xfrm>
            <a:off x="4846446" y="357051"/>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A67DBD4B-D5D9-473D-B0EF-3F34D7926E7B}"/>
              </a:ext>
            </a:extLst>
          </p:cNvPr>
          <p:cNvSpPr/>
          <p:nvPr/>
        </p:nvSpPr>
        <p:spPr>
          <a:xfrm>
            <a:off x="5425566" y="1207950"/>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1CE3145-EFA1-44D2-8EA5-35B5E1A71883}"/>
              </a:ext>
            </a:extLst>
          </p:cNvPr>
          <p:cNvSpPr/>
          <p:nvPr/>
        </p:nvSpPr>
        <p:spPr>
          <a:xfrm>
            <a:off x="7315326" y="5446002"/>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20691372-130B-4610-B852-F6D70DC18A43}"/>
              </a:ext>
            </a:extLst>
          </p:cNvPr>
          <p:cNvSpPr/>
          <p:nvPr/>
        </p:nvSpPr>
        <p:spPr>
          <a:xfrm>
            <a:off x="6688309" y="4647959"/>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6AB98603-0414-430E-8145-2A559D6612F4}"/>
              </a:ext>
            </a:extLst>
          </p:cNvPr>
          <p:cNvSpPr/>
          <p:nvPr/>
        </p:nvSpPr>
        <p:spPr>
          <a:xfrm>
            <a:off x="7324035" y="3785811"/>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F3DA33D3-F03A-43E3-9F79-EA3EFA206C84}"/>
              </a:ext>
            </a:extLst>
          </p:cNvPr>
          <p:cNvSpPr/>
          <p:nvPr/>
        </p:nvSpPr>
        <p:spPr>
          <a:xfrm>
            <a:off x="6688309" y="2897537"/>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E90BF360-BD66-401C-B787-6283400236F8}"/>
              </a:ext>
            </a:extLst>
          </p:cNvPr>
          <p:cNvSpPr/>
          <p:nvPr/>
        </p:nvSpPr>
        <p:spPr>
          <a:xfrm>
            <a:off x="6026457" y="2076693"/>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2C0ABE0-0C4B-4B5E-B8E3-BC416FCC59A3}"/>
              </a:ext>
            </a:extLst>
          </p:cNvPr>
          <p:cNvSpPr txBox="1"/>
          <p:nvPr/>
        </p:nvSpPr>
        <p:spPr>
          <a:xfrm>
            <a:off x="4437142" y="357051"/>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7A4AD35-4ECA-47D7-9B09-25AA2AE02ADE}"/>
              </a:ext>
            </a:extLst>
          </p:cNvPr>
          <p:cNvSpPr txBox="1"/>
          <p:nvPr/>
        </p:nvSpPr>
        <p:spPr>
          <a:xfrm>
            <a:off x="5029326" y="1190408"/>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D4B668B-1F8D-4D6B-A3EA-4E33B5319670}"/>
              </a:ext>
            </a:extLst>
          </p:cNvPr>
          <p:cNvSpPr txBox="1"/>
          <p:nvPr/>
        </p:nvSpPr>
        <p:spPr>
          <a:xfrm>
            <a:off x="5617154" y="2031063"/>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solidFill>
                  <a:srgbClr val="FF0000"/>
                </a:solidFill>
                <a:latin typeface="Times New Roman" panose="02020603050405020304" pitchFamily="18" charset="0"/>
                <a:cs typeface="Times New Roman" panose="02020603050405020304" pitchFamily="18" charset="0"/>
              </a:rPr>
              <a:t>1</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A81D2C0-283D-406E-BF37-B69A9428A2AE}"/>
              </a:ext>
            </a:extLst>
          </p:cNvPr>
          <p:cNvSpPr txBox="1"/>
          <p:nvPr/>
        </p:nvSpPr>
        <p:spPr>
          <a:xfrm>
            <a:off x="6279006" y="2890795"/>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A5EA825-C64C-4611-BE0F-F910D8C80991}"/>
              </a:ext>
            </a:extLst>
          </p:cNvPr>
          <p:cNvSpPr txBox="1"/>
          <p:nvPr/>
        </p:nvSpPr>
        <p:spPr>
          <a:xfrm>
            <a:off x="6932149" y="3757928"/>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0FFF248-68CA-44A2-AE36-6D512484AE2F}"/>
              </a:ext>
            </a:extLst>
          </p:cNvPr>
          <p:cNvSpPr txBox="1"/>
          <p:nvPr/>
        </p:nvSpPr>
        <p:spPr>
          <a:xfrm>
            <a:off x="6279006" y="4626792"/>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EE4F66C-95A5-45D6-A0DB-EEA9891997B7}"/>
              </a:ext>
            </a:extLst>
          </p:cNvPr>
          <p:cNvSpPr txBox="1"/>
          <p:nvPr/>
        </p:nvSpPr>
        <p:spPr>
          <a:xfrm>
            <a:off x="6932149" y="5439285"/>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87A8153-C694-4318-8688-20C1839AA810}"/>
              </a:ext>
            </a:extLst>
          </p:cNvPr>
          <p:cNvSpPr txBox="1"/>
          <p:nvPr/>
        </p:nvSpPr>
        <p:spPr>
          <a:xfrm>
            <a:off x="9488113" y="6245555"/>
            <a:ext cx="1544317" cy="369332"/>
          </a:xfrm>
          <a:prstGeom prst="rect">
            <a:avLst/>
          </a:prstGeom>
          <a:noFill/>
        </p:spPr>
        <p:txBody>
          <a:bodyPr wrap="square" rtlCol="0">
            <a:spAutoFit/>
          </a:bodyPr>
          <a:lstStyle/>
          <a:p>
            <a:r>
              <a:rPr lang="en-US" dirty="0"/>
              <a:t>Machine Halts</a:t>
            </a:r>
          </a:p>
        </p:txBody>
      </p:sp>
      <p:sp>
        <p:nvSpPr>
          <p:cNvPr id="25" name="TextBox 24">
            <a:extLst>
              <a:ext uri="{FF2B5EF4-FFF2-40B4-BE49-F238E27FC236}">
                <a16:creationId xmlns:a16="http://schemas.microsoft.com/office/drawing/2014/main" id="{97FD8E10-D909-4469-B86B-98EB7347590A}"/>
              </a:ext>
            </a:extLst>
          </p:cNvPr>
          <p:cNvSpPr txBox="1"/>
          <p:nvPr/>
        </p:nvSpPr>
        <p:spPr>
          <a:xfrm>
            <a:off x="5143992" y="336151"/>
            <a:ext cx="3490683" cy="369332"/>
          </a:xfrm>
          <a:prstGeom prst="rect">
            <a:avLst/>
          </a:prstGeom>
          <a:noFill/>
        </p:spPr>
        <p:txBody>
          <a:bodyPr wrap="square" rtlCol="0">
            <a:spAutoFit/>
          </a:bodyPr>
          <a:lstStyle/>
          <a:p>
            <a:r>
              <a:rPr lang="en-US" dirty="0" err="1"/>
              <a:t>ReadWrite</a:t>
            </a:r>
            <a:r>
              <a:rPr lang="en-US" dirty="0"/>
              <a:t> Head at initial position</a:t>
            </a:r>
          </a:p>
        </p:txBody>
      </p:sp>
      <p:sp>
        <p:nvSpPr>
          <p:cNvPr id="26" name="TextBox 25">
            <a:extLst>
              <a:ext uri="{FF2B5EF4-FFF2-40B4-BE49-F238E27FC236}">
                <a16:creationId xmlns:a16="http://schemas.microsoft.com/office/drawing/2014/main" id="{035133D2-25C9-4FF4-9568-08A8161E3E34}"/>
              </a:ext>
            </a:extLst>
          </p:cNvPr>
          <p:cNvSpPr txBox="1"/>
          <p:nvPr/>
        </p:nvSpPr>
        <p:spPr>
          <a:xfrm>
            <a:off x="2715749" y="6307669"/>
            <a:ext cx="647627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The steps produced by running T on the tape.</a:t>
            </a:r>
          </a:p>
        </p:txBody>
      </p:sp>
      <p:sp>
        <p:nvSpPr>
          <p:cNvPr id="27" name="TextBox 26">
            <a:extLst>
              <a:ext uri="{FF2B5EF4-FFF2-40B4-BE49-F238E27FC236}">
                <a16:creationId xmlns:a16="http://schemas.microsoft.com/office/drawing/2014/main" id="{B31B7485-7DB4-46A5-A000-02E1F16FEDF6}"/>
              </a:ext>
            </a:extLst>
          </p:cNvPr>
          <p:cNvSpPr txBox="1"/>
          <p:nvPr/>
        </p:nvSpPr>
        <p:spPr>
          <a:xfrm>
            <a:off x="289660" y="859470"/>
            <a:ext cx="2204764" cy="4801314"/>
          </a:xfrm>
          <a:prstGeom prst="rect">
            <a:avLst/>
          </a:prstGeom>
          <a:noFill/>
        </p:spPr>
        <p:txBody>
          <a:bodyPr wrap="square">
            <a:spAutoFit/>
          </a:bodyPr>
          <a:lstStyle/>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0, 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0,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1, s</a:t>
            </a:r>
            <a:r>
              <a:rPr lang="en-US" sz="1800" baseline="-25000" dirty="0">
                <a:solidFill>
                  <a:srgbClr val="0000FF"/>
                </a:solidFill>
                <a:latin typeface="Times New Roman" panose="02020603050405020304" pitchFamily="18" charset="0"/>
                <a:cs typeface="Times New Roman" panose="02020603050405020304" pitchFamily="18" charset="0"/>
              </a:rPr>
              <a:t>1</a:t>
            </a:r>
            <a:r>
              <a:rPr lang="en-US" sz="1800" dirty="0">
                <a:solidFill>
                  <a:srgbClr val="0000FF"/>
                </a:solidFill>
                <a:latin typeface="Times New Roman" panose="02020603050405020304" pitchFamily="18" charset="0"/>
                <a:cs typeface="Times New Roman" panose="02020603050405020304" pitchFamily="18" charset="0"/>
              </a:rPr>
              <a:t>, 1,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B, s</a:t>
            </a:r>
            <a:r>
              <a:rPr lang="en-US" sz="1800" baseline="-25000" dirty="0">
                <a:solidFill>
                  <a:srgbClr val="0000FF"/>
                </a:solidFill>
                <a:latin typeface="Times New Roman" panose="02020603050405020304" pitchFamily="18" charset="0"/>
                <a:cs typeface="Times New Roman" panose="02020603050405020304" pitchFamily="18" charset="0"/>
              </a:rPr>
              <a:t>3</a:t>
            </a:r>
            <a:r>
              <a:rPr lang="en-US" sz="1800" dirty="0">
                <a:solidFill>
                  <a:srgbClr val="0000FF"/>
                </a:solidFill>
                <a:latin typeface="Times New Roman" panose="02020603050405020304" pitchFamily="18" charset="0"/>
                <a:cs typeface="Times New Roman" panose="02020603050405020304" pitchFamily="18" charset="0"/>
              </a:rPr>
              <a:t>, B,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1</a:t>
            </a:r>
            <a:r>
              <a:rPr lang="en-US" sz="1800" dirty="0">
                <a:solidFill>
                  <a:srgbClr val="0000FF"/>
                </a:solidFill>
                <a:latin typeface="Times New Roman" panose="02020603050405020304" pitchFamily="18" charset="0"/>
                <a:cs typeface="Times New Roman" panose="02020603050405020304" pitchFamily="18" charset="0"/>
              </a:rPr>
              <a:t>, 0, 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0,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1</a:t>
            </a:r>
            <a:r>
              <a:rPr lang="en-US" sz="1800" dirty="0">
                <a:solidFill>
                  <a:srgbClr val="0000FF"/>
                </a:solidFill>
                <a:latin typeface="Times New Roman" panose="02020603050405020304" pitchFamily="18" charset="0"/>
                <a:cs typeface="Times New Roman" panose="02020603050405020304" pitchFamily="18" charset="0"/>
              </a:rPr>
              <a:t>, 1, s</a:t>
            </a:r>
            <a:r>
              <a:rPr lang="en-US" sz="1800" baseline="-25000" dirty="0">
                <a:solidFill>
                  <a:srgbClr val="0000FF"/>
                </a:solidFill>
                <a:latin typeface="Times New Roman" panose="02020603050405020304" pitchFamily="18" charset="0"/>
                <a:cs typeface="Times New Roman" panose="02020603050405020304" pitchFamily="18" charset="0"/>
              </a:rPr>
              <a:t>2</a:t>
            </a:r>
            <a:r>
              <a:rPr lang="en-US" sz="1800" dirty="0">
                <a:solidFill>
                  <a:srgbClr val="0000FF"/>
                </a:solidFill>
                <a:latin typeface="Times New Roman" panose="02020603050405020304" pitchFamily="18" charset="0"/>
                <a:cs typeface="Times New Roman" panose="02020603050405020304" pitchFamily="18" charset="0"/>
              </a:rPr>
              <a:t>, 0, L),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1</a:t>
            </a:r>
            <a:r>
              <a:rPr lang="en-US" sz="1800" dirty="0">
                <a:solidFill>
                  <a:srgbClr val="0000FF"/>
                </a:solidFill>
                <a:latin typeface="Times New Roman" panose="02020603050405020304" pitchFamily="18" charset="0"/>
                <a:cs typeface="Times New Roman" panose="02020603050405020304" pitchFamily="18" charset="0"/>
              </a:rPr>
              <a:t>, B, s</a:t>
            </a:r>
            <a:r>
              <a:rPr lang="en-US" sz="1800" baseline="-25000" dirty="0">
                <a:solidFill>
                  <a:srgbClr val="0000FF"/>
                </a:solidFill>
                <a:latin typeface="Times New Roman" panose="02020603050405020304" pitchFamily="18" charset="0"/>
                <a:cs typeface="Times New Roman" panose="02020603050405020304" pitchFamily="18" charset="0"/>
              </a:rPr>
              <a:t>3</a:t>
            </a:r>
            <a:r>
              <a:rPr lang="en-US" sz="1800" dirty="0">
                <a:solidFill>
                  <a:srgbClr val="0000FF"/>
                </a:solidFill>
                <a:latin typeface="Times New Roman" panose="02020603050405020304" pitchFamily="18" charset="0"/>
                <a:cs typeface="Times New Roman" panose="02020603050405020304" pitchFamily="18" charset="0"/>
              </a:rPr>
              <a:t>, B,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2</a:t>
            </a:r>
            <a:r>
              <a:rPr lang="en-US" sz="1800" dirty="0">
                <a:solidFill>
                  <a:srgbClr val="0000FF"/>
                </a:solidFill>
                <a:latin typeface="Times New Roman" panose="02020603050405020304" pitchFamily="18" charset="0"/>
                <a:cs typeface="Times New Roman" panose="02020603050405020304" pitchFamily="18" charset="0"/>
              </a:rPr>
              <a:t>, 1, s</a:t>
            </a:r>
            <a:r>
              <a:rPr lang="en-US" sz="1800" baseline="-25000" dirty="0">
                <a:solidFill>
                  <a:srgbClr val="0000FF"/>
                </a:solidFill>
                <a:latin typeface="Times New Roman" panose="02020603050405020304" pitchFamily="18" charset="0"/>
                <a:cs typeface="Times New Roman" panose="02020603050405020304" pitchFamily="18" charset="0"/>
              </a:rPr>
              <a:t>3</a:t>
            </a:r>
            <a:r>
              <a:rPr lang="en-US" sz="1800" dirty="0">
                <a:solidFill>
                  <a:srgbClr val="0000FF"/>
                </a:solidFill>
                <a:latin typeface="Times New Roman" panose="02020603050405020304" pitchFamily="18" charset="0"/>
                <a:cs typeface="Times New Roman" panose="02020603050405020304" pitchFamily="18" charset="0"/>
              </a:rPr>
              <a:t>, 0, R</a:t>
            </a:r>
            <a:r>
              <a:rPr lang="en-US" sz="1800" dirty="0" smtClean="0">
                <a:solidFill>
                  <a:srgbClr val="0000FF"/>
                </a:solidFill>
                <a:latin typeface="Times New Roman" panose="02020603050405020304" pitchFamily="18" charset="0"/>
                <a:cs typeface="Times New Roman" panose="02020603050405020304" pitchFamily="18" charset="0"/>
              </a:rPr>
              <a:t>)</a:t>
            </a:r>
          </a:p>
          <a:p>
            <a:pPr marL="230188" lvl="3"/>
            <a:r>
              <a:rPr lang="en-US" dirty="0" smtClean="0">
                <a:latin typeface="Times New Roman" panose="02020603050405020304" pitchFamily="18" charset="0"/>
                <a:cs typeface="Times New Roman" panose="02020603050405020304" pitchFamily="18" charset="0"/>
              </a:rPr>
              <a:t>Erase the first </a:t>
            </a:r>
          </a:p>
          <a:p>
            <a:pPr marL="230188" lvl="3"/>
            <a:r>
              <a:rPr lang="en-US" sz="1800" dirty="0" smtClean="0">
                <a:latin typeface="Times New Roman" panose="02020603050405020304" pitchFamily="18" charset="0"/>
                <a:cs typeface="Times New Roman" panose="02020603050405020304" pitchFamily="18" charset="0"/>
              </a:rPr>
              <a:t>11 to 00 only.</a:t>
            </a:r>
          </a:p>
          <a:p>
            <a:pPr marL="230188" lvl="3"/>
            <a:endParaRPr lang="en-US" dirty="0">
              <a:latin typeface="Times New Roman" panose="02020603050405020304" pitchFamily="18" charset="0"/>
              <a:cs typeface="Times New Roman" panose="02020603050405020304" pitchFamily="18" charset="0"/>
            </a:endParaRPr>
          </a:p>
          <a:p>
            <a:pPr marL="230188" lvl="3"/>
            <a:r>
              <a:rPr lang="en-US" dirty="0" smtClean="0">
                <a:latin typeface="Times New Roman" panose="02020603050405020304" pitchFamily="18" charset="0"/>
                <a:cs typeface="Times New Roman" panose="02020603050405020304" pitchFamily="18" charset="0"/>
              </a:rPr>
              <a:t>Add:</a:t>
            </a:r>
          </a:p>
          <a:p>
            <a:pPr marL="230188" lvl="3"/>
            <a:r>
              <a:rPr lang="en-US" dirty="0">
                <a:solidFill>
                  <a:srgbClr val="FF0000"/>
                </a:solidFill>
                <a:latin typeface="Times New Roman" panose="02020603050405020304" pitchFamily="18" charset="0"/>
                <a:cs typeface="Times New Roman" panose="02020603050405020304" pitchFamily="18" charset="0"/>
              </a:rPr>
              <a:t>(s</a:t>
            </a:r>
            <a:r>
              <a:rPr lang="en-US" baseline="-25000" dirty="0">
                <a:solidFill>
                  <a:srgbClr val="FF0000"/>
                </a:solidFill>
                <a:latin typeface="Times New Roman" panose="02020603050405020304" pitchFamily="18" charset="0"/>
                <a:cs typeface="Times New Roman" panose="02020603050405020304" pitchFamily="18" charset="0"/>
              </a:rPr>
              <a:t>3</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B, </a:t>
            </a:r>
            <a:r>
              <a:rPr lang="en-US" dirty="0">
                <a:solidFill>
                  <a:srgbClr val="FF0000"/>
                </a:solidFill>
                <a:latin typeface="Times New Roman" panose="02020603050405020304" pitchFamily="18" charset="0"/>
                <a:cs typeface="Times New Roman" panose="02020603050405020304" pitchFamily="18" charset="0"/>
              </a:rPr>
              <a:t>s</a:t>
            </a:r>
            <a:r>
              <a:rPr lang="en-US" baseline="-25000" dirty="0">
                <a:solidFill>
                  <a:srgbClr val="FF0000"/>
                </a:solidFill>
                <a:latin typeface="Times New Roman" panose="02020603050405020304" pitchFamily="18" charset="0"/>
                <a:cs typeface="Times New Roman" panose="02020603050405020304" pitchFamily="18" charset="0"/>
              </a:rPr>
              <a:t>3</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B, R)</a:t>
            </a:r>
          </a:p>
          <a:p>
            <a:pPr marL="230188" lvl="3"/>
            <a:r>
              <a:rPr lang="en-US" dirty="0" smtClean="0">
                <a:solidFill>
                  <a:srgbClr val="FF0000"/>
                </a:solidFill>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s</a:t>
            </a:r>
            <a:r>
              <a:rPr lang="en-US" baseline="-25000" dirty="0">
                <a:solidFill>
                  <a:srgbClr val="FF0000"/>
                </a:solidFill>
                <a:latin typeface="Times New Roman" panose="02020603050405020304" pitchFamily="18" charset="0"/>
                <a:cs typeface="Times New Roman" panose="02020603050405020304" pitchFamily="18" charset="0"/>
              </a:rPr>
              <a:t>3</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0, s</a:t>
            </a:r>
            <a:r>
              <a:rPr lang="en-US" baseline="-25000" dirty="0">
                <a:solidFill>
                  <a:srgbClr val="FF0000"/>
                </a:solidFill>
                <a:latin typeface="Times New Roman" panose="02020603050405020304" pitchFamily="18" charset="0"/>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 0, R)</a:t>
            </a:r>
            <a:endParaRPr lang="en-US" dirty="0">
              <a:solidFill>
                <a:srgbClr val="FF0000"/>
              </a:solidFill>
              <a:latin typeface="Times New Roman" panose="02020603050405020304" pitchFamily="18" charset="0"/>
              <a:cs typeface="Times New Roman" panose="02020603050405020304" pitchFamily="18" charset="0"/>
            </a:endParaRPr>
          </a:p>
          <a:p>
            <a:pPr marL="230188" lvl="3"/>
            <a:r>
              <a:rPr lang="en-US" dirty="0">
                <a:solidFill>
                  <a:srgbClr val="FF0000"/>
                </a:solidFill>
                <a:latin typeface="Times New Roman" panose="02020603050405020304" pitchFamily="18" charset="0"/>
                <a:cs typeface="Times New Roman" panose="02020603050405020304" pitchFamily="18" charset="0"/>
              </a:rPr>
              <a:t>(s</a:t>
            </a:r>
            <a:r>
              <a:rPr lang="en-US" baseline="-25000" dirty="0">
                <a:solidFill>
                  <a:srgbClr val="FF0000"/>
                </a:solidFill>
                <a:latin typeface="Times New Roman" panose="02020603050405020304" pitchFamily="18" charset="0"/>
                <a:cs typeface="Times New Roman" panose="02020603050405020304" pitchFamily="18" charset="0"/>
              </a:rPr>
              <a:t>3</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1, s</a:t>
            </a:r>
            <a:r>
              <a:rPr lang="en-US" baseline="-25000" dirty="0" smtClean="0">
                <a:solidFill>
                  <a:srgbClr val="FF0000"/>
                </a:solidFill>
                <a:latin typeface="Times New Roman" panose="02020603050405020304" pitchFamily="18" charset="0"/>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 1, </a:t>
            </a:r>
            <a:r>
              <a:rPr lang="en-US" dirty="0">
                <a:solidFill>
                  <a:srgbClr val="FF0000"/>
                </a:solidFill>
                <a:latin typeface="Times New Roman" panose="02020603050405020304" pitchFamily="18" charset="0"/>
                <a:cs typeface="Times New Roman" panose="02020603050405020304" pitchFamily="18" charset="0"/>
              </a:rPr>
              <a:t>R</a:t>
            </a:r>
            <a:r>
              <a:rPr lang="en-US" dirty="0" smtClean="0">
                <a:solidFill>
                  <a:srgbClr val="FF0000"/>
                </a:solidFill>
                <a:latin typeface="Times New Roman" panose="02020603050405020304" pitchFamily="18" charset="0"/>
                <a:cs typeface="Times New Roman" panose="02020603050405020304" pitchFamily="18" charset="0"/>
              </a:rPr>
              <a:t>)</a:t>
            </a:r>
          </a:p>
          <a:p>
            <a:pPr marL="230188" lvl="3"/>
            <a:r>
              <a:rPr lang="en-US" dirty="0" smtClean="0">
                <a:latin typeface="Times New Roman" panose="02020603050405020304" pitchFamily="18" charset="0"/>
                <a:cs typeface="Times New Roman" panose="02020603050405020304" pitchFamily="18" charset="0"/>
              </a:rPr>
              <a:t>Erase all the even pairs of 1s to 0 between B’s only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538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2526" y="851371"/>
            <a:ext cx="9817769" cy="68065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ED5DE6C-2F00-427A-BDB4-904D6607FCAA}"/>
                  </a:ext>
                </a:extLst>
              </p:cNvPr>
              <p:cNvSpPr/>
              <p:nvPr/>
            </p:nvSpPr>
            <p:spPr>
              <a:xfrm>
                <a:off x="1260565" y="851371"/>
                <a:ext cx="9259389" cy="5678478"/>
              </a:xfrm>
              <a:prstGeom prst="rect">
                <a:avLst/>
              </a:prstGeom>
            </p:spPr>
            <p:txBody>
              <a:bodyPr wrap="square">
                <a:spAutoFit/>
              </a:bodyPr>
              <a:lstStyle/>
              <a:p>
                <a:pPr>
                  <a:spcAft>
                    <a:spcPts val="1800"/>
                  </a:spcAft>
                </a:pPr>
                <a:r>
                  <a:rPr lang="en-US" sz="2600" dirty="0">
                    <a:cs typeface="Times New Roman" panose="02020603050405020304" pitchFamily="18" charset="0"/>
                  </a:rPr>
                  <a:t>Turing Machine</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 V be a subset of an alphabet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Turing machine T = &lt; 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&gt; </a:t>
                </a:r>
                <a:r>
                  <a:rPr lang="en-US" sz="2400" dirty="0">
                    <a:solidFill>
                      <a:srgbClr val="0000FF"/>
                    </a:solidFill>
                    <a:latin typeface="Times New Roman" panose="02020603050405020304" pitchFamily="18" charset="0"/>
                    <a:cs typeface="Times New Roman" panose="02020603050405020304" pitchFamily="18" charset="0"/>
                  </a:rPr>
                  <a:t>recognizes a string x in V* </a:t>
                </a:r>
                <a:r>
                  <a:rPr lang="en-US" sz="2400" dirty="0">
                    <a:latin typeface="Times New Roman" panose="02020603050405020304" pitchFamily="18" charset="0"/>
                    <a:cs typeface="Times New Roman" panose="02020603050405020304" pitchFamily="18" charset="0"/>
                  </a:rPr>
                  <a:t>if, and only if  T starting in the initial position when x is written on the tape, halts in a final state. </a:t>
                </a:r>
              </a:p>
              <a:p>
                <a:pPr marL="461963"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 is said to </a:t>
                </a:r>
                <a:r>
                  <a:rPr lang="en-US" sz="2400" dirty="0">
                    <a:solidFill>
                      <a:srgbClr val="0000FF"/>
                    </a:solidFill>
                    <a:latin typeface="Times New Roman" panose="02020603050405020304" pitchFamily="18" charset="0"/>
                    <a:cs typeface="Times New Roman" panose="02020603050405020304" pitchFamily="18" charset="0"/>
                  </a:rPr>
                  <a:t>recognize a subset A of V* </a:t>
                </a:r>
                <a:r>
                  <a:rPr lang="en-US" sz="2400" dirty="0">
                    <a:latin typeface="Times New Roman" panose="02020603050405020304" pitchFamily="18" charset="0"/>
                    <a:cs typeface="Times New Roman" panose="02020603050405020304" pitchFamily="18" charset="0"/>
                  </a:rPr>
                  <a:t>if x is recognized by T if and only if x belongs to A.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 Turing machine T = &lt; S,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&gt;  is said to be </a:t>
                </a:r>
                <a:r>
                  <a:rPr lang="en-US" sz="2400" dirty="0">
                    <a:solidFill>
                      <a:srgbClr val="0000FF"/>
                    </a:solidFill>
                    <a:latin typeface="Times New Roman" panose="02020603050405020304" pitchFamily="18" charset="0"/>
                    <a:cs typeface="Times New Roman" panose="02020603050405020304" pitchFamily="18" charset="0"/>
                  </a:rPr>
                  <a:t>nondeterministic</a:t>
                </a:r>
                <a:r>
                  <a:rPr lang="en-US" sz="2400" dirty="0">
                    <a:latin typeface="Times New Roman" panose="02020603050405020304" pitchFamily="18" charset="0"/>
                    <a:cs typeface="Times New Roman" panose="02020603050405020304" pitchFamily="18" charset="0"/>
                  </a:rPr>
                  <a:t>, if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is </a:t>
                </a:r>
                <a:r>
                  <a:rPr lang="en-US" sz="2400" dirty="0">
                    <a:solidFill>
                      <a:srgbClr val="0000FF"/>
                    </a:solidFill>
                    <a:latin typeface="Times New Roman" panose="02020603050405020304" pitchFamily="18" charset="0"/>
                    <a:cs typeface="Times New Roman" panose="02020603050405020304" pitchFamily="18" charset="0"/>
                  </a:rPr>
                  <a:t>a relation </a:t>
                </a:r>
                <a:r>
                  <a:rPr lang="en-US" sz="2400" dirty="0">
                    <a:latin typeface="Times New Roman" panose="02020603050405020304" pitchFamily="18" charset="0"/>
                    <a:cs typeface="Times New Roman" panose="02020603050405020304" pitchFamily="18" charset="0"/>
                  </a:rPr>
                  <a:t>from S x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to S x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x {R, L} and a starting state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is the final tape when the Turing machine T defined by the seven five-tuples (</a:t>
                </a:r>
                <a:r>
                  <a:rPr lang="en-US" sz="2400" dirty="0">
                    <a:solidFill>
                      <a:srgbClr val="3404BC"/>
                    </a:solidFill>
                    <a:latin typeface="Times New Roman" panose="02020603050405020304" pitchFamily="18" charset="0"/>
                    <a:cs typeface="Times New Roman" panose="02020603050405020304" pitchFamily="18" charset="0"/>
                  </a:rPr>
                  <a:t>s</a:t>
                </a:r>
                <a:r>
                  <a:rPr lang="en-US" sz="2400" baseline="-25000" dirty="0">
                    <a:solidFill>
                      <a:srgbClr val="3404BC"/>
                    </a:solidFill>
                    <a:latin typeface="Times New Roman" panose="02020603050405020304" pitchFamily="18" charset="0"/>
                    <a:cs typeface="Times New Roman" panose="02020603050405020304" pitchFamily="18" charset="0"/>
                  </a:rPr>
                  <a:t>0</a:t>
                </a:r>
                <a:r>
                  <a:rPr lang="en-US" sz="2400" dirty="0">
                    <a:solidFill>
                      <a:srgbClr val="3404BC"/>
                    </a:solidFill>
                    <a:latin typeface="Times New Roman" panose="02020603050405020304" pitchFamily="18" charset="0"/>
                    <a:cs typeface="Times New Roman" panose="02020603050405020304" pitchFamily="18" charset="0"/>
                  </a:rPr>
                  <a:t>, 0</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R), (</a:t>
                </a:r>
                <a:r>
                  <a:rPr lang="en-US" sz="2400" dirty="0">
                    <a:solidFill>
                      <a:srgbClr val="0000FF"/>
                    </a:solidFill>
                    <a:latin typeface="Times New Roman" panose="02020603050405020304" pitchFamily="18" charset="0"/>
                    <a:cs typeface="Times New Roman" panose="02020603050405020304" pitchFamily="18" charset="0"/>
                  </a:rPr>
                  <a:t>s</a:t>
                </a:r>
                <a:r>
                  <a:rPr lang="en-US" sz="2400" baseline="-25000" dirty="0">
                    <a:solidFill>
                      <a:srgbClr val="0000FF"/>
                    </a:solidFill>
                    <a:latin typeface="Times New Roman" panose="02020603050405020304" pitchFamily="18" charset="0"/>
                    <a:cs typeface="Times New Roman" panose="02020603050405020304" pitchFamily="18" charset="0"/>
                  </a:rPr>
                  <a:t>0</a:t>
                </a:r>
                <a:r>
                  <a:rPr lang="en-US" sz="2400" dirty="0">
                    <a:solidFill>
                      <a:srgbClr val="0000FF"/>
                    </a:solidFill>
                    <a:latin typeface="Times New Roman" panose="02020603050405020304" pitchFamily="18" charset="0"/>
                    <a:cs typeface="Times New Roman" panose="02020603050405020304" pitchFamily="18" charset="0"/>
                  </a:rPr>
                  <a:t>, 0, </a:t>
                </a:r>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0, R),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1, R),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B,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 R),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0,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R),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0, L),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B,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 R), (s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0, R) is run on the tape shown in the following figure?    </a:t>
                </a:r>
              </a:p>
            </p:txBody>
          </p:sp>
        </mc:Choice>
        <mc:Fallback xmlns="">
          <p:sp>
            <p:nvSpPr>
              <p:cNvPr id="2" name="Rectangle 1">
                <a:extLst>
                  <a:ext uri="{FF2B5EF4-FFF2-40B4-BE49-F238E27FC236}">
                    <a16:creationId xmlns:a16="http://schemas.microsoft.com/office/drawing/2014/main" id="{DED5DE6C-2F00-427A-BDB4-904D6607FCAA}"/>
                  </a:ext>
                </a:extLst>
              </p:cNvPr>
              <p:cNvSpPr>
                <a:spLocks noRot="1" noChangeAspect="1" noMove="1" noResize="1" noEditPoints="1" noAdjustHandles="1" noChangeArrowheads="1" noChangeShapeType="1" noTextEdit="1"/>
              </p:cNvSpPr>
              <p:nvPr/>
            </p:nvSpPr>
            <p:spPr>
              <a:xfrm>
                <a:off x="1260565" y="851371"/>
                <a:ext cx="9259389" cy="5678478"/>
              </a:xfrm>
              <a:prstGeom prst="rect">
                <a:avLst/>
              </a:prstGeom>
              <a:blipFill>
                <a:blip r:embed="rId2"/>
                <a:stretch>
                  <a:fillRect l="-1185" t="-967" r="-132" b="-1611"/>
                </a:stretch>
              </a:blipFill>
            </p:spPr>
            <p:txBody>
              <a:bodyPr/>
              <a:lstStyle/>
              <a:p>
                <a:r>
                  <a:rPr lang="en-US">
                    <a:noFill/>
                  </a:rPr>
                  <a:t> </a:t>
                </a:r>
              </a:p>
            </p:txBody>
          </p:sp>
        </mc:Fallback>
      </mc:AlternateContent>
    </p:spTree>
    <p:extLst>
      <p:ext uri="{BB962C8B-B14F-4D97-AF65-F5344CB8AC3E}">
        <p14:creationId xmlns:p14="http://schemas.microsoft.com/office/powerpoint/2010/main" val="2513029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18674" y="3787076"/>
            <a:ext cx="9994231" cy="2798208"/>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DED5DE6C-2F00-427A-BDB4-904D6607FCAA}"/>
              </a:ext>
            </a:extLst>
          </p:cNvPr>
          <p:cNvSpPr/>
          <p:nvPr/>
        </p:nvSpPr>
        <p:spPr>
          <a:xfrm>
            <a:off x="1719944" y="1438272"/>
            <a:ext cx="8908868" cy="5032147"/>
          </a:xfrm>
          <a:prstGeom prst="rect">
            <a:avLst/>
          </a:prstGeom>
        </p:spPr>
        <p:txBody>
          <a:bodyPr wrap="square">
            <a:spAutoFit/>
          </a:bodyPr>
          <a:lstStyle/>
          <a:p>
            <a:pPr>
              <a:spcAft>
                <a:spcPts val="1800"/>
              </a:spcAft>
            </a:pPr>
            <a:r>
              <a:rPr lang="en-US" sz="2600" dirty="0">
                <a:cs typeface="Times New Roman" panose="02020603050405020304" pitchFamily="18" charset="0"/>
              </a:rPr>
              <a:t>Turing Machine</a:t>
            </a:r>
          </a:p>
          <a:p>
            <a:pPr marL="461963"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this model to make precise some of the notions concerning computational complexity.</a:t>
            </a:r>
          </a:p>
          <a:p>
            <a:pPr marL="461963"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decision problem, known yes-or-no problem, </a:t>
            </a:r>
            <a:r>
              <a:rPr lang="en-US" sz="2400" dirty="0">
                <a:latin typeface="Times New Roman" panose="02020603050405020304" pitchFamily="18" charset="0"/>
                <a:cs typeface="Times New Roman" panose="02020603050405020304" pitchFamily="18" charset="0"/>
              </a:rPr>
              <a:t>asks whether statements from a particular class of statements are true. </a:t>
            </a:r>
            <a:endParaRPr lang="en-US" sz="2400" dirty="0">
              <a:solidFill>
                <a:srgbClr val="0000FF"/>
              </a:solidFill>
              <a:latin typeface="Times New Roman" panose="02020603050405020304" pitchFamily="18"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halting problem </a:t>
            </a:r>
            <a:r>
              <a:rPr lang="en-US" sz="2400" dirty="0">
                <a:latin typeface="Times New Roman" panose="02020603050405020304" pitchFamily="18" charset="0"/>
                <a:cs typeface="Times New Roman" panose="02020603050405020304" pitchFamily="18" charset="0"/>
              </a:rPr>
              <a:t>is the decision problem that asks whether a Turing machine T eventually halts when given an input string x.</a:t>
            </a: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halting problem is an unsolvable decision problem</a:t>
            </a:r>
            <a:r>
              <a:rPr lang="en-US" sz="2400" dirty="0">
                <a:latin typeface="Times New Roman" panose="02020603050405020304" pitchFamily="18" charset="0"/>
                <a:cs typeface="Times New Roman" panose="02020603050405020304" pitchFamily="18" charset="0"/>
              </a:rPr>
              <a:t>. </a:t>
            </a:r>
          </a:p>
          <a:p>
            <a:pPr marL="919163" lvl="1"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Given an encoding of a Turing machine T and its input string x as input, no Turing machine exists that can determine whether T eventually halts when starts with x written on its tape.</a:t>
            </a:r>
          </a:p>
        </p:txBody>
      </p:sp>
      <p:sp>
        <p:nvSpPr>
          <p:cNvPr id="3" name="TextBox 2">
            <a:extLst>
              <a:ext uri="{FF2B5EF4-FFF2-40B4-BE49-F238E27FC236}">
                <a16:creationId xmlns:a16="http://schemas.microsoft.com/office/drawing/2014/main" id="{A516FB8D-D513-4FE3-91FA-E759A553D8A1}"/>
              </a:ext>
            </a:extLst>
          </p:cNvPr>
          <p:cNvSpPr txBox="1"/>
          <p:nvPr/>
        </p:nvSpPr>
        <p:spPr>
          <a:xfrm>
            <a:off x="1598022" y="585400"/>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4056088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8147" y="2439539"/>
            <a:ext cx="9946106" cy="2990714"/>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DED5DE6C-2F00-427A-BDB4-904D6607FCAA}"/>
              </a:ext>
            </a:extLst>
          </p:cNvPr>
          <p:cNvSpPr/>
          <p:nvPr/>
        </p:nvSpPr>
        <p:spPr>
          <a:xfrm>
            <a:off x="1645921" y="750571"/>
            <a:ext cx="8752114" cy="5909310"/>
          </a:xfrm>
          <a:prstGeom prst="rect">
            <a:avLst/>
          </a:prstGeom>
        </p:spPr>
        <p:txBody>
          <a:bodyPr wrap="square">
            <a:spAutoFit/>
          </a:bodyPr>
          <a:lstStyle/>
          <a:p>
            <a:pPr>
              <a:spcAft>
                <a:spcPts val="600"/>
              </a:spcAft>
            </a:pPr>
            <a:r>
              <a:rPr lang="en-US" sz="3200" dirty="0">
                <a:cs typeface="Times New Roman" panose="02020603050405020304" pitchFamily="18" charset="0"/>
              </a:rPr>
              <a:t>The </a:t>
            </a:r>
            <a:r>
              <a:rPr lang="en-US" sz="3200" dirty="0">
                <a:solidFill>
                  <a:srgbClr val="0000FF"/>
                </a:solidFill>
                <a:cs typeface="Times New Roman" panose="02020603050405020304" pitchFamily="18" charset="0"/>
              </a:rPr>
              <a:t>P class problem</a:t>
            </a:r>
            <a:r>
              <a:rPr lang="en-US" sz="3200" dirty="0">
                <a:cs typeface="Times New Roman" panose="02020603050405020304" pitchFamily="18" charset="0"/>
              </a:rPr>
              <a:t>: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i="1" dirty="0">
                <a:solidFill>
                  <a:srgbClr val="0000FF"/>
                </a:solidFill>
                <a:latin typeface="Times New Roman" panose="02020603050405020304" pitchFamily="18" charset="0"/>
                <a:cs typeface="Times New Roman" panose="02020603050405020304" pitchFamily="18" charset="0"/>
              </a:rPr>
              <a:t>complexity class P </a:t>
            </a:r>
            <a:r>
              <a:rPr lang="en-US" sz="2400" dirty="0">
                <a:latin typeface="Times New Roman" panose="02020603050405020304" pitchFamily="18" charset="0"/>
                <a:cs typeface="Times New Roman" panose="02020603050405020304" pitchFamily="18" charset="0"/>
              </a:rPr>
              <a:t>consists </a:t>
            </a:r>
            <a:r>
              <a:rPr lang="en-US" sz="2400" dirty="0" smtClean="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problems that </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problem can be  solved in </a:t>
            </a:r>
            <a:r>
              <a:rPr lang="en-US" sz="2400" dirty="0">
                <a:solidFill>
                  <a:srgbClr val="0000FF"/>
                </a:solidFill>
                <a:latin typeface="Times New Roman" panose="02020603050405020304" pitchFamily="18" charset="0"/>
                <a:cs typeface="Times New Roman" panose="02020603050405020304" pitchFamily="18" charset="0"/>
              </a:rPr>
              <a:t>polynomial time</a:t>
            </a:r>
            <a:r>
              <a:rPr lang="en-US" sz="2400" dirty="0">
                <a:latin typeface="Times New Roman" panose="02020603050405020304" pitchFamily="18" charset="0"/>
                <a:cs typeface="Times New Roman" panose="02020603050405020304" pitchFamily="18" charset="0"/>
              </a:rPr>
              <a:t> O(</a:t>
            </a:r>
            <a:r>
              <a:rPr lang="en-US" sz="2400" dirty="0" err="1">
                <a:latin typeface="Times New Roman" panose="02020603050405020304" pitchFamily="18" charset="0"/>
                <a:cs typeface="Times New Roman" panose="02020603050405020304" pitchFamily="18" charset="0"/>
              </a:rPr>
              <a:t>n</a:t>
            </a:r>
            <a:r>
              <a:rPr lang="en-US" sz="2400" baseline="30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for some constant k, where n is the input’s size to the problem.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problem</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in the</a:t>
            </a:r>
            <a:r>
              <a:rPr lang="en-US" sz="2400" dirty="0">
                <a:solidFill>
                  <a:srgbClr val="0000FF"/>
                </a:solidFill>
                <a:latin typeface="Times New Roman" panose="02020603050405020304" pitchFamily="18" charset="0"/>
                <a:cs typeface="Times New Roman" panose="02020603050405020304" pitchFamily="18" charset="0"/>
              </a:rPr>
              <a:t> complexity class P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it is a decision</a:t>
            </a:r>
            <a:r>
              <a:rPr lang="en-US" sz="2400" dirty="0">
                <a:solidFill>
                  <a:srgbClr val="0000FF"/>
                </a:solidFill>
                <a:latin typeface="Times New Roman" panose="02020603050405020304" pitchFamily="18" charset="0"/>
                <a:cs typeface="Times New Roman" panose="02020603050405020304" pitchFamily="18" charset="0"/>
              </a:rPr>
              <a:t> problem </a:t>
            </a:r>
            <a:r>
              <a:rPr lang="en-US" sz="2400" dirty="0">
                <a:latin typeface="Times New Roman" panose="02020603050405020304" pitchFamily="18" charset="0"/>
                <a:cs typeface="Times New Roman" panose="02020603050405020304" pitchFamily="18" charset="0"/>
              </a:rPr>
              <a:t>and there exists an algorithm that solves </a:t>
            </a:r>
            <a:r>
              <a:rPr lang="en-US" sz="2400" dirty="0">
                <a:solidFill>
                  <a:srgbClr val="0000FF"/>
                </a:solidFill>
                <a:latin typeface="Times New Roman" panose="02020603050405020304" pitchFamily="18" charset="0"/>
                <a:cs typeface="Times New Roman" panose="02020603050405020304" pitchFamily="18" charset="0"/>
              </a:rPr>
              <a:t>any instance of input size </a:t>
            </a:r>
            <a:r>
              <a:rPr lang="en-US" sz="2400" dirty="0">
                <a:latin typeface="Times New Roman" panose="02020603050405020304" pitchFamily="18" charset="0"/>
                <a:cs typeface="Times New Roman" panose="02020603050405020304" pitchFamily="18" charset="0"/>
              </a:rPr>
              <a:t>n in time </a:t>
            </a:r>
            <a:r>
              <a:rPr lang="en-US" sz="2400" dirty="0">
                <a:solidFill>
                  <a:srgbClr val="0000FF"/>
                </a:solidFill>
                <a:latin typeface="Times New Roman" panose="02020603050405020304" pitchFamily="18" charset="0"/>
                <a:cs typeface="Times New Roman" panose="02020603050405020304" pitchFamily="18" charset="0"/>
              </a:rPr>
              <a:t>O(</a:t>
            </a:r>
            <a:r>
              <a:rPr lang="en-US" sz="2400" dirty="0" err="1">
                <a:solidFill>
                  <a:srgbClr val="0000FF"/>
                </a:solidFill>
                <a:latin typeface="Times New Roman" panose="02020603050405020304" pitchFamily="18" charset="0"/>
                <a:cs typeface="Times New Roman" panose="02020603050405020304" pitchFamily="18" charset="0"/>
              </a:rPr>
              <a:t>n</a:t>
            </a:r>
            <a:r>
              <a:rPr lang="en-US" sz="2400" baseline="30000" dirty="0" err="1">
                <a:solidFill>
                  <a:srgbClr val="0000FF"/>
                </a:solidFill>
                <a:latin typeface="Times New Roman" panose="02020603050405020304" pitchFamily="18" charset="0"/>
                <a:cs typeface="Times New Roman" panose="02020603050405020304" pitchFamily="18" charset="0"/>
              </a:rPr>
              <a:t>k</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some integer  k.</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Equivalently, </a:t>
            </a:r>
            <a:r>
              <a:rPr lang="en-US" sz="2400" dirty="0">
                <a:solidFill>
                  <a:srgbClr val="0000FF"/>
                </a:solidFill>
                <a:latin typeface="Times New Roman" panose="02020603050405020304" pitchFamily="18" charset="0"/>
                <a:cs typeface="Times New Roman" panose="02020603050405020304" pitchFamily="18" charset="0"/>
              </a:rPr>
              <a:t>the complexity class P </a:t>
            </a:r>
            <a:r>
              <a:rPr lang="en-US" sz="2400" dirty="0">
                <a:latin typeface="Times New Roman" panose="02020603050405020304" pitchFamily="18" charset="0"/>
                <a:cs typeface="Times New Roman" panose="02020603050405020304" pitchFamily="18" charset="0"/>
              </a:rPr>
              <a:t>contains all </a:t>
            </a:r>
            <a:r>
              <a:rPr lang="en-US" sz="2400" dirty="0">
                <a:solidFill>
                  <a:srgbClr val="0000FF"/>
                </a:solidFill>
                <a:latin typeface="Times New Roman" panose="02020603050405020304" pitchFamily="18" charset="0"/>
                <a:cs typeface="Times New Roman" panose="02020603050405020304" pitchFamily="18" charset="0"/>
              </a:rPr>
              <a:t>decision problems </a:t>
            </a:r>
            <a:r>
              <a:rPr lang="en-US" sz="2400" dirty="0">
                <a:latin typeface="Times New Roman" panose="02020603050405020304" pitchFamily="18" charset="0"/>
                <a:cs typeface="Times New Roman" panose="02020603050405020304" pitchFamily="18" charset="0"/>
              </a:rPr>
              <a:t>that can be solved by a </a:t>
            </a:r>
            <a:r>
              <a:rPr lang="en-US" sz="2400" dirty="0">
                <a:solidFill>
                  <a:srgbClr val="0000FF"/>
                </a:solidFill>
                <a:latin typeface="Times New Roman" panose="02020603050405020304" pitchFamily="18" charset="0"/>
                <a:cs typeface="Times New Roman" panose="02020603050405020304" pitchFamily="18" charset="0"/>
              </a:rPr>
              <a:t>deterministic Turing machine </a:t>
            </a:r>
            <a:r>
              <a:rPr lang="en-US" sz="2400" dirty="0">
                <a:latin typeface="Times New Roman" panose="02020603050405020304" pitchFamily="18" charset="0"/>
                <a:cs typeface="Times New Roman" panose="02020603050405020304" pitchFamily="18" charset="0"/>
              </a:rPr>
              <a:t>using a polynomial amount of computation time, or </a:t>
            </a:r>
            <a:r>
              <a:rPr lang="en-US" sz="2400" dirty="0">
                <a:solidFill>
                  <a:srgbClr val="0000FF"/>
                </a:solidFill>
                <a:latin typeface="Times New Roman" panose="02020603050405020304" pitchFamily="18" charset="0"/>
                <a:cs typeface="Times New Roman" panose="02020603050405020304" pitchFamily="18" charset="0"/>
              </a:rPr>
              <a:t>polynomial time</a:t>
            </a:r>
            <a:r>
              <a:rPr lang="en-US" sz="24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 is known to contain many natural problems, including the decision versions of linear programming, computing GCD, and finding a maximum matching. </a:t>
            </a:r>
          </a:p>
        </p:txBody>
      </p:sp>
    </p:spTree>
    <p:extLst>
      <p:ext uri="{BB962C8B-B14F-4D97-AF65-F5344CB8AC3E}">
        <p14:creationId xmlns:p14="http://schemas.microsoft.com/office/powerpoint/2010/main" val="3262948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3483" y="5262950"/>
            <a:ext cx="9939001" cy="1231142"/>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DED5DE6C-2F00-427A-BDB4-904D6607FCAA}"/>
              </a:ext>
            </a:extLst>
          </p:cNvPr>
          <p:cNvSpPr/>
          <p:nvPr/>
        </p:nvSpPr>
        <p:spPr>
          <a:xfrm>
            <a:off x="1681443" y="1325241"/>
            <a:ext cx="8281851" cy="5062924"/>
          </a:xfrm>
          <a:prstGeom prst="rect">
            <a:avLst/>
          </a:prstGeom>
        </p:spPr>
        <p:txBody>
          <a:bodyPr wrap="square">
            <a:spAutoFit/>
          </a:bodyPr>
          <a:lstStyle/>
          <a:p>
            <a:pPr>
              <a:spcAft>
                <a:spcPts val="1800"/>
              </a:spcAft>
            </a:pPr>
            <a:r>
              <a:rPr lang="en-US" sz="2200" dirty="0">
                <a:latin typeface="Times New Roman" panose="02020603050405020304" pitchFamily="18" charset="0"/>
                <a:cs typeface="Times New Roman" panose="02020603050405020304" pitchFamily="18" charset="0"/>
              </a:rPr>
              <a:t>The </a:t>
            </a:r>
            <a:r>
              <a:rPr lang="en-US" sz="2200" dirty="0">
                <a:solidFill>
                  <a:srgbClr val="0000FF"/>
                </a:solidFill>
                <a:latin typeface="Times New Roman" panose="02020603050405020304" pitchFamily="18" charset="0"/>
                <a:cs typeface="Times New Roman" panose="02020603050405020304" pitchFamily="18" charset="0"/>
              </a:rPr>
              <a:t>P class problem</a:t>
            </a:r>
            <a:r>
              <a:rPr lang="en-US" sz="2200" dirty="0">
                <a:latin typeface="Times New Roman" panose="02020603050405020304" pitchFamily="18" charset="0"/>
                <a:cs typeface="Times New Roman" panose="02020603050405020304" pitchFamily="18" charset="0"/>
              </a:rPr>
              <a:t>:  </a:t>
            </a:r>
          </a:p>
          <a:p>
            <a:pPr marL="461963" indent="-461963">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a:t>
            </a:r>
            <a:r>
              <a:rPr lang="en-US" sz="2200" dirty="0">
                <a:solidFill>
                  <a:srgbClr val="0000FF"/>
                </a:solidFill>
                <a:latin typeface="Times New Roman" panose="02020603050405020304" pitchFamily="18" charset="0"/>
                <a:cs typeface="Times New Roman" panose="02020603050405020304" pitchFamily="18" charset="0"/>
              </a:rPr>
              <a:t> language </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 is in P if and only if there exists a deterministic Turing machine </a:t>
            </a:r>
            <a:r>
              <a:rPr lang="en-US" sz="2200" i="1"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such that</a:t>
            </a:r>
          </a:p>
          <a:p>
            <a:pPr marL="461963" indent="-461963"/>
            <a:r>
              <a:rPr lang="en-US" sz="2200" i="1" dirty="0">
                <a:latin typeface="Times New Roman" panose="02020603050405020304" pitchFamily="18" charset="0"/>
                <a:cs typeface="Times New Roman" panose="02020603050405020304" pitchFamily="18" charset="0"/>
              </a:rPr>
              <a:t>		M</a:t>
            </a:r>
            <a:r>
              <a:rPr lang="en-US" sz="2200" dirty="0">
                <a:latin typeface="Times New Roman" panose="02020603050405020304" pitchFamily="18" charset="0"/>
                <a:cs typeface="Times New Roman" panose="02020603050405020304" pitchFamily="18" charset="0"/>
              </a:rPr>
              <a:t> runs for polynomial time on all inputs,</a:t>
            </a:r>
          </a:p>
          <a:p>
            <a:pPr marL="461963" indent="-461963"/>
            <a:r>
              <a:rPr lang="en-US" sz="2200" dirty="0">
                <a:latin typeface="Times New Roman" panose="02020603050405020304" pitchFamily="18" charset="0"/>
                <a:cs typeface="Times New Roman" panose="02020603050405020304" pitchFamily="18" charset="0"/>
              </a:rPr>
              <a:t>		for all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in </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outputs 1, and</a:t>
            </a:r>
          </a:p>
          <a:p>
            <a:pPr marL="461963" indent="-461963"/>
            <a:r>
              <a:rPr lang="en-US" sz="2200" dirty="0">
                <a:latin typeface="Times New Roman" panose="02020603050405020304" pitchFamily="18" charset="0"/>
                <a:cs typeface="Times New Roman" panose="02020603050405020304" pitchFamily="18" charset="0"/>
              </a:rPr>
              <a:t>		for all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not in </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outputs 0.</a:t>
            </a:r>
          </a:p>
          <a:p>
            <a:pPr marL="461963" indent="-461963"/>
            <a:endParaRPr lang="en-US" sz="2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Cobham’s</a:t>
            </a:r>
            <a:r>
              <a:rPr lang="en-US" sz="2200" dirty="0">
                <a:latin typeface="Times New Roman" panose="02020603050405020304" pitchFamily="18" charset="0"/>
                <a:cs typeface="Times New Roman" panose="02020603050405020304" pitchFamily="18" charset="0"/>
              </a:rPr>
              <a:t> thesis holds that </a:t>
            </a:r>
            <a:r>
              <a:rPr lang="en-US" sz="2200" dirty="0">
                <a:solidFill>
                  <a:srgbClr val="0000FF"/>
                </a:solidFill>
                <a:latin typeface="Times New Roman" panose="02020603050405020304" pitchFamily="18" charset="0"/>
                <a:cs typeface="Times New Roman" panose="02020603050405020304" pitchFamily="18" charset="0"/>
              </a:rPr>
              <a:t>P is the class of computational problems that are "efficiently solvable" or “tractable</a:t>
            </a:r>
            <a:r>
              <a:rPr lang="en-US" sz="2200" dirty="0">
                <a:latin typeface="Times New Roman" panose="02020603050405020304" pitchFamily="18" charset="0"/>
                <a:cs typeface="Times New Roman" panose="02020603050405020304" pitchFamily="18" charset="0"/>
              </a:rPr>
              <a:t>”; </a:t>
            </a:r>
          </a:p>
          <a:p>
            <a:pPr marL="914400" lvl="1"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practice, some problems not known to be in P have practical solutions, and some that are in P do not.</a:t>
            </a:r>
            <a:r>
              <a:rPr lang="en-US" sz="2200" b="1" dirty="0">
                <a:latin typeface="Times New Roman" panose="02020603050405020304" pitchFamily="18" charset="0"/>
                <a:cs typeface="Times New Roman" panose="02020603050405020304" pitchFamily="18" charset="0"/>
                <a:hlinkClick r:id="rId2"/>
              </a:rPr>
              <a:t> </a:t>
            </a:r>
          </a:p>
          <a:p>
            <a:pPr marL="914400" lvl="1" indent="-457200">
              <a:buFont typeface="Arial" panose="020B0604020202020204" pitchFamily="34" charset="0"/>
              <a:buChar char="•"/>
            </a:pPr>
            <a:r>
              <a:rPr lang="en-US" sz="2200" b="0" i="0" dirty="0">
                <a:solidFill>
                  <a:srgbClr val="4D5156"/>
                </a:solidFill>
                <a:effectLst/>
                <a:latin typeface="Times New Roman" panose="02020603050405020304" pitchFamily="18" charset="0"/>
                <a:cs typeface="Times New Roman" panose="02020603050405020304" pitchFamily="18" charset="0"/>
              </a:rPr>
              <a:t>asserts that computational problems can be feasibly computed on some computational device only if they can be computed in polynomial time (that is, if they are in the complexity class P).</a:t>
            </a:r>
            <a:endParaRPr lang="en-US" sz="2200" b="1" dirty="0">
              <a:latin typeface="Times New Roman" panose="02020603050405020304" pitchFamily="18" charset="0"/>
              <a:cs typeface="Times New Roman" panose="02020603050405020304" pitchFamily="18" charset="0"/>
              <a:hlinkClick r:id="rId2"/>
            </a:endParaRPr>
          </a:p>
        </p:txBody>
      </p:sp>
      <p:sp>
        <p:nvSpPr>
          <p:cNvPr id="3" name="TextBox 2">
            <a:extLst>
              <a:ext uri="{FF2B5EF4-FFF2-40B4-BE49-F238E27FC236}">
                <a16:creationId xmlns:a16="http://schemas.microsoft.com/office/drawing/2014/main" id="{85F2450A-12B4-4DB0-908B-DB67BE992E3E}"/>
              </a:ext>
            </a:extLst>
          </p:cNvPr>
          <p:cNvSpPr txBox="1"/>
          <p:nvPr/>
        </p:nvSpPr>
        <p:spPr>
          <a:xfrm>
            <a:off x="1772193" y="634539"/>
            <a:ext cx="7968343" cy="584775"/>
          </a:xfrm>
          <a:prstGeom prst="rect">
            <a:avLst/>
          </a:prstGeom>
          <a:noFill/>
        </p:spPr>
        <p:txBody>
          <a:bodyPr wrap="square" rtlCol="0">
            <a:spAutoFit/>
          </a:bodyPr>
          <a:lstStyle/>
          <a:p>
            <a:r>
              <a:rPr lang="en-US" sz="3200" dirty="0"/>
              <a:t>Computational Complexity and Intractability</a:t>
            </a:r>
          </a:p>
        </p:txBody>
      </p:sp>
      <p:sp>
        <p:nvSpPr>
          <p:cNvPr id="4" name="TextBox 3"/>
          <p:cNvSpPr txBox="1"/>
          <p:nvPr/>
        </p:nvSpPr>
        <p:spPr>
          <a:xfrm>
            <a:off x="8398042" y="2831432"/>
            <a:ext cx="222985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TM(01011)  yields 1.</a:t>
            </a:r>
          </a:p>
          <a:p>
            <a:r>
              <a:rPr lang="en-US" dirty="0" smtClean="0"/>
              <a:t>TM(11) yields 0</a:t>
            </a:r>
            <a:endParaRPr lang="en-US" dirty="0"/>
          </a:p>
        </p:txBody>
      </p:sp>
    </p:spTree>
    <p:extLst>
      <p:ext uri="{BB962C8B-B14F-4D97-AF65-F5344CB8AC3E}">
        <p14:creationId xmlns:p14="http://schemas.microsoft.com/office/powerpoint/2010/main" val="4138841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42B5E-9A7A-499F-AF59-327C26775DB8}"/>
              </a:ext>
            </a:extLst>
          </p:cNvPr>
          <p:cNvSpPr/>
          <p:nvPr/>
        </p:nvSpPr>
        <p:spPr>
          <a:xfrm>
            <a:off x="2137724" y="1662038"/>
            <a:ext cx="8508275" cy="4909036"/>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342900" indent="-342900">
              <a:spcAft>
                <a:spcPts val="900"/>
              </a:spcAft>
              <a:buFont typeface="Arial" panose="020B0604020202020204" pitchFamily="34" charset="0"/>
              <a:buChar char="•"/>
            </a:pPr>
            <a:r>
              <a:rPr lang="en-US" sz="2400" i="1" dirty="0">
                <a:solidFill>
                  <a:srgbClr val="0000FF"/>
                </a:solidFill>
                <a:latin typeface="Times New Roman" panose="02020603050405020304" pitchFamily="18" charset="0"/>
                <a:cs typeface="Times New Roman" panose="02020603050405020304" pitchFamily="18" charset="0"/>
              </a:rPr>
              <a:t>A decision problem is in the complexity class NP</a:t>
            </a:r>
            <a:r>
              <a:rPr lang="en-US" sz="2400" dirty="0">
                <a:solidFill>
                  <a:srgbClr val="0000FF"/>
                </a:solidFill>
                <a:latin typeface="Times New Roman" panose="02020603050405020304" pitchFamily="18" charset="0"/>
                <a:cs typeface="Times New Roman" panose="02020603050405020304" pitchFamily="18" charset="0"/>
              </a:rPr>
              <a:t>,  (the class of </a:t>
            </a:r>
            <a:r>
              <a:rPr lang="en-US" sz="2400" dirty="0" err="1">
                <a:solidFill>
                  <a:srgbClr val="222222"/>
                </a:solidFill>
                <a:latin typeface="Times New Roman" panose="02020603050405020304" pitchFamily="18" charset="0"/>
                <a:cs typeface="Times New Roman" panose="02020603050405020304" pitchFamily="18" charset="0"/>
              </a:rPr>
              <a:t>nondeterministric</a:t>
            </a:r>
            <a:r>
              <a:rPr lang="en-US" sz="2400" dirty="0">
                <a:solidFill>
                  <a:srgbClr val="222222"/>
                </a:solidFill>
                <a:latin typeface="Times New Roman" panose="02020603050405020304" pitchFamily="18" charset="0"/>
                <a:cs typeface="Times New Roman" panose="02020603050405020304" pitchFamily="18" charset="0"/>
              </a:rPr>
              <a:t> polynomial time problems), </a:t>
            </a:r>
          </a:p>
          <a:p>
            <a:pPr marL="800100" lvl="1" indent="-342900">
              <a:spcAft>
                <a:spcPts val="900"/>
              </a:spcAft>
              <a:buFont typeface="Arial" panose="020B0604020202020204" pitchFamily="34" charset="0"/>
              <a:buChar char="•"/>
            </a:pPr>
            <a:r>
              <a:rPr lang="en-US" sz="2400" dirty="0" smtClean="0">
                <a:solidFill>
                  <a:srgbClr val="222222"/>
                </a:solidFill>
                <a:latin typeface="Times New Roman" panose="02020603050405020304" pitchFamily="18" charset="0"/>
                <a:cs typeface="Times New Roman" panose="02020603050405020304" pitchFamily="18" charset="0"/>
              </a:rPr>
              <a:t>if the </a:t>
            </a:r>
            <a:r>
              <a:rPr lang="en-US" sz="2400" dirty="0">
                <a:solidFill>
                  <a:srgbClr val="222222"/>
                </a:solidFill>
                <a:latin typeface="Times New Roman" panose="02020603050405020304" pitchFamily="18" charset="0"/>
                <a:cs typeface="Times New Roman" panose="02020603050405020304" pitchFamily="18" charset="0"/>
              </a:rPr>
              <a:t>set of decision </a:t>
            </a:r>
            <a:r>
              <a:rPr lang="en-US" sz="2400" dirty="0">
                <a:solidFill>
                  <a:srgbClr val="0000FF"/>
                </a:solidFill>
                <a:latin typeface="Times New Roman" panose="02020603050405020304" pitchFamily="18" charset="0"/>
                <a:cs typeface="Times New Roman" panose="02020603050405020304" pitchFamily="18" charset="0"/>
              </a:rPr>
              <a:t>problems</a:t>
            </a:r>
            <a:r>
              <a:rPr lang="en-US" sz="2400" dirty="0">
                <a:solidFill>
                  <a:srgbClr val="222222"/>
                </a:solidFill>
                <a:latin typeface="Times New Roman" panose="02020603050405020304" pitchFamily="18" charset="0"/>
                <a:cs typeface="Times New Roman" panose="02020603050405020304" pitchFamily="18" charset="0"/>
              </a:rPr>
              <a:t> for which the problem instances, where </a:t>
            </a:r>
            <a:r>
              <a:rPr lang="en-US" sz="2400" dirty="0">
                <a:solidFill>
                  <a:srgbClr val="0000FF"/>
                </a:solidFill>
                <a:latin typeface="Times New Roman" panose="02020603050405020304" pitchFamily="18" charset="0"/>
                <a:cs typeface="Times New Roman" panose="02020603050405020304" pitchFamily="18" charset="0"/>
              </a:rPr>
              <a:t>the answer is “yes”, have proofs verifiable in polynomial time by a deterministic Turing machine.</a:t>
            </a:r>
            <a:endParaRPr lang="en-US" sz="2400" dirty="0">
              <a:solidFill>
                <a:srgbClr val="222222"/>
              </a:solidFill>
              <a:latin typeface="Times New Roman" panose="02020603050405020304" pitchFamily="18" charset="0"/>
              <a:cs typeface="Times New Roman" panose="02020603050405020304" pitchFamily="18" charset="0"/>
            </a:endParaRP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Equivalently, </a:t>
            </a:r>
          </a:p>
          <a:p>
            <a:pPr marL="800100"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a:t>
            </a:r>
            <a:r>
              <a:rPr lang="en-US" sz="2400" dirty="0" smtClean="0">
                <a:solidFill>
                  <a:srgbClr val="0000FF"/>
                </a:solidFill>
                <a:latin typeface="Times New Roman" panose="02020603050405020304" pitchFamily="18" charset="0"/>
                <a:cs typeface="Times New Roman" panose="02020603050405020304" pitchFamily="18" charset="0"/>
              </a:rPr>
              <a:t>f </a:t>
            </a:r>
            <a:r>
              <a:rPr lang="en-US" sz="2400" dirty="0" smtClean="0">
                <a:solidFill>
                  <a:srgbClr val="0000FF"/>
                </a:solidFill>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set of decision problems that can be solved in polynomial time by a nondeterministic Turing machine.</a:t>
            </a:r>
          </a:p>
          <a:p>
            <a:pPr marL="342900" indent="-342900">
              <a:spcAft>
                <a:spcPts val="900"/>
              </a:spcAft>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A P-problem (whose solution time is bounded by a polynomial) is always also NP.</a:t>
            </a:r>
          </a:p>
        </p:txBody>
      </p:sp>
      <p:sp>
        <p:nvSpPr>
          <p:cNvPr id="4" name="TextBox 3">
            <a:extLst>
              <a:ext uri="{FF2B5EF4-FFF2-40B4-BE49-F238E27FC236}">
                <a16:creationId xmlns:a16="http://schemas.microsoft.com/office/drawing/2014/main" id="{ADD3BE51-EC3C-4517-ABE8-503C69A59525}"/>
              </a:ext>
            </a:extLst>
          </p:cNvPr>
          <p:cNvSpPr txBox="1"/>
          <p:nvPr/>
        </p:nvSpPr>
        <p:spPr>
          <a:xfrm>
            <a:off x="1946365" y="630524"/>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1972052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42B5E-9A7A-499F-AF59-327C26775DB8}"/>
              </a:ext>
            </a:extLst>
          </p:cNvPr>
          <p:cNvSpPr/>
          <p:nvPr/>
        </p:nvSpPr>
        <p:spPr>
          <a:xfrm>
            <a:off x="2072639" y="2106863"/>
            <a:ext cx="8508275" cy="3654847"/>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461963" indent="-461963">
              <a:spcAft>
                <a:spcPts val="90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The abbreviation NP; "</a:t>
            </a:r>
            <a:r>
              <a:rPr lang="en-US" sz="2400" dirty="0">
                <a:solidFill>
                  <a:srgbClr val="0B0080"/>
                </a:solidFill>
                <a:latin typeface="Times New Roman" panose="02020603050405020304" pitchFamily="18" charset="0"/>
                <a:cs typeface="Times New Roman" panose="02020603050405020304" pitchFamily="18" charset="0"/>
                <a:hlinkClick r:id="rId2" tooltip="Nondeterministic algorithm"/>
              </a:rPr>
              <a:t>nondeterministic</a:t>
            </a:r>
            <a:r>
              <a:rPr lang="en-US" sz="2400" dirty="0">
                <a:solidFill>
                  <a:srgbClr val="202122"/>
                </a:solidFill>
                <a:latin typeface="Times New Roman" panose="02020603050405020304" pitchFamily="18" charset="0"/>
                <a:cs typeface="Times New Roman" panose="02020603050405020304" pitchFamily="18" charset="0"/>
              </a:rPr>
              <a:t>, polynomial time." </a:t>
            </a:r>
          </a:p>
          <a:p>
            <a:pPr marL="461963" indent="-461963">
              <a:spcAft>
                <a:spcPts val="90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These two definitions are equivalent because the algorithm based on the Turing machine consists of two phases: </a:t>
            </a:r>
          </a:p>
          <a:p>
            <a:pPr marL="914400" lvl="1" indent="-457200">
              <a:spcAft>
                <a:spcPts val="90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the first phase consists of a </a:t>
            </a:r>
            <a:r>
              <a:rPr lang="en-US" sz="2400" dirty="0">
                <a:solidFill>
                  <a:srgbClr val="0000FF"/>
                </a:solidFill>
                <a:latin typeface="Times New Roman" panose="02020603050405020304" pitchFamily="18" charset="0"/>
                <a:cs typeface="Times New Roman" panose="02020603050405020304" pitchFamily="18" charset="0"/>
              </a:rPr>
              <a:t>guess</a:t>
            </a:r>
            <a:r>
              <a:rPr lang="en-US" sz="2400" dirty="0">
                <a:solidFill>
                  <a:srgbClr val="202122"/>
                </a:solidFill>
                <a:latin typeface="Times New Roman" panose="02020603050405020304" pitchFamily="18" charset="0"/>
                <a:cs typeface="Times New Roman" panose="02020603050405020304" pitchFamily="18" charset="0"/>
              </a:rPr>
              <a:t> about the solution, which is generated in a non-deterministic way, and</a:t>
            </a:r>
          </a:p>
          <a:p>
            <a:pPr marL="914400" lvl="1" indent="-457200">
              <a:spcAft>
                <a:spcPts val="90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the second phase consists of a deterministic algorithm that </a:t>
            </a:r>
            <a:r>
              <a:rPr lang="en-US" sz="2400" dirty="0">
                <a:solidFill>
                  <a:srgbClr val="0000FF"/>
                </a:solidFill>
                <a:latin typeface="Times New Roman" panose="02020603050405020304" pitchFamily="18" charset="0"/>
                <a:cs typeface="Times New Roman" panose="02020603050405020304" pitchFamily="18" charset="0"/>
              </a:rPr>
              <a:t>verifies</a:t>
            </a:r>
            <a:r>
              <a:rPr lang="en-US" sz="2400" dirty="0">
                <a:solidFill>
                  <a:srgbClr val="202122"/>
                </a:solidFill>
                <a:latin typeface="Times New Roman" panose="02020603050405020304" pitchFamily="18" charset="0"/>
                <a:cs typeface="Times New Roman" panose="02020603050405020304" pitchFamily="18" charset="0"/>
              </a:rPr>
              <a:t> if the guess is a solution to the problem</a:t>
            </a:r>
            <a:endParaRPr lang="en-US" sz="2400" dirty="0">
              <a:solidFill>
                <a:srgbClr val="22222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D3BE51-EC3C-4517-ABE8-503C69A59525}"/>
              </a:ext>
            </a:extLst>
          </p:cNvPr>
          <p:cNvSpPr txBox="1"/>
          <p:nvPr/>
        </p:nvSpPr>
        <p:spPr>
          <a:xfrm>
            <a:off x="1937657" y="804696"/>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2801518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42B5E-9A7A-499F-AF59-327C26775DB8}"/>
              </a:ext>
            </a:extLst>
          </p:cNvPr>
          <p:cNvSpPr/>
          <p:nvPr/>
        </p:nvSpPr>
        <p:spPr>
          <a:xfrm>
            <a:off x="1889759" y="2037195"/>
            <a:ext cx="8412481" cy="4024179"/>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Problems in P are called </a:t>
            </a:r>
            <a:r>
              <a:rPr lang="en-US" sz="2400" i="1" dirty="0">
                <a:solidFill>
                  <a:srgbClr val="0000FF"/>
                </a:solidFill>
                <a:latin typeface="Times New Roman" panose="02020603050405020304" pitchFamily="18" charset="0"/>
                <a:cs typeface="Times New Roman" panose="02020603050405020304" pitchFamily="18" charset="0"/>
              </a:rPr>
              <a:t>tractable</a:t>
            </a:r>
            <a:r>
              <a:rPr lang="en-US" sz="2400" dirty="0">
                <a:solidFill>
                  <a:srgbClr val="0000FF"/>
                </a:solidFill>
                <a:latin typeface="Times New Roman" panose="02020603050405020304" pitchFamily="18" charset="0"/>
                <a:cs typeface="Times New Roman" panose="02020603050405020304" pitchFamily="18" charset="0"/>
              </a:rPr>
              <a:t>, whereas problems not in P are called </a:t>
            </a:r>
            <a:r>
              <a:rPr lang="en-US" sz="2400" i="1" dirty="0">
                <a:solidFill>
                  <a:srgbClr val="0000FF"/>
                </a:solidFill>
                <a:latin typeface="Times New Roman" panose="02020603050405020304" pitchFamily="18" charset="0"/>
                <a:cs typeface="Times New Roman" panose="02020603050405020304" pitchFamily="18" charset="0"/>
              </a:rPr>
              <a:t>intractable</a:t>
            </a:r>
            <a:r>
              <a:rPr lang="en-US" sz="2400" dirty="0">
                <a:solidFill>
                  <a:srgbClr val="0000FF"/>
                </a:solidFill>
                <a:latin typeface="Times New Roman" panose="02020603050405020304" pitchFamily="18" charset="0"/>
                <a:cs typeface="Times New Roman" panose="02020603050405020304" pitchFamily="18" charset="0"/>
              </a:rPr>
              <a:t>. </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For a problem to be in P, a deterministic Turing machine must exist that can decide in polynomial time whether a particular statement of the class addressed by the decision problem is true.</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Example: </a:t>
            </a:r>
          </a:p>
          <a:p>
            <a:pPr marL="800100"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Determining whether an item is in a list of n elements is a tractable problem.</a:t>
            </a:r>
          </a:p>
        </p:txBody>
      </p:sp>
      <p:sp>
        <p:nvSpPr>
          <p:cNvPr id="3" name="TextBox 2">
            <a:extLst>
              <a:ext uri="{FF2B5EF4-FFF2-40B4-BE49-F238E27FC236}">
                <a16:creationId xmlns:a16="http://schemas.microsoft.com/office/drawing/2014/main" id="{715483CB-97B1-46BF-8499-E1784BF28357}"/>
              </a:ext>
            </a:extLst>
          </p:cNvPr>
          <p:cNvSpPr txBox="1"/>
          <p:nvPr/>
        </p:nvSpPr>
        <p:spPr>
          <a:xfrm>
            <a:off x="1850571" y="84665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776368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42B5E-9A7A-499F-AF59-327C26775DB8}"/>
              </a:ext>
            </a:extLst>
          </p:cNvPr>
          <p:cNvSpPr/>
          <p:nvPr/>
        </p:nvSpPr>
        <p:spPr>
          <a:xfrm>
            <a:off x="1993345" y="1356494"/>
            <a:ext cx="8665030" cy="5501506"/>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For a problem to be in NP, it is necessary only that there be a nondeterministic Turing machine that, when given a true statement from the set of statements addressed by the problem, can </a:t>
            </a:r>
            <a:r>
              <a:rPr lang="en-US" sz="2400" i="1" dirty="0">
                <a:solidFill>
                  <a:srgbClr val="0000FF"/>
                </a:solidFill>
                <a:latin typeface="Times New Roman" panose="02020603050405020304" pitchFamily="18" charset="0"/>
                <a:cs typeface="Times New Roman" panose="02020603050405020304" pitchFamily="18" charset="0"/>
              </a:rPr>
              <a:t>verify</a:t>
            </a:r>
            <a:r>
              <a:rPr lang="en-US" sz="2400" dirty="0">
                <a:solidFill>
                  <a:srgbClr val="0000FF"/>
                </a:solidFill>
                <a:latin typeface="Times New Roman" panose="02020603050405020304" pitchFamily="18" charset="0"/>
                <a:cs typeface="Times New Roman" panose="02020603050405020304" pitchFamily="18" charset="0"/>
              </a:rPr>
              <a:t> its truth in polynomial time by making the correct guess at each step from the set of allowable steps corresponding to the current state and tape symbol.</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Example:  </a:t>
            </a:r>
          </a:p>
          <a:p>
            <a:pPr marL="800100"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problem of determining whether a given graph has a Hamilton circuit is an NP problem, because </a:t>
            </a:r>
          </a:p>
          <a:p>
            <a:pPr marL="1257300" lvl="2"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 nondeterministic Turing machine can easily verify that a simple circuit in a graph passes through each vertex exactly once.</a:t>
            </a:r>
            <a:endParaRPr lang="en-US" sz="2400" dirty="0">
              <a:solidFill>
                <a:srgbClr val="22222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F313DE-27A7-4E9A-A52A-FFA73D4026A2}"/>
              </a:ext>
            </a:extLst>
          </p:cNvPr>
          <p:cNvSpPr txBox="1"/>
          <p:nvPr/>
        </p:nvSpPr>
        <p:spPr>
          <a:xfrm>
            <a:off x="2111828" y="614716"/>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689145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5736" y="1798197"/>
            <a:ext cx="9080390" cy="3513334"/>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Introduction – What is an Algorithm?</a:t>
            </a:r>
          </a:p>
          <a:p>
            <a:pPr>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 algorithm is a sequence of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unambiguous</a:t>
            </a:r>
            <a:r>
              <a:rPr lang="en-US" sz="2400" dirty="0">
                <a:latin typeface="Times New Roman" panose="02020603050405020304" pitchFamily="18" charset="0"/>
                <a:ea typeface="Calibri" panose="020F0502020204030204" pitchFamily="34" charset="0"/>
                <a:cs typeface="Times New Roman" panose="02020603050405020304" pitchFamily="18" charset="0"/>
              </a:rPr>
              <a:t> instructions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for solving a problem, i.e., </a:t>
            </a:r>
          </a:p>
          <a:p>
            <a:pPr marL="1257300" lvl="2" indent="-342900">
              <a:lnSpc>
                <a:spcPct val="107000"/>
              </a:lnSpc>
              <a:spcAft>
                <a:spcPts val="800"/>
              </a:spcAft>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given any</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legitimate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input</a:t>
            </a:r>
          </a:p>
          <a:p>
            <a:pPr marL="1257300" lvl="2"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obtain a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required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output in a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finite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amount of time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descr="Image result for sad face">
            <a:extLst>
              <a:ext uri="{FF2B5EF4-FFF2-40B4-BE49-F238E27FC236}">
                <a16:creationId xmlns:a16="http://schemas.microsoft.com/office/drawing/2014/main" id="{20B2F5DA-73B3-4BFA-9D09-31A3620CFB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49273" y="2076780"/>
            <a:ext cx="444097" cy="413871"/>
          </a:xfrm>
          <a:prstGeom prst="rect">
            <a:avLst/>
          </a:prstGeom>
          <a:noFill/>
        </p:spPr>
      </p:pic>
    </p:spTree>
    <p:extLst>
      <p:ext uri="{BB962C8B-B14F-4D97-AF65-F5344CB8AC3E}">
        <p14:creationId xmlns:p14="http://schemas.microsoft.com/office/powerpoint/2010/main" val="3906441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0E042B5E-9A7A-499F-AF59-327C26775DB8}"/>
                  </a:ext>
                </a:extLst>
              </p:cNvPr>
              <p:cNvSpPr/>
              <p:nvPr/>
            </p:nvSpPr>
            <p:spPr>
              <a:xfrm>
                <a:off x="2111828" y="2098155"/>
                <a:ext cx="8508275" cy="3539430"/>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342900" indent="-342900">
                  <a:spcAft>
                    <a:spcPts val="10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Since every deterministic Turing machine is a nondeterministic Turing machine, </a:t>
                </a:r>
                <a:r>
                  <a:rPr lang="en-US" sz="2400" dirty="0">
                    <a:solidFill>
                      <a:schemeClr val="tx1"/>
                    </a:solidFill>
                    <a:latin typeface="Times New Roman" panose="02020603050405020304" pitchFamily="18" charset="0"/>
                    <a:cs typeface="Times New Roman" panose="02020603050405020304" pitchFamily="18" charset="0"/>
                  </a:rPr>
                  <a:t>where each (state, </a:t>
                </a:r>
                <a:r>
                  <a:rPr lang="en-US" sz="2400" dirty="0" err="1">
                    <a:solidFill>
                      <a:schemeClr val="tx1"/>
                    </a:solidFill>
                    <a:latin typeface="Times New Roman" panose="02020603050405020304" pitchFamily="18" charset="0"/>
                    <a:cs typeface="Times New Roman" panose="02020603050405020304" pitchFamily="18" charset="0"/>
                  </a:rPr>
                  <a:t>tapeSymbol</a:t>
                </a:r>
                <a:r>
                  <a:rPr lang="en-US" sz="2400" dirty="0">
                    <a:solidFill>
                      <a:schemeClr val="tx1"/>
                    </a:solidFill>
                    <a:latin typeface="Times New Roman" panose="02020603050405020304" pitchFamily="18" charset="0"/>
                    <a:cs typeface="Times New Roman" panose="02020603050405020304" pitchFamily="18" charset="0"/>
                  </a:rPr>
                  <a:t>) pair occurs in exactly one transition rule defining the machine, </a:t>
                </a:r>
                <a:r>
                  <a:rPr lang="en-US" sz="2400" dirty="0">
                    <a:solidFill>
                      <a:srgbClr val="0000FF"/>
                    </a:solidFill>
                    <a:latin typeface="Times New Roman" panose="02020603050405020304" pitchFamily="18" charset="0"/>
                    <a:cs typeface="Times New Roman" panose="02020603050405020304" pitchFamily="18" charset="0"/>
                  </a:rPr>
                  <a:t>every problem in P is also in NP</a:t>
                </a:r>
                <a:r>
                  <a:rPr lang="en-US" sz="2400" dirty="0">
                    <a:solidFill>
                      <a:schemeClr val="tx1"/>
                    </a:solidFill>
                    <a:latin typeface="Times New Roman" panose="02020603050405020304" pitchFamily="18" charset="0"/>
                    <a:cs typeface="Times New Roman" panose="02020603050405020304" pitchFamily="18" charset="0"/>
                  </a:rPr>
                  <a:t>.  </a:t>
                </a:r>
              </a:p>
              <a:p>
                <a:pPr marL="800100" lvl="1" indent="-342900">
                  <a:spcAft>
                    <a:spcPts val="1000"/>
                  </a:spcAf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 symbols, </a:t>
                </a:r>
                <a:r>
                  <a:rPr lang="en-US" sz="2400" dirty="0">
                    <a:solidFill>
                      <a:srgbClr val="0000FF"/>
                    </a:solidFill>
                    <a:latin typeface="Times New Roman" panose="02020603050405020304" pitchFamily="18" charset="0"/>
                    <a:cs typeface="Times New Roman" panose="02020603050405020304" pitchFamily="18" charset="0"/>
                  </a:rPr>
                  <a:t>P </a:t>
                </a:r>
                <a14:m>
                  <m:oMath xmlns:m="http://schemas.openxmlformats.org/officeDocument/2006/math">
                    <m:r>
                      <a:rPr lang="en-US" sz="2400" i="1" smtClean="0">
                        <a:solidFill>
                          <a:srgbClr val="0000FF"/>
                        </a:solidFill>
                        <a:latin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NP.</a:t>
                </a:r>
              </a:p>
              <a:p>
                <a:pPr marL="342900" indent="-34290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of </a:t>
                </a:r>
                <a:r>
                  <a:rPr lang="en-US" sz="2400" dirty="0">
                    <a:solidFill>
                      <a:srgbClr val="0000FF"/>
                    </a:solidFill>
                    <a:latin typeface="Times New Roman" panose="02020603050405020304" pitchFamily="18" charset="0"/>
                    <a:cs typeface="Times New Roman" panose="02020603050405020304" pitchFamily="18" charset="0"/>
                  </a:rPr>
                  <a:t>the open questions </a:t>
                </a:r>
                <a:r>
                  <a:rPr lang="en-US" sz="2400" dirty="0">
                    <a:latin typeface="Times New Roman" panose="02020603050405020304" pitchFamily="18" charset="0"/>
                    <a:cs typeface="Times New Roman" panose="02020603050405020304" pitchFamily="18" charset="0"/>
                  </a:rPr>
                  <a:t>is that whether every problem in NP is also in P. That is, P = NP.</a:t>
                </a:r>
                <a:endParaRPr lang="en-US" sz="2400" dirty="0">
                  <a:solidFill>
                    <a:schemeClr val="tx1"/>
                  </a:solidFill>
                  <a:latin typeface="Times New Roman" panose="02020603050405020304" pitchFamily="18" charset="0"/>
                  <a:cs typeface="Times New Roman" panose="02020603050405020304" pitchFamily="18" charset="0"/>
                </a:endParaRPr>
              </a:p>
            </p:txBody>
          </p:sp>
        </mc:Choice>
        <mc:Fallback>
          <p:sp>
            <p:nvSpPr>
              <p:cNvPr id="2" name="Rectangle 1">
                <a:extLst>
                  <a:ext uri="{FF2B5EF4-FFF2-40B4-BE49-F238E27FC236}">
                    <a16:creationId xmlns:a16="http://schemas.microsoft.com/office/drawing/2014/main" id="{0E042B5E-9A7A-499F-AF59-327C26775DB8}"/>
                  </a:ext>
                </a:extLst>
              </p:cNvPr>
              <p:cNvSpPr>
                <a:spLocks noRot="1" noChangeAspect="1" noMove="1" noResize="1" noEditPoints="1" noAdjustHandles="1" noChangeArrowheads="1" noChangeShapeType="1" noTextEdit="1"/>
              </p:cNvSpPr>
              <p:nvPr/>
            </p:nvSpPr>
            <p:spPr>
              <a:xfrm>
                <a:off x="2111828" y="2098155"/>
                <a:ext cx="8508275" cy="3539430"/>
              </a:xfrm>
              <a:prstGeom prst="rect">
                <a:avLst/>
              </a:prstGeom>
              <a:blipFill>
                <a:blip r:embed="rId2"/>
                <a:stretch>
                  <a:fillRect l="-1289" t="-1377" r="-1504" b="-36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5EE2462-C7A2-46B5-A1DD-1309DDA60293}"/>
              </a:ext>
            </a:extLst>
          </p:cNvPr>
          <p:cNvSpPr txBox="1"/>
          <p:nvPr/>
        </p:nvSpPr>
        <p:spPr>
          <a:xfrm>
            <a:off x="2111828" y="879480"/>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2766370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A9572B-8BE9-4817-8ABB-65B168064239}"/>
              </a:ext>
            </a:extLst>
          </p:cNvPr>
          <p:cNvSpPr/>
          <p:nvPr/>
        </p:nvSpPr>
        <p:spPr>
          <a:xfrm>
            <a:off x="2229394" y="1987455"/>
            <a:ext cx="7733211" cy="4247317"/>
          </a:xfrm>
          <a:prstGeom prst="rect">
            <a:avLst/>
          </a:prstGeom>
        </p:spPr>
        <p:txBody>
          <a:bodyPr wrap="square">
            <a:spAutoFit/>
          </a:bodyPr>
          <a:lstStyle/>
          <a:p>
            <a:pPr>
              <a:spcAft>
                <a:spcPts val="1800"/>
              </a:spcAft>
            </a:pPr>
            <a:r>
              <a:rPr lang="en-US" sz="2400" dirty="0">
                <a:solidFill>
                  <a:srgbClr val="222222"/>
                </a:solidFill>
                <a:cs typeface="Times New Roman" panose="02020603050405020304" pitchFamily="18" charset="0"/>
              </a:rPr>
              <a:t>In Computational complexity theory</a:t>
            </a:r>
          </a:p>
          <a:p>
            <a:pPr marL="461963" indent="-461963">
              <a:spcAft>
                <a:spcPts val="90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P-problem </a:t>
            </a:r>
            <a:r>
              <a:rPr lang="en-US" sz="2400" dirty="0">
                <a:solidFill>
                  <a:srgbClr val="006699"/>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(which can be solved in polynomial time) is always a NP-problem. </a:t>
            </a:r>
          </a:p>
          <a:p>
            <a:pPr marL="461963" indent="-461963">
              <a:spcAft>
                <a:spcPts val="90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For a NP-problem and a solution to the problem that is somehow known, then demonstrating the correctness of the solution can always be reduced to a single P (polynomial time) verification. </a:t>
            </a:r>
          </a:p>
          <a:p>
            <a:pPr marL="461963" indent="-461963">
              <a:spcAft>
                <a:spcPts val="90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If P and NP are </a:t>
            </a:r>
            <a:r>
              <a:rPr lang="en-US" sz="2400" i="1" dirty="0">
                <a:solidFill>
                  <a:srgbClr val="000000"/>
                </a:solidFill>
                <a:latin typeface="Times New Roman" panose="02020603050405020304" pitchFamily="18" charset="0"/>
                <a:cs typeface="Times New Roman" panose="02020603050405020304" pitchFamily="18" charset="0"/>
              </a:rPr>
              <a:t>not</a:t>
            </a:r>
            <a:r>
              <a:rPr lang="en-US" sz="2400" dirty="0">
                <a:solidFill>
                  <a:srgbClr val="000000"/>
                </a:solidFill>
                <a:latin typeface="Times New Roman" panose="02020603050405020304" pitchFamily="18" charset="0"/>
                <a:cs typeface="Times New Roman" panose="02020603050405020304" pitchFamily="18" charset="0"/>
              </a:rPr>
              <a:t> equivalent, then the solution of NP-problems requires (in the worst case) an exhaustive search.  </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5649A68-6835-4E5B-9C57-FD917ED7AFD0}"/>
              </a:ext>
            </a:extLst>
          </p:cNvPr>
          <p:cNvSpPr txBox="1"/>
          <p:nvPr/>
        </p:nvSpPr>
        <p:spPr>
          <a:xfrm>
            <a:off x="2111828" y="879480"/>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2220260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594" y="977129"/>
            <a:ext cx="2984863" cy="915034"/>
          </a:xfrm>
        </p:spPr>
        <p:txBody>
          <a:bodyPr>
            <a:normAutofit/>
          </a:bodyPr>
          <a:lstStyle/>
          <a:p>
            <a:r>
              <a:rPr lang="en-US" sz="3200" dirty="0">
                <a:latin typeface="+mn-lt"/>
              </a:rPr>
              <a:t>NP problems</a:t>
            </a:r>
          </a:p>
        </p:txBody>
      </p:sp>
      <p:sp>
        <p:nvSpPr>
          <p:cNvPr id="3" name="Content Placeholder 2"/>
          <p:cNvSpPr>
            <a:spLocks noGrp="1"/>
          </p:cNvSpPr>
          <p:nvPr>
            <p:ph idx="1"/>
          </p:nvPr>
        </p:nvSpPr>
        <p:spPr>
          <a:xfrm>
            <a:off x="1543594" y="2269762"/>
            <a:ext cx="9420498" cy="3373392"/>
          </a:xfrm>
        </p:spPr>
        <p:txBody>
          <a:bodyPr>
            <a:normAutofit/>
          </a:bodyPr>
          <a:lstStyle/>
          <a:p>
            <a:pPr>
              <a:spcAft>
                <a:spcPts val="1200"/>
              </a:spcAft>
            </a:pPr>
            <a:r>
              <a:rPr lang="en-US" sz="2400" dirty="0">
                <a:latin typeface="Times New Roman" panose="02020603050405020304" pitchFamily="18" charset="0"/>
                <a:cs typeface="Times New Roman" panose="02020603050405020304" pitchFamily="18" charset="0"/>
              </a:rPr>
              <a:t>Graph theory has these fascinating(annoying?) pairs of problems</a:t>
            </a:r>
          </a:p>
          <a:p>
            <a:pPr lvl="1">
              <a:spcAft>
                <a:spcPts val="1200"/>
              </a:spcAft>
            </a:pPr>
            <a:r>
              <a:rPr lang="en-US" dirty="0">
                <a:latin typeface="Times New Roman" panose="02020603050405020304" pitchFamily="18" charset="0"/>
                <a:cs typeface="Times New Roman" panose="02020603050405020304" pitchFamily="18" charset="0"/>
              </a:rPr>
              <a:t>Shortest path algorithms?</a:t>
            </a:r>
          </a:p>
          <a:p>
            <a:pPr lvl="1">
              <a:spcAft>
                <a:spcPts val="1200"/>
              </a:spcAft>
            </a:pPr>
            <a:r>
              <a:rPr lang="en-US" dirty="0">
                <a:latin typeface="Times New Roman" panose="02020603050405020304" pitchFamily="18" charset="0"/>
                <a:cs typeface="Times New Roman" panose="02020603050405020304" pitchFamily="18" charset="0"/>
              </a:rPr>
              <a:t>Longest path is NP complete (will define </a:t>
            </a:r>
            <a:r>
              <a:rPr lang="en-US" dirty="0">
                <a:solidFill>
                  <a:srgbClr val="0000FF"/>
                </a:solidFill>
                <a:latin typeface="Times New Roman" panose="02020603050405020304" pitchFamily="18" charset="0"/>
                <a:cs typeface="Times New Roman" panose="02020603050405020304" pitchFamily="18" charset="0"/>
              </a:rPr>
              <a:t>NP complete </a:t>
            </a:r>
            <a:r>
              <a:rPr lang="en-US" dirty="0">
                <a:latin typeface="Times New Roman" panose="02020603050405020304" pitchFamily="18" charset="0"/>
                <a:cs typeface="Times New Roman" panose="02020603050405020304" pitchFamily="18" charset="0"/>
              </a:rPr>
              <a:t>later)</a:t>
            </a:r>
          </a:p>
          <a:p>
            <a:pPr lvl="1">
              <a:spcAft>
                <a:spcPts val="1200"/>
              </a:spcAft>
            </a:pPr>
            <a:r>
              <a:rPr lang="en-US" dirty="0">
                <a:latin typeface="Times New Roman" panose="02020603050405020304" pitchFamily="18" charset="0"/>
                <a:cs typeface="Times New Roman" panose="02020603050405020304" pitchFamily="18" charset="0"/>
              </a:rPr>
              <a:t>Eulerian tours (visit every vertex but cover every edge only once, even degree,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Solvable in polynomial time P!</a:t>
            </a:r>
          </a:p>
          <a:p>
            <a:pPr lvl="1">
              <a:spcAft>
                <a:spcPts val="1200"/>
              </a:spcAft>
            </a:pPr>
            <a:r>
              <a:rPr lang="en-US" dirty="0">
                <a:latin typeface="Times New Roman" panose="02020603050405020304" pitchFamily="18" charset="0"/>
                <a:cs typeface="Times New Roman" panose="02020603050405020304" pitchFamily="18" charset="0"/>
              </a:rPr>
              <a:t>Hamiltonian tours (visit every vertex, no vertices can be repeated). NP complete </a:t>
            </a:r>
          </a:p>
        </p:txBody>
      </p:sp>
    </p:spTree>
    <p:extLst>
      <p:ext uri="{BB962C8B-B14F-4D97-AF65-F5344CB8AC3E}">
        <p14:creationId xmlns:p14="http://schemas.microsoft.com/office/powerpoint/2010/main" val="2978371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upload.wikimedia.org/wikipedia/commons/thumb/1/11/GLPK_solution_of_a_travelling_salesman_problem.svg/512px-GLPK_solution_of_a_travelling_salesman_proble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096" y="676774"/>
            <a:ext cx="4876800" cy="45434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03520" y="5510238"/>
            <a:ext cx="6096000" cy="1200329"/>
          </a:xfrm>
          <a:prstGeom prst="rect">
            <a:avLst/>
          </a:prstGeom>
        </p:spPr>
        <p:txBody>
          <a:bodyPr>
            <a:spAutoFit/>
          </a:bodyPr>
          <a:lstStyle/>
          <a:p>
            <a:r>
              <a:rPr lang="en-US" sz="2400" dirty="0">
                <a:solidFill>
                  <a:srgbClr val="222222"/>
                </a:solidFill>
                <a:latin typeface="Times New Roman" panose="02020603050405020304" pitchFamily="18" charset="0"/>
                <a:cs typeface="Times New Roman" panose="02020603050405020304" pitchFamily="18" charset="0"/>
              </a:rPr>
              <a:t>Solution of a travelling salesman problem: the black line shows the shortest possible loop that connects every dot</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792480" y="5510238"/>
            <a:ext cx="3978718" cy="461665"/>
          </a:xfrm>
          <a:prstGeom prst="rect">
            <a:avLst/>
          </a:prstGeom>
        </p:spPr>
        <p:txBody>
          <a:bodyPr wrap="none">
            <a:spAutoFit/>
          </a:bodyPr>
          <a:lstStyle/>
          <a:p>
            <a:r>
              <a:rPr lang="en-US" sz="2400" dirty="0">
                <a:solidFill>
                  <a:srgbClr val="000000"/>
                </a:solidFill>
                <a:latin typeface="Linux Libertine"/>
              </a:rPr>
              <a:t>Travelling salesman problem</a:t>
            </a:r>
            <a:endParaRPr lang="en-US" sz="2400" b="0" i="0" dirty="0">
              <a:solidFill>
                <a:srgbClr val="000000"/>
              </a:solidFill>
              <a:effectLst/>
              <a:latin typeface="Linux Libertine"/>
            </a:endParaRPr>
          </a:p>
        </p:txBody>
      </p:sp>
      <p:pic>
        <p:nvPicPr>
          <p:cNvPr id="6" name="Picture 2" descr="Image result for smiley face images">
            <a:extLst>
              <a:ext uri="{FF2B5EF4-FFF2-40B4-BE49-F238E27FC236}">
                <a16:creationId xmlns:a16="http://schemas.microsoft.com/office/drawing/2014/main" id="{CD107BA6-090E-4DAB-927F-0E7185AC72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2566" y="3675352"/>
            <a:ext cx="635696" cy="46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0362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5958" y="395361"/>
            <a:ext cx="9817769" cy="680650"/>
          </a:xfrm>
          <a:prstGeom prst="rect">
            <a:avLst/>
          </a:prstGeom>
          <a:solidFill>
            <a:srgbClr val="FFFF00"/>
          </a:solidFill>
        </p:spPr>
        <p:txBody>
          <a:bodyPr wrap="square" rtlCol="0">
            <a:spAutoFit/>
          </a:bodyPr>
          <a:lstStyle/>
          <a:p>
            <a:endParaRPr lang="en-US" dirty="0"/>
          </a:p>
        </p:txBody>
      </p:sp>
      <p:sp>
        <p:nvSpPr>
          <p:cNvPr id="2" name="Title 1"/>
          <p:cNvSpPr>
            <a:spLocks noGrp="1"/>
          </p:cNvSpPr>
          <p:nvPr>
            <p:ph type="title"/>
          </p:nvPr>
        </p:nvSpPr>
        <p:spPr>
          <a:xfrm>
            <a:off x="985405" y="160336"/>
            <a:ext cx="8244840" cy="1325563"/>
          </a:xfrm>
        </p:spPr>
        <p:txBody>
          <a:bodyPr>
            <a:normAutofit/>
          </a:bodyPr>
          <a:lstStyle/>
          <a:p>
            <a:r>
              <a:rPr lang="en-US" sz="3200" dirty="0">
                <a:latin typeface="+mn-lt"/>
              </a:rPr>
              <a:t>What is the complexity of </a:t>
            </a:r>
            <a:r>
              <a:rPr lang="en-US" sz="3200" dirty="0" err="1">
                <a:latin typeface="+mn-lt"/>
              </a:rPr>
              <a:t>primality</a:t>
            </a:r>
            <a:r>
              <a:rPr lang="en-US" sz="3200" dirty="0">
                <a:latin typeface="+mn-lt"/>
              </a:rPr>
              <a:t> testing?</a:t>
            </a:r>
          </a:p>
        </p:txBody>
      </p:sp>
      <p:sp>
        <p:nvSpPr>
          <p:cNvPr id="3" name="Content Placeholder 2"/>
          <p:cNvSpPr>
            <a:spLocks noGrp="1"/>
          </p:cNvSpPr>
          <p:nvPr>
            <p:ph idx="1"/>
          </p:nvPr>
        </p:nvSpPr>
        <p:spPr>
          <a:xfrm>
            <a:off x="1227909" y="1398812"/>
            <a:ext cx="9779725" cy="5271187"/>
          </a:xfrm>
        </p:spPr>
        <p:txBody>
          <a:bodyPr>
            <a:noAutofit/>
          </a:bodyPr>
          <a:lstStyle/>
          <a:p>
            <a:pPr marL="0" indent="0">
              <a:buNone/>
            </a:pPr>
            <a:r>
              <a:rPr lang="en-US" sz="2000" dirty="0"/>
              <a:t>public static </a:t>
            </a:r>
            <a:r>
              <a:rPr lang="en-US" sz="2000" dirty="0" err="1"/>
              <a:t>boolean</a:t>
            </a:r>
            <a:r>
              <a:rPr lang="en-US" sz="2000" dirty="0"/>
              <a:t> </a:t>
            </a:r>
            <a:r>
              <a:rPr lang="en-US" sz="2000" dirty="0" err="1"/>
              <a:t>isPrime</a:t>
            </a:r>
            <a:r>
              <a:rPr lang="en-US" sz="2000" dirty="0"/>
              <a:t>(</a:t>
            </a:r>
            <a:r>
              <a:rPr lang="en-US" sz="2000" dirty="0" err="1"/>
              <a:t>int</a:t>
            </a:r>
            <a:r>
              <a:rPr lang="en-US" sz="2000" dirty="0"/>
              <a:t> n){</a:t>
            </a:r>
          </a:p>
          <a:p>
            <a:pPr marL="0" indent="0">
              <a:buNone/>
            </a:pPr>
            <a:r>
              <a:rPr lang="en-US" sz="2000" dirty="0"/>
              <a:t>    </a:t>
            </a:r>
            <a:r>
              <a:rPr lang="en-US" sz="2000" dirty="0" err="1"/>
              <a:t>boolean</a:t>
            </a:r>
            <a:r>
              <a:rPr lang="en-US" sz="2000" dirty="0"/>
              <a:t> answer = (n&gt;1)? true: false;</a:t>
            </a:r>
          </a:p>
          <a:p>
            <a:pPr marL="0" indent="0">
              <a:buNone/>
            </a:pPr>
            <a:endParaRPr lang="en-US" sz="1200" dirty="0"/>
          </a:p>
          <a:p>
            <a:pPr marL="0" indent="0">
              <a:buNone/>
            </a:pPr>
            <a:r>
              <a:rPr lang="en-US" sz="2000" dirty="0"/>
              <a:t>    for(int </a:t>
            </a:r>
            <a:r>
              <a:rPr lang="en-US" sz="2000" dirty="0" err="1"/>
              <a:t>i</a:t>
            </a:r>
            <a:r>
              <a:rPr lang="en-US" sz="2000" dirty="0"/>
              <a:t> = 2; </a:t>
            </a:r>
            <a:r>
              <a:rPr lang="en-US" sz="2000" dirty="0" err="1"/>
              <a:t>i</a:t>
            </a:r>
            <a:r>
              <a:rPr lang="en-US" sz="2000" dirty="0"/>
              <a:t>*</a:t>
            </a:r>
            <a:r>
              <a:rPr lang="en-US" sz="2000" dirty="0" err="1"/>
              <a:t>i</a:t>
            </a:r>
            <a:r>
              <a:rPr lang="en-US" sz="2000" dirty="0"/>
              <a:t> &lt;= n; ++</a:t>
            </a:r>
            <a:r>
              <a:rPr lang="en-US" sz="2000" dirty="0" err="1"/>
              <a:t>i</a:t>
            </a:r>
            <a:r>
              <a:rPr lang="en-US" sz="2000" dirty="0"/>
              <a:t>)</a:t>
            </a:r>
          </a:p>
          <a:p>
            <a:pPr marL="0" indent="0">
              <a:spcBef>
                <a:spcPts val="600"/>
              </a:spcBef>
              <a:buNone/>
            </a:pPr>
            <a:r>
              <a:rPr lang="en-US" sz="2000" dirty="0"/>
              <a:t>    {</a:t>
            </a:r>
          </a:p>
          <a:p>
            <a:pPr marL="0" indent="0">
              <a:spcBef>
                <a:spcPts val="600"/>
              </a:spcBef>
              <a:buNone/>
            </a:pPr>
            <a:r>
              <a:rPr lang="en-US" sz="2000" dirty="0" smtClean="0"/>
              <a:t>        </a:t>
            </a:r>
            <a:r>
              <a:rPr lang="en-US" sz="2000" dirty="0" err="1" smtClean="0"/>
              <a:t>System.out.printf</a:t>
            </a:r>
            <a:r>
              <a:rPr lang="en-US" sz="2000" dirty="0" smtClean="0"/>
              <a:t>("%d\n", </a:t>
            </a:r>
            <a:r>
              <a:rPr lang="en-US" sz="2000" dirty="0" err="1" smtClean="0"/>
              <a:t>i</a:t>
            </a:r>
            <a:r>
              <a:rPr lang="en-US" sz="2000" dirty="0" smtClean="0"/>
              <a:t>);</a:t>
            </a:r>
          </a:p>
          <a:p>
            <a:pPr marL="0" indent="0">
              <a:spcBef>
                <a:spcPts val="600"/>
              </a:spcBef>
              <a:buNone/>
            </a:pPr>
            <a:r>
              <a:rPr lang="en-US" sz="2000" dirty="0" smtClean="0"/>
              <a:t>        if(</a:t>
            </a:r>
            <a:r>
              <a:rPr lang="en-US" sz="2000" dirty="0" err="1" smtClean="0"/>
              <a:t>n%i</a:t>
            </a:r>
            <a:r>
              <a:rPr lang="en-US" sz="2000" dirty="0" smtClean="0"/>
              <a:t> == 0)</a:t>
            </a:r>
          </a:p>
          <a:p>
            <a:pPr marL="0" indent="0">
              <a:spcBef>
                <a:spcPts val="600"/>
              </a:spcBef>
              <a:buNone/>
            </a:pPr>
            <a:r>
              <a:rPr lang="en-US" sz="2000" dirty="0" smtClean="0"/>
              <a:t>        </a:t>
            </a:r>
            <a:r>
              <a:rPr lang="en-US" sz="2000" dirty="0"/>
              <a:t>{</a:t>
            </a:r>
          </a:p>
          <a:p>
            <a:pPr marL="0" indent="0">
              <a:spcBef>
                <a:spcPts val="600"/>
              </a:spcBef>
              <a:buNone/>
            </a:pPr>
            <a:r>
              <a:rPr lang="en-US" sz="2000" dirty="0"/>
              <a:t>            answer = false;</a:t>
            </a:r>
          </a:p>
          <a:p>
            <a:pPr marL="0" indent="0">
              <a:spcBef>
                <a:spcPts val="600"/>
              </a:spcBef>
              <a:buNone/>
            </a:pPr>
            <a:r>
              <a:rPr lang="en-US" sz="2000" dirty="0"/>
              <a:t>            break;</a:t>
            </a:r>
          </a:p>
          <a:p>
            <a:pPr marL="0" indent="0">
              <a:spcBef>
                <a:spcPts val="600"/>
              </a:spcBef>
              <a:buNone/>
            </a:pPr>
            <a:r>
              <a:rPr lang="en-US" sz="2000" dirty="0"/>
              <a:t>        }</a:t>
            </a:r>
          </a:p>
          <a:p>
            <a:pPr marL="0" indent="0">
              <a:spcBef>
                <a:spcPts val="600"/>
              </a:spcBef>
              <a:buNone/>
            </a:pPr>
            <a:r>
              <a:rPr lang="en-US" sz="2000" dirty="0"/>
              <a:t>    }</a:t>
            </a:r>
          </a:p>
          <a:p>
            <a:pPr marL="0" indent="0">
              <a:spcBef>
                <a:spcPts val="600"/>
              </a:spcBef>
              <a:buNone/>
            </a:pPr>
            <a:r>
              <a:rPr lang="en-US" sz="2000" dirty="0"/>
              <a:t>    return answer;      </a:t>
            </a:r>
          </a:p>
          <a:p>
            <a:pPr marL="0" indent="0">
              <a:spcBef>
                <a:spcPts val="600"/>
              </a:spcBef>
              <a:buNone/>
            </a:pPr>
            <a:r>
              <a:rPr lang="en-US" sz="2000" dirty="0"/>
              <a:t>}</a:t>
            </a:r>
          </a:p>
        </p:txBody>
      </p:sp>
      <mc:AlternateContent xmlns:mc="http://schemas.openxmlformats.org/markup-compatibility/2006">
        <mc:Choice xmlns:a14="http://schemas.microsoft.com/office/drawing/2010/main" Requires="a14">
          <p:sp>
            <p:nvSpPr>
              <p:cNvPr id="4" name="TextBox 3"/>
              <p:cNvSpPr txBox="1"/>
              <p:nvPr/>
            </p:nvSpPr>
            <p:spPr>
              <a:xfrm>
                <a:off x="6391904" y="1196205"/>
                <a:ext cx="4858234" cy="5382243"/>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This loops until the square root of n.</a:t>
                </a:r>
              </a:p>
              <a:p>
                <a:r>
                  <a:rPr lang="en-US" sz="2200" dirty="0">
                    <a:latin typeface="Times New Roman" panose="02020603050405020304" pitchFamily="18" charset="0"/>
                    <a:cs typeface="Times New Roman" panose="02020603050405020304" pitchFamily="18" charset="0"/>
                  </a:rPr>
                  <a:t>So this should be </a:t>
                </a:r>
                <a:r>
                  <a:rPr lang="en-US" sz="2200" dirty="0" smtClean="0">
                    <a:latin typeface="Times New Roman" panose="02020603050405020304" pitchFamily="18" charset="0"/>
                    <a:cs typeface="Times New Roman" panose="02020603050405020304" pitchFamily="18" charset="0"/>
                  </a:rPr>
                  <a:t>O(</a:t>
                </a:r>
                <a14:m>
                  <m:oMath xmlns:m="http://schemas.openxmlformats.org/officeDocument/2006/math">
                    <m:rad>
                      <m:radPr>
                        <m:degHide m:val="on"/>
                        <m:ctrlPr>
                          <a:rPr lang="en-US" sz="2200" i="1" smtClean="0">
                            <a:latin typeface="Cambria Math" panose="02040503050406030204" pitchFamily="18" charset="0"/>
                            <a:cs typeface="Times New Roman" panose="02020603050405020304" pitchFamily="18" charset="0"/>
                          </a:rPr>
                        </m:ctrlPr>
                      </m:radPr>
                      <m:deg/>
                      <m:e>
                        <m:r>
                          <a:rPr lang="en-US" sz="2200" b="0" i="1" smtClean="0">
                            <a:latin typeface="Cambria Math" panose="02040503050406030204" pitchFamily="18" charset="0"/>
                            <a:cs typeface="Times New Roman" panose="02020603050405020304" pitchFamily="18" charset="0"/>
                          </a:rPr>
                          <m:t>𝑛</m:t>
                        </m:r>
                      </m:e>
                    </m:rad>
                  </m:oMath>
                </a14:m>
                <a:r>
                  <a:rPr lang="en-US" sz="2200" dirty="0" smtClean="0">
                    <a:latin typeface="Times New Roman" panose="02020603050405020304" pitchFamily="18" charset="0"/>
                    <a:cs typeface="Times New Roman" panose="02020603050405020304" pitchFamily="18" charset="0"/>
                  </a:rPr>
                  <a:t> ), which is not a polynomial time, but is exponential time.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a:t>
                </a:r>
                <a:r>
                  <a:rPr lang="en-US" sz="2200" dirty="0" smtClean="0">
                    <a:latin typeface="Times New Roman" panose="02020603050405020304" pitchFamily="18" charset="0"/>
                    <a:cs typeface="Times New Roman" panose="02020603050405020304" pitchFamily="18" charset="0"/>
                  </a:rPr>
                  <a:t>hat </a:t>
                </a:r>
                <a:r>
                  <a:rPr lang="en-US" sz="2200" dirty="0">
                    <a:latin typeface="Times New Roman" panose="02020603050405020304" pitchFamily="18" charset="0"/>
                    <a:cs typeface="Times New Roman" panose="02020603050405020304" pitchFamily="18" charset="0"/>
                  </a:rPr>
                  <a:t>is the input size?</a:t>
                </a:r>
              </a:p>
              <a:p>
                <a:r>
                  <a:rPr lang="en-US" sz="2200" dirty="0" smtClean="0">
                    <a:latin typeface="Times New Roman" panose="02020603050405020304" pitchFamily="18" charset="0"/>
                    <a:cs typeface="Times New Roman" panose="02020603050405020304" pitchFamily="18" charset="0"/>
                  </a:rPr>
                  <a:t>     How </a:t>
                </a:r>
                <a:r>
                  <a:rPr lang="en-US" sz="2200" dirty="0">
                    <a:latin typeface="Times New Roman" panose="02020603050405020304" pitchFamily="18" charset="0"/>
                    <a:cs typeface="Times New Roman" panose="02020603050405020304" pitchFamily="18" charset="0"/>
                  </a:rPr>
                  <a:t>many bits does it take to </a:t>
                </a:r>
                <a:r>
                  <a:rPr lang="en-US" sz="2200" dirty="0" smtClean="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represent </a:t>
                </a:r>
                <a:r>
                  <a:rPr lang="en-US" sz="2200" dirty="0">
                    <a:latin typeface="Times New Roman" panose="02020603050405020304" pitchFamily="18" charset="0"/>
                    <a:cs typeface="Times New Roman" panose="02020603050405020304" pitchFamily="18" charset="0"/>
                  </a:rPr>
                  <a:t>the number n?</a:t>
                </a:r>
              </a:p>
              <a:p>
                <a:r>
                  <a:rPr lang="en-US" sz="2200" dirty="0" smtClean="0">
                    <a:latin typeface="Times New Roman" panose="02020603050405020304" pitchFamily="18" charset="0"/>
                    <a:cs typeface="Times New Roman" panose="02020603050405020304" pitchFamily="18" charset="0"/>
                  </a:rPr>
                  <a:t>	log(n</a:t>
                </a:r>
                <a:r>
                  <a:rPr lang="en-US" sz="2200" dirty="0">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cs typeface="Times New Roman" panose="02020603050405020304" pitchFamily="18" charset="0"/>
                  </a:rPr>
                  <a:t>k bits</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What is </a:t>
                </a:r>
                <a14:m>
                  <m:oMath xmlns:m="http://schemas.openxmlformats.org/officeDocument/2006/math">
                    <m:rad>
                      <m:radPr>
                        <m:degHide m:val="on"/>
                        <m:ctrlPr>
                          <a:rPr lang="en-US" sz="2200" i="1" smtClean="0">
                            <a:latin typeface="Cambria Math" panose="02040503050406030204" pitchFamily="18" charset="0"/>
                            <a:cs typeface="Times New Roman" panose="02020603050405020304" pitchFamily="18" charset="0"/>
                          </a:rPr>
                        </m:ctrlPr>
                      </m:radPr>
                      <m:deg/>
                      <m:e>
                        <m:r>
                          <a:rPr lang="en-US" sz="2200" b="0" i="1" smtClean="0">
                            <a:latin typeface="Cambria Math" panose="02040503050406030204" pitchFamily="18" charset="0"/>
                            <a:cs typeface="Times New Roman" panose="02020603050405020304" pitchFamily="18" charset="0"/>
                          </a:rPr>
                          <m:t>𝑛</m:t>
                        </m:r>
                      </m:e>
                    </m:rad>
                    <m:r>
                      <a:rPr lang="en-US" sz="2200" b="0" i="1" smtClean="0">
                        <a:latin typeface="Cambria Math" panose="02040503050406030204" pitchFamily="18" charset="0"/>
                        <a:cs typeface="Times New Roman" panose="02020603050405020304" pitchFamily="18" charset="0"/>
                      </a:rPr>
                      <m:t>?</m:t>
                    </m:r>
                  </m:oMath>
                </a14:m>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Since log</a:t>
                </a:r>
                <a:r>
                  <a:rPr lang="en-US" sz="2200" baseline="-25000" dirty="0" smtClean="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n = log</a:t>
                </a:r>
                <a:r>
                  <a:rPr lang="en-US" sz="2200" baseline="-25000" dirty="0" smtClean="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n *log</a:t>
                </a:r>
                <a:r>
                  <a:rPr lang="en-US" sz="2200" baseline="-25000" dirty="0" smtClean="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2</a:t>
                </a:r>
              </a:p>
              <a:p>
                <a:r>
                  <a:rPr lang="en-US" sz="2200" i="1" dirty="0" smtClean="0">
                    <a:latin typeface="Cambria Math" panose="02040503050406030204" pitchFamily="18" charset="0"/>
                    <a:cs typeface="Times New Roman" panose="02020603050405020304" pitchFamily="18" charset="0"/>
                  </a:rPr>
                  <a:t>                      =  </a:t>
                </a:r>
                <a14:m>
                  <m:oMath xmlns:m="http://schemas.openxmlformats.org/officeDocument/2006/math">
                    <m:func>
                      <m:funcPr>
                        <m:ctrlPr>
                          <a:rPr lang="en-US" sz="2200" i="1" smtClean="0">
                            <a:latin typeface="Cambria Math" panose="02040503050406030204" pitchFamily="18" charset="0"/>
                            <a:cs typeface="Times New Roman" panose="02020603050405020304" pitchFamily="18" charset="0"/>
                          </a:rPr>
                        </m:ctrlPr>
                      </m:funcPr>
                      <m:fName>
                        <m:sSub>
                          <m:sSubPr>
                            <m:ctrlPr>
                              <a:rPr lang="en-US" sz="2200" i="1" smtClean="0">
                                <a:latin typeface="Cambria Math" panose="02040503050406030204" pitchFamily="18" charset="0"/>
                                <a:cs typeface="Times New Roman" panose="02020603050405020304" pitchFamily="18" charset="0"/>
                              </a:rPr>
                            </m:ctrlPr>
                          </m:sSubPr>
                          <m:e>
                            <m:r>
                              <m:rPr>
                                <m:sty m:val="p"/>
                              </m:rPr>
                              <a:rPr lang="en-US" sz="2200" i="0" smtClean="0">
                                <a:latin typeface="Cambria Math" panose="02040503050406030204" pitchFamily="18" charset="0"/>
                                <a:cs typeface="Times New Roman" panose="02020603050405020304" pitchFamily="18" charset="0"/>
                              </a:rPr>
                              <m:t>log</m:t>
                            </m:r>
                          </m:e>
                          <m:sub>
                            <m:r>
                              <a:rPr lang="en-US" sz="2200" b="0" i="1" smtClean="0">
                                <a:latin typeface="Cambria Math" panose="02040503050406030204" pitchFamily="18" charset="0"/>
                                <a:cs typeface="Times New Roman" panose="02020603050405020304" pitchFamily="18" charset="0"/>
                              </a:rPr>
                              <m:t>2</m:t>
                            </m:r>
                          </m:sub>
                        </m:sSub>
                      </m:fName>
                      <m:e>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m:rPr>
                                <m:nor/>
                              </m:rPr>
                              <a:rPr lang="en-US" sz="2200" dirty="0">
                                <a:latin typeface="Times New Roman" panose="02020603050405020304" pitchFamily="18" charset="0"/>
                                <a:cs typeface="Times New Roman" panose="02020603050405020304" pitchFamily="18" charset="0"/>
                              </a:rPr>
                              <m:t>log</m:t>
                            </m:r>
                            <m:r>
                              <m:rPr>
                                <m:nor/>
                              </m:rPr>
                              <a:rPr lang="en-US" sz="2200" baseline="-25000" dirty="0">
                                <a:latin typeface="Times New Roman" panose="02020603050405020304" pitchFamily="18" charset="0"/>
                                <a:cs typeface="Times New Roman" panose="02020603050405020304" pitchFamily="18" charset="0"/>
                              </a:rPr>
                              <m:t>2</m:t>
                            </m:r>
                            <m:r>
                              <m:rPr>
                                <m:nor/>
                              </m:rPr>
                              <a:rPr lang="en-US" sz="2200" dirty="0">
                                <a:latin typeface="Times New Roman" panose="02020603050405020304" pitchFamily="18" charset="0"/>
                                <a:cs typeface="Times New Roman" panose="02020603050405020304" pitchFamily="18" charset="0"/>
                              </a:rPr>
                              <m:t> </m:t>
                            </m:r>
                            <m:r>
                              <m:rPr>
                                <m:nor/>
                              </m:rPr>
                              <a:rPr lang="en-US" sz="2200" dirty="0">
                                <a:latin typeface="Times New Roman" panose="02020603050405020304" pitchFamily="18" charset="0"/>
                                <a:cs typeface="Times New Roman" panose="02020603050405020304" pitchFamily="18" charset="0"/>
                              </a:rPr>
                              <m:t>n</m:t>
                            </m:r>
                          </m:sup>
                        </m:sSup>
                      </m:e>
                    </m:func>
                  </m:oMath>
                </a14:m>
                <a:endParaRPr lang="en-US" sz="2200" i="1" dirty="0" smtClean="0">
                  <a:latin typeface="Cambria Math" panose="02040503050406030204" pitchFamily="18" charset="0"/>
                  <a:cs typeface="Times New Roman" panose="02020603050405020304" pitchFamily="18" charset="0"/>
                </a:endParaRPr>
              </a:p>
              <a:p>
                <a:r>
                  <a:rPr lang="en-US" sz="2200" i="1" dirty="0" smtClean="0">
                    <a:latin typeface="Cambria Math" panose="020405030504060302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n  =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func>
                          <m:funcPr>
                            <m:ctrlPr>
                              <a:rPr lang="en-US" sz="2200" i="1" smtClean="0">
                                <a:latin typeface="Cambria Math" panose="02040503050406030204" pitchFamily="18" charset="0"/>
                                <a:cs typeface="Times New Roman" panose="02020603050405020304" pitchFamily="18" charset="0"/>
                              </a:rPr>
                            </m:ctrlPr>
                          </m:funcPr>
                          <m:fName>
                            <m:sSub>
                              <m:sSubPr>
                                <m:ctrlPr>
                                  <a:rPr lang="en-US" sz="2200" i="1" smtClean="0">
                                    <a:latin typeface="Cambria Math" panose="02040503050406030204" pitchFamily="18" charset="0"/>
                                    <a:cs typeface="Times New Roman" panose="02020603050405020304" pitchFamily="18" charset="0"/>
                                  </a:rPr>
                                </m:ctrlPr>
                              </m:sSubPr>
                              <m:e>
                                <m:r>
                                  <m:rPr>
                                    <m:sty m:val="p"/>
                                  </m:rPr>
                                  <a:rPr lang="en-US" sz="2200" i="0" smtClean="0">
                                    <a:latin typeface="Cambria Math" panose="02040503050406030204" pitchFamily="18" charset="0"/>
                                    <a:cs typeface="Times New Roman" panose="02020603050405020304" pitchFamily="18" charset="0"/>
                                  </a:rPr>
                                  <m:t>log</m:t>
                                </m:r>
                              </m:e>
                              <m:sub>
                                <m:r>
                                  <a:rPr lang="en-US" sz="2200" b="0" i="1" smtClean="0">
                                    <a:latin typeface="Cambria Math" panose="02040503050406030204" pitchFamily="18" charset="0"/>
                                    <a:cs typeface="Times New Roman" panose="02020603050405020304" pitchFamily="18" charset="0"/>
                                  </a:rPr>
                                  <m:t>2</m:t>
                                </m:r>
                              </m:sub>
                            </m:sSub>
                          </m:fName>
                          <m:e>
                            <m:r>
                              <a:rPr lang="en-US" sz="2200" b="0" i="1" smtClean="0">
                                <a:latin typeface="Cambria Math" panose="02040503050406030204" pitchFamily="18" charset="0"/>
                                <a:cs typeface="Times New Roman" panose="02020603050405020304" pitchFamily="18" charset="0"/>
                              </a:rPr>
                              <m:t>𝑛</m:t>
                            </m:r>
                          </m:e>
                        </m:func>
                      </m:sup>
                    </m:sSup>
                  </m:oMath>
                </a14:m>
                <a:endParaRPr lang="en-US" sz="2200" i="1" dirty="0" smtClean="0">
                  <a:latin typeface="Cambria Math" panose="02040503050406030204" pitchFamily="18" charset="0"/>
                  <a:cs typeface="Times New Roman" panose="02020603050405020304" pitchFamily="18" charset="0"/>
                </a:endParaRPr>
              </a:p>
              <a:p>
                <a14:m>
                  <m:oMath xmlns:m="http://schemas.openxmlformats.org/officeDocument/2006/math">
                    <m:r>
                      <a:rPr lang="en-US" sz="2200" b="0" i="1" smtClean="0">
                        <a:latin typeface="Cambria Math" panose="02040503050406030204" pitchFamily="18" charset="0"/>
                        <a:cs typeface="Times New Roman" panose="02020603050405020304" pitchFamily="18" charset="0"/>
                      </a:rPr>
                      <m:t>𝑂</m:t>
                    </m:r>
                    <m:r>
                      <a:rPr lang="en-US" sz="2200" b="0" i="1" smtClean="0">
                        <a:latin typeface="Cambria Math" panose="02040503050406030204" pitchFamily="18" charset="0"/>
                        <a:cs typeface="Times New Roman" panose="02020603050405020304" pitchFamily="18" charset="0"/>
                      </a:rPr>
                      <m:t>(</m:t>
                    </m:r>
                    <m:rad>
                      <m:radPr>
                        <m:degHide m:val="on"/>
                        <m:ctrlPr>
                          <a:rPr lang="en-US" sz="2200" i="1" smtClean="0">
                            <a:latin typeface="Cambria Math" panose="02040503050406030204" pitchFamily="18" charset="0"/>
                            <a:cs typeface="Times New Roman" panose="02020603050405020304" pitchFamily="18" charset="0"/>
                          </a:rPr>
                        </m:ctrlPr>
                      </m:radPr>
                      <m:deg/>
                      <m:e>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 </m:t>
                        </m:r>
                      </m:e>
                    </m:ra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𝑂</m:t>
                    </m:r>
                    <m:r>
                      <a:rPr lang="en-US" sz="2200" b="0" i="1" smtClean="0">
                        <a:latin typeface="Cambria Math" panose="02040503050406030204" pitchFamily="18" charset="0"/>
                        <a:cs typeface="Times New Roman" panose="02020603050405020304" pitchFamily="18" charset="0"/>
                      </a:rPr>
                      <m:t>(</m:t>
                    </m:r>
                    <m:rad>
                      <m:radPr>
                        <m:degHide m:val="on"/>
                        <m:ctrlPr>
                          <a:rPr lang="en-US" sz="2200" b="0" i="1" smtClean="0">
                            <a:latin typeface="Cambria Math" panose="02040503050406030204" pitchFamily="18" charset="0"/>
                            <a:cs typeface="Times New Roman" panose="02020603050405020304" pitchFamily="18" charset="0"/>
                          </a:rPr>
                        </m:ctrlPr>
                      </m:radPr>
                      <m:deg/>
                      <m:e>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log</m:t>
                                </m:r>
                              </m:fName>
                              <m:e>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𝑛</m:t>
                                    </m:r>
                                  </m:e>
                                </m:d>
                              </m:e>
                            </m:func>
                          </m:sup>
                        </m:sSup>
                      </m:e>
                    </m:rad>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O((</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func>
                              <m:funcPr>
                                <m:ctrlPr>
                                  <a:rPr lang="en-US" sz="2200" i="1" smtClean="0">
                                    <a:latin typeface="Cambria Math" panose="02040503050406030204" pitchFamily="18" charset="0"/>
                                    <a:cs typeface="Times New Roman" panose="02020603050405020304" pitchFamily="18" charset="0"/>
                                  </a:rPr>
                                </m:ctrlPr>
                              </m:funcPr>
                              <m:fName>
                                <m:sSub>
                                  <m:sSubPr>
                                    <m:ctrlPr>
                                      <a:rPr lang="en-US" sz="2200" i="1" smtClean="0">
                                        <a:latin typeface="Cambria Math" panose="02040503050406030204" pitchFamily="18" charset="0"/>
                                        <a:cs typeface="Times New Roman" panose="02020603050405020304" pitchFamily="18" charset="0"/>
                                      </a:rPr>
                                    </m:ctrlPr>
                                  </m:sSubPr>
                                  <m:e>
                                    <m:r>
                                      <m:rPr>
                                        <m:sty m:val="p"/>
                                      </m:rPr>
                                      <a:rPr lang="en-US" sz="2200" i="0" smtClean="0">
                                        <a:latin typeface="Cambria Math" panose="02040503050406030204" pitchFamily="18" charset="0"/>
                                        <a:cs typeface="Times New Roman" panose="02020603050405020304" pitchFamily="18" charset="0"/>
                                      </a:rPr>
                                      <m:t>log</m:t>
                                    </m:r>
                                  </m:e>
                                  <m:sub>
                                    <m:r>
                                      <a:rPr lang="en-US" sz="2200" b="0" i="1" smtClean="0">
                                        <a:latin typeface="Cambria Math" panose="02040503050406030204" pitchFamily="18" charset="0"/>
                                        <a:cs typeface="Times New Roman" panose="02020603050405020304" pitchFamily="18" charset="0"/>
                                      </a:rPr>
                                      <m:t>2</m:t>
                                    </m:r>
                                  </m:sub>
                                </m:sSub>
                              </m:fName>
                              <m:e>
                                <m:r>
                                  <a:rPr lang="en-US" sz="2200" b="0" i="1" smtClean="0">
                                    <a:latin typeface="Cambria Math" panose="02040503050406030204" pitchFamily="18" charset="0"/>
                                    <a:cs typeface="Times New Roman" panose="02020603050405020304" pitchFamily="18" charset="0"/>
                                  </a:rPr>
                                  <m:t>𝑛</m:t>
                                </m:r>
                              </m:e>
                            </m:func>
                          </m:sup>
                        </m:sSup>
                        <m:r>
                          <a:rPr lang="en-US" sz="2200" b="0" i="1" smtClean="0">
                            <a:latin typeface="Cambria Math" panose="02040503050406030204" pitchFamily="18" charset="0"/>
                            <a:cs typeface="Times New Roman" panose="02020603050405020304" pitchFamily="18" charset="0"/>
                          </a:rPr>
                          <m:t>)</m:t>
                        </m:r>
                      </m:e>
                      <m:sup>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2</m:t>
                            </m:r>
                          </m:den>
                        </m:f>
                      </m:sup>
                    </m:sSup>
                    <m:r>
                      <a:rPr lang="en-US" sz="2200" b="0" i="1" smtClean="0">
                        <a:latin typeface="Cambria Math" panose="02040503050406030204" pitchFamily="18" charset="0"/>
                        <a:cs typeface="Times New Roman" panose="02020603050405020304" pitchFamily="18" charset="0"/>
                      </a:rPr>
                      <m:t> </m:t>
                    </m:r>
                  </m:oMath>
                </a14:m>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Naïve primality testing is exponential</a:t>
                </a:r>
                <a:r>
                  <a:rPr lang="en-US" sz="2000" dirty="0">
                    <a:latin typeface="Times New Roman" panose="02020603050405020304" pitchFamily="18" charset="0"/>
                    <a:cs typeface="Times New Roman" panose="02020603050405020304" pitchFamily="18" charset="0"/>
                  </a:rPr>
                  <a:t>!!</a:t>
                </a:r>
              </a:p>
            </p:txBody>
          </p:sp>
        </mc:Choice>
        <mc:Fallback>
          <p:sp>
            <p:nvSpPr>
              <p:cNvPr id="4" name="TextBox 3"/>
              <p:cNvSpPr txBox="1">
                <a:spLocks noRot="1" noChangeAspect="1" noMove="1" noResize="1" noEditPoints="1" noAdjustHandles="1" noChangeArrowheads="1" noChangeShapeType="1" noTextEdit="1"/>
              </p:cNvSpPr>
              <p:nvPr/>
            </p:nvSpPr>
            <p:spPr>
              <a:xfrm>
                <a:off x="6391904" y="1196205"/>
                <a:ext cx="4858234" cy="5382243"/>
              </a:xfrm>
              <a:prstGeom prst="rect">
                <a:avLst/>
              </a:prstGeom>
              <a:blipFill>
                <a:blip r:embed="rId2"/>
                <a:stretch>
                  <a:fillRect l="-1633" t="-793" b="-1472"/>
                </a:stretch>
              </a:blipFill>
            </p:spPr>
            <p:txBody>
              <a:bodyPr/>
              <a:lstStyle/>
              <a:p>
                <a:r>
                  <a:rPr lang="en-US">
                    <a:noFill/>
                  </a:rPr>
                  <a:t> </a:t>
                </a:r>
              </a:p>
            </p:txBody>
          </p:sp>
        </mc:Fallback>
      </mc:AlternateContent>
    </p:spTree>
    <p:extLst>
      <p:ext uri="{BB962C8B-B14F-4D97-AF65-F5344CB8AC3E}">
        <p14:creationId xmlns:p14="http://schemas.microsoft.com/office/powerpoint/2010/main" val="109812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467" y="1070521"/>
            <a:ext cx="6564086" cy="923744"/>
          </a:xfrm>
        </p:spPr>
        <p:txBody>
          <a:bodyPr>
            <a:normAutofit/>
          </a:bodyPr>
          <a:lstStyle/>
          <a:p>
            <a:r>
              <a:rPr lang="en-US" sz="3200" dirty="0">
                <a:latin typeface="+mn-lt"/>
              </a:rPr>
              <a:t>Why obsess about primes?</a:t>
            </a:r>
          </a:p>
        </p:txBody>
      </p:sp>
      <p:sp>
        <p:nvSpPr>
          <p:cNvPr id="3" name="Content Placeholder 2"/>
          <p:cNvSpPr>
            <a:spLocks noGrp="1"/>
          </p:cNvSpPr>
          <p:nvPr>
            <p:ph idx="1"/>
          </p:nvPr>
        </p:nvSpPr>
        <p:spPr>
          <a:xfrm>
            <a:off x="1663337" y="2730749"/>
            <a:ext cx="7698377" cy="2357528"/>
          </a:xfrm>
        </p:spPr>
        <p:txBody>
          <a:bodyPr>
            <a:normAutofit/>
          </a:bodyPr>
          <a:lstStyle/>
          <a:p>
            <a:pPr marL="461963" indent="-461963"/>
            <a:r>
              <a:rPr lang="en-US" sz="2400" dirty="0">
                <a:latin typeface="Times New Roman" panose="02020603050405020304" pitchFamily="18" charset="0"/>
                <a:cs typeface="Times New Roman" panose="02020603050405020304" pitchFamily="18" charset="0"/>
              </a:rPr>
              <a:t>Cryptography uses it heavily</a:t>
            </a:r>
          </a:p>
          <a:p>
            <a:pPr marL="461963" indent="-461963"/>
            <a:r>
              <a:rPr lang="en-US" sz="2400" dirty="0" err="1">
                <a:latin typeface="Times New Roman" panose="02020603050405020304" pitchFamily="18" charset="0"/>
                <a:cs typeface="Times New Roman" panose="02020603050405020304" pitchFamily="18" charset="0"/>
              </a:rPr>
              <a:t>Primality</a:t>
            </a:r>
            <a:r>
              <a:rPr lang="en-US" sz="2400" dirty="0">
                <a:latin typeface="Times New Roman" panose="02020603050405020304" pitchFamily="18" charset="0"/>
                <a:cs typeface="Times New Roman" panose="02020603050405020304" pitchFamily="18" charset="0"/>
              </a:rPr>
              <a:t> testing actually is in P</a:t>
            </a:r>
          </a:p>
          <a:p>
            <a:pPr marL="461963" indent="-461963"/>
            <a:r>
              <a:rPr lang="en-US" sz="2400" dirty="0">
                <a:latin typeface="Times New Roman" panose="02020603050405020304" pitchFamily="18" charset="0"/>
                <a:cs typeface="Times New Roman" panose="02020603050405020304" pitchFamily="18" charset="0"/>
              </a:rPr>
              <a:t>Proven in 2002 </a:t>
            </a:r>
          </a:p>
          <a:p>
            <a:pPr marL="914400" lvl="1" indent="-457200"/>
            <a:r>
              <a:rPr lang="en-US" dirty="0">
                <a:latin typeface="Times New Roman" panose="02020603050405020304" pitchFamily="18" charset="0"/>
                <a:cs typeface="Times New Roman" panose="02020603050405020304" pitchFamily="18" charset="0"/>
              </a:rPr>
              <a:t>Uses complicated number theory</a:t>
            </a:r>
          </a:p>
          <a:p>
            <a:pPr marL="914400" lvl="1" indent="-457200"/>
            <a:r>
              <a:rPr lang="en-US" dirty="0">
                <a:latin typeface="Times New Roman" panose="02020603050405020304" pitchFamily="18" charset="0"/>
                <a:cs typeface="Times New Roman" panose="02020603050405020304" pitchFamily="18" charset="0"/>
              </a:rPr>
              <a:t>Also known as primality test</a:t>
            </a:r>
          </a:p>
        </p:txBody>
      </p:sp>
    </p:spTree>
    <p:extLst>
      <p:ext uri="{BB962C8B-B14F-4D97-AF65-F5344CB8AC3E}">
        <p14:creationId xmlns:p14="http://schemas.microsoft.com/office/powerpoint/2010/main" val="22770276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469" y="1036003"/>
            <a:ext cx="4360817" cy="793116"/>
          </a:xfrm>
        </p:spPr>
        <p:txBody>
          <a:bodyPr>
            <a:normAutofit/>
          </a:bodyPr>
          <a:lstStyle/>
          <a:p>
            <a:r>
              <a:rPr lang="en-US" sz="3200" dirty="0">
                <a:latin typeface="+mn-lt"/>
              </a:rPr>
              <a:t>The complexity class NP</a:t>
            </a:r>
          </a:p>
        </p:txBody>
      </p:sp>
      <p:sp>
        <p:nvSpPr>
          <p:cNvPr id="3" name="Content Placeholder 2"/>
          <p:cNvSpPr>
            <a:spLocks noGrp="1"/>
          </p:cNvSpPr>
          <p:nvPr>
            <p:ph idx="1"/>
          </p:nvPr>
        </p:nvSpPr>
        <p:spPr>
          <a:xfrm>
            <a:off x="1451067" y="2150244"/>
            <a:ext cx="8854439" cy="3275195"/>
          </a:xfrm>
        </p:spPr>
        <p:txBody>
          <a:bodyPr>
            <a:normAutofit/>
          </a:bodyPr>
          <a:lstStyle/>
          <a:p>
            <a:pPr marL="457200" indent="-457200"/>
            <a:r>
              <a:rPr lang="en-US" sz="2400" dirty="0">
                <a:latin typeface="Times New Roman" panose="02020603050405020304" pitchFamily="18" charset="0"/>
                <a:cs typeface="Times New Roman" panose="02020603050405020304" pitchFamily="18" charset="0"/>
              </a:rPr>
              <a:t>NP is not the same as non-polynomial complexity/running time. NP does not stand for not polynomial.</a:t>
            </a:r>
          </a:p>
          <a:p>
            <a:pPr marL="457200" indent="-457200"/>
            <a:r>
              <a:rPr lang="en-US" sz="2400" dirty="0">
                <a:latin typeface="Times New Roman" panose="02020603050405020304" pitchFamily="18" charset="0"/>
                <a:cs typeface="Times New Roman" panose="02020603050405020304" pitchFamily="18" charset="0"/>
              </a:rPr>
              <a:t>NP stands for Non-Deterministic polynomial time</a:t>
            </a:r>
          </a:p>
          <a:p>
            <a:pPr marL="457200" indent="-457200"/>
            <a:r>
              <a:rPr lang="en-US" sz="2400" dirty="0">
                <a:latin typeface="Times New Roman" panose="02020603050405020304" pitchFamily="18" charset="0"/>
                <a:cs typeface="Times New Roman" panose="02020603050405020304" pitchFamily="18" charset="0"/>
              </a:rPr>
              <a:t>NP means verifiable in polynomial time</a:t>
            </a:r>
          </a:p>
          <a:p>
            <a:pPr marL="457200" indent="-457200"/>
            <a:r>
              <a:rPr lang="en-US" sz="2400" dirty="0">
                <a:latin typeface="Times New Roman" panose="02020603050405020304" pitchFamily="18" charset="0"/>
                <a:cs typeface="Times New Roman" panose="02020603050405020304" pitchFamily="18" charset="0"/>
              </a:rPr>
              <a:t>Verifiable?</a:t>
            </a:r>
          </a:p>
          <a:p>
            <a:pPr marL="914400" lvl="2" indent="-457200"/>
            <a:r>
              <a:rPr lang="en-US" sz="2400" dirty="0">
                <a:latin typeface="Times New Roman" panose="02020603050405020304" pitchFamily="18" charset="0"/>
                <a:cs typeface="Times New Roman" panose="02020603050405020304" pitchFamily="18" charset="0"/>
              </a:rPr>
              <a:t>If we are somehow given a ‘certificate’ of a solution we can verify the legitimacy in polynomial time</a:t>
            </a:r>
          </a:p>
        </p:txBody>
      </p:sp>
    </p:spTree>
    <p:extLst>
      <p:ext uri="{BB962C8B-B14F-4D97-AF65-F5344CB8AC3E}">
        <p14:creationId xmlns:p14="http://schemas.microsoft.com/office/powerpoint/2010/main" val="16681057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0C397F-1971-427C-8076-FA9EA014FF67}"/>
              </a:ext>
            </a:extLst>
          </p:cNvPr>
          <p:cNvSpPr/>
          <p:nvPr/>
        </p:nvSpPr>
        <p:spPr>
          <a:xfrm>
            <a:off x="2368731" y="2551837"/>
            <a:ext cx="7942218" cy="2677656"/>
          </a:xfrm>
          <a:prstGeom prst="rect">
            <a:avLst/>
          </a:prstGeom>
        </p:spPr>
        <p:txBody>
          <a:bodyPr wrap="square">
            <a:spAutoFit/>
          </a:bodyPr>
          <a:lstStyle/>
          <a:p>
            <a:pPr marL="461963" indent="-461963">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P = the set of problems that are solvable in polynomial time by a Deterministic Turing Machine. </a:t>
            </a:r>
          </a:p>
          <a:p>
            <a:pPr marL="461963" indent="-461963">
              <a:buFont typeface="Arial" panose="020B0604020202020204" pitchFamily="34" charset="0"/>
              <a:buChar char="•"/>
            </a:pPr>
            <a:endParaRPr lang="en-US" sz="2400" dirty="0">
              <a:solidFill>
                <a:srgbClr val="222222"/>
              </a:solidFill>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NP = the set of decision problems(answer is either yes or no) that are solvable in nondeterministic polynomial time; i.e., can be solved in polynomial time by a Nondeterministic Turing Machine.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2897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29" name="Picture 5">
            <a:extLst>
              <a:ext uri="{FF2B5EF4-FFF2-40B4-BE49-F238E27FC236}">
                <a16:creationId xmlns:a16="http://schemas.microsoft.com/office/drawing/2014/main" id="{1BE8DB42-4160-45BF-8C43-748B4904D7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1666" y="710214"/>
            <a:ext cx="7187360" cy="44921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67DC484-116D-4F2C-B710-053AFA15334E}"/>
              </a:ext>
            </a:extLst>
          </p:cNvPr>
          <p:cNvSpPr/>
          <p:nvPr/>
        </p:nvSpPr>
        <p:spPr>
          <a:xfrm>
            <a:off x="2618913" y="5346551"/>
            <a:ext cx="7785716" cy="1200329"/>
          </a:xfrm>
          <a:prstGeom prst="rect">
            <a:avLst/>
          </a:prstGeom>
        </p:spPr>
        <p:txBody>
          <a:bodyPr wrap="square">
            <a:spAutoFit/>
          </a:bodyPr>
          <a:lstStyle/>
          <a:p>
            <a:r>
              <a:rPr lang="en-US" sz="2400" dirty="0">
                <a:solidFill>
                  <a:srgbClr val="222222"/>
                </a:solidFill>
                <a:latin typeface="Times New Roman" panose="02020603050405020304" pitchFamily="18" charset="0"/>
                <a:cs typeface="Times New Roman" panose="02020603050405020304" pitchFamily="18" charset="0"/>
              </a:rPr>
              <a:t>Euler diagram for P, NP, NP-complete, and NP-hard set of problems (excluding the empty language and its complement, which belong to P but are not NP-complete)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381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386F44-08C8-4CBB-80AA-F675CFDFDB00}"/>
              </a:ext>
            </a:extLst>
          </p:cNvPr>
          <p:cNvSpPr/>
          <p:nvPr/>
        </p:nvSpPr>
        <p:spPr>
          <a:xfrm>
            <a:off x="2996857" y="3136612"/>
            <a:ext cx="6355651" cy="1077218"/>
          </a:xfrm>
          <a:prstGeom prst="rect">
            <a:avLst/>
          </a:prstGeom>
        </p:spPr>
        <p:txBody>
          <a:bodyPr wrap="square">
            <a:spAutoFit/>
          </a:bodyPr>
          <a:lstStyle/>
          <a:p>
            <a:pPr algn="ctr"/>
            <a:r>
              <a:rPr lang="en-US" altLang="en-US" sz="3200" dirty="0">
                <a:cs typeface="Times New Roman" panose="02020603050405020304" pitchFamily="18" charset="0"/>
              </a:rPr>
              <a:t>Formal Proof of Program Correctness</a:t>
            </a:r>
          </a:p>
          <a:p>
            <a:pPr algn="ctr"/>
            <a:r>
              <a:rPr lang="en-US" altLang="en-US" sz="3200" dirty="0">
                <a:cs typeface="Times New Roman" panose="02020603050405020304" pitchFamily="18" charset="0"/>
              </a:rPr>
              <a:t>Using Axiomatic Semantics</a:t>
            </a:r>
          </a:p>
        </p:txBody>
      </p:sp>
    </p:spTree>
    <p:extLst>
      <p:ext uri="{BB962C8B-B14F-4D97-AF65-F5344CB8AC3E}">
        <p14:creationId xmlns:p14="http://schemas.microsoft.com/office/powerpoint/2010/main" val="4049964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3207" y="1819422"/>
            <a:ext cx="7659758" cy="3523978"/>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Algorithms: Efficiency, Analysis and Order</a:t>
            </a:r>
          </a:p>
          <a:p>
            <a:pPr>
              <a:lnSpc>
                <a:spcPct val="107000"/>
              </a:lnSpc>
              <a:spcAft>
                <a:spcPts val="800"/>
              </a:spcAft>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lnSpc>
                <a:spcPct val="107000"/>
              </a:lnSpc>
              <a:spcAft>
                <a:spcPts val="8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Developing efficient algorithms, </a:t>
            </a:r>
          </a:p>
          <a:p>
            <a:pPr marL="914400" lvl="1" indent="-457200">
              <a:lnSpc>
                <a:spcPct val="107000"/>
              </a:lnSpc>
              <a:spcAft>
                <a:spcPts val="8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Complexity analysis of algorithms </a:t>
            </a:r>
          </a:p>
          <a:p>
            <a:pPr marL="914400" lvl="1" indent="-457200">
              <a:lnSpc>
                <a:spcPct val="107000"/>
              </a:lnSpc>
              <a:spcAft>
                <a:spcPts val="8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finally, orders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2" descr="Image result for smiley face images">
            <a:extLst>
              <a:ext uri="{FF2B5EF4-FFF2-40B4-BE49-F238E27FC236}">
                <a16:creationId xmlns:a16="http://schemas.microsoft.com/office/drawing/2014/main" id="{0761CDD3-3D29-4777-938B-A05D7718A7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67657">
            <a:off x="910069" y="2133600"/>
            <a:ext cx="574173" cy="416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31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5607" y="3608712"/>
            <a:ext cx="6096000" cy="545919"/>
          </a:xfrm>
          <a:prstGeom prst="rect">
            <a:avLst/>
          </a:prstGeom>
        </p:spPr>
        <p:txBody>
          <a:bodyPr>
            <a:spAutoFit/>
          </a:bodyPr>
          <a:lstStyle/>
          <a:p>
            <a:pPr algn="ctr">
              <a:lnSpc>
                <a:spcPct val="150000"/>
              </a:lnSpc>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To be continued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799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6135" y="876052"/>
            <a:ext cx="9216485" cy="5627823"/>
          </a:xfrm>
          <a:prstGeom prst="rect">
            <a:avLst/>
          </a:prstGeom>
        </p:spPr>
        <p:txBody>
          <a:bodyPr wrap="square">
            <a:spAutoFit/>
          </a:bodyPr>
          <a:lstStyle/>
          <a:p>
            <a:pPr>
              <a:lnSpc>
                <a:spcPct val="107000"/>
              </a:lnSpc>
              <a:spcAft>
                <a:spcPts val="1800"/>
              </a:spcAft>
            </a:pPr>
            <a:r>
              <a:rPr lang="en-US" sz="2600" dirty="0">
                <a:ea typeface="Calibri" panose="020F0502020204030204" pitchFamily="34" charset="0"/>
                <a:cs typeface="Times New Roman" panose="02020603050405020304" pitchFamily="18" charset="0"/>
              </a:rPr>
              <a:t>Algorithms: Efficiency, Analysis and Order</a:t>
            </a:r>
          </a:p>
          <a:p>
            <a:pPr marL="457200" marR="0" lvl="0" indent="-457200">
              <a:lnSpc>
                <a:spcPct val="107000"/>
              </a:lnSpc>
              <a:spcBef>
                <a:spcPts val="0"/>
              </a:spcBef>
              <a:buFont typeface="+mj-lt"/>
              <a:buAutoNum type="arabicPeriod"/>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Developing efficient algorithms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Algorithms’ efficiency remains always an important consideration, </a:t>
            </a:r>
            <a:r>
              <a:rPr lang="en-US" sz="2400" dirty="0">
                <a:latin typeface="Times New Roman" panose="02020603050405020304" pitchFamily="18" charset="0"/>
                <a:ea typeface="Calibri" panose="020F0502020204030204" pitchFamily="34" charset="0"/>
                <a:cs typeface="Times New Roman" panose="02020603050405020304" pitchFamily="18" charset="0"/>
              </a:rPr>
              <a:t>regardless of the development of fast computers and cheap memory.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a:t>
            </a:r>
          </a:p>
          <a:p>
            <a:pPr marL="914400" marR="0" indent="-457200">
              <a:lnSpc>
                <a:spcPct val="107000"/>
              </a:lnSpc>
              <a:spcBef>
                <a:spcPts val="0"/>
              </a:spcBef>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finding a name in the phone book:</a:t>
            </a:r>
          </a:p>
          <a:p>
            <a:pPr marL="12573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modified binary search </a:t>
            </a:r>
            <a:r>
              <a:rPr lang="en-US" sz="2400" dirty="0">
                <a:latin typeface="Times New Roman" panose="02020603050405020304" pitchFamily="18" charset="0"/>
                <a:ea typeface="Calibri" panose="020F0502020204030204" pitchFamily="34" charset="0"/>
                <a:cs typeface="Times New Roman" panose="02020603050405020304" pitchFamily="18" charset="0"/>
              </a:rPr>
              <a:t>is faster than 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sequential search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2573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Compare algorithms for the two approaches:</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1714500" lvl="2"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show how much faster the binary search is.  </a:t>
            </a:r>
          </a:p>
          <a:p>
            <a:pPr marL="800100" marR="0" indent="-342900">
              <a:lnSpc>
                <a:spcPct val="107000"/>
              </a:lnSpc>
              <a:spcBef>
                <a:spcPts val="0"/>
              </a:spcBef>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Generating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Fibonacci sequence by: </a:t>
            </a:r>
          </a:p>
          <a:p>
            <a:pPr marL="12573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recursive or iterative algorithms</a:t>
            </a:r>
            <a:r>
              <a:rPr lang="en-US" sz="2400" dirty="0">
                <a:latin typeface="Times New Roman" panose="02020603050405020304" pitchFamily="18" charset="0"/>
                <a:ea typeface="Calibri" panose="020F0502020204030204" pitchFamily="34" charset="0"/>
                <a:cs typeface="Times New Roman" panose="02020603050405020304" pitchFamily="18" charset="0"/>
              </a:rPr>
              <a:t>, based on its definition. </a:t>
            </a:r>
          </a:p>
          <a:p>
            <a:pPr marL="12573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Compare algorithms for the two approaches:</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1714500" lvl="2"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show how much faster the iterative way is? </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DBA8A985-D63E-48C6-ADAB-B1433B93C6E3}"/>
              </a:ext>
            </a:extLst>
          </p:cNvPr>
          <p:cNvSpPr/>
          <p:nvPr/>
        </p:nvSpPr>
        <p:spPr>
          <a:xfrm>
            <a:off x="486709" y="154889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smiley face images">
            <a:extLst>
              <a:ext uri="{FF2B5EF4-FFF2-40B4-BE49-F238E27FC236}">
                <a16:creationId xmlns:a16="http://schemas.microsoft.com/office/drawing/2014/main" id="{AA690B72-AA3F-412A-B300-6A7BE1877B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713" y="1474430"/>
            <a:ext cx="791818" cy="57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43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3445" y="603196"/>
            <a:ext cx="9136049" cy="6136423"/>
          </a:xfrm>
          <a:prstGeom prst="rect">
            <a:avLst/>
          </a:prstGeom>
        </p:spPr>
        <p:txBody>
          <a:bodyPr wrap="square">
            <a:spAutoFit/>
          </a:bodyPr>
          <a:lstStyle/>
          <a:p>
            <a:pPr>
              <a:lnSpc>
                <a:spcPct val="107000"/>
              </a:lnSpc>
              <a:spcAft>
                <a:spcPts val="1800"/>
              </a:spcAft>
            </a:pPr>
            <a:r>
              <a:rPr lang="en-US" sz="2600" dirty="0">
                <a:ea typeface="Calibri" panose="020F0502020204030204" pitchFamily="34" charset="0"/>
                <a:cs typeface="Times New Roman" panose="02020603050405020304" pitchFamily="18" charset="0"/>
              </a:rPr>
              <a:t>Algorithms: Efficiency, Analysis and Order</a:t>
            </a:r>
          </a:p>
          <a:p>
            <a:pPr marR="0" lvl="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2.   Complexity analysis of algorithms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07000"/>
              </a:lnSpc>
              <a:spcBef>
                <a:spcPts val="0"/>
              </a:spcBef>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Analyze the algorithm </a:t>
            </a:r>
          </a:p>
          <a:p>
            <a:pPr marL="1257300" lvl="1" indent="-342900">
              <a:lnSpc>
                <a:spcPct val="107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determining how efficiently an algorithm solves a problem. </a:t>
            </a:r>
          </a:p>
          <a:p>
            <a:pPr marL="800100" marR="0" indent="-342900">
              <a:lnSpc>
                <a:spcPct val="107000"/>
              </a:lnSpc>
              <a:spcBef>
                <a:spcPts val="0"/>
              </a:spcBef>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Analyze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efficiency of an algorithm in terms of time and space.</a:t>
            </a:r>
          </a:p>
          <a:p>
            <a:pPr marL="12573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Measure them as functions of the algorithm’s input size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311275" lvl="1" indent="-396875">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Measure time efficiency </a:t>
            </a:r>
            <a:r>
              <a:rPr lang="en-US" sz="2400" dirty="0">
                <a:latin typeface="Times New Roman" panose="02020603050405020304" pitchFamily="18" charset="0"/>
                <a:ea typeface="Calibri" panose="020F0502020204030204" pitchFamily="34" charset="0"/>
                <a:cs typeface="Times New Roman" panose="02020603050405020304" pitchFamily="18" charset="0"/>
              </a:rPr>
              <a:t>by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counting</a:t>
            </a:r>
            <a:r>
              <a:rPr lang="en-US" sz="2400" dirty="0">
                <a:latin typeface="Times New Roman" panose="02020603050405020304" pitchFamily="18" charset="0"/>
                <a:ea typeface="Calibri" panose="020F0502020204030204" pitchFamily="34" charset="0"/>
                <a:cs typeface="Times New Roman" panose="02020603050405020304" pitchFamily="18" charset="0"/>
              </a:rPr>
              <a:t> the number of times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algorithm’s basic operation is executed</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311275" lvl="1" indent="-392113">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Classify time complexity - worst-case, average case, and best-case efficiencies. Amortized analysis</a:t>
            </a:r>
            <a:r>
              <a:rPr lang="en-US" dirty="0"/>
              <a:t> (considers both the costly and less costly operations together over the whole series of operations of the algorithm).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1311275" lvl="1" indent="-396875">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Measure space efficiency </a:t>
            </a:r>
            <a:r>
              <a:rPr lang="en-US" sz="2400" dirty="0">
                <a:latin typeface="Times New Roman" panose="02020603050405020304" pitchFamily="18" charset="0"/>
                <a:ea typeface="Calibri" panose="020F0502020204030204" pitchFamily="34" charset="0"/>
                <a:cs typeface="Times New Roman" panose="02020603050405020304" pitchFamily="18" charset="0"/>
              </a:rPr>
              <a:t>by counting the number of extra memory units consumed by the algorithm.</a:t>
            </a:r>
          </a:p>
          <a:p>
            <a:pPr marL="12573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Classify space (memory) complexity</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p:txBody>
      </p:sp>
      <p:sp>
        <p:nvSpPr>
          <p:cNvPr id="4" name="Thought Bubble: Cloud 3">
            <a:extLst>
              <a:ext uri="{FF2B5EF4-FFF2-40B4-BE49-F238E27FC236}">
                <a16:creationId xmlns:a16="http://schemas.microsoft.com/office/drawing/2014/main" id="{7EFD154C-B243-4190-9CED-3D5BD23F9E26}"/>
              </a:ext>
            </a:extLst>
          </p:cNvPr>
          <p:cNvSpPr/>
          <p:nvPr/>
        </p:nvSpPr>
        <p:spPr>
          <a:xfrm>
            <a:off x="885294" y="728275"/>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smiley face images">
            <a:extLst>
              <a:ext uri="{FF2B5EF4-FFF2-40B4-BE49-F238E27FC236}">
                <a16:creationId xmlns:a16="http://schemas.microsoft.com/office/drawing/2014/main" id="{C45C2995-60D1-4A9B-A4DD-F991FA59D1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56867">
            <a:off x="885293" y="699565"/>
            <a:ext cx="665827" cy="483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81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1925" y="789600"/>
            <a:ext cx="9112195" cy="5712782"/>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Algorithms: Efficiency, Analysis and Order</a:t>
            </a:r>
          </a:p>
          <a:p>
            <a:pPr marR="0" lvl="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3.   Orders</a:t>
            </a:r>
          </a:p>
          <a:p>
            <a:pPr marL="800100" marR="0" indent="-342900">
              <a:lnSpc>
                <a:spcPct val="107000"/>
              </a:lnSpc>
              <a:spcBef>
                <a:spcPts val="0"/>
              </a:spcBef>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 </a:t>
            </a:r>
            <a:r>
              <a:rPr lang="en-US" sz="2400" dirty="0">
                <a:latin typeface="Times New Roman" panose="02020603050405020304" pitchFamily="18" charset="0"/>
                <a:ea typeface="Calibri" panose="020F0502020204030204" pitchFamily="34" charset="0"/>
                <a:cs typeface="Times New Roman" panose="02020603050405020304" pitchFamily="18" charset="0"/>
              </a:rPr>
              <a:t>algorithm’s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complexity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terms of input size n. </a:t>
            </a:r>
          </a:p>
          <a:p>
            <a:pPr marL="800100"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Determine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order of growth of the algorithm’s running time </a:t>
            </a:r>
            <a:r>
              <a:rPr lang="en-US" sz="2400" dirty="0">
                <a:latin typeface="Times New Roman" panose="02020603050405020304" pitchFamily="18" charset="0"/>
                <a:ea typeface="Calibri" panose="020F0502020204030204" pitchFamily="34" charset="0"/>
                <a:cs typeface="Times New Roman" panose="02020603050405020304" pitchFamily="18" charset="0"/>
              </a:rPr>
              <a:t>(extra memory units consumed)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 its input size goes toward infinity</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Set the order of algorithms and classify the time-efficient algorithms in terms of </a:t>
            </a:r>
          </a:p>
          <a:p>
            <a:pPr marL="12573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constant algorithms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Ω</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Ο</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p>
          <a:p>
            <a:pPr marL="12573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linear-time algorithms</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Ω</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Ο</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p>
          <a:p>
            <a:pPr marL="12573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quadratic-time algorithms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Ω</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Ο</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12573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exponential-time algorithms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Ω</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Ο</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etc. </a:t>
            </a:r>
          </a:p>
        </p:txBody>
      </p:sp>
      <p:sp>
        <p:nvSpPr>
          <p:cNvPr id="5" name="Thought Bubble: Cloud 4">
            <a:extLst>
              <a:ext uri="{FF2B5EF4-FFF2-40B4-BE49-F238E27FC236}">
                <a16:creationId xmlns:a16="http://schemas.microsoft.com/office/drawing/2014/main" id="{C4FB6CF2-3C5E-42A5-8BA0-97B3918BA4A4}"/>
              </a:ext>
            </a:extLst>
          </p:cNvPr>
          <p:cNvSpPr/>
          <p:nvPr/>
        </p:nvSpPr>
        <p:spPr>
          <a:xfrm>
            <a:off x="840905" y="142961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smiley face images">
            <a:extLst>
              <a:ext uri="{FF2B5EF4-FFF2-40B4-BE49-F238E27FC236}">
                <a16:creationId xmlns:a16="http://schemas.microsoft.com/office/drawing/2014/main" id="{6CA9E5BB-5CA5-4669-B915-AEDA3DD8C7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85605">
            <a:off x="745994" y="1303264"/>
            <a:ext cx="760738" cy="5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55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700" y="609600"/>
            <a:ext cx="4057953" cy="5759847"/>
          </a:xfrm>
          <a:prstGeom prst="rect">
            <a:avLst/>
          </a:prstGeom>
        </p:spPr>
        <p:txBody>
          <a:bodyPr wrap="square">
            <a:spAutoFit/>
          </a:bodyPr>
          <a:lstStyle/>
          <a:p>
            <a:pPr marR="0" lvl="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3.     And finally, orders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8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Determine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order of growth of the algorithm’s running time </a:t>
            </a:r>
            <a:r>
              <a:rPr lang="en-US" sz="2200" dirty="0">
                <a:latin typeface="Times New Roman" panose="02020603050405020304" pitchFamily="18" charset="0"/>
                <a:ea typeface="Calibri" panose="020F0502020204030204" pitchFamily="34" charset="0"/>
                <a:cs typeface="Times New Roman" panose="02020603050405020304" pitchFamily="18" charset="0"/>
              </a:rPr>
              <a:t>(extra memory units consumed)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 its input size goes toward infinity</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marL="461963" indent="-461963">
              <a:lnSpc>
                <a:spcPct val="107000"/>
              </a:lnSpc>
              <a:spcAft>
                <a:spcPts val="800"/>
              </a:spcAft>
              <a:buAutoNum type="arabicPeriod" startAt="4"/>
            </a:pPr>
            <a:r>
              <a:rPr lang="en-US" sz="2200" dirty="0">
                <a:latin typeface="Times New Roman" panose="02020603050405020304" pitchFamily="18" charset="0"/>
                <a:cs typeface="Times New Roman" panose="02020603050405020304" pitchFamily="18" charset="0"/>
              </a:rPr>
              <a:t>How bad is exponential complexity</a:t>
            </a:r>
          </a:p>
          <a:p>
            <a:pPr marL="919163" lvl="1" indent="-461963">
              <a:lnSpc>
                <a:spcPct val="107000"/>
              </a:lnSpc>
              <a:spcAft>
                <a:spcPts val="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Fibonacci example – the recursive fib cannot even compute fib(50)</a:t>
            </a:r>
          </a:p>
          <a:p>
            <a:pPr marL="461963" indent="-461963">
              <a:lnSpc>
                <a:spcPct val="107000"/>
              </a:lnSpc>
              <a:spcAft>
                <a:spcPts val="800"/>
              </a:spcAft>
              <a:buAutoNum type="arabicPeriod" startAt="4"/>
            </a:pPr>
            <a:endParaRPr lang="en-US" sz="2200" dirty="0">
              <a:latin typeface="Times New Roman" panose="02020603050405020304" pitchFamily="18" charset="0"/>
              <a:cs typeface="Times New Roman" panose="02020603050405020304" pitchFamily="18" charset="0"/>
            </a:endParaRPr>
          </a:p>
          <a:p>
            <a:pPr marL="800100" marR="0" indent="-342900">
              <a:lnSpc>
                <a:spcPct val="107000"/>
              </a:lnSpc>
              <a:spcBef>
                <a:spcPts val="0"/>
              </a:spcBef>
              <a:spcAft>
                <a:spcPts val="800"/>
              </a:spcAft>
              <a:buFont typeface="Arial" panose="020B0604020202020204" pitchFamily="34" charset="0"/>
              <a:buChar char="•"/>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AC26950-78D0-4782-948D-00180D2F48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63770" y="547095"/>
            <a:ext cx="6389979" cy="5701305"/>
          </a:xfrm>
          <a:prstGeom prst="rect">
            <a:avLst/>
          </a:prstGeom>
          <a:noFill/>
          <a:ln>
            <a:noFill/>
          </a:ln>
        </p:spPr>
      </p:pic>
      <p:cxnSp>
        <p:nvCxnSpPr>
          <p:cNvPr id="7" name="Straight Connector 6">
            <a:extLst>
              <a:ext uri="{FF2B5EF4-FFF2-40B4-BE49-F238E27FC236}">
                <a16:creationId xmlns:a16="http://schemas.microsoft.com/office/drawing/2014/main" id="{85FA6A6B-4FA7-45BC-AA41-0762E483B378}"/>
              </a:ext>
            </a:extLst>
          </p:cNvPr>
          <p:cNvCxnSpPr/>
          <p:nvPr/>
        </p:nvCxnSpPr>
        <p:spPr>
          <a:xfrm>
            <a:off x="5010150" y="5695950"/>
            <a:ext cx="53625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DD7561-4542-41FC-BBD5-FE9C28184595}"/>
              </a:ext>
            </a:extLst>
          </p:cNvPr>
          <p:cNvSpPr txBox="1"/>
          <p:nvPr/>
        </p:nvSpPr>
        <p:spPr>
          <a:xfrm>
            <a:off x="10203449" y="5397624"/>
            <a:ext cx="338552" cy="369332"/>
          </a:xfrm>
          <a:prstGeom prst="rect">
            <a:avLst/>
          </a:prstGeom>
          <a:noFill/>
        </p:spPr>
        <p:txBody>
          <a:bodyPr wrap="square" rtlCol="0">
            <a:spAutoFit/>
          </a:bodyPr>
          <a:lstStyle/>
          <a:p>
            <a:r>
              <a:rPr lang="en-US" dirty="0"/>
              <a:t>c</a:t>
            </a:r>
          </a:p>
        </p:txBody>
      </p:sp>
      <p:sp>
        <p:nvSpPr>
          <p:cNvPr id="9" name="Thought Bubble: Cloud 8">
            <a:extLst>
              <a:ext uri="{FF2B5EF4-FFF2-40B4-BE49-F238E27FC236}">
                <a16:creationId xmlns:a16="http://schemas.microsoft.com/office/drawing/2014/main" id="{F9790BFC-4274-4A94-96A9-803AE3ACA7FF}"/>
              </a:ext>
            </a:extLst>
          </p:cNvPr>
          <p:cNvSpPr/>
          <p:nvPr/>
        </p:nvSpPr>
        <p:spPr>
          <a:xfrm>
            <a:off x="1209312" y="558742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mage result for smiley face images">
            <a:extLst>
              <a:ext uri="{FF2B5EF4-FFF2-40B4-BE49-F238E27FC236}">
                <a16:creationId xmlns:a16="http://schemas.microsoft.com/office/drawing/2014/main" id="{E23F2AA2-6C94-4EC9-A48A-5E9A0AE6E4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01613">
            <a:off x="1209311" y="5525182"/>
            <a:ext cx="665827" cy="4835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8F9598-410D-4132-BEFA-32031177854E}"/>
              </a:ext>
            </a:extLst>
          </p:cNvPr>
          <p:cNvSpPr txBox="1"/>
          <p:nvPr/>
        </p:nvSpPr>
        <p:spPr>
          <a:xfrm>
            <a:off x="9518469" y="766354"/>
            <a:ext cx="2090057" cy="369332"/>
          </a:xfrm>
          <a:prstGeom prst="rect">
            <a:avLst/>
          </a:prstGeom>
          <a:noFill/>
        </p:spPr>
        <p:txBody>
          <a:bodyPr wrap="square" rtlCol="0">
            <a:spAutoFit/>
          </a:bodyPr>
          <a:lstStyle/>
          <a:p>
            <a:r>
              <a:rPr lang="en-US" dirty="0"/>
              <a:t>Big O Complexity</a:t>
            </a:r>
          </a:p>
        </p:txBody>
      </p:sp>
    </p:spTree>
    <p:extLst>
      <p:ext uri="{BB962C8B-B14F-4D97-AF65-F5344CB8AC3E}">
        <p14:creationId xmlns:p14="http://schemas.microsoft.com/office/powerpoint/2010/main" val="257109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6552" y="498512"/>
            <a:ext cx="9159902" cy="6161110"/>
          </a:xfrm>
          <a:prstGeom prst="rect">
            <a:avLst/>
          </a:prstGeom>
        </p:spPr>
        <p:txBody>
          <a:bodyPr wrap="square">
            <a:spAutoFit/>
          </a:bodyPr>
          <a:lstStyle/>
          <a:p>
            <a:pPr>
              <a:lnSpc>
                <a:spcPct val="107000"/>
              </a:lnSpc>
              <a:spcAft>
                <a:spcPts val="800"/>
              </a:spcAft>
            </a:pPr>
            <a:r>
              <a:rPr lang="en-US" sz="3200" dirty="0">
                <a:ea typeface="Calibri" panose="020F0502020204030204" pitchFamily="34" charset="0"/>
                <a:cs typeface="Times New Roman" panose="02020603050405020304" pitchFamily="18" charset="0"/>
              </a:rPr>
              <a:t>Important Problem Types to be considered</a:t>
            </a:r>
          </a:p>
          <a:p>
            <a:pPr>
              <a:lnSpc>
                <a:spcPct val="107000"/>
              </a:lnSpc>
              <a:spcAft>
                <a:spcPts val="800"/>
              </a:spcAft>
            </a:pPr>
            <a:endParaRPr lang="en-US" dirty="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problems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illustrate the application of different: </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algorithms design techniques and </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methods of algorithm analysis.</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Sorting,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Searching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String processing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String matching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Graph problems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Graph traversal algorithm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Shortest-path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Topological sorting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Traveling salesman problem</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Numerical problems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136AA60-FE93-4C5A-BF81-2DC588D8A61F}"/>
              </a:ext>
            </a:extLst>
          </p:cNvPr>
          <p:cNvSpPr txBox="1"/>
          <p:nvPr/>
        </p:nvSpPr>
        <p:spPr>
          <a:xfrm>
            <a:off x="6392092" y="2611759"/>
            <a:ext cx="3823063" cy="2740366"/>
          </a:xfrm>
          <a:prstGeom prst="rect">
            <a:avLst/>
          </a:prstGeom>
          <a:noFill/>
        </p:spPr>
        <p:txBody>
          <a:bodyPr wrap="square" rtlCol="0">
            <a:spAutoFit/>
          </a:bodyPr>
          <a:lstStyle/>
          <a:p>
            <a:pPr marL="461963"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Graph-color problem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Combinatorial problems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Graph-color problem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Geometric problems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Closet-pair problem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Convex-hull problem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2" descr="Image result for smiley face images">
            <a:extLst>
              <a:ext uri="{FF2B5EF4-FFF2-40B4-BE49-F238E27FC236}">
                <a16:creationId xmlns:a16="http://schemas.microsoft.com/office/drawing/2014/main" id="{B6F09A23-1BBC-4130-9920-6FD8530A8B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62475">
            <a:off x="441910" y="1498895"/>
            <a:ext cx="707622" cy="51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371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17703</TotalTime>
  <Words>3663</Words>
  <Application>Microsoft Office PowerPoint</Application>
  <PresentationFormat>Widescreen</PresentationFormat>
  <Paragraphs>437</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 Math</vt:lpstr>
      <vt:lpstr>Linux Libertine</vt:lpstr>
      <vt:lpstr>Times New Roman</vt:lpstr>
      <vt:lpstr>Office Theme</vt:lpstr>
      <vt:lpstr>Chapter 1  Fundamentals of  the Analysis of Algorithm Efficiency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NP problems</vt:lpstr>
      <vt:lpstr>PowerPoint Presentation</vt:lpstr>
      <vt:lpstr>What is the complexity of primality testing?</vt:lpstr>
      <vt:lpstr>Why obsess about primes?</vt:lpstr>
      <vt:lpstr>The complexity class NP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592</cp:revision>
  <dcterms:created xsi:type="dcterms:W3CDTF">2016-10-13T00:10:31Z</dcterms:created>
  <dcterms:modified xsi:type="dcterms:W3CDTF">2022-02-23T17:33:45Z</dcterms:modified>
</cp:coreProperties>
</file>