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399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374" r:id="rId14"/>
    <p:sldId id="295" r:id="rId15"/>
    <p:sldId id="375" r:id="rId16"/>
    <p:sldId id="296" r:id="rId17"/>
    <p:sldId id="376" r:id="rId18"/>
    <p:sldId id="377" r:id="rId19"/>
    <p:sldId id="297" r:id="rId20"/>
    <p:sldId id="395" r:id="rId21"/>
    <p:sldId id="378" r:id="rId22"/>
    <p:sldId id="299" r:id="rId23"/>
    <p:sldId id="379" r:id="rId24"/>
    <p:sldId id="300" r:id="rId25"/>
    <p:sldId id="301" r:id="rId26"/>
    <p:sldId id="303" r:id="rId27"/>
    <p:sldId id="304" r:id="rId28"/>
    <p:sldId id="305" r:id="rId29"/>
    <p:sldId id="306" r:id="rId30"/>
    <p:sldId id="383" r:id="rId31"/>
    <p:sldId id="382" r:id="rId32"/>
    <p:sldId id="308" r:id="rId33"/>
    <p:sldId id="309" r:id="rId34"/>
    <p:sldId id="311" r:id="rId35"/>
    <p:sldId id="396" r:id="rId36"/>
    <p:sldId id="312" r:id="rId37"/>
    <p:sldId id="313" r:id="rId38"/>
    <p:sldId id="384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85" r:id="rId60"/>
    <p:sldId id="40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9" d="100"/>
        <a:sy n="109" d="100"/>
      </p:scale>
      <p:origin x="0" y="-25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bessive_case" TargetMode="External"/><Relationship Id="rId2" Type="http://schemas.openxmlformats.org/officeDocument/2006/relationships/hyperlink" Target="http://en.wikipedia.org/wiki/Wikipedia:IPA_for_English#Key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upload.wikimedia.org/wikipedia/commons/d/d3/1-over-x-plus-x_abs.svg" TargetMode="Externa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n.wikipedia.org/wiki/File:Hyperbola_one_over_x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hyperlink" Target="http://en.wikipedia.org/wiki/Cartesian_coordinates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n.wikipedia.org/wiki/File:1-over-x-plus-x.sv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2972" y="2311037"/>
            <a:ext cx="8499566" cy="2235926"/>
          </a:xfrm>
        </p:spPr>
        <p:txBody>
          <a:bodyPr>
            <a:normAutofit fontScale="85000" lnSpcReduction="20000"/>
          </a:bodyPr>
          <a:lstStyle/>
          <a:p>
            <a:r>
              <a:rPr lang="en-US" sz="5200" dirty="0"/>
              <a:t>Chapter 1</a:t>
            </a:r>
          </a:p>
          <a:p>
            <a:endParaRPr lang="en-US" sz="4300" dirty="0"/>
          </a:p>
          <a:p>
            <a:r>
              <a:rPr lang="en-US" sz="4300" dirty="0"/>
              <a:t>Fundamentals of </a:t>
            </a:r>
          </a:p>
          <a:p>
            <a:r>
              <a:rPr lang="en-US" sz="4300" dirty="0"/>
              <a:t>the Analysis of Algorithm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924263-955F-4EEC-9FDB-7F0019E21AE1}"/>
              </a:ext>
            </a:extLst>
          </p:cNvPr>
          <p:cNvSpPr txBox="1"/>
          <p:nvPr/>
        </p:nvSpPr>
        <p:spPr>
          <a:xfrm>
            <a:off x="1532709" y="3561806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4986" y="632995"/>
                <a:ext cx="8815300" cy="4068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200"/>
                  </a:spcBef>
                </a:pPr>
                <a:r>
                  <a:rPr lang="en-US" sz="28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An Asymptotic upper and lower bound for f(n)</a:t>
                </a:r>
                <a:endParaRPr lang="en-US" sz="28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 </a:t>
                </a:r>
                <a:r>
                  <a:rPr lang="en-US" sz="28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notation (Big Theta notation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function f(n) is said to be in Ɵ(g(n)), denoted f(n)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Ɵ(g(n)),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f(n) is bounded both above and below by some positive constant multiples of g(n) for all n ≥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for some nonnegative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i.e.,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there exist positive constants,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	                0  ≤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f(n) ≤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for all n ≥ 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986" y="632995"/>
                <a:ext cx="8815300" cy="4068934"/>
              </a:xfrm>
              <a:prstGeom prst="rect">
                <a:avLst/>
              </a:prstGeom>
              <a:blipFill>
                <a:blip r:embed="rId2"/>
                <a:stretch>
                  <a:fillRect l="-1383" t="-1349" r="-830" b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68E315-F365-48AC-8E99-93DCBB1D4E6D}"/>
                  </a:ext>
                </a:extLst>
              </p:cNvPr>
              <p:cNvSpPr/>
              <p:nvPr/>
            </p:nvSpPr>
            <p:spPr>
              <a:xfrm>
                <a:off x="1278065" y="4756921"/>
                <a:ext cx="9864117" cy="1903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T(n)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where T(n)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f(n), f(n) is </a:t>
                </a:r>
                <a:r>
                  <a:rPr lang="en-US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i="1" dirty="0" err="1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c,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g(n) is </a:t>
                </a:r>
                <a:r>
                  <a:rPr lang="en-US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</a:p>
              <a:p>
                <a:pPr indent="457200">
                  <a:spcAft>
                    <a:spcPts val="600"/>
                  </a:spcAft>
                </a:pP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T(n) = Ɵ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where T(n)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f(n),  f(n) is </a:t>
                </a:r>
                <a:r>
                  <a:rPr lang="en-US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nlogn + … +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g(n) is </a:t>
                </a:r>
              </a:p>
              <a:p>
                <a:pPr indent="457200"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c</a:t>
                </a:r>
                <a:r>
                  <a:rPr lang="en-US" sz="2400" i="1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+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68E315-F365-48AC-8E99-93DCBB1D4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065" y="4756921"/>
                <a:ext cx="9864117" cy="1903470"/>
              </a:xfrm>
              <a:prstGeom prst="rect">
                <a:avLst/>
              </a:prstGeom>
              <a:blipFill>
                <a:blip r:embed="rId4"/>
                <a:stretch>
                  <a:fillRect t="-2556" r="-556" b="-5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B03FA65-C579-46D7-82DE-FC20818E1716}"/>
              </a:ext>
            </a:extLst>
          </p:cNvPr>
          <p:cNvSpPr txBox="1"/>
          <p:nvPr/>
        </p:nvSpPr>
        <p:spPr>
          <a:xfrm>
            <a:off x="1442406" y="579657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31D54D-FC1B-4E08-93E8-08D2A03FC89B}"/>
              </a:ext>
            </a:extLst>
          </p:cNvPr>
          <p:cNvSpPr txBox="1"/>
          <p:nvPr/>
        </p:nvSpPr>
        <p:spPr>
          <a:xfrm>
            <a:off x="1582366" y="4499879"/>
            <a:ext cx="9134668" cy="6433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" name="Line 42"/>
          <p:cNvCxnSpPr>
            <a:cxnSpLocks noChangeShapeType="1"/>
          </p:cNvCxnSpPr>
          <p:nvPr/>
        </p:nvCxnSpPr>
        <p:spPr bwMode="auto">
          <a:xfrm flipH="1">
            <a:off x="3518051" y="2654968"/>
            <a:ext cx="15240" cy="193628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Line 43"/>
          <p:cNvCxnSpPr>
            <a:cxnSpLocks noChangeShapeType="1"/>
          </p:cNvCxnSpPr>
          <p:nvPr/>
        </p:nvCxnSpPr>
        <p:spPr bwMode="auto">
          <a:xfrm>
            <a:off x="3518051" y="4562944"/>
            <a:ext cx="3548496" cy="73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Freeform 3"/>
          <p:cNvSpPr>
            <a:spLocks/>
          </p:cNvSpPr>
          <p:nvPr/>
        </p:nvSpPr>
        <p:spPr bwMode="auto">
          <a:xfrm>
            <a:off x="3533291" y="3387291"/>
            <a:ext cx="3533256" cy="899160"/>
          </a:xfrm>
          <a:custGeom>
            <a:avLst/>
            <a:gdLst>
              <a:gd name="T0" fmla="*/ 0 w 3336"/>
              <a:gd name="T1" fmla="*/ 1104 h 1248"/>
              <a:gd name="T2" fmla="*/ 324 w 3336"/>
              <a:gd name="T3" fmla="*/ 1128 h 1248"/>
              <a:gd name="T4" fmla="*/ 348 w 3336"/>
              <a:gd name="T5" fmla="*/ 1200 h 1248"/>
              <a:gd name="T6" fmla="*/ 396 w 3336"/>
              <a:gd name="T7" fmla="*/ 1248 h 1248"/>
              <a:gd name="T8" fmla="*/ 528 w 3336"/>
              <a:gd name="T9" fmla="*/ 1188 h 1248"/>
              <a:gd name="T10" fmla="*/ 552 w 3336"/>
              <a:gd name="T11" fmla="*/ 1116 h 1248"/>
              <a:gd name="T12" fmla="*/ 660 w 3336"/>
              <a:gd name="T13" fmla="*/ 1068 h 1248"/>
              <a:gd name="T14" fmla="*/ 720 w 3336"/>
              <a:gd name="T15" fmla="*/ 1020 h 1248"/>
              <a:gd name="T16" fmla="*/ 864 w 3336"/>
              <a:gd name="T17" fmla="*/ 948 h 1248"/>
              <a:gd name="T18" fmla="*/ 1200 w 3336"/>
              <a:gd name="T19" fmla="*/ 840 h 1248"/>
              <a:gd name="T20" fmla="*/ 1404 w 3336"/>
              <a:gd name="T21" fmla="*/ 756 h 1248"/>
              <a:gd name="T22" fmla="*/ 1524 w 3336"/>
              <a:gd name="T23" fmla="*/ 636 h 1248"/>
              <a:gd name="T24" fmla="*/ 1560 w 3336"/>
              <a:gd name="T25" fmla="*/ 624 h 1248"/>
              <a:gd name="T26" fmla="*/ 1596 w 3336"/>
              <a:gd name="T27" fmla="*/ 600 h 1248"/>
              <a:gd name="T28" fmla="*/ 1728 w 3336"/>
              <a:gd name="T29" fmla="*/ 516 h 1248"/>
              <a:gd name="T30" fmla="*/ 1836 w 3336"/>
              <a:gd name="T31" fmla="*/ 468 h 1248"/>
              <a:gd name="T32" fmla="*/ 1860 w 3336"/>
              <a:gd name="T33" fmla="*/ 432 h 1248"/>
              <a:gd name="T34" fmla="*/ 1896 w 3336"/>
              <a:gd name="T35" fmla="*/ 420 h 1248"/>
              <a:gd name="T36" fmla="*/ 2052 w 3336"/>
              <a:gd name="T37" fmla="*/ 336 h 1248"/>
              <a:gd name="T38" fmla="*/ 2652 w 3336"/>
              <a:gd name="T39" fmla="*/ 204 h 1248"/>
              <a:gd name="T40" fmla="*/ 3000 w 3336"/>
              <a:gd name="T41" fmla="*/ 132 h 1248"/>
              <a:gd name="T42" fmla="*/ 3192 w 3336"/>
              <a:gd name="T43" fmla="*/ 84 h 1248"/>
              <a:gd name="T44" fmla="*/ 3240 w 3336"/>
              <a:gd name="T45" fmla="*/ 72 h 1248"/>
              <a:gd name="T46" fmla="*/ 3276 w 3336"/>
              <a:gd name="T47" fmla="*/ 48 h 1248"/>
              <a:gd name="T48" fmla="*/ 3312 w 3336"/>
              <a:gd name="T49" fmla="*/ 36 h 1248"/>
              <a:gd name="T50" fmla="*/ 3336 w 3336"/>
              <a:gd name="T5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36" h="1248">
                <a:moveTo>
                  <a:pt x="0" y="1104"/>
                </a:moveTo>
                <a:cubicBezTo>
                  <a:pt x="105" y="1069"/>
                  <a:pt x="221" y="1094"/>
                  <a:pt x="324" y="1128"/>
                </a:cubicBezTo>
                <a:cubicBezTo>
                  <a:pt x="332" y="1152"/>
                  <a:pt x="340" y="1176"/>
                  <a:pt x="348" y="1200"/>
                </a:cubicBezTo>
                <a:cubicBezTo>
                  <a:pt x="364" y="1248"/>
                  <a:pt x="348" y="1232"/>
                  <a:pt x="396" y="1248"/>
                </a:cubicBezTo>
                <a:cubicBezTo>
                  <a:pt x="450" y="1239"/>
                  <a:pt x="503" y="1244"/>
                  <a:pt x="528" y="1188"/>
                </a:cubicBezTo>
                <a:cubicBezTo>
                  <a:pt x="538" y="1165"/>
                  <a:pt x="544" y="1140"/>
                  <a:pt x="552" y="1116"/>
                </a:cubicBezTo>
                <a:cubicBezTo>
                  <a:pt x="564" y="1079"/>
                  <a:pt x="660" y="1068"/>
                  <a:pt x="660" y="1068"/>
                </a:cubicBezTo>
                <a:cubicBezTo>
                  <a:pt x="704" y="1001"/>
                  <a:pt x="659" y="1054"/>
                  <a:pt x="720" y="1020"/>
                </a:cubicBezTo>
                <a:cubicBezTo>
                  <a:pt x="860" y="942"/>
                  <a:pt x="724" y="995"/>
                  <a:pt x="864" y="948"/>
                </a:cubicBezTo>
                <a:cubicBezTo>
                  <a:pt x="975" y="911"/>
                  <a:pt x="1086" y="868"/>
                  <a:pt x="1200" y="840"/>
                </a:cubicBezTo>
                <a:cubicBezTo>
                  <a:pt x="1263" y="798"/>
                  <a:pt x="1329" y="771"/>
                  <a:pt x="1404" y="756"/>
                </a:cubicBezTo>
                <a:cubicBezTo>
                  <a:pt x="1500" y="692"/>
                  <a:pt x="1460" y="732"/>
                  <a:pt x="1524" y="636"/>
                </a:cubicBezTo>
                <a:cubicBezTo>
                  <a:pt x="1531" y="625"/>
                  <a:pt x="1549" y="630"/>
                  <a:pt x="1560" y="624"/>
                </a:cubicBezTo>
                <a:cubicBezTo>
                  <a:pt x="1573" y="618"/>
                  <a:pt x="1584" y="608"/>
                  <a:pt x="1596" y="600"/>
                </a:cubicBezTo>
                <a:cubicBezTo>
                  <a:pt x="1637" y="571"/>
                  <a:pt x="1682" y="537"/>
                  <a:pt x="1728" y="516"/>
                </a:cubicBezTo>
                <a:cubicBezTo>
                  <a:pt x="1857" y="459"/>
                  <a:pt x="1755" y="522"/>
                  <a:pt x="1836" y="468"/>
                </a:cubicBezTo>
                <a:cubicBezTo>
                  <a:pt x="1844" y="456"/>
                  <a:pt x="1849" y="441"/>
                  <a:pt x="1860" y="432"/>
                </a:cubicBezTo>
                <a:cubicBezTo>
                  <a:pt x="1870" y="424"/>
                  <a:pt x="1885" y="426"/>
                  <a:pt x="1896" y="420"/>
                </a:cubicBezTo>
                <a:cubicBezTo>
                  <a:pt x="1954" y="388"/>
                  <a:pt x="1989" y="357"/>
                  <a:pt x="2052" y="336"/>
                </a:cubicBezTo>
                <a:cubicBezTo>
                  <a:pt x="2221" y="209"/>
                  <a:pt x="2455" y="212"/>
                  <a:pt x="2652" y="204"/>
                </a:cubicBezTo>
                <a:cubicBezTo>
                  <a:pt x="2770" y="180"/>
                  <a:pt x="2880" y="147"/>
                  <a:pt x="3000" y="132"/>
                </a:cubicBezTo>
                <a:cubicBezTo>
                  <a:pt x="3062" y="111"/>
                  <a:pt x="3128" y="100"/>
                  <a:pt x="3192" y="84"/>
                </a:cubicBezTo>
                <a:cubicBezTo>
                  <a:pt x="3208" y="80"/>
                  <a:pt x="3240" y="72"/>
                  <a:pt x="3240" y="72"/>
                </a:cubicBezTo>
                <a:cubicBezTo>
                  <a:pt x="3252" y="64"/>
                  <a:pt x="3263" y="54"/>
                  <a:pt x="3276" y="48"/>
                </a:cubicBezTo>
                <a:cubicBezTo>
                  <a:pt x="3287" y="42"/>
                  <a:pt x="3302" y="44"/>
                  <a:pt x="3312" y="36"/>
                </a:cubicBezTo>
                <a:cubicBezTo>
                  <a:pt x="3323" y="27"/>
                  <a:pt x="3336" y="0"/>
                  <a:pt x="3336" y="0"/>
                </a:cubicBezTo>
              </a:path>
            </a:pathLst>
          </a:custGeom>
          <a:noFill/>
          <a:ln w="28575">
            <a:solidFill>
              <a:srgbClr val="563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533291" y="3064041"/>
            <a:ext cx="3533256" cy="1506889"/>
          </a:xfrm>
          <a:custGeom>
            <a:avLst/>
            <a:gdLst>
              <a:gd name="T0" fmla="*/ 1 w 2881"/>
              <a:gd name="T1" fmla="*/ 2160 h 2160"/>
              <a:gd name="T2" fmla="*/ 13 w 2881"/>
              <a:gd name="T3" fmla="*/ 2064 h 2160"/>
              <a:gd name="T4" fmla="*/ 49 w 2881"/>
              <a:gd name="T5" fmla="*/ 2052 h 2160"/>
              <a:gd name="T6" fmla="*/ 97 w 2881"/>
              <a:gd name="T7" fmla="*/ 1980 h 2160"/>
              <a:gd name="T8" fmla="*/ 121 w 2881"/>
              <a:gd name="T9" fmla="*/ 1908 h 2160"/>
              <a:gd name="T10" fmla="*/ 145 w 2881"/>
              <a:gd name="T11" fmla="*/ 1860 h 2160"/>
              <a:gd name="T12" fmla="*/ 169 w 2881"/>
              <a:gd name="T13" fmla="*/ 1824 h 2160"/>
              <a:gd name="T14" fmla="*/ 217 w 2881"/>
              <a:gd name="T15" fmla="*/ 1680 h 2160"/>
              <a:gd name="T16" fmla="*/ 241 w 2881"/>
              <a:gd name="T17" fmla="*/ 1644 h 2160"/>
              <a:gd name="T18" fmla="*/ 277 w 2881"/>
              <a:gd name="T19" fmla="*/ 1524 h 2160"/>
              <a:gd name="T20" fmla="*/ 313 w 2881"/>
              <a:gd name="T21" fmla="*/ 1488 h 2160"/>
              <a:gd name="T22" fmla="*/ 361 w 2881"/>
              <a:gd name="T23" fmla="*/ 1416 h 2160"/>
              <a:gd name="T24" fmla="*/ 421 w 2881"/>
              <a:gd name="T25" fmla="*/ 1332 h 2160"/>
              <a:gd name="T26" fmla="*/ 529 w 2881"/>
              <a:gd name="T27" fmla="*/ 1212 h 2160"/>
              <a:gd name="T28" fmla="*/ 565 w 2881"/>
              <a:gd name="T29" fmla="*/ 1188 h 2160"/>
              <a:gd name="T30" fmla="*/ 625 w 2881"/>
              <a:gd name="T31" fmla="*/ 1140 h 2160"/>
              <a:gd name="T32" fmla="*/ 733 w 2881"/>
              <a:gd name="T33" fmla="*/ 1068 h 2160"/>
              <a:gd name="T34" fmla="*/ 841 w 2881"/>
              <a:gd name="T35" fmla="*/ 1008 h 2160"/>
              <a:gd name="T36" fmla="*/ 961 w 2881"/>
              <a:gd name="T37" fmla="*/ 924 h 2160"/>
              <a:gd name="T38" fmla="*/ 1033 w 2881"/>
              <a:gd name="T39" fmla="*/ 864 h 2160"/>
              <a:gd name="T40" fmla="*/ 1081 w 2881"/>
              <a:gd name="T41" fmla="*/ 792 h 2160"/>
              <a:gd name="T42" fmla="*/ 1189 w 2881"/>
              <a:gd name="T43" fmla="*/ 720 h 2160"/>
              <a:gd name="T44" fmla="*/ 1285 w 2881"/>
              <a:gd name="T45" fmla="*/ 636 h 2160"/>
              <a:gd name="T46" fmla="*/ 1309 w 2881"/>
              <a:gd name="T47" fmla="*/ 600 h 2160"/>
              <a:gd name="T48" fmla="*/ 1381 w 2881"/>
              <a:gd name="T49" fmla="*/ 552 h 2160"/>
              <a:gd name="T50" fmla="*/ 1621 w 2881"/>
              <a:gd name="T51" fmla="*/ 444 h 2160"/>
              <a:gd name="T52" fmla="*/ 1873 w 2881"/>
              <a:gd name="T53" fmla="*/ 300 h 2160"/>
              <a:gd name="T54" fmla="*/ 2017 w 2881"/>
              <a:gd name="T55" fmla="*/ 276 h 2160"/>
              <a:gd name="T56" fmla="*/ 2161 w 2881"/>
              <a:gd name="T57" fmla="*/ 204 h 2160"/>
              <a:gd name="T58" fmla="*/ 2197 w 2881"/>
              <a:gd name="T59" fmla="*/ 180 h 2160"/>
              <a:gd name="T60" fmla="*/ 2293 w 2881"/>
              <a:gd name="T61" fmla="*/ 168 h 2160"/>
              <a:gd name="T62" fmla="*/ 2629 w 2881"/>
              <a:gd name="T63" fmla="*/ 96 h 2160"/>
              <a:gd name="T64" fmla="*/ 2881 w 2881"/>
              <a:gd name="T65" fmla="*/ 24 h 2160"/>
              <a:gd name="T66" fmla="*/ 2821 w 2881"/>
              <a:gd name="T67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81" h="2160">
                <a:moveTo>
                  <a:pt x="1" y="2160"/>
                </a:moveTo>
                <a:cubicBezTo>
                  <a:pt x="5" y="2128"/>
                  <a:pt x="0" y="2093"/>
                  <a:pt x="13" y="2064"/>
                </a:cubicBezTo>
                <a:cubicBezTo>
                  <a:pt x="18" y="2052"/>
                  <a:pt x="40" y="2061"/>
                  <a:pt x="49" y="2052"/>
                </a:cubicBezTo>
                <a:cubicBezTo>
                  <a:pt x="69" y="2032"/>
                  <a:pt x="81" y="2004"/>
                  <a:pt x="97" y="1980"/>
                </a:cubicBezTo>
                <a:cubicBezTo>
                  <a:pt x="111" y="1959"/>
                  <a:pt x="112" y="1931"/>
                  <a:pt x="121" y="1908"/>
                </a:cubicBezTo>
                <a:cubicBezTo>
                  <a:pt x="128" y="1891"/>
                  <a:pt x="136" y="1876"/>
                  <a:pt x="145" y="1860"/>
                </a:cubicBezTo>
                <a:cubicBezTo>
                  <a:pt x="152" y="1847"/>
                  <a:pt x="163" y="1837"/>
                  <a:pt x="169" y="1824"/>
                </a:cubicBezTo>
                <a:cubicBezTo>
                  <a:pt x="186" y="1786"/>
                  <a:pt x="193" y="1716"/>
                  <a:pt x="217" y="1680"/>
                </a:cubicBezTo>
                <a:cubicBezTo>
                  <a:pt x="225" y="1668"/>
                  <a:pt x="235" y="1657"/>
                  <a:pt x="241" y="1644"/>
                </a:cubicBezTo>
                <a:cubicBezTo>
                  <a:pt x="258" y="1606"/>
                  <a:pt x="256" y="1560"/>
                  <a:pt x="277" y="1524"/>
                </a:cubicBezTo>
                <a:cubicBezTo>
                  <a:pt x="285" y="1509"/>
                  <a:pt x="303" y="1501"/>
                  <a:pt x="313" y="1488"/>
                </a:cubicBezTo>
                <a:cubicBezTo>
                  <a:pt x="331" y="1465"/>
                  <a:pt x="345" y="1440"/>
                  <a:pt x="361" y="1416"/>
                </a:cubicBezTo>
                <a:cubicBezTo>
                  <a:pt x="425" y="1320"/>
                  <a:pt x="343" y="1358"/>
                  <a:pt x="421" y="1332"/>
                </a:cubicBezTo>
                <a:cubicBezTo>
                  <a:pt x="444" y="1264"/>
                  <a:pt x="465" y="1255"/>
                  <a:pt x="529" y="1212"/>
                </a:cubicBezTo>
                <a:cubicBezTo>
                  <a:pt x="541" y="1204"/>
                  <a:pt x="565" y="1188"/>
                  <a:pt x="565" y="1188"/>
                </a:cubicBezTo>
                <a:cubicBezTo>
                  <a:pt x="609" y="1121"/>
                  <a:pt x="564" y="1174"/>
                  <a:pt x="625" y="1140"/>
                </a:cubicBezTo>
                <a:cubicBezTo>
                  <a:pt x="663" y="1119"/>
                  <a:pt x="692" y="1082"/>
                  <a:pt x="733" y="1068"/>
                </a:cubicBezTo>
                <a:cubicBezTo>
                  <a:pt x="796" y="1047"/>
                  <a:pt x="758" y="1063"/>
                  <a:pt x="841" y="1008"/>
                </a:cubicBezTo>
                <a:cubicBezTo>
                  <a:pt x="886" y="978"/>
                  <a:pt x="910" y="941"/>
                  <a:pt x="961" y="924"/>
                </a:cubicBezTo>
                <a:cubicBezTo>
                  <a:pt x="983" y="902"/>
                  <a:pt x="1012" y="888"/>
                  <a:pt x="1033" y="864"/>
                </a:cubicBezTo>
                <a:cubicBezTo>
                  <a:pt x="1052" y="842"/>
                  <a:pt x="1057" y="808"/>
                  <a:pt x="1081" y="792"/>
                </a:cubicBezTo>
                <a:cubicBezTo>
                  <a:pt x="1117" y="768"/>
                  <a:pt x="1158" y="751"/>
                  <a:pt x="1189" y="720"/>
                </a:cubicBezTo>
                <a:cubicBezTo>
                  <a:pt x="1225" y="684"/>
                  <a:pt x="1237" y="652"/>
                  <a:pt x="1285" y="636"/>
                </a:cubicBezTo>
                <a:cubicBezTo>
                  <a:pt x="1293" y="624"/>
                  <a:pt x="1298" y="609"/>
                  <a:pt x="1309" y="600"/>
                </a:cubicBezTo>
                <a:cubicBezTo>
                  <a:pt x="1331" y="581"/>
                  <a:pt x="1381" y="552"/>
                  <a:pt x="1381" y="552"/>
                </a:cubicBezTo>
                <a:cubicBezTo>
                  <a:pt x="1438" y="466"/>
                  <a:pt x="1534" y="487"/>
                  <a:pt x="1621" y="444"/>
                </a:cubicBezTo>
                <a:cubicBezTo>
                  <a:pt x="1712" y="399"/>
                  <a:pt x="1789" y="356"/>
                  <a:pt x="1873" y="300"/>
                </a:cubicBezTo>
                <a:cubicBezTo>
                  <a:pt x="1913" y="273"/>
                  <a:pt x="1969" y="281"/>
                  <a:pt x="2017" y="276"/>
                </a:cubicBezTo>
                <a:cubicBezTo>
                  <a:pt x="2068" y="259"/>
                  <a:pt x="2113" y="228"/>
                  <a:pt x="2161" y="204"/>
                </a:cubicBezTo>
                <a:cubicBezTo>
                  <a:pt x="2174" y="198"/>
                  <a:pt x="2183" y="184"/>
                  <a:pt x="2197" y="180"/>
                </a:cubicBezTo>
                <a:cubicBezTo>
                  <a:pt x="2228" y="172"/>
                  <a:pt x="2261" y="172"/>
                  <a:pt x="2293" y="168"/>
                </a:cubicBezTo>
                <a:cubicBezTo>
                  <a:pt x="2404" y="131"/>
                  <a:pt x="2514" y="115"/>
                  <a:pt x="2629" y="96"/>
                </a:cubicBezTo>
                <a:cubicBezTo>
                  <a:pt x="2721" y="35"/>
                  <a:pt x="2758" y="34"/>
                  <a:pt x="2881" y="24"/>
                </a:cubicBezTo>
                <a:cubicBezTo>
                  <a:pt x="2861" y="16"/>
                  <a:pt x="2821" y="0"/>
                  <a:pt x="282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556151" y="3653356"/>
            <a:ext cx="3510396" cy="916940"/>
          </a:xfrm>
          <a:custGeom>
            <a:avLst/>
            <a:gdLst>
              <a:gd name="T0" fmla="*/ 0 w 3348"/>
              <a:gd name="T1" fmla="*/ 1192 h 1192"/>
              <a:gd name="T2" fmla="*/ 96 w 3348"/>
              <a:gd name="T3" fmla="*/ 1120 h 1192"/>
              <a:gd name="T4" fmla="*/ 156 w 3348"/>
              <a:gd name="T5" fmla="*/ 820 h 1192"/>
              <a:gd name="T6" fmla="*/ 264 w 3348"/>
              <a:gd name="T7" fmla="*/ 772 h 1192"/>
              <a:gd name="T8" fmla="*/ 300 w 3348"/>
              <a:gd name="T9" fmla="*/ 736 h 1192"/>
              <a:gd name="T10" fmla="*/ 312 w 3348"/>
              <a:gd name="T11" fmla="*/ 700 h 1192"/>
              <a:gd name="T12" fmla="*/ 540 w 3348"/>
              <a:gd name="T13" fmla="*/ 652 h 1192"/>
              <a:gd name="T14" fmla="*/ 1152 w 3348"/>
              <a:gd name="T15" fmla="*/ 616 h 1192"/>
              <a:gd name="T16" fmla="*/ 1248 w 3348"/>
              <a:gd name="T17" fmla="*/ 592 h 1192"/>
              <a:gd name="T18" fmla="*/ 1320 w 3348"/>
              <a:gd name="T19" fmla="*/ 556 h 1192"/>
              <a:gd name="T20" fmla="*/ 1524 w 3348"/>
              <a:gd name="T21" fmla="*/ 472 h 1192"/>
              <a:gd name="T22" fmla="*/ 1788 w 3348"/>
              <a:gd name="T23" fmla="*/ 424 h 1192"/>
              <a:gd name="T24" fmla="*/ 1932 w 3348"/>
              <a:gd name="T25" fmla="*/ 340 h 1192"/>
              <a:gd name="T26" fmla="*/ 2040 w 3348"/>
              <a:gd name="T27" fmla="*/ 280 h 1192"/>
              <a:gd name="T28" fmla="*/ 2124 w 3348"/>
              <a:gd name="T29" fmla="*/ 256 h 1192"/>
              <a:gd name="T30" fmla="*/ 2220 w 3348"/>
              <a:gd name="T31" fmla="*/ 232 h 1192"/>
              <a:gd name="T32" fmla="*/ 2640 w 3348"/>
              <a:gd name="T33" fmla="*/ 172 h 1192"/>
              <a:gd name="T34" fmla="*/ 3036 w 3348"/>
              <a:gd name="T35" fmla="*/ 136 h 1192"/>
              <a:gd name="T36" fmla="*/ 3108 w 3348"/>
              <a:gd name="T37" fmla="*/ 100 h 1192"/>
              <a:gd name="T38" fmla="*/ 3252 w 3348"/>
              <a:gd name="T39" fmla="*/ 52 h 1192"/>
              <a:gd name="T40" fmla="*/ 3348 w 3348"/>
              <a:gd name="T41" fmla="*/ 4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48" h="1192">
                <a:moveTo>
                  <a:pt x="0" y="1192"/>
                </a:moveTo>
                <a:cubicBezTo>
                  <a:pt x="48" y="1176"/>
                  <a:pt x="68" y="1162"/>
                  <a:pt x="96" y="1120"/>
                </a:cubicBezTo>
                <a:cubicBezTo>
                  <a:pt x="100" y="1068"/>
                  <a:pt x="97" y="867"/>
                  <a:pt x="156" y="820"/>
                </a:cubicBezTo>
                <a:cubicBezTo>
                  <a:pt x="173" y="806"/>
                  <a:pt x="241" y="780"/>
                  <a:pt x="264" y="772"/>
                </a:cubicBezTo>
                <a:cubicBezTo>
                  <a:pt x="276" y="760"/>
                  <a:pt x="291" y="750"/>
                  <a:pt x="300" y="736"/>
                </a:cubicBezTo>
                <a:cubicBezTo>
                  <a:pt x="307" y="725"/>
                  <a:pt x="304" y="710"/>
                  <a:pt x="312" y="700"/>
                </a:cubicBezTo>
                <a:cubicBezTo>
                  <a:pt x="356" y="645"/>
                  <a:pt x="503" y="655"/>
                  <a:pt x="540" y="652"/>
                </a:cubicBezTo>
                <a:cubicBezTo>
                  <a:pt x="775" y="593"/>
                  <a:pt x="688" y="627"/>
                  <a:pt x="1152" y="616"/>
                </a:cubicBezTo>
                <a:cubicBezTo>
                  <a:pt x="1184" y="608"/>
                  <a:pt x="1221" y="610"/>
                  <a:pt x="1248" y="592"/>
                </a:cubicBezTo>
                <a:cubicBezTo>
                  <a:pt x="1295" y="561"/>
                  <a:pt x="1270" y="573"/>
                  <a:pt x="1320" y="556"/>
                </a:cubicBezTo>
                <a:cubicBezTo>
                  <a:pt x="1381" y="495"/>
                  <a:pt x="1445" y="498"/>
                  <a:pt x="1524" y="472"/>
                </a:cubicBezTo>
                <a:cubicBezTo>
                  <a:pt x="1616" y="441"/>
                  <a:pt x="1687" y="432"/>
                  <a:pt x="1788" y="424"/>
                </a:cubicBezTo>
                <a:cubicBezTo>
                  <a:pt x="1842" y="406"/>
                  <a:pt x="1880" y="357"/>
                  <a:pt x="1932" y="340"/>
                </a:cubicBezTo>
                <a:cubicBezTo>
                  <a:pt x="1995" y="319"/>
                  <a:pt x="1957" y="335"/>
                  <a:pt x="2040" y="280"/>
                </a:cubicBezTo>
                <a:cubicBezTo>
                  <a:pt x="2064" y="264"/>
                  <a:pt x="2096" y="264"/>
                  <a:pt x="2124" y="256"/>
                </a:cubicBezTo>
                <a:cubicBezTo>
                  <a:pt x="2156" y="247"/>
                  <a:pt x="2220" y="232"/>
                  <a:pt x="2220" y="232"/>
                </a:cubicBezTo>
                <a:cubicBezTo>
                  <a:pt x="2332" y="120"/>
                  <a:pt x="2461" y="178"/>
                  <a:pt x="2640" y="172"/>
                </a:cubicBezTo>
                <a:cubicBezTo>
                  <a:pt x="2780" y="78"/>
                  <a:pt x="2624" y="173"/>
                  <a:pt x="3036" y="136"/>
                </a:cubicBezTo>
                <a:cubicBezTo>
                  <a:pt x="3063" y="134"/>
                  <a:pt x="3082" y="107"/>
                  <a:pt x="3108" y="100"/>
                </a:cubicBezTo>
                <a:cubicBezTo>
                  <a:pt x="3186" y="79"/>
                  <a:pt x="3194" y="87"/>
                  <a:pt x="3252" y="52"/>
                </a:cubicBezTo>
                <a:cubicBezTo>
                  <a:pt x="3339" y="0"/>
                  <a:pt x="3293" y="4"/>
                  <a:pt x="3348" y="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7" name="Line 57"/>
          <p:cNvCxnSpPr>
            <a:cxnSpLocks noChangeShapeType="1"/>
          </p:cNvCxnSpPr>
          <p:nvPr/>
        </p:nvCxnSpPr>
        <p:spPr bwMode="auto">
          <a:xfrm>
            <a:off x="4274333" y="3892830"/>
            <a:ext cx="888" cy="670114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60751" y="6898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13711" y="3188187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f(n)</a:t>
            </a:r>
            <a:endParaRPr lang="en-US" alt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753598" y="3787401"/>
            <a:ext cx="792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g(n)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5783253" y="2813423"/>
            <a:ext cx="792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g(n)</a:t>
            </a:r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0"/>
              <p:cNvSpPr txBox="1">
                <a:spLocks noChangeArrowheads="1"/>
              </p:cNvSpPr>
              <p:nvPr/>
            </p:nvSpPr>
            <p:spPr bwMode="auto">
              <a:xfrm>
                <a:off x="3676083" y="4645240"/>
                <a:ext cx="3109728" cy="4419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f(n)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Θ(g(n))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6083" y="4645240"/>
                <a:ext cx="3109728" cy="441960"/>
              </a:xfrm>
              <a:prstGeom prst="rect">
                <a:avLst/>
              </a:prstGeom>
              <a:blipFill>
                <a:blip r:embed="rId2"/>
                <a:stretch>
                  <a:fillRect t="-8000" b="-22667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788696" y="5054831"/>
            <a:ext cx="8269704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1.2(a) Θ-notation bounds a function to within constant factors. We write f(n) = Θ(g(n)) if there exist positive constant n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such that to the right of the minimum possible value n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value of f(n) always lies between c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g(n) and c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g(n) inclusive.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193201" y="580946"/>
                <a:ext cx="7704515" cy="1900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0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notation (Big Theta notation)</a:t>
                </a:r>
                <a:endParaRPr lang="en-US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function f(n) is said to be in Ɵ(g(n)), denoted f(n)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Ɵ(g(n)),  if f(n) is bounded both above and below by some positive constant multiples of g(n) for all n. i.e.,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there exist positive constants, c</a:t>
                </a:r>
                <a:r>
                  <a:rPr lang="en-US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                                         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0  ≤ c</a:t>
                </a:r>
                <a:r>
                  <a:rPr lang="en-US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f(n) ≤ c</a:t>
                </a:r>
                <a:r>
                  <a:rPr lang="en-US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for all n ≥ n</a:t>
                </a:r>
                <a:r>
                  <a:rPr lang="en-US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01" y="580946"/>
                <a:ext cx="7704515" cy="1900264"/>
              </a:xfrm>
              <a:prstGeom prst="rect">
                <a:avLst/>
              </a:prstGeom>
              <a:blipFill>
                <a:blip r:embed="rId3"/>
                <a:stretch>
                  <a:fillRect l="-870" t="-1603" r="-554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2046" y="635152"/>
                <a:ext cx="9396549" cy="6072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 is equivalent to write Θ(g(n)) = O(g(n)) </a:t>
                </a:r>
                <a14:m>
                  <m:oMath xmlns:m="http://schemas.openxmlformats.org/officeDocument/2006/math">
                    <m:r>
                      <a:rPr lang="en-US" sz="24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∩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Ω(g(n)).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f(n)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Θ(g(n)), we say that f(n) is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order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g(n).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f(n) </a:t>
                </a: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Θ(g(n)), </a:t>
                </a:r>
                <a:endParaRPr lang="en-US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  The Ɵ-notation asymptotically bounds a function f(n) from above and below.</a:t>
                </a:r>
              </a:p>
              <a:p>
                <a:pPr marL="914400" lvl="1" indent="-457200">
                  <a:buAutoNum type="alphaLcPeriod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g(n) is an asymptotically tight bound for f(n).</a:t>
                </a:r>
              </a:p>
              <a:p>
                <a:pPr marL="914400" lvl="1" indent="-457200">
                  <a:buAutoNum type="alphaLcPeriod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is bounded both above and below by some positive constant </a:t>
                </a: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multiples of g(n) for all large 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lvl="0" indent="-461963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  Every function used within Ɵ-notation is asymptotically nonnegative.</a:t>
                </a:r>
              </a:p>
              <a:p>
                <a:pPr marL="914400" lvl="1" indent="-457200">
                  <a:buAutoNum type="alphaLcPeriod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Ɵ(g(n)) requires all f(n) ε  Ɵ(g(n)) be asymptotically nonnegative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[i.e.,  f(n) be non-negative whenever n is sufficiently large.]</a:t>
                </a:r>
              </a:p>
              <a:p>
                <a:pPr marL="914400" lvl="1" indent="-457200">
                  <a:buAutoNum type="alphaLcPeriod" startAt="2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Consequently, the function  g(n) itself must be asymptotically </a:t>
                </a:r>
              </a:p>
              <a:p>
                <a:pPr lvl="1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nonnegative,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else the set Ɵ(g(n)) is empty.</a:t>
                </a:r>
              </a:p>
              <a:p>
                <a:pPr lvl="1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>
                  <a:buAutoNum type="arabicParenR" startAt="3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Ɵ(g(n)) is the set of all functions that have the same order of growth as g(n) </a:t>
                </a:r>
              </a:p>
              <a:p>
                <a:pPr lvl="0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(to within a constant multiple, as n goes to infinite).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046" y="635152"/>
                <a:ext cx="9396549" cy="6072111"/>
              </a:xfrm>
              <a:prstGeom prst="rect">
                <a:avLst/>
              </a:prstGeom>
              <a:blipFill>
                <a:blip r:embed="rId2"/>
                <a:stretch>
                  <a:fillRect l="-973" t="-803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757458" y="669818"/>
            <a:ext cx="365947" cy="275844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A1AB3E7D-9415-4962-9BDD-6F329FE8BE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9709" flipH="1">
            <a:off x="8613657" y="655002"/>
            <a:ext cx="633550" cy="38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4446" y="1498161"/>
                <a:ext cx="9263270" cy="4432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 lvl="0" indent="-457200">
                  <a:buAutoNum type="arabicParenR" startAt="3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Ɵ(g(n)) is the set of all functions that have the same order of growth as g(n) </a:t>
                </a:r>
              </a:p>
              <a:p>
                <a:pPr lvl="0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(to within a constant multiple, as n goes to infinite).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914400" lvl="1" indent="-457200">
                  <a:lnSpc>
                    <a:spcPct val="150000"/>
                  </a:lnSpc>
                  <a:buAutoNum type="alphaLcPeriod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 Let g(n) = 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Every quadratic function  f(n) = an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bn + c with a &gt; 0 is 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in Ɵ(n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i.e.,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f(n)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Θ(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There are infinitely many others, which are in Ɵ(n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f(n) = 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sin n  and 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f(n) = 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log n.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446" y="1498161"/>
                <a:ext cx="9263270" cy="4432752"/>
              </a:xfrm>
              <a:prstGeom prst="rect">
                <a:avLst/>
              </a:prstGeom>
              <a:blipFill>
                <a:blip r:embed="rId2"/>
                <a:stretch>
                  <a:fillRect l="-724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692323" y="114699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A1AB3E7D-9415-4962-9BDD-6F329FE8BE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8419">
            <a:off x="583474" y="1146989"/>
            <a:ext cx="774675" cy="4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42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03FA65-C579-46D7-82DE-FC20818E1716}"/>
              </a:ext>
            </a:extLst>
          </p:cNvPr>
          <p:cNvSpPr txBox="1"/>
          <p:nvPr/>
        </p:nvSpPr>
        <p:spPr>
          <a:xfrm>
            <a:off x="1458686" y="2835041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06163" y="1048112"/>
                <a:ext cx="9263269" cy="556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solidFill>
                      <a:srgbClr val="0033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1.2:</a:t>
                </a:r>
                <a:endParaRPr lang="en-US" sz="2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f(n) = ½ 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3n. 	Let g(n) = 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 that 	½ 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3n = </a:t>
                </a:r>
                <a:r>
                  <a:rPr lang="en-US" sz="2200" dirty="0"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{½ n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3n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).}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Shown:    Need to determine positive constants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such that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indent="68738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≤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½ 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3n  ≤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all n  ≥  n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[by definition]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indent="68738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≤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½  –  3/n  ≤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[Dividing by 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indent="68738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that 	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 ½  –  3/n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&lt; ½  – 3/n   [since 0 ≤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]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 &lt; n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indent="23018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 is, the left-hand inequality can be made to hold for any value of           </a:t>
                </a:r>
              </a:p>
              <a:p>
                <a:pPr marL="914400" marR="0" indent="23018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≥ 7  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choosing 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 ½  – 3/n  =  ½  –  3/7  =  1/14.</a:t>
                </a:r>
              </a:p>
              <a:p>
                <a:pPr marL="914400" marR="0" indent="23018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 to be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continued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163" y="1048112"/>
                <a:ext cx="9263269" cy="5568191"/>
              </a:xfrm>
              <a:prstGeom prst="rect">
                <a:avLst/>
              </a:prstGeom>
              <a:blipFill>
                <a:blip r:embed="rId2"/>
                <a:stretch>
                  <a:fillRect l="-1184" t="-767" r="-6447" b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126836A-6B27-46E3-A14B-E770C744C118}"/>
                  </a:ext>
                </a:extLst>
              </p:cNvPr>
              <p:cNvSpPr/>
              <p:nvPr/>
            </p:nvSpPr>
            <p:spPr>
              <a:xfrm>
                <a:off x="5760354" y="583051"/>
                <a:ext cx="5738918" cy="75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constants,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0  ≤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f(n) ≤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for all n ≥ n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126836A-6B27-46E3-A14B-E770C744C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354" y="583051"/>
                <a:ext cx="5738918" cy="750975"/>
              </a:xfrm>
              <a:prstGeom prst="rect">
                <a:avLst/>
              </a:prstGeom>
              <a:blipFill>
                <a:blip r:embed="rId3"/>
                <a:stretch>
                  <a:fillRect l="-1169" t="-4878" b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03FA65-C579-46D7-82DE-FC20818E1716}"/>
              </a:ext>
            </a:extLst>
          </p:cNvPr>
          <p:cNvSpPr txBox="1"/>
          <p:nvPr/>
        </p:nvSpPr>
        <p:spPr>
          <a:xfrm>
            <a:off x="1144988" y="2835041"/>
            <a:ext cx="9588326" cy="9179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23283" y="994345"/>
            <a:ext cx="9174613" cy="4433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33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Example 1.2: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f(n) = ½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3n. 		Let g(n) =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that 	½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3n = </a:t>
            </a:r>
            <a:r>
              <a:rPr lang="en-US" sz="2200" dirty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Ɵ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Shown: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Continue …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Consider that ½  – 3/n  ≤ 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≥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½    as  n  is very large.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right-hand inequality can be made to hold for any value of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≥ 1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choosing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≥  ½ 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Thus, by choosing 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1/14,  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 ½   and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7,  we verify that  ½n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3n = </a:t>
            </a:r>
            <a:r>
              <a:rPr lang="en-US" sz="2200" dirty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Ɵ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      	QED.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8397" y="5576239"/>
            <a:ext cx="10829676" cy="91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	1) Other choices for the constants exits.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2) A different function belonging to would usually require different constants.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C2EEA-B355-4620-97BB-114829C4ACB4}"/>
                  </a:ext>
                </a:extLst>
              </p:cNvPr>
              <p:cNvSpPr txBox="1"/>
              <p:nvPr/>
            </p:nvSpPr>
            <p:spPr>
              <a:xfrm>
                <a:off x="8395062" y="5429794"/>
                <a:ext cx="2726919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 that any quadratic functions f(n)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C2EEA-B355-4620-97BB-114829C4A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062" y="5429794"/>
                <a:ext cx="2726919" cy="646331"/>
              </a:xfrm>
              <a:prstGeom prst="rect">
                <a:avLst/>
              </a:prstGeom>
              <a:blipFill>
                <a:blip r:embed="rId2"/>
                <a:stretch>
                  <a:fillRect l="-1559" t="-4630" b="-138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86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5089" y="863567"/>
            <a:ext cx="923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Let f(n) = ½ n</a:t>
            </a:r>
            <a:r>
              <a:rPr lang="en-US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3n.  Let g(n) = n</a:t>
            </a:r>
            <a:r>
              <a:rPr lang="en-US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     c</a:t>
            </a:r>
            <a:r>
              <a:rPr lang="en-US" b="1" baseline="-25000" dirty="0">
                <a:solidFill>
                  <a:srgbClr val="000000"/>
                </a:solidFill>
                <a:latin typeface="Times New Roman Bold" panose="0202080307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1/14 = 0.071428571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07983"/>
              </p:ext>
            </p:extLst>
          </p:nvPr>
        </p:nvGraphicFramePr>
        <p:xfrm>
          <a:off x="2995373" y="1385456"/>
          <a:ext cx="4132257" cy="52263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1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 ½ n</a:t>
                      </a:r>
                      <a:r>
                        <a:rPr lang="en-US" sz="600" baseline="30000" dirty="0">
                          <a:effectLst/>
                        </a:rPr>
                        <a:t>2</a:t>
                      </a:r>
                      <a:r>
                        <a:rPr lang="en-US" sz="600" dirty="0">
                          <a:effectLst/>
                        </a:rPr>
                        <a:t> – 3n 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</a:t>
                      </a:r>
                      <a:r>
                        <a:rPr lang="en-US" sz="600" baseline="300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0.07 n</a:t>
                      </a:r>
                      <a:r>
                        <a:rPr lang="en-US" sz="600" baseline="300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0.5 n</a:t>
                      </a:r>
                      <a:r>
                        <a:rPr lang="en-US" sz="600" baseline="300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-2.5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0.07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-4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1.12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-2.5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1.75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2.52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3.5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</a:rPr>
                        <a:t>3.43</a:t>
                      </a:r>
                      <a:endParaRPr lang="en-US" sz="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</a:rPr>
                        <a:t>24.5</a:t>
                      </a:r>
                      <a:endParaRPr lang="en-US" sz="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8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4.48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13.5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5.67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27.5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8.47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60.5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144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10.08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45.5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169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11.83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84.5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13.72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67.5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15.75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112.5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256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17.92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93.5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20.23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144.5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22.68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162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123.5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361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25.27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180.5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400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237.5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625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43.75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312.5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360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900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680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1600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2500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1620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3600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1800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4900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343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2450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2960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6400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448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3200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3780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567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4700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700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19400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2800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123500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17500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125000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497000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70000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12485000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1750000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12500000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49970000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7000000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50000000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199940000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400000000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28000000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200000000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24157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1249850000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2500000000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175000000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1250000000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4157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4999700000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10000000000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700000000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5000000000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9489" y="505758"/>
            <a:ext cx="8237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Let f(n) = ½ n</a:t>
            </a:r>
            <a:r>
              <a:rPr lang="en-US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3n.  Let g(n) = n</a:t>
            </a:r>
            <a:r>
              <a:rPr lang="en-US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     c</a:t>
            </a:r>
            <a:r>
              <a:rPr lang="en-US" b="1" baseline="-25000" dirty="0">
                <a:solidFill>
                  <a:srgbClr val="000000"/>
                </a:solidFill>
                <a:latin typeface="Times New Roman Bold" panose="0202080307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1/14 = 0.071428571 and 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 ½ 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99735"/>
              </p:ext>
            </p:extLst>
          </p:nvPr>
        </p:nvGraphicFramePr>
        <p:xfrm>
          <a:off x="2844298" y="1080347"/>
          <a:ext cx="5242178" cy="5896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½ n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3n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6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 n</a:t>
                      </a:r>
                      <a:r>
                        <a:rPr lang="en-US" sz="16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n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2.52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3.43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5.67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8.47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11.83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20.23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22.68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25.27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19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4E63EA3E-707D-42D3-A107-2EB0BAF30A0B}"/>
              </a:ext>
            </a:extLst>
          </p:cNvPr>
          <p:cNvSpPr/>
          <p:nvPr/>
        </p:nvSpPr>
        <p:spPr>
          <a:xfrm>
            <a:off x="8174892" y="3072619"/>
            <a:ext cx="57052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5608484-3FE5-460E-825E-14F912A62D67}"/>
              </a:ext>
            </a:extLst>
          </p:cNvPr>
          <p:cNvSpPr/>
          <p:nvPr/>
        </p:nvSpPr>
        <p:spPr>
          <a:xfrm>
            <a:off x="1948274" y="2435108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CC9DDEBD-C045-4F47-AB43-19B52F975C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784">
            <a:off x="1880571" y="2435108"/>
            <a:ext cx="733529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5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0566" y="760200"/>
            <a:ext cx="655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Let f(n) = ½ n</a:t>
            </a:r>
            <a:r>
              <a:rPr lang="en-US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3n.  Let g(n) = n</a:t>
            </a:r>
            <a:r>
              <a:rPr lang="en-US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     c</a:t>
            </a:r>
            <a:r>
              <a:rPr lang="en-US" b="1" baseline="-25000" dirty="0">
                <a:solidFill>
                  <a:srgbClr val="000000"/>
                </a:solidFill>
                <a:latin typeface="Times New Roman Bold" panose="0202080307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1/14 = 0.071428571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6501"/>
              </p:ext>
            </p:extLst>
          </p:nvPr>
        </p:nvGraphicFramePr>
        <p:xfrm>
          <a:off x="3011275" y="1213385"/>
          <a:ext cx="6267898" cy="5383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½ n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3n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600" baseline="30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 n</a:t>
                      </a:r>
                      <a:r>
                        <a:rPr lang="en-US" sz="1600" baseline="30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n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312.5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123500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497000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12485000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49970000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199940000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59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1249850000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1250000000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07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4999700000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50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632E5949-F408-44D3-A040-C295BBD22420}"/>
              </a:ext>
            </a:extLst>
          </p:cNvPr>
          <p:cNvSpPr/>
          <p:nvPr/>
        </p:nvSpPr>
        <p:spPr>
          <a:xfrm>
            <a:off x="9401907" y="5245296"/>
            <a:ext cx="57052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8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5E13CE-543F-484B-A51F-81BFBED56603}"/>
              </a:ext>
            </a:extLst>
          </p:cNvPr>
          <p:cNvSpPr txBox="1"/>
          <p:nvPr/>
        </p:nvSpPr>
        <p:spPr>
          <a:xfrm>
            <a:off x="1602378" y="2089464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88096" y="583051"/>
                <a:ext cx="8380675" cy="6356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1.3:</a:t>
                </a: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Verify that 6n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≠  </a:t>
                </a:r>
                <a:r>
                  <a:rPr lang="en-US" sz="2400" dirty="0"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Shown:     Suppose that the equality holds for all n  ≥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positive constants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and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6n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for all   n  ≥ 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6n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by dividing 6n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  as 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which cannot possibly hold for arbitrarily large n, since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constant.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[n is always bounded by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/6 ]. This contradicts the assumption that the equality holds for all n ≥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	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QED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096" y="583051"/>
                <a:ext cx="8380675" cy="6356420"/>
              </a:xfrm>
              <a:prstGeom prst="rect">
                <a:avLst/>
              </a:prstGeom>
              <a:blipFill>
                <a:blip r:embed="rId2"/>
                <a:stretch>
                  <a:fillRect l="-1091" t="-672" r="-1018" b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E560F64-9020-4082-AA15-D2AA803ECDD9}"/>
                  </a:ext>
                </a:extLst>
              </p:cNvPr>
              <p:cNvSpPr/>
              <p:nvPr/>
            </p:nvSpPr>
            <p:spPr>
              <a:xfrm>
                <a:off x="5760354" y="583051"/>
                <a:ext cx="5738918" cy="75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constants,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0  ≤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f(n) ≤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for all n ≥ n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E560F64-9020-4082-AA15-D2AA803EC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354" y="583051"/>
                <a:ext cx="5738918" cy="750975"/>
              </a:xfrm>
              <a:prstGeom prst="rect">
                <a:avLst/>
              </a:prstGeom>
              <a:blipFill>
                <a:blip r:embed="rId3"/>
                <a:stretch>
                  <a:fillRect l="-1169" t="-4878" b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4946" y="2234317"/>
            <a:ext cx="9019809" cy="7951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1816" y="1381223"/>
            <a:ext cx="8772939" cy="4608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tabLst>
                <a:tab pos="0" algn="l"/>
              </a:tabLs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The Asymptotic Efficiency of Algorithms: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running time of a program T(n) as </a:t>
            </a:r>
          </a:p>
          <a:p>
            <a:pPr marL="914400" lvl="1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function  f(n) of the size of its input, 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T(n) ∞ f(n)).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running time of an algorithm </a:t>
            </a:r>
          </a:p>
          <a:p>
            <a:pPr marL="1828800" lvl="3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limit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size of the input increases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without bound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N = {0, 1, 2, …} be the set of natural numbers.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[non-negative integer  0, 1, .. ;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 integer 1, 2, .. . (traditional way)]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791813" y="2123933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9156">
            <a:off x="791813" y="2123933"/>
            <a:ext cx="575432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35219-84C4-4EFB-BB89-6575D19F721F}"/>
              </a:ext>
            </a:extLst>
          </p:cNvPr>
          <p:cNvSpPr txBox="1"/>
          <p:nvPr/>
        </p:nvSpPr>
        <p:spPr>
          <a:xfrm>
            <a:off x="1335062" y="2447109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2310" y="896822"/>
                <a:ext cx="8825948" cy="5807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1.4: 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(similar to Example 1.2)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Prove that  ½ n(n-1) =  </a:t>
                </a:r>
                <a:r>
                  <a:rPr lang="en-US" sz="2200" dirty="0">
                    <a:effectLst/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Shown:   Need to determine positive constants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and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such that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½n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½ n  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all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[by definition]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½  –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≤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[dividing by 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that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≤  ½  –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0  &lt;  ½  –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[since 0 ≤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]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  n</a:t>
                </a:r>
                <a:endParaRPr lang="en-US" sz="22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 is, the left-hand inequality can be made to hold for any value of      n  ≥  2 by choosing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≤  ½  –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=  ½  –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10" y="896822"/>
                <a:ext cx="8825948" cy="5807680"/>
              </a:xfrm>
              <a:prstGeom prst="rect">
                <a:avLst/>
              </a:prstGeom>
              <a:blipFill>
                <a:blip r:embed="rId2"/>
                <a:stretch>
                  <a:fillRect l="-1244" t="-735" b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95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02796" y="1135360"/>
                <a:ext cx="9104244" cy="5112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1.4:</a:t>
                </a:r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Prove that  ½ n(n-1) =  </a:t>
                </a:r>
                <a:r>
                  <a:rPr lang="en-US" sz="2200" dirty="0">
                    <a:effectLst/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Shown:   …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that  ½  –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≥  ½ as n is very large.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right-hand inequality can be made to hold for any value of  n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(or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&gt; 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if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is undefined)  by choosing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≥  ½ .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Thus, by choosing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¼ ,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½  and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2, we can verify that       ½n(n-1) = </a:t>
                </a:r>
                <a:r>
                  <a:rPr lang="en-US" sz="2200" dirty="0">
                    <a:effectLst/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				       QED.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96" y="1135360"/>
                <a:ext cx="9104244" cy="5112425"/>
              </a:xfrm>
              <a:prstGeom prst="rect">
                <a:avLst/>
              </a:prstGeom>
              <a:blipFill>
                <a:blip r:embed="rId2"/>
                <a:stretch>
                  <a:fillRect l="-1072" t="-834" b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95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03FA65-C579-46D7-82DE-FC20818E1716}"/>
              </a:ext>
            </a:extLst>
          </p:cNvPr>
          <p:cNvSpPr txBox="1"/>
          <p:nvPr/>
        </p:nvSpPr>
        <p:spPr>
          <a:xfrm>
            <a:off x="1776549" y="1435612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3945F-BB6A-4532-8703-A506C0848C10}"/>
              </a:ext>
            </a:extLst>
          </p:cNvPr>
          <p:cNvSpPr txBox="1"/>
          <p:nvPr/>
        </p:nvSpPr>
        <p:spPr>
          <a:xfrm>
            <a:off x="1776549" y="4311129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54803" y="1319608"/>
                <a:ext cx="8669951" cy="4218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An Asymptotic upper bound for f(n)</a:t>
                </a: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O-</a:t>
                </a:r>
                <a:r>
                  <a:rPr lang="en-US" sz="24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notation (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 Oh </a:t>
                </a:r>
                <a:r>
                  <a:rPr lang="en-US" sz="24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notation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sometimes,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Oh 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notation)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Big-oh of g of n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Definition: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function f(n) is said to be in O(g(n)), denoted f(n)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O(g(n)),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f(n) is bounded above by some constant multiple of g(n) for all n ≥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for some nonnegative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i.e., </a:t>
                </a: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O(g(n)) = {f(n) | there exist positive constants c and n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0 ≤ f(n) ≤ cg(n) for all n ≥ n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.}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803" y="1319608"/>
                <a:ext cx="8669951" cy="4218784"/>
              </a:xfrm>
              <a:prstGeom prst="rect">
                <a:avLst/>
              </a:prstGeom>
              <a:blipFill>
                <a:blip r:embed="rId2"/>
                <a:stretch>
                  <a:fillRect l="-1054" t="-1154" r="-1687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D91013-2169-4FC5-8291-0ED40CDA845F}"/>
                  </a:ext>
                </a:extLst>
              </p:cNvPr>
              <p:cNvSpPr/>
              <p:nvPr/>
            </p:nvSpPr>
            <p:spPr>
              <a:xfrm>
                <a:off x="2154804" y="5538392"/>
                <a:ext cx="8669950" cy="965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constants, c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           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0  ≤ c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f(n) ≤ c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for all n ≥ n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D91013-2169-4FC5-8291-0ED40CDA8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804" y="5538392"/>
                <a:ext cx="8669950" cy="965842"/>
              </a:xfrm>
              <a:prstGeom prst="rect">
                <a:avLst/>
              </a:prstGeom>
              <a:blipFill>
                <a:blip r:embed="rId3"/>
                <a:stretch>
                  <a:fillRect l="-982" t="-43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5810F5D-FA2F-4D3A-B2B7-CB4638526DC2}"/>
              </a:ext>
            </a:extLst>
          </p:cNvPr>
          <p:cNvSpPr txBox="1"/>
          <p:nvPr/>
        </p:nvSpPr>
        <p:spPr>
          <a:xfrm>
            <a:off x="1469934" y="4908709"/>
            <a:ext cx="9581243" cy="5425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0748" y="555594"/>
            <a:ext cx="680631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 Asymptotic upper bound for f(n)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O-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notation (Big Oh notation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Big-oh of g of n</a:t>
            </a:r>
          </a:p>
          <a:p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 given complexity function g(n),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O(g(n)) = {f(n) | there exist positive constants c and n</a:t>
            </a:r>
            <a:r>
              <a:rPr lang="en-US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such that  </a:t>
            </a:r>
          </a:p>
          <a:p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0 ≤ f(n) ≤ cg(n) for all n ≥ n</a:t>
            </a:r>
            <a:r>
              <a:rPr lang="en-US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Line 63"/>
          <p:cNvCxnSpPr>
            <a:cxnSpLocks noChangeShapeType="1"/>
          </p:cNvCxnSpPr>
          <p:nvPr/>
        </p:nvCxnSpPr>
        <p:spPr bwMode="auto">
          <a:xfrm>
            <a:off x="3642692" y="2826626"/>
            <a:ext cx="16510" cy="20637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Line 64"/>
          <p:cNvCxnSpPr>
            <a:cxnSpLocks noChangeShapeType="1"/>
          </p:cNvCxnSpPr>
          <p:nvPr/>
        </p:nvCxnSpPr>
        <p:spPr bwMode="auto">
          <a:xfrm flipV="1">
            <a:off x="3642692" y="4834393"/>
            <a:ext cx="3346505" cy="2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Freeform 4"/>
          <p:cNvSpPr>
            <a:spLocks/>
          </p:cNvSpPr>
          <p:nvPr/>
        </p:nvSpPr>
        <p:spPr bwMode="auto">
          <a:xfrm>
            <a:off x="3642692" y="3726421"/>
            <a:ext cx="3235186" cy="800100"/>
          </a:xfrm>
          <a:custGeom>
            <a:avLst/>
            <a:gdLst>
              <a:gd name="T0" fmla="*/ 0 w 3672"/>
              <a:gd name="T1" fmla="*/ 972 h 1260"/>
              <a:gd name="T2" fmla="*/ 36 w 3672"/>
              <a:gd name="T3" fmla="*/ 960 h 1260"/>
              <a:gd name="T4" fmla="*/ 108 w 3672"/>
              <a:gd name="T5" fmla="*/ 984 h 1260"/>
              <a:gd name="T6" fmla="*/ 240 w 3672"/>
              <a:gd name="T7" fmla="*/ 1032 h 1260"/>
              <a:gd name="T8" fmla="*/ 300 w 3672"/>
              <a:gd name="T9" fmla="*/ 1092 h 1260"/>
              <a:gd name="T10" fmla="*/ 360 w 3672"/>
              <a:gd name="T11" fmla="*/ 1152 h 1260"/>
              <a:gd name="T12" fmla="*/ 372 w 3672"/>
              <a:gd name="T13" fmla="*/ 1188 h 1260"/>
              <a:gd name="T14" fmla="*/ 444 w 3672"/>
              <a:gd name="T15" fmla="*/ 1260 h 1260"/>
              <a:gd name="T16" fmla="*/ 576 w 3672"/>
              <a:gd name="T17" fmla="*/ 852 h 1260"/>
              <a:gd name="T18" fmla="*/ 660 w 3672"/>
              <a:gd name="T19" fmla="*/ 720 h 1260"/>
              <a:gd name="T20" fmla="*/ 696 w 3672"/>
              <a:gd name="T21" fmla="*/ 612 h 1260"/>
              <a:gd name="T22" fmla="*/ 708 w 3672"/>
              <a:gd name="T23" fmla="*/ 576 h 1260"/>
              <a:gd name="T24" fmla="*/ 744 w 3672"/>
              <a:gd name="T25" fmla="*/ 564 h 1260"/>
              <a:gd name="T26" fmla="*/ 828 w 3672"/>
              <a:gd name="T27" fmla="*/ 480 h 1260"/>
              <a:gd name="T28" fmla="*/ 924 w 3672"/>
              <a:gd name="T29" fmla="*/ 504 h 1260"/>
              <a:gd name="T30" fmla="*/ 996 w 3672"/>
              <a:gd name="T31" fmla="*/ 528 h 1260"/>
              <a:gd name="T32" fmla="*/ 1056 w 3672"/>
              <a:gd name="T33" fmla="*/ 588 h 1260"/>
              <a:gd name="T34" fmla="*/ 1116 w 3672"/>
              <a:gd name="T35" fmla="*/ 636 h 1260"/>
              <a:gd name="T36" fmla="*/ 1524 w 3672"/>
              <a:gd name="T37" fmla="*/ 756 h 1260"/>
              <a:gd name="T38" fmla="*/ 1668 w 3672"/>
              <a:gd name="T39" fmla="*/ 828 h 1260"/>
              <a:gd name="T40" fmla="*/ 1704 w 3672"/>
              <a:gd name="T41" fmla="*/ 840 h 1260"/>
              <a:gd name="T42" fmla="*/ 2040 w 3672"/>
              <a:gd name="T43" fmla="*/ 828 h 1260"/>
              <a:gd name="T44" fmla="*/ 2112 w 3672"/>
              <a:gd name="T45" fmla="*/ 804 h 1260"/>
              <a:gd name="T46" fmla="*/ 2412 w 3672"/>
              <a:gd name="T47" fmla="*/ 732 h 1260"/>
              <a:gd name="T48" fmla="*/ 2592 w 3672"/>
              <a:gd name="T49" fmla="*/ 648 h 1260"/>
              <a:gd name="T50" fmla="*/ 2628 w 3672"/>
              <a:gd name="T51" fmla="*/ 624 h 1260"/>
              <a:gd name="T52" fmla="*/ 2700 w 3672"/>
              <a:gd name="T53" fmla="*/ 600 h 1260"/>
              <a:gd name="T54" fmla="*/ 2844 w 3672"/>
              <a:gd name="T55" fmla="*/ 492 h 1260"/>
              <a:gd name="T56" fmla="*/ 2916 w 3672"/>
              <a:gd name="T57" fmla="*/ 444 h 1260"/>
              <a:gd name="T58" fmla="*/ 2952 w 3672"/>
              <a:gd name="T59" fmla="*/ 432 h 1260"/>
              <a:gd name="T60" fmla="*/ 3024 w 3672"/>
              <a:gd name="T61" fmla="*/ 384 h 1260"/>
              <a:gd name="T62" fmla="*/ 3180 w 3672"/>
              <a:gd name="T63" fmla="*/ 324 h 1260"/>
              <a:gd name="T64" fmla="*/ 3300 w 3672"/>
              <a:gd name="T65" fmla="*/ 228 h 1260"/>
              <a:gd name="T66" fmla="*/ 3396 w 3672"/>
              <a:gd name="T67" fmla="*/ 144 h 1260"/>
              <a:gd name="T68" fmla="*/ 3432 w 3672"/>
              <a:gd name="T69" fmla="*/ 120 h 1260"/>
              <a:gd name="T70" fmla="*/ 3468 w 3672"/>
              <a:gd name="T71" fmla="*/ 96 h 1260"/>
              <a:gd name="T72" fmla="*/ 3672 w 3672"/>
              <a:gd name="T73" fmla="*/ 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72" h="1260">
                <a:moveTo>
                  <a:pt x="0" y="972"/>
                </a:moveTo>
                <a:cubicBezTo>
                  <a:pt x="12" y="968"/>
                  <a:pt x="23" y="959"/>
                  <a:pt x="36" y="960"/>
                </a:cubicBezTo>
                <a:cubicBezTo>
                  <a:pt x="61" y="963"/>
                  <a:pt x="83" y="979"/>
                  <a:pt x="108" y="984"/>
                </a:cubicBezTo>
                <a:cubicBezTo>
                  <a:pt x="163" y="995"/>
                  <a:pt x="194" y="1002"/>
                  <a:pt x="240" y="1032"/>
                </a:cubicBezTo>
                <a:cubicBezTo>
                  <a:pt x="304" y="1128"/>
                  <a:pt x="220" y="1012"/>
                  <a:pt x="300" y="1092"/>
                </a:cubicBezTo>
                <a:cubicBezTo>
                  <a:pt x="380" y="1172"/>
                  <a:pt x="264" y="1088"/>
                  <a:pt x="360" y="1152"/>
                </a:cubicBezTo>
                <a:cubicBezTo>
                  <a:pt x="364" y="1164"/>
                  <a:pt x="364" y="1178"/>
                  <a:pt x="372" y="1188"/>
                </a:cubicBezTo>
                <a:cubicBezTo>
                  <a:pt x="393" y="1215"/>
                  <a:pt x="444" y="1260"/>
                  <a:pt x="444" y="1260"/>
                </a:cubicBezTo>
                <a:cubicBezTo>
                  <a:pt x="627" y="1214"/>
                  <a:pt x="453" y="975"/>
                  <a:pt x="576" y="852"/>
                </a:cubicBezTo>
                <a:cubicBezTo>
                  <a:pt x="598" y="786"/>
                  <a:pt x="602" y="759"/>
                  <a:pt x="660" y="720"/>
                </a:cubicBezTo>
                <a:cubicBezTo>
                  <a:pt x="682" y="586"/>
                  <a:pt x="654" y="696"/>
                  <a:pt x="696" y="612"/>
                </a:cubicBezTo>
                <a:cubicBezTo>
                  <a:pt x="702" y="601"/>
                  <a:pt x="699" y="585"/>
                  <a:pt x="708" y="576"/>
                </a:cubicBezTo>
                <a:cubicBezTo>
                  <a:pt x="717" y="567"/>
                  <a:pt x="732" y="568"/>
                  <a:pt x="744" y="564"/>
                </a:cubicBezTo>
                <a:cubicBezTo>
                  <a:pt x="799" y="481"/>
                  <a:pt x="765" y="501"/>
                  <a:pt x="828" y="480"/>
                </a:cubicBezTo>
                <a:cubicBezTo>
                  <a:pt x="937" y="516"/>
                  <a:pt x="765" y="461"/>
                  <a:pt x="924" y="504"/>
                </a:cubicBezTo>
                <a:cubicBezTo>
                  <a:pt x="948" y="511"/>
                  <a:pt x="996" y="528"/>
                  <a:pt x="996" y="528"/>
                </a:cubicBezTo>
                <a:cubicBezTo>
                  <a:pt x="1060" y="624"/>
                  <a:pt x="976" y="508"/>
                  <a:pt x="1056" y="588"/>
                </a:cubicBezTo>
                <a:cubicBezTo>
                  <a:pt x="1110" y="642"/>
                  <a:pt x="1046" y="613"/>
                  <a:pt x="1116" y="636"/>
                </a:cubicBezTo>
                <a:cubicBezTo>
                  <a:pt x="1245" y="765"/>
                  <a:pt x="1343" y="741"/>
                  <a:pt x="1524" y="756"/>
                </a:cubicBezTo>
                <a:cubicBezTo>
                  <a:pt x="1617" y="818"/>
                  <a:pt x="1569" y="795"/>
                  <a:pt x="1668" y="828"/>
                </a:cubicBezTo>
                <a:cubicBezTo>
                  <a:pt x="1680" y="832"/>
                  <a:pt x="1704" y="840"/>
                  <a:pt x="1704" y="840"/>
                </a:cubicBezTo>
                <a:cubicBezTo>
                  <a:pt x="1816" y="836"/>
                  <a:pt x="1928" y="838"/>
                  <a:pt x="2040" y="828"/>
                </a:cubicBezTo>
                <a:cubicBezTo>
                  <a:pt x="2065" y="826"/>
                  <a:pt x="2087" y="808"/>
                  <a:pt x="2112" y="804"/>
                </a:cubicBezTo>
                <a:cubicBezTo>
                  <a:pt x="2214" y="787"/>
                  <a:pt x="2314" y="765"/>
                  <a:pt x="2412" y="732"/>
                </a:cubicBezTo>
                <a:cubicBezTo>
                  <a:pt x="2484" y="708"/>
                  <a:pt x="2528" y="691"/>
                  <a:pt x="2592" y="648"/>
                </a:cubicBezTo>
                <a:cubicBezTo>
                  <a:pt x="2604" y="640"/>
                  <a:pt x="2614" y="629"/>
                  <a:pt x="2628" y="624"/>
                </a:cubicBezTo>
                <a:cubicBezTo>
                  <a:pt x="2652" y="616"/>
                  <a:pt x="2700" y="600"/>
                  <a:pt x="2700" y="600"/>
                </a:cubicBezTo>
                <a:cubicBezTo>
                  <a:pt x="2743" y="557"/>
                  <a:pt x="2793" y="526"/>
                  <a:pt x="2844" y="492"/>
                </a:cubicBezTo>
                <a:cubicBezTo>
                  <a:pt x="2868" y="476"/>
                  <a:pt x="2889" y="453"/>
                  <a:pt x="2916" y="444"/>
                </a:cubicBezTo>
                <a:cubicBezTo>
                  <a:pt x="2928" y="440"/>
                  <a:pt x="2941" y="438"/>
                  <a:pt x="2952" y="432"/>
                </a:cubicBezTo>
                <a:cubicBezTo>
                  <a:pt x="2977" y="418"/>
                  <a:pt x="2997" y="393"/>
                  <a:pt x="3024" y="384"/>
                </a:cubicBezTo>
                <a:cubicBezTo>
                  <a:pt x="3078" y="366"/>
                  <a:pt x="3127" y="342"/>
                  <a:pt x="3180" y="324"/>
                </a:cubicBezTo>
                <a:cubicBezTo>
                  <a:pt x="3202" y="257"/>
                  <a:pt x="3246" y="264"/>
                  <a:pt x="3300" y="228"/>
                </a:cubicBezTo>
                <a:cubicBezTo>
                  <a:pt x="3340" y="168"/>
                  <a:pt x="3312" y="200"/>
                  <a:pt x="3396" y="144"/>
                </a:cubicBezTo>
                <a:cubicBezTo>
                  <a:pt x="3408" y="136"/>
                  <a:pt x="3420" y="128"/>
                  <a:pt x="3432" y="120"/>
                </a:cubicBezTo>
                <a:cubicBezTo>
                  <a:pt x="3444" y="112"/>
                  <a:pt x="3468" y="96"/>
                  <a:pt x="3468" y="96"/>
                </a:cubicBezTo>
                <a:cubicBezTo>
                  <a:pt x="3527" y="8"/>
                  <a:pt x="3576" y="0"/>
                  <a:pt x="3672" y="0"/>
                </a:cubicBezTo>
              </a:path>
            </a:pathLst>
          </a:custGeom>
          <a:solidFill>
            <a:schemeClr val="bg1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657932" y="3351771"/>
            <a:ext cx="3219946" cy="1249680"/>
          </a:xfrm>
          <a:custGeom>
            <a:avLst/>
            <a:gdLst>
              <a:gd name="T0" fmla="*/ 0 w 3540"/>
              <a:gd name="T1" fmla="*/ 1968 h 1968"/>
              <a:gd name="T2" fmla="*/ 96 w 3540"/>
              <a:gd name="T3" fmla="*/ 1956 h 1968"/>
              <a:gd name="T4" fmla="*/ 276 w 3540"/>
              <a:gd name="T5" fmla="*/ 1836 h 1968"/>
              <a:gd name="T6" fmla="*/ 384 w 3540"/>
              <a:gd name="T7" fmla="*/ 1752 h 1968"/>
              <a:gd name="T8" fmla="*/ 528 w 3540"/>
              <a:gd name="T9" fmla="*/ 1656 h 1968"/>
              <a:gd name="T10" fmla="*/ 600 w 3540"/>
              <a:gd name="T11" fmla="*/ 1620 h 1968"/>
              <a:gd name="T12" fmla="*/ 636 w 3540"/>
              <a:gd name="T13" fmla="*/ 1584 h 1968"/>
              <a:gd name="T14" fmla="*/ 660 w 3540"/>
              <a:gd name="T15" fmla="*/ 1548 h 1968"/>
              <a:gd name="T16" fmla="*/ 768 w 3540"/>
              <a:gd name="T17" fmla="*/ 1488 h 1968"/>
              <a:gd name="T18" fmla="*/ 804 w 3540"/>
              <a:gd name="T19" fmla="*/ 1452 h 1968"/>
              <a:gd name="T20" fmla="*/ 876 w 3540"/>
              <a:gd name="T21" fmla="*/ 1428 h 1968"/>
              <a:gd name="T22" fmla="*/ 996 w 3540"/>
              <a:gd name="T23" fmla="*/ 1320 h 1968"/>
              <a:gd name="T24" fmla="*/ 1320 w 3540"/>
              <a:gd name="T25" fmla="*/ 1008 h 1968"/>
              <a:gd name="T26" fmla="*/ 1464 w 3540"/>
              <a:gd name="T27" fmla="*/ 912 h 1968"/>
              <a:gd name="T28" fmla="*/ 1740 w 3540"/>
              <a:gd name="T29" fmla="*/ 780 h 1968"/>
              <a:gd name="T30" fmla="*/ 1872 w 3540"/>
              <a:gd name="T31" fmla="*/ 720 h 1968"/>
              <a:gd name="T32" fmla="*/ 1980 w 3540"/>
              <a:gd name="T33" fmla="*/ 696 h 1968"/>
              <a:gd name="T34" fmla="*/ 2124 w 3540"/>
              <a:gd name="T35" fmla="*/ 648 h 1968"/>
              <a:gd name="T36" fmla="*/ 2160 w 3540"/>
              <a:gd name="T37" fmla="*/ 624 h 1968"/>
              <a:gd name="T38" fmla="*/ 2256 w 3540"/>
              <a:gd name="T39" fmla="*/ 600 h 1968"/>
              <a:gd name="T40" fmla="*/ 2376 w 3540"/>
              <a:gd name="T41" fmla="*/ 552 h 1968"/>
              <a:gd name="T42" fmla="*/ 2484 w 3540"/>
              <a:gd name="T43" fmla="*/ 528 h 1968"/>
              <a:gd name="T44" fmla="*/ 2652 w 3540"/>
              <a:gd name="T45" fmla="*/ 480 h 1968"/>
              <a:gd name="T46" fmla="*/ 2700 w 3540"/>
              <a:gd name="T47" fmla="*/ 456 h 1968"/>
              <a:gd name="T48" fmla="*/ 2796 w 3540"/>
              <a:gd name="T49" fmla="*/ 432 h 1968"/>
              <a:gd name="T50" fmla="*/ 2952 w 3540"/>
              <a:gd name="T51" fmla="*/ 360 h 1968"/>
              <a:gd name="T52" fmla="*/ 3132 w 3540"/>
              <a:gd name="T53" fmla="*/ 216 h 1968"/>
              <a:gd name="T54" fmla="*/ 3204 w 3540"/>
              <a:gd name="T55" fmla="*/ 180 h 1968"/>
              <a:gd name="T56" fmla="*/ 3312 w 3540"/>
              <a:gd name="T57" fmla="*/ 72 h 1968"/>
              <a:gd name="T58" fmla="*/ 3540 w 3540"/>
              <a:gd name="T59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40" h="1968">
                <a:moveTo>
                  <a:pt x="0" y="1968"/>
                </a:moveTo>
                <a:cubicBezTo>
                  <a:pt x="32" y="1964"/>
                  <a:pt x="66" y="1967"/>
                  <a:pt x="96" y="1956"/>
                </a:cubicBezTo>
                <a:cubicBezTo>
                  <a:pt x="143" y="1939"/>
                  <a:pt x="229" y="1867"/>
                  <a:pt x="276" y="1836"/>
                </a:cubicBezTo>
                <a:cubicBezTo>
                  <a:pt x="338" y="1795"/>
                  <a:pt x="288" y="1784"/>
                  <a:pt x="384" y="1752"/>
                </a:cubicBezTo>
                <a:cubicBezTo>
                  <a:pt x="453" y="1729"/>
                  <a:pt x="476" y="1690"/>
                  <a:pt x="528" y="1656"/>
                </a:cubicBezTo>
                <a:cubicBezTo>
                  <a:pt x="636" y="1584"/>
                  <a:pt x="487" y="1714"/>
                  <a:pt x="600" y="1620"/>
                </a:cubicBezTo>
                <a:cubicBezTo>
                  <a:pt x="613" y="1609"/>
                  <a:pt x="625" y="1597"/>
                  <a:pt x="636" y="1584"/>
                </a:cubicBezTo>
                <a:cubicBezTo>
                  <a:pt x="645" y="1573"/>
                  <a:pt x="649" y="1557"/>
                  <a:pt x="660" y="1548"/>
                </a:cubicBezTo>
                <a:cubicBezTo>
                  <a:pt x="711" y="1504"/>
                  <a:pt x="719" y="1504"/>
                  <a:pt x="768" y="1488"/>
                </a:cubicBezTo>
                <a:cubicBezTo>
                  <a:pt x="780" y="1476"/>
                  <a:pt x="789" y="1460"/>
                  <a:pt x="804" y="1452"/>
                </a:cubicBezTo>
                <a:cubicBezTo>
                  <a:pt x="826" y="1440"/>
                  <a:pt x="876" y="1428"/>
                  <a:pt x="876" y="1428"/>
                </a:cubicBezTo>
                <a:cubicBezTo>
                  <a:pt x="893" y="1377"/>
                  <a:pt x="945" y="1337"/>
                  <a:pt x="996" y="1320"/>
                </a:cubicBezTo>
                <a:cubicBezTo>
                  <a:pt x="1102" y="1214"/>
                  <a:pt x="1205" y="1104"/>
                  <a:pt x="1320" y="1008"/>
                </a:cubicBezTo>
                <a:cubicBezTo>
                  <a:pt x="1367" y="969"/>
                  <a:pt x="1405" y="932"/>
                  <a:pt x="1464" y="912"/>
                </a:cubicBezTo>
                <a:cubicBezTo>
                  <a:pt x="1543" y="833"/>
                  <a:pt x="1640" y="817"/>
                  <a:pt x="1740" y="780"/>
                </a:cubicBezTo>
                <a:cubicBezTo>
                  <a:pt x="1784" y="763"/>
                  <a:pt x="1827" y="735"/>
                  <a:pt x="1872" y="720"/>
                </a:cubicBezTo>
                <a:cubicBezTo>
                  <a:pt x="1907" y="708"/>
                  <a:pt x="1945" y="707"/>
                  <a:pt x="1980" y="696"/>
                </a:cubicBezTo>
                <a:cubicBezTo>
                  <a:pt x="2028" y="682"/>
                  <a:pt x="2076" y="664"/>
                  <a:pt x="2124" y="648"/>
                </a:cubicBezTo>
                <a:cubicBezTo>
                  <a:pt x="2138" y="643"/>
                  <a:pt x="2146" y="629"/>
                  <a:pt x="2160" y="624"/>
                </a:cubicBezTo>
                <a:cubicBezTo>
                  <a:pt x="2191" y="613"/>
                  <a:pt x="2224" y="608"/>
                  <a:pt x="2256" y="600"/>
                </a:cubicBezTo>
                <a:cubicBezTo>
                  <a:pt x="2456" y="550"/>
                  <a:pt x="2227" y="602"/>
                  <a:pt x="2376" y="552"/>
                </a:cubicBezTo>
                <a:cubicBezTo>
                  <a:pt x="2411" y="540"/>
                  <a:pt x="2449" y="539"/>
                  <a:pt x="2484" y="528"/>
                </a:cubicBezTo>
                <a:cubicBezTo>
                  <a:pt x="2656" y="476"/>
                  <a:pt x="2442" y="533"/>
                  <a:pt x="2652" y="480"/>
                </a:cubicBezTo>
                <a:cubicBezTo>
                  <a:pt x="2669" y="476"/>
                  <a:pt x="2683" y="462"/>
                  <a:pt x="2700" y="456"/>
                </a:cubicBezTo>
                <a:cubicBezTo>
                  <a:pt x="2731" y="446"/>
                  <a:pt x="2766" y="447"/>
                  <a:pt x="2796" y="432"/>
                </a:cubicBezTo>
                <a:cubicBezTo>
                  <a:pt x="2846" y="407"/>
                  <a:pt x="2899" y="378"/>
                  <a:pt x="2952" y="360"/>
                </a:cubicBezTo>
                <a:cubicBezTo>
                  <a:pt x="2982" y="270"/>
                  <a:pt x="3059" y="265"/>
                  <a:pt x="3132" y="216"/>
                </a:cubicBezTo>
                <a:cubicBezTo>
                  <a:pt x="3179" y="185"/>
                  <a:pt x="3154" y="197"/>
                  <a:pt x="3204" y="180"/>
                </a:cubicBezTo>
                <a:cubicBezTo>
                  <a:pt x="3224" y="119"/>
                  <a:pt x="3251" y="92"/>
                  <a:pt x="3312" y="72"/>
                </a:cubicBezTo>
                <a:cubicBezTo>
                  <a:pt x="3372" y="12"/>
                  <a:pt x="3455" y="0"/>
                  <a:pt x="354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7" name="Line 67"/>
          <p:cNvCxnSpPr>
            <a:cxnSpLocks noChangeShapeType="1"/>
          </p:cNvCxnSpPr>
          <p:nvPr/>
        </p:nvCxnSpPr>
        <p:spPr bwMode="auto">
          <a:xfrm>
            <a:off x="4637267" y="4030971"/>
            <a:ext cx="0" cy="89916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87465" y="6168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456423" y="2918774"/>
            <a:ext cx="8429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cg(n)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99583" y="3744754"/>
            <a:ext cx="7792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87185" y="4958039"/>
            <a:ext cx="670030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f(n) = O(g(n))   where c and n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positive integer 1, 2, …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10747" y="5414626"/>
            <a:ext cx="8953169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1.2. (b) O-notation gives an upper bound for a function to within a constant factor.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26836A-6B27-46E3-A14B-E770C744C118}"/>
                  </a:ext>
                </a:extLst>
              </p:cNvPr>
              <p:cNvSpPr/>
              <p:nvPr/>
            </p:nvSpPr>
            <p:spPr>
              <a:xfrm>
                <a:off x="6524833" y="752658"/>
                <a:ext cx="4662652" cy="1080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constants, c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≤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f(n) ≤ c</a:t>
                </a:r>
                <a:r>
                  <a:rPr lang="en-US" sz="20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≥ n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20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26836A-6B27-46E3-A14B-E770C744C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833" y="752658"/>
                <a:ext cx="4662652" cy="1080296"/>
              </a:xfrm>
              <a:prstGeom prst="rect">
                <a:avLst/>
              </a:prstGeom>
              <a:blipFill>
                <a:blip r:embed="rId2"/>
                <a:stretch>
                  <a:fillRect l="-1173" t="-2222" b="-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3BFEDC-A4CF-4750-B80B-E4E15E8A9267}"/>
                  </a:ext>
                </a:extLst>
              </p:cNvPr>
              <p:cNvSpPr/>
              <p:nvPr/>
            </p:nvSpPr>
            <p:spPr>
              <a:xfrm>
                <a:off x="3512545" y="5804172"/>
                <a:ext cx="4804520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f(n)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O(g(n)), we say that f(n) is </a:t>
                </a:r>
                <a:r>
                  <a:rPr lang="en-US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 O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g(n).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3BFEDC-A4CF-4750-B80B-E4E15E8A9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545" y="5804172"/>
                <a:ext cx="4804520" cy="388696"/>
              </a:xfrm>
              <a:prstGeom prst="rect">
                <a:avLst/>
              </a:prstGeom>
              <a:blipFill>
                <a:blip r:embed="rId3"/>
                <a:stretch>
                  <a:fillRect l="-1015" t="-7813" r="-2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25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8171" y="2063932"/>
                <a:ext cx="9120146" cy="2957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indent="-461963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write f(n) = O(g(n)) if there are positive constant n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c such that to the right of n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 value of f(n) always lies on or below cg(n).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f(n)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O(g(n)), we say that f(n) is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 O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g(n).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say that “big O” puts an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asymptotic upper bound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on a complexity function.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71" y="2063932"/>
                <a:ext cx="9120146" cy="2957028"/>
              </a:xfrm>
              <a:prstGeom prst="rect">
                <a:avLst/>
              </a:prstGeom>
              <a:blipFill>
                <a:blip r:embed="rId2"/>
                <a:stretch>
                  <a:fillRect l="-936" r="-1604" b="-3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86894" y="601165"/>
                <a:ext cx="9326880" cy="5196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  <a:tabLst>
                    <a:tab pos="504825" algn="l"/>
                  </a:tabLs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 O-notation to give an upper bound on a function.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eriod"/>
                  <a:tabLst>
                    <a:tab pos="914400" algn="l"/>
                  </a:tabLs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is an asymptotic upper bound on f(n):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1">
                  <a:spcBef>
                    <a:spcPts val="600"/>
                  </a:spcBef>
                  <a:spcAft>
                    <a:spcPts val="600"/>
                  </a:spcAft>
                  <a:tabLst>
                    <a:tab pos="914400" algn="l"/>
                  </a:tabLs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all values n  ≥  n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 value of the function f(n) is on or below cg(n).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  <a:tabLst>
                    <a:tab pos="504825" algn="l"/>
                  </a:tabLs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When f(n) = O(g(n),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claim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 some constant multiple of g(n) is an asymptotic upper bound on f(n),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with no claim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about how tight an upper bound it is.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  <a:tabLst>
                    <a:tab pos="504825" algn="l"/>
                  </a:tabLs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Write f(n) = O(g(n)) to indicate that a function f(n) is member of the set O(g(n)).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  <a:tabLst>
                    <a:tab pos="504825" algn="l"/>
                  </a:tabLs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O(g(n)) is the set of all functions with a smaller or same order of growth as g(n) (to within a constant multiple, as n goes to infinity).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  <a:tabLst>
                    <a:tab pos="504825" algn="l"/>
                  </a:tabLs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f(n) = Ɵ(g(n)) implies that f(n) = O(g(n)).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eriod"/>
                  <a:tabLst>
                    <a:tab pos="914400" algn="l"/>
                  </a:tabLs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Written set-theoretically, we have Ɵ(g(n))  </a:t>
                </a:r>
                <a14:m>
                  <m:oMath xmlns:m="http://schemas.openxmlformats.org/officeDocument/2006/math">
                    <m:r>
                      <a:rPr lang="en-US" sz="2000" i="1" u="sng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O(g(n)).  [note: </a:t>
                </a:r>
                <a14:m>
                  <m:oMath xmlns:m="http://schemas.openxmlformats.org/officeDocument/2006/math">
                    <m:r>
                      <a:rPr lang="en-US" sz="2000" i="1" u="sng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denotes subset.]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1">
                  <a:spcBef>
                    <a:spcPts val="600"/>
                  </a:spcBef>
                  <a:spcAft>
                    <a:spcPts val="600"/>
                  </a:spcAft>
                  <a:tabLst>
                    <a:tab pos="914400" algn="l"/>
                  </a:tabLs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b.  Ɵ notation is stronger notation than O-notation.  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94" y="601165"/>
                <a:ext cx="9326880" cy="5196294"/>
              </a:xfrm>
              <a:prstGeom prst="rect">
                <a:avLst/>
              </a:prstGeom>
              <a:blipFill>
                <a:blip r:embed="rId2"/>
                <a:stretch>
                  <a:fillRect l="-588" b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6649" y="1490649"/>
            <a:ext cx="9096293" cy="460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 1.5: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Prove that 100n + 5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Proof:       100n + 5 ≤ 100n + n  (for all n ≥ 5)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	      = 101n ≤ 101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Thus, c = 101 and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 definition gives us many choice for selecting constants c and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For example: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100n + 5 ≤  100n + 5n 		(for all n ≥ 1)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	  = 105n  ≤  105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	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Thus,   c = 105 and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7019A3F-9A50-4574-8C0B-A2582F4D079B}"/>
              </a:ext>
            </a:extLst>
          </p:cNvPr>
          <p:cNvSpPr/>
          <p:nvPr/>
        </p:nvSpPr>
        <p:spPr>
          <a:xfrm>
            <a:off x="745130" y="2232561"/>
            <a:ext cx="561156" cy="317500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0BAF266-B29C-4170-BD6F-147D826688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347">
            <a:off x="640847" y="2055223"/>
            <a:ext cx="665440" cy="4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6894" y="1767071"/>
            <a:ext cx="9191708" cy="283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Examples 1.6:</a:t>
            </a:r>
          </a:p>
          <a:p>
            <a:pPr marL="504825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O(g(n)) is the set of all functions with a smaller or same order of growth as g(n) (to within a constant multiple, as n goes to infinity).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	n ε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	 100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+ 5  ε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	 	½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n(n-1) ε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On the other hand,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≠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	 0.00001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≠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	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n + 1 ≠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5157083-8517-483C-9D7D-C9781A8CB8E7}"/>
              </a:ext>
            </a:extLst>
          </p:cNvPr>
          <p:cNvSpPr/>
          <p:nvPr/>
        </p:nvSpPr>
        <p:spPr>
          <a:xfrm>
            <a:off x="1279434" y="2969138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FA1E7C-8F9A-4D23-AE32-95E53EE94346}"/>
              </a:ext>
            </a:extLst>
          </p:cNvPr>
          <p:cNvSpPr txBox="1"/>
          <p:nvPr/>
        </p:nvSpPr>
        <p:spPr>
          <a:xfrm>
            <a:off x="1776549" y="1109653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A1E7C-8F9A-4D23-AE32-95E53EE94346}"/>
              </a:ext>
            </a:extLst>
          </p:cNvPr>
          <p:cNvSpPr txBox="1"/>
          <p:nvPr/>
        </p:nvSpPr>
        <p:spPr>
          <a:xfrm>
            <a:off x="1776549" y="4311129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46258" y="1328546"/>
                <a:ext cx="8773696" cy="3936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An Asymptotic lower bound on a function</a:t>
                </a:r>
                <a:endParaRPr lang="en-US" sz="2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Ω-</a:t>
                </a:r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notation (Big-omega of g of n)</a:t>
                </a:r>
                <a:endParaRPr lang="en-US" sz="2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Definition: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function f(n) is said to be in Ω(g(n)), denoted f(n)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Ω(g(n)),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f(n) is bounded below by some constant multiple of g(n) for all n ≥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for some nonnegative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i.e., 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Ω(g(n)) = { f(n) | there exist positive constants c and n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        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0  ≤  cg(n)  ≤ f(n) for all n  ≥  n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}.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58" y="1328546"/>
                <a:ext cx="8773696" cy="3936655"/>
              </a:xfrm>
              <a:prstGeom prst="rect">
                <a:avLst/>
              </a:prstGeom>
              <a:blipFill>
                <a:blip r:embed="rId2"/>
                <a:stretch>
                  <a:fillRect l="-1250" t="-1238" r="-2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6836A-6B27-46E3-A14B-E770C744C118}"/>
                  </a:ext>
                </a:extLst>
              </p:cNvPr>
              <p:cNvSpPr/>
              <p:nvPr/>
            </p:nvSpPr>
            <p:spPr>
              <a:xfrm>
                <a:off x="1883968" y="5385934"/>
                <a:ext cx="8498275" cy="965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constants,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  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≤ c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f(n)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≥ 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6836A-6B27-46E3-A14B-E770C744C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68" y="5385934"/>
                <a:ext cx="8498275" cy="965842"/>
              </a:xfrm>
              <a:prstGeom prst="rect">
                <a:avLst/>
              </a:prstGeom>
              <a:blipFill>
                <a:blip r:embed="rId3"/>
                <a:stretch>
                  <a:fillRect l="-1003" t="-43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FA1747F-8FF0-4106-B118-91FA0F9CE3E2}"/>
              </a:ext>
            </a:extLst>
          </p:cNvPr>
          <p:cNvSpPr txBox="1"/>
          <p:nvPr/>
        </p:nvSpPr>
        <p:spPr>
          <a:xfrm>
            <a:off x="1510610" y="4990801"/>
            <a:ext cx="9390519" cy="6369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1234" y="936797"/>
            <a:ext cx="91519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1.2. (c). Ω-notation gives a lower bound for a function to within a constant factor.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write f(n) = Ω(g(n)) if there are positive constants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 such that to the right of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value of f(n) always lies on or above cg(n).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Line 70"/>
          <p:cNvCxnSpPr>
            <a:cxnSpLocks noChangeShapeType="1"/>
          </p:cNvCxnSpPr>
          <p:nvPr/>
        </p:nvCxnSpPr>
        <p:spPr bwMode="auto">
          <a:xfrm>
            <a:off x="2990049" y="2582092"/>
            <a:ext cx="15875" cy="22512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Line 71"/>
          <p:cNvCxnSpPr>
            <a:cxnSpLocks noChangeShapeType="1"/>
          </p:cNvCxnSpPr>
          <p:nvPr/>
        </p:nvCxnSpPr>
        <p:spPr bwMode="auto">
          <a:xfrm>
            <a:off x="2990049" y="4842225"/>
            <a:ext cx="4046855" cy="3048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Freeform 4"/>
          <p:cNvSpPr>
            <a:spLocks/>
          </p:cNvSpPr>
          <p:nvPr/>
        </p:nvSpPr>
        <p:spPr bwMode="auto">
          <a:xfrm>
            <a:off x="3005924" y="3537935"/>
            <a:ext cx="3967370" cy="977900"/>
          </a:xfrm>
          <a:custGeom>
            <a:avLst/>
            <a:gdLst>
              <a:gd name="T0" fmla="*/ 0 w 3444"/>
              <a:gd name="T1" fmla="*/ 1428 h 1480"/>
              <a:gd name="T2" fmla="*/ 84 w 3444"/>
              <a:gd name="T3" fmla="*/ 1332 h 1480"/>
              <a:gd name="T4" fmla="*/ 156 w 3444"/>
              <a:gd name="T5" fmla="*/ 1224 h 1480"/>
              <a:gd name="T6" fmla="*/ 192 w 3444"/>
              <a:gd name="T7" fmla="*/ 1152 h 1480"/>
              <a:gd name="T8" fmla="*/ 228 w 3444"/>
              <a:gd name="T9" fmla="*/ 1128 h 1480"/>
              <a:gd name="T10" fmla="*/ 336 w 3444"/>
              <a:gd name="T11" fmla="*/ 1092 h 1480"/>
              <a:gd name="T12" fmla="*/ 372 w 3444"/>
              <a:gd name="T13" fmla="*/ 1128 h 1480"/>
              <a:gd name="T14" fmla="*/ 408 w 3444"/>
              <a:gd name="T15" fmla="*/ 1140 h 1480"/>
              <a:gd name="T16" fmla="*/ 684 w 3444"/>
              <a:gd name="T17" fmla="*/ 1404 h 1480"/>
              <a:gd name="T18" fmla="*/ 864 w 3444"/>
              <a:gd name="T19" fmla="*/ 1428 h 1480"/>
              <a:gd name="T20" fmla="*/ 876 w 3444"/>
              <a:gd name="T21" fmla="*/ 1380 h 1480"/>
              <a:gd name="T22" fmla="*/ 912 w 3444"/>
              <a:gd name="T23" fmla="*/ 1356 h 1480"/>
              <a:gd name="T24" fmla="*/ 948 w 3444"/>
              <a:gd name="T25" fmla="*/ 1248 h 1480"/>
              <a:gd name="T26" fmla="*/ 1020 w 3444"/>
              <a:gd name="T27" fmla="*/ 1176 h 1480"/>
              <a:gd name="T28" fmla="*/ 1152 w 3444"/>
              <a:gd name="T29" fmla="*/ 1068 h 1480"/>
              <a:gd name="T30" fmla="*/ 1176 w 3444"/>
              <a:gd name="T31" fmla="*/ 1032 h 1480"/>
              <a:gd name="T32" fmla="*/ 1284 w 3444"/>
              <a:gd name="T33" fmla="*/ 960 h 1480"/>
              <a:gd name="T34" fmla="*/ 1356 w 3444"/>
              <a:gd name="T35" fmla="*/ 900 h 1480"/>
              <a:gd name="T36" fmla="*/ 1428 w 3444"/>
              <a:gd name="T37" fmla="*/ 828 h 1480"/>
              <a:gd name="T38" fmla="*/ 1488 w 3444"/>
              <a:gd name="T39" fmla="*/ 780 h 1480"/>
              <a:gd name="T40" fmla="*/ 1524 w 3444"/>
              <a:gd name="T41" fmla="*/ 744 h 1480"/>
              <a:gd name="T42" fmla="*/ 1596 w 3444"/>
              <a:gd name="T43" fmla="*/ 696 h 1480"/>
              <a:gd name="T44" fmla="*/ 1620 w 3444"/>
              <a:gd name="T45" fmla="*/ 660 h 1480"/>
              <a:gd name="T46" fmla="*/ 1692 w 3444"/>
              <a:gd name="T47" fmla="*/ 612 h 1480"/>
              <a:gd name="T48" fmla="*/ 1788 w 3444"/>
              <a:gd name="T49" fmla="*/ 516 h 1480"/>
              <a:gd name="T50" fmla="*/ 2064 w 3444"/>
              <a:gd name="T51" fmla="*/ 324 h 1480"/>
              <a:gd name="T52" fmla="*/ 2280 w 3444"/>
              <a:gd name="T53" fmla="*/ 228 h 1480"/>
              <a:gd name="T54" fmla="*/ 2424 w 3444"/>
              <a:gd name="T55" fmla="*/ 156 h 1480"/>
              <a:gd name="T56" fmla="*/ 2724 w 3444"/>
              <a:gd name="T57" fmla="*/ 144 h 1480"/>
              <a:gd name="T58" fmla="*/ 2976 w 3444"/>
              <a:gd name="T59" fmla="*/ 72 h 1480"/>
              <a:gd name="T60" fmla="*/ 3168 w 3444"/>
              <a:gd name="T61" fmla="*/ 60 h 1480"/>
              <a:gd name="T62" fmla="*/ 3444 w 3444"/>
              <a:gd name="T63" fmla="*/ 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44" h="1480">
                <a:moveTo>
                  <a:pt x="0" y="1428"/>
                </a:moveTo>
                <a:cubicBezTo>
                  <a:pt x="56" y="1344"/>
                  <a:pt x="24" y="1372"/>
                  <a:pt x="84" y="1332"/>
                </a:cubicBezTo>
                <a:cubicBezTo>
                  <a:pt x="108" y="1296"/>
                  <a:pt x="142" y="1265"/>
                  <a:pt x="156" y="1224"/>
                </a:cubicBezTo>
                <a:cubicBezTo>
                  <a:pt x="166" y="1195"/>
                  <a:pt x="169" y="1175"/>
                  <a:pt x="192" y="1152"/>
                </a:cubicBezTo>
                <a:cubicBezTo>
                  <a:pt x="202" y="1142"/>
                  <a:pt x="216" y="1136"/>
                  <a:pt x="228" y="1128"/>
                </a:cubicBezTo>
                <a:cubicBezTo>
                  <a:pt x="266" y="1071"/>
                  <a:pt x="270" y="1076"/>
                  <a:pt x="336" y="1092"/>
                </a:cubicBezTo>
                <a:cubicBezTo>
                  <a:pt x="348" y="1104"/>
                  <a:pt x="358" y="1119"/>
                  <a:pt x="372" y="1128"/>
                </a:cubicBezTo>
                <a:cubicBezTo>
                  <a:pt x="383" y="1135"/>
                  <a:pt x="399" y="1132"/>
                  <a:pt x="408" y="1140"/>
                </a:cubicBezTo>
                <a:cubicBezTo>
                  <a:pt x="498" y="1220"/>
                  <a:pt x="564" y="1364"/>
                  <a:pt x="684" y="1404"/>
                </a:cubicBezTo>
                <a:cubicBezTo>
                  <a:pt x="730" y="1473"/>
                  <a:pt x="719" y="1480"/>
                  <a:pt x="864" y="1428"/>
                </a:cubicBezTo>
                <a:cubicBezTo>
                  <a:pt x="880" y="1422"/>
                  <a:pt x="867" y="1394"/>
                  <a:pt x="876" y="1380"/>
                </a:cubicBezTo>
                <a:cubicBezTo>
                  <a:pt x="884" y="1368"/>
                  <a:pt x="900" y="1364"/>
                  <a:pt x="912" y="1356"/>
                </a:cubicBezTo>
                <a:cubicBezTo>
                  <a:pt x="924" y="1320"/>
                  <a:pt x="936" y="1284"/>
                  <a:pt x="948" y="1248"/>
                </a:cubicBezTo>
                <a:cubicBezTo>
                  <a:pt x="959" y="1216"/>
                  <a:pt x="996" y="1200"/>
                  <a:pt x="1020" y="1176"/>
                </a:cubicBezTo>
                <a:cubicBezTo>
                  <a:pt x="1061" y="1135"/>
                  <a:pt x="1111" y="1109"/>
                  <a:pt x="1152" y="1068"/>
                </a:cubicBezTo>
                <a:cubicBezTo>
                  <a:pt x="1162" y="1058"/>
                  <a:pt x="1165" y="1041"/>
                  <a:pt x="1176" y="1032"/>
                </a:cubicBezTo>
                <a:cubicBezTo>
                  <a:pt x="1209" y="1004"/>
                  <a:pt x="1253" y="991"/>
                  <a:pt x="1284" y="960"/>
                </a:cubicBezTo>
                <a:cubicBezTo>
                  <a:pt x="1306" y="938"/>
                  <a:pt x="1334" y="922"/>
                  <a:pt x="1356" y="900"/>
                </a:cubicBezTo>
                <a:cubicBezTo>
                  <a:pt x="1445" y="811"/>
                  <a:pt x="1343" y="885"/>
                  <a:pt x="1428" y="828"/>
                </a:cubicBezTo>
                <a:cubicBezTo>
                  <a:pt x="1482" y="747"/>
                  <a:pt x="1418" y="826"/>
                  <a:pt x="1488" y="780"/>
                </a:cubicBezTo>
                <a:cubicBezTo>
                  <a:pt x="1502" y="771"/>
                  <a:pt x="1511" y="754"/>
                  <a:pt x="1524" y="744"/>
                </a:cubicBezTo>
                <a:cubicBezTo>
                  <a:pt x="1547" y="726"/>
                  <a:pt x="1596" y="696"/>
                  <a:pt x="1596" y="696"/>
                </a:cubicBezTo>
                <a:cubicBezTo>
                  <a:pt x="1604" y="684"/>
                  <a:pt x="1609" y="669"/>
                  <a:pt x="1620" y="660"/>
                </a:cubicBezTo>
                <a:cubicBezTo>
                  <a:pt x="1642" y="641"/>
                  <a:pt x="1692" y="612"/>
                  <a:pt x="1692" y="612"/>
                </a:cubicBezTo>
                <a:cubicBezTo>
                  <a:pt x="1719" y="571"/>
                  <a:pt x="1753" y="551"/>
                  <a:pt x="1788" y="516"/>
                </a:cubicBezTo>
                <a:cubicBezTo>
                  <a:pt x="1819" y="393"/>
                  <a:pt x="1959" y="363"/>
                  <a:pt x="2064" y="324"/>
                </a:cubicBezTo>
                <a:cubicBezTo>
                  <a:pt x="2136" y="297"/>
                  <a:pt x="2213" y="265"/>
                  <a:pt x="2280" y="228"/>
                </a:cubicBezTo>
                <a:cubicBezTo>
                  <a:pt x="2420" y="150"/>
                  <a:pt x="2284" y="203"/>
                  <a:pt x="2424" y="156"/>
                </a:cubicBezTo>
                <a:cubicBezTo>
                  <a:pt x="2519" y="124"/>
                  <a:pt x="2624" y="148"/>
                  <a:pt x="2724" y="144"/>
                </a:cubicBezTo>
                <a:cubicBezTo>
                  <a:pt x="2808" y="116"/>
                  <a:pt x="2892" y="100"/>
                  <a:pt x="2976" y="72"/>
                </a:cubicBezTo>
                <a:cubicBezTo>
                  <a:pt x="3037" y="52"/>
                  <a:pt x="3104" y="64"/>
                  <a:pt x="3168" y="60"/>
                </a:cubicBezTo>
                <a:cubicBezTo>
                  <a:pt x="3258" y="37"/>
                  <a:pt x="3350" y="0"/>
                  <a:pt x="3444" y="0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966499" y="3970638"/>
            <a:ext cx="4046220" cy="541020"/>
          </a:xfrm>
          <a:custGeom>
            <a:avLst/>
            <a:gdLst>
              <a:gd name="T0" fmla="*/ 0 w 3672"/>
              <a:gd name="T1" fmla="*/ 800 h 800"/>
              <a:gd name="T2" fmla="*/ 396 w 3672"/>
              <a:gd name="T3" fmla="*/ 764 h 800"/>
              <a:gd name="T4" fmla="*/ 468 w 3672"/>
              <a:gd name="T5" fmla="*/ 740 h 800"/>
              <a:gd name="T6" fmla="*/ 504 w 3672"/>
              <a:gd name="T7" fmla="*/ 716 h 800"/>
              <a:gd name="T8" fmla="*/ 768 w 3672"/>
              <a:gd name="T9" fmla="*/ 644 h 800"/>
              <a:gd name="T10" fmla="*/ 1032 w 3672"/>
              <a:gd name="T11" fmla="*/ 560 h 800"/>
              <a:gd name="T12" fmla="*/ 1188 w 3672"/>
              <a:gd name="T13" fmla="*/ 500 h 800"/>
              <a:gd name="T14" fmla="*/ 1284 w 3672"/>
              <a:gd name="T15" fmla="*/ 452 h 800"/>
              <a:gd name="T16" fmla="*/ 1392 w 3672"/>
              <a:gd name="T17" fmla="*/ 416 h 800"/>
              <a:gd name="T18" fmla="*/ 1500 w 3672"/>
              <a:gd name="T19" fmla="*/ 368 h 800"/>
              <a:gd name="T20" fmla="*/ 1668 w 3672"/>
              <a:gd name="T21" fmla="*/ 284 h 800"/>
              <a:gd name="T22" fmla="*/ 1824 w 3672"/>
              <a:gd name="T23" fmla="*/ 224 h 800"/>
              <a:gd name="T24" fmla="*/ 1920 w 3672"/>
              <a:gd name="T25" fmla="*/ 200 h 800"/>
              <a:gd name="T26" fmla="*/ 1968 w 3672"/>
              <a:gd name="T27" fmla="*/ 188 h 800"/>
              <a:gd name="T28" fmla="*/ 2388 w 3672"/>
              <a:gd name="T29" fmla="*/ 92 h 800"/>
              <a:gd name="T30" fmla="*/ 3672 w 3672"/>
              <a:gd name="T31" fmla="*/ 8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72" h="800">
                <a:moveTo>
                  <a:pt x="0" y="800"/>
                </a:moveTo>
                <a:cubicBezTo>
                  <a:pt x="175" y="742"/>
                  <a:pt x="47" y="777"/>
                  <a:pt x="396" y="764"/>
                </a:cubicBezTo>
                <a:cubicBezTo>
                  <a:pt x="420" y="756"/>
                  <a:pt x="447" y="754"/>
                  <a:pt x="468" y="740"/>
                </a:cubicBezTo>
                <a:cubicBezTo>
                  <a:pt x="480" y="732"/>
                  <a:pt x="491" y="722"/>
                  <a:pt x="504" y="716"/>
                </a:cubicBezTo>
                <a:cubicBezTo>
                  <a:pt x="585" y="680"/>
                  <a:pt x="682" y="661"/>
                  <a:pt x="768" y="644"/>
                </a:cubicBezTo>
                <a:cubicBezTo>
                  <a:pt x="839" y="596"/>
                  <a:pt x="948" y="581"/>
                  <a:pt x="1032" y="560"/>
                </a:cubicBezTo>
                <a:cubicBezTo>
                  <a:pt x="1083" y="526"/>
                  <a:pt x="1133" y="527"/>
                  <a:pt x="1188" y="500"/>
                </a:cubicBezTo>
                <a:cubicBezTo>
                  <a:pt x="1220" y="484"/>
                  <a:pt x="1252" y="468"/>
                  <a:pt x="1284" y="452"/>
                </a:cubicBezTo>
                <a:cubicBezTo>
                  <a:pt x="1318" y="435"/>
                  <a:pt x="1360" y="437"/>
                  <a:pt x="1392" y="416"/>
                </a:cubicBezTo>
                <a:cubicBezTo>
                  <a:pt x="1425" y="394"/>
                  <a:pt x="1467" y="390"/>
                  <a:pt x="1500" y="368"/>
                </a:cubicBezTo>
                <a:cubicBezTo>
                  <a:pt x="1545" y="338"/>
                  <a:pt x="1622" y="299"/>
                  <a:pt x="1668" y="284"/>
                </a:cubicBezTo>
                <a:cubicBezTo>
                  <a:pt x="1720" y="267"/>
                  <a:pt x="1771" y="238"/>
                  <a:pt x="1824" y="224"/>
                </a:cubicBezTo>
                <a:cubicBezTo>
                  <a:pt x="1856" y="215"/>
                  <a:pt x="1888" y="208"/>
                  <a:pt x="1920" y="200"/>
                </a:cubicBezTo>
                <a:cubicBezTo>
                  <a:pt x="1936" y="196"/>
                  <a:pt x="1968" y="188"/>
                  <a:pt x="1968" y="188"/>
                </a:cubicBezTo>
                <a:cubicBezTo>
                  <a:pt x="2054" y="131"/>
                  <a:pt x="2277" y="114"/>
                  <a:pt x="2388" y="92"/>
                </a:cubicBezTo>
                <a:cubicBezTo>
                  <a:pt x="2848" y="0"/>
                  <a:pt x="2428" y="80"/>
                  <a:pt x="3672" y="8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7" name="Line 74"/>
          <p:cNvCxnSpPr>
            <a:cxnSpLocks noChangeShapeType="1"/>
          </p:cNvCxnSpPr>
          <p:nvPr/>
        </p:nvCxnSpPr>
        <p:spPr bwMode="auto">
          <a:xfrm>
            <a:off x="4144617" y="4193256"/>
            <a:ext cx="0" cy="800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96"/>
          <p:cNvCxnSpPr>
            <a:cxnSpLocks noChangeShapeType="1"/>
          </p:cNvCxnSpPr>
          <p:nvPr/>
        </p:nvCxnSpPr>
        <p:spPr bwMode="auto">
          <a:xfrm rot="10800000">
            <a:off x="7123039" y="4088748"/>
            <a:ext cx="403860" cy="152400"/>
          </a:xfrm>
          <a:prstGeom prst="curvedConnector3">
            <a:avLst>
              <a:gd name="adj1" fmla="val 4994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7532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12104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25820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58976" y="4164948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cg(n)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896441" y="4003703"/>
            <a:ext cx="119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asymptote</a:t>
            </a:r>
            <a:endParaRPr lang="en-US" alt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6596573" y="3039292"/>
            <a:ext cx="758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f(n)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898540" y="4985819"/>
            <a:ext cx="2589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2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f(n) = Ω(g(n))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680774" y="5536482"/>
                <a:ext cx="886305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f(n)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Ω(g(n)), we say that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f(n) is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omega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g(n).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say that “Ω” puts an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asymptotic lower bound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on a complexity function.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774" y="5536482"/>
                <a:ext cx="8863054" cy="769441"/>
              </a:xfrm>
              <a:prstGeom prst="rect">
                <a:avLst/>
              </a:prstGeom>
              <a:blipFill>
                <a:blip r:embed="rId2"/>
                <a:stretch>
                  <a:fillRect l="-894" t="-6349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7B8DB846-4E82-4E7F-BE5B-0E74FA7AEB1C}"/>
              </a:ext>
            </a:extLst>
          </p:cNvPr>
          <p:cNvSpPr/>
          <p:nvPr/>
        </p:nvSpPr>
        <p:spPr>
          <a:xfrm>
            <a:off x="1013269" y="3324871"/>
            <a:ext cx="562414" cy="370136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 descr="Image result for smiley face images">
            <a:extLst>
              <a:ext uri="{FF2B5EF4-FFF2-40B4-BE49-F238E27FC236}">
                <a16:creationId xmlns:a16="http://schemas.microsoft.com/office/drawing/2014/main" id="{0895C17C-AAF1-41E6-A0B7-28AF319D09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5317">
            <a:off x="915826" y="3192255"/>
            <a:ext cx="65985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4552" y="1212289"/>
            <a:ext cx="838461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tabLst>
                <a:tab pos="0" algn="l"/>
              </a:tabLs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The Asymptotic Efficiency of Algorithms:</a:t>
            </a:r>
          </a:p>
          <a:p>
            <a:pPr>
              <a:lnSpc>
                <a:spcPct val="150000"/>
              </a:lnSpc>
              <a:spcAft>
                <a:spcPts val="1200"/>
              </a:spcAft>
              <a:tabLst>
                <a:tab pos="0" algn="l"/>
              </a:tabLs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asymptotic running time of an algorithm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defined in terms of functions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whose domains are the set of natural numbers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describe the worst-case running-time function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,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defined only on integer input sizes?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0748" y="223841"/>
            <a:ext cx="9088341" cy="638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6191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Ω-notation describes a lower bound,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  <a:tabLst>
                <a:tab pos="10287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all values n  ≥  n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value of f(n) is on or above cg(n).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  <a:tabLst>
                <a:tab pos="10287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we use Ω-notation to bound the best-case running time of an algorithm, by implication we also bound the running time of the algorithm on arbitrary inputs as well.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  <a:tabLst>
                <a:tab pos="14859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best-case running time of insertion sort is Ω(n), which implies that the running time of insertion sort is Ω(n).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1313" marR="0" lvl="0" indent="-34131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191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  Ω(g(n)) stands for the set of all functions with a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larger or same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order of growth as g(n) (to within a constant multiple, as n goes to infinity).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191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 The running time of insertion sort therefore falls between Ω(n) and O(n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since it falls anywhere between a linear function of n and a quadratic function of 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191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  …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18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0505" y="1384731"/>
            <a:ext cx="8603312" cy="4320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191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  These bounds are asymptotically as tight as possible: for instance, the running time of insertion sort is </a:t>
            </a:r>
            <a:r>
              <a:rPr lang="en-US" sz="2000" dirty="0">
                <a:solidFill>
                  <a:srgbClr val="4601C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Ω(n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since there exist an input for which insertion sort runs in Ɵ(n) time (e.g., when the input is already sorted).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191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  It is not contradictory to say that the </a:t>
            </a:r>
            <a:r>
              <a:rPr lang="en-US" sz="2000" dirty="0">
                <a:solidFill>
                  <a:srgbClr val="4601C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worst-case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running time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insertion sort is Ω(n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since there exists an input that cause the algorithm to take Ω(n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time.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191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  When we say that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running time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(no modifier) of an algorithm is Ω(g(n)), we mean that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matter what particular input of size n is chosen for each value of 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running time on that input is at least a constant time g(n), for sufficiently large 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78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70A887-CE52-431C-B8B5-3471E0EDC9D7}"/>
              </a:ext>
            </a:extLst>
          </p:cNvPr>
          <p:cNvSpPr txBox="1"/>
          <p:nvPr/>
        </p:nvSpPr>
        <p:spPr>
          <a:xfrm>
            <a:off x="1088571" y="1924981"/>
            <a:ext cx="9344297" cy="13929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2797" y="1487154"/>
            <a:ext cx="9144000" cy="406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 1.7: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Prove that 	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Ω(n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Proof:  	             0  ≤ 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≤ 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for all n  ≥  0.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	That is we can select c = 1 and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 1.8:</a:t>
            </a:r>
          </a:p>
          <a:p>
            <a:pPr marL="504825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Ω(g(n)) stands for the set of all functions with a larger or same order of growth as g(n) (to within a constant multiple, as n goes to infinity).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ε Ω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	½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n(n-1) ε Ω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  	But 100n + 5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≠ Ω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48B3679-3FA2-4AC8-A2D6-AD248800F1EA}"/>
              </a:ext>
            </a:extLst>
          </p:cNvPr>
          <p:cNvSpPr/>
          <p:nvPr/>
        </p:nvSpPr>
        <p:spPr>
          <a:xfrm>
            <a:off x="3695509" y="1032723"/>
            <a:ext cx="580400" cy="318433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DA25BDCE-9411-4718-9C1D-DBD6727AD5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0881">
            <a:off x="3591224" y="823851"/>
            <a:ext cx="770111" cy="52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FE115D-0A34-42E5-817A-03C7EBA86991}"/>
              </a:ext>
            </a:extLst>
          </p:cNvPr>
          <p:cNvSpPr txBox="1"/>
          <p:nvPr/>
        </p:nvSpPr>
        <p:spPr>
          <a:xfrm>
            <a:off x="1833525" y="2230717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0747" y="1285465"/>
            <a:ext cx="9151951" cy="4631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33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Theorem 1.2: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4825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two functions f(n) and g(n), we have f(n) =  Ɵ(g(n)) if, and only if f(n) = O(g(n)) and f(n) = Ω(g(n)).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4825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Proof: Followed by their definitions.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 1.9: </a:t>
            </a:r>
          </a:p>
          <a:p>
            <a:pPr marL="461963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proof that an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c = Ɵ(n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for a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constant a, b and c, where a &gt; 0, immediately implies that an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c = Ω(n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and an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c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3154" y="661852"/>
            <a:ext cx="8525692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Insertion Sort </a:t>
            </a:r>
          </a:p>
          <a:p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Algorithm Insertion-Sort(A[0..n-1])</a:t>
            </a:r>
          </a:p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//sorts a given array by insertion sort</a:t>
            </a:r>
          </a:p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//Input: An array A[0..n-1] of n orderable elements</a:t>
            </a:r>
          </a:p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//Output: Array A[0..n-1] sorted in </a:t>
            </a:r>
            <a:r>
              <a:rPr lang="en-US" sz="2200" dirty="0" err="1">
                <a:ea typeface="Calibri" panose="020F0502020204030204" pitchFamily="34" charset="0"/>
                <a:cs typeface="Times New Roman" panose="02020603050405020304" pitchFamily="18" charset="0"/>
              </a:rPr>
              <a:t>nondecreasing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 order					</a:t>
            </a:r>
          </a:p>
          <a:p>
            <a:pPr>
              <a:spcAft>
                <a:spcPts val="600"/>
              </a:spcAft>
            </a:pP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en-US" sz="22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1 to n – 1)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</a:p>
          <a:p>
            <a:pPr indent="457200"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 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 ← A[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	     //Insert A[j] into the sorted sequence A[1 .. j-1].		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←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 1							</a:t>
            </a:r>
          </a:p>
          <a:p>
            <a:pPr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spc="-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(j ≥ 0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200" spc="-100" dirty="0">
                <a:solidFill>
                  <a:srgbClr val="4601C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A[j] &gt; key)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    do  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A[j+1] ← A[j]					</a:t>
            </a:r>
          </a:p>
          <a:p>
            <a:pPr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j ← j – 1 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//end </a:t>
            </a:r>
            <a:r>
              <a:rPr lang="en-US" sz="2200" dirty="0" err="1">
                <a:ea typeface="Calibri" panose="020F0502020204030204" pitchFamily="34" charset="0"/>
                <a:cs typeface="Times New Roman" panose="02020603050405020304" pitchFamily="18" charset="0"/>
              </a:rPr>
              <a:t>doWhile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A[j+1] ← key; 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//end </a:t>
            </a:r>
            <a:r>
              <a:rPr lang="en-US" sz="2200" dirty="0" err="1">
                <a:ea typeface="Calibri" panose="020F0502020204030204" pitchFamily="34" charset="0"/>
                <a:cs typeface="Times New Roman" panose="02020603050405020304" pitchFamily="18" charset="0"/>
              </a:rPr>
              <a:t>doFor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          	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3">
            <a:extLst>
              <a:ext uri="{FF2B5EF4-FFF2-40B4-BE49-F238E27FC236}">
                <a16:creationId xmlns:a16="http://schemas.microsoft.com/office/drawing/2014/main" id="{45335123-D195-49EF-B1EE-06527F633E97}"/>
              </a:ext>
            </a:extLst>
          </p:cNvPr>
          <p:cNvSpPr/>
          <p:nvPr/>
        </p:nvSpPr>
        <p:spPr>
          <a:xfrm>
            <a:off x="789262" y="3714699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DD238B19-1898-4B8D-8AE5-6BEE27D8EE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3351">
            <a:off x="789262" y="3714699"/>
            <a:ext cx="665826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A867AB-B4F3-43C1-9715-C72A4A45A931}"/>
              </a:ext>
            </a:extLst>
          </p:cNvPr>
          <p:cNvSpPr txBox="1"/>
          <p:nvPr/>
        </p:nvSpPr>
        <p:spPr>
          <a:xfrm>
            <a:off x="1553154" y="4877360"/>
            <a:ext cx="9567692" cy="913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4332" y="644434"/>
                <a:ext cx="9184514" cy="5640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 Insertion-Sort(A)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	A sequence of n numbers (a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..., a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	A permutation (reordering) (a’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a’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a’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of the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	input sequence such that a’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a’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…, ≤ 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a’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	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Cost(steps/</a:t>
                </a:r>
                <a:r>
                  <a:rPr lang="en-US" sz="20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nsec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	   times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(j ← 2 to length[A]) do {				c1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1=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key ← A[j];					c2	   n - 1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/ / 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Insert A[j] into the sorted sequence A[1 .. j-1].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0	   n - 1??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j – 1;					c4	   n - 1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	   while (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 and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&gt; key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do {			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0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r>
                      <a:rPr lang="en-US" sz="2000" b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A[i+1] ← A[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];			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c6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000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1; } //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 while-loop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c7	</a:t>
                </a:r>
                <a:r>
                  <a:rPr lang="en-US" sz="20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000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	   A[i+1] ← key; }   // 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end for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                             c8              n - 1	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32" y="644434"/>
                <a:ext cx="9184514" cy="5640455"/>
              </a:xfrm>
              <a:prstGeom prst="rect">
                <a:avLst/>
              </a:prstGeom>
              <a:blipFill>
                <a:blip r:embed="rId2"/>
                <a:stretch>
                  <a:fillRect l="-730" t="-649" b="-4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28644" y="222290"/>
                <a:ext cx="7193819" cy="91384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T(n) = 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c1* n  +  c2*(n-1)  +  c4*(n-1)  </a:t>
                </a:r>
                <a:r>
                  <a:rPr lang="en-US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+  c6*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endParaRPr lang="en-US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c7*</a:t>
                </a:r>
                <a:r>
                  <a:rPr lang="en-US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 c8 (n-1).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644" y="222290"/>
                <a:ext cx="7193819" cy="913840"/>
              </a:xfrm>
              <a:prstGeom prst="rect">
                <a:avLst/>
              </a:prstGeom>
              <a:blipFill rotWithShape="1">
                <a:blip r:embed="rId3"/>
                <a:stretch>
                  <a:fillRect l="-678" t="-46000" r="-678" b="-7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5335123-D195-49EF-B1EE-06527F633E97}"/>
              </a:ext>
            </a:extLst>
          </p:cNvPr>
          <p:cNvSpPr/>
          <p:nvPr/>
        </p:nvSpPr>
        <p:spPr>
          <a:xfrm flipH="1">
            <a:off x="10059684" y="1715966"/>
            <a:ext cx="579161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hought Bubble: Cloud 3">
            <a:extLst>
              <a:ext uri="{FF2B5EF4-FFF2-40B4-BE49-F238E27FC236}">
                <a16:creationId xmlns:a16="http://schemas.microsoft.com/office/drawing/2014/main" id="{45335123-D195-49EF-B1EE-06527F633E97}"/>
              </a:ext>
            </a:extLst>
          </p:cNvPr>
          <p:cNvSpPr/>
          <p:nvPr/>
        </p:nvSpPr>
        <p:spPr>
          <a:xfrm rot="10351337">
            <a:off x="10663742" y="1461389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951001F-A754-42A6-A8D1-767E5409390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0430">
            <a:off x="632168" y="2137989"/>
            <a:ext cx="674148" cy="41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967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A306AA-2C5A-4DDB-87B9-E53034751011}"/>
              </a:ext>
            </a:extLst>
          </p:cNvPr>
          <p:cNvSpPr txBox="1"/>
          <p:nvPr/>
        </p:nvSpPr>
        <p:spPr>
          <a:xfrm>
            <a:off x="1244986" y="3755446"/>
            <a:ext cx="6784317" cy="16670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2553" y="1726803"/>
                <a:ext cx="8484042" cy="3669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basic operation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the algorithm is </a:t>
                </a:r>
                <a:r>
                  <a:rPr lang="en-US" sz="2200" dirty="0">
                    <a:solidFill>
                      <a:srgbClr val="4601C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key comparison A[j] &gt; key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(Why not j ≥ 0 itself?)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number of key comparisons in this algorithm depends on the nature of the input.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{will go over later a thorough analysis.}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worst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  <m:e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 (n-1)n/2   ε  Θ(n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best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(n-1)  ε  Θ(n)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avg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   ≈  n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/4   ε  Θ(n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2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53" y="1726803"/>
                <a:ext cx="8484042" cy="3669915"/>
              </a:xfrm>
              <a:prstGeom prst="rect">
                <a:avLst/>
              </a:prstGeom>
              <a:blipFill>
                <a:blip r:embed="rId2"/>
                <a:stretch>
                  <a:fillRect l="-934" t="-997" b="-6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5335123-D195-49EF-B1EE-06527F633E97}"/>
              </a:ext>
            </a:extLst>
          </p:cNvPr>
          <p:cNvSpPr/>
          <p:nvPr/>
        </p:nvSpPr>
        <p:spPr>
          <a:xfrm>
            <a:off x="767952" y="3880235"/>
            <a:ext cx="477033" cy="260591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90AD1220-886F-4367-B9A0-D245C2AEAA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4966">
            <a:off x="787334" y="3904674"/>
            <a:ext cx="320425" cy="26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BE7FD-F410-4FC9-A6AB-00C08408A876}"/>
              </a:ext>
            </a:extLst>
          </p:cNvPr>
          <p:cNvSpPr txBox="1"/>
          <p:nvPr/>
        </p:nvSpPr>
        <p:spPr>
          <a:xfrm>
            <a:off x="8118763" y="3214255"/>
            <a:ext cx="3953163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← 1 to n - 1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key ← A[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j ←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	     while j ≥ 0 and </a:t>
            </a:r>
            <a:r>
              <a:rPr lang="en-US" dirty="0">
                <a:solidFill>
                  <a:srgbClr val="4601C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A[j] &gt; key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do  {   A[j+1] ← A[j];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j ← j – 1;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     A[j+1] ← key;	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318CE-9C64-4E54-9B54-34ACD02A6F99}"/>
              </a:ext>
            </a:extLst>
          </p:cNvPr>
          <p:cNvSpPr txBox="1"/>
          <p:nvPr/>
        </p:nvSpPr>
        <p:spPr>
          <a:xfrm>
            <a:off x="792481" y="1472135"/>
            <a:ext cx="10049690" cy="15149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6651" y="953080"/>
            <a:ext cx="9048584" cy="544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Useful Property Involving the Asymptotic Notations 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Theorem 1.3.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O(g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  and 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O(g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(n)), then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+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O(max{g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(n),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(n)}).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O(g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(n)), by definition of O-notation, there exist some positive constants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0 such that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≤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(n), for all n ≥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Similarly, Since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O(g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(n)), by definition of O-notation, there exist some positive constants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0 such that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≤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(n), for all n ≥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2311" y="483952"/>
            <a:ext cx="8963769" cy="6084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Useful Property Involving the Asymptotic Notations </a:t>
            </a:r>
            <a:endParaRPr lang="en-US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Theorem 1.3.</a:t>
            </a:r>
          </a:p>
          <a:p>
            <a:pPr indent="457200"/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If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O(g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  and 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O(g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(n)), then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	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+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O(max{g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(n),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(n)}).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max{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and n ≥ max{n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}. Then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+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    ≤ 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+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≤  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+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≤  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+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(n)]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≤  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[max[g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(n),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(n)] + max[g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(n),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(n)] ]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=  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2max[g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(n),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(n)].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Hence,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+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O(max[g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(n),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(n)])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all n ≥ max{n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},  with the constant c = 2c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2max{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 and        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max{n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required by the O-notation definition.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34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DD678-442C-4337-9541-B67F4BC3742D}"/>
              </a:ext>
            </a:extLst>
          </p:cNvPr>
          <p:cNvSpPr txBox="1"/>
          <p:nvPr/>
        </p:nvSpPr>
        <p:spPr>
          <a:xfrm>
            <a:off x="644436" y="2805201"/>
            <a:ext cx="10145484" cy="22022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9388" y="2191477"/>
            <a:ext cx="7649156" cy="274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Corollary  1.3.1.</a:t>
            </a:r>
          </a:p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If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Ω(g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  and 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Ω(g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(n)), then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  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+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Ω(max{g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(n),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(n)}).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   If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Ɵ(g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  and 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(n)ε Ɵ(g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(n)), then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  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+ f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ε Ɵ(max{g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(n), g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(n)}).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3843" y="1936958"/>
            <a:ext cx="7598797" cy="3538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 1.1: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worst-case running time of insertion sort is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T(n)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input size n becomes large enough.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worse-case running time of merge sort is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T(n) = 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nlog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722810" y="2181464"/>
            <a:ext cx="441375" cy="291770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DEDF2279-1761-4578-B71E-469FB7DBE9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8303">
            <a:off x="610583" y="2073823"/>
            <a:ext cx="665827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CEC9FA-0095-4BA2-B5DB-B6AFB2B4425D}"/>
              </a:ext>
            </a:extLst>
          </p:cNvPr>
          <p:cNvSpPr txBox="1"/>
          <p:nvPr/>
        </p:nvSpPr>
        <p:spPr>
          <a:xfrm>
            <a:off x="1306672" y="1702620"/>
            <a:ext cx="10123287" cy="15805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99265" y="1129478"/>
            <a:ext cx="8677145" cy="5237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Example 1.10: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a two-part algorithm: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the array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applying some known sorting algorithm;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sorted array to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its consecutive element for equality.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spcAft>
                <a:spcPts val="1200"/>
              </a:spcAft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a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sorting algorithm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used in the first part makes no more than    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½ n(n-1)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comparisons, it is in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second part makes no more than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comparisons, then it       is in O(n).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Thus, the efficiency of the entire algorithm will be in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½ n(n-1) + n-1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O(max{n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n}) = O(n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9AFBF36-EF55-4632-AB00-58F8FBC46786}"/>
              </a:ext>
            </a:extLst>
          </p:cNvPr>
          <p:cNvSpPr/>
          <p:nvPr/>
        </p:nvSpPr>
        <p:spPr>
          <a:xfrm>
            <a:off x="762040" y="2033945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BBC6773C-4ADE-4FBF-AF47-F0C8E0E4B3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6" y="2033945"/>
            <a:ext cx="643417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6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F7A250-2E68-48C2-8200-BFAB8634C94E}"/>
              </a:ext>
            </a:extLst>
          </p:cNvPr>
          <p:cNvSpPr txBox="1"/>
          <p:nvPr/>
        </p:nvSpPr>
        <p:spPr>
          <a:xfrm>
            <a:off x="1190058" y="3082314"/>
            <a:ext cx="10123287" cy="15805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6650" y="1099572"/>
            <a:ext cx="9602904" cy="5044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 Limits for Comparing Orders of Growth 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convenient method for comparing the orders of growth of two specific functions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based on computing the limit of the ratio of two functions in question.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 principal cases may arise: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f(n)          0	implies that f(n) has a smaller order of growth than g(n)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----  =      c &gt; 0 	implies that f(n) has the same order of growth as g(n)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→ ∞ g(n)	  ∞	implies that f(n) has a larger order of growth than g(n).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two cases mean that f(n) ε O(g(n)).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case means that f(n) ε Ɵ(g(n))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last two mean that f(n) ε Ω(g(n)).</a:t>
            </a:r>
          </a:p>
        </p:txBody>
      </p:sp>
      <p:sp>
        <p:nvSpPr>
          <p:cNvPr id="3" name="Left Brace 2"/>
          <p:cNvSpPr/>
          <p:nvPr/>
        </p:nvSpPr>
        <p:spPr>
          <a:xfrm>
            <a:off x="3307744" y="3455127"/>
            <a:ext cx="125232" cy="8348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BA307D2-FFF9-464A-99B4-7D02612AB256}"/>
              </a:ext>
            </a:extLst>
          </p:cNvPr>
          <p:cNvSpPr/>
          <p:nvPr/>
        </p:nvSpPr>
        <p:spPr>
          <a:xfrm>
            <a:off x="558216" y="3288280"/>
            <a:ext cx="600024" cy="400572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0CA168A2-AB0D-4F3F-89E4-1C57002C9C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8313">
            <a:off x="558215" y="3340222"/>
            <a:ext cx="600024" cy="40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757" y="1728846"/>
                <a:ext cx="7884854" cy="40043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</a:t>
                </a:r>
                <a:r>
                  <a:rPr lang="en-US" sz="2400" dirty="0" err="1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L’Hôpital’s</a:t>
                </a:r>
                <a:r>
                  <a:rPr lang="en-US" sz="24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rule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→ ∞</m:t>
                              </m:r>
                            </m:lim>
                          </m:limLow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func>
                        <m:func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′(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′(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Stirling’s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formula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n! 	≈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)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( 1+  Ɵ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≈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)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for large values of n.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weak upper bound on the factorial function is n!  ≤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57" y="1728846"/>
                <a:ext cx="7884854" cy="4004366"/>
              </a:xfrm>
              <a:prstGeom prst="rect">
                <a:avLst/>
              </a:prstGeom>
              <a:blipFill>
                <a:blip r:embed="rId2"/>
                <a:stretch>
                  <a:fillRect l="-1005" t="-1067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1FA1154-2E3C-4344-B304-099D71161E05}"/>
              </a:ext>
            </a:extLst>
          </p:cNvPr>
          <p:cNvSpPr/>
          <p:nvPr/>
        </p:nvSpPr>
        <p:spPr>
          <a:xfrm>
            <a:off x="1791967" y="238040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EFB7B81-8322-4E96-8CB7-7C1A2025FA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671">
            <a:off x="1755732" y="2384906"/>
            <a:ext cx="709421" cy="4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F14A66-8713-459D-A254-3D187614312F}"/>
              </a:ext>
            </a:extLst>
          </p:cNvPr>
          <p:cNvSpPr txBox="1"/>
          <p:nvPr/>
        </p:nvSpPr>
        <p:spPr>
          <a:xfrm>
            <a:off x="1288870" y="2468974"/>
            <a:ext cx="10325370" cy="25036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12854" y="1230536"/>
                <a:ext cx="8586652" cy="4529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Examples: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limit-based approach to comparing orders of growth of two functions: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1.11: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Compare the orders of growth of ½ n(n-1)  and  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    </m:t>
                            </m:r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</m:t>
                        </m:r>
                      </m:e>
                    </m:func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( 1−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)</m:t>
                        </m:r>
                      </m:e>
                    </m:func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		     =   ½.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the limit is equal to a positive constant, the function have the same order of growth or, symbolically,   ½ n(n-1) ε Ɵ(n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854" y="1230536"/>
                <a:ext cx="8586652" cy="4529510"/>
              </a:xfrm>
              <a:prstGeom prst="rect">
                <a:avLst/>
              </a:prstGeom>
              <a:blipFill>
                <a:blip r:embed="rId2"/>
                <a:stretch>
                  <a:fillRect l="-1278" t="-942" b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3A4C6E-89C0-4BB5-86E9-B48C4EE42EEC}"/>
              </a:ext>
            </a:extLst>
          </p:cNvPr>
          <p:cNvSpPr txBox="1"/>
          <p:nvPr/>
        </p:nvSpPr>
        <p:spPr>
          <a:xfrm>
            <a:off x="1176154" y="4376151"/>
            <a:ext cx="10249492" cy="19353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0504" y="667077"/>
                <a:ext cx="9374589" cy="5644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1.12.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Compare the orders of growth of log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and √n .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=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  </m:t>
                                </m:r>
                                <m:func>
                                  <m:func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rad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→∞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d>
                              <m:d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</m:func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</m:e>
                            </m:d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( 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)     ]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e>
                    </m:func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de-DE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 </a:t>
                </a:r>
                <a14:m>
                  <m:oMath xmlns:m="http://schemas.openxmlformats.org/officeDocument/2006/math">
                    <m:r>
                      <a:rPr lang="de-DE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2 </m:t>
                    </m:r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de-DE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func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de-DE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  <m:r>
                          <a:rPr lang="de-DE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de-DE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r>
                  <a:rPr lang="de-DE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	  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de-DE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=    0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the limit is equal to zero, log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has a smaller order of growth than √n. </a:t>
                </a:r>
                <a:endParaRPr lang="en-US" sz="22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=0,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we can use the so-called little-oh notation:                  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ε  o(√n).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use o-notation to denote an upper bound that is not asymptotically tight. Unlike the big-oh, the little-oh notation is rarely used in analysis of algorithms.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04" y="667077"/>
                <a:ext cx="9374589" cy="5644430"/>
              </a:xfrm>
              <a:prstGeom prst="rect">
                <a:avLst/>
              </a:prstGeom>
              <a:blipFill rotWithShape="0">
                <a:blip r:embed="rId2"/>
                <a:stretch>
                  <a:fillRect l="-845" t="-648" r="-474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597208-2A12-453C-A53F-A2561A56EE61}"/>
                  </a:ext>
                </a:extLst>
              </p:cNvPr>
              <p:cNvSpPr txBox="1"/>
              <p:nvPr/>
            </p:nvSpPr>
            <p:spPr>
              <a:xfrm>
                <a:off x="9622971" y="435429"/>
                <a:ext cx="2159726" cy="115454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 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)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597208-2A12-453C-A53F-A2561A56E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971" y="435429"/>
                <a:ext cx="2159726" cy="1154547"/>
              </a:xfrm>
              <a:prstGeom prst="rect">
                <a:avLst/>
              </a:prstGeom>
              <a:blipFill>
                <a:blip r:embed="rId3"/>
                <a:stretch>
                  <a:fillRect l="-224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D55F0E-D30C-4083-8DAF-7D16CD3E2A36}"/>
              </a:ext>
            </a:extLst>
          </p:cNvPr>
          <p:cNvSpPr txBox="1"/>
          <p:nvPr/>
        </p:nvSpPr>
        <p:spPr>
          <a:xfrm>
            <a:off x="1628889" y="4961707"/>
            <a:ext cx="10123287" cy="15805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63920" y="1106037"/>
                <a:ext cx="9112194" cy="5072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1.13: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Compare the order of growth of n! and 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Take advantage of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Stirling’s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formula, we get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→∞</m:t>
                              </m:r>
                            </m:lim>
                          </m:limLow>
                          <m:r>
                            <a:rPr lang="en-US" sz="2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!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2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=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rad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(</m:t>
                            </m:r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den>
                                </m:f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		                          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[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]</m:t>
                        </m:r>
                      </m:e>
                    </m:func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	   	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→∞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[ (</m:t>
                        </m:r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den>
                            </m:f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]</m:t>
                        </m:r>
                      </m:e>
                    </m:func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=  ∞   for large 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though 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 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grows very fast, n! grows still faster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We can write symbolically that n! ε Ω(2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920" y="1106037"/>
                <a:ext cx="9112194" cy="5072542"/>
              </a:xfrm>
              <a:prstGeom prst="rect">
                <a:avLst/>
              </a:prstGeom>
              <a:blipFill>
                <a:blip r:embed="rId2"/>
                <a:stretch>
                  <a:fillRect l="-1071" t="-840" b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0756" y="2761358"/>
            <a:ext cx="815122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Note: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while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big-omega notation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does not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preclude the possibility that n! and 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 have the same order of growth,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limit computed here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certainly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does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(preclude).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80413"/>
              </p:ext>
            </p:extLst>
          </p:nvPr>
        </p:nvGraphicFramePr>
        <p:xfrm>
          <a:off x="1821416" y="716450"/>
          <a:ext cx="8549168" cy="584589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47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 /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1.2: Basis Efficiency Class </a:t>
                      </a:r>
                      <a:endParaRPr lang="en-US" sz="1600" b="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logarithmic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of cutting a problem’s size by a constant factor on each iteration of the algorithm. Binary search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that scan a list of size n belong to this class. Sequential search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nlogn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n-log-n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 of divide-and-conquer algorithms, such as, merge sort, quicksort…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quadratic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embedded loops algorithms; insertion sort; certain operation on n-by-n matrices.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60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embedded loops algorithms. Several nontrivial algorithms from linear algebra, such as multiply two n-by-n matrices by the definition-based algorithm.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generate all subsets of an n-element set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n!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factorial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generate all permutations of an n-element set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0CBA07DA-7100-4FEB-88D4-730B9CEE18F4}"/>
              </a:ext>
            </a:extLst>
          </p:cNvPr>
          <p:cNvSpPr/>
          <p:nvPr/>
        </p:nvSpPr>
        <p:spPr>
          <a:xfrm>
            <a:off x="479161" y="1143032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4F096011-FE60-421B-A63E-4DE04DD5EE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250">
            <a:off x="366008" y="1143030"/>
            <a:ext cx="665826" cy="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01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5710" y="1291176"/>
            <a:ext cx="9190950" cy="11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Table 1.3: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 (some approximate) of several functions important for algorithms’ analysis. See how the functions grow as n grows from 10, 10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 10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21837"/>
              </p:ext>
            </p:extLst>
          </p:nvPr>
        </p:nvGraphicFramePr>
        <p:xfrm>
          <a:off x="1550502" y="2985502"/>
          <a:ext cx="8921366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5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47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log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 log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n!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3.3*10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3.6*10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6.6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6.6*10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1.3*10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9.3*10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157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1.0*10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1.3*10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1.7*10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2.0*10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5332" y="3118134"/>
            <a:ext cx="80261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9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425665-9C65-48EE-937F-1A4391944BFE}"/>
              </a:ext>
            </a:extLst>
          </p:cNvPr>
          <p:cNvSpPr txBox="1"/>
          <p:nvPr/>
        </p:nvSpPr>
        <p:spPr>
          <a:xfrm>
            <a:off x="1158626" y="3625554"/>
            <a:ext cx="10123287" cy="15805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77298" y="931818"/>
            <a:ext cx="9057678" cy="4274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o-notation 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asymptotic upper bound provided by O-notation may or may not be asymptotically tight.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bound 2n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asymptotically tight, but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the bound 2n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not.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o-notation to denote an upper bound that is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asymptotically tight.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Definition: little-oh of g of n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o(g(n)) = { f(n) |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positive constant  c &gt; 0, there exists a constant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&gt;  0 such that  0 ≤ f(n)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cg(n), for all n ≥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.}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75915" y="5206065"/>
                <a:ext cx="9260443" cy="1107996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 Asymptotic upper bound for f(n)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Big-oh of g of n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 given complexity function g(n),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O(g(n)) = {f(n) |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 c and n</a:t>
                </a:r>
                <a:r>
                  <a:rPr lang="en-US" sz="22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0 ≤ f(n) ≤ cg(n)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≥ n</a:t>
                </a:r>
                <a:r>
                  <a:rPr lang="en-US" sz="22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.}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15" y="5206065"/>
                <a:ext cx="9260443" cy="1107996"/>
              </a:xfrm>
              <a:prstGeom prst="rect">
                <a:avLst/>
              </a:prstGeom>
              <a:blipFill>
                <a:blip r:embed="rId2"/>
                <a:stretch>
                  <a:fillRect l="-789" t="-3804" r="-263" b="-9239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AD3D916-45E6-4B52-9E82-9876E65A3EB1}"/>
              </a:ext>
            </a:extLst>
          </p:cNvPr>
          <p:cNvSpPr/>
          <p:nvPr/>
        </p:nvSpPr>
        <p:spPr>
          <a:xfrm>
            <a:off x="699233" y="4509026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4EBBC382-E9CE-4462-98B5-6102BDF135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8921">
            <a:off x="762378" y="4509026"/>
            <a:ext cx="665827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33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3005" y="1129015"/>
            <a:ext cx="9091750" cy="4654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Asymptote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word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asymptote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Wikipedia:IPA for English"/>
              </a:rPr>
              <a:t>ˈ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Wikipedia:IPA for English"/>
              </a:rPr>
              <a:t>æsɪmptoʊt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derived from the Greek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ἀσύμ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πτωτος (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asumptotos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which means "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falling together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," from ἀ </a:t>
            </a:r>
            <a:r>
              <a:rPr lang="en-US" sz="2200" u="sng" dirty="0">
                <a:solidFill>
                  <a:srgbClr val="3366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tooltip="Abessive case"/>
              </a:rPr>
              <a:t>priv.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σύν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"together" + π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τωτ-ός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"fallen."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analytic geometry, an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asymptote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 curve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line such that the distance between the curve and the line approaches zero as they tend to infinity.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some contexts, such as algebraic geometry, an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asymptote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defined as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line which is tangent to a curve at infinity.</a:t>
            </a:r>
            <a:endParaRPr lang="en-US" sz="22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23C4E42-4747-444B-B9BA-5EEE26FBAFAC}"/>
              </a:ext>
            </a:extLst>
          </p:cNvPr>
          <p:cNvSpPr/>
          <p:nvPr/>
        </p:nvSpPr>
        <p:spPr>
          <a:xfrm>
            <a:off x="829285" y="3827384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086068-F37B-4EB0-9255-3A89A96C11C8}"/>
              </a:ext>
            </a:extLst>
          </p:cNvPr>
          <p:cNvSpPr txBox="1"/>
          <p:nvPr/>
        </p:nvSpPr>
        <p:spPr>
          <a:xfrm>
            <a:off x="1795728" y="4048443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795728" y="2023700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34777" y="2023700"/>
            <a:ext cx="8849802" cy="3886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 1.14: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Show that 2n  = 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but   2n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≠ 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 of 2n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≠ o(n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 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Assume that 2n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That means,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69963" marR="0" indent="-51276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for any positive constant c  &gt;  0, there exists a constant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&gt;  0 </a:t>
            </a:r>
          </a:p>
          <a:p>
            <a:pPr marL="969963" marR="0" indent="-51276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such that 0  ≤  2n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all n  ≥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However,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c = 1, that 2n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 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all n  ≥  n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no longer valid.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8C3376C-0DBA-4292-9B31-26D5998C8DB3}"/>
              </a:ext>
            </a:extLst>
          </p:cNvPr>
          <p:cNvSpPr/>
          <p:nvPr/>
        </p:nvSpPr>
        <p:spPr>
          <a:xfrm>
            <a:off x="1033311" y="2143414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D6ACF6A-923E-451A-BFCF-9C7A66725B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2988">
            <a:off x="971385" y="2083557"/>
            <a:ext cx="665826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78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70991" y="688705"/>
                <a:ext cx="8627166" cy="5848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that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00050" marR="0" lvl="0" indent="-400050">
                  <a:lnSpc>
                    <a:spcPct val="107000"/>
                  </a:lnSpc>
                  <a:spcBef>
                    <a:spcPts val="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definitions of O-notation and o-notation are similar. The main   difference is that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f(n) = O(g(n)), the bound 0  ≤  f(n)  ≤  cg(n) holds for </a:t>
                </a:r>
                <a:r>
                  <a:rPr lang="en-US" sz="22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some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constant c  &gt;  0, but in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f(n) = o(g(n)), the bound 0 ≤ f(n) &lt; cg(n) holds for </a:t>
                </a:r>
                <a:r>
                  <a:rPr lang="en-US" sz="22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constant c &gt; 0.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96875" marR="0" lvl="0" indent="-396875">
                  <a:lnSpc>
                    <a:spcPct val="107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  Intuitively, in the o-notation, the function f(n) becomes insignificant relative to g(n) as n approaches infinity; that is,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=0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marR="0" lvl="0" indent="-461963">
                  <a:lnSpc>
                    <a:spcPct val="107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  Some authors use this limit as a definition of the o-notation; the definition here also restricts the anonymous functions to be asymptotically nonnegative.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991" y="688705"/>
                <a:ext cx="8627166" cy="5848524"/>
              </a:xfrm>
              <a:prstGeom prst="rect">
                <a:avLst/>
              </a:prstGeom>
              <a:blipFill>
                <a:blip r:embed="rId2"/>
                <a:stretch>
                  <a:fillRect l="-918" t="-730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4043AE-6516-4BC4-882C-7A81C9B96B75}"/>
              </a:ext>
            </a:extLst>
          </p:cNvPr>
          <p:cNvSpPr txBox="1"/>
          <p:nvPr/>
        </p:nvSpPr>
        <p:spPr>
          <a:xfrm>
            <a:off x="1821854" y="2912961"/>
            <a:ext cx="9081277" cy="15545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89151" y="1522839"/>
            <a:ext cx="8213697" cy="375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-notation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it to denote a lower bound that is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asymptotically tight.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Definition: little-omega of g of n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ω(g(n)) = { f(n) |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positive constant  c &gt; 0, there exists a 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constant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&gt;  0 such that 0  ≤  cg(n)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f(n), for all 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n ≥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.}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Another way to define it is by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f(n)ε ω(g(n)) if and only if g(n) ε o(f(n)).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4ADB3E8-3B3F-40C4-8A17-4EFDE487B08C}"/>
              </a:ext>
            </a:extLst>
          </p:cNvPr>
          <p:cNvSpPr/>
          <p:nvPr/>
        </p:nvSpPr>
        <p:spPr>
          <a:xfrm>
            <a:off x="819306" y="3401206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45608" y="5335161"/>
                <a:ext cx="8523092" cy="1015663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 Asymptotic upper bound for f(n)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Big-oh of g of n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 given complexity function g(n),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O(g(n)) = {f(n) |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 c and n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0 ≤ f(n) ≤ cg(n)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≥ n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.}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608" y="5335161"/>
                <a:ext cx="8523092" cy="1015663"/>
              </a:xfrm>
              <a:prstGeom prst="rect">
                <a:avLst/>
              </a:prstGeom>
              <a:blipFill>
                <a:blip r:embed="rId2"/>
                <a:stretch>
                  <a:fillRect l="-643" t="-2959" b="-8284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CE663A2F-410D-41CE-BFE6-C4009AA32A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868">
            <a:off x="819306" y="3296702"/>
            <a:ext cx="665826" cy="4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11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275" y="953896"/>
            <a:ext cx="9088341" cy="5507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 1.15:  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that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2 = ω(n)   but  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/2  ≠  ω(n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919163" lvl="1" indent="-461963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relation f(n) = ω(g(n)) implies that </a:t>
            </a:r>
          </a:p>
          <a:p>
            <a:pPr marL="1376363" lvl="2" indent="-461963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→ ∞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f(n)/g(n) = ∞, </a:t>
            </a:r>
          </a:p>
          <a:p>
            <a:pPr marL="919163" lvl="1" indent="-461963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limit exists. </a:t>
            </a:r>
          </a:p>
          <a:p>
            <a:pPr marL="461963"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f(n) becomes arbitrarily large relative to g(n) as n approaches infinity.</a:t>
            </a:r>
          </a:p>
          <a:p>
            <a:pPr marL="461963" marR="0" indent="-46196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61963" marR="0" indent="-46196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 of 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/2 ≠ ω(n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461963" marR="0" indent="-46196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Assume that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/2 = ω(n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That means, for any positive constant c &gt; 0, there exists a constant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0 such that  </a:t>
            </a:r>
          </a:p>
          <a:p>
            <a:pPr marL="461963" marR="0" indent="-46196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0  ≤  c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/2  for all n  ≥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61963" indent="-461963"/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However, if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1, that 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&lt;  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/2 for all n  ≥  n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no longer valid.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710214" y="5344356"/>
            <a:ext cx="443883" cy="33735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9017" y="1706573"/>
            <a:ext cx="9104244" cy="369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following, assume that f(n) and g(n) are asymptotically positive.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Transitivity: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Ɵ(g(n)) and g(n) = Ɵ(h(n)) imply f(n) = Ɵ(h(n)).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O(g(n)) and g(n) = O(h(n)) imply f(n) = O(h(n)).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Ω(g(n)) and g(n) = Ω(h(n)) imply f(n) = Ω (h(n)).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o(g(n)) and g(n) = o(h(n)) imply f(n) = o(h(n)).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ω(g(n)) and g(n) = ω(h(n)) imply f(n) = ω(h(n)).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5898" y="1395659"/>
            <a:ext cx="8211805" cy="4540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Reflexivity: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Ɵ(f(n))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O(f(n))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Ω(f(n))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Symmetry: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Ɵ(g(n)) if and only if g(n) = Ɵ(f(n))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Transpose symmetry: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O(g(n))if and only if  g(n) = Ω(f(n))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o(g(n)) if and only if g(n) = ω(f(n))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8212" y="981984"/>
            <a:ext cx="8984974" cy="537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these properties hold for asymptotic notations, one can drawn an analogy between the asymptotic comparison of two functions f and g and the comparison of two real numbers a and b: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O(g(n))  ≈  a  ≤  b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Ω(g(n))  ≈  a  ≥  b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Ɵ (g(n))  ≈  a  =  b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o(g(n))    ≈  a  &lt;  b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= ω (g(n))   ≈ a  &gt;  b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say that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is asymptotically smaller than g(n) if f(n) = o(g(n)).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 is asymptotically larger than g(n) if f(n) = ω (g(n)). 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6177" y="1045969"/>
            <a:ext cx="8859646" cy="537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property of real numbers does not carry over to asymptotic notation: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Trichotomy: For any real two real numbers a and b, exactly one of the 	 	        following must hold: </a:t>
            </a:r>
          </a:p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a &lt; b, a = b or a &gt; b.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Although any two real numbers can be compared,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all functions are asymptotically comparable.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is, for two functions f(n) and g(n), it may be the case that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neither f(n) = O(g(n))  nor f(n) = Ω(g(n)) holds.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functions n and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1+sin n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cannot be compared using asymptotic notation,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value of the exponent in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1+sin n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oscillates between 0 and 2, taking on all values in between.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4899" y="1250305"/>
            <a:ext cx="9120146" cy="482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Recall the definitions: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For a given function g(n),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Ɵ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(g(n)) = {f(n) | there exist positive constants,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such that 0  ≤ 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g(n)  ≤  f(n)  ≤ 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g(n), for all n  ≥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For a given function g(n),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O(g(n)) = {f(n) |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exist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positive constants c and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such that 0  ≤  f(n)  ≤  cg(n), for all n  ≥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.}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For a given function g(n),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Ω(g(n)) = {f(n) |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exist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positive constants c and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such that 0  ≤  cg(n)  ≤  f(n), for all n  ≥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}.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35E8FD7A-8CCB-4A95-A9BA-1F2E9C01BFF4}"/>
              </a:ext>
            </a:extLst>
          </p:cNvPr>
          <p:cNvSpPr/>
          <p:nvPr/>
        </p:nvSpPr>
        <p:spPr>
          <a:xfrm>
            <a:off x="588397" y="2458554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55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9287" y="1631589"/>
            <a:ext cx="9120146" cy="434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Recall the definitions: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…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For a given function g(n),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o(g(n)) = {f(n) |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positive constant  c  &gt;  0, there exists a constant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&gt;  0 such that 0  ≤  f(n) 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cg(n), for all n  ≥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.}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For a given function g(n),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ω(g(n)) = {f(n) |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positive constant  c &gt; 0, there exists a constant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&gt;  0 such that 0  ≤  cg(n) 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f(n), for all n  ≥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.}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55D3464-A4F9-4B02-9153-840190F3487B}"/>
              </a:ext>
            </a:extLst>
          </p:cNvPr>
          <p:cNvSpPr/>
          <p:nvPr/>
        </p:nvSpPr>
        <p:spPr>
          <a:xfrm>
            <a:off x="588397" y="2458554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9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le:1-over-x-plus-x abs.sv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5695" y="1550505"/>
            <a:ext cx="3863506" cy="334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729948" y="5066346"/>
            <a:ext cx="6096000" cy="8168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graph of a function with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horizontal (y = 0), vertical (x = 0), and oblique (x = y) asymptotes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8E6AE-7573-4DDD-9EEE-E221E2306FC9}"/>
              </a:ext>
            </a:extLst>
          </p:cNvPr>
          <p:cNvSpPr txBox="1"/>
          <p:nvPr/>
        </p:nvSpPr>
        <p:spPr>
          <a:xfrm>
            <a:off x="6261464" y="1353877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5061" y="332233"/>
            <a:ext cx="7463624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</a:rPr>
              <a:t>Asymptote:  A</a:t>
            </a:r>
            <a:r>
              <a:rPr lang="en-US" dirty="0">
                <a:latin typeface="Arial" panose="020B0604020202020204" pitchFamily="34" charset="0"/>
              </a:rPr>
              <a:t> line whose distance to a given curve tends to zero. An asymptote may or may not intersect its associated curve.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632B32-B4A1-4CE0-AA40-BCB68F4FDFB9}"/>
              </a:ext>
            </a:extLst>
          </p:cNvPr>
          <p:cNvSpPr/>
          <p:nvPr/>
        </p:nvSpPr>
        <p:spPr>
          <a:xfrm>
            <a:off x="3666309" y="2747857"/>
            <a:ext cx="4876799" cy="164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Background: </a:t>
            </a:r>
          </a:p>
          <a:p>
            <a:pPr algn="ctr">
              <a:lnSpc>
                <a:spcPct val="107000"/>
              </a:lnSpc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Standards, Notations, </a:t>
            </a:r>
          </a:p>
          <a:p>
            <a:pPr algn="ctr">
              <a:lnSpc>
                <a:spcPct val="107000"/>
              </a:lnSpc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and Common Functions</a:t>
            </a:r>
          </a:p>
        </p:txBody>
      </p:sp>
    </p:spTree>
    <p:extLst>
      <p:ext uri="{BB962C8B-B14F-4D97-AF65-F5344CB8AC3E}">
        <p14:creationId xmlns:p14="http://schemas.microsoft.com/office/powerpoint/2010/main" val="39151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0px-Hyperbola_one_over_x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1353" y="1009816"/>
            <a:ext cx="4683317" cy="428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20563" y="4834394"/>
            <a:ext cx="6925586" cy="61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 descr="f(x)=\tfrac{1}{x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17" y="5457134"/>
            <a:ext cx="939637" cy="30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05307" y="5371990"/>
            <a:ext cx="57408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graphed 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Cartesian coordinates"/>
              </a:rPr>
              <a:t>Cartesian coordinates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-axes are the asymptotes.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1854737" y="1950554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2DDA7B7-345D-4DBA-83AF-D94D855AC4D7}"/>
              </a:ext>
            </a:extLst>
          </p:cNvPr>
          <p:cNvSpPr/>
          <p:nvPr/>
        </p:nvSpPr>
        <p:spPr>
          <a:xfrm rot="20570799">
            <a:off x="7528486" y="1930076"/>
            <a:ext cx="583474" cy="1019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C783C9E6-74ED-41FB-947E-759C96F2884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69" y="1846300"/>
            <a:ext cx="665826" cy="4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4AD13F-26EE-481F-AF8A-6BFE6C7915C4}"/>
              </a:ext>
            </a:extLst>
          </p:cNvPr>
          <p:cNvSpPr txBox="1"/>
          <p:nvPr/>
        </p:nvSpPr>
        <p:spPr>
          <a:xfrm>
            <a:off x="6096000" y="2298542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0px-1-over-x-plus-x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394" y="1176793"/>
            <a:ext cx="4515886" cy="404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f(x)=x+\tfrac{1}{x}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44" y="5696190"/>
            <a:ext cx="1320145" cy="37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24215" y="5653377"/>
            <a:ext cx="85476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graph of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-axis (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0) and the line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both asymptotes.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function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asymptotic to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 and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887078" y="5456917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A30EF9E7-B197-43A4-9DB1-D5BFEE5B36F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3702">
            <a:off x="706380" y="5490908"/>
            <a:ext cx="719638" cy="4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8E634C-1466-45A5-B046-E472CE99B595}"/>
              </a:ext>
            </a:extLst>
          </p:cNvPr>
          <p:cNvSpPr txBox="1"/>
          <p:nvPr/>
        </p:nvSpPr>
        <p:spPr>
          <a:xfrm>
            <a:off x="6096000" y="1176793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234" y="2069620"/>
            <a:ext cx="9078686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mathematical analysis,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 analysis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method of describing limiting behavior;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the comparison of functions as inputs approach infinity.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are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analysis of algorithms of computer science, considering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performance of algorithms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applied to very large input datasets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behavior of physical systems when they are very large.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7527</Words>
  <Application>Microsoft Office PowerPoint</Application>
  <PresentationFormat>Widescreen</PresentationFormat>
  <Paragraphs>947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Consolas</vt:lpstr>
      <vt:lpstr>Lucida Sans Unicode</vt:lpstr>
      <vt:lpstr>Times New Roman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230</cp:revision>
  <dcterms:created xsi:type="dcterms:W3CDTF">2016-10-13T00:10:31Z</dcterms:created>
  <dcterms:modified xsi:type="dcterms:W3CDTF">2022-03-14T15:56:00Z</dcterms:modified>
</cp:coreProperties>
</file>