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89" r:id="rId3"/>
    <p:sldId id="306" r:id="rId4"/>
    <p:sldId id="302" r:id="rId5"/>
    <p:sldId id="303" r:id="rId6"/>
    <p:sldId id="304" r:id="rId7"/>
    <p:sldId id="305" r:id="rId8"/>
    <p:sldId id="386" r:id="rId9"/>
    <p:sldId id="285" r:id="rId10"/>
    <p:sldId id="374" r:id="rId11"/>
    <p:sldId id="375" r:id="rId12"/>
    <p:sldId id="286" r:id="rId13"/>
    <p:sldId id="394" r:id="rId14"/>
    <p:sldId id="393" r:id="rId15"/>
    <p:sldId id="392" r:id="rId16"/>
    <p:sldId id="378" r:id="rId17"/>
    <p:sldId id="287" r:id="rId18"/>
    <p:sldId id="379" r:id="rId19"/>
    <p:sldId id="380" r:id="rId20"/>
    <p:sldId id="288" r:id="rId21"/>
    <p:sldId id="381" r:id="rId22"/>
    <p:sldId id="382" r:id="rId23"/>
    <p:sldId id="289" r:id="rId24"/>
    <p:sldId id="290" r:id="rId25"/>
    <p:sldId id="385" r:id="rId26"/>
    <p:sldId id="292" r:id="rId27"/>
    <p:sldId id="307" r:id="rId28"/>
    <p:sldId id="293" r:id="rId29"/>
    <p:sldId id="294" r:id="rId30"/>
    <p:sldId id="295" r:id="rId31"/>
    <p:sldId id="296" r:id="rId32"/>
    <p:sldId id="298" r:id="rId33"/>
    <p:sldId id="297" r:id="rId34"/>
    <p:sldId id="299" r:id="rId35"/>
    <p:sldId id="387" r:id="rId36"/>
    <p:sldId id="300" r:id="rId37"/>
    <p:sldId id="301" r:id="rId38"/>
    <p:sldId id="390" r:id="rId39"/>
    <p:sldId id="388" r:id="rId40"/>
    <p:sldId id="308" r:id="rId41"/>
    <p:sldId id="309" r:id="rId42"/>
    <p:sldId id="310" r:id="rId43"/>
    <p:sldId id="311" r:id="rId44"/>
    <p:sldId id="312" r:id="rId45"/>
    <p:sldId id="313" r:id="rId46"/>
    <p:sldId id="314" r:id="rId47"/>
    <p:sldId id="395" r:id="rId48"/>
    <p:sldId id="391"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83" r:id="rId63"/>
    <p:sldId id="328" r:id="rId64"/>
    <p:sldId id="329" r:id="rId65"/>
    <p:sldId id="330" r:id="rId66"/>
    <p:sldId id="331" r:id="rId67"/>
    <p:sldId id="332" r:id="rId68"/>
    <p:sldId id="333" r:id="rId69"/>
    <p:sldId id="34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101" y="62"/>
      </p:cViewPr>
      <p:guideLst>
        <p:guide orient="horz" pos="2160"/>
        <p:guide pos="3840"/>
      </p:guideLst>
    </p:cSldViewPr>
  </p:slideViewPr>
  <p:notesTextViewPr>
    <p:cViewPr>
      <p:scale>
        <a:sx n="1" d="1"/>
        <a:sy n="1" d="1"/>
      </p:scale>
      <p:origin x="0" y="0"/>
    </p:cViewPr>
  </p:notesTextViewPr>
  <p:sorterViewPr>
    <p:cViewPr varScale="1">
      <p:scale>
        <a:sx n="1" d="1"/>
        <a:sy n="1" d="1"/>
      </p:scale>
      <p:origin x="0" y="-966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3/21/2022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3/21/2022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3/21/2022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601119"/>
            <a:ext cx="9144000" cy="2232138"/>
          </a:xfrm>
        </p:spPr>
        <p:txBody>
          <a:bodyPr>
            <a:normAutofit/>
          </a:bodyPr>
          <a:lstStyle/>
          <a:p>
            <a:r>
              <a:rPr lang="en-US" sz="4400" dirty="0"/>
              <a:t>Chapter 1</a:t>
            </a:r>
          </a:p>
          <a:p>
            <a:r>
              <a:rPr lang="en-US" sz="4000" dirty="0"/>
              <a:t>Fundamentals of </a:t>
            </a:r>
          </a:p>
          <a:p>
            <a:r>
              <a:rPr lang="en-US" sz="4000" dirty="0"/>
              <a:t>Algorithm Efficiency Analysis</a:t>
            </a:r>
          </a:p>
        </p:txBody>
      </p:sp>
    </p:spTree>
    <p:extLst>
      <p:ext uri="{BB962C8B-B14F-4D97-AF65-F5344CB8AC3E}">
        <p14:creationId xmlns:p14="http://schemas.microsoft.com/office/powerpoint/2010/main" val="313218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88D91E-E0B7-418E-9340-EE4B8B147862}"/>
              </a:ext>
            </a:extLst>
          </p:cNvPr>
          <p:cNvSpPr txBox="1"/>
          <p:nvPr/>
        </p:nvSpPr>
        <p:spPr>
          <a:xfrm>
            <a:off x="1475413" y="2368732"/>
            <a:ext cx="9384176" cy="2865120"/>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707381" y="879566"/>
            <a:ext cx="9009206" cy="5657574"/>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Methods for Solving Recurrence Relations </a:t>
            </a:r>
          </a:p>
          <a:p>
            <a:pPr>
              <a:lnSpc>
                <a:spcPct val="107000"/>
              </a:lnSpc>
              <a:spcAft>
                <a:spcPts val="800"/>
              </a:spcAft>
            </a:pPr>
            <a:r>
              <a:rPr lang="en-US" sz="2600" dirty="0">
                <a:solidFill>
                  <a:srgbClr val="0000FF"/>
                </a:solidFill>
                <a:ea typeface="Calibri" panose="020F0502020204030204" pitchFamily="34" charset="0"/>
                <a:cs typeface="Times New Roman" panose="02020603050405020304" pitchFamily="18" charset="0"/>
              </a:rPr>
              <a:t>Method of forward substitutions: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overview)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Obviously, these numbers are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one less than</a:t>
            </a:r>
            <a:r>
              <a:rPr lang="en-US" sz="2400" dirty="0">
                <a:latin typeface="Times New Roman" panose="02020603050405020304" pitchFamily="18" charset="0"/>
                <a:ea typeface="Calibri" panose="020F0502020204030204" pitchFamily="34" charset="0"/>
                <a:cs typeface="Times New Roman" panose="02020603050405020304" pitchFamily="18" charset="0"/>
              </a:rPr>
              <a:t> consecutive powers of  2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1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for n = 1, 2, 3,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Show that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this formula yields the generic term </a:t>
            </a:r>
            <a:r>
              <a:rPr lang="en-US" sz="2400" dirty="0">
                <a:latin typeface="Times New Roman" panose="02020603050405020304" pitchFamily="18" charset="0"/>
                <a:ea typeface="Calibri" panose="020F0502020204030204" pitchFamily="34" charset="0"/>
                <a:cs typeface="Times New Roman" panose="02020603050405020304" pitchFamily="18" charset="0"/>
              </a:rPr>
              <a:t>of the solution to the given recurrence equation with the initial condition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marR="0" indent="-342900">
              <a:lnSpc>
                <a:spcPct val="107000"/>
              </a:lnSpc>
              <a:spcBef>
                <a:spcPts val="0"/>
              </a:spcBef>
              <a:spcAft>
                <a:spcPts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either 	by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direct substitution of the formula </a:t>
            </a:r>
            <a:r>
              <a:rPr lang="en-US" sz="2400" dirty="0">
                <a:latin typeface="Times New Roman" panose="02020603050405020304" pitchFamily="18" charset="0"/>
                <a:ea typeface="Calibri" panose="020F0502020204030204" pitchFamily="34" charset="0"/>
                <a:cs typeface="Times New Roman" panose="02020603050405020304" pitchFamily="18" charset="0"/>
              </a:rPr>
              <a:t>into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the given equation with the initial condition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07000"/>
              </a:lnSpc>
              <a:spcBef>
                <a:spcPts val="600"/>
              </a:spcBef>
              <a:spcAft>
                <a:spcPts val="1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or 	by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mathematical induction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method of forward substitutions works in a very limited number of cases</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because it is usually very difficult to recognize the pattern in the first few terms of the sequence</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810219" y="2153754"/>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42156">
            <a:off x="785029" y="2113075"/>
            <a:ext cx="624180" cy="475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341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4574" y="909698"/>
            <a:ext cx="9048584" cy="5461688"/>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Methods for Solving Recurrence Relations </a:t>
            </a:r>
          </a:p>
          <a:p>
            <a:pPr>
              <a:lnSpc>
                <a:spcPct val="107000"/>
              </a:lnSpc>
              <a:spcAft>
                <a:spcPts val="800"/>
              </a:spcAft>
            </a:pPr>
            <a:r>
              <a:rPr lang="en-US" sz="2600" dirty="0">
                <a:solidFill>
                  <a:srgbClr val="0000FF"/>
                </a:solidFill>
                <a:ea typeface="Calibri" panose="020F0502020204030204" pitchFamily="34" charset="0"/>
                <a:cs typeface="Times New Roman" panose="02020603050405020304" pitchFamily="18" charset="0"/>
              </a:rPr>
              <a:t>Method of forward substitutions: </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overview</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Given: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T(n) = 2T(n-1) + 1,  for n &gt;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T(1)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[Proof by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mathematical induction</a:t>
            </a:r>
            <a:r>
              <a:rPr lang="en-US" sz="2200" dirty="0">
                <a:latin typeface="Times New Roman" panose="02020603050405020304" pitchFamily="18" charset="0"/>
                <a:ea typeface="Calibri" panose="020F0502020204030204" pitchFamily="34" charset="0"/>
                <a:cs typeface="Times New Roman" panose="02020603050405020304" pitchFamily="18" charset="0"/>
              </a:rPr>
              <a:t>: T(n)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 1 for n = 1, 2, 3,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When n = 1, then T(n)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 1 becomes T(1)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- 1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Assume that T(</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1 is true for some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Then, T(</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+ 1)  	= 2 T((</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+ 1) – 1) + 1, 	given equation.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2 T(</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+1, 		simplification.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2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1 ) + 1, 	assumption: T(</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i+1</a:t>
            </a:r>
            <a:r>
              <a:rPr lang="en-US" sz="2200" dirty="0">
                <a:latin typeface="Times New Roman" panose="02020603050405020304" pitchFamily="18" charset="0"/>
                <a:ea typeface="Calibri" panose="020F0502020204030204" pitchFamily="34" charset="0"/>
                <a:cs typeface="Times New Roman" panose="02020603050405020304" pitchFamily="18" charset="0"/>
              </a:rPr>
              <a:t> – 2 )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i+1</a:t>
            </a:r>
            <a:r>
              <a:rPr lang="en-US" sz="2200" dirty="0">
                <a:latin typeface="Times New Roman" panose="02020603050405020304" pitchFamily="18" charset="0"/>
                <a:ea typeface="Calibri" panose="020F0502020204030204" pitchFamily="34" charset="0"/>
                <a:cs typeface="Times New Roman" panose="02020603050405020304" pitchFamily="18" charset="0"/>
              </a:rPr>
              <a:t> – 1.  			QED.</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45776">
            <a:off x="529453" y="3143793"/>
            <a:ext cx="715873" cy="496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985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88D91E-E0B7-418E-9340-EE4B8B147862}"/>
              </a:ext>
            </a:extLst>
          </p:cNvPr>
          <p:cNvSpPr txBox="1"/>
          <p:nvPr/>
        </p:nvSpPr>
        <p:spPr>
          <a:xfrm>
            <a:off x="1599780" y="618309"/>
            <a:ext cx="8789546" cy="763082"/>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25434" y="886632"/>
                <a:ext cx="9128098" cy="5709255"/>
              </a:xfrm>
              <a:prstGeom prst="rect">
                <a:avLst/>
              </a:prstGeom>
            </p:spPr>
            <p:txBody>
              <a:bodyPr wrap="square">
                <a:spAutoFit/>
              </a:bodyPr>
              <a:lstStyle/>
              <a:p>
                <a:pPr>
                  <a:spcAft>
                    <a:spcPts val="1800"/>
                  </a:spcAft>
                </a:pPr>
                <a:r>
                  <a:rPr lang="en-US" sz="2800" dirty="0">
                    <a:solidFill>
                      <a:srgbClr val="0000FF"/>
                    </a:solidFill>
                    <a:ea typeface="Calibri" panose="020F0502020204030204" pitchFamily="34" charset="0"/>
                    <a:cs typeface="Times New Roman" panose="02020603050405020304" pitchFamily="18" charset="0"/>
                  </a:rPr>
                  <a:t>Method of backward substitution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overview)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Consider the following recurrence equation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sz="2200" dirty="0">
                    <a:latin typeface="Times New Roman" panose="02020603050405020304" pitchFamily="18" charset="0"/>
                    <a:ea typeface="Calibri" panose="020F0502020204030204" pitchFamily="34" charset="0"/>
                    <a:cs typeface="Times New Roman" panose="02020603050405020304" pitchFamily="18" charset="0"/>
                  </a:rPr>
                  <a:t>T(n) = 2T(n-1) + 1  for n &gt; 0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T(1)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Replacing n by n-1 in the equation (1) yields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T(n-1)  =  2T(n-2)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Substituting this expression for T(n-1) in the equation (1), we obtain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 	= 2[2T(n-2) + 1]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T(n-2) + 2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T(n-2)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…..(2) </a:t>
                </a:r>
              </a:p>
              <a:p>
                <a:r>
                  <a:rPr lang="en-US" sz="2200" dirty="0">
                    <a:latin typeface="Times New Roman" panose="02020603050405020304" pitchFamily="18" charset="0"/>
                    <a:ea typeface="Calibri" panose="020F0502020204030204" pitchFamily="34" charset="0"/>
                    <a:cs typeface="Times New Roman" panose="02020603050405020304" pitchFamily="18" charset="0"/>
                  </a:rPr>
                  <a:t>Replacing n by n-2 in the equation (1) yields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T(n-2)  = 2T(n-3) + 1</a:t>
                </a:r>
              </a:p>
              <a:p>
                <a:r>
                  <a:rPr lang="en-US" sz="2200" dirty="0">
                    <a:latin typeface="Times New Roman" panose="02020603050405020304" pitchFamily="18" charset="0"/>
                    <a:ea typeface="Calibri" panose="020F0502020204030204" pitchFamily="34" charset="0"/>
                    <a:cs typeface="Times New Roman" panose="02020603050405020304" pitchFamily="18" charset="0"/>
                  </a:rPr>
                  <a:t>Substituting this expression for T(n-2) in the equation (2), we obtain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[2T(n-3) + 1]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r>
                      <a:rPr lang="en-US" sz="2200" b="0" i="1" smtClean="0">
                        <a:latin typeface="Cambria Math" panose="02040503050406030204" pitchFamily="18" charset="0"/>
                        <a:cs typeface="Times New Roman" panose="02020603050405020304" pitchFamily="18" charset="0"/>
                      </a:rPr>
                      <m:t> </m:t>
                    </m:r>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3</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T(n-3)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r>
                      <a:rPr lang="en-US" sz="2200" b="0" i="1" smtClean="0">
                        <a:latin typeface="Cambria Math" panose="02040503050406030204" pitchFamily="18" charset="0"/>
                        <a:cs typeface="Times New Roman" panose="02020603050405020304" pitchFamily="18" charset="0"/>
                      </a:rPr>
                      <m:t> </m:t>
                    </m:r>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25434" y="886632"/>
                <a:ext cx="9128098" cy="5709255"/>
              </a:xfrm>
              <a:prstGeom prst="rect">
                <a:avLst/>
              </a:prstGeom>
              <a:blipFill>
                <a:blip r:embed="rId2"/>
                <a:stretch>
                  <a:fillRect l="-1336" t="-961" b="-1174"/>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38D0FCD4-D2CC-4F2A-9B43-7C399E01627F}"/>
              </a:ext>
            </a:extLst>
          </p:cNvPr>
          <p:cNvSpPr/>
          <p:nvPr/>
        </p:nvSpPr>
        <p:spPr>
          <a:xfrm>
            <a:off x="1144988" y="1009816"/>
            <a:ext cx="454792" cy="302944"/>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85287">
            <a:off x="1084633" y="937329"/>
            <a:ext cx="492891" cy="39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034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800BF7-3881-42E1-85F7-286E59852EFD}"/>
              </a:ext>
            </a:extLst>
          </p:cNvPr>
          <p:cNvSpPr txBox="1"/>
          <p:nvPr/>
        </p:nvSpPr>
        <p:spPr>
          <a:xfrm>
            <a:off x="1633477" y="505091"/>
            <a:ext cx="8789546" cy="763082"/>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68977" y="566421"/>
                <a:ext cx="9128098" cy="6261971"/>
              </a:xfrm>
              <a:prstGeom prst="rect">
                <a:avLst/>
              </a:prstGeom>
            </p:spPr>
            <p:txBody>
              <a:bodyPr wrap="square">
                <a:spAutoFit/>
              </a:bodyPr>
              <a:lstStyle/>
              <a:p>
                <a:pPr>
                  <a:spcAft>
                    <a:spcPts val="1800"/>
                  </a:spcAft>
                </a:pPr>
                <a:r>
                  <a:rPr lang="en-US" sz="2800" dirty="0">
                    <a:solidFill>
                      <a:srgbClr val="0000FF"/>
                    </a:solidFill>
                    <a:ea typeface="Calibri" panose="020F0502020204030204" pitchFamily="34" charset="0"/>
                    <a:cs typeface="Times New Roman" panose="02020603050405020304" pitchFamily="18" charset="0"/>
                  </a:rPr>
                  <a:t>Method of backward substitution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overview)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Consider the following recurrence equation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sz="2200" dirty="0">
                    <a:latin typeface="Times New Roman" panose="02020603050405020304" pitchFamily="18" charset="0"/>
                    <a:ea typeface="Calibri" panose="020F0502020204030204" pitchFamily="34" charset="0"/>
                    <a:cs typeface="Times New Roman" panose="02020603050405020304" pitchFamily="18" charset="0"/>
                  </a:rPr>
                  <a:t>T(n) = 2T(n-1) + 1  for n &gt; 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T(1)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So far we got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T(n)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3</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T(n-3)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Calibri" panose="020F0502020204030204" pitchFamily="34" charset="0"/>
                    <a:ea typeface="Calibri" panose="020F0502020204030204" pitchFamily="34" charset="0"/>
                    <a:cs typeface="Times New Roman" panose="02020603050405020304" pitchFamily="18" charset="0"/>
                  </a:rPr>
                  <a:t>.</a:t>
                </a: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For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iterations, we have</a:t>
                </a: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T(n)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𝑖</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r>
                      <a:rPr lang="en-US" sz="2200" b="0" i="1" smtClean="0">
                        <a:latin typeface="Cambria Math" panose="02040503050406030204" pitchFamily="18" charset="0"/>
                        <a:cs typeface="Times New Roman" panose="02020603050405020304" pitchFamily="18" charset="0"/>
                      </a:rPr>
                      <m:t> .</m:t>
                    </m:r>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Let n –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 Then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n -1.</a:t>
                </a: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T(n)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−1</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T(1)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oMath>
                </a14:m>
                <a:endParaRPr lang="en-US" sz="2200" dirty="0">
                  <a:latin typeface="Times New Roman" panose="02020603050405020304" pitchFamily="18" charset="0"/>
                  <a:cs typeface="Times New Roman" panose="02020603050405020304" pitchFamily="18" charset="0"/>
                </a:endParaRPr>
              </a:p>
              <a:p>
                <a:pPr>
                  <a:spcAft>
                    <a:spcPts val="600"/>
                  </a:spcAft>
                </a:pPr>
                <a:r>
                  <a:rPr lang="en-US" sz="2200" dirty="0">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f>
                      <m:fPr>
                        <m:ctrlPr>
                          <a:rPr lang="en-US" sz="2200" i="1" smtClean="0">
                            <a:latin typeface="Cambria Math" panose="02040503050406030204" pitchFamily="18" charset="0"/>
                            <a:cs typeface="Times New Roman" panose="02020603050405020304" pitchFamily="18" charset="0"/>
                          </a:rPr>
                        </m:ctrlPr>
                      </m:fPr>
                      <m:num>
                        <m:r>
                          <m:rPr>
                            <m:nor/>
                          </m:rPr>
                          <a:rPr lang="en-US" sz="2200" dirty="0">
                            <a:latin typeface="Times New Roman" panose="02020603050405020304" pitchFamily="18" charset="0"/>
                            <a:ea typeface="Calibri" panose="020F0502020204030204" pitchFamily="34" charset="0"/>
                            <a:cs typeface="Times New Roman" panose="02020603050405020304" pitchFamily="18" charset="0"/>
                          </a:rPr>
                          <m:t>  </m:t>
                        </m:r>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r>
                          <a:rPr lang="en-US" sz="2200" b="0" i="1" smtClean="0">
                            <a:latin typeface="Cambria Math" panose="02040503050406030204" pitchFamily="18" charset="0"/>
                            <a:cs typeface="Times New Roman" panose="02020603050405020304" pitchFamily="18" charset="0"/>
                          </a:rPr>
                          <m:t>(</m:t>
                        </m:r>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𝑛</m:t>
                            </m:r>
                          </m:sup>
                        </m:sSup>
                        <m:r>
                          <a:rPr lang="en-US" sz="2200" b="0" i="1" smtClean="0">
                            <a:latin typeface="Cambria Math" panose="02040503050406030204" pitchFamily="18" charset="0"/>
                            <a:cs typeface="Times New Roman" panose="02020603050405020304" pitchFamily="18" charset="0"/>
                          </a:rPr>
                          <m:t> −1)</m:t>
                        </m:r>
                      </m:num>
                      <m:den>
                        <m:r>
                          <a:rPr lang="en-US" sz="2200" b="0" i="1" smtClean="0">
                            <a:latin typeface="Cambria Math" panose="02040503050406030204" pitchFamily="18" charset="0"/>
                            <a:cs typeface="Times New Roman" panose="02020603050405020304" pitchFamily="18" charset="0"/>
                          </a:rPr>
                          <m:t>2−1</m:t>
                        </m:r>
                      </m:den>
                    </m:f>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𝑛</m:t>
                        </m:r>
                      </m:sup>
                    </m:sSup>
                    <m:r>
                      <a:rPr lang="en-US" sz="2200" b="0" i="1" smtClean="0">
                        <a:latin typeface="Cambria Math" panose="02040503050406030204" pitchFamily="18" charset="0"/>
                        <a:cs typeface="Times New Roman" panose="02020603050405020304" pitchFamily="18" charset="0"/>
                      </a:rPr>
                      <m:t> −1</m:t>
                    </m:r>
                  </m:oMath>
                </a14:m>
                <a:r>
                  <a:rPr lang="en-US" sz="2200" dirty="0">
                    <a:latin typeface="Calibri" panose="020F0502020204030204" pitchFamily="34" charset="0"/>
                    <a:ea typeface="Calibri" panose="020F0502020204030204" pitchFamily="34" charset="0"/>
                    <a:cs typeface="Times New Roman" panose="02020603050405020304" pitchFamily="18" charset="0"/>
                  </a:rPr>
                  <a:t>	………………(closed form)</a:t>
                </a:r>
              </a:p>
              <a:p>
                <a:pPr>
                  <a:spcAft>
                    <a:spcPts val="600"/>
                  </a:spcAft>
                </a:pP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ε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𝑛</m:t>
                        </m:r>
                      </m:sup>
                    </m:sSup>
                    <m:r>
                      <a:rPr lang="en-US" sz="2200" b="0" i="1" smtClean="0">
                        <a:latin typeface="Cambria Math" panose="02040503050406030204" pitchFamily="18" charset="0"/>
                        <a:cs typeface="Times New Roman" panose="02020603050405020304" pitchFamily="18" charset="0"/>
                      </a:rPr>
                      <m:t> </m:t>
                    </m:r>
                  </m:oMath>
                </a14:m>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………….(order of growth)</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68977" y="566421"/>
                <a:ext cx="9128098" cy="6261971"/>
              </a:xfrm>
              <a:prstGeom prst="rect">
                <a:avLst/>
              </a:prstGeom>
              <a:blipFill>
                <a:blip r:embed="rId2"/>
                <a:stretch>
                  <a:fillRect l="-1335" t="-974" b="-876"/>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38D0FCD4-D2CC-4F2A-9B43-7C399E01627F}"/>
              </a:ext>
            </a:extLst>
          </p:cNvPr>
          <p:cNvSpPr/>
          <p:nvPr/>
        </p:nvSpPr>
        <p:spPr>
          <a:xfrm>
            <a:off x="933954" y="886632"/>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221A7744-88EE-4CFB-93A4-F26FB9C9AFB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3953" y="788737"/>
            <a:ext cx="665827" cy="524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663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0591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78426E-9244-4531-BF15-3F0F78B49ABF}"/>
              </a:ext>
            </a:extLst>
          </p:cNvPr>
          <p:cNvSpPr txBox="1"/>
          <p:nvPr/>
        </p:nvSpPr>
        <p:spPr>
          <a:xfrm>
            <a:off x="1774283" y="360661"/>
            <a:ext cx="9128097" cy="1051942"/>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960482" y="886632"/>
            <a:ext cx="9128098" cy="5555367"/>
          </a:xfrm>
          <a:prstGeom prst="rect">
            <a:avLst/>
          </a:prstGeom>
        </p:spPr>
        <p:txBody>
          <a:bodyPr wrap="square">
            <a:spAutoFit/>
          </a:bodyPr>
          <a:lstStyle/>
          <a:p>
            <a:pPr>
              <a:spcAft>
                <a:spcPts val="1800"/>
              </a:spcAft>
            </a:pPr>
            <a:r>
              <a:rPr lang="en-US" sz="2800" dirty="0">
                <a:solidFill>
                  <a:srgbClr val="0000FF"/>
                </a:solidFill>
                <a:ea typeface="Calibri" panose="020F0502020204030204" pitchFamily="34" charset="0"/>
                <a:cs typeface="Times New Roman" panose="02020603050405020304" pitchFamily="18" charset="0"/>
              </a:rPr>
              <a:t>Method of backward substitution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overview)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Consider the following recurrence equation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sz="2200" dirty="0">
                <a:latin typeface="Times New Roman" panose="02020603050405020304" pitchFamily="18" charset="0"/>
                <a:ea typeface="Calibri" panose="020F0502020204030204" pitchFamily="34" charset="0"/>
                <a:cs typeface="Times New Roman" panose="02020603050405020304" pitchFamily="18" charset="0"/>
              </a:rPr>
              <a:t>T(n) = T(n-1) + n  for n &gt; 0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T(0) = 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Replacing n by n-1 in the equation (1) yields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T(n-1)  =  T(n-2) + n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Substituting this expression for T(n-1) in the equation (1), we obtain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 	= [T(n-2) + n-1]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T(n-2) +(n-1)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…..(2)</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Replacing n by n-2 in the equation (1) yields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T(n-2)  = T(n-3) + n-2</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Substituting this expression for T(n-2) in the equation (2), we obtain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     =  [T(n-3) + n-2 ] + (n-1) +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T(n-3) + (n-2) + (n-1) + n</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933954" y="886632"/>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57822">
            <a:off x="989728" y="809331"/>
            <a:ext cx="621875"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636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66704" y="531367"/>
                <a:ext cx="8658591" cy="6170920"/>
              </a:xfrm>
              <a:prstGeom prst="rect">
                <a:avLst/>
              </a:prstGeom>
            </p:spPr>
            <p:txBody>
              <a:bodyPr wrap="square">
                <a:spAutoFit/>
              </a:bodyPr>
              <a:lstStyle/>
              <a:p>
                <a:pPr>
                  <a:spcAft>
                    <a:spcPts val="1800"/>
                  </a:spcAft>
                </a:pPr>
                <a:r>
                  <a:rPr lang="en-US" sz="2800" dirty="0" smtClean="0">
                    <a:solidFill>
                      <a:srgbClr val="0000FF"/>
                    </a:solidFill>
                    <a:ea typeface="Calibri" panose="020F0502020204030204" pitchFamily="34" charset="0"/>
                    <a:cs typeface="Times New Roman" panose="02020603050405020304" pitchFamily="18" charset="0"/>
                  </a:rPr>
                  <a:t>Method of backward substitution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overview)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Consider the following recurrence equation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sz="2200" dirty="0">
                    <a:latin typeface="Times New Roman" panose="02020603050405020304" pitchFamily="18" charset="0"/>
                    <a:ea typeface="Calibri" panose="020F0502020204030204" pitchFamily="34" charset="0"/>
                    <a:cs typeface="Times New Roman" panose="02020603050405020304" pitchFamily="18" charset="0"/>
                  </a:rPr>
                  <a:t>T(n) = T(n-1) + n  for n &gt; 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T(0) = 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(continued)</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Following this way, after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substitutions, it yields: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 = T(n-</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(n-i+1) + (n-i+2) + … + (n-1) +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Since the initial condition T(0) = 0 for n = 0, </a:t>
                </a:r>
              </a:p>
              <a:p>
                <a:r>
                  <a:rPr lang="en-US" sz="2200" dirty="0">
                    <a:latin typeface="Times New Roman" panose="02020603050405020304" pitchFamily="18" charset="0"/>
                    <a:ea typeface="Calibri" panose="020F0502020204030204" pitchFamily="34" charset="0"/>
                    <a:cs typeface="Times New Roman" panose="02020603050405020304" pitchFamily="18" charset="0"/>
                  </a:rPr>
                  <a:t>we need n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0 (that is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n) to reach it.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US" sz="2200" dirty="0">
                    <a:latin typeface="Times New Roman" panose="02020603050405020304" pitchFamily="18" charset="0"/>
                    <a:ea typeface="Calibri" panose="020F0502020204030204" pitchFamily="34" charset="0"/>
                    <a:cs typeface="Times New Roman" panose="02020603050405020304" pitchFamily="18" charset="0"/>
                  </a:rPr>
                  <a:t>	T(n) 	= T(0) + 1 + 2 + 3 + … + (n-1) +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0    + 1 + 2 + 3 + … + (n-1) +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n(n+1)/2              	………….... (closed form)</a:t>
                </a:r>
              </a:p>
              <a:p>
                <a:r>
                  <a:rPr lang="en-US" sz="2200" dirty="0">
                    <a:latin typeface="Times New Roman" panose="02020603050405020304" pitchFamily="18" charset="0"/>
                    <a:ea typeface="Calibri" panose="020F0502020204030204" pitchFamily="34" charset="0"/>
                    <a:cs typeface="Times New Roman" panose="02020603050405020304" pitchFamily="18" charset="0"/>
                  </a:rPr>
                  <a:t> 		ε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𝑛</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 (order of growth)</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US" sz="2200" dirty="0">
                    <a:latin typeface="Times New Roman" panose="02020603050405020304" pitchFamily="18" charset="0"/>
                    <a:ea typeface="Calibri" panose="020F0502020204030204" pitchFamily="34" charset="0"/>
                    <a:cs typeface="Times New Roman" panose="02020603050405020304" pitchFamily="18" charset="0"/>
                  </a:rPr>
                  <a:t>The method of backward substitution works surprisingly well for a wide variety of simple recurrence relations.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66704" y="531367"/>
                <a:ext cx="8658591" cy="6170920"/>
              </a:xfrm>
              <a:prstGeom prst="rect">
                <a:avLst/>
              </a:prstGeom>
              <a:blipFill>
                <a:blip r:embed="rId2"/>
                <a:stretch>
                  <a:fillRect l="-1479" t="-889" b="-1087"/>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38D0FCD4-D2CC-4F2A-9B43-7C399E01627F}"/>
              </a:ext>
            </a:extLst>
          </p:cNvPr>
          <p:cNvSpPr/>
          <p:nvPr/>
        </p:nvSpPr>
        <p:spPr>
          <a:xfrm>
            <a:off x="698198" y="2726409"/>
            <a:ext cx="484459"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4634836-309F-41D7-92BB-826F08C3C298}"/>
                  </a:ext>
                </a:extLst>
              </p:cNvPr>
              <p:cNvSpPr txBox="1"/>
              <p:nvPr/>
            </p:nvSpPr>
            <p:spPr>
              <a:xfrm>
                <a:off x="8607476" y="985204"/>
                <a:ext cx="2886324" cy="32663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T(1) = T(0) + 1 = 1;</a:t>
                </a:r>
              </a:p>
              <a:p>
                <a:r>
                  <a:rPr lang="en-US" dirty="0"/>
                  <a:t>T(2) = T(1) + 2 = 1 + 2 = 3;</a:t>
                </a:r>
              </a:p>
              <a:p>
                <a:r>
                  <a:rPr lang="en-US" dirty="0"/>
                  <a:t>T(3) = T(2) + 3 = 2 + 3 = 6</a:t>
                </a:r>
              </a:p>
              <a:p>
                <a:r>
                  <a:rPr lang="en-US" dirty="0"/>
                  <a:t>T(4) = T(3) + 4 = 6 +4 = 10</a:t>
                </a:r>
              </a:p>
              <a:p>
                <a:r>
                  <a:rPr lang="en-US" dirty="0"/>
                  <a:t>T(5) = T(4) + 5 = 10 + 5 =15</a:t>
                </a:r>
              </a:p>
              <a:p>
                <a:r>
                  <a:rPr lang="en-US" dirty="0"/>
                  <a:t>T(6) = T(5) + 6 = 15 + 6 = 21 </a:t>
                </a:r>
              </a:p>
              <a:p>
                <a:r>
                  <a:rPr lang="en-US" dirty="0"/>
                  <a:t>T(n) = 0 + 1 + 3 + 6 + 10 + 15 + 21 + 28 + 36 + 45 + …</a:t>
                </a:r>
              </a:p>
              <a:p>
                <a:r>
                  <a:rPr lang="en-US" dirty="0"/>
                  <a:t>T(n) = ?</a:t>
                </a:r>
              </a:p>
              <a:p>
                <a:r>
                  <a:rPr lang="en-US" dirty="0"/>
                  <a:t>Answer: T(n)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a:t>
                </a:r>
              </a:p>
              <a:p>
                <a:r>
                  <a:rPr lang="en-US" dirty="0"/>
                  <a:t>Is this easy to conclude it?</a:t>
                </a:r>
              </a:p>
            </p:txBody>
          </p:sp>
        </mc:Choice>
        <mc:Fallback xmlns="">
          <p:sp>
            <p:nvSpPr>
              <p:cNvPr id="3" name="TextBox 2">
                <a:extLst>
                  <a:ext uri="{FF2B5EF4-FFF2-40B4-BE49-F238E27FC236}">
                    <a16:creationId xmlns:a16="http://schemas.microsoft.com/office/drawing/2014/main" id="{34634836-309F-41D7-92BB-826F08C3C298}"/>
                  </a:ext>
                </a:extLst>
              </p:cNvPr>
              <p:cNvSpPr txBox="1">
                <a:spLocks noRot="1" noChangeAspect="1" noMove="1" noResize="1" noEditPoints="1" noAdjustHandles="1" noChangeArrowheads="1" noChangeShapeType="1" noTextEdit="1"/>
              </p:cNvSpPr>
              <p:nvPr/>
            </p:nvSpPr>
            <p:spPr>
              <a:xfrm>
                <a:off x="8607476" y="985204"/>
                <a:ext cx="2886324" cy="3266343"/>
              </a:xfrm>
              <a:prstGeom prst="rect">
                <a:avLst/>
              </a:prstGeom>
              <a:blipFill>
                <a:blip r:embed="rId3"/>
                <a:stretch>
                  <a:fillRect l="-1684" t="-931" r="-211" b="-2048"/>
                </a:stretch>
              </a:blipFill>
            </p:spPr>
            <p:txBody>
              <a:bodyPr/>
              <a:lstStyle/>
              <a:p>
                <a:r>
                  <a:rPr lang="en-US">
                    <a:noFill/>
                  </a:rPr>
                  <a:t> </a:t>
                </a:r>
              </a:p>
            </p:txBody>
          </p:sp>
        </mc:Fallback>
      </mc:AlternateContent>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76130">
            <a:off x="698198" y="2726409"/>
            <a:ext cx="571983"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931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88D91E-E0B7-418E-9340-EE4B8B147862}"/>
              </a:ext>
            </a:extLst>
          </p:cNvPr>
          <p:cNvSpPr txBox="1"/>
          <p:nvPr/>
        </p:nvSpPr>
        <p:spPr>
          <a:xfrm>
            <a:off x="1756867" y="730338"/>
            <a:ext cx="9091362" cy="12594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892411" y="1315562"/>
                <a:ext cx="9016779" cy="5029647"/>
              </a:xfrm>
              <a:prstGeom prst="rect">
                <a:avLst/>
              </a:prstGeom>
            </p:spPr>
            <p:txBody>
              <a:bodyPr wrap="square">
                <a:spAutoFit/>
              </a:bodyPr>
              <a:lstStyle/>
              <a:p>
                <a:pPr>
                  <a:lnSpc>
                    <a:spcPct val="107000"/>
                  </a:lnSpc>
                </a:pPr>
                <a:r>
                  <a:rPr lang="en-US" sz="2800" dirty="0">
                    <a:ea typeface="Calibri" panose="020F0502020204030204" pitchFamily="34" charset="0"/>
                    <a:cs typeface="Times New Roman" panose="02020603050405020304" pitchFamily="18" charset="0"/>
                  </a:rPr>
                  <a:t>Linear second-order recurrences with constant coefficients</a:t>
                </a:r>
                <a:r>
                  <a:rPr lang="en-US" sz="2800" dirty="0">
                    <a:effectLst/>
                    <a:ea typeface="Calibri" panose="020F0502020204030204" pitchFamily="34" charset="0"/>
                    <a:cs typeface="Times New Roman" panose="02020603050405020304" pitchFamily="18" charset="0"/>
                  </a:rPr>
                  <a:t> </a:t>
                </a: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 important class of recurrence of the following type.</a:t>
                </a:r>
              </a:p>
              <a:p>
                <a:pPr>
                  <a:lnSpc>
                    <a:spcPct val="107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07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bT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cT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(n-2) = f(n).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where a, b and c are real numbers, a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Or equivalently we write </a:t>
                </a:r>
              </a:p>
              <a:p>
                <a:pPr>
                  <a:lnSpc>
                    <a:spcPct val="107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ax(n) + bx(n-1) + cx(n-2) = f(n)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They cannot be solved by forward or backward substitutions.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 (</a:t>
                </a:r>
                <a14:m>
                  <m:oMath xmlns:m="http://schemas.openxmlformats.org/officeDocument/2006/math">
                    <m:f>
                      <m:fPr>
                        <m:ctrlPr>
                          <a:rPr lang="en-US" sz="2000" i="1" dirty="0" smtClean="0">
                            <a:solidFill>
                              <a:srgbClr val="0000FF"/>
                            </a:solidFill>
                            <a:latin typeface="Cambria Math" panose="02040503050406030204" pitchFamily="18" charset="0"/>
                            <a:cs typeface="Times New Roman" panose="02020603050405020304" pitchFamily="18" charset="0"/>
                          </a:rPr>
                        </m:ctrlPr>
                      </m:fPr>
                      <m:num>
                        <m:r>
                          <a:rPr lang="en-US" sz="2000" b="0" i="1" dirty="0" smtClean="0">
                            <a:solidFill>
                              <a:srgbClr val="0000FF"/>
                            </a:solidFill>
                            <a:latin typeface="Cambria Math" panose="02040503050406030204" pitchFamily="18" charset="0"/>
                            <a:cs typeface="Times New Roman" panose="02020603050405020304" pitchFamily="18" charset="0"/>
                          </a:rPr>
                          <m:t>𝑏</m:t>
                        </m:r>
                      </m:num>
                      <m:den>
                        <m:r>
                          <a:rPr lang="en-US" sz="2000" b="0" i="1" dirty="0" smtClean="0">
                            <a:solidFill>
                              <a:srgbClr val="0000FF"/>
                            </a:solidFill>
                            <a:latin typeface="Cambria Math" panose="02040503050406030204" pitchFamily="18" charset="0"/>
                            <a:cs typeface="Times New Roman" panose="02020603050405020304" pitchFamily="18" charset="0"/>
                          </a:rPr>
                          <m:t>𝑎</m:t>
                        </m:r>
                      </m:den>
                    </m:f>
                  </m:oMath>
                </a14:m>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 + </a:t>
                </a:r>
                <a14:m>
                  <m:oMath xmlns:m="http://schemas.openxmlformats.org/officeDocument/2006/math">
                    <m:f>
                      <m:fPr>
                        <m:ctrlPr>
                          <a:rPr lang="en-US" sz="2000" i="1" dirty="0">
                            <a:solidFill>
                              <a:srgbClr val="0000FF"/>
                            </a:solidFill>
                            <a:latin typeface="Cambria Math" panose="02040503050406030204" pitchFamily="18" charset="0"/>
                            <a:cs typeface="Times New Roman" panose="02020603050405020304" pitchFamily="18" charset="0"/>
                          </a:rPr>
                        </m:ctrlPr>
                      </m:fPr>
                      <m:num>
                        <m:r>
                          <a:rPr lang="en-US" sz="2000" b="0" i="1" dirty="0" smtClean="0">
                            <a:solidFill>
                              <a:srgbClr val="0000FF"/>
                            </a:solidFill>
                            <a:latin typeface="Cambria Math" panose="02040503050406030204" pitchFamily="18" charset="0"/>
                            <a:cs typeface="Times New Roman" panose="02020603050405020304" pitchFamily="18" charset="0"/>
                          </a:rPr>
                          <m:t>𝑐</m:t>
                        </m:r>
                      </m:num>
                      <m:den>
                        <m:r>
                          <a:rPr lang="en-US" sz="2000" i="1" dirty="0">
                            <a:solidFill>
                              <a:srgbClr val="0000FF"/>
                            </a:solidFill>
                            <a:latin typeface="Cambria Math" panose="02040503050406030204" pitchFamily="18" charset="0"/>
                            <a:cs typeface="Times New Roman" panose="02020603050405020304" pitchFamily="18" charset="0"/>
                          </a:rPr>
                          <m:t>𝑎</m:t>
                        </m:r>
                      </m:den>
                    </m:f>
                    <m:r>
                      <a:rPr lang="en-US" sz="2000" i="1" dirty="0">
                        <a:solidFill>
                          <a:srgbClr val="0000FF"/>
                        </a:solidFill>
                        <a:latin typeface="Cambria Math" panose="02040503050406030204" pitchFamily="18" charset="0"/>
                        <a:cs typeface="Times New Roman" panose="02020603050405020304" pitchFamily="18" charset="0"/>
                      </a:rPr>
                      <m:t> </m:t>
                    </m:r>
                  </m:oMath>
                </a14:m>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(n-2) + </a:t>
                </a:r>
                <a14:m>
                  <m:oMath xmlns:m="http://schemas.openxmlformats.org/officeDocument/2006/math">
                    <m:f>
                      <m:fPr>
                        <m:ctrlPr>
                          <a:rPr lang="en-US" sz="2000" i="1" dirty="0">
                            <a:solidFill>
                              <a:srgbClr val="0000FF"/>
                            </a:solidFill>
                            <a:latin typeface="Cambria Math" panose="02040503050406030204" pitchFamily="18" charset="0"/>
                            <a:cs typeface="Times New Roman" panose="02020603050405020304" pitchFamily="18" charset="0"/>
                          </a:rPr>
                        </m:ctrlPr>
                      </m:fPr>
                      <m:num>
                        <m:r>
                          <a:rPr lang="en-US" sz="2000" b="0" i="1" dirty="0" smtClean="0">
                            <a:solidFill>
                              <a:srgbClr val="0000FF"/>
                            </a:solidFill>
                            <a:latin typeface="Cambria Math" panose="02040503050406030204" pitchFamily="18" charset="0"/>
                            <a:cs typeface="Times New Roman" panose="02020603050405020304" pitchFamily="18" charset="0"/>
                          </a:rPr>
                          <m:t>1</m:t>
                        </m:r>
                      </m:num>
                      <m:den>
                        <m:r>
                          <a:rPr lang="en-US" sz="2000" i="1" dirty="0">
                            <a:solidFill>
                              <a:srgbClr val="0000FF"/>
                            </a:solidFill>
                            <a:latin typeface="Cambria Math" panose="02040503050406030204" pitchFamily="18" charset="0"/>
                            <a:cs typeface="Times New Roman" panose="02020603050405020304" pitchFamily="18" charset="0"/>
                          </a:rPr>
                          <m:t>𝑎</m:t>
                        </m:r>
                      </m:den>
                    </m:f>
                    <m:r>
                      <a:rPr lang="en-US" sz="2000" i="1" dirty="0">
                        <a:solidFill>
                          <a:srgbClr val="0000FF"/>
                        </a:solidFill>
                        <a:latin typeface="Cambria Math" panose="02040503050406030204" pitchFamily="18" charset="0"/>
                        <a:cs typeface="Times New Roman" panose="02020603050405020304" pitchFamily="18" charset="0"/>
                      </a:rPr>
                      <m:t> </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f(n)), n &gt; 1; </a:t>
                </a:r>
                <a:r>
                  <a:rPr lang="en-US" sz="2000" dirty="0">
                    <a:latin typeface="Times New Roman" panose="02020603050405020304" pitchFamily="18" charset="0"/>
                    <a:ea typeface="Calibri" panose="020F0502020204030204" pitchFamily="34" charset="0"/>
                    <a:cs typeface="Times New Roman" panose="02020603050405020304" pitchFamily="18" charset="0"/>
                  </a:rPr>
                  <a:t>a, b and c are real numbers, a ≠ 0.</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T(1) = c</a:t>
                </a:r>
                <a:r>
                  <a:rPr lang="en-US" sz="20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T(0) = c</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where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c</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are constants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892411" y="1315562"/>
                <a:ext cx="9016779" cy="5029647"/>
              </a:xfrm>
              <a:prstGeom prst="rect">
                <a:avLst/>
              </a:prstGeom>
              <a:blipFill>
                <a:blip r:embed="rId2"/>
                <a:stretch>
                  <a:fillRect l="-1351" t="-1091" b="-1697"/>
                </a:stretch>
              </a:blipFill>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38D0FCD4-D2CC-4F2A-9B43-7C399E01627F}"/>
              </a:ext>
            </a:extLst>
          </p:cNvPr>
          <p:cNvSpPr/>
          <p:nvPr/>
        </p:nvSpPr>
        <p:spPr>
          <a:xfrm>
            <a:off x="556591" y="1224500"/>
            <a:ext cx="552176" cy="348617"/>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73826">
            <a:off x="522091" y="1189727"/>
            <a:ext cx="576642" cy="39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155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C7143B-516F-496A-9D5B-AF71D1366201}"/>
              </a:ext>
            </a:extLst>
          </p:cNvPr>
          <p:cNvSpPr txBox="1"/>
          <p:nvPr/>
        </p:nvSpPr>
        <p:spPr>
          <a:xfrm>
            <a:off x="1426812" y="162458"/>
            <a:ext cx="9885621" cy="96094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915128" y="544524"/>
            <a:ext cx="8988003" cy="6032421"/>
          </a:xfrm>
          <a:prstGeom prst="rect">
            <a:avLst/>
          </a:prstGeom>
        </p:spPr>
        <p:txBody>
          <a:bodyPr wrap="square">
            <a:spAutoFit/>
          </a:bodyPr>
          <a:lstStyle/>
          <a:p>
            <a:r>
              <a:rPr lang="en-US" sz="2800" dirty="0">
                <a:ea typeface="Calibri" panose="020F0502020204030204" pitchFamily="34" charset="0"/>
                <a:cs typeface="Times New Roman" panose="02020603050405020304" pitchFamily="18" charset="0"/>
              </a:rPr>
              <a:t>Linear second-order recurrences with constant coefficients</a:t>
            </a:r>
            <a:r>
              <a:rPr lang="en-US" sz="2800" dirty="0">
                <a:effectLst/>
                <a:ea typeface="Calibri" panose="020F0502020204030204" pitchFamily="34" charset="0"/>
                <a:cs typeface="Times New Roman" panose="02020603050405020304" pitchFamily="18" charset="0"/>
              </a:rPr>
              <a:t> </a:t>
            </a: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indent="457200"/>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(n-2) = f(n)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where a, b and c are real numbers, a ≠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i="1"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The recurrence is</a:t>
            </a:r>
            <a:r>
              <a:rPr lang="en-US" sz="24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919163" lvl="1" indent="-461963">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second-order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because the elements T(n) and  T(n-2) are two positions apart in the unknown sequence in questions.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919163" lvl="1" indent="-461963">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linear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because the left-hand side is a linear combination of the unknown terms of the sequence.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919163" lvl="1" indent="-461963">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constant coefficients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where a,  b, and c are assuming to be some fixed number.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919163" lvl="1" indent="-461963">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 is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homogeneous,  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  f(n) = 0 for every n; otherwise, it is called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inhomogeneous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R="0" lvl="0"/>
            <a:r>
              <a:rPr lang="en-US" sz="2400" dirty="0">
                <a:latin typeface="Times New Roman" panose="02020603050405020304" pitchFamily="18" charset="0"/>
                <a:ea typeface="Calibri" panose="020F0502020204030204" pitchFamily="34" charset="0"/>
                <a:cs typeface="Times New Roman" panose="02020603050405020304" pitchFamily="18" charset="0"/>
              </a:rPr>
              <a:t>This recurrence is called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second-order linear recurrence </a:t>
            </a:r>
            <a:r>
              <a:rPr lang="en-US" sz="2400" dirty="0">
                <a:latin typeface="Times New Roman" panose="02020603050405020304" pitchFamily="18" charset="0"/>
                <a:ea typeface="Calibri" panose="020F0502020204030204" pitchFamily="34" charset="0"/>
                <a:cs typeface="Times New Roman" panose="02020603050405020304" pitchFamily="18" charset="0"/>
              </a:rPr>
              <a:t>with constant coefficients.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1041621" y="1383526"/>
            <a:ext cx="385192" cy="309665"/>
          </a:xfrm>
          <a:prstGeom prst="cloudCallout">
            <a:avLst>
              <a:gd name="adj1" fmla="val 91632"/>
              <a:gd name="adj2" fmla="val 14893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37558">
            <a:off x="1009816" y="1367624"/>
            <a:ext cx="416997" cy="32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27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A315128-DF1D-4B9F-91F1-C47F89455025}"/>
              </a:ext>
            </a:extLst>
          </p:cNvPr>
          <p:cNvSpPr txBox="1"/>
          <p:nvPr/>
        </p:nvSpPr>
        <p:spPr>
          <a:xfrm>
            <a:off x="1078469" y="1886755"/>
            <a:ext cx="9885621" cy="96094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06671" y="648807"/>
                <a:ext cx="8943912" cy="6020944"/>
              </a:xfrm>
              <a:prstGeom prst="rect">
                <a:avLst/>
              </a:prstGeom>
            </p:spPr>
            <p:txBody>
              <a:bodyPr wrap="square">
                <a:spAutoFit/>
              </a:bodyPr>
              <a:lstStyle/>
              <a:p>
                <a:r>
                  <a:rPr lang="en-US" sz="2800" dirty="0">
                    <a:ea typeface="Calibri" panose="020F0502020204030204" pitchFamily="34" charset="0"/>
                    <a:cs typeface="Times New Roman" panose="02020603050405020304" pitchFamily="18" charset="0"/>
                  </a:rPr>
                  <a:t>Linear second-order recurrences with constant coefficients</a:t>
                </a:r>
                <a:r>
                  <a:rPr lang="en-US" sz="2800" dirty="0">
                    <a:effectLst/>
                    <a:ea typeface="Calibri" panose="020F0502020204030204" pitchFamily="34" charset="0"/>
                    <a:cs typeface="Times New Roman" panose="02020603050405020304" pitchFamily="18" charset="0"/>
                  </a:rPr>
                  <a:t> </a:t>
                </a:r>
              </a:p>
              <a:p>
                <a:pPr lvl="1" indent="457200"/>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 +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(n-1) +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(n-2) = f(n)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lvl="1">
                  <a:spcAft>
                    <a:spcPts val="12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where a, b and c are real numbers, a ≠ 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Consider first the homogeneous case: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aT</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 + </a:t>
                </a:r>
                <a:r>
                  <a:rPr lang="en-US" sz="22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bT</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(n-1) + </a:t>
                </a:r>
                <a:r>
                  <a:rPr lang="en-US" sz="22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cT</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(n-2) = 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spcAft>
                    <a:spcPts val="600"/>
                  </a:spcAft>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This equation has </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infinitely many solutions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except for the degenerate situation of  b = c = 0.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Its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general solution </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can be obtained by one the three formulas that follow</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endParaRPr>
              </a:p>
              <a:p>
                <a:pPr marL="914400" lvl="1" indent="-4572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Which of the three formulas applies to a particular case </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depends on </a:t>
                </a:r>
              </a:p>
              <a:p>
                <a:pPr lvl="1"/>
                <a:r>
                  <a:rPr lang="en-US" sz="2200" i="1"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the roots of the quadratic equation</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with the same coefficients as the   	recurrence: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ar</a:t>
                </a:r>
                <a:r>
                  <a:rPr lang="en-US" sz="2200" baseline="300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br</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 c = 0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indent="-4572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This quadratic equation is called the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characteristic equation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recurrence equation </a:t>
                </a:r>
                <a:r>
                  <a:rPr lang="en-US" sz="22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aT</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 + </a:t>
                </a:r>
                <a:r>
                  <a:rPr lang="en-US" sz="22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bT</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(n-1) + </a:t>
                </a:r>
                <a:r>
                  <a:rPr lang="en-US" sz="22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cT</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(n-2) = 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 =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𝑏</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𝑏</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−4</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𝑎𝑐</m:t>
                            </m:r>
                          </m:e>
                        </m:rad>
                      </m:num>
                      <m:den>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𝑎</m:t>
                        </m:r>
                      </m:den>
                    </m:f>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06671" y="648807"/>
                <a:ext cx="8943912" cy="6020944"/>
              </a:xfrm>
              <a:prstGeom prst="rect">
                <a:avLst/>
              </a:prstGeom>
              <a:blipFill>
                <a:blip r:embed="rId2"/>
                <a:stretch>
                  <a:fillRect l="-1431" t="-911" r="-1363"/>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38D0FCD4-D2CC-4F2A-9B43-7C399E01627F}"/>
              </a:ext>
            </a:extLst>
          </p:cNvPr>
          <p:cNvSpPr/>
          <p:nvPr/>
        </p:nvSpPr>
        <p:spPr>
          <a:xfrm>
            <a:off x="498360" y="5257172"/>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86151">
            <a:off x="498360" y="5257171"/>
            <a:ext cx="729550"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09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0808F3-52B5-4C0D-B9EF-8F0593A01E29}"/>
              </a:ext>
            </a:extLst>
          </p:cNvPr>
          <p:cNvSpPr/>
          <p:nvPr/>
        </p:nvSpPr>
        <p:spPr>
          <a:xfrm>
            <a:off x="3840480" y="3119906"/>
            <a:ext cx="4511040" cy="991618"/>
          </a:xfrm>
          <a:prstGeom prst="rect">
            <a:avLst/>
          </a:prstGeom>
        </p:spPr>
        <p:txBody>
          <a:bodyPr wrap="square">
            <a:spAutoFit/>
          </a:bodyPr>
          <a:lstStyle/>
          <a:p>
            <a:pPr algn="ctr">
              <a:lnSpc>
                <a:spcPct val="107000"/>
              </a:lnSpc>
            </a:pPr>
            <a:r>
              <a:rPr lang="en-US"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Mathematical Analysis of </a:t>
            </a:r>
            <a:r>
              <a:rPr lang="en-US" sz="2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Non-recursive Algorithms </a:t>
            </a:r>
            <a:endParaRPr lang="en-US" sz="28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0954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8B05FA-9176-4093-8ABB-5C0731533641}"/>
              </a:ext>
            </a:extLst>
          </p:cNvPr>
          <p:cNvSpPr txBox="1"/>
          <p:nvPr/>
        </p:nvSpPr>
        <p:spPr>
          <a:xfrm>
            <a:off x="1153189" y="1450335"/>
            <a:ext cx="9854445" cy="146703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55805" y="1652134"/>
            <a:ext cx="9080390" cy="4124206"/>
          </a:xfrm>
          <a:prstGeom prst="rect">
            <a:avLst/>
          </a:prstGeom>
        </p:spPr>
        <p:txBody>
          <a:bodyPr wrap="square">
            <a:spAutoFit/>
          </a:bodyPr>
          <a:lstStyle/>
          <a:p>
            <a:r>
              <a:rPr lang="en-US" sz="2600" dirty="0">
                <a:ea typeface="Calibri" panose="020F0502020204030204" pitchFamily="34" charset="0"/>
                <a:cs typeface="Times New Roman" panose="02020603050405020304" pitchFamily="18" charset="0"/>
              </a:rPr>
              <a:t>Theorem  1.4:   </a:t>
            </a:r>
            <a:r>
              <a:rPr lang="en-US" sz="2400" dirty="0">
                <a:latin typeface="Times New Roman" panose="02020603050405020304" pitchFamily="18" charset="0"/>
                <a:ea typeface="Calibri" panose="020F0502020204030204" pitchFamily="34" charset="0"/>
                <a:cs typeface="Times New Roman" panose="02020603050405020304" pitchFamily="18" charset="0"/>
              </a:rPr>
              <a:t>Let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be two roots of characteristic equation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r>
              <a:rPr lang="en-US" sz="2400" dirty="0">
                <a:latin typeface="Times New Roman" panose="02020603050405020304" pitchFamily="18" charset="0"/>
                <a:ea typeface="Calibri" panose="020F0502020204030204" pitchFamily="34" charset="0"/>
                <a:cs typeface="Times New Roman" panose="02020603050405020304" pitchFamily="18" charset="0"/>
              </a:rPr>
              <a:t>		ar</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br</a:t>
            </a:r>
            <a:r>
              <a:rPr lang="en-US" sz="2400" dirty="0">
                <a:latin typeface="Times New Roman" panose="02020603050405020304" pitchFamily="18" charset="0"/>
                <a:ea typeface="Calibri" panose="020F0502020204030204" pitchFamily="34" charset="0"/>
                <a:cs typeface="Times New Roman" panose="02020603050405020304" pitchFamily="18" charset="0"/>
              </a:rPr>
              <a:t> + c = 0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for recurrence relation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aT</a:t>
            </a:r>
            <a:r>
              <a:rPr lang="en-US"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cT</a:t>
            </a:r>
            <a:r>
              <a:rPr lang="en-US" sz="2400" dirty="0">
                <a:latin typeface="Times New Roman" panose="02020603050405020304" pitchFamily="18" charset="0"/>
                <a:ea typeface="Calibri" panose="020F0502020204030204" pitchFamily="34" charset="0"/>
                <a:cs typeface="Times New Roman" panose="02020603050405020304" pitchFamily="18" charset="0"/>
              </a:rPr>
              <a:t>(n-2)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r</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r</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are real and distinct, </a:t>
            </a:r>
            <a:r>
              <a:rPr lang="en-US" sz="2400" dirty="0">
                <a:latin typeface="Times New Roman" panose="02020603050405020304" pitchFamily="18" charset="0"/>
                <a:ea typeface="Calibri" panose="020F0502020204030204" pitchFamily="34" charset="0"/>
                <a:cs typeface="Times New Roman" panose="02020603050405020304" pitchFamily="18" charset="0"/>
              </a:rPr>
              <a:t>the general solution to the  	  recurrence relation is obtained by the formula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α r</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β r</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where  α  and  β  are two arbitrary real constants.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938882" y="2917371"/>
            <a:ext cx="493158" cy="309056"/>
          </a:xfrm>
          <a:prstGeom prst="cloudCallout">
            <a:avLst>
              <a:gd name="adj1" fmla="val 51569"/>
              <a:gd name="adj2" fmla="val 1747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27257">
            <a:off x="966788" y="2922378"/>
            <a:ext cx="455755" cy="31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489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8B05FA-9176-4093-8ABB-5C0731533641}"/>
              </a:ext>
            </a:extLst>
          </p:cNvPr>
          <p:cNvSpPr txBox="1"/>
          <p:nvPr/>
        </p:nvSpPr>
        <p:spPr>
          <a:xfrm>
            <a:off x="1182659" y="1267455"/>
            <a:ext cx="9854445" cy="146703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659552" y="1374217"/>
            <a:ext cx="9080390" cy="486287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2600" dirty="0">
                <a:ea typeface="Calibri" panose="020F0502020204030204" pitchFamily="34" charset="0"/>
                <a:cs typeface="Times New Roman" panose="02020603050405020304" pitchFamily="18" charset="0"/>
              </a:rPr>
              <a:t>Theorem  1.4:   </a:t>
            </a:r>
            <a:r>
              <a:rPr lang="en-US" sz="2400" dirty="0">
                <a:latin typeface="Times New Roman" panose="02020603050405020304" pitchFamily="18" charset="0"/>
                <a:ea typeface="Calibri" panose="020F0502020204030204" pitchFamily="34" charset="0"/>
                <a:cs typeface="Times New Roman" panose="02020603050405020304" pitchFamily="18" charset="0"/>
              </a:rPr>
              <a:t>Let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be two roots of characteristic equation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r>
              <a:rPr lang="en-US" sz="2400" dirty="0">
                <a:latin typeface="Times New Roman" panose="02020603050405020304" pitchFamily="18" charset="0"/>
                <a:ea typeface="Calibri" panose="020F0502020204030204" pitchFamily="34" charset="0"/>
                <a:cs typeface="Times New Roman" panose="02020603050405020304" pitchFamily="18" charset="0"/>
              </a:rPr>
              <a:t>                  ar</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br</a:t>
            </a:r>
            <a:r>
              <a:rPr lang="en-US" sz="2400" dirty="0">
                <a:latin typeface="Times New Roman" panose="02020603050405020304" pitchFamily="18" charset="0"/>
                <a:ea typeface="Calibri" panose="020F0502020204030204" pitchFamily="34" charset="0"/>
                <a:cs typeface="Times New Roman" panose="02020603050405020304" pitchFamily="18" charset="0"/>
              </a:rPr>
              <a:t> + c = 0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for recurrence relation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aT</a:t>
            </a:r>
            <a:r>
              <a:rPr lang="en-US"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cT</a:t>
            </a:r>
            <a:r>
              <a:rPr lang="en-US" sz="2400" dirty="0">
                <a:latin typeface="Times New Roman" panose="02020603050405020304" pitchFamily="18" charset="0"/>
                <a:ea typeface="Calibri" panose="020F0502020204030204" pitchFamily="34" charset="0"/>
                <a:cs typeface="Times New Roman" panose="02020603050405020304" pitchFamily="18" charset="0"/>
              </a:rPr>
              <a:t>(n-2)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2</a:t>
            </a:r>
            <a:r>
              <a:rPr lang="en-US" sz="2400" dirty="0">
                <a:latin typeface="Times New Roman" panose="02020603050405020304" pitchFamily="18" charset="0"/>
                <a:ea typeface="Calibri" panose="020F0502020204030204" pitchFamily="34" charset="0"/>
                <a:cs typeface="Times New Roman" panose="02020603050405020304" pitchFamily="18" charset="0"/>
              </a:rPr>
              <a:t>:   If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r</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are equal to each other, </a:t>
            </a:r>
            <a:r>
              <a:rPr lang="en-US" sz="2400" dirty="0">
                <a:latin typeface="Times New Roman" panose="02020603050405020304" pitchFamily="18" charset="0"/>
                <a:ea typeface="Calibri" panose="020F0502020204030204" pitchFamily="34" charset="0"/>
                <a:cs typeface="Times New Roman" panose="02020603050405020304" pitchFamily="18" charset="0"/>
              </a:rPr>
              <a:t>the general solution to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the recurrence relation is obtained by the formula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α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r</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β n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r</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where r  =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and α and β are two arbitrary real constants.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3</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rot="357962">
            <a:off x="813668" y="3222168"/>
            <a:ext cx="368184" cy="426128"/>
          </a:xfrm>
          <a:prstGeom prst="cloudCallout">
            <a:avLst>
              <a:gd name="adj1" fmla="val 118596"/>
              <a:gd name="adj2" fmla="val 12902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86068">
            <a:off x="659957" y="3148716"/>
            <a:ext cx="626985" cy="484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847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8B05FA-9176-4093-8ABB-5C0731533641}"/>
              </a:ext>
            </a:extLst>
          </p:cNvPr>
          <p:cNvSpPr txBox="1"/>
          <p:nvPr/>
        </p:nvSpPr>
        <p:spPr>
          <a:xfrm>
            <a:off x="1025968" y="973257"/>
            <a:ext cx="9854445" cy="146703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723540" y="1184764"/>
            <a:ext cx="9080390" cy="4985980"/>
          </a:xfrm>
          <a:prstGeom prst="rect">
            <a:avLst/>
          </a:prstGeom>
        </p:spPr>
        <p:txBody>
          <a:bodyPr wrap="square">
            <a:spAutoFit/>
          </a:bodyPr>
          <a:lstStyle/>
          <a:p>
            <a:r>
              <a:rPr lang="en-US" sz="2400" dirty="0">
                <a:ea typeface="Calibri" panose="020F0502020204030204" pitchFamily="34" charset="0"/>
                <a:cs typeface="Times New Roman" panose="02020603050405020304" pitchFamily="18" charset="0"/>
              </a:rPr>
              <a:t>Theorem  1.4:  </a:t>
            </a:r>
            <a:r>
              <a:rPr lang="en-US" sz="2400" dirty="0">
                <a:latin typeface="Times New Roman" panose="02020603050405020304" pitchFamily="18" charset="0"/>
                <a:ea typeface="Calibri" panose="020F0502020204030204" pitchFamily="34" charset="0"/>
                <a:cs typeface="Times New Roman" panose="02020603050405020304" pitchFamily="18" charset="0"/>
              </a:rPr>
              <a:t>Let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be two roots of characteristic equation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r>
              <a:rPr lang="en-US" sz="2400" dirty="0">
                <a:latin typeface="Times New Roman" panose="02020603050405020304" pitchFamily="18" charset="0"/>
                <a:ea typeface="Calibri" panose="020F0502020204030204" pitchFamily="34" charset="0"/>
                <a:cs typeface="Times New Roman" panose="02020603050405020304" pitchFamily="18" charset="0"/>
              </a:rPr>
              <a:t>          ar</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br</a:t>
            </a:r>
            <a:r>
              <a:rPr lang="en-US" sz="2400" dirty="0">
                <a:latin typeface="Times New Roman" panose="02020603050405020304" pitchFamily="18" charset="0"/>
                <a:ea typeface="Calibri" panose="020F0502020204030204" pitchFamily="34" charset="0"/>
                <a:cs typeface="Times New Roman" panose="02020603050405020304" pitchFamily="18" charset="0"/>
              </a:rPr>
              <a:t> + c = 0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for recurrence relation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aT</a:t>
            </a:r>
            <a:r>
              <a:rPr lang="en-US"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cT</a:t>
            </a:r>
            <a:r>
              <a:rPr lang="en-US" sz="2400" dirty="0">
                <a:latin typeface="Times New Roman" panose="02020603050405020304" pitchFamily="18" charset="0"/>
                <a:ea typeface="Calibri" panose="020F0502020204030204" pitchFamily="34" charset="0"/>
                <a:cs typeface="Times New Roman" panose="02020603050405020304" pitchFamily="18" charset="0"/>
              </a:rPr>
              <a:t>(n-2)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3</a:t>
            </a:r>
            <a:r>
              <a:rPr lang="en-US" sz="2400" dirty="0">
                <a:latin typeface="Times New Roman" panose="02020603050405020304" pitchFamily="18" charset="0"/>
                <a:ea typeface="Calibri" panose="020F0502020204030204" pitchFamily="34" charset="0"/>
                <a:cs typeface="Times New Roman" panose="02020603050405020304" pitchFamily="18" charset="0"/>
              </a:rPr>
              <a:t>:   If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u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v  are two distinct complex numbers, </a:t>
            </a: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general solution to the recurrence relation is obtained by the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formula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γ</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[α cos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nθ</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β sin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nθ</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where  γ = √(u</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v</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and  θ = arctan v/u,  and α and β are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two arbitrary real constants.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793923" y="3677754"/>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70539">
            <a:off x="791913" y="3637872"/>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721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766F48-0230-4167-BF80-F45166634C8F}"/>
              </a:ext>
            </a:extLst>
          </p:cNvPr>
          <p:cNvSpPr txBox="1"/>
          <p:nvPr/>
        </p:nvSpPr>
        <p:spPr>
          <a:xfrm>
            <a:off x="1399868" y="1851921"/>
            <a:ext cx="9885621" cy="96094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79239" y="580321"/>
                <a:ext cx="9326881" cy="6001708"/>
              </a:xfrm>
              <a:prstGeom prst="rect">
                <a:avLst/>
              </a:prstGeom>
            </p:spPr>
            <p:txBody>
              <a:bodyPr wrap="square">
                <a:spAutoFit/>
              </a:bodyPr>
              <a:lstStyle/>
              <a:p>
                <a:pPr>
                  <a:lnSpc>
                    <a:spcPct val="107000"/>
                  </a:lnSpc>
                  <a:spcAft>
                    <a:spcPts val="1200"/>
                  </a:spcAft>
                </a:pPr>
                <a:r>
                  <a:rPr lang="en-US" sz="2400" dirty="0">
                    <a:ea typeface="Calibri" panose="020F0502020204030204" pitchFamily="34" charset="0"/>
                    <a:cs typeface="Times New Roman" panose="02020603050405020304" pitchFamily="18" charset="0"/>
                  </a:rPr>
                  <a:t>Example 1.19:</a:t>
                </a:r>
                <a:endParaRPr lang="en-US" sz="2400" dirty="0">
                  <a:effectLst/>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Case 1 of this theorem arises in deriving the explicit formula for the nth Fibonacci number.  </a:t>
                </a: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F(i-1) + F(i-2),  F(1) = 1,  F(0) = 0.  </a:t>
                </a: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Since F(</a:t>
                </a:r>
                <a:r>
                  <a:rPr lang="en-US" sz="2000"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dirty="0">
                    <a:latin typeface="Times New Roman" panose="02020603050405020304" pitchFamily="18" charset="0"/>
                    <a:ea typeface="Calibri" panose="020F0502020204030204" pitchFamily="34" charset="0"/>
                    <a:cs typeface="Times New Roman" panose="02020603050405020304" pitchFamily="18" charset="0"/>
                  </a:rPr>
                  <a:t>) - F(i-1) - F(i-2) = 0, the character equation is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1,2</m:t>
                        </m:r>
                      </m:sub>
                    </m:sSub>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𝑏</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𝑏</m:t>
                                </m:r>
                              </m:e>
                              <m: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−4</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𝑎𝑐</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𝑎</m:t>
                        </m:r>
                      </m:den>
                    </m:f>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e>
                              <m: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−4(1)(−1)</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2(1)</m:t>
                        </m:r>
                      </m:den>
                    </m:f>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07000"/>
                  </a:lnSpc>
                  <a:spcAft>
                    <a:spcPts val="8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Therefore,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F(n)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07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Since F(1) = 1, when n = 1,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 1. </a:t>
                </a:r>
              </a:p>
              <a:p>
                <a:pPr>
                  <a:lnSpc>
                    <a:spcPct val="107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Since F(0) = 0, when n = 0,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0.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Thus,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β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0. </a:t>
                </a:r>
              </a:p>
              <a:p>
                <a:pPr>
                  <a:lnSpc>
                    <a:spcPct val="107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From this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β = -α, </a:t>
                </a:r>
                <a:r>
                  <a:rPr lang="en-US" sz="2000" dirty="0">
                    <a:latin typeface="Times New Roman" panose="02020603050405020304" pitchFamily="18" charset="0"/>
                    <a:ea typeface="Calibri" panose="020F0502020204030204" pitchFamily="34" charset="0"/>
                    <a:cs typeface="Times New Roman" panose="02020603050405020304" pitchFamily="18" charset="0"/>
                  </a:rPr>
                  <a:t>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hen 1 = α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a:t>
                </a:r>
                <a14:m>
                  <m:oMath xmlns:m="http://schemas.openxmlformats.org/officeDocument/2006/math">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smtClean="0">
                            <a:effectLst/>
                            <a:latin typeface="Cambria Math" panose="02040503050406030204" pitchFamily="18" charset="0"/>
                            <a:ea typeface="Calibri" panose="020F0502020204030204" pitchFamily="34" charset="0"/>
                            <a:cs typeface="Times New Roman" panose="02020603050405020304" pitchFamily="18" charset="0"/>
                          </a:rPr>
                          <m:t>5</m:t>
                        </m:r>
                      </m:e>
                    </m:rad>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a:t>
                </a:r>
              </a:p>
              <a:p>
                <a:pPr>
                  <a:lnSpc>
                    <a:spcPct val="107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Thus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We can get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β = -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We conclude  F(n) =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79239" y="580321"/>
                <a:ext cx="9326881" cy="6001708"/>
              </a:xfrm>
              <a:prstGeom prst="rect">
                <a:avLst/>
              </a:prstGeom>
              <a:blipFill>
                <a:blip r:embed="rId2"/>
                <a:stretch>
                  <a:fillRect l="-980" t="-711"/>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1906AC52-A381-47F9-89DB-19D1EAE8CA9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94423">
            <a:off x="526939" y="1749508"/>
            <a:ext cx="648939" cy="41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831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Rectangle 8"/>
              <p:cNvSpPr/>
              <p:nvPr/>
            </p:nvSpPr>
            <p:spPr>
              <a:xfrm>
                <a:off x="1850227" y="817892"/>
                <a:ext cx="9135979" cy="5662448"/>
              </a:xfrm>
              <a:prstGeom prst="rect">
                <a:avLst/>
              </a:prstGeom>
            </p:spPr>
            <p:txBody>
              <a:bodyPr wrap="square">
                <a:spAutoFit/>
              </a:bodyPr>
              <a:lstStyle/>
              <a:p>
                <a:pPr>
                  <a:lnSpc>
                    <a:spcPct val="107000"/>
                  </a:lnSpc>
                  <a:spcAft>
                    <a:spcPts val="800"/>
                  </a:spcAft>
                </a:pPr>
                <a:r>
                  <a:rPr lang="en-US" sz="2400" dirty="0">
                    <a:ea typeface="Calibri" panose="020F0502020204030204" pitchFamily="34" charset="0"/>
                    <a:cs typeface="Times New Roman" panose="02020603050405020304" pitchFamily="18" charset="0"/>
                  </a:rPr>
                  <a:t>Example 1.20: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the Case 2, let us solve the recurrence: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T(n) – 6T(n-1) + 9T(n-2) = 0</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T(0) = 0 and   T(1) = 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Its characteristic equation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6r + 9 = 0.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𝑟</m:t>
                        </m:r>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1,2</m:t>
                        </m:r>
                      </m:sub>
                    </m:sSub>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e>
                              <m:sup>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−4</m:t>
                            </m:r>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𝑎𝑐</m:t>
                            </m:r>
                          </m:e>
                        </m:rad>
                      </m:num>
                      <m:den>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m:t>
                        </m:r>
                      </m:den>
                    </m:f>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 </m:t>
                    </m:r>
                    <m:f>
                      <m:fPr>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6 ± </m:t>
                        </m:r>
                        <m:rad>
                          <m:radPr>
                            <m:degHide m:val="on"/>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6</m:t>
                                </m:r>
                              </m:e>
                              <m:sup>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−4∗1∗9</m:t>
                            </m:r>
                          </m:e>
                        </m:rad>
                      </m:num>
                      <m:den>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2∗1</m:t>
                        </m:r>
                      </m:den>
                    </m:f>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6</m:t>
                        </m:r>
                      </m:num>
                      <m:den>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=3  ]</m:t>
                    </m:r>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has two equal roots   r</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r</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3.    						   </a:t>
                </a:r>
                <a:r>
                  <a:rPr lang="en-US" sz="2000" dirty="0">
                    <a:latin typeface="Times New Roman" panose="02020603050405020304" pitchFamily="18" charset="0"/>
                    <a:ea typeface="Calibri" panose="020F0502020204030204" pitchFamily="34" charset="0"/>
                    <a:cs typeface="Times New Roman" panose="02020603050405020304" pitchFamily="18" charset="0"/>
                  </a:rPr>
                  <a:t>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ccording to Case 2 of Theorem 1.4, its general solution is given by the formula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T(n) = α 3</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β n 3</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Let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find its particular solution </a:t>
                </a:r>
                <a:r>
                  <a:rPr lang="en-US" sz="2000" dirty="0">
                    <a:latin typeface="Times New Roman" panose="02020603050405020304" pitchFamily="18" charset="0"/>
                    <a:ea typeface="Calibri" panose="020F0502020204030204" pitchFamily="34" charset="0"/>
                    <a:cs typeface="Times New Roman" panose="02020603050405020304" pitchFamily="18" charset="0"/>
                  </a:rPr>
                  <a:t>using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initial conditions:</a:t>
                </a:r>
              </a:p>
              <a:p>
                <a:r>
                  <a:rPr lang="en-US" sz="2000" dirty="0">
                    <a:latin typeface="Times New Roman" panose="02020603050405020304" pitchFamily="18" charset="0"/>
                    <a:cs typeface="Times New Roman" panose="02020603050405020304" pitchFamily="18" charset="0"/>
                  </a:rPr>
                  <a:t>Substitute n = 0 and n = 1 into the last equation T(n) = α 3</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 β n 3</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to get:  </a:t>
                </a:r>
              </a:p>
              <a:p>
                <a:r>
                  <a:rPr lang="en-US" sz="2000" dirty="0">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0 </a:t>
                </a:r>
                <a:r>
                  <a:rPr lang="en-US" sz="2000" dirty="0">
                    <a:solidFill>
                      <a:srgbClr val="FF0000"/>
                    </a:solidFill>
                    <a:latin typeface="Times New Roman" panose="02020603050405020304" pitchFamily="18" charset="0"/>
                    <a:cs typeface="Times New Roman" panose="02020603050405020304" pitchFamily="18" charset="0"/>
                  </a:rPr>
                  <a:t>= T(0) = </a:t>
                </a:r>
                <a:r>
                  <a:rPr lang="en-US" sz="2000" dirty="0">
                    <a:solidFill>
                      <a:srgbClr val="0000FF"/>
                    </a:solidFill>
                    <a:latin typeface="Times New Roman" panose="02020603050405020304" pitchFamily="18" charset="0"/>
                    <a:cs typeface="Times New Roman" panose="02020603050405020304" pitchFamily="18" charset="0"/>
                  </a:rPr>
                  <a:t>α</a:t>
                </a:r>
                <a:r>
                  <a:rPr lang="en-US" sz="2000" dirty="0">
                    <a:solidFill>
                      <a:srgbClr val="FF0000"/>
                    </a:solidFill>
                    <a:latin typeface="Times New Roman" panose="02020603050405020304" pitchFamily="18" charset="0"/>
                    <a:cs typeface="Times New Roman" panose="02020603050405020304" pitchFamily="18" charset="0"/>
                  </a:rPr>
                  <a:t>  and 3 = T(1) = α 3 + β * 1 * 3   </a:t>
                </a:r>
                <a14:m>
                  <m:oMath xmlns:m="http://schemas.openxmlformats.org/officeDocument/2006/math">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FF0000"/>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3</a:t>
                </a:r>
                <a:r>
                  <a:rPr lang="en-US" sz="2000" dirty="0">
                    <a:solidFill>
                      <a:srgbClr val="FF0000"/>
                    </a:solidFill>
                    <a:latin typeface="Times New Roman" panose="02020603050405020304" pitchFamily="18" charset="0"/>
                    <a:cs typeface="Times New Roman" panose="02020603050405020304" pitchFamily="18" charset="0"/>
                  </a:rPr>
                  <a:t> = </a:t>
                </a:r>
                <a:r>
                  <a:rPr lang="en-US" sz="2000" dirty="0">
                    <a:solidFill>
                      <a:srgbClr val="0000FF"/>
                    </a:solidFill>
                    <a:latin typeface="Times New Roman" panose="02020603050405020304" pitchFamily="18" charset="0"/>
                    <a:cs typeface="Times New Roman" panose="02020603050405020304" pitchFamily="18" charset="0"/>
                  </a:rPr>
                  <a:t>3 β </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Its solution is  α = 0 and β = 1, </a:t>
                </a:r>
              </a:p>
              <a:p>
                <a:r>
                  <a:rPr lang="en-US" sz="2000" dirty="0">
                    <a:latin typeface="Times New Roman" panose="02020603050405020304" pitchFamily="18" charset="0"/>
                    <a:cs typeface="Times New Roman" panose="02020603050405020304" pitchFamily="18" charset="0"/>
                  </a:rPr>
                  <a:t>Hence the particular solution from the general solution T(n) = α 3</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 β n 3</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is </a:t>
                </a:r>
              </a:p>
              <a:p>
                <a:r>
                  <a:rPr lang="en-US" sz="2000" dirty="0">
                    <a:latin typeface="Times New Roman" panose="02020603050405020304" pitchFamily="18" charset="0"/>
                    <a:cs typeface="Times New Roman" panose="02020603050405020304" pitchFamily="18" charset="0"/>
                  </a:rPr>
                  <a:t>		T(n) = n 3</a:t>
                </a:r>
                <a:r>
                  <a:rPr lang="en-US" sz="2000" baseline="30000" dirty="0">
                    <a:latin typeface="Times New Roman" panose="02020603050405020304" pitchFamily="18" charset="0"/>
                    <a:cs typeface="Times New Roman" panose="02020603050405020304" pitchFamily="18" charset="0"/>
                  </a:rPr>
                  <a:t>n</a:t>
                </a:r>
                <a:endParaRPr lang="en-US" sz="2000" dirty="0">
                  <a:latin typeface="Times New Roman" panose="02020603050405020304" pitchFamily="18" charset="0"/>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1850227" y="817892"/>
                <a:ext cx="9135979" cy="5662448"/>
              </a:xfrm>
              <a:prstGeom prst="rect">
                <a:avLst/>
              </a:prstGeom>
              <a:blipFill>
                <a:blip r:embed="rId2"/>
                <a:stretch>
                  <a:fillRect l="-1068" t="-753" b="-1507"/>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9B342A48-C8FB-4E21-9AD2-FA94F5454252}"/>
              </a:ext>
            </a:extLst>
          </p:cNvPr>
          <p:cNvSpPr/>
          <p:nvPr/>
        </p:nvSpPr>
        <p:spPr>
          <a:xfrm>
            <a:off x="599959" y="123011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0133">
            <a:off x="620855" y="1226750"/>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818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C0606B-1C49-4072-B984-D2D7B5FD309C}"/>
              </a:ext>
            </a:extLst>
          </p:cNvPr>
          <p:cNvSpPr txBox="1"/>
          <p:nvPr/>
        </p:nvSpPr>
        <p:spPr>
          <a:xfrm>
            <a:off x="1518700" y="1529046"/>
            <a:ext cx="9969312" cy="3799908"/>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Rectangle 2"/>
          <p:cNvSpPr/>
          <p:nvPr/>
        </p:nvSpPr>
        <p:spPr>
          <a:xfrm>
            <a:off x="1776549" y="827314"/>
            <a:ext cx="8966044" cy="5755422"/>
          </a:xfrm>
          <a:prstGeom prst="rect">
            <a:avLst/>
          </a:prstGeom>
        </p:spPr>
        <p:txBody>
          <a:bodyPr wrap="square">
            <a:spAutoFit/>
          </a:bodyPr>
          <a:lstStyle/>
          <a:p>
            <a:r>
              <a:rPr lang="en-US" sz="2200" dirty="0">
                <a:latin typeface="Times New Roman" panose="02020603050405020304" pitchFamily="18" charset="0"/>
                <a:ea typeface="Calibri" panose="020F0502020204030204" pitchFamily="34" charset="0"/>
                <a:cs typeface="Times New Roman" panose="02020603050405020304" pitchFamily="18" charset="0"/>
              </a:rPr>
              <a:t>Now consider the case of inhomogeneous linear second-order recurrences with constant coefficients.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600" dirty="0">
                <a:ea typeface="Calibri" panose="020F0502020204030204" pitchFamily="34" charset="0"/>
                <a:cs typeface="Times New Roman" panose="02020603050405020304" pitchFamily="18" charset="0"/>
              </a:rPr>
              <a:t>Theorem 1.5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general solution to inhomogeneous equation</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12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aT</a:t>
            </a:r>
            <a:r>
              <a:rPr lang="en-US"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cT</a:t>
            </a:r>
            <a:r>
              <a:rPr lang="en-US" sz="2400" dirty="0">
                <a:latin typeface="Times New Roman" panose="02020603050405020304" pitchFamily="18" charset="0"/>
                <a:ea typeface="Calibri" panose="020F0502020204030204" pitchFamily="34" charset="0"/>
                <a:cs typeface="Times New Roman" panose="02020603050405020304" pitchFamily="18" charset="0"/>
              </a:rPr>
              <a:t>(n-2) =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f(n)</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can be obtained as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sum of the general solution </a:t>
            </a:r>
            <a:r>
              <a:rPr lang="en-US" sz="2400" dirty="0">
                <a:latin typeface="Times New Roman" panose="02020603050405020304" pitchFamily="18" charset="0"/>
                <a:ea typeface="Calibri" panose="020F0502020204030204" pitchFamily="34" charset="0"/>
                <a:cs typeface="Times New Roman" panose="02020603050405020304" pitchFamily="18" charset="0"/>
              </a:rPr>
              <a:t>to the corresponding homogeneous equation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12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aT</a:t>
            </a:r>
            <a:r>
              <a:rPr lang="en-US"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cT</a:t>
            </a:r>
            <a:r>
              <a:rPr lang="en-US" sz="2400" dirty="0">
                <a:latin typeface="Times New Roman" panose="02020603050405020304" pitchFamily="18" charset="0"/>
                <a:ea typeface="Calibri" panose="020F0502020204030204" pitchFamily="34" charset="0"/>
                <a:cs typeface="Times New Roman" panose="02020603050405020304" pitchFamily="18" charset="0"/>
              </a:rPr>
              <a:t>(n-2)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and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particular solution </a:t>
            </a:r>
            <a:r>
              <a:rPr lang="en-US" sz="2400" dirty="0">
                <a:latin typeface="Times New Roman" panose="02020603050405020304" pitchFamily="18" charset="0"/>
                <a:ea typeface="Calibri" panose="020F0502020204030204" pitchFamily="34" charset="0"/>
                <a:cs typeface="Times New Roman" panose="02020603050405020304" pitchFamily="18" charset="0"/>
              </a:rPr>
              <a:t>to inhomogeneous equation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12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aT</a:t>
            </a:r>
            <a:r>
              <a:rPr lang="en-US"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cT</a:t>
            </a:r>
            <a:r>
              <a:rPr lang="en-US" sz="2400" dirty="0">
                <a:latin typeface="Times New Roman" panose="02020603050405020304" pitchFamily="18" charset="0"/>
                <a:ea typeface="Calibri" panose="020F0502020204030204" pitchFamily="34" charset="0"/>
                <a:cs typeface="Times New Roman" panose="02020603050405020304" pitchFamily="18" charset="0"/>
              </a:rPr>
              <a:t>(n-2) = f(n).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Note:  Specifically,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f(n) is a nonzero constant</a:t>
            </a:r>
            <a:r>
              <a:rPr lang="en-US" sz="2400" dirty="0">
                <a:latin typeface="Times New Roman" panose="02020603050405020304" pitchFamily="18" charset="0"/>
                <a:ea typeface="Calibri" panose="020F0502020204030204" pitchFamily="34" charset="0"/>
                <a:cs typeface="Times New Roman" panose="02020603050405020304" pitchFamily="18" charset="0"/>
              </a:rPr>
              <a:t>, we can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look for a particular solution that is a constant </a:t>
            </a:r>
            <a:r>
              <a:rPr lang="en-US" sz="2400" dirty="0">
                <a:latin typeface="Times New Roman" panose="02020603050405020304" pitchFamily="18" charset="0"/>
                <a:ea typeface="Calibri" panose="020F0502020204030204" pitchFamily="34" charset="0"/>
                <a:cs typeface="Times New Roman" panose="02020603050405020304" pitchFamily="18" charset="0"/>
              </a:rPr>
              <a:t>as well.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C7B05E8D-72EC-45E8-BAA1-74E2776FFD18}"/>
              </a:ext>
            </a:extLst>
          </p:cNvPr>
          <p:cNvSpPr/>
          <p:nvPr/>
        </p:nvSpPr>
        <p:spPr>
          <a:xfrm>
            <a:off x="852874" y="1220881"/>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45013">
            <a:off x="852874" y="1220879"/>
            <a:ext cx="665826"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296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1FC1CC7-5DFC-42FF-A2C0-5A2D039C7F4B}"/>
              </a:ext>
            </a:extLst>
          </p:cNvPr>
          <p:cNvSpPr txBox="1"/>
          <p:nvPr/>
        </p:nvSpPr>
        <p:spPr>
          <a:xfrm>
            <a:off x="1096016" y="1695165"/>
            <a:ext cx="9885621" cy="96094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478943" y="731520"/>
            <a:ext cx="8805880" cy="5926727"/>
          </a:xfrm>
          <a:prstGeom prst="rect">
            <a:avLst/>
          </a:prstGeom>
        </p:spPr>
        <p:txBody>
          <a:bodyPr wrap="square">
            <a:spAutoFit/>
          </a:bodyPr>
          <a:lstStyle/>
          <a:p>
            <a:pPr>
              <a:spcAft>
                <a:spcPts val="1200"/>
              </a:spcAft>
            </a:pPr>
            <a:r>
              <a:rPr lang="en-US" sz="2600" dirty="0">
                <a:ea typeface="Calibri" panose="020F0502020204030204" pitchFamily="34" charset="0"/>
                <a:cs typeface="Times New Roman" panose="02020603050405020304" pitchFamily="18" charset="0"/>
              </a:rPr>
              <a:t>Example 1.21:  </a:t>
            </a:r>
            <a:r>
              <a:rPr lang="en-US" sz="2200" dirty="0">
                <a:latin typeface="Times New Roman" panose="02020603050405020304" pitchFamily="18" charset="0"/>
                <a:ea typeface="Calibri" panose="020F0502020204030204" pitchFamily="34" charset="0"/>
                <a:cs typeface="Times New Roman" panose="02020603050405020304" pitchFamily="18" charset="0"/>
              </a:rPr>
              <a:t>Find the general solution to the inhomogeneous recurrence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indent="457200">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T(n) – 6T(n-1) + 9T(n-2) = 4.</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T(n) = c </a:t>
            </a:r>
            <a:r>
              <a:rPr lang="en-US" sz="2400" dirty="0">
                <a:latin typeface="Times New Roman" panose="02020603050405020304" pitchFamily="18" charset="0"/>
                <a:ea typeface="Calibri" panose="020F0502020204030204" pitchFamily="34" charset="0"/>
                <a:cs typeface="Times New Roman" panose="02020603050405020304" pitchFamily="18" charset="0"/>
              </a:rPr>
              <a:t>is its particular solution, constant c must satisfy the above equation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60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c – 6c + 9c = 4,</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which yields  c =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homogeneous equation  T(n) – 6T(n-1) + 9T(n-2)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has the general solution,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T(n) = α 3</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 β n 3</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particular solution to  T(n) – 6T(n-1) + 9T(n-2) = 4  is obtained  by the formula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T(n) = α 3</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 β n 3</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2">
            <a:extLst>
              <a:ext uri="{FF2B5EF4-FFF2-40B4-BE49-F238E27FC236}">
                <a16:creationId xmlns:a16="http://schemas.microsoft.com/office/drawing/2014/main" id="{07E6D55D-D083-413F-884B-9BF0150F8C99}"/>
              </a:ext>
            </a:extLst>
          </p:cNvPr>
          <p:cNvSpPr/>
          <p:nvPr/>
        </p:nvSpPr>
        <p:spPr>
          <a:xfrm>
            <a:off x="609195" y="2806809"/>
            <a:ext cx="599403" cy="354963"/>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2189B4FE-7C46-4F4D-8619-E5697EBDCC27}"/>
              </a:ext>
            </a:extLst>
          </p:cNvPr>
          <p:cNvSpPr txBox="1"/>
          <p:nvPr/>
        </p:nvSpPr>
        <p:spPr>
          <a:xfrm>
            <a:off x="6038827" y="6196149"/>
            <a:ext cx="4245996" cy="369332"/>
          </a:xfrm>
          <a:prstGeom prst="rect">
            <a:avLst/>
          </a:prstGeom>
          <a:noFill/>
          <a:ln>
            <a:solidFill>
              <a:schemeClr val="accent1"/>
            </a:solidFill>
          </a:ln>
        </p:spPr>
        <p:txBody>
          <a:bodyPr wrap="square" rtlCol="0">
            <a:spAutoFit/>
          </a:bodyPr>
          <a:lstStyle/>
          <a:p>
            <a:r>
              <a:rPr lang="en-US" dirty="0"/>
              <a:t>What if </a:t>
            </a:r>
            <a:r>
              <a:rPr lang="en-US" b="1" dirty="0">
                <a:latin typeface="Times New Roman" panose="02020603050405020304" pitchFamily="18" charset="0"/>
                <a:cs typeface="Times New Roman" panose="02020603050405020304" pitchFamily="18" charset="0"/>
              </a:rPr>
              <a:t>T</a:t>
            </a:r>
            <a:r>
              <a:rPr lang="en-US" b="1" dirty="0">
                <a:latin typeface="Times New Roman" panose="02020603050405020304" pitchFamily="18" charset="0"/>
                <a:ea typeface="Calibri" panose="020F0502020204030204" pitchFamily="34" charset="0"/>
                <a:cs typeface="Times New Roman" panose="02020603050405020304" pitchFamily="18" charset="0"/>
              </a:rPr>
              <a:t>(n) – 6T(n-1) + 9T(n-2) = f(n)?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194" y="2806810"/>
            <a:ext cx="542559" cy="35496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FCDC853-DFE2-4FF2-BB6B-3170D407557C}"/>
                  </a:ext>
                </a:extLst>
              </p:cNvPr>
              <p:cNvSpPr/>
              <p:nvPr/>
            </p:nvSpPr>
            <p:spPr>
              <a:xfrm>
                <a:off x="8876558" y="3524676"/>
                <a:ext cx="2558201" cy="15670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r = </a:t>
                </a:r>
                <a14:m>
                  <m:oMath xmlns:m="http://schemas.openxmlformats.org/officeDocument/2006/math">
                    <m:f>
                      <m:fPr>
                        <m:ctrlPr>
                          <a:rPr lang="en-US" sz="2000" i="1">
                            <a:latin typeface="Cambria Math" panose="02040503050406030204" pitchFamily="18" charset="0"/>
                            <a:ea typeface="Calibri" panose="020F0502020204030204" pitchFamily="34" charset="0"/>
                            <a:cs typeface="Times New Roman" panose="02020603050405020304" pitchFamily="18" charset="0"/>
                          </a:rPr>
                        </m:ctrlPr>
                      </m:fPr>
                      <m:num>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𝑏</m:t>
                        </m:r>
                        <m:r>
                          <a:rPr lang="en-US" sz="2000" i="1">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000" i="1">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𝑏</m:t>
                                </m:r>
                              </m:e>
                              <m:sup>
                                <m:r>
                                  <a:rPr lang="en-US" sz="2000" i="1">
                                    <a:latin typeface="Cambria Math" panose="02040503050406030204" pitchFamily="18" charset="0"/>
                                    <a:ea typeface="Calibri" panose="020F0502020204030204" pitchFamily="34" charset="0"/>
                                    <a:cs typeface="Times New Roman" panose="02020603050405020304" pitchFamily="18" charset="0"/>
                                  </a:rPr>
                                  <m:t>2</m:t>
                                </m:r>
                              </m:sup>
                            </m:sSup>
                            <m:r>
                              <a:rPr lang="en-US" sz="2000" i="1">
                                <a:latin typeface="Cambria Math" panose="02040503050406030204" pitchFamily="18" charset="0"/>
                                <a:ea typeface="Calibri" panose="020F0502020204030204" pitchFamily="34" charset="0"/>
                                <a:cs typeface="Times New Roman" panose="02020603050405020304" pitchFamily="18" charset="0"/>
                              </a:rPr>
                              <m:t>−4</m:t>
                            </m:r>
                            <m:r>
                              <a:rPr lang="en-US" sz="2000" i="1">
                                <a:latin typeface="Cambria Math" panose="02040503050406030204" pitchFamily="18" charset="0"/>
                                <a:ea typeface="Calibri" panose="020F0502020204030204" pitchFamily="34" charset="0"/>
                                <a:cs typeface="Times New Roman" panose="02020603050405020304" pitchFamily="18" charset="0"/>
                              </a:rPr>
                              <m:t>𝑎𝑐</m:t>
                            </m:r>
                          </m:e>
                        </m:rad>
                      </m:num>
                      <m:den>
                        <m:r>
                          <a:rPr lang="en-US" sz="2000" i="1">
                            <a:latin typeface="Cambria Math" panose="02040503050406030204" pitchFamily="18" charset="0"/>
                            <a:ea typeface="Calibri" panose="020F0502020204030204" pitchFamily="34" charset="0"/>
                            <a:cs typeface="Times New Roman" panose="02020603050405020304" pitchFamily="18" charset="0"/>
                          </a:rPr>
                          <m:t>2</m:t>
                        </m:r>
                        <m:r>
                          <a:rPr lang="en-US" sz="2000" i="1">
                            <a:latin typeface="Cambria Math" panose="02040503050406030204" pitchFamily="18" charset="0"/>
                            <a:ea typeface="Calibri" panose="020F0502020204030204" pitchFamily="34" charset="0"/>
                            <a:cs typeface="Times New Roman" panose="02020603050405020304" pitchFamily="18" charset="0"/>
                          </a:rPr>
                          <m:t>𝑎</m:t>
                        </m:r>
                      </m:den>
                    </m:f>
                  </m:oMath>
                </a14:m>
                <a:endParaRPr lang="en-US" sz="2000" dirty="0"/>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r = </a:t>
                </a:r>
                <a14:m>
                  <m:oMath xmlns:m="http://schemas.openxmlformats.org/officeDocument/2006/math">
                    <m:f>
                      <m:fPr>
                        <m:ctrlPr>
                          <a:rPr lang="en-US" sz="2000" i="1">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latin typeface="Cambria Math" panose="02040503050406030204" pitchFamily="18" charset="0"/>
                            <a:ea typeface="Calibri" panose="020F0502020204030204" pitchFamily="34" charset="0"/>
                            <a:cs typeface="Times New Roman" panose="02020603050405020304" pitchFamily="18" charset="0"/>
                          </a:rPr>
                          <m:t>6</m:t>
                        </m:r>
                        <m:r>
                          <a:rPr lang="en-US" sz="2000" i="1">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000" i="1">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latin typeface="Cambria Math" panose="02040503050406030204" pitchFamily="18" charset="0"/>
                                    <a:ea typeface="Calibri" panose="020F0502020204030204" pitchFamily="34" charset="0"/>
                                    <a:cs typeface="Times New Roman" panose="02020603050405020304" pitchFamily="18" charset="0"/>
                                  </a:rPr>
                                  <m:t>6</m:t>
                                </m:r>
                              </m:e>
                              <m:sup>
                                <m:r>
                                  <a:rPr lang="en-US" sz="2000" i="1">
                                    <a:latin typeface="Cambria Math" panose="02040503050406030204" pitchFamily="18" charset="0"/>
                                    <a:ea typeface="Calibri" panose="020F0502020204030204" pitchFamily="34" charset="0"/>
                                    <a:cs typeface="Times New Roman" panose="02020603050405020304" pitchFamily="18" charset="0"/>
                                  </a:rPr>
                                  <m:t>2</m:t>
                                </m:r>
                              </m:sup>
                            </m:sSup>
                            <m:r>
                              <a:rPr lang="en-US" sz="2000" i="1">
                                <a:latin typeface="Cambria Math" panose="02040503050406030204" pitchFamily="18" charset="0"/>
                                <a:ea typeface="Calibri" panose="020F0502020204030204" pitchFamily="34" charset="0"/>
                                <a:cs typeface="Times New Roman" panose="02020603050405020304" pitchFamily="18" charset="0"/>
                              </a:rPr>
                              <m:t>−4</m:t>
                            </m:r>
                            <m:r>
                              <a:rPr lang="en-US" sz="2000" b="0" i="1" smtClean="0">
                                <a:latin typeface="Cambria Math" panose="02040503050406030204" pitchFamily="18" charset="0"/>
                                <a:ea typeface="Calibri" panose="020F0502020204030204" pitchFamily="34" charset="0"/>
                                <a:cs typeface="Times New Roman" panose="02020603050405020304" pitchFamily="18" charset="0"/>
                              </a:rPr>
                              <m:t>∗9</m:t>
                            </m:r>
                          </m:e>
                        </m:rad>
                      </m:num>
                      <m:den>
                        <m:r>
                          <a:rPr lang="en-US" sz="2000" i="1">
                            <a:latin typeface="Cambria Math" panose="02040503050406030204" pitchFamily="18" charset="0"/>
                            <a:ea typeface="Calibri" panose="020F0502020204030204" pitchFamily="34" charset="0"/>
                            <a:cs typeface="Times New Roman" panose="02020603050405020304" pitchFamily="18" charset="0"/>
                          </a:rPr>
                          <m:t>2</m:t>
                        </m:r>
                      </m:den>
                    </m:f>
                  </m:oMath>
                </a14:m>
                <a:endParaRPr lang="en-US" sz="2000" dirty="0"/>
              </a:p>
              <a:p>
                <a:pPr>
                  <a:spcAft>
                    <a:spcPts val="600"/>
                  </a:spcAft>
                </a:pPr>
                <a:r>
                  <a:rPr lang="en-US" sz="2000" dirty="0"/>
                  <a:t>r</a:t>
                </a:r>
                <a:r>
                  <a:rPr lang="en-US" sz="2000" baseline="-25000" dirty="0"/>
                  <a:t>1,2</a:t>
                </a:r>
                <a:r>
                  <a:rPr lang="en-US" sz="2000" dirty="0"/>
                  <a:t> = 3 (case 2 applied)</a:t>
                </a:r>
              </a:p>
            </p:txBody>
          </p:sp>
        </mc:Choice>
        <mc:Fallback xmlns="">
          <p:sp>
            <p:nvSpPr>
              <p:cNvPr id="6" name="Rectangle 5">
                <a:extLst>
                  <a:ext uri="{FF2B5EF4-FFF2-40B4-BE49-F238E27FC236}">
                    <a16:creationId xmlns:a16="http://schemas.microsoft.com/office/drawing/2014/main" id="{0FCDC853-DFE2-4FF2-BB6B-3170D407557C}"/>
                  </a:ext>
                </a:extLst>
              </p:cNvPr>
              <p:cNvSpPr>
                <a:spLocks noRot="1" noChangeAspect="1" noMove="1" noResize="1" noEditPoints="1" noAdjustHandles="1" noChangeArrowheads="1" noChangeShapeType="1" noTextEdit="1"/>
              </p:cNvSpPr>
              <p:nvPr/>
            </p:nvSpPr>
            <p:spPr>
              <a:xfrm>
                <a:off x="8876558" y="3524676"/>
                <a:ext cx="2558201" cy="1567032"/>
              </a:xfrm>
              <a:prstGeom prst="rect">
                <a:avLst/>
              </a:prstGeom>
              <a:blipFill>
                <a:blip r:embed="rId3"/>
                <a:stretch>
                  <a:fillRect l="-2133" r="-1659" b="-5792"/>
                </a:stretch>
              </a:blipFill>
            </p:spPr>
            <p:txBody>
              <a:bodyPr/>
              <a:lstStyle/>
              <a:p>
                <a:r>
                  <a:rPr lang="en-US">
                    <a:noFill/>
                  </a:rPr>
                  <a:t> </a:t>
                </a:r>
              </a:p>
            </p:txBody>
          </p:sp>
        </mc:Fallback>
      </mc:AlternateContent>
    </p:spTree>
    <p:extLst>
      <p:ext uri="{BB962C8B-B14F-4D97-AF65-F5344CB8AC3E}">
        <p14:creationId xmlns:p14="http://schemas.microsoft.com/office/powerpoint/2010/main" val="2078371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6892" y="1003822"/>
            <a:ext cx="9651371" cy="5176866"/>
          </a:xfrm>
          <a:prstGeom prst="rect">
            <a:avLst/>
          </a:prstGeom>
        </p:spPr>
        <p:txBody>
          <a:bodyPr wrap="square">
            <a:spAutoFit/>
          </a:bodyPr>
          <a:lstStyle/>
          <a:p>
            <a:pPr>
              <a:lnSpc>
                <a:spcPct val="107000"/>
              </a:lnSpc>
              <a:spcAft>
                <a:spcPts val="1800"/>
              </a:spcAft>
            </a:pPr>
            <a:r>
              <a:rPr lang="en-US" sz="2800" dirty="0">
                <a:solidFill>
                  <a:srgbClr val="FF0000"/>
                </a:solidFill>
                <a:ea typeface="Calibri" panose="020F0502020204030204" pitchFamily="34" charset="0"/>
                <a:cs typeface="Times New Roman" panose="02020603050405020304" pitchFamily="18" charset="0"/>
              </a:rPr>
              <a:t>Mathematical Analysis of Recursive Algorithms </a:t>
            </a:r>
            <a:endParaRPr lang="en-US" sz="2800" dirty="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treat Fibonacci Numbers Recurrence System as homogenous linear second-ordered recurrence with constant coefficients way.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ea typeface="Calibri" panose="020F0502020204030204" pitchFamily="34" charset="0"/>
                <a:cs typeface="Times New Roman" panose="02020603050405020304" pitchFamily="18" charset="0"/>
              </a:rPr>
              <a:t>Example 1.23</a:t>
            </a:r>
            <a:r>
              <a:rPr lang="en-US" sz="2400" dirty="0">
                <a:latin typeface="Times New Roman" panose="02020603050405020304" pitchFamily="18" charset="0"/>
                <a:ea typeface="Calibri" panose="020F0502020204030204" pitchFamily="34" charset="0"/>
                <a:cs typeface="Times New Roman" panose="02020603050405020304" pitchFamily="18" charset="0"/>
              </a:rPr>
              <a:t>: Fibonacci Numbers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rewrite the exponential algorithm function fib1(n) as follows: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Algorithm  </a:t>
            </a:r>
            <a:r>
              <a:rPr lang="en-US" sz="2400" dirty="0" err="1">
                <a:latin typeface="Times New Roman" panose="02020603050405020304" pitchFamily="18" charset="0"/>
                <a:ea typeface="Calibri" panose="020F0502020204030204" pitchFamily="34" charset="0"/>
                <a:cs typeface="Times New Roman" panose="02020603050405020304" pitchFamily="18" charset="0"/>
              </a:rPr>
              <a:t>Fibonacci_Number</a:t>
            </a:r>
            <a:r>
              <a:rPr lang="en-US" sz="2400" dirty="0">
                <a:latin typeface="Times New Roman" panose="02020603050405020304" pitchFamily="18" charset="0"/>
                <a:ea typeface="Calibri" panose="020F0502020204030204" pitchFamily="34" charset="0"/>
                <a:cs typeface="Times New Roman" panose="02020603050405020304" pitchFamily="18" charset="0"/>
              </a:rPr>
              <a:t> F(n)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//Using its definition, computes the nth Fibonacci number recursively.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Input: 	  A nonnegative integer n = {0, 1, 2, 3, …,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Output:   The nth Fibonacci number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a:latin typeface="Consolas" panose="020B0609020204030204" pitchFamily="49" charset="0"/>
                <a:ea typeface="Calibri" panose="020F0502020204030204" pitchFamily="34" charset="0"/>
                <a:cs typeface="Times New Roman" panose="02020603050405020304" pitchFamily="18" charset="0"/>
              </a:rPr>
              <a:t>if  (n ≤ 1) return n;</a:t>
            </a:r>
          </a:p>
          <a:p>
            <a:pPr>
              <a:lnSpc>
                <a:spcPct val="107000"/>
              </a:lnSpc>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	else 	return F(n-1) + F(n-2);</a:t>
            </a:r>
            <a:endParaRPr lang="en-US" sz="2400" spc="-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588397" y="925445"/>
            <a:ext cx="524786" cy="434228"/>
          </a:xfrm>
          <a:prstGeom prst="cloudCallout">
            <a:avLst>
              <a:gd name="adj1" fmla="val 26257"/>
              <a:gd name="adj2" fmla="val 13788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26905">
            <a:off x="557500" y="910909"/>
            <a:ext cx="621266" cy="455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319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7144" y="1985554"/>
            <a:ext cx="7289074" cy="3998787"/>
          </a:xfrm>
          <a:prstGeom prst="rect">
            <a:avLst/>
          </a:prstGeom>
        </p:spPr>
        <p:txBody>
          <a:bodyPr wrap="square">
            <a:spAutoFit/>
          </a:bodyPr>
          <a:lstStyle/>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Explicit Formula for the nth Fibonacci Number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Given the recurrence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F(n) = F(n-1) + F(n-2)  for n &gt;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(i.e., F(n) - F(n-1) - F(n-2) = 0, for n &gt; 1)</a:t>
            </a:r>
            <a:endParaRPr lang="en-US" sz="2400" dirty="0"/>
          </a:p>
          <a:p>
            <a:pPr>
              <a:lnSpc>
                <a:spcPct val="107000"/>
              </a:lnSpc>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and two initial conditions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F(0) = 0, F(1) =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1C10BC12-4F3A-4ABB-B270-000F9A2603CB}"/>
              </a:ext>
            </a:extLst>
          </p:cNvPr>
          <p:cNvSpPr/>
          <p:nvPr/>
        </p:nvSpPr>
        <p:spPr>
          <a:xfrm>
            <a:off x="985962" y="2218414"/>
            <a:ext cx="539034" cy="344426"/>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02954">
            <a:off x="912040" y="2136712"/>
            <a:ext cx="665827"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080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AFD5E6-2106-44FE-A3BF-C561D85EC486}"/>
              </a:ext>
            </a:extLst>
          </p:cNvPr>
          <p:cNvSpPr txBox="1"/>
          <p:nvPr/>
        </p:nvSpPr>
        <p:spPr>
          <a:xfrm>
            <a:off x="1537249" y="1973697"/>
            <a:ext cx="9885621" cy="96094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789420" y="1499608"/>
            <a:ext cx="8460189" cy="4616648"/>
          </a:xfrm>
          <a:prstGeom prst="rect">
            <a:avLst/>
          </a:prstGeom>
        </p:spPr>
        <p:txBody>
          <a:bodyPr wrap="square">
            <a:spAutoFit/>
          </a:bodyPr>
          <a:lstStyle/>
          <a:p>
            <a:pPr>
              <a:spcAft>
                <a:spcPts val="1800"/>
              </a:spcAft>
            </a:pPr>
            <a:r>
              <a:rPr lang="en-US" sz="2800" dirty="0">
                <a:solidFill>
                  <a:srgbClr val="993300"/>
                </a:solidFill>
                <a:ea typeface="Calibri" panose="020F0502020204030204" pitchFamily="34" charset="0"/>
                <a:cs typeface="Times New Roman" panose="02020603050405020304" pitchFamily="18" charset="0"/>
              </a:rPr>
              <a:t>Comments: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If we apply the method of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backward substitution</a:t>
            </a:r>
            <a:r>
              <a:rPr lang="en-US" sz="2400" dirty="0">
                <a:latin typeface="Times New Roman" panose="02020603050405020304" pitchFamily="18" charset="0"/>
                <a:ea typeface="Calibri" panose="020F0502020204030204" pitchFamily="34" charset="0"/>
                <a:cs typeface="Times New Roman" panose="02020603050405020304" pitchFamily="18" charset="0"/>
              </a:rPr>
              <a:t> to solve this recurrence relation,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we will fail to get an easily discernible pattern.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Instead, since it is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homogeneous recurrence</a:t>
            </a:r>
            <a:r>
              <a:rPr lang="en-US" sz="2400" dirty="0">
                <a:latin typeface="Times New Roman" panose="02020603050405020304" pitchFamily="18" charset="0"/>
                <a:ea typeface="Calibri" panose="020F0502020204030204" pitchFamily="34" charset="0"/>
                <a:cs typeface="Times New Roman" panose="02020603050405020304" pitchFamily="18" charset="0"/>
              </a:rPr>
              <a:t>, let us take advantage of a Theorem 1.4 that describes solutions to a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homogeneous second-order linear recurrence with constant coefficients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1200"/>
              </a:spcBef>
              <a:spcAft>
                <a:spcPts val="12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aT</a:t>
            </a:r>
            <a:r>
              <a:rPr lang="en-US"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cT</a:t>
            </a:r>
            <a:r>
              <a:rPr lang="en-US" sz="2400" dirty="0">
                <a:latin typeface="Times New Roman" panose="02020603050405020304" pitchFamily="18" charset="0"/>
                <a:ea typeface="Calibri" panose="020F0502020204030204" pitchFamily="34" charset="0"/>
                <a:cs typeface="Times New Roman" panose="02020603050405020304" pitchFamily="18" charset="0"/>
              </a:rPr>
              <a:t>(n-2)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where  a,  b  and  c  are some fixed real numbers (a  ≠  0) called the coefficients of the recurrence and T(n)’s is the generic term of an unknown sequence to be found.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Image result for sad face">
            <a:extLst>
              <a:ext uri="{FF2B5EF4-FFF2-40B4-BE49-F238E27FC236}">
                <a16:creationId xmlns:a16="http://schemas.microsoft.com/office/drawing/2014/main" id="{20B2F5DA-73B3-4BFA-9D09-31A3620CFB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36318" y="1767840"/>
            <a:ext cx="500931" cy="411714"/>
          </a:xfrm>
          <a:prstGeom prst="rect">
            <a:avLst/>
          </a:prstGeom>
          <a:noFill/>
        </p:spPr>
      </p:pic>
    </p:spTree>
    <p:extLst>
      <p:ext uri="{BB962C8B-B14F-4D97-AF65-F5344CB8AC3E}">
        <p14:creationId xmlns:p14="http://schemas.microsoft.com/office/powerpoint/2010/main" val="40795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2F88D91E-E0B7-418E-9340-EE4B8B147862}"/>
              </a:ext>
            </a:extLst>
          </p:cNvPr>
          <p:cNvSpPr txBox="1"/>
          <p:nvPr/>
        </p:nvSpPr>
        <p:spPr>
          <a:xfrm>
            <a:off x="1632288" y="456157"/>
            <a:ext cx="9091362" cy="12594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632288" y="995412"/>
            <a:ext cx="9366637" cy="5632311"/>
          </a:xfrm>
          <a:prstGeom prst="rect">
            <a:avLst/>
          </a:prstGeom>
        </p:spPr>
        <p:txBody>
          <a:bodyPr wrap="square">
            <a:spAutoFit/>
          </a:bodyPr>
          <a:lstStyle/>
          <a:p>
            <a:r>
              <a:rPr lang="en-US" sz="2600" dirty="0">
                <a:ea typeface="Calibri" panose="020F0502020204030204" pitchFamily="34" charset="0"/>
                <a:cs typeface="Times New Roman" panose="02020603050405020304" pitchFamily="18" charset="0"/>
              </a:rPr>
              <a:t>Guideline for Analyzing Time Efficiency of Non-recursive Algorithms:</a:t>
            </a:r>
          </a:p>
          <a:p>
            <a:r>
              <a:rPr lang="en-US" sz="22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buFont typeface="+mj-lt"/>
              <a:buAutoNum type="arabicPeriod"/>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  Decide on a parameter (or parameters) indicating an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input’s size.</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504825" marR="0"/>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2.    Identify the algorithm’s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basic operation. </a:t>
            </a:r>
            <a:r>
              <a:rPr lang="en-US" sz="2200" dirty="0">
                <a:latin typeface="Times New Roman" panose="02020603050405020304" pitchFamily="18" charset="0"/>
                <a:ea typeface="Calibri" panose="020F0502020204030204" pitchFamily="34" charset="0"/>
                <a:cs typeface="Times New Roman" panose="02020603050405020304" pitchFamily="18" charset="0"/>
              </a:rPr>
              <a:t>(As a rule, it is located in its innermost loop.)</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3.    Check whether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number of times the basic operation </a:t>
            </a:r>
            <a:r>
              <a:rPr lang="en-US" sz="2200" dirty="0">
                <a:latin typeface="Times New Roman" panose="02020603050405020304" pitchFamily="18" charset="0"/>
                <a:ea typeface="Calibri" panose="020F0502020204030204" pitchFamily="34" charset="0"/>
                <a:cs typeface="Times New Roman" panose="02020603050405020304" pitchFamily="18" charset="0"/>
              </a:rPr>
              <a:t>is executed depends only on the size of an input.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504825" marR="0"/>
            <a:r>
              <a:rPr lang="en-US" sz="2200" dirty="0">
                <a:latin typeface="Times New Roman" panose="02020603050405020304" pitchFamily="18" charset="0"/>
                <a:ea typeface="Calibri" panose="020F0502020204030204" pitchFamily="34" charset="0"/>
                <a:cs typeface="Times New Roman" panose="02020603050405020304" pitchFamily="18" charset="0"/>
              </a:rPr>
              <a:t>If it also depends on other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additional property, </a:t>
            </a:r>
            <a:r>
              <a:rPr lang="en-US" sz="2200" dirty="0">
                <a:latin typeface="Times New Roman" panose="02020603050405020304" pitchFamily="18" charset="0"/>
                <a:ea typeface="Calibri" panose="020F0502020204030204" pitchFamily="34" charset="0"/>
                <a:cs typeface="Times New Roman" panose="02020603050405020304" pitchFamily="18" charset="0"/>
              </a:rPr>
              <a:t>then investigate the worst-case</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(O)</a:t>
            </a:r>
            <a:r>
              <a:rPr lang="en-US" sz="2200" dirty="0">
                <a:latin typeface="Times New Roman" panose="02020603050405020304" pitchFamily="18" charset="0"/>
                <a:ea typeface="Calibri" panose="020F0502020204030204" pitchFamily="34" charset="0"/>
                <a:cs typeface="Times New Roman" panose="02020603050405020304" pitchFamily="18" charset="0"/>
              </a:rPr>
              <a:t>, best-case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Ω)</a:t>
            </a:r>
            <a:r>
              <a:rPr lang="en-US" sz="2200" dirty="0">
                <a:latin typeface="Times New Roman" panose="02020603050405020304" pitchFamily="18" charset="0"/>
                <a:ea typeface="Calibri" panose="020F0502020204030204" pitchFamily="34" charset="0"/>
                <a:cs typeface="Times New Roman" panose="02020603050405020304" pitchFamily="18" charset="0"/>
              </a:rPr>
              <a:t>, and, if necessary, average-case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 )</a:t>
            </a:r>
            <a:r>
              <a:rPr lang="en-US" sz="2200" dirty="0">
                <a:latin typeface="Times New Roman" panose="02020603050405020304" pitchFamily="18" charset="0"/>
                <a:ea typeface="Calibri" panose="020F0502020204030204" pitchFamily="34" charset="0"/>
                <a:cs typeface="Times New Roman" panose="02020603050405020304" pitchFamily="18" charset="0"/>
              </a:rPr>
              <a:t> efficiencies.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504825" marR="0"/>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4.    Set up a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sum expressing the number of times the algorithm’s basic operation is executed.</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228600" marR="0"/>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buAutoNum type="arabicPeriod" startAt="5"/>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Using standard formulas and rules of sum </a:t>
            </a:r>
            <a:r>
              <a:rPr lang="en-US" sz="2200" dirty="0" smtClean="0">
                <a:latin typeface="Times New Roman" panose="02020603050405020304" pitchFamily="18" charset="0"/>
                <a:ea typeface="Calibri" panose="020F0502020204030204" pitchFamily="34" charset="0"/>
                <a:cs typeface="Times New Roman" panose="02020603050405020304" pitchFamily="18" charset="0"/>
              </a:rPr>
              <a:t>manipulation (summations), </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1371600" marR="0" lvl="0" indent="-461963">
              <a:buFont typeface="Arial" panose="020B0604020202020204" pitchFamily="34" charset="0"/>
              <a:buChar char="•"/>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either find a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closed-form formula for the count </a:t>
            </a:r>
          </a:p>
          <a:p>
            <a:pPr marL="1371600" marR="0" lvl="0" indent="-461963">
              <a:buFont typeface="Arial" panose="020B0604020202020204" pitchFamily="34" charset="0"/>
              <a:buChar char="•"/>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or, at the very least,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establish its order of growth.</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CA06F6D0-F63D-4994-9F77-0D8E8167BFA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714" y="1715588"/>
            <a:ext cx="623361" cy="397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028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4926" y="1384663"/>
            <a:ext cx="8264435" cy="5078313"/>
          </a:xfrm>
          <a:prstGeom prst="rect">
            <a:avLst/>
          </a:prstGeom>
        </p:spPr>
        <p:txBody>
          <a:bodyPr wrap="square">
            <a:spAutoFit/>
          </a:bodyPr>
          <a:lstStyle/>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According to the Theorem  1.4,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this recurrence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1200"/>
              </a:spcAft>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bT</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cT</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has an infinite number of solutions that can be obtained by one the three formulas. Which of the three formulas applies to a particular case depends on the number of real roots of the quadratic equation with the same coefficients as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this recurrence</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120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ar</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br</a:t>
            </a:r>
            <a:r>
              <a:rPr lang="en-US" sz="2400" dirty="0">
                <a:latin typeface="Times New Roman" panose="02020603050405020304" pitchFamily="18" charset="0"/>
                <a:ea typeface="Calibri" panose="020F0502020204030204" pitchFamily="34" charset="0"/>
                <a:cs typeface="Times New Roman" panose="02020603050405020304" pitchFamily="18" charset="0"/>
              </a:rPr>
              <a:t> + c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This equation ar</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br</a:t>
            </a:r>
            <a:r>
              <a:rPr lang="en-US" sz="2400" dirty="0">
                <a:latin typeface="Times New Roman" panose="02020603050405020304" pitchFamily="18" charset="0"/>
                <a:ea typeface="Calibri" panose="020F0502020204030204" pitchFamily="34" charset="0"/>
                <a:cs typeface="Times New Roman" panose="02020603050405020304" pitchFamily="18" charset="0"/>
              </a:rPr>
              <a:t> + c = 0 is called the characteristic equation for the recurrence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bT</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cT</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(n-2) = 0</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solidFill>
                  <a:srgbClr val="993300"/>
                </a:solidFill>
                <a:ea typeface="Calibri" panose="020F0502020204030204" pitchFamily="34" charset="0"/>
                <a:cs typeface="Times New Roman" panose="02020603050405020304" pitchFamily="18" charset="0"/>
              </a:rPr>
              <a:t>End of Comments</a:t>
            </a:r>
            <a:endParaRPr lang="en-US"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7423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25432" y="1086396"/>
                <a:ext cx="8812362" cy="5355569"/>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Consider the analysis of computing Fibonacci numbers, using Theorem 1.4.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Rewrite the given recurrence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60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F(n) = F(n-1) + F(n-2)  for n &gt; 1  with F(0) = 0 and F(1) = 1.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to be a linear second order recurrence with constant coefficients as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F(n) - F(n-1) - F(n-2)= 0      for n &gt; 1</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Its characteristic equation is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r  -  1 = 0                  </a:t>
                </a: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[use r = </a:t>
                </a:r>
                <a14:m>
                  <m:oMath xmlns:m="http://schemas.openxmlformats.org/officeDocument/2006/math">
                    <m:f>
                      <m:f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e>
                              <m:sup>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−4</m:t>
                            </m:r>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𝑎𝑐</m:t>
                            </m:r>
                          </m:e>
                        </m:rad>
                      </m:num>
                      <m:den>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m:t>
                        </m:r>
                      </m:den>
                    </m:f>
                  </m:oMath>
                </a14:m>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with the roots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1 − 4∗1∗(−1)</m:t>
                            </m:r>
                          </m:e>
                        </m:rad>
                      </m:num>
                      <m:den>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2∗1</m:t>
                        </m:r>
                      </m:den>
                    </m:f>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pPr>
                <a:r>
                  <a:rPr lang="en-US" sz="2200" dirty="0">
                    <a:latin typeface="Times New Roman" panose="02020603050405020304" pitchFamily="18" charset="0"/>
                    <a:ea typeface="Calibri" panose="020F0502020204030204" pitchFamily="34" charset="0"/>
                    <a:cs typeface="Times New Roman" panose="02020603050405020304" pitchFamily="18" charset="0"/>
                  </a:rPr>
                  <a:t>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his characteristic equation has two distinct real roots.                             Then use the formula for the solution for </a:t>
                </a:r>
                <a:r>
                  <a:rPr lang="en-US" sz="2200" dirty="0">
                    <a:latin typeface="Times New Roman" panose="02020603050405020304" pitchFamily="18" charset="0"/>
                    <a:ea typeface="Calibri" panose="020F0502020204030204" pitchFamily="34" charset="0"/>
                    <a:cs typeface="Times New Roman" panose="02020603050405020304" pitchFamily="18" charset="0"/>
                  </a:rPr>
                  <a:t>the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Case 1 of  Theorem 1.4.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 = α r</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β r</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n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25432" y="1086396"/>
                <a:ext cx="8812362" cy="5355569"/>
              </a:xfrm>
              <a:prstGeom prst="rect">
                <a:avLst/>
              </a:prstGeom>
              <a:blipFill>
                <a:blip r:embed="rId2"/>
                <a:stretch>
                  <a:fillRect l="-899" t="-796" b="-1251"/>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9B342A48-C8FB-4E21-9AD2-FA94F5454252}"/>
              </a:ext>
            </a:extLst>
          </p:cNvPr>
          <p:cNvSpPr/>
          <p:nvPr/>
        </p:nvSpPr>
        <p:spPr>
          <a:xfrm>
            <a:off x="659957" y="1319916"/>
            <a:ext cx="605827" cy="336329"/>
          </a:xfrm>
          <a:prstGeom prst="cloudCallout">
            <a:avLst>
              <a:gd name="adj1" fmla="val 37770"/>
              <a:gd name="adj2" fmla="val 13169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38434">
            <a:off x="609780" y="1297633"/>
            <a:ext cx="641073" cy="3716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37D1698-A223-4715-B358-C62359875AD4}"/>
              </a:ext>
            </a:extLst>
          </p:cNvPr>
          <p:cNvSpPr/>
          <p:nvPr/>
        </p:nvSpPr>
        <p:spPr>
          <a:xfrm>
            <a:off x="1725432" y="408198"/>
            <a:ext cx="4728377" cy="374077"/>
          </a:xfrm>
          <a:prstGeom prst="rect">
            <a:avLst/>
          </a:prstGeom>
        </p:spPr>
        <p:txBody>
          <a:bodyPr wrap="squar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The following is stated in Example 1.19: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3470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66920" y="684015"/>
                <a:ext cx="8595362" cy="5976251"/>
              </a:xfrm>
              <a:prstGeom prst="rect">
                <a:avLst/>
              </a:prstGeom>
            </p:spPr>
            <p:txBody>
              <a:bodyPr wrap="square">
                <a:spAutoFit/>
              </a:bodyPr>
              <a:lstStyle/>
              <a:p>
                <a:pPr>
                  <a:spcAft>
                    <a:spcPts val="12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F(n) = α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β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Apply the initial conditions to this equation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600"/>
                  </a:spcBef>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F(0) = 0 and F(1) = 1,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have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F(0) = α [</a:t>
                </a: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β [</a:t>
                </a: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F(1) = α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β [</a:t>
                </a: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After simplifications, we get the following system of two linear equations in two unknown  α,  β:</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α    +           β    =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α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β    =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66920" y="684015"/>
                <a:ext cx="8595362" cy="5976251"/>
              </a:xfrm>
              <a:prstGeom prst="rect">
                <a:avLst/>
              </a:prstGeom>
              <a:blipFill>
                <a:blip r:embed="rId2"/>
                <a:stretch>
                  <a:fillRect l="-1135"/>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9B342A48-C8FB-4E21-9AD2-FA94F5454252}"/>
              </a:ext>
            </a:extLst>
          </p:cNvPr>
          <p:cNvSpPr/>
          <p:nvPr/>
        </p:nvSpPr>
        <p:spPr>
          <a:xfrm>
            <a:off x="599959" y="123011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Rectangle 3">
            <a:extLst>
              <a:ext uri="{FF2B5EF4-FFF2-40B4-BE49-F238E27FC236}">
                <a16:creationId xmlns:a16="http://schemas.microsoft.com/office/drawing/2014/main" id="{641A6374-BC63-415D-8043-44D359FF4C39}"/>
              </a:ext>
            </a:extLst>
          </p:cNvPr>
          <p:cNvSpPr/>
          <p:nvPr/>
        </p:nvSpPr>
        <p:spPr>
          <a:xfrm>
            <a:off x="7425455" y="860786"/>
            <a:ext cx="2825453" cy="369332"/>
          </a:xfrm>
          <a:prstGeom prst="rect">
            <a:avLst/>
          </a:prstGeom>
        </p:spPr>
        <p:txBody>
          <a:bodyPr wrap="none">
            <a:spAutoFit/>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Case 1: T(n) = α r</a:t>
            </a:r>
            <a:r>
              <a:rPr lang="en-US" b="1"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b="1"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b="1" dirty="0">
                <a:latin typeface="Times New Roman" panose="02020603050405020304" pitchFamily="18" charset="0"/>
                <a:ea typeface="Calibri" panose="020F0502020204030204" pitchFamily="34" charset="0"/>
                <a:cs typeface="Times New Roman" panose="02020603050405020304" pitchFamily="18" charset="0"/>
              </a:rPr>
              <a:t> + β r</a:t>
            </a:r>
            <a:r>
              <a:rPr lang="en-US" b="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b="1" baseline="30000" dirty="0">
                <a:latin typeface="Times New Roman" panose="02020603050405020304" pitchFamily="18" charset="0"/>
                <a:ea typeface="Calibri" panose="020F0502020204030204" pitchFamily="34" charset="0"/>
                <a:cs typeface="Times New Roman" panose="02020603050405020304" pitchFamily="18" charset="0"/>
              </a:rPr>
              <a:t>n </a:t>
            </a:r>
            <a:endParaRPr lang="en-US" dirty="0"/>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58612">
            <a:off x="635270" y="1230117"/>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144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1899035" y="920397"/>
                <a:ext cx="8664461" cy="5512791"/>
              </a:xfrm>
              <a:prstGeom prst="rect">
                <a:avLst/>
              </a:prstGeom>
            </p:spPr>
            <p:txBody>
              <a:bodyPr wrap="square">
                <a:spAutoFit/>
              </a:bodyPr>
              <a:lstStyle/>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Solving the system by substituting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β =  -α into the second equation and solving the equation obtained for  α ), we obtain the values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α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and   β =  </a:t>
                </a: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Thus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F(n)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m:t>
                        </m:r>
                      </m:e>
                      <m:sup>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𝑛</m:t>
                        </m:r>
                      </m:sup>
                    </m:sSup>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m:t>
                        </m:r>
                      </m:e>
                      <m:sup>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𝑛</m:t>
                        </m:r>
                      </m:sup>
                    </m:sSup>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F(n)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n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acc>
                      <m:accPr>
                        <m:chr m:val="̂"/>
                        <m:ctrlPr>
                          <a:rPr lang="en-US" sz="2400" i="1">
                            <a:latin typeface="Cambria Math" panose="02040503050406030204" pitchFamily="18" charset="0"/>
                            <a:cs typeface="Times New Roman" panose="02020603050405020304" pitchFamily="18" charset="0"/>
                          </a:rPr>
                        </m:ctrlPr>
                      </m:acc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 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where  	</a:t>
                </a:r>
                <a:r>
                  <a:rPr lang="en-US" sz="2400" dirty="0">
                    <a:latin typeface="Times New Roman" panose="02020603050405020304" pitchFamily="18" charset="0"/>
                    <a:ea typeface="Calibri" panose="020F0502020204030204" pitchFamily="34" charset="0"/>
                    <a:cs typeface="Times New Roman" panose="02020603050405020304" pitchFamily="18" charset="0"/>
                  </a:rPr>
                  <a:t> 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golden ratio</a:t>
                </a:r>
                <a:r>
                  <a:rPr lang="en-US" sz="2400" dirty="0">
                    <a:latin typeface="Times New Roman" panose="02020603050405020304" pitchFamily="18" charset="0"/>
                    <a:ea typeface="Calibri" panose="020F0502020204030204" pitchFamily="34" charset="0"/>
                    <a:cs typeface="Times New Roman" panose="02020603050405020304" pitchFamily="18" charset="0"/>
                  </a:rPr>
                  <a:t> Ø</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1.61803…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its conjugate </a:t>
                </a:r>
                <a14:m>
                  <m:oMath xmlns:m="http://schemas.openxmlformats.org/officeDocument/2006/math">
                    <m:r>
                      <a:rPr lang="en-US" sz="2400" b="0" i="0" smtClean="0">
                        <a:latin typeface="Cambria Math" panose="02040503050406030204" pitchFamily="18" charset="0"/>
                        <a:cs typeface="Times New Roman" panose="02020603050405020304" pitchFamily="18" charset="0"/>
                      </a:rPr>
                      <m:t>     </m:t>
                    </m:r>
                    <m:acc>
                      <m:accPr>
                        <m:chr m:val="̂"/>
                        <m:ctrlPr>
                          <a:rPr lang="en-US" sz="2400" i="1">
                            <a:latin typeface="Cambria Math" panose="02040503050406030204" pitchFamily="18" charset="0"/>
                            <a:cs typeface="Times New Roman" panose="02020603050405020304" pitchFamily="18" charset="0"/>
                          </a:rPr>
                        </m:ctrlPr>
                      </m:acc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- 0.61803…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899035" y="920397"/>
                <a:ext cx="8664461" cy="5512791"/>
              </a:xfrm>
              <a:prstGeom prst="rect">
                <a:avLst/>
              </a:prstGeom>
              <a:blipFill>
                <a:blip r:embed="rId2"/>
                <a:stretch>
                  <a:fillRect l="-1126" t="-885" b="-111"/>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9B342A48-C8FB-4E21-9AD2-FA94F5454252}"/>
              </a:ext>
            </a:extLst>
          </p:cNvPr>
          <p:cNvSpPr/>
          <p:nvPr/>
        </p:nvSpPr>
        <p:spPr>
          <a:xfrm>
            <a:off x="779227" y="1327868"/>
            <a:ext cx="486557" cy="32837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89363">
            <a:off x="702012" y="1189535"/>
            <a:ext cx="665826" cy="46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101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681A5F-01D2-416D-898C-A20A8F9ED3E9}"/>
              </a:ext>
            </a:extLst>
          </p:cNvPr>
          <p:cNvSpPr txBox="1"/>
          <p:nvPr/>
        </p:nvSpPr>
        <p:spPr>
          <a:xfrm>
            <a:off x="1153188" y="1175772"/>
            <a:ext cx="9885621" cy="96094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96877" y="1230118"/>
                <a:ext cx="8798245" cy="5161093"/>
              </a:xfrm>
              <a:prstGeom prst="rect">
                <a:avLst/>
              </a:prstGeom>
            </p:spPr>
            <p:txBody>
              <a:bodyPr wrap="square">
                <a:spAutoFit/>
              </a:bodyPr>
              <a:lstStyle/>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That means,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F(n) = </a:t>
                </a:r>
                <a14:m>
                  <m:oMath xmlns:m="http://schemas.openxmlformats.org/officeDocument/2006/math">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a:latin typeface="Cambria Math" panose="02040503050406030204" pitchFamily="18" charset="0"/>
                                <a:ea typeface="Calibri" panose="020F0502020204030204" pitchFamily="34" charset="0"/>
                                <a:cs typeface="Times New Roman" panose="02020603050405020304" pitchFamily="18" charset="0"/>
                              </a:rPr>
                              <m:t>5</m:t>
                            </m:r>
                          </m:e>
                        </m:rad>
                      </m:den>
                    </m:f>
                    <m:r>
                      <a:rPr lang="en-US" sz="2400" b="0" i="1">
                        <a:latin typeface="Cambria Math" panose="02040503050406030204" pitchFamily="18" charset="0"/>
                        <a:ea typeface="Calibri" panose="020F0502020204030204" pitchFamily="34" charset="0"/>
                        <a:cs typeface="Times New Roman" panose="02020603050405020304" pitchFamily="18" charset="0"/>
                      </a:rPr>
                      <m:t> ∗( </m:t>
                    </m:r>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400" i="1">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a:latin typeface="Cambria Math" panose="02040503050406030204" pitchFamily="18" charset="0"/>
                            <a:ea typeface="Calibri" panose="020F0502020204030204" pitchFamily="34" charset="0"/>
                            <a:cs typeface="Times New Roman" panose="02020603050405020304" pitchFamily="18" charset="0"/>
                          </a:rPr>
                          <m:t>2</m:t>
                        </m:r>
                      </m:den>
                    </m:f>
                    <m:r>
                      <a:rPr lang="en-US" sz="2400" b="0" i="1">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a:latin typeface="Cambria Math" panose="02040503050406030204" pitchFamily="18" charset="0"/>
                            <a:ea typeface="Calibri" panose="020F0502020204030204" pitchFamily="34" charset="0"/>
                            <a:cs typeface="Times New Roman" panose="02020603050405020304" pitchFamily="18" charset="0"/>
                          </a:rPr>
                          <m:t>)</m:t>
                        </m:r>
                      </m:e>
                      <m:sup>
                        <m:r>
                          <a:rPr lang="en-US" sz="2400" b="0" i="1">
                            <a:latin typeface="Cambria Math" panose="02040503050406030204" pitchFamily="18" charset="0"/>
                            <a:ea typeface="Calibri" panose="020F0502020204030204" pitchFamily="34" charset="0"/>
                            <a:cs typeface="Times New Roman" panose="02020603050405020304" pitchFamily="18" charset="0"/>
                          </a:rPr>
                          <m:t>𝑛</m:t>
                        </m:r>
                      </m:sup>
                    </m:sSup>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
                      <a:rPr lang="en-US" sz="2400" b="0" i="1">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a:latin typeface="Cambria Math" panose="02040503050406030204" pitchFamily="18" charset="0"/>
                                <a:ea typeface="Calibri" panose="020F0502020204030204" pitchFamily="34" charset="0"/>
                                <a:cs typeface="Times New Roman" panose="02020603050405020304" pitchFamily="18" charset="0"/>
                              </a:rPr>
                              <m:t>5</m:t>
                            </m:r>
                          </m:e>
                        </m:rad>
                      </m:den>
                    </m:f>
                    <m:r>
                      <a:rPr lang="en-US" sz="2400" b="0" i="1">
                        <a:latin typeface="Cambria Math" panose="02040503050406030204" pitchFamily="18" charset="0"/>
                        <a:ea typeface="Calibri" panose="020F0502020204030204" pitchFamily="34" charset="0"/>
                        <a:cs typeface="Times New Roman" panose="02020603050405020304" pitchFamily="18" charset="0"/>
                      </a:rPr>
                      <m:t> ∗( </m:t>
                    </m:r>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400" i="1">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a:latin typeface="Cambria Math" panose="02040503050406030204" pitchFamily="18" charset="0"/>
                            <a:ea typeface="Calibri" panose="020F0502020204030204" pitchFamily="34" charset="0"/>
                            <a:cs typeface="Times New Roman" panose="02020603050405020304" pitchFamily="18" charset="0"/>
                          </a:rPr>
                          <m:t>2</m:t>
                        </m:r>
                      </m:den>
                    </m:f>
                    <m:r>
                      <a:rPr lang="en-US" sz="2400" b="0" i="1">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a:latin typeface="Cambria Math" panose="02040503050406030204" pitchFamily="18" charset="0"/>
                            <a:ea typeface="Calibri" panose="020F0502020204030204" pitchFamily="34" charset="0"/>
                            <a:cs typeface="Times New Roman" panose="02020603050405020304" pitchFamily="18" charset="0"/>
                          </a:rPr>
                          <m:t>)</m:t>
                        </m:r>
                      </m:e>
                      <m:sup>
                        <m:r>
                          <a:rPr lang="en-US" sz="2400" b="0" i="1">
                            <a:latin typeface="Cambria Math" panose="02040503050406030204" pitchFamily="18" charset="0"/>
                            <a:ea typeface="Calibri" panose="020F0502020204030204" pitchFamily="34" charset="0"/>
                            <a:cs typeface="Times New Roman" panose="02020603050405020304" pitchFamily="18" charset="0"/>
                          </a:rPr>
                          <m:t>𝑛</m:t>
                        </m:r>
                      </m:sup>
                    </m:sSup>
                    <m:r>
                      <a:rPr lang="en-US" sz="2400" b="0" i="1" smtClean="0">
                        <a:latin typeface="Cambria Math" panose="02040503050406030204" pitchFamily="18" charset="0"/>
                        <a:ea typeface="Calibri" panose="020F0502020204030204" pitchFamily="34" charset="0"/>
                        <a:cs typeface="Times New Roman" panose="02020603050405020304" pitchFamily="18" charset="0"/>
                      </a:rPr>
                      <m:t>  </m:t>
                    </m:r>
                  </m:oMath>
                </a14:m>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798513" indent="-336550">
                  <a:lnSpc>
                    <a:spcPct val="107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yields nothing else but all the elements of Fibonacci sequence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000"/>
                  </a:spcBef>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1, 1, 2, 3, 5, 8, 13, 21, 34, 55,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98513" indent="-342900">
                  <a:lnSpc>
                    <a:spcPct val="107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immediately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implies that F(n) grows exponentially.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That is,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F(n) = Θ(</a:t>
                </a:r>
                <a:r>
                  <a:rPr lang="en-US" sz="2400" dirty="0" err="1">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where </a:t>
                </a:r>
                <a:r>
                  <a:rPr lang="en-US" sz="2400" dirty="0">
                    <a:latin typeface="Times New Roman" panose="02020603050405020304" pitchFamily="18" charset="0"/>
                    <a:ea typeface="Calibri" panose="020F0502020204030204" pitchFamily="34" charset="0"/>
                    <a:cs typeface="Times New Roman" panose="02020603050405020304" pitchFamily="18" charset="0"/>
                  </a:rPr>
                  <a:t>Ø</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200" i="1">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200" i="1">
                                <a:latin typeface="Cambria Math" panose="02040503050406030204" pitchFamily="18" charset="0"/>
                                <a:ea typeface="Calibri" panose="020F0502020204030204" pitchFamily="34" charset="0"/>
                                <a:cs typeface="Times New Roman" panose="02020603050405020304" pitchFamily="18" charset="0"/>
                              </a:rPr>
                            </m:ctrlPr>
                          </m:radPr>
                          <m:deg/>
                          <m:e>
                            <m:r>
                              <a:rPr lang="en-US" sz="2200" b="0" i="1">
                                <a:latin typeface="Cambria Math" panose="02040503050406030204" pitchFamily="18" charset="0"/>
                                <a:ea typeface="Calibri" panose="020F0502020204030204" pitchFamily="34" charset="0"/>
                                <a:cs typeface="Times New Roman" panose="02020603050405020304" pitchFamily="18" charset="0"/>
                              </a:rPr>
                              <m:t>5</m:t>
                            </m:r>
                          </m:e>
                        </m:rad>
                      </m:num>
                      <m:den>
                        <m:r>
                          <a:rPr lang="en-US" sz="2200" b="0" i="1">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1.61803… </a:t>
                </a:r>
              </a:p>
              <a:p>
                <a:pPr>
                  <a:lnSpc>
                    <a:spcPct val="107000"/>
                  </a:lnSpc>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US" sz="2200" dirty="0">
                    <a:latin typeface="Calibri" panose="020F050202020403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Since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its conjugate </a:t>
                </a:r>
                <a14:m>
                  <m:oMath xmlns:m="http://schemas.openxmlformats.org/officeDocument/2006/math">
                    <m:r>
                      <a:rPr lang="en-US" sz="2400" b="0">
                        <a:latin typeface="Cambria Math" panose="02040503050406030204" pitchFamily="18" charset="0"/>
                        <a:cs typeface="Times New Roman" panose="02020603050405020304" pitchFamily="18" charset="0"/>
                      </a:rPr>
                      <m:t>     </m:t>
                    </m:r>
                    <m:acc>
                      <m:accPr>
                        <m:chr m:val="̂"/>
                        <m:ctrlPr>
                          <a:rPr lang="en-US" sz="2400" i="1">
                            <a:latin typeface="Cambria Math" panose="02040503050406030204" pitchFamily="18" charset="0"/>
                            <a:cs typeface="Times New Roman" panose="02020603050405020304" pitchFamily="18" charset="0"/>
                          </a:rPr>
                        </m:ctrlPr>
                      </m:acc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200" i="1">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200" i="1">
                                <a:latin typeface="Cambria Math" panose="02040503050406030204" pitchFamily="18" charset="0"/>
                                <a:ea typeface="Calibri" panose="020F0502020204030204" pitchFamily="34" charset="0"/>
                                <a:cs typeface="Times New Roman" panose="02020603050405020304" pitchFamily="18" charset="0"/>
                              </a:rPr>
                            </m:ctrlPr>
                          </m:radPr>
                          <m:deg/>
                          <m:e>
                            <m:r>
                              <a:rPr lang="en-US" sz="2200" b="0" i="1">
                                <a:latin typeface="Cambria Math" panose="02040503050406030204" pitchFamily="18" charset="0"/>
                                <a:ea typeface="Calibri" panose="020F0502020204030204" pitchFamily="34" charset="0"/>
                                <a:cs typeface="Times New Roman" panose="02020603050405020304" pitchFamily="18" charset="0"/>
                              </a:rPr>
                              <m:t>5</m:t>
                            </m:r>
                          </m:e>
                        </m:rad>
                      </m:num>
                      <m:den>
                        <m:r>
                          <a:rPr lang="en-US" sz="2200" b="0" i="1">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- 0.61803…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acc>
                      <m:accPr>
                        <m:chr m:val="̂"/>
                        <m:ctrlPr>
                          <a:rPr lang="en-US" sz="2400" i="1" smtClean="0">
                            <a:solidFill>
                              <a:srgbClr val="0000FF"/>
                            </a:solidFill>
                            <a:latin typeface="Cambria Math" panose="02040503050406030204" pitchFamily="18" charset="0"/>
                            <a:cs typeface="Times New Roman" panose="02020603050405020304" pitchFamily="18" charset="0"/>
                          </a:rPr>
                        </m:ctrlPr>
                      </m:accPr>
                      <m:e>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is between -1 and 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lvl="1">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acc>
                      <m:accPr>
                        <m:chr m:val="̂"/>
                        <m:ctrlPr>
                          <a:rPr lang="en-US" sz="2400" i="1">
                            <a:solidFill>
                              <a:srgbClr val="0000FF"/>
                            </a:solidFill>
                            <a:latin typeface="Cambria Math" panose="02040503050406030204" pitchFamily="18" charset="0"/>
                            <a:cs typeface="Times New Roman" panose="02020603050405020304" pitchFamily="18" charset="0"/>
                          </a:rPr>
                        </m:ctrlPr>
                      </m:accPr>
                      <m:e>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gets infinitely small as n goes to infinity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p:txBody>
          </p:sp>
        </mc:Choice>
        <mc:Fallback xmlns="">
          <p:sp>
            <p:nvSpPr>
              <p:cNvPr id="2" name="Rectangle 1"/>
              <p:cNvSpPr>
                <a:spLocks noRot="1" noChangeAspect="1" noMove="1" noResize="1" noEditPoints="1" noAdjustHandles="1" noChangeArrowheads="1" noChangeShapeType="1" noTextEdit="1"/>
              </p:cNvSpPr>
              <p:nvPr/>
            </p:nvSpPr>
            <p:spPr>
              <a:xfrm>
                <a:off x="1696877" y="1230118"/>
                <a:ext cx="8798245" cy="5161093"/>
              </a:xfrm>
              <a:prstGeom prst="rect">
                <a:avLst/>
              </a:prstGeom>
              <a:blipFill>
                <a:blip r:embed="rId2"/>
                <a:stretch>
                  <a:fillRect l="-1039" b="-1891"/>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9B342A48-C8FB-4E21-9AD2-FA94F5454252}"/>
              </a:ext>
            </a:extLst>
          </p:cNvPr>
          <p:cNvSpPr/>
          <p:nvPr/>
        </p:nvSpPr>
        <p:spPr>
          <a:xfrm>
            <a:off x="659957" y="1311964"/>
            <a:ext cx="493231" cy="344281"/>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33539">
            <a:off x="647148" y="1248598"/>
            <a:ext cx="601533" cy="428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470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D13282D-D657-4A3D-9E05-378D0C44E94F}"/>
                  </a:ext>
                </a:extLst>
              </p:cNvPr>
              <p:cNvSpPr/>
              <p:nvPr/>
            </p:nvSpPr>
            <p:spPr>
              <a:xfrm>
                <a:off x="1894956" y="718498"/>
                <a:ext cx="9217742" cy="5672002"/>
              </a:xfrm>
              <a:prstGeom prst="rect">
                <a:avLst/>
              </a:prstGeom>
            </p:spPr>
            <p:txBody>
              <a:bodyPr wrap="square">
                <a:spAutoFit/>
              </a:bodyPr>
              <a:lstStyle/>
              <a:p>
                <a:pPr marL="457200" indent="-457200">
                  <a:lnSpc>
                    <a:spcPct val="150000"/>
                  </a:lnSpc>
                  <a:buFont typeface="Arial" panose="020B0604020202020204" pitchFamily="34" charset="0"/>
                  <a:buChar char="•"/>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Since | </a:t>
                </a:r>
                <a14:m>
                  <m:oMath xmlns:m="http://schemas.openxmlformats.org/officeDocument/2006/math">
                    <m:acc>
                      <m:accPr>
                        <m:chr m:val="̂"/>
                        <m:ctrlPr>
                          <a:rPr lang="en-US" sz="2400" i="1">
                            <a:latin typeface="Cambria Math" panose="02040503050406030204" pitchFamily="18" charset="0"/>
                            <a:cs typeface="Times New Roman" panose="02020603050405020304" pitchFamily="18" charset="0"/>
                          </a:rPr>
                        </m:ctrlPr>
                      </m:acc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&lt; 1, we have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50000"/>
                  </a:lnSpc>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acc>
                      <m:accPr>
                        <m:chr m:val="̂"/>
                        <m:ctrlPr>
                          <a:rPr lang="en-US" sz="2400" i="1">
                            <a:latin typeface="Cambria Math" panose="02040503050406030204" pitchFamily="18" charset="0"/>
                            <a:cs typeface="Times New Roman" panose="02020603050405020304" pitchFamily="18" charset="0"/>
                          </a:rPr>
                        </m:ctrlPr>
                      </m:acc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n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√5   &lt;   1/√5   &lt;  ½,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acc>
                      <m:accPr>
                        <m:chr m:val="̂"/>
                        <m:ctrlPr>
                          <a:rPr lang="en-US" sz="2400" i="1">
                            <a:latin typeface="Cambria Math" panose="02040503050406030204" pitchFamily="18" charset="0"/>
                            <a:cs typeface="Times New Roman" panose="02020603050405020304" pitchFamily="18" charset="0"/>
                          </a:rPr>
                        </m:ctrlPr>
                      </m:acc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n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gets infinitely small, as n grow to infinity.   </a:t>
                </a:r>
              </a:p>
              <a:p>
                <a:pPr marL="457200" indent="-457200">
                  <a:spcBef>
                    <a:spcPts val="1200"/>
                  </a:spcBef>
                  <a:buFont typeface="Arial" panose="020B0604020202020204" pitchFamily="34" charset="0"/>
                  <a:buChar cha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This implies that   F (n) =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b="1" i="1">
                            <a:solidFill>
                              <a:schemeClr val="tx1"/>
                            </a:solidFill>
                            <a:latin typeface="Cambria Math" panose="02040503050406030204" pitchFamily="18" charset="0"/>
                            <a:cs typeface="Times New Roman" panose="02020603050405020304" pitchFamily="18" charset="0"/>
                          </a:rPr>
                        </m:ctrlPr>
                      </m:fPr>
                      <m:num>
                        <m:r>
                          <a:rPr lang="en-US" sz="2400" b="1" i="1">
                            <a:solidFill>
                              <a:schemeClr val="tx1"/>
                            </a:solidFill>
                            <a:latin typeface="Cambria Math" panose="02040503050406030204" pitchFamily="18" charset="0"/>
                            <a:cs typeface="Times New Roman" panose="02020603050405020304" pitchFamily="18" charset="0"/>
                          </a:rPr>
                          <m:t>𝟏</m:t>
                        </m:r>
                      </m:num>
                      <m:den>
                        <m:rad>
                          <m:radPr>
                            <m:degHide m:val="on"/>
                            <m:ctrlPr>
                              <a:rPr lang="en-US" sz="2400" b="1" i="1">
                                <a:solidFill>
                                  <a:schemeClr val="tx1"/>
                                </a:solidFill>
                                <a:latin typeface="Cambria Math" panose="02040503050406030204" pitchFamily="18" charset="0"/>
                                <a:cs typeface="Times New Roman" panose="02020603050405020304" pitchFamily="18" charset="0"/>
                              </a:rPr>
                            </m:ctrlPr>
                          </m:radPr>
                          <m:deg/>
                          <m:e>
                            <m:r>
                              <a:rPr lang="en-US" sz="2400" b="1" i="1">
                                <a:solidFill>
                                  <a:schemeClr val="tx1"/>
                                </a:solidFill>
                                <a:latin typeface="Cambria Math" panose="02040503050406030204" pitchFamily="18" charset="0"/>
                                <a:cs typeface="Times New Roman" panose="02020603050405020304" pitchFamily="18" charset="0"/>
                              </a:rPr>
                              <m:t>𝟓</m:t>
                            </m:r>
                          </m:e>
                        </m:rad>
                      </m:den>
                    </m:f>
                  </m:oMath>
                </a14:m>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½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spcBef>
                    <a:spcPts val="1200"/>
                  </a:spcBef>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b="1" i="1">
                            <a:solidFill>
                              <a:schemeClr val="tx1"/>
                            </a:solidFill>
                            <a:latin typeface="Cambria Math" panose="02040503050406030204" pitchFamily="18" charset="0"/>
                            <a:cs typeface="Times New Roman" panose="02020603050405020304" pitchFamily="18" charset="0"/>
                          </a:rPr>
                        </m:ctrlPr>
                      </m:fPr>
                      <m:num>
                        <m:r>
                          <a:rPr lang="en-US" sz="2400" b="1" i="1">
                            <a:solidFill>
                              <a:schemeClr val="tx1"/>
                            </a:solidFill>
                            <a:latin typeface="Cambria Math" panose="02040503050406030204" pitchFamily="18" charset="0"/>
                            <a:cs typeface="Times New Roman" panose="02020603050405020304" pitchFamily="18" charset="0"/>
                          </a:rPr>
                          <m:t>𝟏</m:t>
                        </m:r>
                      </m:num>
                      <m:den>
                        <m:rad>
                          <m:radPr>
                            <m:degHide m:val="on"/>
                            <m:ctrlPr>
                              <a:rPr lang="en-US" sz="2400" b="1" i="1">
                                <a:solidFill>
                                  <a:schemeClr val="tx1"/>
                                </a:solidFill>
                                <a:latin typeface="Cambria Math" panose="02040503050406030204" pitchFamily="18" charset="0"/>
                                <a:cs typeface="Times New Roman" panose="02020603050405020304" pitchFamily="18" charset="0"/>
                              </a:rPr>
                            </m:ctrlPr>
                          </m:radPr>
                          <m:deg/>
                          <m:e>
                            <m:r>
                              <a:rPr lang="en-US" sz="2400" b="1" i="1">
                                <a:solidFill>
                                  <a:schemeClr val="tx1"/>
                                </a:solidFill>
                                <a:latin typeface="Cambria Math" panose="02040503050406030204" pitchFamily="18" charset="0"/>
                                <a:cs typeface="Times New Roman" panose="02020603050405020304" pitchFamily="18" charset="0"/>
                              </a:rPr>
                              <m:t>𝟓</m:t>
                            </m:r>
                          </m:e>
                        </m:rad>
                      </m:den>
                    </m:f>
                  </m:oMath>
                </a14:m>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½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spcBef>
                    <a:spcPts val="1200"/>
                  </a:spcBef>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b="1" i="1">
                            <a:solidFill>
                              <a:schemeClr val="tx1"/>
                            </a:solidFill>
                            <a:latin typeface="Cambria Math" panose="02040503050406030204" pitchFamily="18" charset="0"/>
                            <a:cs typeface="Times New Roman" panose="02020603050405020304" pitchFamily="18" charset="0"/>
                          </a:rPr>
                        </m:ctrlPr>
                      </m:fPr>
                      <m:num>
                        <m:r>
                          <a:rPr lang="en-US" sz="2400" b="1" i="1">
                            <a:solidFill>
                              <a:schemeClr val="tx1"/>
                            </a:solidFill>
                            <a:latin typeface="Cambria Math" panose="02040503050406030204" pitchFamily="18" charset="0"/>
                            <a:cs typeface="Times New Roman" panose="02020603050405020304" pitchFamily="18" charset="0"/>
                          </a:rPr>
                          <m:t>𝟏</m:t>
                        </m:r>
                      </m:num>
                      <m:den>
                        <m:rad>
                          <m:radPr>
                            <m:degHide m:val="on"/>
                            <m:ctrlPr>
                              <a:rPr lang="en-US" sz="2400" b="1" i="1">
                                <a:solidFill>
                                  <a:schemeClr val="tx1"/>
                                </a:solidFill>
                                <a:latin typeface="Cambria Math" panose="02040503050406030204" pitchFamily="18" charset="0"/>
                                <a:cs typeface="Times New Roman" panose="02020603050405020304" pitchFamily="18" charset="0"/>
                              </a:rPr>
                            </m:ctrlPr>
                          </m:radPr>
                          <m:deg/>
                          <m:e>
                            <m:r>
                              <a:rPr lang="en-US" sz="2400" b="1" i="1">
                                <a:solidFill>
                                  <a:schemeClr val="tx1"/>
                                </a:solidFill>
                                <a:latin typeface="Cambria Math" panose="02040503050406030204" pitchFamily="18" charset="0"/>
                                <a:cs typeface="Times New Roman" panose="02020603050405020304" pitchFamily="18" charset="0"/>
                              </a:rPr>
                              <m:t>𝟓</m:t>
                            </m:r>
                          </m:e>
                        </m:rad>
                      </m:den>
                    </m:f>
                  </m:oMath>
                </a14:m>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indent="-457200">
                  <a:spcBef>
                    <a:spcPts val="1200"/>
                  </a:spcBef>
                  <a:buFont typeface="Arial" panose="020B0604020202020204" pitchFamily="34" charset="0"/>
                  <a:buChar char="•"/>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Thus, the nth Fibonacci number F(n) = </a:t>
                </a:r>
                <a14:m>
                  <m:oMath xmlns:m="http://schemas.openxmlformats.org/officeDocument/2006/math">
                    <m:f>
                      <m:fPr>
                        <m:ctrlPr>
                          <a:rPr lang="en-US" sz="2400" b="1" i="1">
                            <a:solidFill>
                              <a:srgbClr val="0000CC"/>
                            </a:solidFill>
                            <a:latin typeface="Cambria Math" panose="02040503050406030204" pitchFamily="18" charset="0"/>
                            <a:cs typeface="Times New Roman" panose="02020603050405020304" pitchFamily="18" charset="0"/>
                          </a:rPr>
                        </m:ctrlPr>
                      </m:fPr>
                      <m:num>
                        <m:r>
                          <a:rPr lang="en-US" sz="2400" b="1" i="1">
                            <a:solidFill>
                              <a:srgbClr val="0000CC"/>
                            </a:solidFill>
                            <a:latin typeface="Cambria Math" panose="02040503050406030204" pitchFamily="18" charset="0"/>
                            <a:cs typeface="Times New Roman" panose="02020603050405020304" pitchFamily="18" charset="0"/>
                          </a:rPr>
                          <m:t>𝟏</m:t>
                        </m:r>
                      </m:num>
                      <m:den>
                        <m:rad>
                          <m:radPr>
                            <m:degHide m:val="on"/>
                            <m:ctrlPr>
                              <a:rPr lang="en-US" sz="2400" b="1" i="1">
                                <a:solidFill>
                                  <a:srgbClr val="0000CC"/>
                                </a:solidFill>
                                <a:latin typeface="Cambria Math" panose="02040503050406030204" pitchFamily="18" charset="0"/>
                                <a:cs typeface="Times New Roman" panose="02020603050405020304" pitchFamily="18" charset="0"/>
                              </a:rPr>
                            </m:ctrlPr>
                          </m:radPr>
                          <m:deg/>
                          <m:e>
                            <m:r>
                              <a:rPr lang="en-US" sz="2400" b="1" i="1">
                                <a:solidFill>
                                  <a:srgbClr val="0000CC"/>
                                </a:solidFill>
                                <a:latin typeface="Cambria Math" panose="02040503050406030204" pitchFamily="18" charset="0"/>
                                <a:cs typeface="Times New Roman" panose="02020603050405020304" pitchFamily="18" charset="0"/>
                              </a:rPr>
                              <m:t>𝟓</m:t>
                            </m:r>
                          </m:e>
                        </m:rad>
                      </m:den>
                    </m:f>
                  </m:oMath>
                </a14:m>
                <a:r>
                  <a:rPr lang="en-US" sz="2400"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rounded to the nearest integer.     [ or, time complexity F(n) = </a:t>
                </a:r>
                <a14:m>
                  <m:oMath xmlns:m="http://schemas.openxmlformats.org/officeDocument/2006/math">
                    <m:f>
                      <m:fPr>
                        <m:ctrlPr>
                          <a:rPr lang="en-US" sz="2400" b="1" i="1">
                            <a:solidFill>
                              <a:srgbClr val="0000CC"/>
                            </a:solidFill>
                            <a:latin typeface="Cambria Math" panose="02040503050406030204" pitchFamily="18" charset="0"/>
                            <a:cs typeface="Times New Roman" panose="02020603050405020304" pitchFamily="18" charset="0"/>
                          </a:rPr>
                        </m:ctrlPr>
                      </m:fPr>
                      <m:num>
                        <m:r>
                          <a:rPr lang="en-US" sz="2400" b="1" i="1">
                            <a:solidFill>
                              <a:srgbClr val="0000CC"/>
                            </a:solidFill>
                            <a:latin typeface="Cambria Math" panose="02040503050406030204" pitchFamily="18" charset="0"/>
                            <a:cs typeface="Times New Roman" panose="02020603050405020304" pitchFamily="18" charset="0"/>
                          </a:rPr>
                          <m:t>𝟏</m:t>
                        </m:r>
                      </m:num>
                      <m:den>
                        <m:rad>
                          <m:radPr>
                            <m:degHide m:val="on"/>
                            <m:ctrlPr>
                              <a:rPr lang="en-US" sz="2400" b="1" i="1">
                                <a:solidFill>
                                  <a:srgbClr val="0000CC"/>
                                </a:solidFill>
                                <a:latin typeface="Cambria Math" panose="02040503050406030204" pitchFamily="18" charset="0"/>
                                <a:cs typeface="Times New Roman" panose="02020603050405020304" pitchFamily="18" charset="0"/>
                              </a:rPr>
                            </m:ctrlPr>
                          </m:radPr>
                          <m:deg/>
                          <m:e>
                            <m:r>
                              <a:rPr lang="en-US" sz="2400" b="1" i="1">
                                <a:solidFill>
                                  <a:srgbClr val="0000CC"/>
                                </a:solidFill>
                                <a:latin typeface="Cambria Math" panose="02040503050406030204" pitchFamily="18" charset="0"/>
                                <a:cs typeface="Times New Roman" panose="02020603050405020304" pitchFamily="18" charset="0"/>
                              </a:rPr>
                              <m:t>𝟓</m:t>
                            </m:r>
                          </m:e>
                        </m:rad>
                      </m:den>
                    </m:f>
                  </m:oMath>
                </a14:m>
                <a:r>
                  <a:rPr lang="en-US" sz="2400"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Θ(</a:t>
                </a:r>
                <a:r>
                  <a:rPr lang="en-US" sz="2400" dirty="0" err="1">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spcBef>
                    <a:spcPts val="1200"/>
                  </a:spcBef>
                  <a:buFont typeface="Arial" panose="020B0604020202020204" pitchFamily="34" charset="0"/>
                  <a:buChar char="•"/>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Thus, Fibonacci numbers grow exponentially.</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4D13282D-D657-4A3D-9E05-378D0C44E94F}"/>
                  </a:ext>
                </a:extLst>
              </p:cNvPr>
              <p:cNvSpPr>
                <a:spLocks noRot="1" noChangeAspect="1" noMove="1" noResize="1" noEditPoints="1" noAdjustHandles="1" noChangeArrowheads="1" noChangeShapeType="1" noTextEdit="1"/>
              </p:cNvSpPr>
              <p:nvPr/>
            </p:nvSpPr>
            <p:spPr>
              <a:xfrm>
                <a:off x="1894956" y="718498"/>
                <a:ext cx="9217742" cy="5672002"/>
              </a:xfrm>
              <a:prstGeom prst="rect">
                <a:avLst/>
              </a:prstGeom>
              <a:blipFill>
                <a:blip r:embed="rId2"/>
                <a:stretch>
                  <a:fillRect l="-926" b="-1505"/>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5A31272D-C8D0-4014-A087-4A7D8B4FCCB9}"/>
              </a:ext>
            </a:extLst>
          </p:cNvPr>
          <p:cNvSpPr/>
          <p:nvPr/>
        </p:nvSpPr>
        <p:spPr>
          <a:xfrm>
            <a:off x="599959" y="123011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8520">
            <a:off x="599957" y="1230117"/>
            <a:ext cx="665826"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343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4AFBE6F-FF7F-4BB4-AD37-9B7237F6EC49}"/>
              </a:ext>
            </a:extLst>
          </p:cNvPr>
          <p:cNvSpPr txBox="1"/>
          <p:nvPr/>
        </p:nvSpPr>
        <p:spPr>
          <a:xfrm>
            <a:off x="1153189" y="2528591"/>
            <a:ext cx="9885621" cy="96094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85676" y="933192"/>
                <a:ext cx="8611263" cy="3690754"/>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 fact, one can prove that the impact of the second term  </a:t>
                </a:r>
                <a14:m>
                  <m:oMath xmlns:m="http://schemas.openxmlformats.org/officeDocument/2006/math">
                    <m:f>
                      <m:fPr>
                        <m:ctrlPr>
                          <a:rPr lang="en-US" sz="22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1" i="1">
                            <a:effectLst/>
                            <a:latin typeface="Cambria Math" panose="02040503050406030204" pitchFamily="18" charset="0"/>
                            <a:ea typeface="Calibri" panose="020F0502020204030204" pitchFamily="34" charset="0"/>
                            <a:cs typeface="Times New Roman" panose="02020603050405020304" pitchFamily="18" charset="0"/>
                          </a:rPr>
                          <m:t>𝟏</m:t>
                        </m:r>
                      </m:num>
                      <m:den>
                        <m:rad>
                          <m:radPr>
                            <m:degHide m:val="on"/>
                            <m:ctrlPr>
                              <a:rPr lang="en-US" sz="2200" b="1"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b="1" i="1">
                                <a:effectLst/>
                                <a:latin typeface="Cambria Math" panose="02040503050406030204" pitchFamily="18" charset="0"/>
                                <a:ea typeface="Calibri" panose="020F0502020204030204" pitchFamily="34" charset="0"/>
                                <a:cs typeface="Times New Roman" panose="02020603050405020304" pitchFamily="18" charset="0"/>
                              </a:rPr>
                              <m:t>𝟓</m:t>
                            </m:r>
                          </m:e>
                        </m:rad>
                      </m:den>
                    </m:f>
                    <m:r>
                      <a:rPr lang="en-US" sz="2200" b="1"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acc>
                      <m:accPr>
                        <m:chr m:val="̂"/>
                        <m:ctrlPr>
                          <a:rPr lang="en-US" sz="2400" i="1">
                            <a:latin typeface="Cambria Math" panose="02040503050406030204" pitchFamily="18" charset="0"/>
                            <a:cs typeface="Times New Roman" panose="02020603050405020304" pitchFamily="18" charset="0"/>
                          </a:rPr>
                        </m:ctrlPr>
                      </m:acc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200" b="1"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on the value of </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F(n)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can be obtained by rounding off the value of the first term to the nearest integer. In other words, </a:t>
                </a:r>
              </a:p>
              <a:p>
                <a:pPr>
                  <a:lnSpc>
                    <a:spcPct val="107000"/>
                  </a:lnSpc>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for every nonnegative integer </a:t>
                </a:r>
                <a:r>
                  <a:rPr lang="en-US" sz="22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F(n) = =  </a:t>
                </a:r>
                <a14:m>
                  <m:oMath xmlns:m="http://schemas.openxmlformats.org/officeDocument/2006/math">
                    <m:f>
                      <m:fPr>
                        <m:ctrlPr>
                          <a:rPr lang="en-US" sz="2200" b="1"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1"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𝟏</m:t>
                        </m:r>
                      </m:num>
                      <m:den>
                        <m:rad>
                          <m:radPr>
                            <m:degHide m:val="on"/>
                            <m:ctrlPr>
                              <a:rPr lang="en-US" sz="2200" b="1"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b="1"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𝟓</m:t>
                            </m:r>
                          </m:e>
                        </m:rad>
                      </m:den>
                    </m:f>
                    <m:r>
                      <a:rPr lang="en-US" sz="2200" b="1"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b="1"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Ø</m:t>
                        </m:r>
                      </m:e>
                      <m:sup>
                        <m:r>
                          <a:rPr lang="en-US" sz="2200" b="1"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𝐧</m:t>
                        </m:r>
                      </m:sup>
                    </m:sSup>
                  </m:oMath>
                </a14:m>
                <a:r>
                  <a:rPr lang="en-US" sz="22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rounded to the nearest integer.</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Recalled the Fibonacci numbers are: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85676" y="933192"/>
                <a:ext cx="8611263" cy="3690754"/>
              </a:xfrm>
              <a:prstGeom prst="rect">
                <a:avLst/>
              </a:prstGeom>
              <a:blipFill>
                <a:blip r:embed="rId2"/>
                <a:stretch>
                  <a:fillRect l="-921" r="-567"/>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236296462"/>
              </p:ext>
            </p:extLst>
          </p:nvPr>
        </p:nvGraphicFramePr>
        <p:xfrm>
          <a:off x="1764007" y="4623946"/>
          <a:ext cx="8189514" cy="717550"/>
        </p:xfrm>
        <a:graphic>
          <a:graphicData uri="http://schemas.openxmlformats.org/drawingml/2006/table">
            <a:tbl>
              <a:tblPr firstRow="1" firstCol="1" bandRow="1">
                <a:tableStyleId>{5C22544A-7EE6-4342-B048-85BDC9FD1C3A}</a:tableStyleId>
              </a:tblPr>
              <a:tblGrid>
                <a:gridCol w="638072">
                  <a:extLst>
                    <a:ext uri="{9D8B030D-6E8A-4147-A177-3AD203B41FA5}">
                      <a16:colId xmlns:a16="http://schemas.microsoft.com/office/drawing/2014/main" val="20000"/>
                    </a:ext>
                  </a:extLst>
                </a:gridCol>
                <a:gridCol w="580738">
                  <a:extLst>
                    <a:ext uri="{9D8B030D-6E8A-4147-A177-3AD203B41FA5}">
                      <a16:colId xmlns:a16="http://schemas.microsoft.com/office/drawing/2014/main" val="20001"/>
                    </a:ext>
                  </a:extLst>
                </a:gridCol>
                <a:gridCol w="580738">
                  <a:extLst>
                    <a:ext uri="{9D8B030D-6E8A-4147-A177-3AD203B41FA5}">
                      <a16:colId xmlns:a16="http://schemas.microsoft.com/office/drawing/2014/main" val="20002"/>
                    </a:ext>
                  </a:extLst>
                </a:gridCol>
                <a:gridCol w="580738">
                  <a:extLst>
                    <a:ext uri="{9D8B030D-6E8A-4147-A177-3AD203B41FA5}">
                      <a16:colId xmlns:a16="http://schemas.microsoft.com/office/drawing/2014/main" val="20003"/>
                    </a:ext>
                  </a:extLst>
                </a:gridCol>
                <a:gridCol w="581662">
                  <a:extLst>
                    <a:ext uri="{9D8B030D-6E8A-4147-A177-3AD203B41FA5}">
                      <a16:colId xmlns:a16="http://schemas.microsoft.com/office/drawing/2014/main" val="20004"/>
                    </a:ext>
                  </a:extLst>
                </a:gridCol>
                <a:gridCol w="581662">
                  <a:extLst>
                    <a:ext uri="{9D8B030D-6E8A-4147-A177-3AD203B41FA5}">
                      <a16:colId xmlns:a16="http://schemas.microsoft.com/office/drawing/2014/main" val="20005"/>
                    </a:ext>
                  </a:extLst>
                </a:gridCol>
                <a:gridCol w="580738">
                  <a:extLst>
                    <a:ext uri="{9D8B030D-6E8A-4147-A177-3AD203B41FA5}">
                      <a16:colId xmlns:a16="http://schemas.microsoft.com/office/drawing/2014/main" val="20006"/>
                    </a:ext>
                  </a:extLst>
                </a:gridCol>
                <a:gridCol w="580738">
                  <a:extLst>
                    <a:ext uri="{9D8B030D-6E8A-4147-A177-3AD203B41FA5}">
                      <a16:colId xmlns:a16="http://schemas.microsoft.com/office/drawing/2014/main" val="20007"/>
                    </a:ext>
                  </a:extLst>
                </a:gridCol>
                <a:gridCol w="580738">
                  <a:extLst>
                    <a:ext uri="{9D8B030D-6E8A-4147-A177-3AD203B41FA5}">
                      <a16:colId xmlns:a16="http://schemas.microsoft.com/office/drawing/2014/main" val="20008"/>
                    </a:ext>
                  </a:extLst>
                </a:gridCol>
                <a:gridCol w="580738">
                  <a:extLst>
                    <a:ext uri="{9D8B030D-6E8A-4147-A177-3AD203B41FA5}">
                      <a16:colId xmlns:a16="http://schemas.microsoft.com/office/drawing/2014/main" val="20009"/>
                    </a:ext>
                  </a:extLst>
                </a:gridCol>
                <a:gridCol w="580738">
                  <a:extLst>
                    <a:ext uri="{9D8B030D-6E8A-4147-A177-3AD203B41FA5}">
                      <a16:colId xmlns:a16="http://schemas.microsoft.com/office/drawing/2014/main" val="20010"/>
                    </a:ext>
                  </a:extLst>
                </a:gridCol>
                <a:gridCol w="580738">
                  <a:extLst>
                    <a:ext uri="{9D8B030D-6E8A-4147-A177-3AD203B41FA5}">
                      <a16:colId xmlns:a16="http://schemas.microsoft.com/office/drawing/2014/main" val="20011"/>
                    </a:ext>
                  </a:extLst>
                </a:gridCol>
                <a:gridCol w="580738">
                  <a:extLst>
                    <a:ext uri="{9D8B030D-6E8A-4147-A177-3AD203B41FA5}">
                      <a16:colId xmlns:a16="http://schemas.microsoft.com/office/drawing/2014/main" val="20012"/>
                    </a:ext>
                  </a:extLst>
                </a:gridCol>
                <a:gridCol w="580738">
                  <a:extLst>
                    <a:ext uri="{9D8B030D-6E8A-4147-A177-3AD203B41FA5}">
                      <a16:colId xmlns:a16="http://schemas.microsoft.com/office/drawing/2014/main" val="20013"/>
                    </a:ext>
                  </a:extLst>
                </a:gridCol>
              </a:tblGrid>
              <a:tr h="257175">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k=0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3</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4</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5</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6</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7</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8</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9</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13</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5257">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F=0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3</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5</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8</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13</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21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34</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54</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88</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142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230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5" name="Thought Bubble: Cloud 3">
            <a:extLst>
              <a:ext uri="{FF2B5EF4-FFF2-40B4-BE49-F238E27FC236}">
                <a16:creationId xmlns:a16="http://schemas.microsoft.com/office/drawing/2014/main" id="{9B342A48-C8FB-4E21-9AD2-FA94F5454252}"/>
              </a:ext>
            </a:extLst>
          </p:cNvPr>
          <p:cNvSpPr/>
          <p:nvPr/>
        </p:nvSpPr>
        <p:spPr>
          <a:xfrm>
            <a:off x="381474" y="3140764"/>
            <a:ext cx="461364" cy="247177"/>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86943">
            <a:off x="387587" y="3098284"/>
            <a:ext cx="545748" cy="297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796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757335321"/>
                  </p:ext>
                </p:extLst>
              </p:nvPr>
            </p:nvGraphicFramePr>
            <p:xfrm>
              <a:off x="1400034" y="578033"/>
              <a:ext cx="10141176" cy="5178759"/>
            </p:xfrm>
            <a:graphic>
              <a:graphicData uri="http://schemas.openxmlformats.org/drawingml/2006/table">
                <a:tbl>
                  <a:tblPr firstRow="1" firstCol="1" bandRow="1">
                    <a:tableStyleId>{5C22544A-7EE6-4342-B048-85BDC9FD1C3A}</a:tableStyleId>
                  </a:tblPr>
                  <a:tblGrid>
                    <a:gridCol w="527033">
                      <a:extLst>
                        <a:ext uri="{9D8B030D-6E8A-4147-A177-3AD203B41FA5}">
                          <a16:colId xmlns:a16="http://schemas.microsoft.com/office/drawing/2014/main" val="20000"/>
                        </a:ext>
                      </a:extLst>
                    </a:gridCol>
                    <a:gridCol w="1037216">
                      <a:extLst>
                        <a:ext uri="{9D8B030D-6E8A-4147-A177-3AD203B41FA5}">
                          <a16:colId xmlns:a16="http://schemas.microsoft.com/office/drawing/2014/main" val="20001"/>
                        </a:ext>
                      </a:extLst>
                    </a:gridCol>
                    <a:gridCol w="1428229">
                      <a:extLst>
                        <a:ext uri="{9D8B030D-6E8A-4147-A177-3AD203B41FA5}">
                          <a16:colId xmlns:a16="http://schemas.microsoft.com/office/drawing/2014/main" val="20002"/>
                        </a:ext>
                      </a:extLst>
                    </a:gridCol>
                    <a:gridCol w="1443342">
                      <a:extLst>
                        <a:ext uri="{9D8B030D-6E8A-4147-A177-3AD203B41FA5}">
                          <a16:colId xmlns:a16="http://schemas.microsoft.com/office/drawing/2014/main" val="2094918682"/>
                        </a:ext>
                      </a:extLst>
                    </a:gridCol>
                    <a:gridCol w="1443342">
                      <a:extLst>
                        <a:ext uri="{9D8B030D-6E8A-4147-A177-3AD203B41FA5}">
                          <a16:colId xmlns:a16="http://schemas.microsoft.com/office/drawing/2014/main" val="20003"/>
                        </a:ext>
                      </a:extLst>
                    </a:gridCol>
                    <a:gridCol w="1499133">
                      <a:extLst>
                        <a:ext uri="{9D8B030D-6E8A-4147-A177-3AD203B41FA5}">
                          <a16:colId xmlns:a16="http://schemas.microsoft.com/office/drawing/2014/main" val="20004"/>
                        </a:ext>
                      </a:extLst>
                    </a:gridCol>
                    <a:gridCol w="1486606">
                      <a:extLst>
                        <a:ext uri="{9D8B030D-6E8A-4147-A177-3AD203B41FA5}">
                          <a16:colId xmlns:a16="http://schemas.microsoft.com/office/drawing/2014/main" val="20005"/>
                        </a:ext>
                      </a:extLst>
                    </a:gridCol>
                    <a:gridCol w="1276275">
                      <a:extLst>
                        <a:ext uri="{9D8B030D-6E8A-4147-A177-3AD203B41FA5}">
                          <a16:colId xmlns:a16="http://schemas.microsoft.com/office/drawing/2014/main" val="20006"/>
                        </a:ext>
                      </a:extLst>
                    </a:gridCol>
                  </a:tblGrid>
                  <a:tr h="1289520">
                    <a:tc>
                      <a:txBody>
                        <a:bodyPr/>
                        <a:lstStyle/>
                        <a:p>
                          <a:pPr marL="0" marR="0" algn="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ad>
                                  <m:radPr>
                                    <m:degHide m:val="on"/>
                                    <m:ctrlPr>
                                      <a:rPr lang="en-US" sz="1800" b="1" i="1" smtClean="0">
                                        <a:solidFill>
                                          <a:srgbClr val="FF0000"/>
                                        </a:solidFill>
                                        <a:effectLst/>
                                        <a:latin typeface="Cambria Math" panose="02040503050406030204" pitchFamily="18" charset="0"/>
                                        <a:cs typeface="Courier New" panose="02070309020205020404" pitchFamily="49" charset="0"/>
                                      </a:rPr>
                                    </m:ctrlPr>
                                  </m:radPr>
                                  <m:deg/>
                                  <m:e>
                                    <m:r>
                                      <a:rPr lang="en-US" sz="1800" b="1"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𝟓</m:t>
                                    </m:r>
                                  </m:e>
                                </m:rad>
                                <m:r>
                                  <a:rPr lang="en-US" sz="1800" b="1" i="1" smtClean="0">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m:t>
                                </m:r>
                              </m:oMath>
                            </m:oMathPara>
                          </a14:m>
                          <a:endParaRPr lang="en-US" sz="1800" b="1" dirty="0">
                            <a:solidFill>
                              <a:srgbClr val="FF0000"/>
                            </a:solidFill>
                            <a:effectLst/>
                            <a:latin typeface="Times New Roman" panose="02020603050405020304" pitchFamily="18" charset="0"/>
                            <a:ea typeface="Calibri" panose="020F0502020204030204" pitchFamily="34" charset="0"/>
                            <a:cs typeface="Courier New" panose="02070309020205020404" pitchFamily="49" charset="0"/>
                          </a:endParaRPr>
                        </a:p>
                        <a:p>
                          <a:pPr marL="0" marR="0" algn="r">
                            <a:lnSpc>
                              <a:spcPct val="100000"/>
                            </a:lnSpc>
                            <a:spcBef>
                              <a:spcPts val="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2.236067977</a:t>
                          </a:r>
                          <a:endPar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F(n) = </a:t>
                          </a:r>
                        </a:p>
                        <a:p>
                          <a:pPr marL="0" marR="0" algn="ctr">
                            <a:lnSpc>
                              <a:spcPct val="100000"/>
                            </a:lnSpc>
                            <a:spcBef>
                              <a:spcPts val="0"/>
                            </a:spcBef>
                            <a:spcAft>
                              <a:spcPts val="0"/>
                            </a:spcAft>
                          </a:pPr>
                          <a:r>
                            <a:rPr 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1800" b="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Ø</a:t>
                          </a:r>
                          <a:r>
                            <a:rPr lang="en-US" sz="1800" b="0" baseline="30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a:t>
                          </a:r>
                          <a:r>
                            <a:rPr 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)/√5 </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1" i="1" smtClean="0">
                                        <a:solidFill>
                                          <a:srgbClr val="FF0000"/>
                                        </a:solidFill>
                                        <a:effectLst/>
                                        <a:latin typeface="Cambria Math" panose="02040503050406030204" pitchFamily="18" charset="0"/>
                                      </a:rPr>
                                    </m:ctrlPr>
                                  </m:fPr>
                                  <m:num>
                                    <m:r>
                                      <a:rPr lang="en-US" sz="18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𝟏</m:t>
                                    </m:r>
                                  </m:num>
                                  <m:den>
                                    <m:rad>
                                      <m:radPr>
                                        <m:degHide m:val="on"/>
                                        <m:ctrlPr>
                                          <a:rPr lang="en-US" sz="1800" b="1" i="1">
                                            <a:solidFill>
                                              <a:srgbClr val="FF0000"/>
                                            </a:solidFill>
                                            <a:effectLst/>
                                            <a:latin typeface="Cambria Math" panose="02040503050406030204" pitchFamily="18" charset="0"/>
                                          </a:rPr>
                                        </m:ctrlPr>
                                      </m:radPr>
                                      <m:deg/>
                                      <m:e>
                                        <m:r>
                                          <a:rPr lang="en-US" sz="18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𝟓</m:t>
                                        </m:r>
                                      </m:e>
                                    </m:rad>
                                  </m:den>
                                </m:f>
                                <m:r>
                                  <a:rPr lang="en-US" sz="1800" b="1"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800" dirty="0">
                            <a:solidFill>
                              <a:srgbClr val="FF0000"/>
                            </a:solidFill>
                          </a:endParaRPr>
                        </a:p>
                        <a:p>
                          <a:pPr marL="0" marR="0" algn="r">
                            <a:lnSpc>
                              <a:spcPct val="100000"/>
                            </a:lnSpc>
                            <a:spcBef>
                              <a:spcPts val="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0.447213595</a:t>
                          </a:r>
                          <a:endPar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F(n)=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877323">
                    <a:tc>
                      <a:txBody>
                        <a:bodyPr/>
                        <a:lstStyle/>
                        <a:p>
                          <a:pPr marL="0" marR="0">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Ø</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0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1" i="1">
                                      <a:effectLst/>
                                      <a:latin typeface="Cambria Math" panose="02040503050406030204" pitchFamily="18" charset="0"/>
                                      <a:ea typeface="Calibri" panose="020F0502020204030204" pitchFamily="34" charset="0"/>
                                      <a:cs typeface="Times New Roman" panose="02020603050405020304" pitchFamily="18" charset="0"/>
                                    </a:rPr>
                                    <m:t>𝟏</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 + </m:t>
                                  </m:r>
                                  <m:rad>
                                    <m:radPr>
                                      <m:degHide m:val="on"/>
                                      <m:ctrlPr>
                                        <a:rPr lang="en-US" sz="2000" b="1"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𝟓</m:t>
                                      </m:r>
                                    </m:e>
                                  </m:rad>
                                </m:num>
                                <m:den>
                                  <m:r>
                                    <a:rPr lang="en-US" sz="2000" b="1" i="1">
                                      <a:effectLst/>
                                      <a:latin typeface="Cambria Math" panose="02040503050406030204" pitchFamily="18" charset="0"/>
                                      <a:ea typeface="Calibri" panose="020F0502020204030204" pitchFamily="34" charset="0"/>
                                      <a:cs typeface="Times New Roman" panose="02020603050405020304" pitchFamily="18" charset="0"/>
                                    </a:rPr>
                                    <m:t>𝟐</m:t>
                                  </m:r>
                                </m:den>
                              </m:f>
                            </m:oMath>
                          </a14:m>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Ø</a:t>
                          </a:r>
                          <a:r>
                            <a:rPr lang="en-US" sz="2000" baseline="30000" dirty="0" err="1">
                              <a:solidFill>
                                <a:schemeClr val="tx1"/>
                              </a:solidFill>
                              <a:effectLst/>
                              <a:latin typeface="Times New Roman" panose="02020603050405020304" pitchFamily="18" charset="0"/>
                              <a:cs typeface="Times New Roman" panose="02020603050405020304" pitchFamily="18" charset="0"/>
                            </a:rPr>
                            <a:t>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err="1">
                              <a:latin typeface="Times New Roman" panose="02020603050405020304" pitchFamily="18" charset="0"/>
                              <a:ea typeface="Calibri" panose="020F0502020204030204" pitchFamily="34" charset="0"/>
                              <a:cs typeface="Times New Roman" panose="02020603050405020304" pitchFamily="18" charset="0"/>
                            </a:rPr>
                            <a:t>Ø</a:t>
                          </a:r>
                          <a:r>
                            <a:rPr lang="en-US" sz="2000" baseline="30000" dirty="0" err="1">
                              <a:solidFill>
                                <a:schemeClr val="tx1"/>
                              </a:solidFill>
                              <a:effectLst/>
                              <a:latin typeface="Times New Roman" panose="02020603050405020304" pitchFamily="18" charset="0"/>
                              <a:cs typeface="Times New Roman" panose="02020603050405020304" pitchFamily="18" charset="0"/>
                            </a:rPr>
                            <a:t>n</a:t>
                          </a:r>
                          <a:r>
                            <a:rPr lang="en-US" sz="2000" baseline="30000" dirty="0">
                              <a:solidFill>
                                <a:schemeClr val="tx1"/>
                              </a:solidFill>
                              <a:effectLst/>
                              <a:latin typeface="Times New Roman" panose="02020603050405020304" pitchFamily="18" charset="0"/>
                              <a:cs typeface="Times New Roman" panose="02020603050405020304" pitchFamily="18" charset="0"/>
                            </a:rPr>
                            <a:t> </a:t>
                          </a:r>
                          <a:r>
                            <a:rPr lang="en-US" sz="2000" baseline="0" dirty="0">
                              <a:solidFill>
                                <a:schemeClr val="tx1"/>
                              </a:solidFill>
                              <a:effectLst/>
                              <a:latin typeface="Times New Roman" panose="02020603050405020304" pitchFamily="18" charset="0"/>
                              <a:cs typeface="Times New Roman" panose="02020603050405020304" pitchFamily="18" charset="0"/>
                            </a:rPr>
                            <a:t>/</a:t>
                          </a:r>
                          <a14:m>
                            <m:oMath xmlns:m="http://schemas.openxmlformats.org/officeDocument/2006/math">
                              <m:rad>
                                <m:radPr>
                                  <m:degHide m:val="on"/>
                                  <m:ctrlPr>
                                    <a:rPr lang="en-US" sz="2000" b="1" i="1" smtClean="0">
                                      <a:solidFill>
                                        <a:srgbClr val="FF0000"/>
                                      </a:solidFill>
                                      <a:effectLst/>
                                      <a:latin typeface="Cambria Math" panose="02040503050406030204" pitchFamily="18" charset="0"/>
                                      <a:cs typeface="Courier New" panose="02070309020205020404" pitchFamily="49" charset="0"/>
                                    </a:rPr>
                                  </m:ctrlPr>
                                </m:radPr>
                                <m:deg/>
                                <m:e>
                                  <m:r>
                                    <a:rPr lang="en-US" sz="2000" b="1"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𝟓</m:t>
                                  </m:r>
                                </m:e>
                              </m:rad>
                            </m:oMath>
                          </a14:m>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00000"/>
                            </a:lnSpc>
                            <a:spcBef>
                              <a:spcPts val="0"/>
                            </a:spcBef>
                            <a:spcAft>
                              <a:spcPts val="0"/>
                            </a:spcAft>
                          </a:pP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m:rPr>
                                      <m:nor/>
                                    </m:rPr>
                                    <a:rPr lang="en-US" sz="20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 </a:t>
                          </a:r>
                        </a:p>
                        <a:p>
                          <a:pPr marL="0" marR="0" algn="ctr">
                            <a:lnSpc>
                              <a:spcPct val="100000"/>
                            </a:lnSpc>
                            <a:spcBef>
                              <a:spcPts val="0"/>
                            </a:spcBef>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0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1" i="1">
                                      <a:effectLst/>
                                      <a:latin typeface="Cambria Math" panose="02040503050406030204" pitchFamily="18" charset="0"/>
                                      <a:ea typeface="Calibri" panose="020F0502020204030204" pitchFamily="34" charset="0"/>
                                      <a:cs typeface="Times New Roman" panose="02020603050405020304" pitchFamily="18" charset="0"/>
                                    </a:rPr>
                                    <m:t>𝟏</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 − </m:t>
                                  </m:r>
                                  <m:rad>
                                    <m:radPr>
                                      <m:degHide m:val="on"/>
                                      <m:ctrlPr>
                                        <a:rPr lang="en-US" sz="2000" b="1"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𝟓</m:t>
                                      </m:r>
                                    </m:e>
                                  </m:rad>
                                </m:num>
                                <m:den>
                                  <m:r>
                                    <a:rPr lang="en-US" sz="2000" b="1" i="1">
                                      <a:effectLst/>
                                      <a:latin typeface="Cambria Math" panose="02040503050406030204" pitchFamily="18" charset="0"/>
                                      <a:ea typeface="Calibri" panose="020F0502020204030204" pitchFamily="34" charset="0"/>
                                      <a:cs typeface="Times New Roman" panose="02020603050405020304" pitchFamily="18" charset="0"/>
                                    </a:rPr>
                                    <m:t>𝟐</m:t>
                                  </m:r>
                                </m:den>
                              </m:f>
                            </m:oMath>
                          </a14:m>
                          <a:r>
                            <a:rPr lang="en-US" sz="2000" baseline="30000" dirty="0">
                              <a:solidFill>
                                <a:schemeClr val="tx1"/>
                              </a:solidFill>
                              <a:effectLst/>
                              <a:latin typeface="Times New Roman" panose="02020603050405020304" pitchFamily="18" charset="0"/>
                              <a:cs typeface="Times New Roman" panose="02020603050405020304" pitchFamily="18" charset="0"/>
                            </a:rPr>
                            <a:t>  </a:t>
                          </a: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m:rPr>
                                      <m:nor/>
                                    </m:rPr>
                                    <a:rPr lang="en-US" sz="20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000" baseline="30000" dirty="0">
                              <a:solidFill>
                                <a:schemeClr val="tx1"/>
                              </a:solidFill>
                              <a:effectLst/>
                              <a:latin typeface="Times New Roman" panose="02020603050405020304" pitchFamily="18" charset="0"/>
                              <a:cs typeface="Times New Roman" panose="02020603050405020304" pitchFamily="18" charset="0"/>
                            </a:rPr>
                            <a:t> 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Ø</a:t>
                          </a:r>
                          <a:r>
                            <a:rPr lang="en-US" sz="2000" baseline="30000" dirty="0" err="1">
                              <a:solidFill>
                                <a:schemeClr val="tx1"/>
                              </a:solidFill>
                              <a:effectLst/>
                              <a:latin typeface="Times New Roman" panose="02020603050405020304" pitchFamily="18" charset="0"/>
                              <a:cs typeface="Times New Roman" panose="02020603050405020304" pitchFamily="18" charset="0"/>
                            </a:rPr>
                            <a:t>n</a:t>
                          </a:r>
                          <a:r>
                            <a:rPr lang="en-US" sz="2000" dirty="0">
                              <a:solidFill>
                                <a:schemeClr val="tx1"/>
                              </a:solidFill>
                              <a:effectLst/>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m:rPr>
                                      <m:nor/>
                                    </m:rPr>
                                    <a:rPr lang="en-US" sz="2000" dirty="0">
                                      <a:latin typeface="Times New Roman" panose="02020603050405020304" pitchFamily="18" charset="0"/>
                                      <a:ea typeface="Calibri" panose="020F0502020204030204" pitchFamily="34" charset="0"/>
                                      <a:cs typeface="Times New Roman" panose="02020603050405020304" pitchFamily="18" charset="0"/>
                                    </a:rPr>
                                    <m:t>Ø</m:t>
                                  </m:r>
                                </m:e>
                              </m:acc>
                            </m:oMath>
                          </a14:m>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14:m>
                            <m:oMath xmlns:m="http://schemas.openxmlformats.org/officeDocument/2006/math">
                              <m:f>
                                <m:fPr>
                                  <m:ctrlPr>
                                    <a:rPr lang="en-US" sz="2000" i="1" smtClean="0">
                                      <a:solidFill>
                                        <a:schemeClr val="tx1"/>
                                      </a:solidFill>
                                      <a:effectLst/>
                                      <a:latin typeface="Cambria Math" panose="02040503050406030204" pitchFamily="18" charset="0"/>
                                    </a:rPr>
                                  </m:ctrlPr>
                                </m:fPr>
                                <m:num>
                                  <m:r>
                                    <a:rPr lang="en-US" sz="2000">
                                      <a:solidFill>
                                        <a:schemeClr val="tx1"/>
                                      </a:solidFill>
                                      <a:effectLst/>
                                      <a:latin typeface="Cambria Math" panose="02040503050406030204" pitchFamily="18" charset="0"/>
                                    </a:rPr>
                                    <m:t>𝟏</m:t>
                                  </m:r>
                                </m:num>
                                <m:den>
                                  <m:rad>
                                    <m:radPr>
                                      <m:degHide m:val="on"/>
                                      <m:ctrlPr>
                                        <a:rPr lang="en-US" sz="2000" i="1">
                                          <a:solidFill>
                                            <a:schemeClr val="tx1"/>
                                          </a:solidFill>
                                          <a:effectLst/>
                                          <a:latin typeface="Cambria Math" panose="02040503050406030204" pitchFamily="18" charset="0"/>
                                        </a:rPr>
                                      </m:ctrlPr>
                                    </m:radPr>
                                    <m:deg/>
                                    <m:e>
                                      <m:r>
                                        <a:rPr lang="en-US" sz="2000">
                                          <a:solidFill>
                                            <a:schemeClr val="tx1"/>
                                          </a:solidFill>
                                          <a:effectLst/>
                                          <a:latin typeface="Cambria Math" panose="02040503050406030204" pitchFamily="18" charset="0"/>
                                        </a:rPr>
                                        <m:t>𝟓</m:t>
                                      </m:r>
                                    </m:e>
                                  </m:rad>
                                  <m:r>
                                    <a:rPr lang="en-US" sz="2000">
                                      <a:solidFill>
                                        <a:schemeClr val="tx1"/>
                                      </a:solidFill>
                                      <a:effectLst/>
                                      <a:latin typeface="Cambria Math" panose="02040503050406030204" pitchFamily="18" charset="0"/>
                                    </a:rPr>
                                    <m:t> </m:t>
                                  </m:r>
                                </m:den>
                              </m:f>
                            </m:oMath>
                          </a14:m>
                          <a:r>
                            <a:rPr lang="en-US" sz="2000" dirty="0">
                              <a:solidFill>
                                <a:schemeClr val="tx1"/>
                              </a:solidFill>
                              <a:effectLs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Ø</a:t>
                          </a:r>
                          <a:r>
                            <a:rPr lang="en-US" sz="2000" baseline="30000" dirty="0">
                              <a:solidFill>
                                <a:schemeClr val="tx1"/>
                              </a:solidFill>
                              <a:effectLst/>
                              <a:latin typeface="Times New Roman" panose="02020603050405020304" pitchFamily="18" charset="0"/>
                              <a:cs typeface="Times New Roman" panose="02020603050405020304" pitchFamily="18" charset="0"/>
                            </a:rPr>
                            <a:t>n</a:t>
                          </a:r>
                          <a:r>
                            <a:rPr lang="en-US" sz="2000" dirty="0">
                              <a:solidFill>
                                <a:schemeClr val="tx1"/>
                              </a:solidFill>
                              <a:effectLst/>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m:rPr>
                                      <m:nor/>
                                    </m:rPr>
                                    <a:rPr lang="en-US" sz="20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000" baseline="30000" dirty="0">
                              <a:solidFill>
                                <a:schemeClr val="tx1"/>
                              </a:solidFill>
                              <a:effectLst/>
                              <a:latin typeface="Times New Roman" panose="02020603050405020304" pitchFamily="18" charset="0"/>
                              <a:cs typeface="Times New Roman" panose="02020603050405020304" pitchFamily="18" charset="0"/>
                            </a:rPr>
                            <a:t> n</a:t>
                          </a:r>
                          <a:r>
                            <a:rPr lang="en-US" sz="2000" dirty="0">
                              <a:solidFill>
                                <a:schemeClr val="tx1"/>
                              </a:solidFill>
                              <a:effectLst/>
                              <a:latin typeface="Times New Roman" panose="02020603050405020304" pitchFamily="18" charset="0"/>
                              <a:cs typeface="Times New Roman" panose="02020603050405020304" pitchFamily="18" charset="0"/>
                            </a:rPr>
                            <a:t>)</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655828">
                    <a:tc>
                      <a:txBody>
                        <a:bodyPr/>
                        <a:lstStyle/>
                        <a:p>
                          <a:pPr marL="0" marR="0" algn="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2</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1.61803</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2.618021081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1.170815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-0.61803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0.381961081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2.23606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0.99999643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513652">
                    <a:tc>
                      <a:txBody>
                        <a:bodyPr/>
                        <a:lstStyle/>
                        <a:p>
                          <a:pPr marL="0" marR="0" algn="r">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4.23603665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1.894413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-0.236063407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4.472100056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1.99998395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655828">
                    <a:tc>
                      <a:txBody>
                        <a:bodyPr/>
                        <a:lstStyle/>
                        <a:p>
                          <a:pPr marL="0" marR="0" algn="r">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4</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a:solidFill>
                                <a:schemeClr val="tx1"/>
                              </a:solidFill>
                              <a:effectLst/>
                              <a:latin typeface="Times New Roman" panose="02020603050405020304" pitchFamily="18" charset="0"/>
                              <a:cs typeface="Times New Roman" panose="02020603050405020304" pitchFamily="18" charset="0"/>
                            </a:rPr>
                            <a:t>6.85403438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3.065217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0.145894267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6.708140113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2.99997146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530780">
                    <a:tc>
                      <a:txBody>
                        <a:bodyPr/>
                        <a:lstStyle/>
                        <a:p>
                          <a:pPr marL="0" marR="0" algn="r">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5</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11.09003325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4.959614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-0.090167034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11.18020028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4.99993757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655828">
                    <a:tc>
                      <a:txBody>
                        <a:bodyPr/>
                        <a:lstStyle/>
                        <a:p>
                          <a:pPr marL="0" marR="0" algn="r">
                            <a:lnSpc>
                              <a:spcPct val="107000"/>
                            </a:lnSpc>
                            <a:spcBef>
                              <a:spcPts val="0"/>
                            </a:spcBef>
                            <a:spcAft>
                              <a:spcPts val="800"/>
                            </a:spcAft>
                          </a:pPr>
                          <a:r>
                            <a:rPr lang="en-US" sz="2000" dirty="0">
                              <a:solidFill>
                                <a:srgbClr val="0000FF"/>
                              </a:solidFill>
                              <a:effectLst/>
                              <a:latin typeface="Times New Roman" panose="02020603050405020304" pitchFamily="18" charset="0"/>
                              <a:cs typeface="Times New Roman" panose="02020603050405020304" pitchFamily="18" charset="0"/>
                            </a:rPr>
                            <a:t>6</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17.94400650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8.024804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0.055725932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a:solidFill>
                                <a:schemeClr val="tx1"/>
                              </a:solidFill>
                              <a:effectLst/>
                              <a:latin typeface="Times New Roman" panose="02020603050405020304" pitchFamily="18" charset="0"/>
                              <a:cs typeface="Times New Roman" panose="02020603050405020304" pitchFamily="18" charset="0"/>
                            </a:rPr>
                            <a:t>17.88828056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rgbClr val="0000FF"/>
                              </a:solidFill>
                              <a:effectLst/>
                              <a:latin typeface="Times New Roman" panose="02020603050405020304" pitchFamily="18" charset="0"/>
                              <a:cs typeface="Times New Roman" panose="02020603050405020304" pitchFamily="18" charset="0"/>
                            </a:rPr>
                            <a:t>7.99988227</a:t>
                          </a:r>
                          <a:endPar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757335321"/>
                  </p:ext>
                </p:extLst>
              </p:nvPr>
            </p:nvGraphicFramePr>
            <p:xfrm>
              <a:off x="1400034" y="578033"/>
              <a:ext cx="10141176" cy="5178759"/>
            </p:xfrm>
            <a:graphic>
              <a:graphicData uri="http://schemas.openxmlformats.org/drawingml/2006/table">
                <a:tbl>
                  <a:tblPr firstRow="1" firstCol="1" bandRow="1">
                    <a:tableStyleId>{5C22544A-7EE6-4342-B048-85BDC9FD1C3A}</a:tableStyleId>
                  </a:tblPr>
                  <a:tblGrid>
                    <a:gridCol w="527033">
                      <a:extLst>
                        <a:ext uri="{9D8B030D-6E8A-4147-A177-3AD203B41FA5}">
                          <a16:colId xmlns:a16="http://schemas.microsoft.com/office/drawing/2014/main" val="20000"/>
                        </a:ext>
                      </a:extLst>
                    </a:gridCol>
                    <a:gridCol w="1037216">
                      <a:extLst>
                        <a:ext uri="{9D8B030D-6E8A-4147-A177-3AD203B41FA5}">
                          <a16:colId xmlns:a16="http://schemas.microsoft.com/office/drawing/2014/main" val="20001"/>
                        </a:ext>
                      </a:extLst>
                    </a:gridCol>
                    <a:gridCol w="1428229">
                      <a:extLst>
                        <a:ext uri="{9D8B030D-6E8A-4147-A177-3AD203B41FA5}">
                          <a16:colId xmlns:a16="http://schemas.microsoft.com/office/drawing/2014/main" val="20002"/>
                        </a:ext>
                      </a:extLst>
                    </a:gridCol>
                    <a:gridCol w="1443342">
                      <a:extLst>
                        <a:ext uri="{9D8B030D-6E8A-4147-A177-3AD203B41FA5}">
                          <a16:colId xmlns:a16="http://schemas.microsoft.com/office/drawing/2014/main" val="2094918682"/>
                        </a:ext>
                      </a:extLst>
                    </a:gridCol>
                    <a:gridCol w="1443342">
                      <a:extLst>
                        <a:ext uri="{9D8B030D-6E8A-4147-A177-3AD203B41FA5}">
                          <a16:colId xmlns:a16="http://schemas.microsoft.com/office/drawing/2014/main" val="20003"/>
                        </a:ext>
                      </a:extLst>
                    </a:gridCol>
                    <a:gridCol w="1499133">
                      <a:extLst>
                        <a:ext uri="{9D8B030D-6E8A-4147-A177-3AD203B41FA5}">
                          <a16:colId xmlns:a16="http://schemas.microsoft.com/office/drawing/2014/main" val="20004"/>
                        </a:ext>
                      </a:extLst>
                    </a:gridCol>
                    <a:gridCol w="1486606">
                      <a:extLst>
                        <a:ext uri="{9D8B030D-6E8A-4147-A177-3AD203B41FA5}">
                          <a16:colId xmlns:a16="http://schemas.microsoft.com/office/drawing/2014/main" val="20005"/>
                        </a:ext>
                      </a:extLst>
                    </a:gridCol>
                    <a:gridCol w="1276275">
                      <a:extLst>
                        <a:ext uri="{9D8B030D-6E8A-4147-A177-3AD203B41FA5}">
                          <a16:colId xmlns:a16="http://schemas.microsoft.com/office/drawing/2014/main" val="20006"/>
                        </a:ext>
                      </a:extLst>
                    </a:gridCol>
                  </a:tblGrid>
                  <a:tr h="1289520">
                    <a:tc>
                      <a:txBody>
                        <a:bodyPr/>
                        <a:lstStyle/>
                        <a:p>
                          <a:pPr marL="0" marR="0" algn="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10256" t="-472" r="-502564" b="-313208"/>
                          </a:stretch>
                        </a:blipFill>
                      </a:tcPr>
                    </a:tc>
                    <a:tc>
                      <a:txBody>
                        <a:bodyPr/>
                        <a:lstStyle/>
                        <a:p>
                          <a:pPr marL="0" marR="0" algn="ctr">
                            <a:lnSpc>
                              <a:spcPct val="100000"/>
                            </a:lnSpc>
                            <a:spcBef>
                              <a:spcPts val="0"/>
                            </a:spcBef>
                            <a:spcAft>
                              <a:spcPts val="0"/>
                            </a:spcAft>
                          </a:pPr>
                          <a:r>
                            <a:rPr 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F(n) = </a:t>
                          </a:r>
                        </a:p>
                        <a:p>
                          <a:pPr marL="0" marR="0" algn="ctr">
                            <a:lnSpc>
                              <a:spcPct val="100000"/>
                            </a:lnSpc>
                            <a:spcBef>
                              <a:spcPts val="0"/>
                            </a:spcBef>
                            <a:spcAft>
                              <a:spcPts val="0"/>
                            </a:spcAft>
                          </a:pPr>
                          <a:r>
                            <a:rPr 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1800" b="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Ø</a:t>
                          </a:r>
                          <a:r>
                            <a:rPr lang="en-US" sz="1800" b="0" baseline="30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a:t>
                          </a:r>
                          <a:r>
                            <a:rPr 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)/√5 </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7595" t="-472" r="-296203" b="-313208"/>
                          </a:stretch>
                        </a:blip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F(n)=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877323">
                    <a:tc>
                      <a:txBody>
                        <a:bodyPr/>
                        <a:lstStyle/>
                        <a:p>
                          <a:pPr marL="0" marR="0">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765" t="-147917" r="-829412" b="-361111"/>
                          </a:stretch>
                        </a:blip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Ø</a:t>
                          </a:r>
                          <a:r>
                            <a:rPr lang="en-US" sz="2000" baseline="30000" dirty="0" err="1">
                              <a:solidFill>
                                <a:schemeClr val="tx1"/>
                              </a:solidFill>
                              <a:effectLst/>
                              <a:latin typeface="Times New Roman" panose="02020603050405020304" pitchFamily="18" charset="0"/>
                              <a:cs typeface="Times New Roman" panose="02020603050405020304" pitchFamily="18" charset="0"/>
                            </a:rPr>
                            <a:t>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7595" t="-147917" r="-396203" b="-361111"/>
                          </a:stretch>
                        </a:blip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7595" t="-147917" r="-296203" b="-361111"/>
                          </a:stretch>
                        </a:blip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2683" t="-147917" r="-185366" b="-361111"/>
                          </a:stretch>
                        </a:blip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96721" t="-147917" r="-86885" b="-361111"/>
                          </a:stretch>
                        </a:blip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93333" t="-147917" r="-952" b="-361111"/>
                          </a:stretch>
                        </a:blipFill>
                      </a:tcPr>
                    </a:tc>
                    <a:extLst>
                      <a:ext uri="{0D108BD9-81ED-4DB2-BD59-A6C34878D82A}">
                        <a16:rowId xmlns:a16="http://schemas.microsoft.com/office/drawing/2014/main" val="10001"/>
                      </a:ext>
                    </a:extLst>
                  </a:tr>
                  <a:tr h="655828">
                    <a:tc>
                      <a:txBody>
                        <a:bodyPr/>
                        <a:lstStyle/>
                        <a:p>
                          <a:pPr marL="0" marR="0" algn="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2</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1.61803</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2.618021081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1.170815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-0.61803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0.381961081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2.23606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0.99999643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513652">
                    <a:tc>
                      <a:txBody>
                        <a:bodyPr/>
                        <a:lstStyle/>
                        <a:p>
                          <a:pPr marL="0" marR="0" algn="r">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4.23603665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1.894413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-0.236063407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4.472100056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1.99998395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655828">
                    <a:tc>
                      <a:txBody>
                        <a:bodyPr/>
                        <a:lstStyle/>
                        <a:p>
                          <a:pPr marL="0" marR="0" algn="r">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4</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a:solidFill>
                                <a:schemeClr val="tx1"/>
                              </a:solidFill>
                              <a:effectLst/>
                              <a:latin typeface="Times New Roman" panose="02020603050405020304" pitchFamily="18" charset="0"/>
                              <a:cs typeface="Times New Roman" panose="02020603050405020304" pitchFamily="18" charset="0"/>
                            </a:rPr>
                            <a:t>6.85403438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3.065217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0.145894267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6.708140113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2.99997146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530780">
                    <a:tc>
                      <a:txBody>
                        <a:bodyPr/>
                        <a:lstStyle/>
                        <a:p>
                          <a:pPr marL="0" marR="0" algn="r">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5</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11.09003325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4.959614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-0.090167034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11.18020028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4.99993757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655828">
                    <a:tc>
                      <a:txBody>
                        <a:bodyPr/>
                        <a:lstStyle/>
                        <a:p>
                          <a:pPr marL="0" marR="0" algn="r">
                            <a:lnSpc>
                              <a:spcPct val="107000"/>
                            </a:lnSpc>
                            <a:spcBef>
                              <a:spcPts val="0"/>
                            </a:spcBef>
                            <a:spcAft>
                              <a:spcPts val="800"/>
                            </a:spcAft>
                          </a:pPr>
                          <a:r>
                            <a:rPr lang="en-US" sz="2000" dirty="0">
                              <a:solidFill>
                                <a:srgbClr val="0000FF"/>
                              </a:solidFill>
                              <a:effectLst/>
                              <a:latin typeface="Times New Roman" panose="02020603050405020304" pitchFamily="18" charset="0"/>
                              <a:cs typeface="Times New Roman" panose="02020603050405020304" pitchFamily="18" charset="0"/>
                            </a:rPr>
                            <a:t>6</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17.94400650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8.024804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0.055725932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a:solidFill>
                                <a:schemeClr val="tx1"/>
                              </a:solidFill>
                              <a:effectLst/>
                              <a:latin typeface="Times New Roman" panose="02020603050405020304" pitchFamily="18" charset="0"/>
                              <a:cs typeface="Times New Roman" panose="02020603050405020304" pitchFamily="18" charset="0"/>
                            </a:rPr>
                            <a:t>17.88828056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rgbClr val="0000FF"/>
                              </a:solidFill>
                              <a:effectLst/>
                              <a:latin typeface="Times New Roman" panose="02020603050405020304" pitchFamily="18" charset="0"/>
                              <a:cs typeface="Times New Roman" panose="02020603050405020304" pitchFamily="18" charset="0"/>
                            </a:rPr>
                            <a:t>7.99988227</a:t>
                          </a:r>
                          <a:endPar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Fallback>
      </mc:AlternateContent>
      <p:sp>
        <p:nvSpPr>
          <p:cNvPr id="5" name="Rectangle 4"/>
          <p:cNvSpPr/>
          <p:nvPr/>
        </p:nvSpPr>
        <p:spPr>
          <a:xfrm>
            <a:off x="3620991" y="1168965"/>
            <a:ext cx="354584" cy="430887"/>
          </a:xfrm>
          <a:prstGeom prst="rect">
            <a:avLst/>
          </a:prstGeom>
        </p:spPr>
        <p:txBody>
          <a:bodyPr wrap="none">
            <a:spAutoFit/>
          </a:bodyPr>
          <a:lstStyle/>
          <a:p>
            <a:r>
              <a:rPr lang="en-US" sz="2200" b="1" dirty="0">
                <a:latin typeface="Courier New" panose="02070309020205020404" pitchFamily="49" charset="0"/>
                <a:ea typeface="Calibri" panose="020F0502020204030204" pitchFamily="34" charset="0"/>
              </a:rPr>
              <a:t> </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4010378262"/>
              </p:ext>
            </p:extLst>
          </p:nvPr>
        </p:nvGraphicFramePr>
        <p:xfrm>
          <a:off x="1524378" y="5926126"/>
          <a:ext cx="8189514" cy="731812"/>
        </p:xfrm>
        <a:graphic>
          <a:graphicData uri="http://schemas.openxmlformats.org/drawingml/2006/table">
            <a:tbl>
              <a:tblPr firstRow="1" firstCol="1" bandRow="1">
                <a:tableStyleId>{5C22544A-7EE6-4342-B048-85BDC9FD1C3A}</a:tableStyleId>
              </a:tblPr>
              <a:tblGrid>
                <a:gridCol w="638072">
                  <a:extLst>
                    <a:ext uri="{9D8B030D-6E8A-4147-A177-3AD203B41FA5}">
                      <a16:colId xmlns:a16="http://schemas.microsoft.com/office/drawing/2014/main" val="20000"/>
                    </a:ext>
                  </a:extLst>
                </a:gridCol>
                <a:gridCol w="580738">
                  <a:extLst>
                    <a:ext uri="{9D8B030D-6E8A-4147-A177-3AD203B41FA5}">
                      <a16:colId xmlns:a16="http://schemas.microsoft.com/office/drawing/2014/main" val="20001"/>
                    </a:ext>
                  </a:extLst>
                </a:gridCol>
                <a:gridCol w="580738">
                  <a:extLst>
                    <a:ext uri="{9D8B030D-6E8A-4147-A177-3AD203B41FA5}">
                      <a16:colId xmlns:a16="http://schemas.microsoft.com/office/drawing/2014/main" val="20002"/>
                    </a:ext>
                  </a:extLst>
                </a:gridCol>
                <a:gridCol w="580738">
                  <a:extLst>
                    <a:ext uri="{9D8B030D-6E8A-4147-A177-3AD203B41FA5}">
                      <a16:colId xmlns:a16="http://schemas.microsoft.com/office/drawing/2014/main" val="20003"/>
                    </a:ext>
                  </a:extLst>
                </a:gridCol>
                <a:gridCol w="581662">
                  <a:extLst>
                    <a:ext uri="{9D8B030D-6E8A-4147-A177-3AD203B41FA5}">
                      <a16:colId xmlns:a16="http://schemas.microsoft.com/office/drawing/2014/main" val="20004"/>
                    </a:ext>
                  </a:extLst>
                </a:gridCol>
                <a:gridCol w="581662">
                  <a:extLst>
                    <a:ext uri="{9D8B030D-6E8A-4147-A177-3AD203B41FA5}">
                      <a16:colId xmlns:a16="http://schemas.microsoft.com/office/drawing/2014/main" val="20005"/>
                    </a:ext>
                  </a:extLst>
                </a:gridCol>
                <a:gridCol w="580738">
                  <a:extLst>
                    <a:ext uri="{9D8B030D-6E8A-4147-A177-3AD203B41FA5}">
                      <a16:colId xmlns:a16="http://schemas.microsoft.com/office/drawing/2014/main" val="20006"/>
                    </a:ext>
                  </a:extLst>
                </a:gridCol>
                <a:gridCol w="580738">
                  <a:extLst>
                    <a:ext uri="{9D8B030D-6E8A-4147-A177-3AD203B41FA5}">
                      <a16:colId xmlns:a16="http://schemas.microsoft.com/office/drawing/2014/main" val="20007"/>
                    </a:ext>
                  </a:extLst>
                </a:gridCol>
                <a:gridCol w="580738">
                  <a:extLst>
                    <a:ext uri="{9D8B030D-6E8A-4147-A177-3AD203B41FA5}">
                      <a16:colId xmlns:a16="http://schemas.microsoft.com/office/drawing/2014/main" val="20008"/>
                    </a:ext>
                  </a:extLst>
                </a:gridCol>
                <a:gridCol w="580738">
                  <a:extLst>
                    <a:ext uri="{9D8B030D-6E8A-4147-A177-3AD203B41FA5}">
                      <a16:colId xmlns:a16="http://schemas.microsoft.com/office/drawing/2014/main" val="20009"/>
                    </a:ext>
                  </a:extLst>
                </a:gridCol>
                <a:gridCol w="580738">
                  <a:extLst>
                    <a:ext uri="{9D8B030D-6E8A-4147-A177-3AD203B41FA5}">
                      <a16:colId xmlns:a16="http://schemas.microsoft.com/office/drawing/2014/main" val="20010"/>
                    </a:ext>
                  </a:extLst>
                </a:gridCol>
                <a:gridCol w="580738">
                  <a:extLst>
                    <a:ext uri="{9D8B030D-6E8A-4147-A177-3AD203B41FA5}">
                      <a16:colId xmlns:a16="http://schemas.microsoft.com/office/drawing/2014/main" val="20011"/>
                    </a:ext>
                  </a:extLst>
                </a:gridCol>
                <a:gridCol w="580738">
                  <a:extLst>
                    <a:ext uri="{9D8B030D-6E8A-4147-A177-3AD203B41FA5}">
                      <a16:colId xmlns:a16="http://schemas.microsoft.com/office/drawing/2014/main" val="20012"/>
                    </a:ext>
                  </a:extLst>
                </a:gridCol>
                <a:gridCol w="580738">
                  <a:extLst>
                    <a:ext uri="{9D8B030D-6E8A-4147-A177-3AD203B41FA5}">
                      <a16:colId xmlns:a16="http://schemas.microsoft.com/office/drawing/2014/main" val="20013"/>
                    </a:ext>
                  </a:extLst>
                </a:gridCol>
              </a:tblGrid>
              <a:tr h="373037">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k=0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3</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4</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5</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rgbClr val="0000FF"/>
                          </a:solidFill>
                          <a:effectLst/>
                          <a:latin typeface="Times New Roman" panose="02020603050405020304" pitchFamily="18" charset="0"/>
                          <a:cs typeface="Times New Roman" panose="02020603050405020304" pitchFamily="18" charset="0"/>
                        </a:rPr>
                        <a:t>6</a:t>
                      </a:r>
                      <a:endParaRPr lang="en-US" sz="2200" b="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7</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8</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9</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13</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685">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F=0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3</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5</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rgbClr val="0000FF"/>
                          </a:solidFill>
                          <a:effectLst/>
                          <a:latin typeface="Times New Roman" panose="02020603050405020304" pitchFamily="18" charset="0"/>
                          <a:cs typeface="Times New Roman" panose="02020603050405020304" pitchFamily="18" charset="0"/>
                        </a:rPr>
                        <a:t>8</a:t>
                      </a:r>
                      <a:endParaRPr lang="en-US" sz="2200" b="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13</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21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34</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55</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89</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144</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233</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7" name="Thought Bubble: Cloud 3">
            <a:extLst>
              <a:ext uri="{FF2B5EF4-FFF2-40B4-BE49-F238E27FC236}">
                <a16:creationId xmlns:a16="http://schemas.microsoft.com/office/drawing/2014/main" id="{8B961F96-96EF-4910-85EA-83499713C670}"/>
              </a:ext>
            </a:extLst>
          </p:cNvPr>
          <p:cNvSpPr/>
          <p:nvPr/>
        </p:nvSpPr>
        <p:spPr>
          <a:xfrm>
            <a:off x="858552" y="110120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684255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E914F3-0073-4617-8358-03A2DF60108B}"/>
              </a:ext>
            </a:extLst>
          </p:cNvPr>
          <p:cNvSpPr/>
          <p:nvPr/>
        </p:nvSpPr>
        <p:spPr>
          <a:xfrm>
            <a:off x="2270440" y="2697197"/>
            <a:ext cx="8376011" cy="1657698"/>
          </a:xfrm>
          <a:prstGeom prst="rect">
            <a:avLst/>
          </a:prstGeom>
        </p:spPr>
        <p:txBody>
          <a:bodyPr wrap="none">
            <a:spAutoFit/>
          </a:bodyPr>
          <a:lstStyle/>
          <a:p>
            <a:pPr algn="ctr">
              <a:lnSpc>
                <a:spcPct val="107000"/>
              </a:lnSpc>
              <a:spcAft>
                <a:spcPts val="1800"/>
              </a:spcAft>
            </a:pPr>
            <a:r>
              <a:rPr lang="en-US" sz="2800" dirty="0">
                <a:solidFill>
                  <a:srgbClr val="FF0000"/>
                </a:solidFill>
                <a:ea typeface="Calibri" panose="020F0502020204030204" pitchFamily="34" charset="0"/>
                <a:cs typeface="Times New Roman" panose="02020603050405020304" pitchFamily="18" charset="0"/>
              </a:rPr>
              <a:t>Mathematical Analysis of Recursive Algorithms </a:t>
            </a:r>
            <a:endParaRPr lang="en-US" sz="2800" dirty="0">
              <a:ea typeface="Calibri" panose="020F0502020204030204" pitchFamily="34" charset="0"/>
              <a:cs typeface="Times New Roman" panose="02020603050405020304" pitchFamily="18" charset="0"/>
            </a:endParaRPr>
          </a:p>
          <a:p>
            <a:pPr algn="ct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Another Method for Solving </a:t>
            </a:r>
            <a:r>
              <a:rPr lang="en-US" sz="2400" i="1" dirty="0">
                <a:latin typeface="Times New Roman" panose="02020603050405020304" pitchFamily="18" charset="0"/>
                <a:ea typeface="Calibri" panose="020F0502020204030204" pitchFamily="34" charset="0"/>
                <a:cs typeface="Times New Roman" panose="02020603050405020304" pitchFamily="18" charset="0"/>
              </a:rPr>
              <a:t>inhomogeneous </a:t>
            </a:r>
            <a:r>
              <a:rPr lang="en-US" sz="2400" dirty="0">
                <a:latin typeface="Times New Roman" panose="02020603050405020304" pitchFamily="18" charset="0"/>
                <a:ea typeface="Calibri" panose="020F0502020204030204" pitchFamily="34" charset="0"/>
                <a:cs typeface="Times New Roman" panose="02020603050405020304" pitchFamily="18" charset="0"/>
              </a:rPr>
              <a:t>Recurrence Relation </a:t>
            </a:r>
          </a:p>
          <a:p>
            <a:pPr algn="ct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of Given Recursive</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Fibonacci Numbers Algorithm </a:t>
            </a:r>
          </a:p>
        </p:txBody>
      </p:sp>
    </p:spTree>
    <p:extLst>
      <p:ext uri="{BB962C8B-B14F-4D97-AF65-F5344CB8AC3E}">
        <p14:creationId xmlns:p14="http://schemas.microsoft.com/office/powerpoint/2010/main" val="1842073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7852" y="1277913"/>
            <a:ext cx="9390491" cy="4799327"/>
          </a:xfrm>
          <a:prstGeom prst="rect">
            <a:avLst/>
          </a:prstGeom>
        </p:spPr>
        <p:txBody>
          <a:bodyPr wrap="square">
            <a:spAutoFit/>
          </a:bodyPr>
          <a:lstStyle/>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Recall that we have treated Fibonacci Numbers Recurrence System as homogenous linear second-ordered recurrence with constant coefficients way.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600" dirty="0">
                <a:ea typeface="Calibri" panose="020F0502020204030204" pitchFamily="34" charset="0"/>
                <a:cs typeface="Times New Roman" panose="02020603050405020304" pitchFamily="18" charset="0"/>
              </a:rPr>
              <a:t>Example 1.23:  </a:t>
            </a:r>
            <a:r>
              <a:rPr lang="en-US" sz="2200" dirty="0">
                <a:latin typeface="Times New Roman" panose="02020603050405020304" pitchFamily="18" charset="0"/>
                <a:ea typeface="Calibri" panose="020F0502020204030204" pitchFamily="34" charset="0"/>
                <a:cs typeface="Times New Roman" panose="02020603050405020304" pitchFamily="18" charset="0"/>
              </a:rPr>
              <a:t>Fibonacci Numbers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Let rewrite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exponential algorithm function Fib1(n) </a:t>
            </a:r>
            <a:r>
              <a:rPr lang="en-US" sz="2200" dirty="0">
                <a:latin typeface="Times New Roman" panose="02020603050405020304" pitchFamily="18" charset="0"/>
                <a:ea typeface="Calibri" panose="020F0502020204030204" pitchFamily="34" charset="0"/>
                <a:cs typeface="Times New Roman" panose="02020603050405020304" pitchFamily="18" charset="0"/>
              </a:rPr>
              <a:t>as follows: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Algorithm </a:t>
            </a:r>
            <a:r>
              <a:rPr lang="en-US" sz="2400" spc="-100" dirty="0" err="1">
                <a:latin typeface="Consolas" panose="020B0609020204030204" pitchFamily="49" charset="0"/>
                <a:ea typeface="Calibri" panose="020F0502020204030204" pitchFamily="34" charset="0"/>
                <a:cs typeface="Times New Roman" panose="02020603050405020304" pitchFamily="18" charset="0"/>
              </a:rPr>
              <a:t>Fibonacci_Number</a:t>
            </a:r>
            <a:r>
              <a:rPr lang="en-US" sz="2400" spc="-100" dirty="0">
                <a:latin typeface="Consolas" panose="020B0609020204030204" pitchFamily="49" charset="0"/>
                <a:ea typeface="Calibri" panose="020F0502020204030204" pitchFamily="34" charset="0"/>
                <a:cs typeface="Times New Roman" panose="02020603050405020304" pitchFamily="18" charset="0"/>
              </a:rPr>
              <a:t> F(n)</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//Using its definition, computes the nth Fibonacci number recursively. 	Input: 	  A nonnegative integer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Output:   The nth Fibonacci number</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spc="-100" dirty="0">
                <a:latin typeface="Consolas" panose="020B0609020204030204" pitchFamily="49" charset="0"/>
                <a:ea typeface="Calibri" panose="020F0502020204030204" pitchFamily="34" charset="0"/>
                <a:cs typeface="Times New Roman" panose="02020603050405020304" pitchFamily="18" charset="0"/>
              </a:rPr>
              <a:t>if  (n ≤ 1) return n;</a:t>
            </a:r>
          </a:p>
          <a:p>
            <a:pPr>
              <a:lnSpc>
                <a:spcPct val="107000"/>
              </a:lnSpc>
              <a:spcAft>
                <a:spcPts val="8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else  return F(n-1) + F(n-2); </a:t>
            </a:r>
            <a:endParaRPr lang="en-US" sz="2200" spc="-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519038" y="925445"/>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964" y="925444"/>
            <a:ext cx="692900" cy="397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67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3608" y="720443"/>
            <a:ext cx="9128097" cy="5757089"/>
          </a:xfrm>
          <a:prstGeom prst="rect">
            <a:avLst/>
          </a:prstGeom>
        </p:spPr>
        <p:txBody>
          <a:bodyPr wrap="square">
            <a:spAutoFit/>
          </a:bodyPr>
          <a:lstStyle/>
          <a:p>
            <a:pPr>
              <a:lnSpc>
                <a:spcPct val="107000"/>
              </a:lnSpc>
            </a:pPr>
            <a:r>
              <a:rPr lang="en-US" sz="2600" dirty="0">
                <a:ea typeface="Calibri" panose="020F0502020204030204" pitchFamily="34" charset="0"/>
                <a:cs typeface="Times New Roman" panose="02020603050405020304" pitchFamily="18" charset="0"/>
              </a:rPr>
              <a:t>Mathematical Analysis of </a:t>
            </a:r>
            <a:r>
              <a:rPr lang="en-US" sz="2600" dirty="0" err="1">
                <a:ea typeface="Calibri" panose="020F0502020204030204" pitchFamily="34" charset="0"/>
                <a:cs typeface="Times New Roman" panose="02020603050405020304" pitchFamily="18" charset="0"/>
              </a:rPr>
              <a:t>Nonrecursive</a:t>
            </a:r>
            <a:r>
              <a:rPr lang="en-US" sz="2600" dirty="0">
                <a:ea typeface="Calibri" panose="020F0502020204030204" pitchFamily="34" charset="0"/>
                <a:cs typeface="Times New Roman" panose="02020603050405020304" pitchFamily="18" charset="0"/>
              </a:rPr>
              <a:t> Algorithms </a:t>
            </a:r>
          </a:p>
          <a:p>
            <a:pPr>
              <a:lnSpc>
                <a:spcPct val="107000"/>
              </a:lnSpc>
            </a:pPr>
            <a:r>
              <a:rPr lang="en-US" sz="1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a typeface="Calibri" panose="020F0502020204030204" pitchFamily="34" charset="0"/>
                <a:cs typeface="Times New Roman" panose="02020603050405020304" pitchFamily="18" charset="0"/>
              </a:rPr>
              <a:t>Example 1.22: </a:t>
            </a:r>
            <a:r>
              <a:rPr lang="en-US" sz="2400" dirty="0" err="1">
                <a:ea typeface="Calibri" panose="020F0502020204030204" pitchFamily="34" charset="0"/>
                <a:cs typeface="Times New Roman" panose="02020603050405020304" pitchFamily="18" charset="0"/>
              </a:rPr>
              <a:t>MaxElement</a:t>
            </a:r>
            <a:r>
              <a:rPr lang="en-US" sz="2400" dirty="0">
                <a:ea typeface="Calibri" panose="020F0502020204030204" pitchFamily="34" charset="0"/>
                <a:cs typeface="Times New Roman" panose="02020603050405020304" pitchFamily="18" charset="0"/>
              </a:rPr>
              <a:t>(A[0..n-1])</a:t>
            </a:r>
          </a:p>
          <a:p>
            <a:pPr>
              <a:lnSpc>
                <a:spcPct val="107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Assume that a given list of n numbers is implemented as a array  A[0..n-1].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Find the value of the largest elements in a list of n numbers.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spc="-100" dirty="0">
                <a:latin typeface="Consolas" panose="020B0609020204030204" pitchFamily="49" charset="0"/>
                <a:ea typeface="Calibri" panose="020F0502020204030204" pitchFamily="34" charset="0"/>
                <a:cs typeface="Times New Roman" panose="02020603050405020304" pitchFamily="18" charset="0"/>
              </a:rPr>
              <a:t>Algorithm </a:t>
            </a:r>
            <a:r>
              <a:rPr lang="en-US" sz="2200" spc="-100" dirty="0" err="1">
                <a:latin typeface="Consolas" panose="020B0609020204030204" pitchFamily="49" charset="0"/>
                <a:ea typeface="Calibri" panose="020F0502020204030204" pitchFamily="34" charset="0"/>
                <a:cs typeface="Times New Roman" panose="02020603050405020304" pitchFamily="18" charset="0"/>
              </a:rPr>
              <a:t>MaxElement</a:t>
            </a:r>
            <a:r>
              <a:rPr lang="en-US" sz="2200" spc="-100" dirty="0">
                <a:latin typeface="Consolas" panose="020B0609020204030204" pitchFamily="49" charset="0"/>
                <a:ea typeface="Calibri" panose="020F0502020204030204" pitchFamily="34" charset="0"/>
                <a:cs typeface="Times New Roman" panose="02020603050405020304" pitchFamily="18" charset="0"/>
              </a:rPr>
              <a:t>( A[0 .. n-1] )</a:t>
            </a: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//Determines the value of the largest element in a given array.</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Input:     An array A[0 .. n-1] of real numbers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Output:  The value of the largest element in A</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maxVal</a:t>
            </a:r>
            <a:r>
              <a:rPr lang="en-US" sz="2200" spc="-100" dirty="0">
                <a:latin typeface="Consolas" panose="020B0609020204030204" pitchFamily="49" charset="0"/>
                <a:ea typeface="Calibri" panose="020F0502020204030204" pitchFamily="34" charset="0"/>
                <a:cs typeface="Times New Roman" panose="02020603050405020304" pitchFamily="18" charset="0"/>
              </a:rPr>
              <a:t> ← A[0];</a:t>
            </a:r>
          </a:p>
          <a:p>
            <a:pPr>
              <a:lnSpc>
                <a:spcPct val="107000"/>
              </a:lnSpc>
            </a:pPr>
            <a:r>
              <a:rPr lang="en-US" sz="2200" spc="-100" dirty="0">
                <a:latin typeface="Consolas" panose="020B0609020204030204" pitchFamily="49" charset="0"/>
                <a:ea typeface="Calibri" panose="020F0502020204030204" pitchFamily="34" charset="0"/>
                <a:cs typeface="Times New Roman" panose="02020603050405020304" pitchFamily="18" charset="0"/>
              </a:rPr>
              <a:t>	for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1 to n – 1) do {</a:t>
            </a:r>
          </a:p>
          <a:p>
            <a:pPr>
              <a:lnSpc>
                <a:spcPct val="107000"/>
              </a:lnSpc>
            </a:pPr>
            <a:r>
              <a:rPr lang="en-US" sz="2200" spc="-100" dirty="0">
                <a:latin typeface="Consolas" panose="020B0609020204030204" pitchFamily="49" charset="0"/>
                <a:ea typeface="Calibri" panose="020F0502020204030204" pitchFamily="34" charset="0"/>
                <a:cs typeface="Times New Roman" panose="02020603050405020304" pitchFamily="18" charset="0"/>
              </a:rPr>
              <a:t>	     { if (</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 </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maxVal</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maxVal</a:t>
            </a:r>
            <a:r>
              <a:rPr lang="en-US" sz="2200" spc="-100" dirty="0">
                <a:latin typeface="Consolas" panose="020B0609020204030204" pitchFamily="49" charset="0"/>
                <a:ea typeface="Calibri" panose="020F0502020204030204" pitchFamily="34" charset="0"/>
                <a:cs typeface="Times New Roman" panose="02020603050405020304" pitchFamily="18" charset="0"/>
              </a:rPr>
              <a:t> ← A[</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2200" spc="-100" dirty="0">
                <a:latin typeface="Consolas" panose="020B0609020204030204" pitchFamily="49" charset="0"/>
                <a:ea typeface="Calibri" panose="020F0502020204030204" pitchFamily="34" charset="0"/>
                <a:cs typeface="Times New Roman" panose="02020603050405020304" pitchFamily="18" charset="0"/>
              </a:rPr>
              <a:t>	return </a:t>
            </a:r>
            <a:r>
              <a:rPr lang="en-US" sz="2200" spc="-100" dirty="0" err="1">
                <a:latin typeface="Consolas" panose="020B0609020204030204" pitchFamily="49" charset="0"/>
                <a:ea typeface="Calibri" panose="020F0502020204030204" pitchFamily="34" charset="0"/>
                <a:cs typeface="Times New Roman" panose="02020603050405020304" pitchFamily="18" charset="0"/>
              </a:rPr>
              <a:t>maxVal</a:t>
            </a:r>
            <a:r>
              <a:rPr lang="en-US" sz="2200" spc="-100" dirty="0">
                <a:latin typeface="Consolas" panose="020B0609020204030204" pitchFamily="49" charset="0"/>
                <a:ea typeface="Calibri" panose="020F0502020204030204" pitchFamily="34" charset="0"/>
                <a:cs typeface="Times New Roman" panose="02020603050405020304" pitchFamily="18" charset="0"/>
              </a:rPr>
              <a:t>; }</a:t>
            </a:r>
            <a:endParaRPr lang="en-US" sz="2200" spc="-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599959" y="123011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959" y="1230118"/>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838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9659" y="1141693"/>
            <a:ext cx="9032681" cy="5580054"/>
          </a:xfrm>
          <a:prstGeom prst="rect">
            <a:avLst/>
          </a:prstGeom>
        </p:spPr>
        <p:txBody>
          <a:bodyPr wrap="square">
            <a:spAutoFit/>
          </a:bodyPr>
          <a:lstStyle/>
          <a:p>
            <a:pPr>
              <a:lnSpc>
                <a:spcPct val="107000"/>
              </a:lnSpc>
              <a:spcAft>
                <a:spcPts val="800"/>
              </a:spcAft>
            </a:pPr>
            <a:r>
              <a:rPr lang="en-US" sz="2600" dirty="0">
                <a:solidFill>
                  <a:srgbClr val="0000CC"/>
                </a:solidFill>
                <a:ea typeface="Calibri" panose="020F0502020204030204" pitchFamily="34" charset="0"/>
                <a:cs typeface="Times New Roman" panose="02020603050405020304" pitchFamily="18" charset="0"/>
              </a:rPr>
              <a:t>Analysis of the Algorithm</a:t>
            </a:r>
          </a:p>
          <a:p>
            <a:r>
              <a:rPr lang="en-US" sz="2000" dirty="0">
                <a:latin typeface="Times New Roman" panose="02020603050405020304" pitchFamily="18" charset="0"/>
                <a:ea typeface="Calibri" panose="020F0502020204030204" pitchFamily="34" charset="0"/>
                <a:cs typeface="Times New Roman" panose="02020603050405020304" pitchFamily="18" charset="0"/>
              </a:rPr>
              <a:t> Consider that  Algorithm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Fibonacci_Number</a:t>
            </a:r>
            <a:r>
              <a:rPr lang="en-US" sz="2000" dirty="0">
                <a:latin typeface="Times New Roman" panose="02020603050405020304" pitchFamily="18" charset="0"/>
                <a:ea typeface="Calibri" panose="020F0502020204030204" pitchFamily="34" charset="0"/>
                <a:cs typeface="Times New Roman" panose="02020603050405020304" pitchFamily="18" charset="0"/>
              </a:rPr>
              <a:t> F(n)</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if    n ≤ 1    return 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else    return F(n-1)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 F(n-2);</a:t>
            </a:r>
            <a:endParaRPr lang="en-US" sz="2000" dirty="0">
              <a:ea typeface="Calibri" panose="020F0502020204030204" pitchFamily="34" charset="0"/>
              <a:cs typeface="Times New Roman" panose="02020603050405020304" pitchFamily="18" charset="0"/>
            </a:endParaRPr>
          </a:p>
          <a:p>
            <a:pPr marL="342900" marR="0" lvl="0" indent="-342900">
              <a:lnSpc>
                <a:spcPct val="107000"/>
              </a:lnSpc>
              <a:spcBef>
                <a:spcPts val="600"/>
              </a:spcBef>
              <a:spcAft>
                <a:spcPts val="0"/>
              </a:spcAft>
              <a:buFont typeface="+mj-lt"/>
              <a:buAutoNum type="arabicPeriod"/>
            </a:pPr>
            <a:r>
              <a:rPr lang="en-US" sz="2200" dirty="0">
                <a:latin typeface="Times New Roman" panose="02020603050405020304" pitchFamily="18" charset="0"/>
                <a:ea typeface="Calibri" panose="020F0502020204030204" pitchFamily="34" charset="0"/>
                <a:cs typeface="Times New Roman" panose="02020603050405020304" pitchFamily="18" charset="0"/>
              </a:rPr>
              <a:t> Input size is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600"/>
              </a:spcBef>
              <a:spcAft>
                <a:spcPts val="0"/>
              </a:spcAft>
              <a:buFont typeface="+mj-lt"/>
              <a:buAutoNum type="arabicPeriod"/>
            </a:pPr>
            <a:r>
              <a:rPr lang="en-US" sz="2200" dirty="0">
                <a:latin typeface="Times New Roman" panose="02020603050405020304" pitchFamily="18" charset="0"/>
                <a:ea typeface="Calibri" panose="020F0502020204030204" pitchFamily="34" charset="0"/>
                <a:cs typeface="Times New Roman" panose="02020603050405020304" pitchFamily="18" charset="0"/>
              </a:rPr>
              <a:t> The basis operation is addition.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lnSpc>
                <a:spcPct val="107000"/>
              </a:lnSpc>
              <a:spcBef>
                <a:spcPts val="600"/>
              </a:spcBef>
              <a:spcAft>
                <a:spcPts val="0"/>
              </a:spcAft>
              <a:buFont typeface="+mj-lt"/>
              <a:buAutoNum type="arabicPeriod"/>
            </a:pPr>
            <a:r>
              <a:rPr lang="en-US" sz="2200" dirty="0">
                <a:latin typeface="Times New Roman" panose="02020603050405020304" pitchFamily="18" charset="0"/>
                <a:ea typeface="Calibri" panose="020F0502020204030204" pitchFamily="34" charset="0"/>
                <a:cs typeface="Times New Roman" panose="02020603050405020304" pitchFamily="18" charset="0"/>
              </a:rPr>
              <a:t>Let  A(n)  be the number of additions performed by the algorithm in  computing  F(n).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60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Then the numbers of additions needed for computing F(n-1) and F(n-2)  are  A(n-1)  and  A(n-2),  respectively, and algorithm needs one more addition to compute their sum. Thus,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600"/>
              </a:spcBef>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A(n) = A(n-1) + A(n-2) + 1 for n &gt;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600"/>
              </a:spcBef>
              <a:spcAft>
                <a:spcPts val="800"/>
              </a:spcAft>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A(0) = 0, A(1) = 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707665" y="3252082"/>
            <a:ext cx="493383" cy="349401"/>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73EB14C-6B1F-4490-A3CA-EB8C3CF2FC6E}"/>
                  </a:ext>
                </a:extLst>
              </p:cNvPr>
              <p:cNvSpPr txBox="1"/>
              <p:nvPr/>
            </p:nvSpPr>
            <p:spPr>
              <a:xfrm>
                <a:off x="7305730" y="1057269"/>
                <a:ext cx="3685220" cy="23311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A(n) – A(n-1) – A(n-2) = 0</a:t>
                </a:r>
              </a:p>
              <a:p>
                <a:r>
                  <a:rPr lang="en-US" dirty="0">
                    <a:latin typeface="Times New Roman" panose="02020603050405020304" pitchFamily="18" charset="0"/>
                    <a:ea typeface="Calibri" panose="020F0502020204030204" pitchFamily="34" charset="0"/>
                    <a:cs typeface="Times New Roman" panose="02020603050405020304" pitchFamily="18" charset="0"/>
                  </a:rPr>
                  <a:t>r</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  r  -  1 = 0</a:t>
                </a:r>
              </a:p>
              <a:p>
                <a:r>
                  <a:rPr lang="en-US" dirty="0">
                    <a:latin typeface="Times New Roman" panose="02020603050405020304" pitchFamily="18" charset="0"/>
                    <a:cs typeface="Times New Roman" panose="02020603050405020304" pitchFamily="18" charset="0"/>
                  </a:rPr>
                  <a:t>Using case 2, A(n) = </a:t>
                </a:r>
                <a:r>
                  <a:rPr lang="en-US" dirty="0">
                    <a:latin typeface="Times New Roman" panose="02020603050405020304" pitchFamily="18" charset="0"/>
                    <a:ea typeface="Calibri" panose="020F0502020204030204" pitchFamily="34" charset="0"/>
                    <a:cs typeface="Times New Roman" panose="02020603050405020304" pitchFamily="18" charset="0"/>
                  </a:rPr>
                  <a:t>[(Ø </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n </a:t>
                </a:r>
                <a:r>
                  <a:rPr lang="en-US"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acc>
                      <m:accPr>
                        <m:chr m:val="̂"/>
                        <m:ctrlPr>
                          <a:rPr lang="en-US" i="1">
                            <a:latin typeface="Cambria Math" panose="02040503050406030204" pitchFamily="18" charset="0"/>
                            <a:cs typeface="Times New Roman" panose="02020603050405020304" pitchFamily="18" charset="0"/>
                          </a:rPr>
                        </m:ctrlPr>
                      </m:accPr>
                      <m:e>
                        <m:r>
                          <m:rPr>
                            <m:nor/>
                          </m:rPr>
                          <a:rPr lang="en-US" dirty="0">
                            <a:latin typeface="Times New Roman" panose="02020603050405020304" pitchFamily="18" charset="0"/>
                            <a:ea typeface="Calibri" panose="020F0502020204030204" pitchFamily="34" charset="0"/>
                            <a:cs typeface="Times New Roman" panose="02020603050405020304" pitchFamily="18" charset="0"/>
                          </a:rPr>
                          <m:t>Ø</m:t>
                        </m:r>
                      </m:e>
                    </m:acc>
                    <m:r>
                      <a:rPr lang="en-US" b="0" i="1" dirty="0" smtClean="0">
                        <a:latin typeface="Cambria Math" panose="02040503050406030204" pitchFamily="18" charset="0"/>
                        <a:ea typeface="Calibri" panose="020F0502020204030204" pitchFamily="34" charset="0"/>
                        <a:cs typeface="Times New Roman" panose="02020603050405020304" pitchFamily="18" charset="0"/>
                      </a:rPr>
                      <m:t> </m:t>
                    </m:r>
                  </m:oMath>
                </a14:m>
                <a:r>
                  <a:rPr lang="en-US"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dirty="0">
                    <a:latin typeface="Times New Roman" panose="02020603050405020304" pitchFamily="18" charset="0"/>
                    <a:ea typeface="Calibri" panose="020F0502020204030204" pitchFamily="34" charset="0"/>
                    <a:cs typeface="Times New Roman" panose="02020603050405020304" pitchFamily="18" charset="0"/>
                  </a:rPr>
                  <a:t>)/ √5].</a:t>
                </a:r>
              </a:p>
              <a:p>
                <a:r>
                  <a:rPr lang="en-US" dirty="0">
                    <a:latin typeface="Times New Roman" panose="02020603050405020304" pitchFamily="18" charset="0"/>
                    <a:ea typeface="Calibri" panose="020F0502020204030204" pitchFamily="34" charset="0"/>
                    <a:cs typeface="Times New Roman" panose="02020603050405020304" pitchFamily="18" charset="0"/>
                  </a:rPr>
                  <a:t>Let A(c) = c.</a:t>
                </a:r>
              </a:p>
              <a:p>
                <a:r>
                  <a:rPr lang="en-US" dirty="0">
                    <a:latin typeface="Times New Roman" panose="02020603050405020304" pitchFamily="18" charset="0"/>
                    <a:ea typeface="Calibri" panose="020F0502020204030204" pitchFamily="34" charset="0"/>
                    <a:cs typeface="Times New Roman" panose="02020603050405020304" pitchFamily="18" charset="0"/>
                  </a:rPr>
                  <a:t>c – c – c  = 1</a:t>
                </a:r>
              </a:p>
              <a:p>
                <a:pPr marL="285750" indent="-285750">
                  <a:buFontTx/>
                  <a:buChar char="-"/>
                </a:pPr>
                <a:r>
                  <a:rPr lang="en-US" dirty="0">
                    <a:latin typeface="Times New Roman" panose="02020603050405020304" pitchFamily="18" charset="0"/>
                    <a:cs typeface="Times New Roman" panose="02020603050405020304" pitchFamily="18" charset="0"/>
                  </a:rPr>
                  <a:t>c = 1 </a:t>
                </a:r>
              </a:p>
              <a:p>
                <a:r>
                  <a:rPr lang="en-US" dirty="0">
                    <a:latin typeface="Times New Roman" panose="02020603050405020304" pitchFamily="18" charset="0"/>
                    <a:cs typeface="Times New Roman" panose="02020603050405020304" pitchFamily="18" charset="0"/>
                  </a:rPr>
                  <a:t>c = -1</a:t>
                </a:r>
              </a:p>
              <a:p>
                <a:r>
                  <a:rPr lang="en-US" b="1" dirty="0">
                    <a:solidFill>
                      <a:srgbClr val="002060"/>
                    </a:solidFill>
                    <a:latin typeface="Times New Roman" panose="02020603050405020304" pitchFamily="18" charset="0"/>
                    <a:cs typeface="Times New Roman" panose="02020603050405020304" pitchFamily="18" charset="0"/>
                  </a:rPr>
                  <a:t>A(n) = </a:t>
                </a:r>
                <a:r>
                  <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[(Ø </a:t>
                </a:r>
                <a:r>
                  <a:rPr lang="en-US" b="1" baseline="30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n </a:t>
                </a:r>
                <a:r>
                  <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acc>
                      <m:accPr>
                        <m:chr m:val="̂"/>
                        <m:ctrlPr>
                          <a:rPr lang="en-US" b="1" i="1">
                            <a:solidFill>
                              <a:srgbClr val="002060"/>
                            </a:solidFill>
                            <a:latin typeface="Cambria Math" panose="02040503050406030204" pitchFamily="18" charset="0"/>
                            <a:cs typeface="Times New Roman" panose="02020603050405020304" pitchFamily="18" charset="0"/>
                          </a:rPr>
                        </m:ctrlPr>
                      </m:accPr>
                      <m:e>
                        <m:r>
                          <m:rPr>
                            <m:nor/>
                          </m:rPr>
                          <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m:t>Ø</m:t>
                        </m:r>
                      </m:e>
                    </m:acc>
                    <m:r>
                      <a:rPr lang="en-US" b="1" i="1" dirty="0">
                        <a:solidFill>
                          <a:srgbClr val="002060"/>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b="1" baseline="30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n</a:t>
                </a:r>
                <a:r>
                  <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√5] - 1.</a:t>
                </a:r>
              </a:p>
            </p:txBody>
          </p:sp>
        </mc:Choice>
        <mc:Fallback xmlns="">
          <p:sp>
            <p:nvSpPr>
              <p:cNvPr id="5" name="TextBox 4">
                <a:extLst>
                  <a:ext uri="{FF2B5EF4-FFF2-40B4-BE49-F238E27FC236}">
                    <a16:creationId xmlns:a16="http://schemas.microsoft.com/office/drawing/2014/main" id="{673EB14C-6B1F-4490-A3CA-EB8C3CF2FC6E}"/>
                  </a:ext>
                </a:extLst>
              </p:cNvPr>
              <p:cNvSpPr txBox="1">
                <a:spLocks noRot="1" noChangeAspect="1" noMove="1" noResize="1" noEditPoints="1" noAdjustHandles="1" noChangeArrowheads="1" noChangeShapeType="1" noTextEdit="1"/>
              </p:cNvSpPr>
              <p:nvPr/>
            </p:nvSpPr>
            <p:spPr>
              <a:xfrm>
                <a:off x="7305730" y="1057269"/>
                <a:ext cx="3685220" cy="2331151"/>
              </a:xfrm>
              <a:prstGeom prst="rect">
                <a:avLst/>
              </a:prstGeom>
              <a:blipFill>
                <a:blip r:embed="rId2"/>
                <a:stretch>
                  <a:fillRect l="-1153" t="-1039" b="-2857"/>
                </a:stretch>
              </a:blipFill>
            </p:spPr>
            <p:txBody>
              <a:bodyPr/>
              <a:lstStyle/>
              <a:p>
                <a:r>
                  <a:rPr lang="en-US">
                    <a:noFill/>
                  </a:rPr>
                  <a:t> </a:t>
                </a:r>
              </a:p>
            </p:txBody>
          </p:sp>
        </mc:Fallback>
      </mc:AlternateContent>
      <p:pic>
        <p:nvPicPr>
          <p:cNvPr id="6" name="Picture 5"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59643">
            <a:off x="739368" y="3279189"/>
            <a:ext cx="428832" cy="33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455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0133" y="1437700"/>
            <a:ext cx="8953169" cy="4742773"/>
          </a:xfrm>
          <a:prstGeom prst="rect">
            <a:avLst/>
          </a:prstGeom>
        </p:spPr>
        <p:txBody>
          <a:bodyPr wrap="square">
            <a:spAutoFit/>
          </a:bodyPr>
          <a:lstStyle/>
          <a:p>
            <a:pPr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This  inhomogeneous recurrence  </a:t>
            </a:r>
          </a:p>
          <a:p>
            <a:pPr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A(n) – A(n-1) – A(n-2) = 1  </a:t>
            </a:r>
          </a:p>
          <a:p>
            <a:pPr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is quite similar to recurrence   </a:t>
            </a:r>
          </a:p>
          <a:p>
            <a:pPr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F(n) – F(n-1) – F(n-2) = 0,  </a:t>
            </a:r>
          </a:p>
          <a:p>
            <a:pPr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but its right-hand side is not equal to zero.  </a:t>
            </a:r>
          </a:p>
          <a:p>
            <a:pPr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[what are the differences between these two recurrence systems?]</a:t>
            </a:r>
          </a:p>
          <a:p>
            <a:pPr marR="0">
              <a:lnSpc>
                <a:spcPct val="107000"/>
              </a:lnSpc>
              <a:spcBef>
                <a:spcPts val="0"/>
              </a:spcBef>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[General techniques for solving inhomogeneous recurrences can be found in the section “</a:t>
            </a:r>
            <a:r>
              <a:rPr lang="en-US" sz="2400" dirty="0">
                <a:latin typeface="Times New Roman" panose="02020603050405020304" pitchFamily="18" charset="0"/>
                <a:ea typeface="Calibri" panose="020F0502020204030204" pitchFamily="34" charset="0"/>
                <a:cs typeface="Times New Roman" panose="02020603050405020304" pitchFamily="18" charset="0"/>
              </a:rPr>
              <a:t>Explicit Formula for the nth Fibonacci Number”</a:t>
            </a:r>
            <a:r>
              <a:rPr lang="en-US" sz="2400" i="1" dirty="0">
                <a:latin typeface="Times New Roman" panose="02020603050405020304" pitchFamily="18" charset="0"/>
                <a:ea typeface="Calibri" panose="020F0502020204030204" pitchFamily="34" charset="0"/>
                <a:cs typeface="Times New Roman" panose="02020603050405020304" pitchFamily="18" charset="0"/>
              </a:rPr>
              <a:t> of this copy of lecture note].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9B342A48-C8FB-4E21-9AD2-FA94F5454252}"/>
              </a:ext>
            </a:extLst>
          </p:cNvPr>
          <p:cNvSpPr/>
          <p:nvPr/>
        </p:nvSpPr>
        <p:spPr>
          <a:xfrm>
            <a:off x="1210953" y="2309321"/>
            <a:ext cx="421419" cy="286246"/>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08BB9A5E-0F8F-4227-8949-5F3B6475895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98275">
            <a:off x="1158297" y="2261552"/>
            <a:ext cx="526732" cy="381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217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1341" y="740985"/>
            <a:ext cx="9233678" cy="5878532"/>
          </a:xfrm>
          <a:prstGeom prst="rect">
            <a:avLst/>
          </a:prstGeom>
        </p:spPr>
        <p:txBody>
          <a:bodyPr wrap="square">
            <a:spAutoFit/>
          </a:bodyPr>
          <a:lstStyle/>
          <a:p>
            <a:pPr marR="0"/>
            <a:r>
              <a:rPr lang="en-US" sz="2400" dirty="0">
                <a:latin typeface="Times New Roman" panose="02020603050405020304" pitchFamily="18" charset="0"/>
                <a:ea typeface="Calibri" panose="020F0502020204030204" pitchFamily="34" charset="0"/>
                <a:cs typeface="Times New Roman" panose="02020603050405020304" pitchFamily="18" charset="0"/>
              </a:rPr>
              <a:t>Consider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A(n) = A(n-1) + A(n-2) + 1 for n &gt;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A(0) = 0, A(1) = 0.</a:t>
            </a:r>
            <a:endParaRPr lang="en-US" sz="2400" dirty="0">
              <a:solidFill>
                <a:srgbClr val="0000CC"/>
              </a:solidFill>
              <a:latin typeface="Calibri" panose="020F0502020204030204" pitchFamily="34" charset="0"/>
              <a:ea typeface="Calibri" panose="020F0502020204030204" pitchFamily="34" charset="0"/>
              <a:cs typeface="Times New Roman" panose="02020603050405020304" pitchFamily="18" charset="0"/>
            </a:endParaRPr>
          </a:p>
          <a:p>
            <a:pPr marR="0"/>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R</a:t>
            </a:r>
            <a:r>
              <a:rPr lang="en-US" sz="2400" dirty="0">
                <a:latin typeface="Times New Roman" panose="02020603050405020304" pitchFamily="18" charset="0"/>
                <a:ea typeface="Calibri" panose="020F0502020204030204" pitchFamily="34" charset="0"/>
                <a:cs typeface="Times New Roman" panose="02020603050405020304" pitchFamily="18" charset="0"/>
              </a:rPr>
              <a:t>educe this inhomogeneous recurrence A(n) – A(n-1) – A(n-2) = 1  to a homogeneous one by rewriting it as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	[A(n) + 1] – [A(n-1) +1] – [A(n-2) + 1]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and then substituting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B(n) = A(n) + 1.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We obtain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	B(n) – B(n-1) – B(n-2)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	B(0) = 1, B(1) =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This homogeneous recurrence can be solved exactly in the same manner as the recurrence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	F(n) – F(n-1) – F(n-2)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	F(0) = 0, F(1) = </a:t>
            </a:r>
            <a:r>
              <a:rPr lang="en-US" sz="2400" strike="dblStrike"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which was solved to find an explicit formula for F(n).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446279" y="1078264"/>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625D575F-2711-461E-A0FD-1EE09E636E9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08862">
            <a:off x="387147" y="1078263"/>
            <a:ext cx="665826"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030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75683" y="698346"/>
                <a:ext cx="9040633" cy="5727402"/>
              </a:xfrm>
              <a:prstGeom prst="rect">
                <a:avLst/>
              </a:prstGeom>
            </p:spPr>
            <p:txBody>
              <a:bodyPr wrap="square">
                <a:spAutoFit/>
              </a:bodyPr>
              <a:lstStyle/>
              <a:p>
                <a:pPr marL="457200" marR="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lnSpc>
                    <a:spcPct val="107000"/>
                  </a:lnSpc>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4.    In fact, since  B(n)  is the same recurrence as  F(n)  except that it starts with </a:t>
                </a:r>
                <a:r>
                  <a:rPr lang="en-US" sz="2200" i="1" dirty="0">
                    <a:effectLst/>
                    <a:latin typeface="Times New Roman" panose="02020603050405020304" pitchFamily="18" charset="0"/>
                    <a:ea typeface="Calibri" panose="020F0502020204030204" pitchFamily="34" charset="0"/>
                    <a:cs typeface="Times New Roman" panose="02020603050405020304" pitchFamily="18" charset="0"/>
                  </a:rPr>
                  <a:t>two ones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and thus runs one step ahead of  F(n).   So B(n) = F(n+1),  and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2743200" marR="0">
                  <a:lnSpc>
                    <a:spcPct val="107000"/>
                  </a:lnSpc>
                  <a:spcBef>
                    <a:spcPts val="0"/>
                  </a:spcBef>
                  <a:spcAft>
                    <a:spcPts val="800"/>
                  </a:spcAft>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F[0] F[1] F[2] F[3] F[4]  …..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F[n+1]</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800"/>
                  </a:spcAft>
                  <a:tabLst>
                    <a:tab pos="685800" algn="l"/>
                  </a:tabLst>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A(n)  = B(n) – 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0      1      1      2      3</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60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F(n+1) – 1		</a:t>
                </a: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B[0] B[1] B[2] B[3]  …..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B[n]</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60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Ø</a:t>
                </a:r>
                <a:r>
                  <a:rPr lang="en-US" sz="2200" b="1" baseline="30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n+1</a:t>
                </a:r>
                <a:r>
                  <a:rPr lang="en-US" sz="22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acc>
                      <m:accPr>
                        <m:chr m:val="̂"/>
                        <m:ctrlPr>
                          <a:rPr lang="en-US" sz="2400" b="1" i="1">
                            <a:solidFill>
                              <a:srgbClr val="002060"/>
                            </a:solidFill>
                            <a:latin typeface="Cambria Math" panose="02040503050406030204" pitchFamily="18" charset="0"/>
                            <a:cs typeface="Times New Roman" panose="02020603050405020304" pitchFamily="18" charset="0"/>
                          </a:rPr>
                        </m:ctrlPr>
                      </m:accPr>
                      <m:e>
                        <m:r>
                          <m:rPr>
                            <m:nor/>
                          </m:rP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200" b="1" baseline="30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n+1</a:t>
                </a:r>
                <a:r>
                  <a:rPr lang="en-US" sz="22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)/√5] – 1.</a:t>
                </a:r>
                <a:endParaRPr lang="en-US" sz="2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22860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Hence, A(n) = Θ(</a:t>
                </a:r>
                <a:r>
                  <a:rPr lang="en-US" sz="2400" dirty="0" err="1">
                    <a:latin typeface="Times New Roman" panose="02020603050405020304" pitchFamily="18" charset="0"/>
                    <a:ea typeface="Calibri" panose="020F0502020204030204" pitchFamily="34" charset="0"/>
                    <a:cs typeface="Times New Roman" panose="02020603050405020304" pitchFamily="18" charset="0"/>
                  </a:rPr>
                  <a:t>Ø</a:t>
                </a:r>
                <a:r>
                  <a:rPr lang="en-US" sz="2200" baseline="30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and,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If we measure the size of  n  by the number of bits  b =  </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log</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 </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+ 1  in its binary representation, </a:t>
                </a: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the efficiency class will be ever worse, namely doubly exponential. A(b) ɛ Θ( </a:t>
                </a:r>
                <a14:m>
                  <m:oMath xmlns:m="http://schemas.openxmlformats.org/officeDocument/2006/math">
                    <m:sSup>
                      <m:sSup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sup>
                        <m:sSup>
                          <m:sSup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sup>
                        </m:sSup>
                      </m:sup>
                    </m:sSup>
                  </m:oMath>
                </a14:m>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where n = </a:t>
                </a:r>
                <a14:m>
                  <m:oMath xmlns:m="http://schemas.openxmlformats.org/officeDocument/2006/math">
                    <m:sSup>
                      <m:sSup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sup>
                    </m:sSup>
                  </m:oMath>
                </a14:m>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75683" y="698346"/>
                <a:ext cx="9040633" cy="5727402"/>
              </a:xfrm>
              <a:prstGeom prst="rect">
                <a:avLst/>
              </a:prstGeom>
              <a:blipFill>
                <a:blip r:embed="rId2"/>
                <a:stretch>
                  <a:fillRect l="-876" r="-1078" b="-639"/>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9B342A48-C8FB-4E21-9AD2-FA94F5454252}"/>
              </a:ext>
            </a:extLst>
          </p:cNvPr>
          <p:cNvSpPr/>
          <p:nvPr/>
        </p:nvSpPr>
        <p:spPr>
          <a:xfrm>
            <a:off x="514696" y="2170086"/>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84787247-5387-414F-8F86-19F3CAD652F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43331">
            <a:off x="480868" y="2111868"/>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7097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5683" y="2172075"/>
            <a:ext cx="9040633" cy="2941703"/>
          </a:xfrm>
          <a:prstGeom prst="rect">
            <a:avLst/>
          </a:prstGeom>
        </p:spPr>
        <p:txBody>
          <a:bodyPr wrap="square">
            <a:spAutoFit/>
          </a:bodyPr>
          <a:lstStyle/>
          <a:p>
            <a:pPr marL="461963" marR="0" lvl="0" indent="-461963">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5.    The poor efficiency class of the algorithm could be anticipated by the nature of recurrence. It contains two recursive calls with the sizes of smaller instances only slightly smaller than size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tabLst>
                <a:tab pos="51435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We also can see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reason behind the algorithm’s inefficiency </a:t>
            </a:r>
            <a:r>
              <a:rPr lang="en-US" sz="2400" dirty="0">
                <a:latin typeface="Times New Roman" panose="02020603050405020304" pitchFamily="18" charset="0"/>
                <a:ea typeface="Calibri" panose="020F0502020204030204" pitchFamily="34" charset="0"/>
                <a:cs typeface="Times New Roman" panose="02020603050405020304" pitchFamily="18" charset="0"/>
              </a:rPr>
              <a:t>by looking at a recursive tree of calls tracing the algorithm’s execution. An example of such a tree for n = 5  is given as follows: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7862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4693" y="1204005"/>
            <a:ext cx="707667" cy="400110"/>
          </a:xfrm>
          <a:prstGeom prst="rect">
            <a:avLst/>
          </a:prstGeom>
        </p:spPr>
        <p:txBody>
          <a:bodyPr wrap="square">
            <a:spAutoFit/>
          </a:bodyPr>
          <a:lstStyle/>
          <a:p>
            <a:r>
              <a:rPr lang="en-US" sz="2000" b="1" dirty="0">
                <a:latin typeface="Times New Roman" panose="02020603050405020304" pitchFamily="18" charset="0"/>
                <a:ea typeface="Calibri" panose="020F0502020204030204" pitchFamily="34" charset="0"/>
              </a:rPr>
              <a:t>F(5)</a:t>
            </a:r>
            <a:endParaRPr lang="en-US" sz="2000" dirty="0"/>
          </a:p>
        </p:txBody>
      </p:sp>
      <p:sp>
        <p:nvSpPr>
          <p:cNvPr id="3" name="Rectangle 2"/>
          <p:cNvSpPr/>
          <p:nvPr/>
        </p:nvSpPr>
        <p:spPr>
          <a:xfrm>
            <a:off x="3053155" y="2069332"/>
            <a:ext cx="6289628" cy="400110"/>
          </a:xfrm>
          <a:prstGeom prst="rect">
            <a:avLst/>
          </a:prstGeom>
        </p:spPr>
        <p:txBody>
          <a:bodyPr wrap="square">
            <a:spAutoFit/>
          </a:bodyPr>
          <a:lstStyle/>
          <a:p>
            <a:r>
              <a:rPr lang="en-US" sz="2000" b="1" dirty="0">
                <a:latin typeface="Times New Roman" panose="02020603050405020304" pitchFamily="18" charset="0"/>
                <a:ea typeface="Calibri" panose="020F0502020204030204" pitchFamily="34" charset="0"/>
              </a:rPr>
              <a:t>        F(4)		                                  F(3)</a:t>
            </a:r>
            <a:endParaRPr lang="en-US" sz="2000" dirty="0"/>
          </a:p>
        </p:txBody>
      </p:sp>
      <p:sp>
        <p:nvSpPr>
          <p:cNvPr id="4" name="Rectangle 3"/>
          <p:cNvSpPr/>
          <p:nvPr/>
        </p:nvSpPr>
        <p:spPr>
          <a:xfrm>
            <a:off x="2576222" y="3094333"/>
            <a:ext cx="7084611" cy="400110"/>
          </a:xfrm>
          <a:prstGeom prst="rect">
            <a:avLst/>
          </a:prstGeom>
        </p:spPr>
        <p:txBody>
          <a:bodyPr wrap="square">
            <a:spAutoFit/>
          </a:bodyPr>
          <a:lstStyle/>
          <a:p>
            <a:r>
              <a:rPr lang="en-US" sz="2000" b="1" dirty="0">
                <a:latin typeface="Times New Roman" panose="02020603050405020304" pitchFamily="18" charset="0"/>
                <a:ea typeface="Calibri" panose="020F0502020204030204" pitchFamily="34" charset="0"/>
              </a:rPr>
              <a:t>F(3)  		       F(2)		  	F(2)		F(1)</a:t>
            </a:r>
            <a:endParaRPr lang="en-US" sz="2000" dirty="0"/>
          </a:p>
        </p:txBody>
      </p:sp>
      <p:sp>
        <p:nvSpPr>
          <p:cNvPr id="5" name="Rectangle 4"/>
          <p:cNvSpPr/>
          <p:nvPr/>
        </p:nvSpPr>
        <p:spPr>
          <a:xfrm>
            <a:off x="1338470" y="4014275"/>
            <a:ext cx="7225085" cy="400110"/>
          </a:xfrm>
          <a:prstGeom prst="rect">
            <a:avLst/>
          </a:prstGeom>
        </p:spPr>
        <p:txBody>
          <a:bodyPr wrap="square">
            <a:spAutoFit/>
          </a:bodyPr>
          <a:lstStyle/>
          <a:p>
            <a:r>
              <a:rPr lang="en-US" sz="2000" b="1" dirty="0">
                <a:latin typeface="Times New Roman" panose="02020603050405020304" pitchFamily="18" charset="0"/>
                <a:ea typeface="Calibri" panose="020F0502020204030204" pitchFamily="34" charset="0"/>
              </a:rPr>
              <a:t>      F(2)		F(1)	F(1)	         F(0)       F(1) 	  F(0)</a:t>
            </a:r>
            <a:endParaRPr lang="en-US" sz="2000" dirty="0"/>
          </a:p>
        </p:txBody>
      </p:sp>
      <p:sp>
        <p:nvSpPr>
          <p:cNvPr id="6" name="Rectangle 5"/>
          <p:cNvSpPr/>
          <p:nvPr/>
        </p:nvSpPr>
        <p:spPr>
          <a:xfrm>
            <a:off x="629157" y="4934217"/>
            <a:ext cx="2486578" cy="405367"/>
          </a:xfrm>
          <a:prstGeom prst="rect">
            <a:avLst/>
          </a:prstGeom>
        </p:spPr>
        <p:txBody>
          <a:bodyPr wrap="none">
            <a:spAutoFit/>
          </a:bodyPr>
          <a:lstStyle/>
          <a:p>
            <a:pPr marL="457200" marR="0">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F(1)		F(0)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319675" y="5032350"/>
            <a:ext cx="7487662" cy="1626214"/>
          </a:xfrm>
          <a:prstGeom prst="rect">
            <a:avLst/>
          </a:prstGeom>
        </p:spPr>
        <p:txBody>
          <a:bodyPr wrap="square">
            <a:spAutoFit/>
          </a:bodyPr>
          <a:lstStyle/>
          <a:p>
            <a:pPr marL="457200" marR="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Figure 1.4:  The recursion tree corresponding to the exponential Algorithm  </a:t>
            </a:r>
            <a:r>
              <a:rPr lang="en-US" sz="2200" dirty="0" err="1">
                <a:latin typeface="Times New Roman" panose="02020603050405020304" pitchFamily="18" charset="0"/>
                <a:ea typeface="Calibri" panose="020F0502020204030204" pitchFamily="34" charset="0"/>
                <a:cs typeface="Times New Roman" panose="02020603050405020304" pitchFamily="18" charset="0"/>
              </a:rPr>
              <a:t>Fibonacci_Number</a:t>
            </a:r>
            <a:r>
              <a:rPr lang="en-US" sz="2200" dirty="0">
                <a:latin typeface="Times New Roman" panose="02020603050405020304" pitchFamily="18" charset="0"/>
                <a:ea typeface="Calibri" panose="020F0502020204030204" pitchFamily="34" charset="0"/>
                <a:cs typeface="Times New Roman" panose="02020603050405020304" pitchFamily="18" charset="0"/>
              </a:rPr>
              <a:t> F(n).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Note that the same values of the function are being evaluated again and again, which is clearly extremely inefficient.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Line 112"/>
          <p:cNvCxnSpPr>
            <a:cxnSpLocks noChangeShapeType="1"/>
            <a:stCxn id="2" idx="2"/>
          </p:cNvCxnSpPr>
          <p:nvPr/>
        </p:nvCxnSpPr>
        <p:spPr bwMode="auto">
          <a:xfrm flipH="1">
            <a:off x="4086970" y="1604115"/>
            <a:ext cx="2031557" cy="54273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Line 112"/>
          <p:cNvCxnSpPr>
            <a:cxnSpLocks noChangeShapeType="1"/>
            <a:stCxn id="2" idx="2"/>
          </p:cNvCxnSpPr>
          <p:nvPr/>
        </p:nvCxnSpPr>
        <p:spPr bwMode="auto">
          <a:xfrm>
            <a:off x="6118527" y="1604115"/>
            <a:ext cx="2126976" cy="5198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Line 117"/>
          <p:cNvCxnSpPr>
            <a:cxnSpLocks noChangeShapeType="1"/>
          </p:cNvCxnSpPr>
          <p:nvPr/>
        </p:nvCxnSpPr>
        <p:spPr bwMode="auto">
          <a:xfrm flipH="1">
            <a:off x="2989690" y="2469442"/>
            <a:ext cx="871497" cy="6248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Line 117"/>
          <p:cNvCxnSpPr>
            <a:cxnSpLocks noChangeShapeType="1"/>
          </p:cNvCxnSpPr>
          <p:nvPr/>
        </p:nvCxnSpPr>
        <p:spPr bwMode="auto">
          <a:xfrm flipH="1">
            <a:off x="7370316" y="2469442"/>
            <a:ext cx="875188" cy="6624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Line 117"/>
          <p:cNvCxnSpPr>
            <a:cxnSpLocks noChangeShapeType="1"/>
          </p:cNvCxnSpPr>
          <p:nvPr/>
        </p:nvCxnSpPr>
        <p:spPr bwMode="auto">
          <a:xfrm flipH="1">
            <a:off x="6782463" y="3461031"/>
            <a:ext cx="591544" cy="5532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1" name="Line 117"/>
          <p:cNvCxnSpPr>
            <a:cxnSpLocks noChangeShapeType="1"/>
          </p:cNvCxnSpPr>
          <p:nvPr/>
        </p:nvCxnSpPr>
        <p:spPr bwMode="auto">
          <a:xfrm flipH="1">
            <a:off x="4521478" y="3472401"/>
            <a:ext cx="591544" cy="5532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 name="Line 117"/>
          <p:cNvCxnSpPr>
            <a:cxnSpLocks noChangeShapeType="1"/>
          </p:cNvCxnSpPr>
          <p:nvPr/>
        </p:nvCxnSpPr>
        <p:spPr bwMode="auto">
          <a:xfrm flipH="1">
            <a:off x="2208147" y="3494443"/>
            <a:ext cx="591544" cy="5532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3" name="Line 117"/>
          <p:cNvCxnSpPr>
            <a:cxnSpLocks noChangeShapeType="1"/>
          </p:cNvCxnSpPr>
          <p:nvPr/>
        </p:nvCxnSpPr>
        <p:spPr bwMode="auto">
          <a:xfrm flipH="1">
            <a:off x="1338470" y="4397679"/>
            <a:ext cx="591544" cy="5532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Line 117"/>
          <p:cNvCxnSpPr>
            <a:cxnSpLocks noChangeShapeType="1"/>
          </p:cNvCxnSpPr>
          <p:nvPr/>
        </p:nvCxnSpPr>
        <p:spPr bwMode="auto">
          <a:xfrm>
            <a:off x="1906161" y="4373695"/>
            <a:ext cx="869677" cy="57722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Line 117"/>
          <p:cNvCxnSpPr>
            <a:cxnSpLocks noChangeShapeType="1"/>
          </p:cNvCxnSpPr>
          <p:nvPr/>
        </p:nvCxnSpPr>
        <p:spPr bwMode="auto">
          <a:xfrm>
            <a:off x="2764734" y="3494443"/>
            <a:ext cx="743531" cy="5532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8" name="Line 117"/>
          <p:cNvCxnSpPr>
            <a:cxnSpLocks noChangeShapeType="1"/>
          </p:cNvCxnSpPr>
          <p:nvPr/>
        </p:nvCxnSpPr>
        <p:spPr bwMode="auto">
          <a:xfrm>
            <a:off x="5102748" y="3472401"/>
            <a:ext cx="743531" cy="5532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9" name="Line 117"/>
          <p:cNvCxnSpPr>
            <a:cxnSpLocks noChangeShapeType="1"/>
          </p:cNvCxnSpPr>
          <p:nvPr/>
        </p:nvCxnSpPr>
        <p:spPr bwMode="auto">
          <a:xfrm>
            <a:off x="7370316" y="3472401"/>
            <a:ext cx="743531" cy="5532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Line 117"/>
          <p:cNvCxnSpPr>
            <a:cxnSpLocks noChangeShapeType="1"/>
          </p:cNvCxnSpPr>
          <p:nvPr/>
        </p:nvCxnSpPr>
        <p:spPr bwMode="auto">
          <a:xfrm>
            <a:off x="8209636" y="2469442"/>
            <a:ext cx="1005926" cy="6557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4" name="Line 117"/>
          <p:cNvCxnSpPr>
            <a:cxnSpLocks noChangeShapeType="1"/>
          </p:cNvCxnSpPr>
          <p:nvPr/>
        </p:nvCxnSpPr>
        <p:spPr bwMode="auto">
          <a:xfrm>
            <a:off x="3859155" y="2467780"/>
            <a:ext cx="1243593" cy="65262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585419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9428" y="902242"/>
            <a:ext cx="9064487" cy="5632311"/>
          </a:xfrm>
          <a:prstGeom prst="rect">
            <a:avLst/>
          </a:prstGeom>
        </p:spPr>
        <p:txBody>
          <a:bodyPr wrap="square">
            <a:spAutoFit/>
          </a:bodyPr>
          <a:lstStyle/>
          <a:p>
            <a:pPr marL="461963" marR="0" lvl="0" indent="-461963"/>
            <a:r>
              <a:rPr lang="en-US" sz="2000" dirty="0">
                <a:latin typeface="Times New Roman" panose="02020603050405020304" pitchFamily="18" charset="0"/>
                <a:ea typeface="Calibri" panose="020F0502020204030204" pitchFamily="34" charset="0"/>
                <a:cs typeface="Times New Roman" panose="02020603050405020304" pitchFamily="18" charset="0"/>
              </a:rPr>
              <a:t>6.    Let obtain a much faster algorithm by simply computing the successive elements of the Fibonacci sequence iteratively, as is done in the following algorithm.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Show that   B(n) = F(n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Shown:      	Analysis via observation.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B(n) = A(n)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Let  n = 0.   Then  B(0) =  A(0) + 1 = 1 		= F(1)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Let  n = 1.             B(1) =  A(1) + 1 = 0 + 1 = 1 	= F(2)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Let  n = 2.             B(2) =  A(2) + 1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  A(1) + A(0) + 1 + 1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  0 + 0 + 1 + 1 = 2 		= F(3)</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Let  n = 3.  	 B(3) =  A(3) + 1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  A(2) + A(1) + 1 + 1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  A(1) + A(0) + 1 + 1 + 1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  0 + 0 + 1 + 1 + 1 = 3 	= F(4)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Let  n = 4.  	B(4)  = A(4) + 1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  5 			= F(5)</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In general             B(n) = F(n + 1).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535223" y="3175356"/>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C86AB256-63B0-4B10-9697-F8A3D993937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886" y="3215935"/>
            <a:ext cx="744500"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385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9428" y="902242"/>
            <a:ext cx="10042929" cy="5940088"/>
          </a:xfrm>
          <a:prstGeom prst="rect">
            <a:avLst/>
          </a:prstGeom>
        </p:spPr>
        <p:txBody>
          <a:bodyPr wrap="square">
            <a:spAutoFit/>
          </a:bodyPr>
          <a:lstStyle/>
          <a:p>
            <a:pPr marL="461963" marR="0" lvl="0" indent="-461963"/>
            <a:r>
              <a:rPr lang="en-US" sz="2000" dirty="0">
                <a:latin typeface="Times New Roman" panose="02020603050405020304" pitchFamily="18" charset="0"/>
                <a:ea typeface="Calibri" panose="020F0502020204030204" pitchFamily="34" charset="0"/>
                <a:cs typeface="Times New Roman" panose="02020603050405020304" pitchFamily="18" charset="0"/>
              </a:rPr>
              <a:t>6.    Let obtain a much faster algorithm by simply computing the successive elements of the Fibonacci sequence iteratively, as is done in the following algorithm.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Show that   B(n) = F(n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Shown:      	Shown by induction.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B(n) = A(n)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Let  n = 0.   Then  B(0) =  A(0) + 1 = 1 		= F(1)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Let  n = 1.             B(1) =  A(1) + 1 = 0 + 1 = 1 	= F(2)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Let  n = 2.             B(2) =  A(2) + 1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  A(1) + A(0) + 1 + 1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  0 + 0 + 1 + 1 = 2 		= F(3)</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In general             B(n) = F(n + 1).</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Assume that B(n-1) = F(n) and B(n -2) = F(n-1) </a:t>
            </a:r>
            <a:r>
              <a:rPr lang="en-US" sz="2000" dirty="0">
                <a:latin typeface="Times New Roman" panose="02020603050405020304" pitchFamily="18" charset="0"/>
                <a:ea typeface="Calibri" panose="020F0502020204030204" pitchFamily="34" charset="0"/>
                <a:cs typeface="Times New Roman" panose="02020603050405020304" pitchFamily="18" charset="0"/>
              </a:rPr>
              <a:t>are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correct.  Then </a:t>
            </a:r>
          </a:p>
          <a:p>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B(n) = A(n) + 1   since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A(n)  = B(n) – 1</a:t>
            </a:r>
          </a:p>
          <a:p>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B(n) = A(n -1) + A(n -2) + 1 + 1 since </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A(n) = A(n-1) + A(n-2) + 1 for n &gt; 1</a:t>
            </a:r>
          </a:p>
          <a:p>
            <a:r>
              <a:rPr lang="en-US" sz="20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B(n) = A(n – 1) + 1  + A(n -2 ) + 1</a:t>
            </a:r>
          </a:p>
          <a:p>
            <a:r>
              <a:rPr lang="en-US" sz="20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B(n) = B(n -1 ) + B(n-2),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since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A(n)  = B(n) – 1</a:t>
            </a:r>
          </a:p>
          <a:p>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B(n) = F(n) + F(n -1) using our assumption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that B(n-1) = F(n) is correct. </a:t>
            </a:r>
          </a:p>
          <a:p>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B(n) = F(n + 1)</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535223" y="3175356"/>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C86AB256-63B0-4B10-9697-F8A3D993937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886" y="3215935"/>
            <a:ext cx="744500"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3330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BF22E5-CE6F-4B33-8617-83354539AAEC}"/>
              </a:ext>
            </a:extLst>
          </p:cNvPr>
          <p:cNvSpPr/>
          <p:nvPr/>
        </p:nvSpPr>
        <p:spPr>
          <a:xfrm>
            <a:off x="2917371" y="2745573"/>
            <a:ext cx="7132319" cy="1814023"/>
          </a:xfrm>
          <a:prstGeom prst="rect">
            <a:avLst/>
          </a:prstGeom>
        </p:spPr>
        <p:txBody>
          <a:bodyPr wrap="square">
            <a:spAutoFit/>
          </a:bodyPr>
          <a:lstStyle/>
          <a:p>
            <a:pPr algn="ctr">
              <a:lnSpc>
                <a:spcPct val="107000"/>
              </a:lnSpc>
              <a:spcBef>
                <a:spcPts val="600"/>
              </a:spcBef>
              <a:spcAft>
                <a:spcPts val="800"/>
              </a:spcAft>
            </a:pPr>
            <a:r>
              <a:rPr lang="en-US" sz="2800" dirty="0">
                <a:ea typeface="Calibri" panose="020F0502020204030204" pitchFamily="34" charset="0"/>
                <a:cs typeface="Times New Roman" panose="02020603050405020304" pitchFamily="18" charset="0"/>
              </a:rPr>
              <a:t>Mathematical Analysis of </a:t>
            </a:r>
          </a:p>
          <a:p>
            <a:pPr algn="ctr">
              <a:lnSpc>
                <a:spcPct val="107000"/>
              </a:lnSpc>
              <a:spcBef>
                <a:spcPts val="600"/>
              </a:spcBef>
              <a:spcAft>
                <a:spcPts val="800"/>
              </a:spcAft>
            </a:pPr>
            <a:r>
              <a:rPr lang="en-US" sz="2800" dirty="0">
                <a:ea typeface="Calibri" panose="020F0502020204030204" pitchFamily="34" charset="0"/>
                <a:cs typeface="Times New Roman" panose="02020603050405020304" pitchFamily="18" charset="0"/>
              </a:rPr>
              <a:t>Other Ways for Computing Fibonacci Numbers</a:t>
            </a:r>
          </a:p>
          <a:p>
            <a:pPr algn="ctr">
              <a:lnSpc>
                <a:spcPct val="107000"/>
              </a:lnSpc>
              <a:spcBef>
                <a:spcPts val="600"/>
              </a:spcBef>
              <a:spcAft>
                <a:spcPts val="800"/>
              </a:spcAft>
            </a:pPr>
            <a:endParaRPr lang="en-US" sz="28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597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3925" y="2064326"/>
            <a:ext cx="7844150" cy="3353995"/>
          </a:xfrm>
          <a:prstGeom prst="rect">
            <a:avLst/>
          </a:prstGeom>
        </p:spPr>
        <p:txBody>
          <a:bodyPr wrap="square">
            <a:spAutoFit/>
          </a:bodyPr>
          <a:lstStyle/>
          <a:p>
            <a:pPr>
              <a:lnSpc>
                <a:spcPct val="107000"/>
              </a:lnSpc>
              <a:spcAft>
                <a:spcPts val="1800"/>
              </a:spcAft>
            </a:pPr>
            <a:r>
              <a:rPr lang="en-US" sz="2800" dirty="0">
                <a:ea typeface="Calibri" panose="020F0502020204030204" pitchFamily="34" charset="0"/>
                <a:cs typeface="Times New Roman" panose="02020603050405020304" pitchFamily="18" charset="0"/>
              </a:rPr>
              <a:t>Second way: A polynomial algorithm Fib2(n)</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 much faster algorithm by simply computing the successive elements of the Fibonacci sequence iteratively, as is done in the following algorithm.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rewrite the exponential algorithm to be function Fib2(n), which is as follows: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ourier New" panose="02070309020205020404" pitchFamily="49"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6056CEA7-BA04-4037-A24C-FEEFC2B9B58D}"/>
              </a:ext>
            </a:extLst>
          </p:cNvPr>
          <p:cNvSpPr/>
          <p:nvPr/>
        </p:nvSpPr>
        <p:spPr>
          <a:xfrm>
            <a:off x="587474" y="3366944"/>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ad face">
            <a:extLst>
              <a:ext uri="{FF2B5EF4-FFF2-40B4-BE49-F238E27FC236}">
                <a16:creationId xmlns:a16="http://schemas.microsoft.com/office/drawing/2014/main" id="{20B2F5DA-73B3-4BFA-9D09-31A3620CFB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26077" y="3364174"/>
            <a:ext cx="527223" cy="426128"/>
          </a:xfrm>
          <a:prstGeom prst="rect">
            <a:avLst/>
          </a:prstGeom>
          <a:noFill/>
        </p:spPr>
      </p:pic>
    </p:spTree>
    <p:extLst>
      <p:ext uri="{BB962C8B-B14F-4D97-AF65-F5344CB8AC3E}">
        <p14:creationId xmlns:p14="http://schemas.microsoft.com/office/powerpoint/2010/main" val="288166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49327" y="734664"/>
            <a:ext cx="9306056" cy="6099555"/>
          </a:xfrm>
          <a:prstGeom prst="rect">
            <a:avLst/>
          </a:prstGeom>
        </p:spPr>
        <p:txBody>
          <a:bodyPr wrap="square">
            <a:spAutoFit/>
          </a:bodyPr>
          <a:lstStyle/>
          <a:p>
            <a:pPr>
              <a:lnSpc>
                <a:spcPct val="107000"/>
              </a:lnSpc>
            </a:pPr>
            <a:r>
              <a:rPr lang="en-US" sz="2600" dirty="0">
                <a:ea typeface="Calibri" panose="020F0502020204030204" pitchFamily="34" charset="0"/>
                <a:cs typeface="Times New Roman" panose="02020603050405020304" pitchFamily="18" charset="0"/>
              </a:rPr>
              <a:t>Analysis Framework (in analyzing non-recursive algorithm):</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600"/>
              </a:spcAft>
              <a:buFont typeface="+mj-lt"/>
              <a:buAutoNum type="arabicPeriod"/>
              <a:tabLst>
                <a:tab pos="733425"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Measuring an input’s size </a:t>
            </a:r>
            <a:r>
              <a:rPr lang="en-US" sz="2200" dirty="0">
                <a:latin typeface="Times New Roman" panose="02020603050405020304" pitchFamily="18" charset="0"/>
                <a:ea typeface="Calibri" panose="020F0502020204030204" pitchFamily="34" charset="0"/>
                <a:cs typeface="Times New Roman" panose="02020603050405020304" pitchFamily="18" charset="0"/>
              </a:rPr>
              <a:t>(decide on a parameter(s) indicating an input size):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742950" marR="0">
              <a:spcBef>
                <a:spcPts val="0"/>
              </a:spcBef>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number of n elements in the array.</a:t>
            </a:r>
          </a:p>
          <a:p>
            <a:pPr marL="517525" indent="-457200">
              <a:spcAft>
                <a:spcPts val="600"/>
              </a:spcAft>
              <a:buAutoNum type="arabicPeriod" startAt="2"/>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Units for measuring running time (identify the algorithm’s basic operation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60325">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As a rule, it is located in its inner-most loop):</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In the  for-loop body, we have two operations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  the comparison operation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&gt;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maxVal</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and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spcBef>
                <a:spcPts val="0"/>
              </a:spcBef>
              <a:spcAft>
                <a:spcPts val="1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b.  the assignment operation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maxVal</a:t>
            </a:r>
            <a:r>
              <a:rPr lang="en-US" sz="2200" dirty="0">
                <a:latin typeface="Times New Roman" panose="02020603050405020304" pitchFamily="18" charset="0"/>
                <a:ea typeface="Calibri" panose="020F0502020204030204" pitchFamily="34" charset="0"/>
                <a:cs typeface="Times New Roman" panose="02020603050405020304" pitchFamily="18" charset="0"/>
              </a:rPr>
              <a:t> ← A[</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basic operation</a:t>
            </a:r>
            <a:r>
              <a:rPr lang="en-US" sz="2200" dirty="0">
                <a:latin typeface="Times New Roman" panose="02020603050405020304" pitchFamily="18" charset="0"/>
                <a:ea typeface="Calibri" panose="020F0502020204030204" pitchFamily="34" charset="0"/>
                <a:cs typeface="Times New Roman" panose="02020603050405020304" pitchFamily="18" charset="0"/>
              </a:rPr>
              <a:t> for this algorithm is </a:t>
            </a:r>
          </a:p>
          <a:p>
            <a:pPr marL="1257300" marR="0" indent="-342900">
              <a:spcBef>
                <a:spcPts val="0"/>
              </a:spcBef>
              <a:spcAft>
                <a:spcPts val="6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comparison operation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a:t>
            </a:r>
            <a:r>
              <a:rPr lang="en-US" sz="22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&gt; </a:t>
            </a:r>
            <a:r>
              <a:rPr lang="en-US" sz="22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maxVal</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1714500" lvl="1" indent="-342900">
              <a:spcAft>
                <a:spcPts val="600"/>
              </a:spcAft>
              <a:buFont typeface="Arial" panose="020B0604020202020204" pitchFamily="34" charset="0"/>
              <a:buChar char="•"/>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since the comparison operation is executed for each repetition of the loop </a:t>
            </a:r>
          </a:p>
          <a:p>
            <a:pPr marL="1714500" lvl="1" indent="-342900">
              <a:spcAft>
                <a:spcPts val="600"/>
              </a:spcAft>
              <a:buFont typeface="Arial" panose="020B0604020202020204" pitchFamily="34" charset="0"/>
              <a:buChar char="•"/>
            </a:pPr>
            <a:r>
              <a:rPr lang="en-US" sz="22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but not the assignment operation</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9B342A48-C8FB-4E21-9AD2-FA94F5454252}"/>
              </a:ext>
            </a:extLst>
          </p:cNvPr>
          <p:cNvSpPr/>
          <p:nvPr/>
        </p:nvSpPr>
        <p:spPr>
          <a:xfrm>
            <a:off x="599959" y="123011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7662769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45279" y="1409630"/>
            <a:ext cx="6052801" cy="52253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740543" y="1409630"/>
            <a:ext cx="8961120" cy="4806637"/>
          </a:xfrm>
          <a:prstGeom prst="rect">
            <a:avLst/>
          </a:prstGeom>
        </p:spPr>
        <p:txBody>
          <a:bodyPr wrap="square">
            <a:spAutoFit/>
          </a:bodyPr>
          <a:lstStyle/>
          <a:p>
            <a:pPr>
              <a:lnSpc>
                <a:spcPct val="107000"/>
              </a:lnSpc>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Polynomial Algorithm Fib2(n)</a:t>
            </a:r>
          </a:p>
          <a:p>
            <a:pPr marL="517525"/>
            <a:r>
              <a:rPr lang="en-US" sz="2200" dirty="0">
                <a:latin typeface="Times New Roman" panose="02020603050405020304" pitchFamily="18" charset="0"/>
                <a:ea typeface="Calibri" panose="020F0502020204030204" pitchFamily="34" charset="0"/>
                <a:cs typeface="Times New Roman" panose="02020603050405020304" pitchFamily="18" charset="0"/>
              </a:rPr>
              <a:t>//Computes the nth Fibonacci number iteratively by using its definition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517525"/>
            <a:r>
              <a:rPr lang="en-US" sz="2200" dirty="0">
                <a:latin typeface="Times New Roman" panose="02020603050405020304" pitchFamily="18" charset="0"/>
                <a:ea typeface="Calibri" panose="020F0502020204030204" pitchFamily="34" charset="0"/>
                <a:cs typeface="Times New Roman" panose="02020603050405020304" pitchFamily="18" charset="0"/>
              </a:rPr>
              <a:t>Input:        A nonnegative integer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517525">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Output:     The nth Fibonacci number</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tabLst>
                <a:tab pos="120015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spc="-100" dirty="0">
                <a:latin typeface="Consolas" panose="020B0609020204030204" pitchFamily="49" charset="0"/>
                <a:ea typeface="Calibri" panose="020F0502020204030204" pitchFamily="34" charset="0"/>
                <a:cs typeface="Times New Roman" panose="02020603050405020304" pitchFamily="18" charset="0"/>
              </a:rPr>
              <a:t>if  (n == 0) then return 0;</a:t>
            </a:r>
          </a:p>
          <a:p>
            <a:pPr>
              <a:lnSpc>
                <a:spcPct val="150000"/>
              </a:lnSpc>
              <a:tabLst>
                <a:tab pos="120015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create an array F[0 .. n];  </a:t>
            </a:r>
          </a:p>
          <a:p>
            <a:pPr>
              <a:lnSpc>
                <a:spcPct val="150000"/>
              </a:lnSpc>
              <a:tabLst>
                <a:tab pos="120015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F[0] ← 0;  F[1] ← 1;</a:t>
            </a:r>
          </a:p>
          <a:p>
            <a:pPr>
              <a:lnSpc>
                <a:spcPct val="150000"/>
              </a:lnSpc>
              <a:tabLst>
                <a:tab pos="120015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 ( </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2) to n do {</a:t>
            </a:r>
          </a:p>
          <a:p>
            <a:pPr>
              <a:lnSpc>
                <a:spcPct val="150000"/>
              </a:lnSpc>
              <a:tabLst>
                <a:tab pos="1200150" algn="l"/>
              </a:tabLst>
            </a:pP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F[</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F[i-1] + F[i-2];}</a:t>
            </a:r>
          </a:p>
          <a:p>
            <a:pPr>
              <a:lnSpc>
                <a:spcPct val="150000"/>
              </a:lnSpc>
              <a:tabLst>
                <a:tab pos="120015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return F[n];</a:t>
            </a:r>
          </a:p>
        </p:txBody>
      </p:sp>
      <p:sp>
        <p:nvSpPr>
          <p:cNvPr id="3" name="Thought Bubble: Cloud 3">
            <a:extLst>
              <a:ext uri="{FF2B5EF4-FFF2-40B4-BE49-F238E27FC236}">
                <a16:creationId xmlns:a16="http://schemas.microsoft.com/office/drawing/2014/main" id="{6E0CBE25-57B4-43E6-A4E4-D98DCD0F6DB7}"/>
              </a:ext>
            </a:extLst>
          </p:cNvPr>
          <p:cNvSpPr/>
          <p:nvPr/>
        </p:nvSpPr>
        <p:spPr>
          <a:xfrm>
            <a:off x="744228" y="2713801"/>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6D2F592E-CB27-44C2-9028-B02BE3169B5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12090">
            <a:off x="661326" y="2719562"/>
            <a:ext cx="748130"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2266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67623" y="169227"/>
            <a:ext cx="6052801" cy="522537"/>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5" name="Rectangle 4"/>
              <p:cNvSpPr/>
              <p:nvPr/>
            </p:nvSpPr>
            <p:spPr>
              <a:xfrm>
                <a:off x="1518698" y="224917"/>
                <a:ext cx="8626199" cy="6408165"/>
              </a:xfrm>
              <a:prstGeom prst="rect">
                <a:avLst/>
              </a:prstGeom>
            </p:spPr>
            <p:txBody>
              <a:bodyPr wrap="square">
                <a:spAutoFit/>
              </a:bodyPr>
              <a:lstStyle/>
              <a:p>
                <a:pPr>
                  <a:lnSpc>
                    <a:spcPct val="107000"/>
                  </a:lnSpc>
                  <a:spcAft>
                    <a:spcPts val="800"/>
                  </a:spcAft>
                </a:pPr>
                <a:r>
                  <a:rPr lang="en-US" sz="2000" dirty="0">
                    <a:ea typeface="Calibri" panose="020F0502020204030204" pitchFamily="34" charset="0"/>
                    <a:cs typeface="Times New Roman" panose="02020603050405020304" pitchFamily="18" charset="0"/>
                  </a:rPr>
                  <a:t>Analysis of Algorithm:</a:t>
                </a:r>
                <a:endParaRPr lang="en-US" sz="2000" dirty="0">
                  <a:effectLst/>
                  <a:ea typeface="Calibri" panose="020F0502020204030204" pitchFamily="34" charset="0"/>
                  <a:cs typeface="Times New Roman" panose="02020603050405020304" pitchFamily="18" charset="0"/>
                </a:endParaRPr>
              </a:p>
              <a:p>
                <a:pPr marL="461963" marR="0" lvl="0" indent="-461963">
                  <a:lnSpc>
                    <a:spcPct val="107000"/>
                  </a:lnSpc>
                  <a:spcBef>
                    <a:spcPts val="0"/>
                  </a:spcBef>
                  <a:spcAft>
                    <a:spcPts val="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algorithm makes  n-1  additions. </a:t>
                </a:r>
              </a:p>
              <a:p>
                <a:pPr marR="0" lvl="0">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F(n) = </a:t>
                </a:r>
                <a14:m>
                  <m:oMath xmlns:m="http://schemas.openxmlformats.org/officeDocument/2006/math">
                    <m:nary>
                      <m:naryPr>
                        <m:chr m:val="∑"/>
                        <m:limLoc m:val="undOvr"/>
                        <m:ctrlP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20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sub>
                      <m:sup>
                        <m:r>
                          <a:rPr lang="en-US" sz="20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sup>
                      <m:e>
                        <m:r>
                          <a:rPr lang="en-US" sz="20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e>
                    </m:nary>
                  </m:oMath>
                </a14:m>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 1 + 1 + … + 1 = (n – 2 + 1) = n – 1  </a:t>
                </a:r>
                <a14:m>
                  <m:oMath xmlns:m="http://schemas.openxmlformats.org/officeDocument/2006/math">
                    <m:r>
                      <a:rPr lang="en-US" sz="2000" i="1" dirty="0" smtClean="0">
                        <a:solidFill>
                          <a:srgbClr val="0000FF"/>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Ɵ(n).</a:t>
                </a:r>
                <a:endParaRPr lang="en-US" sz="20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461963" marR="0" indent="-461963">
                  <a:lnSpc>
                    <a:spcPct val="107000"/>
                  </a:lnSpc>
                  <a:spcBef>
                    <a:spcPts val="0"/>
                  </a:spcBef>
                  <a:spcAft>
                    <a:spcPts val="18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It is linear as a function of n.  It is </a:t>
                </a:r>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Ɵ(n)</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p>
              <a:p>
                <a:pPr marR="0">
                  <a:lnSpc>
                    <a:spcPct val="107000"/>
                  </a:lnSpc>
                  <a:spcBef>
                    <a:spcPts val="0"/>
                  </a:spcBef>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It is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“only” exponential, </a:t>
                </a:r>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Ɵ(</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t>
                </a:r>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as a function of the number of bits b in the </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marR="0">
                  <a:lnSpc>
                    <a:spcPct val="107000"/>
                  </a:lnSpc>
                  <a:spcBef>
                    <a:spcPts val="0"/>
                  </a:spcBef>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binary representation of n, where </a:t>
                </a:r>
                <a:r>
                  <a:rPr lang="en-US" sz="2000" dirty="0">
                    <a:latin typeface="Times New Roman" panose="02020603050405020304" pitchFamily="18" charset="0"/>
                    <a:ea typeface="Calibri" panose="020F0502020204030204" pitchFamily="34" charset="0"/>
                    <a:cs typeface="Times New Roman" panose="02020603050405020304" pitchFamily="18" charset="0"/>
                  </a:rPr>
                  <a:t>b =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log</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n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+1</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i.e., </a:t>
                </a:r>
                <a:r>
                  <a:rPr lang="en-US" sz="20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Ɵ(</a:t>
                </a:r>
                <a:r>
                  <a:rPr lang="en-US" sz="20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baseline="-25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 log2n ┘+1</a:t>
                </a:r>
                <a:r>
                  <a:rPr lang="en-US" sz="20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61963" indent="-461963">
                  <a:lnSpc>
                    <a:spcPct val="107000"/>
                  </a:lnSpc>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Comparing, 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 Algorithm  </a:t>
                </a:r>
                <a:r>
                  <a:rPr lang="en-US" sz="2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Fibonacci_Number</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F(n) has efficiency F(n) = Θ(</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Ø</a:t>
                </a:r>
                <a:r>
                  <a:rPr lang="en-US" sz="2000" baseline="30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t>
                </a:r>
              </a:p>
              <a:p>
                <a:pPr marL="461963" indent="-461963">
                  <a:lnSpc>
                    <a:spcPct val="107000"/>
                  </a:lnSpc>
                  <a:spcAft>
                    <a:spcPts val="800"/>
                  </a:spcAft>
                </a:pP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For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measuring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size n by the number of bits b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 its binary representation,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efficiency class will be ever worse, namely doubly exponential</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461963" indent="-461963">
                  <a:lnSpc>
                    <a:spcPct val="107000"/>
                  </a:lnSpc>
                  <a:spcAft>
                    <a:spcPts val="800"/>
                  </a:spcAft>
                </a:pP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F(b) ɛ Θ( </a:t>
                </a:r>
                <a14:m>
                  <m:oMath xmlns:m="http://schemas.openxmlformats.org/officeDocument/2006/math">
                    <m:sSup>
                      <m:sSupPr>
                        <m:ctrlP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Ø</m:t>
                        </m:r>
                      </m:e>
                      <m:sup>
                        <m:sSup>
                          <m:sSupPr>
                            <m:ctrlP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0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𝑏</m:t>
                            </m:r>
                          </m:sup>
                        </m:sSup>
                      </m:sup>
                    </m:sSup>
                  </m:oMath>
                </a14:m>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where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b =  </a:t>
                </a:r>
                <a:r>
                  <a:rPr lang="en-US" sz="20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log</a:t>
                </a:r>
                <a:r>
                  <a:rPr lang="en-US" sz="20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 </a:t>
                </a:r>
                <a:r>
                  <a:rPr lang="en-US" sz="20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and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 *</a:t>
                </a:r>
                <a14:m>
                  <m:oMath xmlns:m="http://schemas.openxmlformats.org/officeDocument/2006/math">
                    <m:sSup>
                      <m:sSupPr>
                        <m:ctrlPr>
                          <a:rPr lang="en-US" sz="2000" i="1" smtClean="0">
                            <a:solidFill>
                              <a:srgbClr val="0000FF"/>
                            </a:solidFill>
                            <a:latin typeface="Cambria Math" panose="02040503050406030204" pitchFamily="18" charset="0"/>
                            <a:cs typeface="Times New Roman" panose="02020603050405020304" pitchFamily="18" charset="0"/>
                          </a:rPr>
                        </m:ctrlPr>
                      </m:sSupPr>
                      <m:e>
                        <m:r>
                          <a:rPr lang="en-US" sz="2000" b="0" i="1" smtClean="0">
                            <a:solidFill>
                              <a:srgbClr val="0000FF"/>
                            </a:solidFill>
                            <a:latin typeface="Cambria Math" panose="02040503050406030204" pitchFamily="18" charset="0"/>
                            <a:cs typeface="Times New Roman" panose="02020603050405020304" pitchFamily="18" charset="0"/>
                          </a:rPr>
                          <m:t>2</m:t>
                        </m:r>
                      </m:e>
                      <m:sup>
                        <m:func>
                          <m:funcPr>
                            <m:ctrlPr>
                              <a:rPr lang="en-US" sz="2000" i="1" smtClean="0">
                                <a:solidFill>
                                  <a:srgbClr val="0000FF"/>
                                </a:solidFill>
                                <a:latin typeface="Cambria Math" panose="02040503050406030204" pitchFamily="18" charset="0"/>
                                <a:cs typeface="Times New Roman" panose="02020603050405020304" pitchFamily="18" charset="0"/>
                              </a:rPr>
                            </m:ctrlPr>
                          </m:funcPr>
                          <m:fName>
                            <m:sSub>
                              <m:sSubPr>
                                <m:ctrlPr>
                                  <a:rPr lang="en-US" sz="2000" i="1" smtClean="0">
                                    <a:solidFill>
                                      <a:srgbClr val="0000FF"/>
                                    </a:solidFill>
                                    <a:latin typeface="Cambria Math" panose="02040503050406030204" pitchFamily="18" charset="0"/>
                                    <a:cs typeface="Times New Roman" panose="02020603050405020304" pitchFamily="18" charset="0"/>
                                  </a:rPr>
                                </m:ctrlPr>
                              </m:sSubPr>
                              <m:e>
                                <m:r>
                                  <m:rPr>
                                    <m:nor/>
                                  </m:rPr>
                                  <a:rPr lang="en-US" sz="20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m:t>└</m:t>
                                </m:r>
                                <m:r>
                                  <m:rPr>
                                    <m:sty m:val="p"/>
                                  </m:rPr>
                                  <a:rPr lang="en-US" sz="2000" i="0" smtClean="0">
                                    <a:solidFill>
                                      <a:srgbClr val="0000FF"/>
                                    </a:solidFill>
                                    <a:latin typeface="Cambria Math" panose="02040503050406030204" pitchFamily="18" charset="0"/>
                                    <a:cs typeface="Times New Roman" panose="02020603050405020304" pitchFamily="18" charset="0"/>
                                  </a:rPr>
                                  <m:t>log</m:t>
                                </m:r>
                              </m:e>
                              <m:sub>
                                <m:r>
                                  <a:rPr lang="en-US" sz="2000" b="0" i="1" smtClean="0">
                                    <a:solidFill>
                                      <a:srgbClr val="0000FF"/>
                                    </a:solidFill>
                                    <a:latin typeface="Cambria Math" panose="02040503050406030204" pitchFamily="18" charset="0"/>
                                    <a:cs typeface="Times New Roman" panose="02020603050405020304" pitchFamily="18" charset="0"/>
                                  </a:rPr>
                                  <m:t>2</m:t>
                                </m:r>
                              </m:sub>
                            </m:sSub>
                          </m:fName>
                          <m:e>
                            <m:r>
                              <a:rPr lang="en-US" sz="2000" b="0" i="1" smtClean="0">
                                <a:solidFill>
                                  <a:srgbClr val="0000FF"/>
                                </a:solidFill>
                                <a:latin typeface="Cambria Math" panose="02040503050406030204" pitchFamily="18" charset="0"/>
                                <a:cs typeface="Times New Roman" panose="02020603050405020304" pitchFamily="18" charset="0"/>
                              </a:rPr>
                              <m:t>𝑛</m:t>
                            </m:r>
                            <m:r>
                              <m:rPr>
                                <m:nor/>
                              </m:rPr>
                              <a:rPr lang="en-US" sz="20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m:t>┘</m:t>
                            </m:r>
                          </m:e>
                        </m:func>
                      </m:sup>
                    </m:sSup>
                  </m:oMath>
                </a14:m>
                <a:endParaRPr lang="en-US" sz="20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marL="461963" indent="-461963">
                  <a:lnSpc>
                    <a:spcPct val="107000"/>
                  </a:lnSpc>
                  <a:spcAft>
                    <a:spcPts val="8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From the following table, the nth Fibonacci numbers has a upper bound of 2</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For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measuring the size n by the number of bits </a:t>
                </a:r>
                <a:r>
                  <a:rPr lang="en-US" sz="2000" dirty="0">
                    <a:latin typeface="Times New Roman" panose="02020603050405020304" pitchFamily="18" charset="0"/>
                    <a:ea typeface="Calibri" panose="020F0502020204030204" pitchFamily="34" charset="0"/>
                    <a:cs typeface="Times New Roman" panose="02020603050405020304" pitchFamily="18" charset="0"/>
                  </a:rPr>
                  <a:t>b =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log</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n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+1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its binary representation, </a:t>
                </a:r>
                <a:r>
                  <a:rPr lang="en-US" sz="2000" dirty="0">
                    <a:latin typeface="Times New Roman" panose="02020603050405020304" pitchFamily="18" charset="0"/>
                    <a:ea typeface="Calibri" panose="020F0502020204030204" pitchFamily="34" charset="0"/>
                    <a:cs typeface="Times New Roman" panose="02020603050405020304" pitchFamily="18" charset="0"/>
                  </a:rPr>
                  <a:t>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 nth Fibonacci numbers is about 0.695n bits long.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Since F(n) = </a:t>
                </a:r>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Ɵ(n), using polynomial algorithm Fib2(n), </a:t>
                </a:r>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w</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 conclude that         </a:t>
                </a:r>
              </a:p>
              <a:p>
                <a:pPr marL="228600" marR="0">
                  <a:lnSpc>
                    <a:spcPct val="107000"/>
                  </a:lnSpc>
                  <a:spcBef>
                    <a:spcPts val="0"/>
                  </a:spcBef>
                  <a:spcAft>
                    <a:spcPts val="800"/>
                  </a:spcAft>
                </a:pPr>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Ɵ(n) = Ɵ(</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0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b</a:t>
                </a:r>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518698" y="224917"/>
                <a:ext cx="8626199" cy="6408165"/>
              </a:xfrm>
              <a:prstGeom prst="rect">
                <a:avLst/>
              </a:prstGeom>
              <a:blipFill>
                <a:blip r:embed="rId2"/>
                <a:stretch>
                  <a:fillRect l="-707" t="-476" r="-1837" b="-666"/>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FF9D3036-CF13-4A3C-9F25-530513222C81}"/>
              </a:ext>
            </a:extLst>
          </p:cNvPr>
          <p:cNvSpPr/>
          <p:nvPr/>
        </p:nvSpPr>
        <p:spPr>
          <a:xfrm>
            <a:off x="822605" y="2146852"/>
            <a:ext cx="378042" cy="235432"/>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Image result for smiley face images">
            <a:extLst>
              <a:ext uri="{FF2B5EF4-FFF2-40B4-BE49-F238E27FC236}">
                <a16:creationId xmlns:a16="http://schemas.microsoft.com/office/drawing/2014/main" id="{063F2F85-20AB-4D39-837B-445E7271AFB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320" y="5231958"/>
            <a:ext cx="649303" cy="4664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732395" y="1895236"/>
            <a:ext cx="2258171" cy="369332"/>
          </a:xfrm>
          <a:prstGeom prst="rect">
            <a:avLst/>
          </a:prstGeom>
          <a:noFill/>
        </p:spPr>
        <p:txBody>
          <a:bodyPr wrap="square" rtlCol="0">
            <a:spAutoFit/>
          </a:bodyPr>
          <a:lstStyle/>
          <a:p>
            <a:r>
              <a:rPr lang="en-US" dirty="0" smtClean="0"/>
              <a:t>:The magnitude of n</a:t>
            </a:r>
            <a:endParaRPr lang="en-US" dirty="0"/>
          </a:p>
        </p:txBody>
      </p:sp>
    </p:spTree>
    <p:extLst>
      <p:ext uri="{BB962C8B-B14F-4D97-AF65-F5344CB8AC3E}">
        <p14:creationId xmlns:p14="http://schemas.microsoft.com/office/powerpoint/2010/main" val="33108324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1268994662"/>
                  </p:ext>
                </p:extLst>
              </p:nvPr>
            </p:nvGraphicFramePr>
            <p:xfrm>
              <a:off x="1884577" y="774866"/>
              <a:ext cx="8945218" cy="5817680"/>
            </p:xfrm>
            <a:graphic>
              <a:graphicData uri="http://schemas.openxmlformats.org/drawingml/2006/table">
                <a:tbl>
                  <a:tblPr firstRow="1" firstCol="1" bandRow="1">
                    <a:tableStyleId>{5C22544A-7EE6-4342-B048-85BDC9FD1C3A}</a:tableStyleId>
                  </a:tblPr>
                  <a:tblGrid>
                    <a:gridCol w="1014931">
                      <a:extLst>
                        <a:ext uri="{9D8B030D-6E8A-4147-A177-3AD203B41FA5}">
                          <a16:colId xmlns:a16="http://schemas.microsoft.com/office/drawing/2014/main" val="20000"/>
                        </a:ext>
                      </a:extLst>
                    </a:gridCol>
                    <a:gridCol w="1375507">
                      <a:extLst>
                        <a:ext uri="{9D8B030D-6E8A-4147-A177-3AD203B41FA5}">
                          <a16:colId xmlns:a16="http://schemas.microsoft.com/office/drawing/2014/main" val="20001"/>
                        </a:ext>
                      </a:extLst>
                    </a:gridCol>
                    <a:gridCol w="1016001">
                      <a:extLst>
                        <a:ext uri="{9D8B030D-6E8A-4147-A177-3AD203B41FA5}">
                          <a16:colId xmlns:a16="http://schemas.microsoft.com/office/drawing/2014/main" val="20002"/>
                        </a:ext>
                      </a:extLst>
                    </a:gridCol>
                    <a:gridCol w="2602522">
                      <a:extLst>
                        <a:ext uri="{9D8B030D-6E8A-4147-A177-3AD203B41FA5}">
                          <a16:colId xmlns:a16="http://schemas.microsoft.com/office/drawing/2014/main" val="20003"/>
                        </a:ext>
                      </a:extLst>
                    </a:gridCol>
                    <a:gridCol w="1445847">
                      <a:extLst>
                        <a:ext uri="{9D8B030D-6E8A-4147-A177-3AD203B41FA5}">
                          <a16:colId xmlns:a16="http://schemas.microsoft.com/office/drawing/2014/main" val="20004"/>
                        </a:ext>
                      </a:extLst>
                    </a:gridCol>
                    <a:gridCol w="1490410">
                      <a:extLst>
                        <a:ext uri="{9D8B030D-6E8A-4147-A177-3AD203B41FA5}">
                          <a16:colId xmlns:a16="http://schemas.microsoft.com/office/drawing/2014/main" val="20005"/>
                        </a:ext>
                      </a:extLst>
                    </a:gridCol>
                  </a:tblGrid>
                  <a:tr h="127853">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640">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nos.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fib </a:t>
                          </a:r>
                          <a:r>
                            <a:rPr lang="en-US" sz="1800" dirty="0" err="1">
                              <a:solidFill>
                                <a:schemeClr val="tx1"/>
                              </a:solidFill>
                              <a:effectLst/>
                              <a:latin typeface="Times New Roman" panose="02020603050405020304" pitchFamily="18" charset="0"/>
                              <a:cs typeface="Times New Roman" panose="02020603050405020304" pitchFamily="18" charset="0"/>
                            </a:rPr>
                            <a:t>nos</a:t>
                          </a:r>
                          <a:r>
                            <a:rPr lang="en-US" sz="1800" dirty="0">
                              <a:solidFill>
                                <a:schemeClr val="tx1"/>
                              </a:solidFill>
                              <a:effectLst/>
                              <a:latin typeface="Times New Roman" panose="02020603050405020304" pitchFamily="18" charset="0"/>
                              <a:cs typeface="Times New Roman" panose="02020603050405020304" pitchFamily="18" charset="0"/>
                            </a:rPr>
                            <a:t>  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F[nos+1]</a:t>
                          </a: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Bit representation for 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nos bits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14:m>
                            <m:oMathPara xmlns:m="http://schemas.openxmlformats.org/officeDocument/2006/math">
                              <m:oMathParaPr>
                                <m:jc m:val="right"/>
                              </m:oMathParaPr>
                              <m:oMath xmlns:m="http://schemas.openxmlformats.org/officeDocument/2006/math">
                                <m:sSup>
                                  <m:sSupPr>
                                    <m:ctrlPr>
                                      <a:rPr lang="en-US" sz="1800" i="1" dirty="0" smtClean="0">
                                        <a:solidFill>
                                          <a:schemeClr val="tx1"/>
                                        </a:solidFill>
                                        <a:effectLst/>
                                        <a:latin typeface="Cambria Math" panose="02040503050406030204" pitchFamily="18" charset="0"/>
                                        <a:cs typeface="Times New Roman" panose="02020603050405020304" pitchFamily="18" charset="0"/>
                                      </a:rPr>
                                    </m:ctrlPr>
                                  </m:sSupPr>
                                  <m:e>
                                    <m:r>
                                      <a:rPr lang="en-US" sz="1800" b="0" i="1" dirty="0" smtClean="0">
                                        <a:solidFill>
                                          <a:schemeClr val="tx1"/>
                                        </a:solidFill>
                                        <a:effectLst/>
                                        <a:latin typeface="Cambria Math"/>
                                        <a:cs typeface="Times New Roman" panose="02020603050405020304" pitchFamily="18" charset="0"/>
                                      </a:rPr>
                                      <m:t>2</m:t>
                                    </m:r>
                                  </m:e>
                                  <m:sup>
                                    <m:r>
                                      <a:rPr lang="en-US" sz="1800" b="0" i="1" dirty="0" smtClean="0">
                                        <a:solidFill>
                                          <a:schemeClr val="tx1"/>
                                        </a:solidFill>
                                        <a:effectLst/>
                                        <a:latin typeface="Cambria Math"/>
                                        <a:cs typeface="Times New Roman" panose="02020603050405020304" pitchFamily="18" charset="0"/>
                                      </a:rPr>
                                      <m:t>𝑏</m:t>
                                    </m:r>
                                  </m:sup>
                                </m:sSup>
                              </m:oMath>
                            </m:oMathPara>
                          </a14:m>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27645">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6820">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36820">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1101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9</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10 0010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11 0111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128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144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1001 0000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233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1110 1001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377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1 0111 1001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512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136820">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121393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1 1101 1010 1101 1000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131072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266572">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268994662"/>
                  </p:ext>
                </p:extLst>
              </p:nvPr>
            </p:nvGraphicFramePr>
            <p:xfrm>
              <a:off x="1884577" y="774866"/>
              <a:ext cx="8945218" cy="5509706"/>
            </p:xfrm>
            <a:graphic>
              <a:graphicData uri="http://schemas.openxmlformats.org/drawingml/2006/table">
                <a:tbl>
                  <a:tblPr firstRow="1" firstCol="1" bandRow="1">
                    <a:tableStyleId>{5C22544A-7EE6-4342-B048-85BDC9FD1C3A}</a:tableStyleId>
                  </a:tblPr>
                  <a:tblGrid>
                    <a:gridCol w="1014931">
                      <a:extLst>
                        <a:ext uri="{9D8B030D-6E8A-4147-A177-3AD203B41FA5}">
                          <a16:colId xmlns:a16="http://schemas.microsoft.com/office/drawing/2014/main" val="20000"/>
                        </a:ext>
                      </a:extLst>
                    </a:gridCol>
                    <a:gridCol w="1375507">
                      <a:extLst>
                        <a:ext uri="{9D8B030D-6E8A-4147-A177-3AD203B41FA5}">
                          <a16:colId xmlns:a16="http://schemas.microsoft.com/office/drawing/2014/main" val="20001"/>
                        </a:ext>
                      </a:extLst>
                    </a:gridCol>
                    <a:gridCol w="1016001">
                      <a:extLst>
                        <a:ext uri="{9D8B030D-6E8A-4147-A177-3AD203B41FA5}">
                          <a16:colId xmlns:a16="http://schemas.microsoft.com/office/drawing/2014/main" val="20002"/>
                        </a:ext>
                      </a:extLst>
                    </a:gridCol>
                    <a:gridCol w="2602522">
                      <a:extLst>
                        <a:ext uri="{9D8B030D-6E8A-4147-A177-3AD203B41FA5}">
                          <a16:colId xmlns:a16="http://schemas.microsoft.com/office/drawing/2014/main" val="20003"/>
                        </a:ext>
                      </a:extLst>
                    </a:gridCol>
                    <a:gridCol w="1445847">
                      <a:extLst>
                        <a:ext uri="{9D8B030D-6E8A-4147-A177-3AD203B41FA5}">
                          <a16:colId xmlns:a16="http://schemas.microsoft.com/office/drawing/2014/main" val="20004"/>
                        </a:ext>
                      </a:extLst>
                    </a:gridCol>
                    <a:gridCol w="1490410">
                      <a:extLst>
                        <a:ext uri="{9D8B030D-6E8A-4147-A177-3AD203B41FA5}">
                          <a16:colId xmlns:a16="http://schemas.microsoft.com/office/drawing/2014/main" val="20005"/>
                        </a:ext>
                      </a:extLst>
                    </a:gridCol>
                  </a:tblGrid>
                  <a:tr h="274320">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8768">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nos.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fib </a:t>
                          </a:r>
                          <a:r>
                            <a:rPr lang="en-US" sz="1800" dirty="0" err="1">
                              <a:solidFill>
                                <a:schemeClr val="tx1"/>
                              </a:solidFill>
                              <a:effectLst/>
                              <a:latin typeface="Times New Roman" panose="02020603050405020304" pitchFamily="18" charset="0"/>
                              <a:cs typeface="Times New Roman" panose="02020603050405020304" pitchFamily="18" charset="0"/>
                            </a:rPr>
                            <a:t>nos</a:t>
                          </a:r>
                          <a:r>
                            <a:rPr lang="en-US" sz="1800" dirty="0">
                              <a:solidFill>
                                <a:schemeClr val="tx1"/>
                              </a:solidFill>
                              <a:effectLst/>
                              <a:latin typeface="Times New Roman" panose="02020603050405020304" pitchFamily="18" charset="0"/>
                              <a:cs typeface="Times New Roman" panose="02020603050405020304" pitchFamily="18" charset="0"/>
                            </a:rPr>
                            <a:t>  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F[nos+1]</a:t>
                          </a: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Bit representation for 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nos bits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99592" t="-93878" r="-816" b="-1659184"/>
                          </a:stretch>
                        </a:blipFill>
                      </a:tcPr>
                    </a:tc>
                    <a:extLst>
                      <a:ext uri="{0D108BD9-81ED-4DB2-BD59-A6C34878D82A}">
                        <a16:rowId xmlns:a16="http://schemas.microsoft.com/office/drawing/2014/main" val="10001"/>
                      </a:ext>
                    </a:extLst>
                  </a:tr>
                  <a:tr h="274320">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4320">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4320">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3749">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1101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9</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10 0010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11 0111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128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144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1001 0000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233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1110 1001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377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1 0111 1001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512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273749">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121393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1 1101 1010 1101 1000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131072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274320">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bl>
              </a:graphicData>
            </a:graphic>
          </p:graphicFrame>
        </mc:Fallback>
      </mc:AlternateContent>
    </p:spTree>
    <p:extLst>
      <p:ext uri="{BB962C8B-B14F-4D97-AF65-F5344CB8AC3E}">
        <p14:creationId xmlns:p14="http://schemas.microsoft.com/office/powerpoint/2010/main" val="2028312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2711284766"/>
                  </p:ext>
                </p:extLst>
              </p:nvPr>
            </p:nvGraphicFramePr>
            <p:xfrm>
              <a:off x="1824356" y="723794"/>
              <a:ext cx="8945218" cy="6111177"/>
            </p:xfrm>
            <a:graphic>
              <a:graphicData uri="http://schemas.openxmlformats.org/drawingml/2006/table">
                <a:tbl>
                  <a:tblPr firstRow="1" firstCol="1" bandRow="1">
                    <a:tableStyleId>{5C22544A-7EE6-4342-B048-85BDC9FD1C3A}</a:tableStyleId>
                  </a:tblPr>
                  <a:tblGrid>
                    <a:gridCol w="1082967">
                      <a:extLst>
                        <a:ext uri="{9D8B030D-6E8A-4147-A177-3AD203B41FA5}">
                          <a16:colId xmlns:a16="http://schemas.microsoft.com/office/drawing/2014/main" val="20000"/>
                        </a:ext>
                      </a:extLst>
                    </a:gridCol>
                    <a:gridCol w="1254479">
                      <a:extLst>
                        <a:ext uri="{9D8B030D-6E8A-4147-A177-3AD203B41FA5}">
                          <a16:colId xmlns:a16="http://schemas.microsoft.com/office/drawing/2014/main" val="20001"/>
                        </a:ext>
                      </a:extLst>
                    </a:gridCol>
                    <a:gridCol w="1128045">
                      <a:extLst>
                        <a:ext uri="{9D8B030D-6E8A-4147-A177-3AD203B41FA5}">
                          <a16:colId xmlns:a16="http://schemas.microsoft.com/office/drawing/2014/main" val="20002"/>
                        </a:ext>
                      </a:extLst>
                    </a:gridCol>
                    <a:gridCol w="2603691">
                      <a:extLst>
                        <a:ext uri="{9D8B030D-6E8A-4147-A177-3AD203B41FA5}">
                          <a16:colId xmlns:a16="http://schemas.microsoft.com/office/drawing/2014/main" val="20003"/>
                        </a:ext>
                      </a:extLst>
                    </a:gridCol>
                    <a:gridCol w="1414585">
                      <a:extLst>
                        <a:ext uri="{9D8B030D-6E8A-4147-A177-3AD203B41FA5}">
                          <a16:colId xmlns:a16="http://schemas.microsoft.com/office/drawing/2014/main" val="20004"/>
                        </a:ext>
                      </a:extLst>
                    </a:gridCol>
                    <a:gridCol w="1461451">
                      <a:extLst>
                        <a:ext uri="{9D8B030D-6E8A-4147-A177-3AD203B41FA5}">
                          <a16:colId xmlns:a16="http://schemas.microsoft.com/office/drawing/2014/main" val="20005"/>
                        </a:ext>
                      </a:extLst>
                    </a:gridCol>
                  </a:tblGrid>
                  <a:tr h="263195">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640">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nos.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fib </a:t>
                          </a:r>
                          <a:r>
                            <a:rPr lang="en-US" sz="1800" dirty="0" err="1">
                              <a:solidFill>
                                <a:schemeClr val="tx1"/>
                              </a:solidFill>
                              <a:effectLst/>
                              <a:latin typeface="Times New Roman" panose="02020603050405020304" pitchFamily="18" charset="0"/>
                              <a:cs typeface="Times New Roman" panose="02020603050405020304" pitchFamily="18" charset="0"/>
                            </a:rPr>
                            <a:t>nos</a:t>
                          </a:r>
                          <a:r>
                            <a:rPr lang="en-US" sz="1800" dirty="0">
                              <a:solidFill>
                                <a:schemeClr val="tx1"/>
                              </a:solidFill>
                              <a:effectLst/>
                              <a:latin typeface="Times New Roman" panose="02020603050405020304" pitchFamily="18" charset="0"/>
                              <a:cs typeface="Times New Roman" panose="02020603050405020304" pitchFamily="18" charset="0"/>
                            </a:rPr>
                            <a:t> 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F[nos+1]</a:t>
                          </a: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Bit representation for n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nos bits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14:m>
                            <m:oMathPara xmlns:m="http://schemas.openxmlformats.org/officeDocument/2006/math">
                              <m:oMathParaPr>
                                <m:jc m:val="right"/>
                              </m:oMathParaPr>
                              <m:oMath xmlns:m="http://schemas.openxmlformats.org/officeDocument/2006/math">
                                <m:sSup>
                                  <m:sSupPr>
                                    <m:ctrlPr>
                                      <a:rPr lang="en-US" sz="1800" i="1" smtClean="0">
                                        <a:solidFill>
                                          <a:schemeClr val="tx1"/>
                                        </a:solidFill>
                                        <a:effectLst/>
                                        <a:latin typeface="Cambria Math" panose="02040503050406030204" pitchFamily="18" charset="0"/>
                                        <a:cs typeface="Times New Roman" panose="02020603050405020304" pitchFamily="18" charset="0"/>
                                      </a:rPr>
                                    </m:ctrlPr>
                                  </m:sSupPr>
                                  <m:e>
                                    <m:r>
                                      <a:rPr lang="en-US" sz="1800" b="0" i="1" smtClean="0">
                                        <a:solidFill>
                                          <a:schemeClr val="tx1"/>
                                        </a:solidFill>
                                        <a:effectLst/>
                                        <a:latin typeface="Cambria Math"/>
                                        <a:cs typeface="Times New Roman" panose="02020603050405020304" pitchFamily="18" charset="0"/>
                                      </a:rPr>
                                      <m:t>2</m:t>
                                    </m:r>
                                  </m:e>
                                  <m:sup>
                                    <m:r>
                                      <a:rPr lang="en-US" sz="1800" b="0" i="1" smtClean="0">
                                        <a:solidFill>
                                          <a:schemeClr val="tx1"/>
                                        </a:solidFill>
                                        <a:effectLst/>
                                        <a:latin typeface="Cambria Math"/>
                                        <a:cs typeface="Times New Roman" panose="02020603050405020304" pitchFamily="18" charset="0"/>
                                      </a:rPr>
                                      <m:t>𝑏</m:t>
                                    </m:r>
                                  </m:sup>
                                </m:sSup>
                              </m:oMath>
                            </m:oMathPara>
                          </a14:m>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27853">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6820">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36820">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36820">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377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1 0111 1001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9</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512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610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10 1100 0100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1024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987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11 1100 0011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1024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1597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110  0011 1101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2048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2584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1010 0001 1000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4096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4181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19</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1 0000 0101 1101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8192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6765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1 1010 0111 0101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8192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10946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10 1010 1101 0010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16384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17711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100 0101 0100 0111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32768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28657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111 0000 0001 1001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32768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46368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1011 0101 0110 0000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65536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75025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1 0010 0101 0111 1000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131072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121393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1 1101 1010 1101 1000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131072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r h="127853">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20"/>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711284766"/>
                  </p:ext>
                </p:extLst>
              </p:nvPr>
            </p:nvGraphicFramePr>
            <p:xfrm>
              <a:off x="1824356" y="723794"/>
              <a:ext cx="8945218" cy="5784026"/>
            </p:xfrm>
            <a:graphic>
              <a:graphicData uri="http://schemas.openxmlformats.org/drawingml/2006/table">
                <a:tbl>
                  <a:tblPr firstRow="1" firstCol="1" bandRow="1">
                    <a:tableStyleId>{5C22544A-7EE6-4342-B048-85BDC9FD1C3A}</a:tableStyleId>
                  </a:tblPr>
                  <a:tblGrid>
                    <a:gridCol w="1082967">
                      <a:extLst>
                        <a:ext uri="{9D8B030D-6E8A-4147-A177-3AD203B41FA5}">
                          <a16:colId xmlns:a16="http://schemas.microsoft.com/office/drawing/2014/main" val="20000"/>
                        </a:ext>
                      </a:extLst>
                    </a:gridCol>
                    <a:gridCol w="1254479">
                      <a:extLst>
                        <a:ext uri="{9D8B030D-6E8A-4147-A177-3AD203B41FA5}">
                          <a16:colId xmlns:a16="http://schemas.microsoft.com/office/drawing/2014/main" val="20001"/>
                        </a:ext>
                      </a:extLst>
                    </a:gridCol>
                    <a:gridCol w="1128045">
                      <a:extLst>
                        <a:ext uri="{9D8B030D-6E8A-4147-A177-3AD203B41FA5}">
                          <a16:colId xmlns:a16="http://schemas.microsoft.com/office/drawing/2014/main" val="20002"/>
                        </a:ext>
                      </a:extLst>
                    </a:gridCol>
                    <a:gridCol w="2603691">
                      <a:extLst>
                        <a:ext uri="{9D8B030D-6E8A-4147-A177-3AD203B41FA5}">
                          <a16:colId xmlns:a16="http://schemas.microsoft.com/office/drawing/2014/main" val="20003"/>
                        </a:ext>
                      </a:extLst>
                    </a:gridCol>
                    <a:gridCol w="1414585">
                      <a:extLst>
                        <a:ext uri="{9D8B030D-6E8A-4147-A177-3AD203B41FA5}">
                          <a16:colId xmlns:a16="http://schemas.microsoft.com/office/drawing/2014/main" val="20004"/>
                        </a:ext>
                      </a:extLst>
                    </a:gridCol>
                    <a:gridCol w="1461451">
                      <a:extLst>
                        <a:ext uri="{9D8B030D-6E8A-4147-A177-3AD203B41FA5}">
                          <a16:colId xmlns:a16="http://schemas.microsoft.com/office/drawing/2014/main" val="20005"/>
                        </a:ext>
                      </a:extLst>
                    </a:gridCol>
                  </a:tblGrid>
                  <a:tr h="274320">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8768">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nos.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fib </a:t>
                          </a:r>
                          <a:r>
                            <a:rPr lang="en-US" sz="1800" dirty="0" err="1">
                              <a:solidFill>
                                <a:schemeClr val="tx1"/>
                              </a:solidFill>
                              <a:effectLst/>
                              <a:latin typeface="Times New Roman" panose="02020603050405020304" pitchFamily="18" charset="0"/>
                              <a:cs typeface="Times New Roman" panose="02020603050405020304" pitchFamily="18" charset="0"/>
                            </a:rPr>
                            <a:t>nos</a:t>
                          </a:r>
                          <a:r>
                            <a:rPr lang="en-US" sz="1800" dirty="0">
                              <a:solidFill>
                                <a:schemeClr val="tx1"/>
                              </a:solidFill>
                              <a:effectLst/>
                              <a:latin typeface="Times New Roman" panose="02020603050405020304" pitchFamily="18" charset="0"/>
                              <a:cs typeface="Times New Roman" panose="02020603050405020304" pitchFamily="18" charset="0"/>
                            </a:rPr>
                            <a:t> 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F[nos+1]</a:t>
                          </a: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Bit representation for n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nos bits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2083" t="-93878" r="-833" b="-1751020"/>
                          </a:stretch>
                        </a:blipFill>
                      </a:tcPr>
                    </a:tc>
                    <a:extLst>
                      <a:ext uri="{0D108BD9-81ED-4DB2-BD59-A6C34878D82A}">
                        <a16:rowId xmlns:a16="http://schemas.microsoft.com/office/drawing/2014/main" val="10001"/>
                      </a:ext>
                    </a:extLst>
                  </a:tr>
                  <a:tr h="274320">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4320">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4320">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3749">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74320">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377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1 0111 1001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9</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512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610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10 1100 0100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1024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987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11 1100 0011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1024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1597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110  0011 1101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2048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2584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1010 0001 1000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4096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4181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19</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1 0000 0101 1101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8192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6765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1 1010 0111 0101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8192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10946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10 1010 1101 0010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16384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17711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100 0101 0100 0111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32768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28657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111 0000 0001 1001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32768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46368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1011 0101 0110 0000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65536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75025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1 0010 0101 0111 1000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131072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273749">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121393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1 1101 1010 1101 1000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131072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r h="274320">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20"/>
                      </a:ext>
                    </a:extLst>
                  </a:tr>
                </a:tbl>
              </a:graphicData>
            </a:graphic>
          </p:graphicFrame>
        </mc:Fallback>
      </mc:AlternateContent>
    </p:spTree>
    <p:extLst>
      <p:ext uri="{BB962C8B-B14F-4D97-AF65-F5344CB8AC3E}">
        <p14:creationId xmlns:p14="http://schemas.microsoft.com/office/powerpoint/2010/main" val="11997058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75693" y="1789535"/>
            <a:ext cx="8479692" cy="4301114"/>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cs typeface="Times New Roman" panose="02020603050405020304" pitchFamily="18" charset="0"/>
              </a:rPr>
              <a:t>Analysis of Algorithm (Continued):</a:t>
            </a:r>
          </a:p>
          <a:p>
            <a:pPr marL="228600" marR="0">
              <a:lnSpc>
                <a:spcPct val="107000"/>
              </a:lnSpc>
              <a:spcBef>
                <a:spcPts val="0"/>
              </a:spcBef>
              <a:spcAft>
                <a:spcPts val="8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0375" marR="0" lvl="0" indent="-460375">
              <a:lnSpc>
                <a:spcPct val="107000"/>
              </a:lnSpc>
              <a:spcBef>
                <a:spcPts val="0"/>
              </a:spcBef>
              <a:spcAft>
                <a:spcPts val="0"/>
              </a:spcAft>
              <a:buAutoNum type="arabicPeriod" startAt="2"/>
            </a:pPr>
            <a:r>
              <a:rPr lang="en-US" sz="2400" dirty="0">
                <a:latin typeface="Times New Roman" panose="02020603050405020304" pitchFamily="18" charset="0"/>
                <a:ea typeface="Calibri" panose="020F0502020204030204" pitchFamily="34" charset="0"/>
                <a:cs typeface="Times New Roman" panose="02020603050405020304" pitchFamily="18" charset="0"/>
              </a:rPr>
              <a:t>Avoid to use an extra array for storing all the preceding elements of the Fibonacci sequence: </a:t>
            </a:r>
          </a:p>
          <a:p>
            <a:pPr marL="800100" lvl="1"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storing just two values is necessary to accomplish the task.</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0375" marR="0" lvl="0" indent="-460375">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3.    The inner loop consists of a single computer step and is executed n-1 times. Therefore the number of computer steps used by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Fib2 is linear in n.</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Image result for smiley face images">
            <a:extLst>
              <a:ext uri="{FF2B5EF4-FFF2-40B4-BE49-F238E27FC236}">
                <a16:creationId xmlns:a16="http://schemas.microsoft.com/office/drawing/2014/main" id="{73D4D5EA-049A-41DF-A6D7-63003F5E3DA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88644">
            <a:off x="824337" y="3196046"/>
            <a:ext cx="699663" cy="44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059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53301" y="5482722"/>
            <a:ext cx="6194066" cy="522537"/>
          </a:xfrm>
          <a:prstGeom prst="rect">
            <a:avLst/>
          </a:prstGeom>
          <a:solidFill>
            <a:srgbClr val="FFFF00"/>
          </a:solidFill>
        </p:spPr>
        <p:txBody>
          <a:bodyPr wrap="square" rtlCol="0">
            <a:spAutoFit/>
          </a:bodyPr>
          <a:lstStyle/>
          <a:p>
            <a:endParaRPr lang="en-US" dirty="0"/>
          </a:p>
        </p:txBody>
      </p:sp>
      <p:sp>
        <p:nvSpPr>
          <p:cNvPr id="5" name="TextBox 4"/>
          <p:cNvSpPr txBox="1"/>
          <p:nvPr/>
        </p:nvSpPr>
        <p:spPr>
          <a:xfrm>
            <a:off x="1521846" y="1330816"/>
            <a:ext cx="3182380" cy="52253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842644" y="1341269"/>
            <a:ext cx="8346831" cy="5093959"/>
          </a:xfrm>
          <a:prstGeom prst="rect">
            <a:avLst/>
          </a:prstGeom>
        </p:spPr>
        <p:txBody>
          <a:bodyPr wrap="square">
            <a:spAutoFit/>
          </a:bodyPr>
          <a:lstStyle/>
          <a:p>
            <a:pPr>
              <a:lnSpc>
                <a:spcPct val="107000"/>
              </a:lnSpc>
              <a:spcAft>
                <a:spcPts val="1200"/>
              </a:spcAft>
            </a:pPr>
            <a:r>
              <a:rPr lang="en-US" sz="2600" dirty="0">
                <a:latin typeface="Times New Roman" panose="02020603050405020304" pitchFamily="18" charset="0"/>
                <a:ea typeface="Calibri" panose="020F0502020204030204" pitchFamily="34" charset="0"/>
                <a:cs typeface="Times New Roman" panose="02020603050405020304" pitchFamily="18" charset="0"/>
              </a:rPr>
              <a:t>The third alternative for computing the nth Fibonacci number </a:t>
            </a:r>
            <a:r>
              <a:rPr lang="en-US" sz="2400" i="1" dirty="0">
                <a:latin typeface="Times New Roman" panose="02020603050405020304" pitchFamily="18" charset="0"/>
                <a:ea typeface="Calibri" panose="020F0502020204030204" pitchFamily="34" charset="0"/>
                <a:cs typeface="Times New Roman" panose="02020603050405020304" pitchFamily="18" charset="0"/>
              </a:rPr>
              <a:t>lies in using formula. </a:t>
            </a:r>
            <a:r>
              <a:rPr lang="en-US" sz="2400" dirty="0">
                <a:latin typeface="Times New Roman" panose="02020603050405020304" pitchFamily="18" charset="0"/>
                <a:ea typeface="Calibri" panose="020F0502020204030204" pitchFamily="34" charset="0"/>
                <a:cs typeface="Times New Roman" panose="02020603050405020304" pitchFamily="18" charset="0"/>
              </a:rPr>
              <a:t>For every nonnegative integer 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F(n)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)/√5 	rounded to the nearest integer,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where Ø = (1 + √5)/2 ≈ 1.61803.</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Analysis of this Algorithm: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0375" marR="0" lvl="0" indent="-460375">
              <a:lnSpc>
                <a:spcPct val="107000"/>
              </a:lnSpc>
              <a:spcBef>
                <a:spcPts val="0"/>
              </a:spcBef>
              <a:spcAft>
                <a:spcPts val="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The efficiency of the algorithm will obviously be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determined by the efficiency of an exponentiation algorithm used for computing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0375" marR="0" lvl="0" indent="-460375">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2.    But,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it is done by simply multiplying Ø  by itself  n-1  times, the algorithm will be in  Θ(n) = Θ(2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2">
            <a:extLst>
              <a:ext uri="{FF2B5EF4-FFF2-40B4-BE49-F238E27FC236}">
                <a16:creationId xmlns:a16="http://schemas.microsoft.com/office/drawing/2014/main" id="{C7A9A0E7-723D-47DB-81C6-4C8389E7B4D6}"/>
              </a:ext>
            </a:extLst>
          </p:cNvPr>
          <p:cNvSpPr/>
          <p:nvPr/>
        </p:nvSpPr>
        <p:spPr>
          <a:xfrm rot="280017">
            <a:off x="856020" y="2169220"/>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9414CB04-47FB-43E4-922B-1CB1A120FD2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605" y="2169220"/>
            <a:ext cx="699241"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34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6524" y="1861259"/>
            <a:ext cx="8753230" cy="3834639"/>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Note that there are faster algorithms for the exponentiation problem.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For example we discuss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Θ(log n) = Θ(b)  algorithms for this problem </a:t>
            </a:r>
            <a:r>
              <a:rPr lang="en-US" sz="2400" dirty="0">
                <a:latin typeface="Times New Roman" panose="02020603050405020304" pitchFamily="18" charset="0"/>
                <a:ea typeface="Calibri" panose="020F0502020204030204" pitchFamily="34" charset="0"/>
                <a:cs typeface="Times New Roman" panose="02020603050405020304" pitchFamily="18" charset="0"/>
              </a:rPr>
              <a:t>in our lectures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dealing with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Decrease-and-Conquer</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Transform-and-Conquer</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lnSpc>
                <a:spcPct val="107000"/>
              </a:lnSpc>
              <a:spcBef>
                <a:spcPts val="0"/>
              </a:spcBef>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Note that special care should be exercised in implementing this approach to computing the nth Fibonacci number. Since all its intermediate results are irrational numbers, we would have to make sure that their approximations in the computer are accurate enough so that the final round-off yields a correct result.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99019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25599" y="1128402"/>
            <a:ext cx="8210164" cy="52253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25599" y="1128402"/>
            <a:ext cx="8948615" cy="5634428"/>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The Fourth Approach for computing Fibonacci number Fib3:</a:t>
            </a:r>
          </a:p>
          <a:p>
            <a:pPr marL="342900"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Finally, there exists a   Θ(log n)  algorithm F</a:t>
            </a:r>
            <a:r>
              <a:rPr lang="en-US" sz="2400" dirty="0">
                <a:ea typeface="Calibri" panose="020F0502020204030204" pitchFamily="34" charset="0"/>
                <a:cs typeface="Times New Roman" panose="02020603050405020304" pitchFamily="18" charset="0"/>
              </a:rPr>
              <a:t>ib3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computing the nth Fibonacci number that manipulates only integers.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It is based on the equality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F(n-1)	   F(n)		     0            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for  n ≥ 1</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F(n)	 F(n+1)	                  1	      1</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and an efficient way of computing matrix powers.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question </a:t>
            </a:r>
            <a:r>
              <a:rPr lang="en-US" sz="2400" dirty="0">
                <a:latin typeface="Times New Roman" panose="02020603050405020304" pitchFamily="18" charset="0"/>
                <a:ea typeface="Calibri" panose="020F0502020204030204" pitchFamily="34" charset="0"/>
                <a:cs typeface="Times New Roman" panose="02020603050405020304" pitchFamily="18" charset="0"/>
              </a:rPr>
              <a:t>is that how do you compute 2 x 2 matric powers in a fastest way</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AutoShape 129"/>
          <p:cNvSpPr>
            <a:spLocks/>
          </p:cNvSpPr>
          <p:nvPr/>
        </p:nvSpPr>
        <p:spPr bwMode="auto">
          <a:xfrm>
            <a:off x="2519160" y="3566666"/>
            <a:ext cx="100111" cy="1150976"/>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 name="AutoShape 129"/>
          <p:cNvSpPr>
            <a:spLocks/>
          </p:cNvSpPr>
          <p:nvPr/>
        </p:nvSpPr>
        <p:spPr bwMode="auto">
          <a:xfrm>
            <a:off x="5541594" y="3566666"/>
            <a:ext cx="100111" cy="1150976"/>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 name="AutoShape 129"/>
          <p:cNvSpPr>
            <a:spLocks/>
          </p:cNvSpPr>
          <p:nvPr/>
        </p:nvSpPr>
        <p:spPr bwMode="auto">
          <a:xfrm flipH="1">
            <a:off x="4408207" y="3566666"/>
            <a:ext cx="121138" cy="1150976"/>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 name="AutoShape 129"/>
          <p:cNvSpPr>
            <a:spLocks/>
          </p:cNvSpPr>
          <p:nvPr/>
        </p:nvSpPr>
        <p:spPr bwMode="auto">
          <a:xfrm flipH="1">
            <a:off x="6874461" y="3549248"/>
            <a:ext cx="121138" cy="1150976"/>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35842591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583852" y="1149261"/>
            <a:ext cx="8307571" cy="52253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31815" y="1150681"/>
            <a:ext cx="8964247" cy="5369419"/>
          </a:xfrm>
          <a:prstGeom prst="rect">
            <a:avLst/>
          </a:prstGeom>
        </p:spPr>
        <p:txBody>
          <a:bodyPr wrap="square">
            <a:spAutoFit/>
          </a:bodyPr>
          <a:lstStyle/>
          <a:p>
            <a:pPr>
              <a:lnSpc>
                <a:spcPct val="107000"/>
              </a:lnSpc>
              <a:spcAft>
                <a:spcPts val="8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Consider the equation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in matrix notation: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0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1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0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 </a:t>
            </a: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   </a:t>
            </a:r>
            <a:r>
              <a:rPr lang="en-US" sz="2200" dirty="0">
                <a:latin typeface="Times New Roman" panose="02020603050405020304" pitchFamily="18" charset="0"/>
                <a:ea typeface="Calibri" panose="020F0502020204030204" pitchFamily="34" charset="0"/>
                <a:cs typeface="Times New Roman" panose="02020603050405020304" pitchFamily="18" charset="0"/>
              </a:rPr>
              <a:t>+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Similarly, </a:t>
            </a:r>
          </a:p>
          <a:p>
            <a:pPr>
              <a:lnSpc>
                <a:spcPct val="107000"/>
              </a:lnSpc>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0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0	   1</a:t>
            </a: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baseline="30000" dirty="0">
                <a:latin typeface="Times New Roman" panose="02020603050405020304" pitchFamily="18" charset="0"/>
                <a:ea typeface="Calibri" panose="020F0502020204030204" pitchFamily="34" charset="0"/>
                <a:cs typeface="Times New Roman" panose="02020603050405020304" pitchFamily="18" charset="0"/>
              </a:rPr>
              <a:t>2 </a:t>
            </a: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1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1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AutoShape 129"/>
          <p:cNvSpPr>
            <a:spLocks/>
          </p:cNvSpPr>
          <p:nvPr/>
        </p:nvSpPr>
        <p:spPr bwMode="auto">
          <a:xfrm>
            <a:off x="3237060" y="1670378"/>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 name="AutoShape 129"/>
          <p:cNvSpPr>
            <a:spLocks/>
          </p:cNvSpPr>
          <p:nvPr/>
        </p:nvSpPr>
        <p:spPr bwMode="auto">
          <a:xfrm>
            <a:off x="5042415" y="1670378"/>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 name="AutoShape 129"/>
          <p:cNvSpPr>
            <a:spLocks/>
          </p:cNvSpPr>
          <p:nvPr/>
        </p:nvSpPr>
        <p:spPr bwMode="auto">
          <a:xfrm>
            <a:off x="6945461" y="1670378"/>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 name="AutoShape 129"/>
          <p:cNvSpPr>
            <a:spLocks/>
          </p:cNvSpPr>
          <p:nvPr/>
        </p:nvSpPr>
        <p:spPr bwMode="auto">
          <a:xfrm>
            <a:off x="5042415" y="3231635"/>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 name="AutoShape 129"/>
          <p:cNvSpPr>
            <a:spLocks/>
          </p:cNvSpPr>
          <p:nvPr/>
        </p:nvSpPr>
        <p:spPr bwMode="auto">
          <a:xfrm>
            <a:off x="7875492" y="3231635"/>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8" name="AutoShape 129"/>
          <p:cNvSpPr>
            <a:spLocks/>
          </p:cNvSpPr>
          <p:nvPr/>
        </p:nvSpPr>
        <p:spPr bwMode="auto">
          <a:xfrm>
            <a:off x="2342200" y="5353512"/>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9" name="AutoShape 129"/>
          <p:cNvSpPr>
            <a:spLocks/>
          </p:cNvSpPr>
          <p:nvPr/>
        </p:nvSpPr>
        <p:spPr bwMode="auto">
          <a:xfrm>
            <a:off x="3659092" y="5353512"/>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0" name="AutoShape 129"/>
          <p:cNvSpPr>
            <a:spLocks/>
          </p:cNvSpPr>
          <p:nvPr/>
        </p:nvSpPr>
        <p:spPr bwMode="auto">
          <a:xfrm>
            <a:off x="5092470" y="5353512"/>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1" name="AutoShape 129"/>
          <p:cNvSpPr>
            <a:spLocks/>
          </p:cNvSpPr>
          <p:nvPr/>
        </p:nvSpPr>
        <p:spPr bwMode="auto">
          <a:xfrm>
            <a:off x="6360888" y="5358450"/>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2" name="AutoShape 129"/>
          <p:cNvSpPr>
            <a:spLocks/>
          </p:cNvSpPr>
          <p:nvPr/>
        </p:nvSpPr>
        <p:spPr bwMode="auto">
          <a:xfrm>
            <a:off x="7933364" y="5366266"/>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4" name="AutoShape 129"/>
          <p:cNvSpPr>
            <a:spLocks/>
          </p:cNvSpPr>
          <p:nvPr/>
        </p:nvSpPr>
        <p:spPr bwMode="auto">
          <a:xfrm flipH="1">
            <a:off x="8374604" y="5366266"/>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5" name="AutoShape 129"/>
          <p:cNvSpPr>
            <a:spLocks/>
          </p:cNvSpPr>
          <p:nvPr/>
        </p:nvSpPr>
        <p:spPr bwMode="auto">
          <a:xfrm flipH="1">
            <a:off x="7526130" y="5366266"/>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6" name="AutoShape 129"/>
          <p:cNvSpPr>
            <a:spLocks/>
          </p:cNvSpPr>
          <p:nvPr/>
        </p:nvSpPr>
        <p:spPr bwMode="auto">
          <a:xfrm flipH="1">
            <a:off x="5621220" y="5353512"/>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7" name="AutoShape 129"/>
          <p:cNvSpPr>
            <a:spLocks/>
          </p:cNvSpPr>
          <p:nvPr/>
        </p:nvSpPr>
        <p:spPr bwMode="auto">
          <a:xfrm flipH="1">
            <a:off x="4789161" y="5366266"/>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8" name="AutoShape 129"/>
          <p:cNvSpPr>
            <a:spLocks/>
          </p:cNvSpPr>
          <p:nvPr/>
        </p:nvSpPr>
        <p:spPr bwMode="auto">
          <a:xfrm flipH="1">
            <a:off x="2853364" y="5366266"/>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b="1" dirty="0"/>
          </a:p>
        </p:txBody>
      </p:sp>
      <p:sp>
        <p:nvSpPr>
          <p:cNvPr id="19" name="AutoShape 129"/>
          <p:cNvSpPr>
            <a:spLocks/>
          </p:cNvSpPr>
          <p:nvPr/>
        </p:nvSpPr>
        <p:spPr bwMode="auto">
          <a:xfrm flipH="1">
            <a:off x="8847435" y="3233722"/>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0" name="AutoShape 129"/>
          <p:cNvSpPr>
            <a:spLocks/>
          </p:cNvSpPr>
          <p:nvPr/>
        </p:nvSpPr>
        <p:spPr bwMode="auto">
          <a:xfrm flipH="1">
            <a:off x="6702112" y="3231635"/>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1" name="AutoShape 129"/>
          <p:cNvSpPr>
            <a:spLocks/>
          </p:cNvSpPr>
          <p:nvPr/>
        </p:nvSpPr>
        <p:spPr bwMode="auto">
          <a:xfrm flipH="1">
            <a:off x="7417346" y="1670378"/>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2" name="AutoShape 129"/>
          <p:cNvSpPr>
            <a:spLocks/>
          </p:cNvSpPr>
          <p:nvPr/>
        </p:nvSpPr>
        <p:spPr bwMode="auto">
          <a:xfrm flipH="1">
            <a:off x="6374106" y="1670378"/>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3" name="AutoShape 129"/>
          <p:cNvSpPr>
            <a:spLocks/>
          </p:cNvSpPr>
          <p:nvPr/>
        </p:nvSpPr>
        <p:spPr bwMode="auto">
          <a:xfrm flipH="1">
            <a:off x="3871976" y="1670378"/>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4" name="Thought Bubble: Cloud 3">
            <a:extLst>
              <a:ext uri="{FF2B5EF4-FFF2-40B4-BE49-F238E27FC236}">
                <a16:creationId xmlns:a16="http://schemas.microsoft.com/office/drawing/2014/main" id="{5431CA92-0F39-4D32-A4B1-127D8E24E1D6}"/>
              </a:ext>
            </a:extLst>
          </p:cNvPr>
          <p:cNvSpPr/>
          <p:nvPr/>
        </p:nvSpPr>
        <p:spPr>
          <a:xfrm>
            <a:off x="755373" y="3175356"/>
            <a:ext cx="445675"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5" name="Picture 24" descr="Image result for smiley face images">
            <a:extLst>
              <a:ext uri="{FF2B5EF4-FFF2-40B4-BE49-F238E27FC236}">
                <a16:creationId xmlns:a16="http://schemas.microsoft.com/office/drawing/2014/main" id="{C0398084-CB38-41C5-97A5-72AEEEA2DFF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981" y="3175356"/>
            <a:ext cx="541067" cy="309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3336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521845" y="1330816"/>
            <a:ext cx="4680171" cy="52253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62364" y="1366775"/>
            <a:ext cx="4650972" cy="470000"/>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 general </a:t>
            </a:r>
            <a:r>
              <a:rPr lang="en-US" sz="2400" dirty="0">
                <a:latin typeface="Times New Roman" panose="02020603050405020304" pitchFamily="18" charset="0"/>
                <a:ea typeface="Calibri" panose="020F0502020204030204" pitchFamily="34" charset="0"/>
                <a:cs typeface="Times New Roman" panose="02020603050405020304" pitchFamily="18" charset="0"/>
              </a:rPr>
              <a:t>F</a:t>
            </a:r>
            <a:r>
              <a:rPr lang="en-US" sz="2400" dirty="0">
                <a:ea typeface="Calibri" panose="020F0502020204030204" pitchFamily="34" charset="0"/>
                <a:cs typeface="Times New Roman" panose="02020603050405020304" pitchFamily="18" charset="0"/>
              </a:rPr>
              <a:t>ib3 can be expressed as: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662365" y="3946473"/>
            <a:ext cx="8716466" cy="1225528"/>
          </a:xfrm>
          <a:prstGeom prst="rect">
            <a:avLst/>
          </a:prstGeom>
        </p:spPr>
        <p:txBody>
          <a:bodyPr wrap="square">
            <a:spAutoFit/>
          </a:bodyPr>
          <a:lstStyle/>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order to compute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it suffices to raise the 2 x 2 matrix, call it X, to the nth power.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question is how do you compute matrix multiplication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O(log 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AutoShape 129"/>
          <p:cNvSpPr>
            <a:spLocks/>
          </p:cNvSpPr>
          <p:nvPr/>
        </p:nvSpPr>
        <p:spPr bwMode="auto">
          <a:xfrm>
            <a:off x="2518023" y="2381437"/>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 name="AutoShape 129"/>
          <p:cNvSpPr>
            <a:spLocks/>
          </p:cNvSpPr>
          <p:nvPr/>
        </p:nvSpPr>
        <p:spPr bwMode="auto">
          <a:xfrm>
            <a:off x="4596046" y="2373622"/>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8" name="AutoShape 129"/>
          <p:cNvSpPr>
            <a:spLocks/>
          </p:cNvSpPr>
          <p:nvPr/>
        </p:nvSpPr>
        <p:spPr bwMode="auto">
          <a:xfrm>
            <a:off x="6622390" y="2373622"/>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9" name="AutoShape 129"/>
          <p:cNvSpPr>
            <a:spLocks/>
          </p:cNvSpPr>
          <p:nvPr/>
        </p:nvSpPr>
        <p:spPr bwMode="auto">
          <a:xfrm flipH="1">
            <a:off x="7210312" y="2381437"/>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0" name="AutoShape 129"/>
          <p:cNvSpPr>
            <a:spLocks/>
          </p:cNvSpPr>
          <p:nvPr/>
        </p:nvSpPr>
        <p:spPr bwMode="auto">
          <a:xfrm flipH="1">
            <a:off x="5926728" y="2373622"/>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3" name="AutoShape 129"/>
          <p:cNvSpPr>
            <a:spLocks/>
          </p:cNvSpPr>
          <p:nvPr/>
        </p:nvSpPr>
        <p:spPr bwMode="auto">
          <a:xfrm flipH="1">
            <a:off x="3550800" y="2381437"/>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b="1" dirty="0"/>
          </a:p>
        </p:txBody>
      </p:sp>
      <p:sp>
        <p:nvSpPr>
          <p:cNvPr id="14" name="Rectangle 13"/>
          <p:cNvSpPr/>
          <p:nvPr/>
        </p:nvSpPr>
        <p:spPr>
          <a:xfrm>
            <a:off x="2481100" y="2321019"/>
            <a:ext cx="788999" cy="430887"/>
          </a:xfrm>
          <a:prstGeom prst="rect">
            <a:avLst/>
          </a:prstGeom>
        </p:spPr>
        <p:txBody>
          <a:bodyPr wrap="none">
            <a:spAutoFit/>
          </a:bodyPr>
          <a:lstStyle/>
          <a:p>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err="1">
                <a:latin typeface="Times New Roman" panose="02020603050405020304" pitchFamily="18" charset="0"/>
                <a:ea typeface="Calibri" panose="020F0502020204030204" pitchFamily="34" charset="0"/>
                <a:cs typeface="Times New Roman" panose="02020603050405020304" pitchFamily="18" charset="0"/>
              </a:rPr>
              <a:t>n</a:t>
            </a:r>
            <a:endParaRPr lang="en-US" sz="2200" dirty="0"/>
          </a:p>
        </p:txBody>
      </p:sp>
      <p:sp>
        <p:nvSpPr>
          <p:cNvPr id="15" name="Rectangle 14"/>
          <p:cNvSpPr/>
          <p:nvPr/>
        </p:nvSpPr>
        <p:spPr>
          <a:xfrm>
            <a:off x="2468988" y="3061526"/>
            <a:ext cx="989373" cy="430887"/>
          </a:xfrm>
          <a:prstGeom prst="rect">
            <a:avLst/>
          </a:prstGeom>
        </p:spPr>
        <p:txBody>
          <a:bodyPr wrap="none">
            <a:spAutoFit/>
          </a:bodyPr>
          <a:lstStyle/>
          <a:p>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n+1</a:t>
            </a:r>
            <a:endParaRPr lang="en-US" sz="2200" dirty="0"/>
          </a:p>
        </p:txBody>
      </p:sp>
      <p:sp>
        <p:nvSpPr>
          <p:cNvPr id="16" name="Rectangle 15"/>
          <p:cNvSpPr/>
          <p:nvPr/>
        </p:nvSpPr>
        <p:spPr>
          <a:xfrm>
            <a:off x="4696156" y="2305629"/>
            <a:ext cx="3056706" cy="461665"/>
          </a:xfrm>
          <a:prstGeom prst="rect">
            <a:avLst/>
          </a:prstGeom>
        </p:spPr>
        <p:txBody>
          <a:bodyPr wrap="square">
            <a:spAutoFit/>
          </a:bodyPr>
          <a:lstStyle/>
          <a:p>
            <a:r>
              <a:rPr lang="en-US" sz="2200" dirty="0">
                <a:latin typeface="Times New Roman" panose="02020603050405020304" pitchFamily="18" charset="0"/>
                <a:ea typeface="Calibri" panose="020F0502020204030204" pitchFamily="34" charset="0"/>
              </a:rPr>
              <a:t>0	1   </a:t>
            </a:r>
            <a:r>
              <a:rPr lang="en-US" sz="2400" dirty="0">
                <a:latin typeface="Times New Roman" panose="02020603050405020304" pitchFamily="18" charset="0"/>
                <a:ea typeface="Calibri" panose="020F0502020204030204" pitchFamily="34" charset="0"/>
              </a:rPr>
              <a:t> </a:t>
            </a:r>
            <a:r>
              <a:rPr lang="en-US" sz="2400" baseline="30000" dirty="0">
                <a:latin typeface="Times New Roman" panose="02020603050405020304" pitchFamily="18" charset="0"/>
                <a:ea typeface="Calibri" panose="020F0502020204030204" pitchFamily="34" charset="0"/>
              </a:rPr>
              <a:t>n  </a:t>
            </a:r>
            <a:r>
              <a:rPr lang="en-US" sz="2200" dirty="0">
                <a:latin typeface="Times New Roman" panose="02020603050405020304" pitchFamily="18" charset="0"/>
                <a:ea typeface="Calibri" panose="020F0502020204030204" pitchFamily="34" charset="0"/>
              </a:rPr>
              <a:t>	    F</a:t>
            </a:r>
            <a:r>
              <a:rPr lang="en-US" sz="2200" baseline="-25000" dirty="0">
                <a:latin typeface="Times New Roman" panose="02020603050405020304" pitchFamily="18" charset="0"/>
                <a:ea typeface="Calibri" panose="020F0502020204030204" pitchFamily="34" charset="0"/>
              </a:rPr>
              <a:t>0</a:t>
            </a:r>
            <a:endParaRPr lang="en-US" sz="2200" dirty="0"/>
          </a:p>
        </p:txBody>
      </p:sp>
      <p:sp>
        <p:nvSpPr>
          <p:cNvPr id="17" name="Rectangle 16"/>
          <p:cNvSpPr/>
          <p:nvPr/>
        </p:nvSpPr>
        <p:spPr>
          <a:xfrm>
            <a:off x="4696156" y="3029324"/>
            <a:ext cx="3056706" cy="461665"/>
          </a:xfrm>
          <a:prstGeom prst="rect">
            <a:avLst/>
          </a:prstGeom>
        </p:spPr>
        <p:txBody>
          <a:bodyPr wrap="square">
            <a:spAutoFit/>
          </a:bodyPr>
          <a:lstStyle/>
          <a:p>
            <a:r>
              <a:rPr lang="en-US" sz="2200" dirty="0">
                <a:latin typeface="Times New Roman" panose="02020603050405020304" pitchFamily="18" charset="0"/>
                <a:ea typeface="Calibri" panose="020F0502020204030204" pitchFamily="34" charset="0"/>
              </a:rPr>
              <a:t>1	1   </a:t>
            </a:r>
            <a:r>
              <a:rPr lang="en-US" sz="2400" dirty="0">
                <a:latin typeface="Times New Roman" panose="02020603050405020304" pitchFamily="18" charset="0"/>
                <a:ea typeface="Calibri" panose="020F0502020204030204" pitchFamily="34" charset="0"/>
              </a:rPr>
              <a:t> </a:t>
            </a:r>
            <a:r>
              <a:rPr lang="en-US" sz="2400" baseline="30000" dirty="0">
                <a:latin typeface="Times New Roman" panose="02020603050405020304" pitchFamily="18" charset="0"/>
                <a:ea typeface="Calibri" panose="020F0502020204030204" pitchFamily="34" charset="0"/>
              </a:rPr>
              <a:t>  </a:t>
            </a:r>
            <a:r>
              <a:rPr lang="en-US" sz="2200" dirty="0">
                <a:latin typeface="Times New Roman" panose="02020603050405020304" pitchFamily="18" charset="0"/>
                <a:ea typeface="Calibri" panose="020F0502020204030204" pitchFamily="34" charset="0"/>
              </a:rPr>
              <a:t>	    F</a:t>
            </a:r>
            <a:r>
              <a:rPr lang="en-US" sz="2200" baseline="-25000" dirty="0">
                <a:latin typeface="Times New Roman" panose="02020603050405020304" pitchFamily="18" charset="0"/>
                <a:ea typeface="Calibri" panose="020F0502020204030204" pitchFamily="34" charset="0"/>
              </a:rPr>
              <a:t>1</a:t>
            </a:r>
            <a:endParaRPr lang="en-US" sz="2200" dirty="0"/>
          </a:p>
        </p:txBody>
      </p:sp>
      <p:sp>
        <p:nvSpPr>
          <p:cNvPr id="18" name="Rectangle 17"/>
          <p:cNvSpPr/>
          <p:nvPr/>
        </p:nvSpPr>
        <p:spPr>
          <a:xfrm>
            <a:off x="3921534" y="2730443"/>
            <a:ext cx="343364" cy="430887"/>
          </a:xfrm>
          <a:prstGeom prst="rect">
            <a:avLst/>
          </a:prstGeom>
        </p:spPr>
        <p:txBody>
          <a:bodyPr wrap="none">
            <a:spAutoFit/>
          </a:bodyPr>
          <a:lstStyle/>
          <a:p>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p>
        </p:txBody>
      </p:sp>
      <p:sp>
        <p:nvSpPr>
          <p:cNvPr id="19" name="Thought Bubble: Cloud 3">
            <a:extLst>
              <a:ext uri="{FF2B5EF4-FFF2-40B4-BE49-F238E27FC236}">
                <a16:creationId xmlns:a16="http://schemas.microsoft.com/office/drawing/2014/main" id="{39C77C5A-ABCE-4D81-86C4-6742AE62851D}"/>
              </a:ext>
            </a:extLst>
          </p:cNvPr>
          <p:cNvSpPr/>
          <p:nvPr/>
        </p:nvSpPr>
        <p:spPr>
          <a:xfrm>
            <a:off x="535223" y="3175356"/>
            <a:ext cx="414036" cy="307422"/>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 name="Picture 19" descr="Image result for smiley face images">
            <a:extLst>
              <a:ext uri="{FF2B5EF4-FFF2-40B4-BE49-F238E27FC236}">
                <a16:creationId xmlns:a16="http://schemas.microsoft.com/office/drawing/2014/main" id="{6FBB3B86-E85B-4FDB-B891-912ABC773AC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45769">
            <a:off x="459383" y="3089126"/>
            <a:ext cx="56571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57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9191" y="903008"/>
            <a:ext cx="8674873" cy="5940088"/>
          </a:xfrm>
          <a:prstGeom prst="rect">
            <a:avLst/>
          </a:prstGeom>
        </p:spPr>
        <p:txBody>
          <a:bodyPr wrap="square">
            <a:spAutoFit/>
          </a:bodyPr>
          <a:lstStyle/>
          <a:p>
            <a:pPr>
              <a:spcAft>
                <a:spcPts val="1800"/>
              </a:spcAft>
            </a:pPr>
            <a:r>
              <a:rPr lang="en-US" sz="2400" dirty="0">
                <a:ea typeface="Calibri" panose="020F0502020204030204" pitchFamily="34" charset="0"/>
                <a:cs typeface="Times New Roman" panose="02020603050405020304" pitchFamily="18" charset="0"/>
              </a:rPr>
              <a:t>Analysis Framework (in analyzing non-recursive algorithm):</a:t>
            </a: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spcBef>
                <a:spcPts val="0"/>
              </a:spcBef>
              <a:spcAft>
                <a:spcPts val="600"/>
              </a:spcAft>
              <a:buAutoNum type="arabicPeriod" startAt="3"/>
              <a:tabLst>
                <a:tab pos="7334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Check whether the number of times the basic operation is executed depends only on the size of an input. </a:t>
            </a:r>
          </a:p>
          <a:p>
            <a:pPr marL="919163" lvl="1" indent="-461963">
              <a:spcAft>
                <a:spcPts val="600"/>
              </a:spcAft>
              <a:buFont typeface="Arial" panose="020B0604020202020204" pitchFamily="34" charset="0"/>
              <a:buChar char="•"/>
              <a:tabLst>
                <a:tab pos="733425"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it also depends on some additional property, then investigate separately</a:t>
            </a:r>
          </a:p>
          <a:p>
            <a:pPr marL="1376363" lvl="2" indent="-461963">
              <a:spcAft>
                <a:spcPts val="600"/>
              </a:spcAft>
              <a:buFont typeface="Arial" panose="020B0604020202020204" pitchFamily="34" charset="0"/>
              <a:buChar char="•"/>
              <a:tabLst>
                <a:tab pos="733425"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worst-case (O), </a:t>
            </a:r>
          </a:p>
          <a:p>
            <a:pPr marL="1376363" lvl="2" indent="-461963">
              <a:spcAft>
                <a:spcPts val="600"/>
              </a:spcAft>
              <a:buFont typeface="Arial" panose="020B0604020202020204" pitchFamily="34" charset="0"/>
              <a:buChar char="•"/>
              <a:tabLst>
                <a:tab pos="733425"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average-case (Θ ), and if necessary, </a:t>
            </a:r>
          </a:p>
          <a:p>
            <a:pPr marL="1376363" lvl="2" indent="-461963">
              <a:spcAft>
                <a:spcPts val="600"/>
              </a:spcAft>
              <a:buFont typeface="Arial" panose="020B0604020202020204" pitchFamily="34" charset="0"/>
              <a:buChar char="•"/>
              <a:tabLst>
                <a:tab pos="733425"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best-case ( Ω)                                                                  </a:t>
            </a:r>
          </a:p>
          <a:p>
            <a:pPr lvl="2">
              <a:spcAft>
                <a:spcPts val="1800"/>
              </a:spcAft>
              <a:tabLst>
                <a:tab pos="733425"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efficiencies.</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spcBef>
                <a:spcPts val="0"/>
              </a:spcBef>
              <a:spcAft>
                <a:spcPts val="1800"/>
              </a:spcAft>
              <a:tabLst>
                <a:tab pos="7334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4.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Set up a sum expression the number of times the algorithm’s basic operation is executed.</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spcBef>
                <a:spcPts val="0"/>
              </a:spcBef>
              <a:spcAft>
                <a:spcPts val="600"/>
              </a:spcAft>
              <a:tabLst>
                <a:tab pos="733425" algn="l"/>
              </a:tabLst>
            </a:pPr>
            <a:r>
              <a:rPr lang="en-US" sz="2200" i="1" dirty="0">
                <a:latin typeface="Times New Roman" panose="02020603050405020304" pitchFamily="18" charset="0"/>
                <a:ea typeface="Calibri" panose="020F0502020204030204" pitchFamily="34" charset="0"/>
                <a:cs typeface="Times New Roman" panose="02020603050405020304" pitchFamily="18" charset="0"/>
              </a:rPr>
              <a:t>5.    Using standard formulas and rules of sum manipulation</a:t>
            </a:r>
            <a:r>
              <a:rPr lang="en-US" sz="2200" dirty="0">
                <a:latin typeface="Times New Roman" panose="02020603050405020304" pitchFamily="18" charset="0"/>
                <a:ea typeface="Calibri" panose="020F0502020204030204" pitchFamily="34" charset="0"/>
                <a:cs typeface="Times New Roman" panose="02020603050405020304" pitchFamily="18" charset="0"/>
              </a:rPr>
              <a:t>, either find a closed form formula for the count or, </a:t>
            </a:r>
            <a:r>
              <a:rPr lang="en-US" sz="2200" i="1" dirty="0">
                <a:latin typeface="Times New Roman" panose="02020603050405020304" pitchFamily="18" charset="0"/>
                <a:ea typeface="Calibri" panose="020F0502020204030204" pitchFamily="34" charset="0"/>
                <a:cs typeface="Times New Roman" panose="02020603050405020304" pitchFamily="18" charset="0"/>
              </a:rPr>
              <a:t>at the very least,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establish its order of growth.</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1234075" y="2635511"/>
            <a:ext cx="513426" cy="2737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35B3A9D8-2CAA-4216-8FD9-1D80EF5F5DC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2520" y="2521929"/>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021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eft Bracket 1"/>
          <p:cNvSpPr/>
          <p:nvPr/>
        </p:nvSpPr>
        <p:spPr>
          <a:xfrm>
            <a:off x="5327944" y="1517111"/>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 name="Right Bracket 2"/>
          <p:cNvSpPr/>
          <p:nvPr/>
        </p:nvSpPr>
        <p:spPr>
          <a:xfrm>
            <a:off x="6777235" y="1519713"/>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ectangle 11"/>
          <p:cNvSpPr>
            <a:spLocks noChangeArrowheads="1"/>
          </p:cNvSpPr>
          <p:nvPr/>
        </p:nvSpPr>
        <p:spPr bwMode="auto">
          <a:xfrm>
            <a:off x="1027724" y="24423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2"/>
          <p:cNvSpPr>
            <a:spLocks noChangeArrowheads="1"/>
          </p:cNvSpPr>
          <p:nvPr/>
        </p:nvSpPr>
        <p:spPr bwMode="auto">
          <a:xfrm>
            <a:off x="1815191" y="1336597"/>
            <a:ext cx="87161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b</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Consider a 2 x 2 matrix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	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p:nvSpPr>
        <p:spPr bwMode="auto">
          <a:xfrm>
            <a:off x="1441263" y="2906257"/>
            <a:ext cx="1044071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b   </a:t>
            </a:r>
            <a:r>
              <a:rPr kumimoji="0" lang="en-US" altLang="en-US" sz="24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b	a	b	       a*a + b*c  </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a*b + b*d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d	    c	    d	c	d	       c*a + d*c  </a:t>
            </a:r>
            <a:r>
              <a:rPr kumimoji="0" lang="en-US" altLang="en-US" sz="2400" b="0" i="0" u="none" strike="noStrike" cap="none" normalizeH="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c*b + d*d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Two 2 x 2 matrices can be multiplied using </a:t>
            </a:r>
            <a:r>
              <a:rPr kumimoji="0" lang="en-US" altLang="en-US" sz="24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4 additions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a:t>
            </a:r>
            <a:r>
              <a:rPr kumimoji="0" lang="en-US" altLang="en-US" sz="24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8 multiplications.</a:t>
            </a:r>
            <a:endParaRPr kumimoji="0" lang="en-US" altLang="en-US" sz="2400" b="0" i="0" u="none" strike="noStrike" cap="none" normalizeH="0" baseline="0" dirty="0">
              <a:ln>
                <a:noFill/>
              </a:ln>
              <a:solidFill>
                <a:srgbClr val="0000FF"/>
              </a:solidFill>
              <a:effectLst/>
              <a:latin typeface="Arial" panose="020B0604020202020204" pitchFamily="34" charset="0"/>
            </a:endParaRPr>
          </a:p>
        </p:txBody>
      </p:sp>
      <p:sp>
        <p:nvSpPr>
          <p:cNvPr id="20" name="Right Bracket 19"/>
          <p:cNvSpPr/>
          <p:nvPr/>
        </p:nvSpPr>
        <p:spPr>
          <a:xfrm>
            <a:off x="10361263" y="3060682"/>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ight Bracket 20"/>
          <p:cNvSpPr/>
          <p:nvPr/>
        </p:nvSpPr>
        <p:spPr>
          <a:xfrm>
            <a:off x="6393608" y="3067528"/>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ight Bracket 21"/>
          <p:cNvSpPr/>
          <p:nvPr/>
        </p:nvSpPr>
        <p:spPr>
          <a:xfrm>
            <a:off x="4809830" y="3054177"/>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ight Bracket 22"/>
          <p:cNvSpPr/>
          <p:nvPr/>
        </p:nvSpPr>
        <p:spPr>
          <a:xfrm>
            <a:off x="2673193" y="3047187"/>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Left Bracket 24"/>
          <p:cNvSpPr/>
          <p:nvPr/>
        </p:nvSpPr>
        <p:spPr>
          <a:xfrm>
            <a:off x="1390156" y="3067528"/>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Left Bracket 25"/>
          <p:cNvSpPr/>
          <p:nvPr/>
        </p:nvSpPr>
        <p:spPr>
          <a:xfrm>
            <a:off x="3507512" y="3051575"/>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Left Bracket 26"/>
          <p:cNvSpPr/>
          <p:nvPr/>
        </p:nvSpPr>
        <p:spPr>
          <a:xfrm>
            <a:off x="5072009" y="3060682"/>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Left Bracket 27"/>
          <p:cNvSpPr/>
          <p:nvPr/>
        </p:nvSpPr>
        <p:spPr>
          <a:xfrm>
            <a:off x="7398471" y="3083106"/>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Thought Bubble: Cloud 3">
            <a:extLst>
              <a:ext uri="{FF2B5EF4-FFF2-40B4-BE49-F238E27FC236}">
                <a16:creationId xmlns:a16="http://schemas.microsoft.com/office/drawing/2014/main" id="{7367853B-07AE-4863-A4C3-09DA4A6E1DB0}"/>
              </a:ext>
            </a:extLst>
          </p:cNvPr>
          <p:cNvSpPr/>
          <p:nvPr/>
        </p:nvSpPr>
        <p:spPr>
          <a:xfrm>
            <a:off x="601555" y="3083106"/>
            <a:ext cx="368503" cy="288247"/>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6" name="Picture 15" descr="Image result for smiley face images">
            <a:extLst>
              <a:ext uri="{FF2B5EF4-FFF2-40B4-BE49-F238E27FC236}">
                <a16:creationId xmlns:a16="http://schemas.microsoft.com/office/drawing/2014/main" id="{B2077ACE-C330-429D-B809-C742D088A4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93705">
            <a:off x="582874" y="3021660"/>
            <a:ext cx="458242" cy="418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9968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5117" y="1095249"/>
            <a:ext cx="9995338" cy="5314660"/>
          </a:xfrm>
          <a:prstGeom prst="rect">
            <a:avLst/>
          </a:prstGeom>
        </p:spPr>
        <p:txBody>
          <a:bodyPr wrap="square">
            <a:spAutoFit/>
          </a:bodyPr>
          <a:lstStyle/>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	b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a	b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	b	        </a:t>
            </a: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c	d		c	d	c	d</a:t>
            </a:r>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a*a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b*c 	a*b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b*d	   a	   b</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c*a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d*c  	c*b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d*d	   c	   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a</a:t>
            </a:r>
            <a:r>
              <a:rPr lang="en-US" sz="2400" b="1"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a </a:t>
            </a:r>
            <a:r>
              <a:rPr lang="en-US" sz="2400" b="1"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b</a:t>
            </a:r>
            <a:r>
              <a:rPr lang="en-US" sz="2400" b="1"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c</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en-US" sz="2400" dirty="0">
                <a:solidFill>
                  <a:schemeClr val="accent2">
                    <a:lumMod val="75000"/>
                  </a:schemeClr>
                </a:solidFill>
                <a:latin typeface="Times New Roman" panose="02020603050405020304" pitchFamily="18" charset="0"/>
                <a:cs typeface="Times New Roman" panose="02020603050405020304" pitchFamily="18" charset="0"/>
              </a:rPr>
              <a:t>a</a:t>
            </a:r>
            <a:r>
              <a:rPr lang="en-US" sz="2400" b="1" dirty="0">
                <a:solidFill>
                  <a:schemeClr val="accent2">
                    <a:lumMod val="75000"/>
                  </a:schemeClr>
                </a:solidFill>
                <a:latin typeface="Times New Roman" panose="02020603050405020304" pitchFamily="18" charset="0"/>
                <a:cs typeface="Times New Roman" panose="02020603050405020304" pitchFamily="18" charset="0"/>
              </a:rPr>
              <a:t>*</a:t>
            </a:r>
            <a:r>
              <a:rPr lang="en-US" sz="2400" dirty="0">
                <a:solidFill>
                  <a:schemeClr val="accent2">
                    <a:lumMod val="75000"/>
                  </a:schemeClr>
                </a:solidFill>
                <a:latin typeface="Times New Roman" panose="02020603050405020304" pitchFamily="18" charset="0"/>
                <a:cs typeface="Times New Roman" panose="02020603050405020304" pitchFamily="18" charset="0"/>
              </a:rPr>
              <a:t>b </a:t>
            </a:r>
            <a:r>
              <a:rPr lang="en-US" sz="2400" b="1" dirty="0">
                <a:solidFill>
                  <a:schemeClr val="accent2">
                    <a:lumMod val="75000"/>
                  </a:schemeClr>
                </a:solidFill>
                <a:latin typeface="Times New Roman" panose="02020603050405020304" pitchFamily="18" charset="0"/>
                <a:cs typeface="Times New Roman" panose="02020603050405020304" pitchFamily="18" charset="0"/>
              </a:rPr>
              <a:t>+</a:t>
            </a:r>
            <a:r>
              <a:rPr lang="en-US" sz="2400" dirty="0">
                <a:solidFill>
                  <a:schemeClr val="accent2">
                    <a:lumMod val="75000"/>
                  </a:schemeClr>
                </a:solidFill>
                <a:latin typeface="Times New Roman" panose="02020603050405020304" pitchFamily="18" charset="0"/>
                <a:cs typeface="Times New Roman" panose="02020603050405020304" pitchFamily="18" charset="0"/>
              </a:rPr>
              <a:t> b</a:t>
            </a:r>
            <a:r>
              <a:rPr lang="en-US" sz="2400" b="1" dirty="0">
                <a:solidFill>
                  <a:schemeClr val="accent2">
                    <a:lumMod val="75000"/>
                  </a:schemeClr>
                </a:solidFill>
                <a:latin typeface="Times New Roman" panose="02020603050405020304" pitchFamily="18" charset="0"/>
                <a:cs typeface="Times New Roman" panose="02020603050405020304" pitchFamily="18" charset="0"/>
              </a:rPr>
              <a:t>*</a:t>
            </a:r>
            <a:r>
              <a:rPr lang="en-US" sz="2400" dirty="0">
                <a:solidFill>
                  <a:schemeClr val="accent2">
                    <a:lumMod val="75000"/>
                  </a:schemeClr>
                </a:solidFill>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b</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a*a + b*c</a:t>
            </a:r>
            <a:r>
              <a:rPr lang="en-US" sz="2400" dirty="0">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chemeClr val="accent2">
                    <a:lumMod val="75000"/>
                  </a:schemeClr>
                </a:solidFill>
                <a:latin typeface="Times New Roman" panose="02020603050405020304" pitchFamily="18" charset="0"/>
                <a:cs typeface="Times New Roman" panose="02020603050405020304" pitchFamily="18" charset="0"/>
              </a:rPr>
              <a:t>a*b + b*d</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a</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c</a:t>
            </a:r>
            <a:r>
              <a:rPr lang="en-US" sz="2400" b="1" dirty="0">
                <a:solidFill>
                  <a:srgbClr val="C00000"/>
                </a:solidFill>
                <a:latin typeface="Times New Roman" panose="02020603050405020304" pitchFamily="18" charset="0"/>
                <a:cs typeface="Times New Roman" panose="02020603050405020304" pitchFamily="18" charset="0"/>
              </a:rPr>
              <a:t>*</a:t>
            </a:r>
            <a:r>
              <a:rPr lang="en-US" sz="2400" dirty="0">
                <a:solidFill>
                  <a:srgbClr val="C00000"/>
                </a:solidFill>
                <a:latin typeface="Times New Roman" panose="02020603050405020304" pitchFamily="18" charset="0"/>
                <a:cs typeface="Times New Roman" panose="02020603050405020304" pitchFamily="18" charset="0"/>
              </a:rPr>
              <a:t>a </a:t>
            </a:r>
            <a:r>
              <a:rPr lang="en-US" sz="2400" b="1" dirty="0">
                <a:solidFill>
                  <a:srgbClr val="C00000"/>
                </a:solidFill>
                <a:latin typeface="Times New Roman" panose="02020603050405020304" pitchFamily="18" charset="0"/>
                <a:cs typeface="Times New Roman" panose="02020603050405020304" pitchFamily="18" charset="0"/>
              </a:rPr>
              <a:t>+</a:t>
            </a:r>
            <a:r>
              <a:rPr lang="en-US" sz="2400" dirty="0">
                <a:solidFill>
                  <a:srgbClr val="C00000"/>
                </a:solidFill>
                <a:latin typeface="Times New Roman" panose="02020603050405020304" pitchFamily="18" charset="0"/>
                <a:cs typeface="Times New Roman" panose="02020603050405020304" pitchFamily="18" charset="0"/>
              </a:rPr>
              <a:t> d</a:t>
            </a:r>
            <a:r>
              <a:rPr lang="en-US" sz="2400" b="1" dirty="0">
                <a:solidFill>
                  <a:srgbClr val="C00000"/>
                </a:solidFill>
                <a:latin typeface="Times New Roman" panose="02020603050405020304" pitchFamily="18" charset="0"/>
                <a:cs typeface="Times New Roman" panose="02020603050405020304" pitchFamily="18" charset="0"/>
              </a:rPr>
              <a:t>*</a:t>
            </a:r>
            <a:r>
              <a:rPr lang="en-US" sz="2400" dirty="0">
                <a:solidFill>
                  <a:srgbClr val="C00000"/>
                </a:solidFill>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c</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en-US" sz="2400" dirty="0">
                <a:solidFill>
                  <a:srgbClr val="00B050"/>
                </a:solidFill>
                <a:latin typeface="Times New Roman" panose="02020603050405020304" pitchFamily="18" charset="0"/>
                <a:cs typeface="Times New Roman" panose="02020603050405020304" pitchFamily="18" charset="0"/>
              </a:rPr>
              <a:t>c</a:t>
            </a:r>
            <a:r>
              <a:rPr lang="en-US" sz="2400" b="1" dirty="0">
                <a:solidFill>
                  <a:srgbClr val="00B050"/>
                </a:solidFill>
                <a:latin typeface="Times New Roman" panose="02020603050405020304" pitchFamily="18" charset="0"/>
                <a:cs typeface="Times New Roman" panose="02020603050405020304" pitchFamily="18" charset="0"/>
              </a:rPr>
              <a:t>*</a:t>
            </a:r>
            <a:r>
              <a:rPr lang="en-US" sz="2400" dirty="0">
                <a:solidFill>
                  <a:srgbClr val="00B050"/>
                </a:solidFill>
                <a:latin typeface="Times New Roman" panose="02020603050405020304" pitchFamily="18" charset="0"/>
                <a:cs typeface="Times New Roman" panose="02020603050405020304" pitchFamily="18" charset="0"/>
              </a:rPr>
              <a:t>b </a:t>
            </a:r>
            <a:r>
              <a:rPr lang="en-US" sz="2400" b="1" dirty="0">
                <a:solidFill>
                  <a:srgbClr val="00B050"/>
                </a:solidFill>
                <a:latin typeface="Times New Roman" panose="02020603050405020304" pitchFamily="18" charset="0"/>
                <a:cs typeface="Times New Roman" panose="02020603050405020304" pitchFamily="18" charset="0"/>
              </a:rPr>
              <a:t>+</a:t>
            </a:r>
            <a:r>
              <a:rPr lang="en-US" sz="2400" dirty="0">
                <a:solidFill>
                  <a:srgbClr val="00B050"/>
                </a:solidFill>
                <a:latin typeface="Times New Roman" panose="02020603050405020304" pitchFamily="18" charset="0"/>
                <a:cs typeface="Times New Roman" panose="02020603050405020304" pitchFamily="18" charset="0"/>
              </a:rPr>
              <a:t> d</a:t>
            </a:r>
            <a:r>
              <a:rPr lang="en-US" sz="2400" b="1" dirty="0">
                <a:solidFill>
                  <a:srgbClr val="00B050"/>
                </a:solidFill>
                <a:latin typeface="Times New Roman" panose="02020603050405020304" pitchFamily="18" charset="0"/>
                <a:cs typeface="Times New Roman" panose="02020603050405020304" pitchFamily="18" charset="0"/>
              </a:rPr>
              <a:t>*</a:t>
            </a:r>
            <a:r>
              <a:rPr lang="en-US" sz="2400" dirty="0">
                <a:solidFill>
                  <a:srgbClr val="00B050"/>
                </a:solidFill>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b</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c*a + d*c</a:t>
            </a:r>
            <a:r>
              <a:rPr lang="en-US" sz="2400" dirty="0">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en-US" sz="2400" dirty="0">
                <a:solidFill>
                  <a:srgbClr val="00B050"/>
                </a:solidFill>
                <a:latin typeface="Times New Roman" panose="02020603050405020304" pitchFamily="18" charset="0"/>
                <a:cs typeface="Times New Roman" panose="02020603050405020304" pitchFamily="18" charset="0"/>
              </a:rPr>
              <a:t>c*b + d*d</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Three 2x2 matrices can be multiplied using 8 additions and 16 multiplications.</a:t>
            </a:r>
          </a:p>
          <a:p>
            <a:endParaRPr lang="en-US" sz="2400" dirty="0">
              <a:latin typeface="Times New Roman" panose="02020603050405020304" pitchFamily="18" charset="0"/>
              <a:cs typeface="Times New Roman" panose="02020603050405020304" pitchFamily="18" charset="0"/>
            </a:endParaRPr>
          </a:p>
        </p:txBody>
      </p:sp>
      <p:sp>
        <p:nvSpPr>
          <p:cNvPr id="3" name="Left Bracket 2"/>
          <p:cNvSpPr/>
          <p:nvPr/>
        </p:nvSpPr>
        <p:spPr>
          <a:xfrm>
            <a:off x="1990909" y="1295903"/>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Left Bracket 3"/>
          <p:cNvSpPr/>
          <p:nvPr/>
        </p:nvSpPr>
        <p:spPr>
          <a:xfrm>
            <a:off x="4676302" y="1295903"/>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Left Bracket 4"/>
          <p:cNvSpPr/>
          <p:nvPr/>
        </p:nvSpPr>
        <p:spPr>
          <a:xfrm>
            <a:off x="6552399" y="1295903"/>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Left Bracket 5"/>
          <p:cNvSpPr/>
          <p:nvPr/>
        </p:nvSpPr>
        <p:spPr>
          <a:xfrm>
            <a:off x="2684592" y="2751586"/>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Left Bracket 6"/>
          <p:cNvSpPr/>
          <p:nvPr/>
        </p:nvSpPr>
        <p:spPr>
          <a:xfrm>
            <a:off x="6694289" y="2751586"/>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Left Bracket 7"/>
          <p:cNvSpPr/>
          <p:nvPr/>
        </p:nvSpPr>
        <p:spPr>
          <a:xfrm>
            <a:off x="2684592" y="4238799"/>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ight Bracket 10"/>
          <p:cNvSpPr/>
          <p:nvPr/>
        </p:nvSpPr>
        <p:spPr>
          <a:xfrm>
            <a:off x="3291465" y="1298505"/>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ight Bracket 11"/>
          <p:cNvSpPr/>
          <p:nvPr/>
        </p:nvSpPr>
        <p:spPr>
          <a:xfrm>
            <a:off x="6035981" y="1298505"/>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ight Bracket 12"/>
          <p:cNvSpPr/>
          <p:nvPr/>
        </p:nvSpPr>
        <p:spPr>
          <a:xfrm>
            <a:off x="7995664" y="1298505"/>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Bracket 13"/>
          <p:cNvSpPr/>
          <p:nvPr/>
        </p:nvSpPr>
        <p:spPr>
          <a:xfrm>
            <a:off x="8148064" y="2754188"/>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ight Bracket 14"/>
          <p:cNvSpPr/>
          <p:nvPr/>
        </p:nvSpPr>
        <p:spPr>
          <a:xfrm>
            <a:off x="6240436" y="2754188"/>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ight Bracket 15"/>
          <p:cNvSpPr/>
          <p:nvPr/>
        </p:nvSpPr>
        <p:spPr>
          <a:xfrm>
            <a:off x="10807181" y="4241401"/>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Thought Bubble: Cloud 3">
            <a:extLst>
              <a:ext uri="{FF2B5EF4-FFF2-40B4-BE49-F238E27FC236}">
                <a16:creationId xmlns:a16="http://schemas.microsoft.com/office/drawing/2014/main" id="{3C0D668C-EEE3-490C-86FD-E28BF8F12508}"/>
              </a:ext>
            </a:extLst>
          </p:cNvPr>
          <p:cNvSpPr/>
          <p:nvPr/>
        </p:nvSpPr>
        <p:spPr>
          <a:xfrm>
            <a:off x="535223" y="3175356"/>
            <a:ext cx="526322" cy="400671"/>
          </a:xfrm>
          <a:prstGeom prst="cloudCallout">
            <a:avLst>
              <a:gd name="adj1" fmla="val 70090"/>
              <a:gd name="adj2" fmla="val 12430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8" name="Picture 17" descr="Image result for smiley face images">
            <a:extLst>
              <a:ext uri="{FF2B5EF4-FFF2-40B4-BE49-F238E27FC236}">
                <a16:creationId xmlns:a16="http://schemas.microsoft.com/office/drawing/2014/main" id="{CED2DF47-B3DC-49B4-A2A4-24891B9601F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61209">
            <a:off x="438475" y="3039953"/>
            <a:ext cx="715176" cy="509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5118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5324" y="830516"/>
            <a:ext cx="10226566" cy="60274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b   </a:t>
            </a:r>
            <a:r>
              <a:rPr lang="en-US" sz="2400" baseline="30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          b  </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	         b	        </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c	d	          c         d	         c          d</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a*(a*a + b*c) + c*(a*b + b*d)   b*(a*a + b*c) + d*( a*b + b*d)     a        b</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 c*a + d*c) + c*(c*b + d*d)  b*( c*a + d*c) + d*(c*b + d*d)     c        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 a*(a*a + b*c) + c*(a*b + b*d))     b*( a*(a*a + b*c) + c*(a*b + b*d))</a:t>
            </a:r>
          </a:p>
          <a:p>
            <a:pPr marL="574675"/>
            <a:r>
              <a:rPr lang="en-US" sz="2400" dirty="0">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c*(b*(a*a + b*c) + d*(a*b + b*d))  </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d*(b*(a*a + b*c) + d*(a*b + b*d))</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a*(a*(c*a + d*c) + c*(c*b + d*d))       b*(a*(c*a + d*c) + c*(c*b + d*d))</a:t>
            </a:r>
          </a:p>
          <a:p>
            <a:r>
              <a:rPr lang="en-US" sz="2400" dirty="0">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c*(b*(c*a + d*c) + d*(c*b + d*d))    </a:t>
            </a:r>
            <a:r>
              <a:rPr lang="en-US" sz="2400"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d*(b*(c*a + d*c) + d*(c*b + d*d))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Four 2x2 matrices can be multiplied using 12 additions and 24 multiplications.</a:t>
            </a:r>
          </a:p>
          <a:p>
            <a:endParaRPr lang="en-US" sz="2400" dirty="0">
              <a:latin typeface="Times New Roman" panose="02020603050405020304" pitchFamily="18" charset="0"/>
              <a:cs typeface="Times New Roman" panose="02020603050405020304" pitchFamily="18" charset="0"/>
            </a:endParaRPr>
          </a:p>
        </p:txBody>
      </p:sp>
      <p:sp>
        <p:nvSpPr>
          <p:cNvPr id="3" name="Left Bracket 2"/>
          <p:cNvSpPr/>
          <p:nvPr/>
        </p:nvSpPr>
        <p:spPr>
          <a:xfrm>
            <a:off x="1299605" y="1001614"/>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Left Bracket 3"/>
          <p:cNvSpPr/>
          <p:nvPr/>
        </p:nvSpPr>
        <p:spPr>
          <a:xfrm>
            <a:off x="3837853" y="1001614"/>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Left Bracket 4"/>
          <p:cNvSpPr/>
          <p:nvPr/>
        </p:nvSpPr>
        <p:spPr>
          <a:xfrm>
            <a:off x="5608846" y="1001614"/>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Left Bracket 5"/>
          <p:cNvSpPr/>
          <p:nvPr/>
        </p:nvSpPr>
        <p:spPr>
          <a:xfrm>
            <a:off x="2014308" y="2499338"/>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Left Bracket 6"/>
          <p:cNvSpPr/>
          <p:nvPr/>
        </p:nvSpPr>
        <p:spPr>
          <a:xfrm>
            <a:off x="10238653" y="2499338"/>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ight Bracket 7"/>
          <p:cNvSpPr/>
          <p:nvPr/>
        </p:nvSpPr>
        <p:spPr>
          <a:xfrm>
            <a:off x="2559088" y="1001614"/>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ight Bracket 8"/>
          <p:cNvSpPr/>
          <p:nvPr/>
        </p:nvSpPr>
        <p:spPr>
          <a:xfrm>
            <a:off x="5039186" y="1001614"/>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ight Bracket 9"/>
          <p:cNvSpPr/>
          <p:nvPr/>
        </p:nvSpPr>
        <p:spPr>
          <a:xfrm>
            <a:off x="6947157" y="1001614"/>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ight Bracket 10"/>
          <p:cNvSpPr/>
          <p:nvPr/>
        </p:nvSpPr>
        <p:spPr>
          <a:xfrm>
            <a:off x="10005667" y="2499338"/>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ight Bracket 11"/>
          <p:cNvSpPr/>
          <p:nvPr/>
        </p:nvSpPr>
        <p:spPr>
          <a:xfrm>
            <a:off x="11277419" y="2499338"/>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ight Bracket 12"/>
          <p:cNvSpPr/>
          <p:nvPr/>
        </p:nvSpPr>
        <p:spPr>
          <a:xfrm>
            <a:off x="11307979" y="3918234"/>
            <a:ext cx="97500" cy="1683779"/>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Bracket 13"/>
          <p:cNvSpPr/>
          <p:nvPr/>
        </p:nvSpPr>
        <p:spPr>
          <a:xfrm flipH="1">
            <a:off x="2014308" y="3918234"/>
            <a:ext cx="152400" cy="1683779"/>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Thought Bubble: Cloud 3">
            <a:extLst>
              <a:ext uri="{FF2B5EF4-FFF2-40B4-BE49-F238E27FC236}">
                <a16:creationId xmlns:a16="http://schemas.microsoft.com/office/drawing/2014/main" id="{D48AEBA9-EBEF-49A4-B500-E7D5D8B8225E}"/>
              </a:ext>
            </a:extLst>
          </p:cNvPr>
          <p:cNvSpPr/>
          <p:nvPr/>
        </p:nvSpPr>
        <p:spPr>
          <a:xfrm>
            <a:off x="726789" y="3175356"/>
            <a:ext cx="474259"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6" name="Picture 15" descr="Image result for smiley face images">
            <a:extLst>
              <a:ext uri="{FF2B5EF4-FFF2-40B4-BE49-F238E27FC236}">
                <a16:creationId xmlns:a16="http://schemas.microsoft.com/office/drawing/2014/main" id="{0DFBE1C0-E90E-4F1F-A61B-5BF80129174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056" y="3175356"/>
            <a:ext cx="471797" cy="37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5537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299078" y="677286"/>
                <a:ext cx="9995939" cy="6046014"/>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So far we got is that: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4 + and 8 *         	for two 2x2 matrices multiplications:   </a:t>
                </a:r>
                <a14:m>
                  <m:oMath xmlns:m="http://schemas.openxmlformats.org/officeDocument/2006/math">
                    <m:r>
                      <a:rPr lang="en-US" sz="2200" b="0" i="1"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m:t>
                        </m:r>
                      </m:e>
                      <m:sup>
                        <m:r>
                          <a:rPr lang="en-US" sz="2200" b="0" i="1" smtClean="0">
                            <a:latin typeface="Cambria Math" panose="02040503050406030204" pitchFamily="18" charset="0"/>
                            <a:cs typeface="Times New Roman" panose="02020603050405020304" pitchFamily="18" charset="0"/>
                          </a:rPr>
                          <m:t>2</m:t>
                        </m:r>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2x4 + and 2x8 * 	for three 2x2 matrices multiplications: </a:t>
                </a:r>
                <a14:m>
                  <m:oMath xmlns:m="http://schemas.openxmlformats.org/officeDocument/2006/math">
                    <m:r>
                      <a:rPr lang="en-US" sz="2200" b="0" i="1"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i="1">
                            <a:latin typeface="Cambria Math" panose="02040503050406030204" pitchFamily="18" charset="0"/>
                            <a:cs typeface="Times New Roman" panose="02020603050405020304" pitchFamily="18" charset="0"/>
                          </a:rPr>
                        </m:ctrlPr>
                      </m:sSupPr>
                      <m:e>
                        <m:r>
                          <a:rPr lang="en-US" sz="2200" i="1">
                            <a:latin typeface="Cambria Math" panose="02040503050406030204" pitchFamily="18" charset="0"/>
                            <a:cs typeface="Times New Roman" panose="02020603050405020304" pitchFamily="18" charset="0"/>
                          </a:rPr>
                          <m:t>]</m:t>
                        </m:r>
                      </m:e>
                      <m:sup>
                        <m:r>
                          <a:rPr lang="en-US" sz="2200" b="0" i="1" smtClean="0">
                            <a:latin typeface="Cambria Math" panose="02040503050406030204" pitchFamily="18" charset="0"/>
                            <a:cs typeface="Times New Roman" panose="02020603050405020304" pitchFamily="18" charset="0"/>
                          </a:rPr>
                          <m:t>3</m:t>
                        </m:r>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3x4 + and 3x8 * 	for four 2x2 matrices multiplications:  </a:t>
                </a:r>
                <a14:m>
                  <m:oMath xmlns:m="http://schemas.openxmlformats.org/officeDocument/2006/math">
                    <m:r>
                      <a:rPr lang="en-US" sz="2200" b="0" i="1"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m:t>
                        </m:r>
                      </m:e>
                      <m:sup>
                        <m:r>
                          <a:rPr lang="en-US" sz="2200" b="0" i="1" smtClean="0">
                            <a:latin typeface="Cambria Math" panose="02040503050406030204" pitchFamily="18" charset="0"/>
                            <a:cs typeface="Times New Roman" panose="02020603050405020304" pitchFamily="18" charset="0"/>
                          </a:rPr>
                          <m:t>4</m:t>
                        </m:r>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7x4 + and 7x8 * 	for eight 2x2 matrices multiplications:  </a:t>
                </a:r>
                <a14:m>
                  <m:oMath xmlns:m="http://schemas.openxmlformats.org/officeDocument/2006/math">
                    <m:r>
                      <a:rPr lang="en-US" sz="2200" b="0" i="1"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m:t>
                        </m:r>
                      </m:e>
                      <m:sup>
                        <m:r>
                          <a:rPr lang="en-US" sz="2200" b="0" i="1" smtClean="0">
                            <a:latin typeface="Cambria Math" panose="02040503050406030204" pitchFamily="18" charset="0"/>
                            <a:cs typeface="Times New Roman" panose="02020603050405020304" pitchFamily="18" charset="0"/>
                          </a:rPr>
                          <m:t>8</m:t>
                        </m:r>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 general, we have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(n-1)x4 + and (n-1)x8 * for n 2x2 matrices multiplications: </a:t>
                </a:r>
                <a14:m>
                  <m:oMath xmlns:m="http://schemas.openxmlformats.org/officeDocument/2006/math">
                    <m:r>
                      <a:rPr lang="en-US" sz="2200" b="0" i="1"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m:t>
                        </m:r>
                      </m:e>
                      <m:sup>
                        <m:r>
                          <a:rPr lang="en-US" sz="2200" b="0" i="1" smtClean="0">
                            <a:latin typeface="Cambria Math" panose="02040503050406030204" pitchFamily="18" charset="0"/>
                            <a:cs typeface="Times New Roman" panose="02020603050405020304" pitchFamily="18" charset="0"/>
                          </a:rPr>
                          <m:t>𝑛</m:t>
                        </m:r>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However, consider</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X </a:t>
                </a:r>
                <a:r>
                  <a:rPr lang="en-US" sz="2200" dirty="0" err="1">
                    <a:latin typeface="Times New Roman" panose="02020603050405020304" pitchFamily="18" charset="0"/>
                    <a:ea typeface="Calibri" panose="020F0502020204030204" pitchFamily="34" charset="0"/>
                    <a:cs typeface="Times New Roman" panose="02020603050405020304" pitchFamily="18" charset="0"/>
                  </a:rPr>
                  <a:t>X</a:t>
                </a:r>
                <a:r>
                  <a:rPr lang="en-US" sz="2200" dirty="0">
                    <a:latin typeface="Times New Roman" panose="02020603050405020304" pitchFamily="18" charset="0"/>
                    <a:ea typeface="Calibri" panose="020F0502020204030204" pitchFamily="34" charset="0"/>
                    <a:cs typeface="Times New Roman" panose="02020603050405020304" pitchFamily="18" charset="0"/>
                  </a:rPr>
                  <a:t>  	 	:needs  1 time of 4 + and 1 time of 8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4</a:t>
                </a:r>
                <a:r>
                  <a:rPr lang="en-US" sz="2200" dirty="0">
                    <a:latin typeface="Times New Roman" panose="02020603050405020304" pitchFamily="18" charset="0"/>
                    <a:ea typeface="Calibri" panose="020F0502020204030204" pitchFamily="34" charset="0"/>
                    <a:cs typeface="Times New Roman" panose="02020603050405020304" pitchFamily="18" charset="0"/>
                  </a:rPr>
                  <a:t> =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 </a:t>
                </a:r>
                <a:r>
                  <a:rPr lang="en-US" sz="2200" dirty="0" err="1">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:needs  1+1 times of 4 + and 1+1 times of 8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8 </a:t>
                </a:r>
                <a:r>
                  <a:rPr lang="en-US" sz="2200" dirty="0">
                    <a:latin typeface="Times New Roman" panose="02020603050405020304" pitchFamily="18" charset="0"/>
                    <a:ea typeface="Calibri" panose="020F0502020204030204" pitchFamily="34" charset="0"/>
                    <a:cs typeface="Times New Roman" panose="02020603050405020304" pitchFamily="18" charset="0"/>
                  </a:rPr>
                  <a:t> =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2*4</a:t>
                </a:r>
                <a:r>
                  <a:rPr lang="en-US" sz="2200" dirty="0">
                    <a:latin typeface="Times New Roman" panose="02020603050405020304" pitchFamily="18" charset="0"/>
                    <a:ea typeface="Calibri" panose="020F0502020204030204" pitchFamily="34" charset="0"/>
                    <a:cs typeface="Times New Roman" panose="02020603050405020304" pitchFamily="18" charset="0"/>
                  </a:rPr>
                  <a:t>   =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4 </a:t>
                </a:r>
                <a:r>
                  <a:rPr lang="en-US" sz="2200" dirty="0" err="1">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latin typeface="Times New Roman" panose="02020603050405020304" pitchFamily="18" charset="0"/>
                    <a:ea typeface="Calibri" panose="020F0502020204030204" pitchFamily="34" charset="0"/>
                    <a:cs typeface="Times New Roman" panose="02020603050405020304" pitchFamily="18" charset="0"/>
                  </a:rPr>
                  <a:t>4</a:t>
                </a:r>
                <a:r>
                  <a:rPr lang="en-US" sz="2200" dirty="0">
                    <a:latin typeface="Times New Roman" panose="02020603050405020304" pitchFamily="18" charset="0"/>
                    <a:ea typeface="Calibri" panose="020F0502020204030204" pitchFamily="34" charset="0"/>
                    <a:cs typeface="Times New Roman" panose="02020603050405020304" pitchFamily="18" charset="0"/>
                  </a:rPr>
                  <a:t> 	: 1+1+ 1 times of 4 + and 1+1+ 1 times of 8*:  </a:t>
                </a:r>
                <a14:m>
                  <m:oMath xmlns:m="http://schemas.openxmlformats.org/officeDocument/2006/math">
                    <m:func>
                      <m:funcPr>
                        <m:ctrlPr>
                          <a:rPr lang="en-US" sz="2200" i="1" dirty="0" smtClean="0">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dirty="0" smtClean="0">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i="0" dirty="0" smtClean="0">
                                <a:latin typeface="Cambria Math" panose="02040503050406030204" pitchFamily="18" charset="0"/>
                                <a:ea typeface="Calibri" panose="020F0502020204030204" pitchFamily="34" charset="0"/>
                                <a:cs typeface="Times New Roman" panose="02020603050405020304" pitchFamily="18" charset="0"/>
                              </a:rPr>
                              <m:t>log</m:t>
                            </m:r>
                          </m:e>
                          <m:sub>
                            <m:r>
                              <a:rPr lang="en-US" sz="2200" b="0" i="1" dirty="0" smtClean="0">
                                <a:latin typeface="Cambria Math" panose="02040503050406030204" pitchFamily="18" charset="0"/>
                                <a:ea typeface="Calibri" panose="020F0502020204030204" pitchFamily="34" charset="0"/>
                                <a:cs typeface="Times New Roman" panose="02020603050405020304" pitchFamily="18" charset="0"/>
                              </a:rPr>
                              <m:t>2</m:t>
                            </m:r>
                          </m:sub>
                        </m:sSub>
                      </m:fName>
                      <m:e>
                        <m:r>
                          <a:rPr lang="en-US" sz="2200" b="0" i="1" dirty="0" smtClean="0">
                            <a:latin typeface="Cambria Math" panose="02040503050406030204" pitchFamily="18" charset="0"/>
                            <a:ea typeface="Calibri" panose="020F0502020204030204" pitchFamily="34" charset="0"/>
                            <a:cs typeface="Times New Roman" panose="02020603050405020304" pitchFamily="18" charset="0"/>
                          </a:rPr>
                          <m:t>8=3</m:t>
                        </m:r>
                      </m:e>
                    </m:func>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16 </a:t>
                </a:r>
                <a:r>
                  <a:rPr lang="en-US" sz="2200" dirty="0">
                    <a:latin typeface="Times New Roman" panose="02020603050405020304" pitchFamily="18" charset="0"/>
                    <a:ea typeface="Calibri" panose="020F0502020204030204" pitchFamily="34" charset="0"/>
                    <a:cs typeface="Times New Roman" panose="02020603050405020304" pitchFamily="18" charset="0"/>
                  </a:rPr>
                  <a:t> =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2*8</a:t>
                </a:r>
                <a:r>
                  <a:rPr lang="en-US" sz="2200" dirty="0">
                    <a:latin typeface="Times New Roman" panose="02020603050405020304" pitchFamily="18" charset="0"/>
                    <a:ea typeface="Calibri" panose="020F0502020204030204" pitchFamily="34" charset="0"/>
                    <a:cs typeface="Times New Roman" panose="02020603050405020304" pitchFamily="18" charset="0"/>
                  </a:rPr>
                  <a:t>  =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8 </a:t>
                </a:r>
                <a:r>
                  <a:rPr lang="en-US" sz="2200" dirty="0" err="1">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latin typeface="Times New Roman" panose="02020603050405020304" pitchFamily="18" charset="0"/>
                    <a:ea typeface="Calibri" panose="020F0502020204030204" pitchFamily="34" charset="0"/>
                    <a:cs typeface="Times New Roman" panose="02020603050405020304" pitchFamily="18" charset="0"/>
                  </a:rPr>
                  <a:t>8</a:t>
                </a:r>
                <a:r>
                  <a:rPr lang="en-US" sz="2200" dirty="0">
                    <a:latin typeface="Times New Roman" panose="02020603050405020304" pitchFamily="18" charset="0"/>
                    <a:ea typeface="Calibri" panose="020F0502020204030204" pitchFamily="34" charset="0"/>
                    <a:cs typeface="Times New Roman" panose="02020603050405020304" pitchFamily="18" charset="0"/>
                  </a:rPr>
                  <a:t> 	: 1+1+1+1 times of 4 + and 1+1+1+1 times of 8*: </a:t>
                </a:r>
                <a14:m>
                  <m:oMath xmlns:m="http://schemas.openxmlformats.org/officeDocument/2006/math">
                    <m:func>
                      <m:funcPr>
                        <m:ctrlPr>
                          <a:rPr lang="en-US" sz="2200" i="1" dirty="0" smtClean="0">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dirty="0" smtClean="0">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i="0" dirty="0" smtClean="0">
                                <a:latin typeface="Cambria Math" panose="02040503050406030204" pitchFamily="18" charset="0"/>
                                <a:ea typeface="Calibri" panose="020F0502020204030204" pitchFamily="34" charset="0"/>
                                <a:cs typeface="Times New Roman" panose="02020603050405020304" pitchFamily="18" charset="0"/>
                              </a:rPr>
                              <m:t>log</m:t>
                            </m:r>
                          </m:e>
                          <m:sub>
                            <m:r>
                              <a:rPr lang="en-US" sz="2200" b="0" i="1" dirty="0" smtClean="0">
                                <a:latin typeface="Cambria Math" panose="02040503050406030204" pitchFamily="18" charset="0"/>
                                <a:ea typeface="Calibri" panose="020F0502020204030204" pitchFamily="34" charset="0"/>
                                <a:cs typeface="Times New Roman" panose="02020603050405020304" pitchFamily="18" charset="0"/>
                              </a:rPr>
                              <m:t>2</m:t>
                            </m:r>
                          </m:sub>
                        </m:sSub>
                      </m:fName>
                      <m:e>
                        <m:r>
                          <a:rPr lang="en-US" sz="2200" b="0" i="1" dirty="0" smtClean="0">
                            <a:latin typeface="Cambria Math" panose="02040503050406030204" pitchFamily="18" charset="0"/>
                            <a:ea typeface="Calibri" panose="020F0502020204030204" pitchFamily="34" charset="0"/>
                            <a:cs typeface="Times New Roman" panose="02020603050405020304" pitchFamily="18" charset="0"/>
                          </a:rPr>
                          <m:t>16=4</m:t>
                        </m:r>
                      </m:e>
                    </m:func>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32 </a:t>
                </a:r>
                <a:r>
                  <a:rPr lang="en-US" sz="2200" dirty="0">
                    <a:latin typeface="Times New Roman" panose="02020603050405020304" pitchFamily="18" charset="0"/>
                    <a:ea typeface="Calibri" panose="020F0502020204030204" pitchFamily="34" charset="0"/>
                    <a:cs typeface="Times New Roman" panose="02020603050405020304" pitchFamily="18" charset="0"/>
                  </a:rPr>
                  <a:t> =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2*16 </a:t>
                </a:r>
                <a:r>
                  <a:rPr lang="en-US" sz="2200" dirty="0">
                    <a:latin typeface="Times New Roman" panose="02020603050405020304" pitchFamily="18" charset="0"/>
                    <a:ea typeface="Calibri" panose="020F0502020204030204" pitchFamily="34" charset="0"/>
                    <a:cs typeface="Times New Roman" panose="02020603050405020304" pitchFamily="18" charset="0"/>
                  </a:rPr>
                  <a:t>=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16 </a:t>
                </a:r>
                <a:r>
                  <a:rPr lang="en-US" sz="2200" dirty="0" err="1">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latin typeface="Times New Roman" panose="02020603050405020304" pitchFamily="18" charset="0"/>
                    <a:ea typeface="Calibri" panose="020F0502020204030204" pitchFamily="34" charset="0"/>
                    <a:cs typeface="Times New Roman" panose="02020603050405020304" pitchFamily="18" charset="0"/>
                  </a:rPr>
                  <a:t>16</a:t>
                </a:r>
                <a:r>
                  <a:rPr lang="en-US" sz="2200" dirty="0">
                    <a:latin typeface="Times New Roman" panose="02020603050405020304" pitchFamily="18" charset="0"/>
                    <a:ea typeface="Calibri" panose="020F0502020204030204" pitchFamily="34" charset="0"/>
                    <a:cs typeface="Times New Roman" panose="02020603050405020304" pitchFamily="18" charset="0"/>
                  </a:rPr>
                  <a:t> 	: 1+1 + 1+1+1 times of 4 + and 1+1+ 1+1+1 times of 8*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rPr>
                  <a:t>X</a:t>
                </a:r>
                <a:r>
                  <a:rPr lang="en-US" sz="2200" baseline="30000" dirty="0">
                    <a:latin typeface="Times New Roman" panose="02020603050405020304" pitchFamily="18" charset="0"/>
                    <a:ea typeface="Calibri" panose="020F0502020204030204" pitchFamily="34" charset="0"/>
                  </a:rPr>
                  <a:t>64 </a:t>
                </a:r>
                <a:r>
                  <a:rPr lang="en-US" sz="2200" dirty="0">
                    <a:latin typeface="Times New Roman" panose="02020603050405020304" pitchFamily="18" charset="0"/>
                    <a:ea typeface="Calibri" panose="020F0502020204030204" pitchFamily="34" charset="0"/>
                  </a:rPr>
                  <a:t> =  X</a:t>
                </a:r>
                <a:r>
                  <a:rPr lang="en-US" sz="2200" baseline="30000" dirty="0">
                    <a:latin typeface="Times New Roman" panose="02020603050405020304" pitchFamily="18" charset="0"/>
                    <a:ea typeface="Calibri" panose="020F0502020204030204" pitchFamily="34" charset="0"/>
                  </a:rPr>
                  <a:t>2*32</a:t>
                </a:r>
                <a:r>
                  <a:rPr lang="en-US" sz="2200" dirty="0">
                    <a:latin typeface="Times New Roman" panose="02020603050405020304" pitchFamily="18" charset="0"/>
                    <a:ea typeface="Calibri" panose="020F0502020204030204" pitchFamily="34" charset="0"/>
                  </a:rPr>
                  <a:t> = X</a:t>
                </a:r>
                <a:r>
                  <a:rPr lang="en-US" sz="2200" baseline="30000" dirty="0">
                    <a:latin typeface="Times New Roman" panose="02020603050405020304" pitchFamily="18" charset="0"/>
                    <a:ea typeface="Calibri" panose="020F0502020204030204" pitchFamily="34" charset="0"/>
                  </a:rPr>
                  <a:t>32 </a:t>
                </a:r>
                <a:r>
                  <a:rPr lang="en-US" sz="2200" dirty="0" err="1">
                    <a:latin typeface="Times New Roman" panose="02020603050405020304" pitchFamily="18" charset="0"/>
                    <a:ea typeface="Calibri" panose="020F0502020204030204" pitchFamily="34" charset="0"/>
                  </a:rPr>
                  <a:t>X</a:t>
                </a:r>
                <a:r>
                  <a:rPr lang="en-US" sz="2200" baseline="30000" dirty="0" err="1">
                    <a:latin typeface="Times New Roman" panose="02020603050405020304" pitchFamily="18" charset="0"/>
                    <a:ea typeface="Calibri" panose="020F0502020204030204" pitchFamily="34" charset="0"/>
                  </a:rPr>
                  <a:t>32</a:t>
                </a:r>
                <a:r>
                  <a:rPr lang="en-US" sz="2200" dirty="0">
                    <a:latin typeface="Times New Roman" panose="02020603050405020304" pitchFamily="18" charset="0"/>
                    <a:ea typeface="Calibri" panose="020F0502020204030204" pitchFamily="34" charset="0"/>
                  </a:rPr>
                  <a:t> 	: 1+1+1+1+1+1 times of 4 + and 1+1+1+1+1+1 times of 8*</a:t>
                </a:r>
              </a:p>
              <a:p>
                <a:r>
                  <a:rPr lang="en-US" sz="2200" dirty="0">
                    <a:latin typeface="Times New Roman" panose="02020603050405020304" pitchFamily="18" charset="0"/>
                    <a:cs typeface="Times New Roman" panose="02020603050405020304" pitchFamily="18" charset="0"/>
                  </a:rPr>
                  <a:t>32 = 2</a:t>
                </a:r>
                <a:r>
                  <a:rPr lang="en-US" sz="2200" baseline="30000" dirty="0">
                    <a:latin typeface="Times New Roman" panose="02020603050405020304" pitchFamily="18" charset="0"/>
                    <a:cs typeface="Times New Roman" panose="02020603050405020304" pitchFamily="18" charset="0"/>
                  </a:rPr>
                  <a:t>5  </a:t>
                </a:r>
                <a:r>
                  <a:rPr lang="en-US" sz="2200" dirty="0">
                    <a:latin typeface="Times New Roman" panose="02020603050405020304" pitchFamily="18" charset="0"/>
                    <a:cs typeface="Times New Roman" panose="02020603050405020304" pitchFamily="18" charset="0"/>
                  </a:rPr>
                  <a:t>       log 32 = log 2</a:t>
                </a:r>
                <a:r>
                  <a:rPr lang="en-US" sz="2200" baseline="30000" dirty="0">
                    <a:latin typeface="Times New Roman" panose="02020603050405020304" pitchFamily="18" charset="0"/>
                    <a:cs typeface="Times New Roman" panose="02020603050405020304" pitchFamily="18" charset="0"/>
                  </a:rPr>
                  <a:t>5 </a:t>
                </a:r>
                <a:r>
                  <a:rPr lang="en-US" sz="2200" dirty="0">
                    <a:latin typeface="Times New Roman" panose="02020603050405020304" pitchFamily="18" charset="0"/>
                    <a:cs typeface="Times New Roman" panose="02020603050405020304" pitchFamily="18" charset="0"/>
                  </a:rPr>
                  <a:t>  = 5 .    i.e., X</a:t>
                </a:r>
                <a:r>
                  <a:rPr lang="en-US" sz="2200" baseline="30000" dirty="0">
                    <a:latin typeface="Times New Roman" panose="02020603050405020304" pitchFamily="18" charset="0"/>
                    <a:cs typeface="Times New Roman" panose="02020603050405020304" pitchFamily="18" charset="0"/>
                  </a:rPr>
                  <a:t>32 </a:t>
                </a:r>
                <a:r>
                  <a:rPr lang="en-US" sz="2200" dirty="0">
                    <a:latin typeface="Times New Roman" panose="02020603050405020304" pitchFamily="18" charset="0"/>
                    <a:cs typeface="Times New Roman" panose="02020603050405020304" pitchFamily="18" charset="0"/>
                  </a:rPr>
                  <a:t> needs 5 times of 4 +  and 8 * each.</a:t>
                </a:r>
              </a:p>
              <a:p>
                <a:r>
                  <a:rPr lang="en-US" sz="2200" dirty="0">
                    <a:latin typeface="Times New Roman" panose="02020603050405020304" pitchFamily="18" charset="0"/>
                    <a:cs typeface="Times New Roman" panose="02020603050405020304" pitchFamily="18" charset="0"/>
                  </a:rPr>
                  <a:t>64 = 2</a:t>
                </a:r>
                <a:r>
                  <a:rPr lang="en-US" sz="2200" baseline="30000" dirty="0">
                    <a:latin typeface="Times New Roman" panose="02020603050405020304" pitchFamily="18" charset="0"/>
                    <a:cs typeface="Times New Roman" panose="02020603050405020304" pitchFamily="18" charset="0"/>
                  </a:rPr>
                  <a:t>6  </a:t>
                </a:r>
                <a:r>
                  <a:rPr lang="en-US" sz="2200" dirty="0">
                    <a:latin typeface="Times New Roman" panose="02020603050405020304" pitchFamily="18" charset="0"/>
                    <a:cs typeface="Times New Roman" panose="02020603050405020304" pitchFamily="18" charset="0"/>
                  </a:rPr>
                  <a:t>       log 64 = log 2</a:t>
                </a:r>
                <a:r>
                  <a:rPr lang="en-US" sz="2200" baseline="30000" dirty="0">
                    <a:latin typeface="Times New Roman" panose="02020603050405020304" pitchFamily="18" charset="0"/>
                    <a:cs typeface="Times New Roman" panose="02020603050405020304" pitchFamily="18" charset="0"/>
                  </a:rPr>
                  <a:t>6 </a:t>
                </a:r>
                <a:r>
                  <a:rPr lang="en-US" sz="2200" dirty="0">
                    <a:latin typeface="Times New Roman" panose="02020603050405020304" pitchFamily="18" charset="0"/>
                    <a:cs typeface="Times New Roman" panose="02020603050405020304" pitchFamily="18" charset="0"/>
                  </a:rPr>
                  <a:t>  = 6 .    i.e., X</a:t>
                </a:r>
                <a:r>
                  <a:rPr lang="en-US" sz="2200" baseline="30000" dirty="0">
                    <a:latin typeface="Times New Roman" panose="02020603050405020304" pitchFamily="18" charset="0"/>
                    <a:cs typeface="Times New Roman" panose="02020603050405020304" pitchFamily="18" charset="0"/>
                  </a:rPr>
                  <a:t>64 </a:t>
                </a:r>
                <a:r>
                  <a:rPr lang="en-US" sz="2200" dirty="0">
                    <a:latin typeface="Times New Roman" panose="02020603050405020304" pitchFamily="18" charset="0"/>
                    <a:cs typeface="Times New Roman" panose="02020603050405020304" pitchFamily="18" charset="0"/>
                  </a:rPr>
                  <a:t> needs 6 times of 4 +  and 8 * each</a:t>
                </a:r>
                <a:r>
                  <a:rPr lang="en-US" sz="2400" dirty="0"/>
                  <a:t>.</a:t>
                </a:r>
              </a:p>
            </p:txBody>
          </p:sp>
        </mc:Choice>
        <mc:Fallback xmlns="">
          <p:sp>
            <p:nvSpPr>
              <p:cNvPr id="2" name="Rectangle 1"/>
              <p:cNvSpPr>
                <a:spLocks noRot="1" noChangeAspect="1" noMove="1" noResize="1" noEditPoints="1" noAdjustHandles="1" noChangeArrowheads="1" noChangeShapeType="1" noTextEdit="1"/>
              </p:cNvSpPr>
              <p:nvPr/>
            </p:nvSpPr>
            <p:spPr>
              <a:xfrm>
                <a:off x="1299078" y="677286"/>
                <a:ext cx="9995939" cy="6046014"/>
              </a:xfrm>
              <a:prstGeom prst="rect">
                <a:avLst/>
              </a:prstGeom>
              <a:blipFill>
                <a:blip r:embed="rId2"/>
                <a:stretch>
                  <a:fillRect l="-793" t="-706" b="-1310"/>
                </a:stretch>
              </a:blipFill>
            </p:spPr>
            <p:txBody>
              <a:bodyPr/>
              <a:lstStyle/>
              <a:p>
                <a:r>
                  <a:rPr lang="en-US">
                    <a:noFill/>
                  </a:rPr>
                  <a:t> </a:t>
                </a:r>
              </a:p>
            </p:txBody>
          </p:sp>
        </mc:Fallback>
      </mc:AlternateContent>
      <p:cxnSp>
        <p:nvCxnSpPr>
          <p:cNvPr id="3" name="Straight Arrow Connector 2"/>
          <p:cNvCxnSpPr/>
          <p:nvPr/>
        </p:nvCxnSpPr>
        <p:spPr>
          <a:xfrm>
            <a:off x="2377437" y="6480825"/>
            <a:ext cx="253256" cy="4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2321778" y="6102633"/>
            <a:ext cx="253256" cy="4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 name="Thought Bubble: Cloud 3">
            <a:extLst>
              <a:ext uri="{FF2B5EF4-FFF2-40B4-BE49-F238E27FC236}">
                <a16:creationId xmlns:a16="http://schemas.microsoft.com/office/drawing/2014/main" id="{B401F345-34F5-4DEF-8624-5564E3A1A8DC}"/>
              </a:ext>
            </a:extLst>
          </p:cNvPr>
          <p:cNvSpPr/>
          <p:nvPr/>
        </p:nvSpPr>
        <p:spPr>
          <a:xfrm>
            <a:off x="644055" y="3204376"/>
            <a:ext cx="556993" cy="39710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Image result for smiley face images">
            <a:extLst>
              <a:ext uri="{FF2B5EF4-FFF2-40B4-BE49-F238E27FC236}">
                <a16:creationId xmlns:a16="http://schemas.microsoft.com/office/drawing/2014/main" id="{C698222C-0044-4088-80FF-D3BBA4C91F4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75778">
            <a:off x="616710" y="3173871"/>
            <a:ext cx="565987" cy="396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729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526187" y="2645020"/>
            <a:ext cx="6973757" cy="1553269"/>
          </a:xfrm>
          <a:prstGeom prst="rect">
            <a:avLst/>
          </a:prstGeom>
          <a:solidFill>
            <a:srgbClr val="FFFF00"/>
          </a:solidFill>
        </p:spPr>
        <p:txBody>
          <a:bodyPr wrap="square" rtlCol="0">
            <a:spAutoFit/>
          </a:bodyPr>
          <a:lstStyle/>
          <a:p>
            <a:endParaRPr lang="en-US" dirty="0"/>
          </a:p>
        </p:txBody>
      </p:sp>
      <p:sp>
        <p:nvSpPr>
          <p:cNvPr id="7" name="Rectangle 6"/>
          <p:cNvSpPr/>
          <p:nvPr/>
        </p:nvSpPr>
        <p:spPr>
          <a:xfrm>
            <a:off x="1545020" y="1130182"/>
            <a:ext cx="9322676" cy="5045612"/>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32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5  </a:t>
            </a:r>
            <a:r>
              <a:rPr lang="en-US" sz="2200" dirty="0">
                <a:latin typeface="Times New Roman" panose="02020603050405020304" pitchFamily="18" charset="0"/>
                <a:ea typeface="Calibri" panose="020F0502020204030204" pitchFamily="34" charset="0"/>
                <a:cs typeface="Times New Roman" panose="02020603050405020304" pitchFamily="18" charset="0"/>
              </a:rPr>
              <a:t>       log 32 = log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5 </a:t>
            </a:r>
            <a:r>
              <a:rPr lang="en-US" sz="2200" dirty="0">
                <a:latin typeface="Times New Roman" panose="02020603050405020304" pitchFamily="18" charset="0"/>
                <a:ea typeface="Calibri" panose="020F0502020204030204" pitchFamily="34" charset="0"/>
                <a:cs typeface="Times New Roman" panose="02020603050405020304" pitchFamily="18" charset="0"/>
              </a:rPr>
              <a:t>  = 5 .   i.e.,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32 </a:t>
            </a:r>
            <a:r>
              <a:rPr lang="en-US" sz="2200" dirty="0">
                <a:latin typeface="Times New Roman" panose="02020603050405020304" pitchFamily="18" charset="0"/>
                <a:ea typeface="Calibri" panose="020F0502020204030204" pitchFamily="34" charset="0"/>
                <a:cs typeface="Times New Roman" panose="02020603050405020304" pitchFamily="18" charset="0"/>
              </a:rPr>
              <a:t> needs 5 times of 4 + and 8 * each.</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64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6  </a:t>
            </a:r>
            <a:r>
              <a:rPr lang="en-US" sz="2200" dirty="0">
                <a:latin typeface="Times New Roman" panose="02020603050405020304" pitchFamily="18" charset="0"/>
                <a:ea typeface="Calibri" panose="020F0502020204030204" pitchFamily="34" charset="0"/>
                <a:cs typeface="Times New Roman" panose="02020603050405020304" pitchFamily="18" charset="0"/>
              </a:rPr>
              <a:t>       log 64 =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log 2</a:t>
            </a:r>
            <a:r>
              <a:rPr lang="en-US" sz="2200"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6 .   i.e.,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64 </a:t>
            </a:r>
            <a:r>
              <a:rPr lang="en-US" sz="2200" dirty="0">
                <a:latin typeface="Times New Roman" panose="02020603050405020304" pitchFamily="18" charset="0"/>
                <a:ea typeface="Calibri" panose="020F0502020204030204" pitchFamily="34" charset="0"/>
                <a:cs typeface="Times New Roman" panose="02020603050405020304" pitchFamily="18" charset="0"/>
              </a:rPr>
              <a:t> needs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a:t>
            </a:r>
            <a:r>
              <a:rPr lang="en-US" sz="2200" dirty="0">
                <a:latin typeface="Times New Roman" panose="02020603050405020304" pitchFamily="18" charset="0"/>
                <a:ea typeface="Calibri" panose="020F0502020204030204" pitchFamily="34" charset="0"/>
                <a:cs typeface="Times New Roman" panose="02020603050405020304" pitchFamily="18" charset="0"/>
              </a:rPr>
              <a:t> times of 4 + and 8 * each.</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For compute </a:t>
            </a:r>
            <a:r>
              <a:rPr lang="en-US" sz="2200" dirty="0" err="1">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we have the formula:</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if n is even and positive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(X</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X	if n is odd</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		if n = 0</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rPr>
              <a:t>If we compute  </a:t>
            </a:r>
            <a:r>
              <a:rPr lang="en-US" sz="2200" dirty="0" err="1">
                <a:latin typeface="Times New Roman" panose="02020603050405020304" pitchFamily="18" charset="0"/>
                <a:ea typeface="Calibri" panose="020F0502020204030204" pitchFamily="34" charset="0"/>
              </a:rPr>
              <a:t>X</a:t>
            </a:r>
            <a:r>
              <a:rPr lang="en-US" sz="2200" baseline="30000" dirty="0" err="1">
                <a:latin typeface="Times New Roman" panose="02020603050405020304" pitchFamily="18" charset="0"/>
                <a:ea typeface="Calibri" panose="020F0502020204030204" pitchFamily="34" charset="0"/>
              </a:rPr>
              <a:t>n</a:t>
            </a:r>
            <a:r>
              <a:rPr lang="en-US" sz="2200" dirty="0">
                <a:latin typeface="Times New Roman" panose="02020603050405020304" pitchFamily="18" charset="0"/>
                <a:ea typeface="Calibri" panose="020F0502020204030204" pitchFamily="34" charset="0"/>
              </a:rPr>
              <a:t>  recursively according to this formula and measure the algorithm’s efficiency by the number of multiplications, we should expect </a:t>
            </a:r>
            <a:r>
              <a:rPr lang="en-US" sz="2200" i="1" dirty="0">
                <a:solidFill>
                  <a:srgbClr val="0000FF"/>
                </a:solidFill>
                <a:latin typeface="Times New Roman" panose="02020603050405020304" pitchFamily="18" charset="0"/>
                <a:ea typeface="Calibri" panose="020F0502020204030204" pitchFamily="34" charset="0"/>
              </a:rPr>
              <a:t>the algorithm to be Ɵ(log n)</a:t>
            </a:r>
            <a:r>
              <a:rPr lang="en-US" sz="2200" dirty="0">
                <a:solidFill>
                  <a:srgbClr val="C00000"/>
                </a:solidFill>
                <a:latin typeface="Times New Roman" panose="02020603050405020304" pitchFamily="18" charset="0"/>
                <a:ea typeface="Calibri" panose="020F0502020204030204" pitchFamily="34" charset="0"/>
              </a:rPr>
              <a:t> </a:t>
            </a:r>
            <a:r>
              <a:rPr lang="en-US" sz="2200" dirty="0">
                <a:solidFill>
                  <a:srgbClr val="0000FF"/>
                </a:solidFill>
                <a:latin typeface="Times New Roman" panose="02020603050405020304" pitchFamily="18" charset="0"/>
                <a:ea typeface="Calibri" panose="020F0502020204030204" pitchFamily="34" charset="0"/>
              </a:rPr>
              <a:t>because, on each iteration, the size is reduced by about a half at the expense of one or two multiplication.</a:t>
            </a:r>
            <a:r>
              <a:rPr lang="en-US" sz="2200" dirty="0">
                <a:latin typeface="Times New Roman" panose="02020603050405020304" pitchFamily="18" charset="0"/>
                <a:ea typeface="Calibri" panose="020F0502020204030204" pitchFamily="34" charset="0"/>
              </a:rPr>
              <a:t> This is one of the example of the decrease-by-a-constant-factor (or the decrease-by-half) technique. </a:t>
            </a:r>
            <a:endParaRPr lang="en-US" sz="2200" dirty="0"/>
          </a:p>
        </p:txBody>
      </p:sp>
      <p:sp>
        <p:nvSpPr>
          <p:cNvPr id="8" name="Left Brace 7"/>
          <p:cNvSpPr/>
          <p:nvPr/>
        </p:nvSpPr>
        <p:spPr>
          <a:xfrm>
            <a:off x="3288216" y="3043763"/>
            <a:ext cx="85605" cy="929147"/>
          </a:xfrm>
          <a:prstGeom prst="leftBrace">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 name="Straight Arrow Connector 8"/>
          <p:cNvCxnSpPr/>
          <p:nvPr/>
        </p:nvCxnSpPr>
        <p:spPr>
          <a:xfrm>
            <a:off x="2575034" y="1366348"/>
            <a:ext cx="253256" cy="4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2575034" y="1718444"/>
            <a:ext cx="253256" cy="4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 name="Thought Bubble: Cloud 3">
            <a:extLst>
              <a:ext uri="{FF2B5EF4-FFF2-40B4-BE49-F238E27FC236}">
                <a16:creationId xmlns:a16="http://schemas.microsoft.com/office/drawing/2014/main" id="{00AEB566-8DD8-4AC0-8BA8-FFBE05D35269}"/>
              </a:ext>
            </a:extLst>
          </p:cNvPr>
          <p:cNvSpPr/>
          <p:nvPr/>
        </p:nvSpPr>
        <p:spPr>
          <a:xfrm>
            <a:off x="535223" y="3175356"/>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1" name="Picture 10" descr="Image result for smiley face images">
            <a:extLst>
              <a:ext uri="{FF2B5EF4-FFF2-40B4-BE49-F238E27FC236}">
                <a16:creationId xmlns:a16="http://schemas.microsoft.com/office/drawing/2014/main" id="{BF100E8E-79BC-4C01-8F10-E85E167CDE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0123">
            <a:off x="535223" y="3119238"/>
            <a:ext cx="665826"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5919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5852" y="2189438"/>
            <a:ext cx="8512479" cy="3629455"/>
          </a:xfrm>
          <a:prstGeom prst="rect">
            <a:avLst/>
          </a:prstGeom>
        </p:spPr>
        <p:txBody>
          <a:bodyPr wrap="square">
            <a:spAutoFit/>
          </a:bodyPr>
          <a:lstStyle/>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Thus, the number of arithmetic operations needed by our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matrix-based</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algorithm Fib3  is just O(log n), </a:t>
            </a:r>
            <a:r>
              <a:rPr lang="en-US" sz="2400" dirty="0">
                <a:latin typeface="Times New Roman" panose="02020603050405020304" pitchFamily="18" charset="0"/>
                <a:ea typeface="Calibri" panose="020F0502020204030204" pitchFamily="34" charset="0"/>
                <a:cs typeface="Times New Roman" panose="02020603050405020304" pitchFamily="18" charset="0"/>
              </a:rPr>
              <a:t>as compared to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O(n) for Fib2</a:t>
            </a:r>
            <a:r>
              <a:rPr lang="en-US" sz="2400" dirty="0">
                <a:latin typeface="Times New Roman" panose="02020603050405020304" pitchFamily="18" charset="0"/>
                <a:ea typeface="Calibri" panose="020F0502020204030204" pitchFamily="34" charset="0"/>
                <a:cs typeface="Times New Roman" panose="02020603050405020304" pitchFamily="18" charset="0"/>
              </a:rPr>
              <a:t>. Have we broken another exponential barrier?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The catch is that our new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algorithm Fib3 </a:t>
            </a:r>
            <a:r>
              <a:rPr lang="en-US" sz="2400" dirty="0">
                <a:latin typeface="Times New Roman" panose="02020603050405020304" pitchFamily="18" charset="0"/>
                <a:ea typeface="Calibri" panose="020F0502020204030204" pitchFamily="34" charset="0"/>
                <a:cs typeface="Times New Roman" panose="02020603050405020304" pitchFamily="18" charset="0"/>
              </a:rPr>
              <a:t>involves </a:t>
            </a:r>
          </a:p>
          <a:p>
            <a:pPr marL="8001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multiplication, not just addition; and </a:t>
            </a:r>
          </a:p>
          <a:p>
            <a:pPr marL="8001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multiplications of large numbers are slower than additions. </a:t>
            </a:r>
          </a:p>
          <a:p>
            <a:pPr marL="8001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When the complexity of arithmetic operations is taken into account, 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running time of Fib3 becomes O(n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41A6E0ED-A7C1-499C-8B4B-1A597845B98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494" y="2316479"/>
            <a:ext cx="761917" cy="548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0446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36609" y="1179903"/>
                <a:ext cx="8996855" cy="5146409"/>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We can show that the intermediate results of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Fib3 are O(n) bits </a:t>
                </a:r>
                <a:r>
                  <a:rPr lang="en-US" sz="2200" dirty="0">
                    <a:latin typeface="Times New Roman" panose="02020603050405020304" pitchFamily="18" charset="0"/>
                    <a:ea typeface="Calibri" panose="020F0502020204030204" pitchFamily="34" charset="0"/>
                    <a:cs typeface="Times New Roman" panose="02020603050405020304" pitchFamily="18" charset="0"/>
                  </a:rPr>
                  <a:t>long. </a:t>
                </a:r>
              </a:p>
              <a:p>
                <a:pPr marL="800100" lvl="1"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Let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M(n) be the running time of an algorithm for multiplying n-bit numbers</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Assume that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M(n) = O(n</a:t>
                </a:r>
                <a:r>
                  <a:rPr lang="en-US" sz="22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(using the school method for multiplication to achieve this). </a:t>
                </a:r>
              </a:p>
              <a:p>
                <a:pPr marL="800100" lvl="1"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Then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running time of Fib3 is O(M(n) log</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n).</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We can show that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running time of Fib3 is O(M(n)). </a:t>
                </a:r>
              </a:p>
              <a:p>
                <a:pPr marL="800100" lvl="1" indent="-342900">
                  <a:lnSpc>
                    <a:spcPct val="107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ssuming M(n) = </a:t>
                </a:r>
                <a14:m>
                  <m:oMath xmlns:m="http://schemas.openxmlformats.org/officeDocument/2006/math">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𝜃</m:t>
                    </m:r>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e>
                      <m:sup>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sup>
                    </m:sSup>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for some 1 ≤ a ≤ 2</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800100" lvl="1" indent="-342900">
                  <a:lnSpc>
                    <a:spcPct val="107000"/>
                  </a:lnSpc>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(Hint: The lengths of the numbers being multiplied get doubled with every squaring.)</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In conclusion, whether </a:t>
                </a:r>
                <a:r>
                  <a:rPr lang="en-US" sz="2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sz="2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ib3 is faster than Fib2 depends on whether we can multiply n-bit integers faster than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O(n</a:t>
                </a:r>
                <a:r>
                  <a:rPr lang="en-US" sz="22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This is not possible!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36609" y="1179903"/>
                <a:ext cx="8996855" cy="5146409"/>
              </a:xfrm>
              <a:prstGeom prst="rect">
                <a:avLst/>
              </a:prstGeom>
              <a:blipFill>
                <a:blip r:embed="rId2"/>
                <a:stretch>
                  <a:fillRect l="-881" t="-829" r="-68" b="-1303"/>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353B5C0D-3B17-4994-B482-DF5701EE008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38251">
            <a:off x="842838" y="2480807"/>
            <a:ext cx="489574" cy="384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7866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904172" y="1046915"/>
                <a:ext cx="8986345" cy="5468741"/>
              </a:xfrm>
              <a:prstGeom prst="rect">
                <a:avLst/>
              </a:prstGeom>
            </p:spPr>
            <p:txBody>
              <a:bodyPr wrap="square">
                <a:spAutoFit/>
              </a:bodyPr>
              <a:lstStyle/>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Finally, there is a formula for the Fibonacci numbers: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i="1">
                                <a:effectLst/>
                                <a:latin typeface="Cambria Math" panose="02040503050406030204" pitchFamily="18" charset="0"/>
                                <a:ea typeface="Calibri" panose="020F0502020204030204" pitchFamily="34" charset="0"/>
                                <a:cs typeface="Times New Roman" panose="02020603050405020304" pitchFamily="18" charset="0"/>
                              </a:rPr>
                              <m:t>5</m:t>
                            </m:r>
                          </m:e>
                        </m:rad>
                      </m:den>
                    </m:f>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i="1">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i="1">
                                <a:effectLst/>
                                <a:latin typeface="Cambria Math" panose="02040503050406030204" pitchFamily="18" charset="0"/>
                                <a:ea typeface="Calibri" panose="020F0502020204030204" pitchFamily="34" charset="0"/>
                                <a:cs typeface="Times New Roman" panose="02020603050405020304" pitchFamily="18" charset="0"/>
                              </a:rPr>
                              <m:t>5</m:t>
                            </m:r>
                          </m:e>
                        </m:rad>
                      </m:den>
                    </m:f>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i="1">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p>
                    </m:sSup>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So it would appear that we only need to raise a couple of numbers to the nth power in order to compute </a:t>
                </a:r>
                <a14:m>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800100" lvl="1" indent="-342900">
                  <a:lnSpc>
                    <a:spcPct val="107000"/>
                  </a:lnSpc>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problem is that these numbers are irrational, and </a:t>
                </a:r>
              </a:p>
              <a:p>
                <a:pPr marL="800100" lvl="1" indent="-342900">
                  <a:lnSpc>
                    <a:spcPct val="107000"/>
                  </a:lnSpc>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computing them to sufficient accuracy is nontrivial. </a:t>
                </a:r>
              </a:p>
              <a:p>
                <a:pPr>
                  <a:lnSpc>
                    <a:spcPct val="107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fact, the matrix method Fib3 can be seen as a roundabout way of raising these irrational numbers to the n</a:t>
                </a:r>
                <a:r>
                  <a:rPr lang="en-US" sz="2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power. </a:t>
                </a:r>
              </a:p>
              <a:p>
                <a:pPr marL="800100" lvl="1" indent="-342900">
                  <a:lnSpc>
                    <a:spcPct val="107000"/>
                  </a:lnSpc>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If you know linear algebra, you should see why. (Hint: What are the eigenvalues of the matrix X?)</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904172" y="1046915"/>
                <a:ext cx="8986345" cy="5468741"/>
              </a:xfrm>
              <a:prstGeom prst="rect">
                <a:avLst/>
              </a:prstGeom>
              <a:blipFill>
                <a:blip r:embed="rId2"/>
                <a:stretch>
                  <a:fillRect l="-1017" r="-1898" b="-1561"/>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FC8003E5-FA02-4DC9-B77D-1F085D9F5B5F}"/>
              </a:ext>
            </a:extLst>
          </p:cNvPr>
          <p:cNvSpPr/>
          <p:nvPr/>
        </p:nvSpPr>
        <p:spPr>
          <a:xfrm>
            <a:off x="532737" y="3175356"/>
            <a:ext cx="500933" cy="347072"/>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B108A696-C900-4015-8338-8B32C12FBDE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28714">
            <a:off x="462690" y="3155223"/>
            <a:ext cx="601270" cy="37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2159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8083" y="1225299"/>
            <a:ext cx="8975834" cy="5170646"/>
          </a:xfrm>
          <a:prstGeom prst="rect">
            <a:avLst/>
          </a:prstGeom>
        </p:spPr>
        <p:txBody>
          <a:bodyPr wrap="square">
            <a:spAutoFit/>
          </a:bodyPr>
          <a:lstStyle/>
          <a:p>
            <a:pPr>
              <a:spcAft>
                <a:spcPts val="1800"/>
              </a:spcAft>
            </a:pPr>
            <a:r>
              <a:rPr lang="en-US" sz="2600" dirty="0">
                <a:ea typeface="Calibri" panose="020F0502020204030204" pitchFamily="34" charset="0"/>
                <a:cs typeface="Times New Roman" panose="02020603050405020304" pitchFamily="18" charset="0"/>
              </a:rPr>
              <a:t>Remark:</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Fibonacci numbers were introduced by Leonardo Fibonacci in 1202 as a solution to a problem about the size of a rabbit population. </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Many more examples of Fibonacci-like numbers have since been discovered in the natural world, and they have even been used in predicting the prices of stocks and commodities. </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worst-case inputs for Euclid’s algorithm happen to be consecutive elements of the Fibonacci sequence.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Euclid’s Algorithm is based on applying repeated the equality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(m, 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(n, m mod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This is a typical example of the variable-size-decrease of decrease-and-conquer.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52559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138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52546" y="1443182"/>
                <a:ext cx="8886907" cy="5476820"/>
              </a:xfrm>
              <a:prstGeom prst="rect">
                <a:avLst/>
              </a:prstGeom>
            </p:spPr>
            <p:txBody>
              <a:bodyPr wrap="square">
                <a:spAutoFit/>
              </a:bodyPr>
              <a:lstStyle/>
              <a:p>
                <a:pPr>
                  <a:spcAft>
                    <a:spcPts val="1800"/>
                  </a:spcAft>
                </a:pPr>
                <a:r>
                  <a:rPr lang="en-US" sz="2400" dirty="0">
                    <a:ea typeface="Calibri" panose="020F0502020204030204" pitchFamily="34" charset="0"/>
                    <a:cs typeface="Times New Roman" panose="02020603050405020304" pitchFamily="18" charset="0"/>
                  </a:rPr>
                  <a:t>Analysis Framework (in analyzing non-recursive algorithm):</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0"/>
                  </a:spcAft>
                </a:pPr>
                <a:r>
                  <a:rPr lang="en-US" sz="2400" dirty="0">
                    <a:ea typeface="Calibri" panose="020F0502020204030204" pitchFamily="34" charset="0"/>
                    <a:cs typeface="Times New Roman" panose="02020603050405020304" pitchFamily="18" charset="0"/>
                  </a:rPr>
                  <a:t>Example:  </a:t>
                </a:r>
                <a:r>
                  <a:rPr lang="en-US" sz="2200" dirty="0">
                    <a:latin typeface="Times New Roman" panose="02020603050405020304" pitchFamily="18" charset="0"/>
                    <a:ea typeface="Calibri" panose="020F0502020204030204" pitchFamily="34" charset="0"/>
                    <a:cs typeface="Times New Roman" panose="02020603050405020304" pitchFamily="18" charset="0"/>
                  </a:rPr>
                  <a:t>find the running time efficiency for the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MaxElement</a:t>
                </a:r>
                <a:r>
                  <a:rPr lang="en-US" sz="2200" dirty="0">
                    <a:latin typeface="Times New Roman" panose="02020603050405020304" pitchFamily="18" charset="0"/>
                    <a:ea typeface="Calibri" panose="020F0502020204030204" pitchFamily="34" charset="0"/>
                    <a:cs typeface="Times New Roman" panose="02020603050405020304" pitchFamily="18" charset="0"/>
                  </a:rPr>
                  <a:t>,                   	     using step 4 and 5):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9163" lvl="1" indent="-461963">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Let C(n) denote the number of times this comparison is executed and be defined in term of a function of size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28575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C(n)  =  </a:t>
                </a:r>
                <a14:m>
                  <m:oMath xmlns:m="http://schemas.openxmlformats.org/officeDocument/2006/math">
                    <m:nary>
                      <m:naryPr>
                        <m:chr m:val="∑"/>
                        <m:limLoc m:val="subSup"/>
                        <m:ctrlPr>
                          <a:rPr lang="en-US" sz="2200" i="1" smtClean="0">
                            <a:latin typeface="Cambria Math" panose="02040503050406030204" pitchFamily="18" charset="0"/>
                            <a:cs typeface="Times New Roman" panose="02020603050405020304" pitchFamily="18" charset="0"/>
                          </a:rPr>
                        </m:ctrlPr>
                      </m:naryPr>
                      <m:sub>
                        <m:r>
                          <m:rPr>
                            <m:brk m:alnAt="25"/>
                          </m:rPr>
                          <a:rPr lang="en-US" sz="2200" b="0" i="1" smtClean="0">
                            <a:latin typeface="Cambria Math"/>
                            <a:cs typeface="Times New Roman" panose="02020603050405020304" pitchFamily="18" charset="0"/>
                          </a:rPr>
                          <m:t>𝑖</m:t>
                        </m:r>
                        <m:r>
                          <a:rPr lang="en-US" sz="2200" b="0" i="1" smtClean="0">
                            <a:latin typeface="Cambria Math"/>
                            <a:cs typeface="Times New Roman" panose="02020603050405020304" pitchFamily="18" charset="0"/>
                          </a:rPr>
                          <m:t>=1</m:t>
                        </m:r>
                      </m:sub>
                      <m:sup>
                        <m:r>
                          <a:rPr lang="en-US" sz="2200" b="0" i="1" smtClean="0">
                            <a:latin typeface="Cambria Math"/>
                            <a:cs typeface="Times New Roman" panose="02020603050405020304" pitchFamily="18" charset="0"/>
                          </a:rPr>
                          <m:t>𝑛</m:t>
                        </m:r>
                        <m:r>
                          <a:rPr lang="en-US" sz="2200" b="0" i="1" smtClean="0">
                            <a:latin typeface="Cambria Math"/>
                            <a:cs typeface="Times New Roman" panose="02020603050405020304" pitchFamily="18" charset="0"/>
                          </a:rPr>
                          <m:t>−1</m:t>
                        </m:r>
                      </m:sup>
                      <m:e>
                        <m:r>
                          <a:rPr lang="en-US" sz="2200" b="0" i="1" smtClean="0">
                            <a:latin typeface="Cambria Math"/>
                            <a:cs typeface="Times New Roman" panose="02020603050405020304" pitchFamily="18" charset="0"/>
                          </a:rPr>
                          <m:t>1</m:t>
                        </m:r>
                      </m:e>
                    </m:nary>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….step 4</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Thus,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C(n)  = </a:t>
                </a:r>
                <a14:m>
                  <m:oMath xmlns:m="http://schemas.openxmlformats.org/officeDocument/2006/math">
                    <m:nary>
                      <m:naryPr>
                        <m:chr m:val="∑"/>
                        <m:limLoc m:val="subSup"/>
                        <m:ctrlPr>
                          <a:rPr lang="en-US" sz="2200" i="1">
                            <a:latin typeface="Cambria Math" panose="02040503050406030204" pitchFamily="18" charset="0"/>
                            <a:cs typeface="Times New Roman" panose="02020603050405020304" pitchFamily="18" charset="0"/>
                          </a:rPr>
                        </m:ctrlPr>
                      </m:naryPr>
                      <m:sub>
                        <m:r>
                          <m:rPr>
                            <m:brk m:alnAt="25"/>
                          </m:rPr>
                          <a:rPr lang="en-US" sz="2200" b="0" i="1" smtClean="0">
                            <a:latin typeface="Cambria Math"/>
                            <a:cs typeface="Times New Roman" panose="02020603050405020304" pitchFamily="18" charset="0"/>
                          </a:rPr>
                          <m:t>𝑖</m:t>
                        </m:r>
                        <m:r>
                          <a:rPr lang="en-US" sz="2200" b="0" i="1" smtClean="0">
                            <a:latin typeface="Cambria Math"/>
                            <a:cs typeface="Times New Roman" panose="02020603050405020304" pitchFamily="18" charset="0"/>
                          </a:rPr>
                          <m:t>=1</m:t>
                        </m:r>
                      </m:sub>
                      <m:sup>
                        <m:r>
                          <a:rPr lang="en-US" sz="2200" b="0" i="1" smtClean="0">
                            <a:latin typeface="Cambria Math"/>
                            <a:cs typeface="Times New Roman" panose="02020603050405020304" pitchFamily="18" charset="0"/>
                          </a:rPr>
                          <m:t>𝑛</m:t>
                        </m:r>
                        <m:r>
                          <a:rPr lang="en-US" sz="2200" b="0" i="1" smtClean="0">
                            <a:latin typeface="Cambria Math"/>
                            <a:cs typeface="Times New Roman" panose="02020603050405020304" pitchFamily="18" charset="0"/>
                          </a:rPr>
                          <m:t>−1</m:t>
                        </m:r>
                      </m:sup>
                      <m:e>
                        <m:r>
                          <a:rPr lang="en-US" sz="2200" b="0" i="1" smtClean="0">
                            <a:latin typeface="Cambria Math"/>
                            <a:cs typeface="Times New Roman" panose="02020603050405020304" pitchFamily="18" charset="0"/>
                          </a:rPr>
                          <m:t>1</m:t>
                        </m:r>
                      </m:e>
                    </m:nary>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 </a:t>
                </a:r>
                <a:r>
                  <a:rPr lang="en-US" sz="2200" dirty="0">
                    <a:latin typeface="Times New Roman" panose="02020603050405020304" pitchFamily="18" charset="0"/>
                    <a:ea typeface="Calibri" panose="020F0502020204030204" pitchFamily="34" charset="0"/>
                    <a:cs typeface="Times New Roman" panose="02020603050405020304" pitchFamily="18" charset="0"/>
                  </a:rPr>
                  <a:t>  ε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Θ(n).                </a:t>
                </a:r>
                <a:r>
                  <a:rPr lang="en-US" sz="2200" dirty="0">
                    <a:latin typeface="Times New Roman" panose="02020603050405020304" pitchFamily="18" charset="0"/>
                    <a:ea typeface="Calibri" panose="020F0502020204030204" pitchFamily="34" charset="0"/>
                    <a:cs typeface="Times New Roman" panose="02020603050405020304" pitchFamily="18" charset="0"/>
                  </a:rPr>
                  <a:t>	  ….. step 5 (in closed </a:t>
                </a:r>
                <a:r>
                  <a:rPr lang="en-US" sz="2200" dirty="0" smtClean="0">
                    <a:latin typeface="Times New Roman" panose="02020603050405020304" pitchFamily="18" charset="0"/>
                    <a:ea typeface="Calibri" panose="020F0502020204030204" pitchFamily="34" charset="0"/>
                    <a:cs typeface="Times New Roman" panose="02020603050405020304" pitchFamily="18" charset="0"/>
                  </a:rPr>
                  <a:t>form, 						       </a:t>
                </a:r>
                <a: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a:t>
                </a:r>
                <a:r>
                  <a:rPr lang="en-US" sz="2200" dirty="0" smtClean="0">
                    <a:latin typeface="Times New Roman" panose="02020603050405020304" pitchFamily="18" charset="0"/>
                    <a:ea typeface="Calibri" panose="020F0502020204030204" pitchFamily="34" charset="0"/>
                    <a:cs typeface="Times New Roman" panose="02020603050405020304" pitchFamily="18" charset="0"/>
                  </a:rPr>
                  <a:t> , or </a:t>
                </a:r>
              </a:p>
              <a:p>
                <a:pPr marL="9144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smtClean="0">
                    <a:latin typeface="Times New Roman" panose="02020603050405020304" pitchFamily="18" charset="0"/>
                    <a:ea typeface="Calibri" panose="020F0502020204030204" pitchFamily="34" charset="0"/>
                    <a:cs typeface="Times New Roman" panose="02020603050405020304" pitchFamily="18" charset="0"/>
                  </a:rPr>
                  <a:t>				         order </a:t>
                </a:r>
                <a:r>
                  <a:rPr lang="en-US" sz="2200" dirty="0">
                    <a:latin typeface="Times New Roman" panose="02020603050405020304" pitchFamily="18" charset="0"/>
                    <a:ea typeface="Calibri" panose="020F0502020204030204" pitchFamily="34" charset="0"/>
                    <a:cs typeface="Times New Roman" panose="02020603050405020304" pitchFamily="18" charset="0"/>
                  </a:rPr>
                  <a:t>of </a:t>
                </a:r>
                <a:r>
                  <a:rPr lang="en-US" sz="2200" dirty="0" smtClean="0">
                    <a:latin typeface="Times New Roman" panose="02020603050405020304" pitchFamily="18" charset="0"/>
                    <a:ea typeface="Calibri" panose="020F0502020204030204" pitchFamily="34" charset="0"/>
                    <a:cs typeface="Times New Roman" panose="02020603050405020304" pitchFamily="18" charset="0"/>
                  </a:rPr>
                  <a:t>growth,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Θ(n)</a:t>
                </a:r>
                <a:r>
                  <a:rPr lang="en-US" sz="22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0" marR="0" indent="45720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QED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52546" y="1443182"/>
                <a:ext cx="8886907" cy="5476820"/>
              </a:xfrm>
              <a:prstGeom prst="rect">
                <a:avLst/>
              </a:prstGeom>
              <a:blipFill>
                <a:blip r:embed="rId2"/>
                <a:stretch>
                  <a:fillRect l="-1029" t="-891" r="-960" b="-891"/>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9B342A48-C8FB-4E21-9AD2-FA94F5454252}"/>
              </a:ext>
            </a:extLst>
          </p:cNvPr>
          <p:cNvSpPr/>
          <p:nvPr/>
        </p:nvSpPr>
        <p:spPr>
          <a:xfrm>
            <a:off x="599959" y="123011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391" y="1160374"/>
            <a:ext cx="665827"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63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7F9814-287C-40E9-8BA4-E926B82132C7}"/>
              </a:ext>
            </a:extLst>
          </p:cNvPr>
          <p:cNvSpPr/>
          <p:nvPr/>
        </p:nvSpPr>
        <p:spPr>
          <a:xfrm>
            <a:off x="2233747" y="2811783"/>
            <a:ext cx="7946573" cy="1752403"/>
          </a:xfrm>
          <a:prstGeom prst="rect">
            <a:avLst/>
          </a:prstGeom>
        </p:spPr>
        <p:txBody>
          <a:bodyPr wrap="square">
            <a:spAutoFit/>
          </a:bodyPr>
          <a:lstStyle/>
          <a:p>
            <a:pPr>
              <a:lnSpc>
                <a:spcPct val="107000"/>
              </a:lnSpc>
              <a:spcAft>
                <a:spcPts val="800"/>
              </a:spcAft>
            </a:pPr>
            <a:r>
              <a:rPr lang="en-US" sz="3200" dirty="0">
                <a:solidFill>
                  <a:srgbClr val="FF0000"/>
                </a:solidFill>
                <a:ea typeface="Calibri" panose="020F0502020204030204" pitchFamily="34" charset="0"/>
                <a:cs typeface="Times New Roman" panose="02020603050405020304" pitchFamily="18" charset="0"/>
              </a:rPr>
              <a:t>Mathematical Analysis of </a:t>
            </a:r>
            <a:r>
              <a:rPr lang="en-US" sz="3200" dirty="0">
                <a:solidFill>
                  <a:srgbClr val="0000FF"/>
                </a:solidFill>
                <a:ea typeface="Calibri" panose="020F0502020204030204" pitchFamily="34" charset="0"/>
                <a:cs typeface="Times New Roman" panose="02020603050405020304" pitchFamily="18" charset="0"/>
              </a:rPr>
              <a:t>Recursive </a:t>
            </a:r>
            <a:r>
              <a:rPr lang="en-US" sz="3200" dirty="0">
                <a:solidFill>
                  <a:srgbClr val="FF0000"/>
                </a:solidFill>
                <a:ea typeface="Calibri" panose="020F0502020204030204" pitchFamily="34" charset="0"/>
                <a:cs typeface="Times New Roman" panose="02020603050405020304" pitchFamily="18" charset="0"/>
              </a:rPr>
              <a:t>Algorithms </a:t>
            </a:r>
            <a:endParaRPr lang="en-US" sz="3200" dirty="0">
              <a:ea typeface="Calibri" panose="020F0502020204030204" pitchFamily="34" charset="0"/>
              <a:cs typeface="Times New Roman" panose="02020603050405020304" pitchFamily="18" charset="0"/>
            </a:endParaRPr>
          </a:p>
          <a:p>
            <a:pPr algn="ctr">
              <a:lnSpc>
                <a:spcPct val="107000"/>
              </a:lnSpc>
              <a:spcAft>
                <a:spcPts val="800"/>
              </a:spcAft>
            </a:pPr>
            <a:r>
              <a:rPr lang="en-US" sz="3200" dirty="0">
                <a:ea typeface="Calibri" panose="020F0502020204030204" pitchFamily="34" charset="0"/>
                <a:cs typeface="Times New Roman" panose="02020603050405020304" pitchFamily="18" charset="0"/>
              </a:rPr>
              <a:t>Methods for Solving Recurrence Relations of Given Recursive Algorithms </a:t>
            </a:r>
          </a:p>
        </p:txBody>
      </p:sp>
    </p:spTree>
    <p:extLst>
      <p:ext uri="{BB962C8B-B14F-4D97-AF65-F5344CB8AC3E}">
        <p14:creationId xmlns:p14="http://schemas.microsoft.com/office/powerpoint/2010/main" val="2772360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5">
            <a:extLst>
              <a:ext uri="{FF2B5EF4-FFF2-40B4-BE49-F238E27FC236}">
                <a16:creationId xmlns:a16="http://schemas.microsoft.com/office/drawing/2014/main" id="{2F88D91E-E0B7-418E-9340-EE4B8B147862}"/>
              </a:ext>
            </a:extLst>
          </p:cNvPr>
          <p:cNvSpPr txBox="1"/>
          <p:nvPr/>
        </p:nvSpPr>
        <p:spPr>
          <a:xfrm>
            <a:off x="746040" y="1166949"/>
            <a:ext cx="7304380" cy="44413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754020" y="580950"/>
            <a:ext cx="8683959" cy="5974649"/>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Methods for Solving Recurrence Relations </a:t>
            </a:r>
          </a:p>
          <a:p>
            <a:pPr>
              <a:lnSpc>
                <a:spcPct val="107000"/>
              </a:lnSpc>
              <a:spcAft>
                <a:spcPts val="800"/>
              </a:spcAft>
            </a:pPr>
            <a:r>
              <a:rPr lang="en-US" sz="2600" dirty="0">
                <a:solidFill>
                  <a:srgbClr val="0000FF"/>
                </a:solidFill>
                <a:ea typeface="Calibri" panose="020F0502020204030204" pitchFamily="34" charset="0"/>
                <a:cs typeface="Times New Roman" panose="02020603050405020304" pitchFamily="18" charset="0"/>
              </a:rPr>
              <a:t>Method of forward substitutions: </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overview</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Consider the following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recurrence equation</a:t>
            </a:r>
            <a:r>
              <a:rPr lang="en-US" sz="2200" dirty="0">
                <a:latin typeface="Times New Roman" panose="02020603050405020304" pitchFamily="18" charset="0"/>
                <a:ea typeface="Calibri" panose="020F0502020204030204" pitchFamily="34" charset="0"/>
                <a:cs typeface="Times New Roman" panose="02020603050405020304" pitchFamily="18" charset="0"/>
              </a:rPr>
              <a:t> (or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recurrence relation</a:t>
            </a:r>
            <a:r>
              <a:rPr lang="en-US" sz="2200" dirty="0">
                <a:latin typeface="Times New Roman" panose="02020603050405020304" pitchFamily="18" charset="0"/>
                <a:ea typeface="Calibri" panose="020F0502020204030204" pitchFamily="34" charset="0"/>
                <a:cs typeface="Times New Roman" panose="02020603050405020304" pitchFamily="18" charset="0"/>
              </a:rPr>
              <a:t> or simply a recurrence) with initial condition: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T(n) = 2T(n-1) + 1,  for n &gt;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T(1)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Applying this given recurrence relation, the first few terms are as follows: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T(1)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T(2) = 2T(1) + 1 = 2*1 + 1 = 3</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T(3) = 2T(2) + 1 = 2*3 + 1 = 7</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T(4) = 2T(3) + 1 = 2*7 + 1 = 15</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T(n)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 1 for n = 1, 2, 3,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hought Bubble: Cloud 4">
            <a:extLst>
              <a:ext uri="{FF2B5EF4-FFF2-40B4-BE49-F238E27FC236}">
                <a16:creationId xmlns:a16="http://schemas.microsoft.com/office/drawing/2014/main" id="{38D0FCD4-D2CC-4F2A-9B43-7C399E01627F}"/>
              </a:ext>
            </a:extLst>
          </p:cNvPr>
          <p:cNvSpPr/>
          <p:nvPr/>
        </p:nvSpPr>
        <p:spPr>
          <a:xfrm>
            <a:off x="673851" y="2680227"/>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7EE06CE-B207-4BBD-8B8C-58AD2BC2A445}"/>
                  </a:ext>
                </a:extLst>
              </p:cNvPr>
              <p:cNvSpPr txBox="1"/>
              <p:nvPr/>
            </p:nvSpPr>
            <p:spPr>
              <a:xfrm>
                <a:off x="8076995" y="287647"/>
                <a:ext cx="4063203" cy="1323439"/>
              </a:xfrm>
              <a:prstGeom prst="rect">
                <a:avLst/>
              </a:prstGeom>
              <a:noFill/>
              <a:ln>
                <a:solidFill>
                  <a:schemeClr val="accent1"/>
                </a:solidFill>
              </a:ln>
            </p:spPr>
            <p:txBody>
              <a:bodyPr wrap="square" rtlCol="0">
                <a:spAutoFit/>
              </a:bodyPr>
              <a:lstStyle/>
              <a:p>
                <a:r>
                  <a:rPr lang="en-US" sz="1600" dirty="0"/>
                  <a:t>Algorithm F(n)  //an example</a:t>
                </a:r>
              </a:p>
              <a:p>
                <a:r>
                  <a:rPr lang="en-US" sz="1600" dirty="0"/>
                  <a:t>{ If n </a:t>
                </a:r>
                <a14:m>
                  <m:oMath xmlns:m="http://schemas.openxmlformats.org/officeDocument/2006/math">
                    <m:r>
                      <a:rPr lang="en-US" sz="1600" i="1" dirty="0" smtClean="0">
                        <a:latin typeface="Cambria Math" panose="02040503050406030204" pitchFamily="18" charset="0"/>
                        <a:ea typeface="Cambria Math" panose="02040503050406030204" pitchFamily="18" charset="0"/>
                      </a:rPr>
                      <m:t>≤</m:t>
                    </m:r>
                  </m:oMath>
                </a14:m>
                <a:r>
                  <a:rPr lang="en-US" sz="1600" dirty="0"/>
                  <a:t> 1 return 1;</a:t>
                </a:r>
              </a:p>
              <a:p>
                <a:r>
                  <a:rPr lang="en-US" sz="1600" dirty="0"/>
                  <a:t>else </a:t>
                </a:r>
                <a:r>
                  <a:rPr lang="en-US" sz="1600" dirty="0">
                    <a:solidFill>
                      <a:srgbClr val="FF0000"/>
                    </a:solidFill>
                  </a:rPr>
                  <a:t>F(n -1) </a:t>
                </a:r>
                <a14:m>
                  <m:oMath xmlns:m="http://schemas.openxmlformats.org/officeDocument/2006/math">
                    <m:r>
                      <a:rPr lang="en-US" sz="1600" i="1" smtClean="0">
                        <a:solidFill>
                          <a:srgbClr val="FF0000"/>
                        </a:solidFill>
                        <a:latin typeface="Cambria Math" panose="02040503050406030204" pitchFamily="18" charset="0"/>
                        <a:ea typeface="Cambria Math" panose="02040503050406030204" pitchFamily="18" charset="0"/>
                      </a:rPr>
                      <m:t>∎</m:t>
                    </m:r>
                  </m:oMath>
                </a14:m>
                <a:r>
                  <a:rPr lang="en-US" sz="1600" dirty="0">
                    <a:solidFill>
                      <a:srgbClr val="FF0000"/>
                    </a:solidFill>
                  </a:rPr>
                  <a:t> F(n – 1</a:t>
                </a:r>
                <a:r>
                  <a:rPr lang="en-US" sz="1600" dirty="0" smtClean="0">
                    <a:solidFill>
                      <a:srgbClr val="FF0000"/>
                    </a:solidFill>
                  </a:rPr>
                  <a:t>) </a:t>
                </a:r>
                <a14:m>
                  <m:oMath xmlns:m="http://schemas.openxmlformats.org/officeDocument/2006/math">
                    <m:r>
                      <a:rPr lang="en-US" sz="1600" i="1">
                        <a:solidFill>
                          <a:srgbClr val="FF0000"/>
                        </a:solidFill>
                        <a:latin typeface="Cambria Math" panose="02040503050406030204" pitchFamily="18" charset="0"/>
                        <a:ea typeface="Cambria Math" panose="02040503050406030204" pitchFamily="18" charset="0"/>
                      </a:rPr>
                      <m:t>∎</m:t>
                    </m:r>
                  </m:oMath>
                </a14:m>
                <a:r>
                  <a:rPr lang="en-US" sz="1600" dirty="0" smtClean="0">
                    <a:solidFill>
                      <a:srgbClr val="FF0000"/>
                    </a:solidFill>
                  </a:rPr>
                  <a:t> c;} </a:t>
                </a:r>
                <a:r>
                  <a:rPr lang="en-US" sz="1600" dirty="0">
                    <a:solidFill>
                      <a:srgbClr val="FF0000"/>
                    </a:solidFill>
                  </a:rPr>
                  <a:t>where</a:t>
                </a:r>
                <a14:m>
                  <m:oMath xmlns:m="http://schemas.openxmlformats.org/officeDocument/2006/math">
                    <m:r>
                      <a:rPr lang="en-US" sz="1600" i="1" smtClean="0">
                        <a:solidFill>
                          <a:srgbClr val="FF0000"/>
                        </a:solidFill>
                        <a:latin typeface="Cambria Math" panose="02040503050406030204" pitchFamily="18" charset="0"/>
                        <a:ea typeface="Cambria Math" panose="02040503050406030204" pitchFamily="18" charset="0"/>
                      </a:rPr>
                      <m:t>∎∈</m:t>
                    </m:r>
                  </m:oMath>
                </a14:m>
                <a:r>
                  <a:rPr lang="en-US" sz="1600" dirty="0">
                    <a:solidFill>
                      <a:srgbClr val="FF0000"/>
                    </a:solidFill>
                  </a:rPr>
                  <a:t> { *, +}.</a:t>
                </a:r>
              </a:p>
              <a:p>
                <a:r>
                  <a:rPr lang="en-US" sz="1600" dirty="0">
                    <a:solidFill>
                      <a:srgbClr val="FF0000"/>
                    </a:solidFill>
                  </a:rPr>
                  <a:t>F(n) = F(n -1) * F(n – 1</a:t>
                </a:r>
                <a:r>
                  <a:rPr lang="en-US" sz="1600" dirty="0" smtClean="0">
                    <a:solidFill>
                      <a:srgbClr val="FF0000"/>
                    </a:solidFill>
                  </a:rPr>
                  <a:t>) * c; </a:t>
                </a:r>
                <a:r>
                  <a:rPr lang="en-US" sz="1600" dirty="0">
                    <a:solidFill>
                      <a:srgbClr val="FF0000"/>
                    </a:solidFill>
                  </a:rPr>
                  <a:t>yields 1</a:t>
                </a:r>
              </a:p>
              <a:p>
                <a:r>
                  <a:rPr lang="en-US" sz="1600" dirty="0">
                    <a:solidFill>
                      <a:srgbClr val="FF0000"/>
                    </a:solidFill>
                  </a:rPr>
                  <a:t>F(n) = F(n -1) + F(n – 1</a:t>
                </a:r>
                <a:r>
                  <a:rPr lang="en-US" sz="1600" dirty="0" smtClean="0">
                    <a:solidFill>
                      <a:srgbClr val="FF0000"/>
                    </a:solidFill>
                  </a:rPr>
                  <a:t>) + c; </a:t>
                </a:r>
                <a:r>
                  <a:rPr lang="en-US" sz="1600" dirty="0">
                    <a:solidFill>
                      <a:srgbClr val="FF0000"/>
                    </a:solidFill>
                  </a:rPr>
                  <a:t>yields </a:t>
                </a:r>
                <a:r>
                  <a:rPr lang="en-US" sz="1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16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n-1</a:t>
                </a:r>
                <a:r>
                  <a:rPr lang="en-US" sz="1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solidFill>
                    <a:srgbClr val="FF0000"/>
                  </a:solidFill>
                </a:endParaRPr>
              </a:p>
            </p:txBody>
          </p:sp>
        </mc:Choice>
        <mc:Fallback xmlns="">
          <p:sp>
            <p:nvSpPr>
              <p:cNvPr id="3" name="TextBox 2">
                <a:extLst>
                  <a:ext uri="{FF2B5EF4-FFF2-40B4-BE49-F238E27FC236}">
                    <a16:creationId xmlns:a16="http://schemas.microsoft.com/office/drawing/2014/main" id="{D7EE06CE-B207-4BBD-8B8C-58AD2BC2A445}"/>
                  </a:ext>
                </a:extLst>
              </p:cNvPr>
              <p:cNvSpPr txBox="1">
                <a:spLocks noRot="1" noChangeAspect="1" noMove="1" noResize="1" noEditPoints="1" noAdjustHandles="1" noChangeArrowheads="1" noChangeShapeType="1" noTextEdit="1"/>
              </p:cNvSpPr>
              <p:nvPr/>
            </p:nvSpPr>
            <p:spPr>
              <a:xfrm>
                <a:off x="8076995" y="287647"/>
                <a:ext cx="4063203" cy="1323439"/>
              </a:xfrm>
              <a:prstGeom prst="rect">
                <a:avLst/>
              </a:prstGeom>
              <a:blipFill>
                <a:blip r:embed="rId2"/>
                <a:stretch>
                  <a:fillRect l="-747" t="-913" b="-4566"/>
                </a:stretch>
              </a:blipFill>
              <a:ln>
                <a:solidFill>
                  <a:schemeClr val="accent1"/>
                </a:solidFill>
              </a:ln>
            </p:spPr>
            <p:txBody>
              <a:bodyPr/>
              <a:lstStyle/>
              <a:p>
                <a:r>
                  <a:rPr lang="en-US">
                    <a:noFill/>
                  </a:rPr>
                  <a:t> </a:t>
                </a:r>
              </a:p>
            </p:txBody>
          </p:sp>
        </mc:Fallback>
      </mc:AlternateContent>
      <p:pic>
        <p:nvPicPr>
          <p:cNvPr id="6" name="Picture 5"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80929">
            <a:off x="663619" y="2693019"/>
            <a:ext cx="674787" cy="4261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1E8EFE8-6868-494C-B3F3-EE222AD8DFC8}"/>
              </a:ext>
            </a:extLst>
          </p:cNvPr>
          <p:cNvSpPr txBox="1"/>
          <p:nvPr/>
        </p:nvSpPr>
        <p:spPr>
          <a:xfrm>
            <a:off x="6162261" y="4047214"/>
            <a:ext cx="5470497" cy="2308324"/>
          </a:xfrm>
          <a:prstGeom prst="rect">
            <a:avLst/>
          </a:prstGeom>
          <a:noFill/>
        </p:spPr>
        <p:txBody>
          <a:bodyPr wrap="square" rtlCol="0">
            <a:spAutoFit/>
          </a:bodyPr>
          <a:lstStyle/>
          <a:p>
            <a:pPr algn="ctr"/>
            <a:r>
              <a:rPr lang="en-US" sz="1200" dirty="0"/>
              <a:t>F(5)</a:t>
            </a:r>
          </a:p>
          <a:p>
            <a:pPr algn="ctr"/>
            <a:endParaRPr lang="en-US" sz="1200" dirty="0"/>
          </a:p>
          <a:p>
            <a:r>
              <a:rPr lang="en-US" sz="1200" dirty="0"/>
              <a:t>                                   F(4)                                 *                                 F(4)</a:t>
            </a:r>
          </a:p>
          <a:p>
            <a:endParaRPr lang="en-US" sz="1200" dirty="0"/>
          </a:p>
          <a:p>
            <a:endParaRPr lang="en-US" sz="1200" dirty="0"/>
          </a:p>
          <a:p>
            <a:r>
              <a:rPr lang="en-US" sz="1200" dirty="0"/>
              <a:t>               F(3)              *               F(3)                               F(3)               *             F(3)</a:t>
            </a:r>
          </a:p>
          <a:p>
            <a:endParaRPr lang="en-US" sz="1200" dirty="0"/>
          </a:p>
          <a:p>
            <a:endParaRPr lang="en-US" sz="1200" dirty="0"/>
          </a:p>
          <a:p>
            <a:r>
              <a:rPr lang="en-US" sz="1200" dirty="0"/>
              <a:t>      F(2)     *     F(2)           F(2)      *     F(2)            F(2)      *      F(2)           F(2)    *     F(2)</a:t>
            </a:r>
          </a:p>
          <a:p>
            <a:r>
              <a:rPr lang="en-US" sz="1200" dirty="0"/>
              <a:t> </a:t>
            </a:r>
          </a:p>
          <a:p>
            <a:endParaRPr lang="en-US" sz="1200" dirty="0"/>
          </a:p>
          <a:p>
            <a:pPr algn="ctr"/>
            <a:r>
              <a:rPr lang="en-US" sz="1200" dirty="0"/>
              <a:t>F(1) * F(1) F(1) * F(1) F(1) * F(1) F(1) * F(1) F(1) * F(1) F(1) * F(1) F(1) * F(1) F(1) * F(1) </a:t>
            </a:r>
          </a:p>
        </p:txBody>
      </p:sp>
      <p:cxnSp>
        <p:nvCxnSpPr>
          <p:cNvPr id="8" name="Straight Connector 7">
            <a:extLst>
              <a:ext uri="{FF2B5EF4-FFF2-40B4-BE49-F238E27FC236}">
                <a16:creationId xmlns:a16="http://schemas.microsoft.com/office/drawing/2014/main" id="{795AD1CC-D9BF-41D6-88BE-1B2761963F2D}"/>
              </a:ext>
            </a:extLst>
          </p:cNvPr>
          <p:cNvCxnSpPr/>
          <p:nvPr/>
        </p:nvCxnSpPr>
        <p:spPr>
          <a:xfrm flipH="1">
            <a:off x="7789806" y="4285753"/>
            <a:ext cx="1099752" cy="190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B7A2391-E837-494E-A2B3-D93E879F00B2}"/>
              </a:ext>
            </a:extLst>
          </p:cNvPr>
          <p:cNvCxnSpPr>
            <a:cxnSpLocks/>
          </p:cNvCxnSpPr>
          <p:nvPr/>
        </p:nvCxnSpPr>
        <p:spPr>
          <a:xfrm flipH="1" flipV="1">
            <a:off x="8878329" y="4285753"/>
            <a:ext cx="1275487" cy="190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AE2D67C-7842-44DA-BA29-C774B4EF0A90}"/>
              </a:ext>
            </a:extLst>
          </p:cNvPr>
          <p:cNvCxnSpPr>
            <a:cxnSpLocks/>
          </p:cNvCxnSpPr>
          <p:nvPr/>
        </p:nvCxnSpPr>
        <p:spPr>
          <a:xfrm flipH="1">
            <a:off x="6911079" y="4665865"/>
            <a:ext cx="642660" cy="350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D52FC87-ED15-412F-BEBC-3E2F8F28C7E1}"/>
              </a:ext>
            </a:extLst>
          </p:cNvPr>
          <p:cNvCxnSpPr>
            <a:cxnSpLocks/>
          </p:cNvCxnSpPr>
          <p:nvPr/>
        </p:nvCxnSpPr>
        <p:spPr>
          <a:xfrm flipH="1" flipV="1">
            <a:off x="7553739" y="4665865"/>
            <a:ext cx="612251" cy="350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6FD23E2-806A-4937-B68D-C75A5A6D97D3}"/>
              </a:ext>
            </a:extLst>
          </p:cNvPr>
          <p:cNvCxnSpPr>
            <a:cxnSpLocks/>
          </p:cNvCxnSpPr>
          <p:nvPr/>
        </p:nvCxnSpPr>
        <p:spPr>
          <a:xfrm flipH="1">
            <a:off x="9516072" y="4665865"/>
            <a:ext cx="642660" cy="350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4C54DC-57B0-44B2-9A54-D9CE541055E4}"/>
              </a:ext>
            </a:extLst>
          </p:cNvPr>
          <p:cNvCxnSpPr>
            <a:cxnSpLocks/>
          </p:cNvCxnSpPr>
          <p:nvPr/>
        </p:nvCxnSpPr>
        <p:spPr>
          <a:xfrm flipH="1" flipV="1">
            <a:off x="10181980" y="4665864"/>
            <a:ext cx="612251" cy="350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E93D07-FBD1-4744-8B69-73B60510E538}"/>
              </a:ext>
            </a:extLst>
          </p:cNvPr>
          <p:cNvCxnSpPr>
            <a:cxnSpLocks/>
          </p:cNvCxnSpPr>
          <p:nvPr/>
        </p:nvCxnSpPr>
        <p:spPr>
          <a:xfrm flipH="1" flipV="1">
            <a:off x="6911080" y="5176074"/>
            <a:ext cx="321329" cy="373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DFFD185-D72B-485B-9A58-C20CA4E77038}"/>
              </a:ext>
            </a:extLst>
          </p:cNvPr>
          <p:cNvCxnSpPr>
            <a:cxnSpLocks/>
          </p:cNvCxnSpPr>
          <p:nvPr/>
        </p:nvCxnSpPr>
        <p:spPr>
          <a:xfrm flipH="1" flipV="1">
            <a:off x="8179017" y="5176074"/>
            <a:ext cx="321329" cy="373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F784B5-C1F9-4CD7-BBA5-57C77183C32B}"/>
              </a:ext>
            </a:extLst>
          </p:cNvPr>
          <p:cNvCxnSpPr>
            <a:cxnSpLocks/>
          </p:cNvCxnSpPr>
          <p:nvPr/>
        </p:nvCxnSpPr>
        <p:spPr>
          <a:xfrm flipH="1" flipV="1">
            <a:off x="9584043" y="5176074"/>
            <a:ext cx="321329" cy="373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AB2FA37-C23D-44C8-B943-B5CFE04B4A7C}"/>
              </a:ext>
            </a:extLst>
          </p:cNvPr>
          <p:cNvCxnSpPr>
            <a:cxnSpLocks/>
          </p:cNvCxnSpPr>
          <p:nvPr/>
        </p:nvCxnSpPr>
        <p:spPr>
          <a:xfrm flipH="1" flipV="1">
            <a:off x="10880366" y="5189863"/>
            <a:ext cx="321329" cy="373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F627A9-4DF6-4C56-B8E3-BA80D09A0F7E}"/>
              </a:ext>
            </a:extLst>
          </p:cNvPr>
          <p:cNvCxnSpPr>
            <a:cxnSpLocks/>
          </p:cNvCxnSpPr>
          <p:nvPr/>
        </p:nvCxnSpPr>
        <p:spPr>
          <a:xfrm flipV="1">
            <a:off x="6636586" y="5166412"/>
            <a:ext cx="274493"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57623CE-CC23-420B-8405-93A8A3037B53}"/>
              </a:ext>
            </a:extLst>
          </p:cNvPr>
          <p:cNvCxnSpPr>
            <a:cxnSpLocks/>
          </p:cNvCxnSpPr>
          <p:nvPr/>
        </p:nvCxnSpPr>
        <p:spPr>
          <a:xfrm flipV="1">
            <a:off x="7914993" y="5176074"/>
            <a:ext cx="274493"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6BFE307-627D-4776-ABEB-BD193384B195}"/>
              </a:ext>
            </a:extLst>
          </p:cNvPr>
          <p:cNvCxnSpPr>
            <a:cxnSpLocks/>
          </p:cNvCxnSpPr>
          <p:nvPr/>
        </p:nvCxnSpPr>
        <p:spPr>
          <a:xfrm flipV="1">
            <a:off x="9309550" y="5156509"/>
            <a:ext cx="274493"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F7597A0-0396-4FDE-954B-3F46017B183D}"/>
              </a:ext>
            </a:extLst>
          </p:cNvPr>
          <p:cNvCxnSpPr>
            <a:cxnSpLocks/>
          </p:cNvCxnSpPr>
          <p:nvPr/>
        </p:nvCxnSpPr>
        <p:spPr>
          <a:xfrm flipV="1">
            <a:off x="10587957" y="5193548"/>
            <a:ext cx="274493"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2E51D8C-40E1-436C-891F-AF67A54E4D10}"/>
              </a:ext>
            </a:extLst>
          </p:cNvPr>
          <p:cNvCxnSpPr>
            <a:cxnSpLocks/>
          </p:cNvCxnSpPr>
          <p:nvPr/>
        </p:nvCxnSpPr>
        <p:spPr>
          <a:xfrm flipV="1">
            <a:off x="6384897" y="5740231"/>
            <a:ext cx="185601"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1FAFCD5-F1CC-4474-BC85-C5EF8F76E7DE}"/>
              </a:ext>
            </a:extLst>
          </p:cNvPr>
          <p:cNvCxnSpPr>
            <a:cxnSpLocks/>
          </p:cNvCxnSpPr>
          <p:nvPr/>
        </p:nvCxnSpPr>
        <p:spPr>
          <a:xfrm flipV="1">
            <a:off x="7018581" y="5756144"/>
            <a:ext cx="213828" cy="377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1A3989F-8565-4B75-A99A-28136E946D94}"/>
              </a:ext>
            </a:extLst>
          </p:cNvPr>
          <p:cNvCxnSpPr>
            <a:cxnSpLocks/>
          </p:cNvCxnSpPr>
          <p:nvPr/>
        </p:nvCxnSpPr>
        <p:spPr>
          <a:xfrm flipV="1">
            <a:off x="7644197" y="5740231"/>
            <a:ext cx="185601"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5222EF-F2B8-489F-BF74-1A3291E0FE85}"/>
              </a:ext>
            </a:extLst>
          </p:cNvPr>
          <p:cNvCxnSpPr>
            <a:cxnSpLocks/>
          </p:cNvCxnSpPr>
          <p:nvPr/>
        </p:nvCxnSpPr>
        <p:spPr>
          <a:xfrm flipV="1">
            <a:off x="8374985" y="5740231"/>
            <a:ext cx="185601"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A3FB62A-92E4-4898-81E5-9431647C6F58}"/>
              </a:ext>
            </a:extLst>
          </p:cNvPr>
          <p:cNvCxnSpPr>
            <a:cxnSpLocks/>
          </p:cNvCxnSpPr>
          <p:nvPr/>
        </p:nvCxnSpPr>
        <p:spPr>
          <a:xfrm flipV="1">
            <a:off x="9063120" y="5737173"/>
            <a:ext cx="185601"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61FCD1-3953-40BF-BEA5-8C11581A6396}"/>
              </a:ext>
            </a:extLst>
          </p:cNvPr>
          <p:cNvCxnSpPr>
            <a:cxnSpLocks/>
          </p:cNvCxnSpPr>
          <p:nvPr/>
        </p:nvCxnSpPr>
        <p:spPr>
          <a:xfrm flipV="1">
            <a:off x="9725031" y="5737173"/>
            <a:ext cx="185601"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19174A6-96B9-45BD-9494-DADA267CC699}"/>
              </a:ext>
            </a:extLst>
          </p:cNvPr>
          <p:cNvCxnSpPr>
            <a:cxnSpLocks/>
          </p:cNvCxnSpPr>
          <p:nvPr/>
        </p:nvCxnSpPr>
        <p:spPr>
          <a:xfrm flipV="1">
            <a:off x="10365471" y="5737173"/>
            <a:ext cx="185601"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462C17-E08E-4A7A-9854-79437A6B8CB8}"/>
              </a:ext>
            </a:extLst>
          </p:cNvPr>
          <p:cNvCxnSpPr>
            <a:cxnSpLocks/>
          </p:cNvCxnSpPr>
          <p:nvPr/>
        </p:nvCxnSpPr>
        <p:spPr>
          <a:xfrm flipV="1">
            <a:off x="11005911" y="5732586"/>
            <a:ext cx="185601"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65FAC20-85C0-4DD0-8C82-86C8A345A026}"/>
              </a:ext>
            </a:extLst>
          </p:cNvPr>
          <p:cNvCxnSpPr>
            <a:cxnSpLocks/>
          </p:cNvCxnSpPr>
          <p:nvPr/>
        </p:nvCxnSpPr>
        <p:spPr>
          <a:xfrm flipH="1" flipV="1">
            <a:off x="6577335" y="5721577"/>
            <a:ext cx="215799"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F0FB16-E837-4060-BC2D-B94D31C2DCDC}"/>
              </a:ext>
            </a:extLst>
          </p:cNvPr>
          <p:cNvCxnSpPr>
            <a:cxnSpLocks/>
          </p:cNvCxnSpPr>
          <p:nvPr/>
        </p:nvCxnSpPr>
        <p:spPr>
          <a:xfrm flipH="1" flipV="1">
            <a:off x="7237232" y="5756144"/>
            <a:ext cx="215799"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24C5B9C-7D1E-4893-B6B7-F786E23EDF2D}"/>
              </a:ext>
            </a:extLst>
          </p:cNvPr>
          <p:cNvCxnSpPr>
            <a:cxnSpLocks/>
          </p:cNvCxnSpPr>
          <p:nvPr/>
        </p:nvCxnSpPr>
        <p:spPr>
          <a:xfrm flipH="1" flipV="1">
            <a:off x="7834621" y="5730904"/>
            <a:ext cx="215799"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C40B867-AB1C-4409-8E74-747663DE8BAE}"/>
              </a:ext>
            </a:extLst>
          </p:cNvPr>
          <p:cNvCxnSpPr>
            <a:cxnSpLocks/>
          </p:cNvCxnSpPr>
          <p:nvPr/>
        </p:nvCxnSpPr>
        <p:spPr>
          <a:xfrm flipH="1" flipV="1">
            <a:off x="8564027" y="5730913"/>
            <a:ext cx="215799"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DB417B-BF69-441D-80AE-FA184059941D}"/>
              </a:ext>
            </a:extLst>
          </p:cNvPr>
          <p:cNvCxnSpPr>
            <a:cxnSpLocks/>
          </p:cNvCxnSpPr>
          <p:nvPr/>
        </p:nvCxnSpPr>
        <p:spPr>
          <a:xfrm flipH="1" flipV="1">
            <a:off x="9248950" y="5731698"/>
            <a:ext cx="215799"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BD3EE91-5D69-4C38-8460-CC6D7BD3E222}"/>
              </a:ext>
            </a:extLst>
          </p:cNvPr>
          <p:cNvCxnSpPr>
            <a:cxnSpLocks/>
          </p:cNvCxnSpPr>
          <p:nvPr/>
        </p:nvCxnSpPr>
        <p:spPr>
          <a:xfrm flipH="1" flipV="1">
            <a:off x="9917949" y="5740231"/>
            <a:ext cx="215799"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13734B1-E90A-48CC-A9A9-2840F9E3F48A}"/>
              </a:ext>
            </a:extLst>
          </p:cNvPr>
          <p:cNvCxnSpPr>
            <a:cxnSpLocks/>
          </p:cNvCxnSpPr>
          <p:nvPr/>
        </p:nvCxnSpPr>
        <p:spPr>
          <a:xfrm flipH="1" flipV="1">
            <a:off x="10546745" y="5740821"/>
            <a:ext cx="215799"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F63701E-1C63-4FDF-890F-40F1339D2455}"/>
              </a:ext>
            </a:extLst>
          </p:cNvPr>
          <p:cNvCxnSpPr>
            <a:cxnSpLocks/>
          </p:cNvCxnSpPr>
          <p:nvPr/>
        </p:nvCxnSpPr>
        <p:spPr>
          <a:xfrm flipH="1" flipV="1">
            <a:off x="11215526" y="5756144"/>
            <a:ext cx="215799" cy="411914"/>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A2A79FD-F606-4E4D-8B26-4430B9816D58}"/>
              </a:ext>
            </a:extLst>
          </p:cNvPr>
          <p:cNvSpPr txBox="1"/>
          <p:nvPr/>
        </p:nvSpPr>
        <p:spPr>
          <a:xfrm>
            <a:off x="11514645" y="4047214"/>
            <a:ext cx="32906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0 </a:t>
            </a:r>
          </a:p>
          <a:p>
            <a:endParaRPr lang="en-US" sz="1200" dirty="0"/>
          </a:p>
          <a:p>
            <a:r>
              <a:rPr lang="en-US" sz="1200" dirty="0"/>
              <a:t>1</a:t>
            </a:r>
          </a:p>
          <a:p>
            <a:endParaRPr lang="en-US" sz="1200" dirty="0"/>
          </a:p>
          <a:p>
            <a:endParaRPr lang="en-US" sz="1200" dirty="0"/>
          </a:p>
          <a:p>
            <a:r>
              <a:rPr lang="en-US" sz="1200" dirty="0"/>
              <a:t>2</a:t>
            </a:r>
          </a:p>
          <a:p>
            <a:endParaRPr lang="en-US" sz="1200" dirty="0"/>
          </a:p>
          <a:p>
            <a:endParaRPr lang="en-US" sz="1200" dirty="0"/>
          </a:p>
          <a:p>
            <a:r>
              <a:rPr lang="en-US" sz="1200" dirty="0"/>
              <a:t>4</a:t>
            </a:r>
          </a:p>
          <a:p>
            <a:endParaRPr lang="en-US" sz="1200" dirty="0"/>
          </a:p>
          <a:p>
            <a:endParaRPr lang="en-US" sz="1200" dirty="0"/>
          </a:p>
          <a:p>
            <a:r>
              <a:rPr lang="en-US" sz="1200" dirty="0"/>
              <a:t>8</a:t>
            </a:r>
          </a:p>
        </p:txBody>
      </p:sp>
    </p:spTree>
    <p:extLst>
      <p:ext uri="{BB962C8B-B14F-4D97-AF65-F5344CB8AC3E}">
        <p14:creationId xmlns:p14="http://schemas.microsoft.com/office/powerpoint/2010/main" val="3906441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3965</TotalTime>
  <Words>9654</Words>
  <Application>Microsoft Office PowerPoint</Application>
  <PresentationFormat>Widescreen</PresentationFormat>
  <Paragraphs>988</Paragraphs>
  <Slides>69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Microsoft YaHei</vt:lpstr>
      <vt:lpstr>Arial</vt:lpstr>
      <vt:lpstr>Calibri</vt:lpstr>
      <vt:lpstr>Calibri Light</vt:lpstr>
      <vt:lpstr>Cambria Math</vt:lpstr>
      <vt:lpstr>Consolas</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223</cp:revision>
  <dcterms:created xsi:type="dcterms:W3CDTF">2016-10-13T00:10:31Z</dcterms:created>
  <dcterms:modified xsi:type="dcterms:W3CDTF">2022-03-21T15:48:08Z</dcterms:modified>
</cp:coreProperties>
</file>