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85" r:id="rId3"/>
    <p:sldId id="643" r:id="rId4"/>
    <p:sldId id="615" r:id="rId5"/>
    <p:sldId id="614" r:id="rId6"/>
    <p:sldId id="612" r:id="rId7"/>
    <p:sldId id="613" r:id="rId8"/>
    <p:sldId id="293" r:id="rId9"/>
    <p:sldId id="294" r:id="rId10"/>
    <p:sldId id="496" r:id="rId11"/>
    <p:sldId id="295" r:id="rId12"/>
    <p:sldId id="646" r:id="rId13"/>
    <p:sldId id="647" r:id="rId14"/>
    <p:sldId id="650" r:id="rId15"/>
    <p:sldId id="648" r:id="rId16"/>
    <p:sldId id="649" r:id="rId17"/>
    <p:sldId id="296" r:id="rId18"/>
    <p:sldId id="300" r:id="rId19"/>
    <p:sldId id="651" r:id="rId20"/>
    <p:sldId id="301" r:id="rId21"/>
    <p:sldId id="302" r:id="rId22"/>
    <p:sldId id="576" r:id="rId23"/>
    <p:sldId id="588" r:id="rId24"/>
    <p:sldId id="589" r:id="rId25"/>
    <p:sldId id="604" r:id="rId26"/>
    <p:sldId id="590" r:id="rId27"/>
    <p:sldId id="591" r:id="rId28"/>
    <p:sldId id="605" r:id="rId29"/>
    <p:sldId id="586" r:id="rId30"/>
    <p:sldId id="592" r:id="rId31"/>
    <p:sldId id="594" r:id="rId32"/>
    <p:sldId id="606" r:id="rId33"/>
    <p:sldId id="593" r:id="rId34"/>
    <p:sldId id="607" r:id="rId35"/>
    <p:sldId id="595" r:id="rId36"/>
    <p:sldId id="596" r:id="rId37"/>
    <p:sldId id="608" r:id="rId38"/>
    <p:sldId id="587" r:id="rId39"/>
    <p:sldId id="599" r:id="rId40"/>
    <p:sldId id="609" r:id="rId41"/>
    <p:sldId id="598" r:id="rId42"/>
    <p:sldId id="597" r:id="rId43"/>
    <p:sldId id="600" r:id="rId44"/>
    <p:sldId id="601" r:id="rId45"/>
    <p:sldId id="602" r:id="rId46"/>
    <p:sldId id="603" r:id="rId47"/>
    <p:sldId id="610" r:id="rId48"/>
    <p:sldId id="499" r:id="rId49"/>
    <p:sldId id="504" r:id="rId50"/>
    <p:sldId id="563" r:id="rId51"/>
    <p:sldId id="579" r:id="rId52"/>
    <p:sldId id="622" r:id="rId53"/>
    <p:sldId id="616" r:id="rId54"/>
    <p:sldId id="304" r:id="rId55"/>
    <p:sldId id="303" r:id="rId56"/>
    <p:sldId id="305" r:id="rId57"/>
    <p:sldId id="306" r:id="rId58"/>
    <p:sldId id="307" r:id="rId59"/>
    <p:sldId id="308" r:id="rId60"/>
    <p:sldId id="471" r:id="rId61"/>
    <p:sldId id="309" r:id="rId62"/>
    <p:sldId id="472" r:id="rId63"/>
    <p:sldId id="310" r:id="rId64"/>
    <p:sldId id="311" r:id="rId65"/>
    <p:sldId id="644" r:id="rId66"/>
    <p:sldId id="645" r:id="rId67"/>
    <p:sldId id="349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404B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8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90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4.png"/><Relationship Id="rId5" Type="http://schemas.openxmlformats.org/officeDocument/2006/relationships/image" Target="../media/image35.png"/><Relationship Id="rId10" Type="http://schemas.openxmlformats.org/officeDocument/2006/relationships/image" Target="../media/image42.png"/><Relationship Id="rId4" Type="http://schemas.openxmlformats.org/officeDocument/2006/relationships/image" Target="../media/image34.png"/><Relationship Id="rId9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6480" y="2316481"/>
            <a:ext cx="8125097" cy="2926489"/>
          </a:xfrm>
        </p:spPr>
        <p:txBody>
          <a:bodyPr>
            <a:normAutofit/>
          </a:bodyPr>
          <a:lstStyle/>
          <a:p>
            <a:r>
              <a:rPr lang="en-US" sz="4000">
                <a:latin typeface="+mn-lt"/>
              </a:rPr>
              <a:t>Chapter  1</a:t>
            </a:r>
            <a:r>
              <a:rPr lang="en-US" sz="4400" dirty="0">
                <a:latin typeface="+mn-lt"/>
              </a:rPr>
              <a:t/>
            </a:r>
            <a:br>
              <a:rPr lang="en-US" sz="4400" dirty="0">
                <a:latin typeface="+mn-lt"/>
              </a:rPr>
            </a:br>
            <a:r>
              <a:rPr lang="en-US" sz="2200" dirty="0">
                <a:latin typeface="+mn-lt"/>
              </a:rPr>
              <a:t/>
            </a:r>
            <a:br>
              <a:rPr lang="en-US" sz="2200" dirty="0">
                <a:latin typeface="+mn-lt"/>
              </a:rPr>
            </a:br>
            <a:r>
              <a:rPr lang="en-US" sz="3600" dirty="0">
                <a:latin typeface="+mn-lt"/>
              </a:rPr>
              <a:t>Fundamentals of 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the Analysis of Algorithm Efficiency</a:t>
            </a:r>
            <a:r>
              <a:rPr lang="en-US" sz="4400" dirty="0">
                <a:latin typeface="+mn-lt"/>
              </a:rPr>
              <a:t/>
            </a:r>
            <a:br>
              <a:rPr lang="en-US" sz="4400" dirty="0">
                <a:latin typeface="+mn-lt"/>
              </a:rPr>
            </a:br>
            <a:endParaRPr lang="en-US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3387" y="509226"/>
            <a:ext cx="9112727" cy="6245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 we list a list of problems to be solved.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Sort a list A of n numbers in nondecreasing order.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answer is the number in sorted sequence.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(Insertion Sort, Exchange Sort, Merge  Sort,…).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Determine whether the number x is in the list A of n numbers.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answer is yes if x is in A and no if it is not.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(Sequential Search, Binary Search, … ).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all the numbers in an array A of n numbers.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answer is the sum of the numbers in 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(Add Array Numbers)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Determine the product of two n x n matrices.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answer is a two-dimensional array of numbers C, where its rows and columns indexed from 1 to n, containing the product of A and B.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(Matrix Multiplication, Strassen’s Matrix Multiplication, … ).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Determine the nth term in the Fibonacci sequence. 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answer is the nth term of the Fibonacci sequence 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(fib1(n), fib2(n), … )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004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12370" y="427274"/>
                <a:ext cx="10300362" cy="4065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Many ways to design </a:t>
                </a:r>
                <a:r>
                  <a:rPr lang="en-US" sz="26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SORTing</a:t>
                </a:r>
                <a:r>
                  <a:rPr lang="en-US" sz="2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algorithms.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Insertion Sort </a:t>
                </a: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Insertion sort uses an </a:t>
                </a:r>
                <a:r>
                  <a:rPr lang="en-US" sz="2400" i="1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incremental approach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800100" lvl="1" indent="-3429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having sorted the subarray A[1 .. j-1], insert the element A[j] into its proper place, yielding the sorted subarray A[1 .. j]. 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Principle: </a:t>
                </a:r>
              </a:p>
              <a:p>
                <a:pPr marL="342900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A[j];  Then, A[j]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A[j-1]; A[j - 1]</a:t>
                </a:r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A[j - 2]; … through A[2]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A[1], if their contents are larger than the content of the Key. </a:t>
                </a: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move would be stop as A[j – k]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Key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Then, A[j - (k - 1)]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Key.</a:t>
                </a:r>
                <a:endPara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370" y="427274"/>
                <a:ext cx="10300362" cy="4065600"/>
              </a:xfrm>
              <a:prstGeom prst="rect">
                <a:avLst/>
              </a:prstGeom>
              <a:blipFill>
                <a:blip r:embed="rId2"/>
                <a:stretch>
                  <a:fillRect l="-1065" t="-1049" r="-592" b="-2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212369" y="5161668"/>
            <a:ext cx="9537681" cy="934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A[1]  ≤  A[2]  ≤ … ≤  A[j-k]  &lt;  A[j-k+1]  ≤  …  ≤  A[j-1]   |  A[j] … A[n]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smaller than or equal to A[j]                 				greater than  A[j]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5493693" y="5001059"/>
            <a:ext cx="361371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05416" y="5009268"/>
            <a:ext cx="0" cy="2209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9108825" y="5009268"/>
            <a:ext cx="0" cy="2463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5DA07992-DF05-4DD6-B446-ACF3CB7E6D20}"/>
              </a:ext>
            </a:extLst>
          </p:cNvPr>
          <p:cNvSpPr/>
          <p:nvPr/>
        </p:nvSpPr>
        <p:spPr>
          <a:xfrm>
            <a:off x="9776679" y="4335052"/>
            <a:ext cx="832188" cy="411877"/>
          </a:xfrm>
          <a:prstGeom prst="cloudCallout">
            <a:avLst>
              <a:gd name="adj1" fmla="val 2302"/>
              <a:gd name="adj2" fmla="val 525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939EA7-A9CE-4B18-8C05-8DE880EE6335}"/>
              </a:ext>
            </a:extLst>
          </p:cNvPr>
          <p:cNvCxnSpPr>
            <a:endCxn id="8" idx="1"/>
          </p:cNvCxnSpPr>
          <p:nvPr/>
        </p:nvCxnSpPr>
        <p:spPr>
          <a:xfrm flipV="1">
            <a:off x="9241242" y="4746490"/>
            <a:ext cx="951531" cy="41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Image result for smiley face images">
            <a:extLst>
              <a:ext uri="{FF2B5EF4-FFF2-40B4-BE49-F238E27FC236}">
                <a16:creationId xmlns:a16="http://schemas.microsoft.com/office/drawing/2014/main" id="{41444680-0C8F-4AA0-9A51-E1C635401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73">
            <a:off x="557319" y="1984353"/>
            <a:ext cx="655050" cy="47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423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2364" y="459541"/>
            <a:ext cx="2997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182848"/>
                </a:solidFill>
                <a:latin typeface="Times New Roman" panose="02020603050405020304" pitchFamily="18" charset="0"/>
              </a:rPr>
              <a:t>Permutations P(</a:t>
            </a:r>
            <a:r>
              <a:rPr lang="en-US" sz="2800" dirty="0" err="1">
                <a:solidFill>
                  <a:srgbClr val="182848"/>
                </a:solidFill>
                <a:latin typeface="Times New Roman" panose="02020603050405020304" pitchFamily="18" charset="0"/>
              </a:rPr>
              <a:t>n,r</a:t>
            </a:r>
            <a:r>
              <a:rPr lang="en-US" sz="2800" dirty="0">
                <a:solidFill>
                  <a:srgbClr val="182848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1406743" y="1197059"/>
            <a:ext cx="86275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182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Permutation?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permutation</a:t>
            </a:r>
            <a:r>
              <a:rPr lang="en-US" sz="2400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an arrangement, or listing, of objects in which the order is </a:t>
            </a:r>
            <a:r>
              <a:rPr lang="en-US" sz="2400" dirty="0" smtClean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order does not matter then we can </a:t>
            </a:r>
            <a:r>
              <a:rPr lang="en-US" sz="2400" dirty="0" smtClean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combinations.  </a:t>
            </a:r>
            <a:r>
              <a:rPr lang="en-US" sz="2400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i="0" dirty="0">
              <a:solidFill>
                <a:srgbClr val="0A0A0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ermutations, Combin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66719"/>
            <a:ext cx="6095999" cy="394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42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20283" y="315846"/>
            <a:ext cx="9027587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7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zip code contains 5 digits. How many different zip codes can be made with the digits 0–9 if no digit is used more than once and the first digit is not 0?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6050B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rgbClr val="0A0A0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reasoning: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the first position, there are 9 possible choices (since 0 is not allowed). After that number is chosen, there are 9 possible choices (since 0 is now allowed). Then, there are 8 possible choices, 7 possible choices and 6 possible choices.</a:t>
            </a:r>
            <a:b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 × 9 × 8 × 7 × 6 = 27,216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rgbClr val="0099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the permutation formula: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can’t include the first digit in the formula because 0 is not allowed.</a:t>
            </a:r>
            <a:b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the first position, there are 9 possible choices (since 0 is not allowed). For the next 4 positions, we are selecting from 9 digits.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2050" name="Picture 2" descr="https://www.onlinemathlearning.com/image-files/cliprob6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283" y="5439039"/>
            <a:ext cx="6957549" cy="82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713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rite a program to print all permutations of a given string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683" y="1798387"/>
            <a:ext cx="9054328" cy="368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367481" y="5667633"/>
                <a:ext cx="9646508" cy="1073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Permutations of ABC, 3 different objects:</a:t>
                </a:r>
              </a:p>
              <a:p>
                <a:r>
                  <a:rPr lang="en-US" dirty="0" smtClean="0"/>
                  <a:t>3 * 2 * 1 = 6 ways = 3!</a:t>
                </a:r>
              </a:p>
              <a:p>
                <a:r>
                  <a:rPr lang="en-US" dirty="0" smtClean="0"/>
                  <a:t>The number of permutations of n things taken r at a time is:    </a:t>
                </a:r>
                <a:r>
                  <a:rPr lang="en-US" baseline="-25000" dirty="0" err="1" smtClean="0"/>
                  <a:t>n</a:t>
                </a:r>
                <a:r>
                  <a:rPr lang="en-US" dirty="0" err="1" smtClean="0"/>
                  <a:t>P</a:t>
                </a:r>
                <a:r>
                  <a:rPr lang="en-US" baseline="-25000" dirty="0" err="1" smtClean="0"/>
                  <a:t>r</a:t>
                </a:r>
                <a:r>
                  <a:rPr lang="en-US" dirty="0" smtClean="0"/>
                  <a:t>    =  P(n, r)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3!</m:t>
                        </m:r>
                      </m:num>
                      <m:den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3 −3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 smtClean="0"/>
                  <a:t> = 3!</a:t>
                </a:r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481" y="5667633"/>
                <a:ext cx="9646508" cy="1073884"/>
              </a:xfrm>
              <a:prstGeom prst="rect">
                <a:avLst/>
              </a:prstGeom>
              <a:blipFill>
                <a:blip r:embed="rId3"/>
                <a:stretch>
                  <a:fillRect l="-505" t="-3409" b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202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5769" y="509662"/>
            <a:ext cx="8879305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2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Combination In Math</a:t>
            </a:r>
            <a:r>
              <a:rPr lang="en-US" sz="2000" b="1" dirty="0" smtClean="0">
                <a:solidFill>
                  <a:srgbClr val="182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sz="1200" b="1" dirty="0">
              <a:solidFill>
                <a:srgbClr val="1828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arrangement of objects in which the order is not important is </a:t>
            </a:r>
            <a:r>
              <a:rPr lang="en-US" sz="2000" dirty="0" smtClean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 a</a:t>
            </a:r>
            <a:r>
              <a:rPr lang="en-US" sz="2000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combination.</a:t>
            </a:r>
            <a:r>
              <a:rPr lang="en-US" sz="2000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 smtClean="0">
              <a:solidFill>
                <a:srgbClr val="0A0A0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different </a:t>
            </a:r>
            <a:r>
              <a:rPr lang="en-US" sz="2000" dirty="0" smtClean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permutation</a:t>
            </a:r>
            <a:r>
              <a:rPr lang="en-US" sz="2000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where the order matters. </a:t>
            </a:r>
            <a:endParaRPr lang="en-US" sz="2000" dirty="0" smtClean="0">
              <a:solidFill>
                <a:srgbClr val="0A0A0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example, suppose </a:t>
            </a:r>
            <a:r>
              <a:rPr lang="en-US" sz="2000" dirty="0" smtClean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arranging </a:t>
            </a:r>
            <a:r>
              <a:rPr lang="en-US" sz="2000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letters A, B and C. </a:t>
            </a:r>
            <a:r>
              <a:rPr lang="en-US" sz="2000" dirty="0" smtClean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permutation, the arrangement ABC and ACB are different. But, in a combination, the arrangements ABC and ACB are the same because the order is not important</a:t>
            </a:r>
            <a:r>
              <a:rPr lang="en-US" sz="2000" dirty="0" smtClean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solidFill>
                <a:srgbClr val="0A0A0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182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Combination Formula?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combinations of </a:t>
            </a:r>
            <a:r>
              <a:rPr lang="en-US" sz="2000" i="1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things taken </a:t>
            </a:r>
            <a:r>
              <a:rPr lang="en-US" sz="2000" i="1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at a time is written as </a:t>
            </a:r>
            <a:r>
              <a:rPr lang="en-US" sz="2000" b="1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</a:t>
            </a:r>
            <a:r>
              <a:rPr lang="en-US" sz="2000" b="1" i="1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b="1" i="1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1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0" i="0" dirty="0">
              <a:solidFill>
                <a:srgbClr val="0A0A0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ombination Form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216" y="3864245"/>
            <a:ext cx="4159751" cy="288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874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9726" y="815007"/>
            <a:ext cx="9930063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82848"/>
                </a:solidFill>
                <a:latin typeface="Lucida Sans Unicode" panose="020B0602030504020204" pitchFamily="34" charset="0"/>
              </a:rPr>
              <a:t>How To Use The Combination Formula To Solve Word Problems?</a:t>
            </a:r>
          </a:p>
          <a:p>
            <a:endParaRPr lang="en-US" b="1" dirty="0" smtClean="0">
              <a:solidFill>
                <a:srgbClr val="7F0000"/>
              </a:solidFill>
              <a:latin typeface="Lucida Sans Unicode" panose="020B0602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rgbClr val="7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200" b="1" dirty="0">
                <a:solidFill>
                  <a:srgbClr val="7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how many ways can a coach choose three swimmers from among five swimmers?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6050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sz="2200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5 swimmers to be taken 3 at a time.</a:t>
            </a:r>
            <a:br>
              <a:rPr lang="en-US" sz="2200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formula</a:t>
            </a:r>
            <a:r>
              <a:rPr lang="en-US" sz="2200" dirty="0" smtClean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coach can choose the swimmers in 10 ways</a:t>
            </a:r>
            <a:r>
              <a:rPr lang="en-US" sz="2200" dirty="0" smtClean="0"/>
              <a:t>.</a:t>
            </a:r>
            <a:endParaRPr lang="en-US" sz="2200" b="0" i="0" dirty="0">
              <a:solidFill>
                <a:srgbClr val="0A0A0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4" name="Picture 8" descr="Combination Form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705" y="3986383"/>
            <a:ext cx="3280787" cy="74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www.onlinemathlearning.com/image-files/cliprob6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07" y="5130841"/>
            <a:ext cx="4105440" cy="82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971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8568" y="208547"/>
            <a:ext cx="4948990" cy="4251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61410" y="162721"/>
            <a:ext cx="9523113" cy="6809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Algorithm Insertion-Sort(A)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	 A sequence of n numbers (a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..., a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A permutation (reordering) (a’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a’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…,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a’</a:t>
            </a:r>
            <a:r>
              <a:rPr lang="en-US" sz="24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of the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input sequence such that a’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≤ a’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≤ …, ≤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a’</a:t>
            </a:r>
            <a:r>
              <a:rPr lang="en-US" sz="24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//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A[1], …, A[n], the pointer j goes from 2 to length[A]</a:t>
            </a:r>
            <a:endParaRPr lang="en-US" sz="24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-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(j ← 2 to length[A]) 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 {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-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key ← A[j];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//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A[j] into the sorted sequence A[1 .. j-1].</a:t>
            </a:r>
            <a:endParaRPr lang="en-US" sz="24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← j – 1;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&gt;0 </a:t>
            </a:r>
            <a:r>
              <a:rPr lang="en-US" sz="2400" i="1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A[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]&gt;key)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 {</a:t>
            </a:r>
            <a:r>
              <a:rPr lang="en-US" sz="2400" spc="-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pointer </a:t>
            </a:r>
            <a:r>
              <a:rPr lang="en-US" sz="2400" i="1" spc="-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goes from j -1 thru 1.</a:t>
            </a:r>
            <a:endParaRPr lang="en-US" sz="24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A[i+1] ← A[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 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move A[</a:t>
            </a:r>
            <a:r>
              <a:rPr lang="en-US" sz="2400" i="1" spc="-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to the right, if A[</a:t>
            </a:r>
            <a:r>
              <a:rPr lang="en-US" sz="2400" i="1" spc="-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&gt; key</a:t>
            </a:r>
            <a:endParaRPr lang="en-US" sz="24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	 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← 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– 1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   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US" sz="2400" i="1" spc="-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 while-loop.</a:t>
            </a:r>
            <a:endParaRPr lang="en-US" sz="24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//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current A[</a:t>
            </a:r>
            <a:r>
              <a:rPr lang="en-US" sz="2400" i="1" spc="-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is less than key, then insert A[j] into A[i+1]</a:t>
            </a:r>
            <a:endParaRPr lang="en-US" sz="2400" spc="-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A[i+1] ← key;}       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2400" i="1" spc="-1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 for </a:t>
            </a:r>
            <a:r>
              <a:rPr lang="en-US" sz="20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E9430EE8-4F41-4BC8-B60C-F9C139E24BAB}"/>
              </a:ext>
            </a:extLst>
          </p:cNvPr>
          <p:cNvSpPr/>
          <p:nvPr/>
        </p:nvSpPr>
        <p:spPr>
          <a:xfrm>
            <a:off x="541651" y="2010320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n</a:t>
            </a:r>
            <a:r>
              <a:rPr lang="en-US" baseline="3000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" name="Picture 2" descr="Image result for smiley face images">
            <a:extLst>
              <a:ext uri="{FF2B5EF4-FFF2-40B4-BE49-F238E27FC236}">
                <a16:creationId xmlns:a16="http://schemas.microsoft.com/office/drawing/2014/main" id="{C4A7D3C3-633E-4DD3-A074-6C726A13C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80">
            <a:off x="611263" y="2346861"/>
            <a:ext cx="569163" cy="41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4C88FC-2077-4A5C-84A8-9A1D62AAC037}"/>
              </a:ext>
            </a:extLst>
          </p:cNvPr>
          <p:cNvSpPr txBox="1"/>
          <p:nvPr/>
        </p:nvSpPr>
        <p:spPr>
          <a:xfrm>
            <a:off x="4737939" y="3683726"/>
            <a:ext cx="58429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Can this improve? Create A[0] for each key being examined?</a:t>
            </a:r>
          </a:p>
        </p:txBody>
      </p:sp>
    </p:spTree>
    <p:extLst>
      <p:ext uri="{BB962C8B-B14F-4D97-AF65-F5344CB8AC3E}">
        <p14:creationId xmlns:p14="http://schemas.microsoft.com/office/powerpoint/2010/main" val="753470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11787" y="2113216"/>
            <a:ext cx="77684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600" dirty="0">
                <a:cs typeface="Times New Roman" panose="02020603050405020304" pitchFamily="18" charset="0"/>
              </a:rPr>
              <a:t>Example</a:t>
            </a:r>
            <a:r>
              <a:rPr lang="en-US" sz="2600" dirty="0" smtClean="0">
                <a:cs typeface="Times New Roman" panose="02020603050405020304" pitchFamily="18" charset="0"/>
              </a:rPr>
              <a:t>:</a:t>
            </a:r>
          </a:p>
          <a:p>
            <a:pPr lvl="0"/>
            <a:endParaRPr lang="en-US" sz="2600" dirty="0">
              <a:cs typeface="Times New Roman" panose="02020603050405020304" pitchFamily="18" charset="0"/>
            </a:endParaRPr>
          </a:p>
          <a:p>
            <a:pPr lvl="0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j</a:t>
            </a:r>
            <a:endParaRPr lang="en-US" sz="2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1  2  4  5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3	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j = 6,  key ← A[6] = 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…. A[3] = key = 3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1  2  3  4  5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|  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737810" y="3023938"/>
                <a:ext cx="1604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810" y="3023938"/>
                <a:ext cx="160421" cy="276999"/>
              </a:xfrm>
              <a:prstGeom prst="rect">
                <a:avLst/>
              </a:prstGeom>
              <a:blipFill>
                <a:blip r:embed="rId2"/>
                <a:stretch>
                  <a:fillRect l="-38462" r="-3846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400926" y="3023939"/>
                <a:ext cx="1764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926" y="3023939"/>
                <a:ext cx="176463" cy="276999"/>
              </a:xfrm>
              <a:prstGeom prst="rect">
                <a:avLst/>
              </a:prstGeom>
              <a:blipFill>
                <a:blip r:embed="rId3"/>
                <a:stretch>
                  <a:fillRect l="-27586" r="-3103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074694" y="4050632"/>
                <a:ext cx="1604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694" y="4050632"/>
                <a:ext cx="160421" cy="276999"/>
              </a:xfrm>
              <a:prstGeom prst="rect">
                <a:avLst/>
              </a:prstGeom>
              <a:blipFill>
                <a:blip r:embed="rId4"/>
                <a:stretch>
                  <a:fillRect l="-37037" r="-3333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697704" y="4050631"/>
                <a:ext cx="1764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704" y="4050631"/>
                <a:ext cx="176463" cy="276999"/>
              </a:xfrm>
              <a:prstGeom prst="rect">
                <a:avLst/>
              </a:prstGeom>
              <a:blipFill>
                <a:blip r:embed="rId5"/>
                <a:stretch>
                  <a:fillRect l="-27586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796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77724" y="1384163"/>
            <a:ext cx="7787355" cy="593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Time Efficiency for Algorithm </a:t>
            </a:r>
            <a:r>
              <a:rPr lang="en-US" sz="3200" dirty="0" err="1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Insert_Sort</a:t>
            </a:r>
            <a:r>
              <a:rPr lang="en-US" sz="3200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(A)</a:t>
            </a:r>
            <a:endParaRPr lang="en-US" sz="3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6CFE5216-8B70-439C-AE8E-C3C5FFEA9420}"/>
              </a:ext>
            </a:extLst>
          </p:cNvPr>
          <p:cNvSpPr/>
          <p:nvPr/>
        </p:nvSpPr>
        <p:spPr>
          <a:xfrm>
            <a:off x="840906" y="1254687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Image result for smiley face images">
            <a:extLst>
              <a:ext uri="{FF2B5EF4-FFF2-40B4-BE49-F238E27FC236}">
                <a16:creationId xmlns:a16="http://schemas.microsoft.com/office/drawing/2014/main" id="{C277F326-1044-4869-A662-84818F672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104">
            <a:off x="840906" y="1316966"/>
            <a:ext cx="501007" cy="36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349616"/>
              </p:ext>
            </p:extLst>
          </p:nvPr>
        </p:nvGraphicFramePr>
        <p:xfrm>
          <a:off x="2207401" y="3042242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997625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8812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1746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70391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420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6383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269517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00563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41090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9709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812988"/>
                  </a:ext>
                </a:extLst>
              </a:tr>
            </a:tbl>
          </a:graphicData>
        </a:graphic>
      </p:graphicFrame>
      <p:sp>
        <p:nvSpPr>
          <p:cNvPr id="6" name="Left-Right Arrow 5"/>
          <p:cNvSpPr/>
          <p:nvPr/>
        </p:nvSpPr>
        <p:spPr>
          <a:xfrm>
            <a:off x="5742433" y="2532888"/>
            <a:ext cx="45719" cy="3749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43600" y="2468880"/>
            <a:ext cx="713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55080" y="2720340"/>
            <a:ext cx="1975104" cy="23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Up Arrow 9"/>
          <p:cNvSpPr/>
          <p:nvPr/>
        </p:nvSpPr>
        <p:spPr>
          <a:xfrm>
            <a:off x="5102353" y="3633892"/>
            <a:ext cx="109728" cy="8558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560320" y="3986784"/>
            <a:ext cx="2542033" cy="85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30368" y="3937746"/>
            <a:ext cx="713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54513"/>
              </p:ext>
            </p:extLst>
          </p:nvPr>
        </p:nvGraphicFramePr>
        <p:xfrm>
          <a:off x="2207401" y="4837715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997625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8812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1746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70391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420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6383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269517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00563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41090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9709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trike="noStrike" baseline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sz="2400" strike="dblStrike" baseline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812988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016751" y="3580619"/>
            <a:ext cx="1325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= 8</a:t>
            </a:r>
          </a:p>
        </p:txBody>
      </p:sp>
      <p:sp>
        <p:nvSpPr>
          <p:cNvPr id="17" name="Left-Right Arrow 16"/>
          <p:cNvSpPr/>
          <p:nvPr/>
        </p:nvSpPr>
        <p:spPr>
          <a:xfrm>
            <a:off x="5861304" y="4246000"/>
            <a:ext cx="45719" cy="3749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3453385" y="5404780"/>
            <a:ext cx="109728" cy="8558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52743" y="4399411"/>
            <a:ext cx="1975104" cy="23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 rot="16200000">
            <a:off x="3603488" y="2550409"/>
            <a:ext cx="320324" cy="24066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 rot="16200000">
            <a:off x="4055669" y="3919469"/>
            <a:ext cx="320324" cy="32909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7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E996BD-2380-40AF-9BF3-1628E6AB88C0}"/>
              </a:ext>
            </a:extLst>
          </p:cNvPr>
          <p:cNvSpPr txBox="1"/>
          <p:nvPr/>
        </p:nvSpPr>
        <p:spPr>
          <a:xfrm>
            <a:off x="1815169" y="894893"/>
            <a:ext cx="8375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Body of Knowledge Coverage:</a:t>
            </a:r>
          </a:p>
          <a:p>
            <a:r>
              <a:rPr lang="en-US" sz="3600" dirty="0"/>
              <a:t>Basis Analysis (AL)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8A1958-E03F-4605-BCDC-3C13A4A1BE44}"/>
              </a:ext>
            </a:extLst>
          </p:cNvPr>
          <p:cNvSpPr/>
          <p:nvPr/>
        </p:nvSpPr>
        <p:spPr>
          <a:xfrm>
            <a:off x="1976090" y="2627717"/>
            <a:ext cx="830873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lvl="0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 Analysis (AL)</a:t>
            </a:r>
          </a:p>
          <a:p>
            <a:pPr marL="914400" lvl="1" indent="-452438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 Analysis, empirical measurement.</a:t>
            </a:r>
          </a:p>
          <a:p>
            <a:pPr marL="914400" lvl="1" indent="-452438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among best, average, and worst case behaviors of an algorithm.</a:t>
            </a:r>
          </a:p>
          <a:p>
            <a:pPr marL="914400" lvl="1" indent="-452438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classes, such as constant, logarithmic linear, quadratic, and exponential.</a:t>
            </a:r>
          </a:p>
          <a:p>
            <a:pPr marL="914400" lvl="1" indent="-452438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 Relations and their solutions.</a:t>
            </a:r>
          </a:p>
          <a:p>
            <a:pPr marL="914400" lvl="1" indent="-452438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space trade-offs in algorithms.</a:t>
            </a:r>
          </a:p>
        </p:txBody>
      </p:sp>
      <p:pic>
        <p:nvPicPr>
          <p:cNvPr id="4" name="Picture 2" descr="Image result for smiley face images">
            <a:extLst>
              <a:ext uri="{FF2B5EF4-FFF2-40B4-BE49-F238E27FC236}">
                <a16:creationId xmlns:a16="http://schemas.microsoft.com/office/drawing/2014/main" id="{0DF64361-18E7-41BB-AE98-57FDD0A00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95222"/>
            <a:ext cx="627018" cy="45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549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64723" y="889884"/>
            <a:ext cx="4948990" cy="4251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31936" y="889884"/>
                <a:ext cx="8563555" cy="57483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600" dirty="0">
                    <a:solidFill>
                      <a:srgbClr val="0000CC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Analysis of any Algorithm:</a:t>
                </a:r>
                <a:endParaRPr lang="en-US" sz="26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Whenever we have an algorithm, there are three questions we always ask about it: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it correct?</a:t>
                </a:r>
                <a:endParaRPr lang="en-US" sz="2400" dirty="0">
                  <a:solidFill>
                    <a:srgbClr val="0000CC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indent="-452438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the algorithm stop? – Halting Problem. </a:t>
                </a:r>
              </a:p>
              <a:p>
                <a:pPr marL="914400" indent="-452438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input and output specifications, will the algorithm function correctly with respect to input and output specifications?</a:t>
                </a:r>
              </a:p>
              <a:p>
                <a:pPr marL="457200" indent="-457200">
                  <a:buAutoNum type="arabicPeriod" startAt="2"/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How much time does it take, as a function of n?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Worse case, best case and average case. </a:t>
                </a:r>
              </a:p>
              <a:p>
                <a:pPr marL="914400" lvl="1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Upper bound and lower bound?</a:t>
                </a:r>
              </a:p>
              <a:p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  And can we do better?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terms of time efficiency.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36" y="889884"/>
                <a:ext cx="8563555" cy="5748305"/>
              </a:xfrm>
              <a:prstGeom prst="rect">
                <a:avLst/>
              </a:prstGeom>
              <a:blipFill>
                <a:blip r:embed="rId2"/>
                <a:stretch>
                  <a:fillRect l="-1281" t="-742" b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7FF92DA8-541E-4A78-BB43-E23C9EB6FD5D}"/>
              </a:ext>
            </a:extLst>
          </p:cNvPr>
          <p:cNvSpPr/>
          <p:nvPr/>
        </p:nvSpPr>
        <p:spPr>
          <a:xfrm>
            <a:off x="703356" y="889884"/>
            <a:ext cx="1176374" cy="426128"/>
          </a:xfrm>
          <a:prstGeom prst="cloudCallout">
            <a:avLst>
              <a:gd name="adj1" fmla="val 48781"/>
              <a:gd name="adj2" fmla="val 1681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684255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2638" y="865821"/>
            <a:ext cx="4948990" cy="4251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80729" y="743708"/>
            <a:ext cx="8773299" cy="6067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>
              <a:lnSpc>
                <a:spcPct val="107000"/>
              </a:lnSpc>
            </a:pPr>
            <a:r>
              <a:rPr lang="en-US" sz="2600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Analysis of insertion sort</a:t>
            </a:r>
            <a:endParaRPr lang="en-U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marR="0" lvl="0" indent="-461963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[Algorithm’s Correctness] For its correctness, ask </a:t>
            </a:r>
          </a:p>
          <a:p>
            <a:pPr marL="914400" lvl="1" indent="-457200">
              <a:lnSpc>
                <a:spcPct val="107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whether the algorithm will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the given input n items in the given array? </a:t>
            </a:r>
          </a:p>
          <a:p>
            <a:pPr marL="914400" lvl="1" indent="-457200">
              <a:lnSpc>
                <a:spcPct val="107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Whether the output data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meets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output specifications {Q}with respect to the input data which meets the input specification {P}.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marR="0" lvl="0" indent="-461963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[Time Efficiency] </a:t>
            </a:r>
          </a:p>
          <a:p>
            <a:pPr lvl="1"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much time does the algorithm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Insertion_Sort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take for arranging n number of items in an array in a nondecreasing order.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marR="0" lvl="0" indent="-461963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[Improvement] </a:t>
            </a:r>
          </a:p>
          <a:p>
            <a:pPr lvl="1"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Could we design an algorithm that could be run efficiently, better than existing one?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0F49F236-EE43-497E-ACF7-BE0B7A2FF490}"/>
              </a:ext>
            </a:extLst>
          </p:cNvPr>
          <p:cNvSpPr/>
          <p:nvPr/>
        </p:nvSpPr>
        <p:spPr>
          <a:xfrm>
            <a:off x="441411" y="1562225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38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6ED0E6-D6D5-424B-8BC9-B05EE5355C5B}"/>
              </a:ext>
            </a:extLst>
          </p:cNvPr>
          <p:cNvSpPr/>
          <p:nvPr/>
        </p:nvSpPr>
        <p:spPr>
          <a:xfrm>
            <a:off x="2699656" y="2828835"/>
            <a:ext cx="64269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Axiomatic Semantics for </a:t>
            </a:r>
          </a:p>
          <a:p>
            <a:pPr algn="ctr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Proof of Program Correctness</a:t>
            </a:r>
          </a:p>
          <a:p>
            <a:pPr algn="ctr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(Program Verification) 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38EFFE-9D79-4254-AF00-906E2CED72B2}"/>
              </a:ext>
            </a:extLst>
          </p:cNvPr>
          <p:cNvSpPr txBox="1"/>
          <p:nvPr/>
        </p:nvSpPr>
        <p:spPr>
          <a:xfrm>
            <a:off x="8277726" y="5438274"/>
            <a:ext cx="2566737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Skip slides 53 through 45</a:t>
            </a:r>
          </a:p>
        </p:txBody>
      </p:sp>
    </p:spTree>
    <p:extLst>
      <p:ext uri="{BB962C8B-B14F-4D97-AF65-F5344CB8AC3E}">
        <p14:creationId xmlns:p14="http://schemas.microsoft.com/office/powerpoint/2010/main" val="2302542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DDFB-15B6-43C4-88CE-D4D1D6AD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176" y="993625"/>
            <a:ext cx="4641835" cy="74809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Program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5A1A-8D61-4A4B-84B9-0BA59E5F3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03" y="2325187"/>
            <a:ext cx="8647611" cy="2969624"/>
          </a:xfrm>
        </p:spPr>
        <p:txBody>
          <a:bodyPr>
            <a:noAutofit/>
          </a:bodyPr>
          <a:lstStyle/>
          <a:p>
            <a:pPr marL="461963" indent="-461963">
              <a:lnSpc>
                <a:spcPct val="100000"/>
              </a:lnSpc>
              <a:spcAft>
                <a:spcPts val="1200"/>
              </a:spcAft>
              <a:tabLst>
                <a:tab pos="461963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solving a problem: </a:t>
            </a:r>
          </a:p>
          <a:p>
            <a:pPr marL="914400" lvl="1" indent="-457200">
              <a:lnSpc>
                <a:spcPct val="100000"/>
              </a:lnSpc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 algorithm and then implement it as a program.</a:t>
            </a:r>
          </a:p>
          <a:p>
            <a:pPr marL="461963" indent="-457200">
              <a:lnSpc>
                <a:spcPct val="100000"/>
              </a:lnSpc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sure that the program always produces the correct answer:</a:t>
            </a:r>
          </a:p>
          <a:p>
            <a:pPr marL="914400" lvl="2" indent="-457200">
              <a:lnSpc>
                <a:spcPct val="100000"/>
              </a:lnSpc>
              <a:spcAft>
                <a:spcPts val="12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all the bugs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only ensure that the syntax is correct. </a:t>
            </a:r>
          </a:p>
          <a:p>
            <a:pPr marL="914400" lvl="2" indent="-457200">
              <a:lnSpc>
                <a:spcPct val="100000"/>
              </a:lnSpc>
              <a:spcAft>
                <a:spcPts val="12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the program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all possible input.</a:t>
            </a:r>
          </a:p>
        </p:txBody>
      </p:sp>
    </p:spTree>
    <p:extLst>
      <p:ext uri="{BB962C8B-B14F-4D97-AF65-F5344CB8AC3E}">
        <p14:creationId xmlns:p14="http://schemas.microsoft.com/office/powerpoint/2010/main" val="2626782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3427" y="1021713"/>
            <a:ext cx="4948990" cy="4251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7DDFB-15B6-43C4-88CE-D4D1D6AD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845" y="756434"/>
            <a:ext cx="4476155" cy="95567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Program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5A1A-8D61-4A4B-84B9-0BA59E5F3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511" y="2182190"/>
            <a:ext cx="8664978" cy="3669970"/>
          </a:xfrm>
        </p:spPr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is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produces the correct output for every possible input. </a:t>
            </a:r>
          </a:p>
          <a:p>
            <a:pPr marL="457200" indent="-457200"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of a program correctness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two parts:</a:t>
            </a:r>
          </a:p>
          <a:p>
            <a:pPr marL="855663" lvl="1" indent="-398463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correctness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program:</a:t>
            </a:r>
          </a:p>
          <a:p>
            <a:pPr marL="1371600" lvl="2" indent="-457200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that the correct answer is obtained if the program terminates.</a:t>
            </a:r>
          </a:p>
          <a:p>
            <a:pPr marL="855663" lvl="1" indent="-398463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halting problem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71600" lvl="2" indent="-457200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program always terminates.</a:t>
            </a:r>
          </a:p>
        </p:txBody>
      </p:sp>
    </p:spTree>
    <p:extLst>
      <p:ext uri="{BB962C8B-B14F-4D97-AF65-F5344CB8AC3E}">
        <p14:creationId xmlns:p14="http://schemas.microsoft.com/office/powerpoint/2010/main" val="565782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8681" y="683856"/>
            <a:ext cx="4948990" cy="4251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7DDFB-15B6-43C4-88CE-D4D1D6AD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131" y="418577"/>
            <a:ext cx="4557368" cy="95567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Program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5A1A-8D61-4A4B-84B9-0BA59E5F3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545" y="1540170"/>
            <a:ext cx="9172910" cy="4712583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is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it produces the correct output for every possible input. </a:t>
            </a:r>
            <a:endParaRPr lang="en-US" sz="2400" dirty="0"/>
          </a:p>
          <a:p>
            <a:pPr marL="457200" indent="-457200">
              <a:lnSpc>
                <a:spcPct val="100000"/>
              </a:lnSpc>
              <a:spcAft>
                <a:spcPts val="600"/>
              </a:spcAft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verification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proof of programs):</a:t>
            </a:r>
          </a:p>
          <a:p>
            <a:pPr marL="914400" lvl="1" indent="-457200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the rules of inference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techniques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mathematical induction.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propositions  are used:</a:t>
            </a:r>
          </a:p>
          <a:p>
            <a:pPr marL="914400" lvl="1" indent="-457200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assertion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gives the properties that the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values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have.</a:t>
            </a:r>
          </a:p>
          <a:p>
            <a:pPr marL="914400" lvl="1" indent="-457200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assertion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the properties that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program should have,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program did what was intended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274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DDFB-15B6-43C4-88CE-D4D1D6AD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087" y="478337"/>
            <a:ext cx="5013960" cy="775698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Program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5A1A-8D61-4A4B-84B9-0BA59E5F3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378" y="1494608"/>
            <a:ext cx="8936446" cy="460139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the initial and final assertions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program,</a:t>
            </a:r>
          </a:p>
          <a:p>
            <a:pPr marL="457200" indent="-457200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program, or program segment,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said to be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partially correct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respect to the initial assertion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final assertion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(denote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</a:p>
          <a:p>
            <a:pPr marL="914400" lvl="1" indent="-457200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true for the input values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pPr marL="914400" lvl="1" indent="-457200">
              <a:lnSpc>
                <a:spcPct val="1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terminates, </a:t>
            </a:r>
          </a:p>
          <a:p>
            <a:pPr marL="914400" lvl="1" indent="-457200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true for the output values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x = 1 {y := 2; z := x + y}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z = 3 </a:t>
            </a:r>
          </a:p>
        </p:txBody>
      </p:sp>
    </p:spTree>
    <p:extLst>
      <p:ext uri="{BB962C8B-B14F-4D97-AF65-F5344CB8AC3E}">
        <p14:creationId xmlns:p14="http://schemas.microsoft.com/office/powerpoint/2010/main" val="2906980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DDFB-15B6-43C4-88CE-D4D1D6AD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014" y="669926"/>
            <a:ext cx="6012962" cy="714738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Program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5A1A-8D61-4A4B-84B9-0BA59E5F3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014" y="1702365"/>
            <a:ext cx="8708934" cy="4667250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Given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x = 1 {y := 2; z := x + y}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z = 3 </a:t>
            </a:r>
          </a:p>
          <a:p>
            <a:pPr marL="457200" indent="-457200">
              <a:lnSpc>
                <a:spcPct val="10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that the program segment is correct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respect to the initial assertion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final assertion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Shown: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true.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begins with the true x = 1.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y is assigned the value 2, and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z is assigned the sum of the value x and y, which is 3.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correct with respect to the initial assertion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final assertion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Thus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true.</a:t>
            </a:r>
          </a:p>
        </p:txBody>
      </p:sp>
    </p:spTree>
    <p:extLst>
      <p:ext uri="{BB962C8B-B14F-4D97-AF65-F5344CB8AC3E}">
        <p14:creationId xmlns:p14="http://schemas.microsoft.com/office/powerpoint/2010/main" val="3236689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DDFB-15B6-43C4-88CE-D4D1D6AD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545" y="561797"/>
            <a:ext cx="7089140" cy="810532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Program Verification (Another Method)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5A1A-8D61-4A4B-84B9-0BA59E5F3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888" y="1372329"/>
            <a:ext cx="9600223" cy="5209952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Given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x = 1 {y := 2; z := x + y}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z = 3 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that the program segment is correct with respect to the initial assertion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final assertion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Shown: 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x = 1 		x = 3 – 2 = 1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implies that p: x = 1 is true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{y := 2; 	 	x + 2  = 3     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substitute 2 for y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z := x + y}   		x + y  = 3    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replace z by x + y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z = 3 		q: z = 3        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final assertion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E1C1C67-8E4C-41D2-9C78-A91D35B19E32}"/>
              </a:ext>
            </a:extLst>
          </p:cNvPr>
          <p:cNvCxnSpPr/>
          <p:nvPr/>
        </p:nvCxnSpPr>
        <p:spPr>
          <a:xfrm flipV="1">
            <a:off x="5657540" y="5369883"/>
            <a:ext cx="0" cy="361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BA0DB1-F3AF-4F07-948B-69E6B827EBB8}"/>
              </a:ext>
            </a:extLst>
          </p:cNvPr>
          <p:cNvCxnSpPr/>
          <p:nvPr/>
        </p:nvCxnSpPr>
        <p:spPr>
          <a:xfrm flipV="1">
            <a:off x="5657540" y="4572396"/>
            <a:ext cx="0" cy="361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BBE7A7-819E-4295-9302-1327113937D7}"/>
              </a:ext>
            </a:extLst>
          </p:cNvPr>
          <p:cNvCxnSpPr/>
          <p:nvPr/>
        </p:nvCxnSpPr>
        <p:spPr>
          <a:xfrm flipV="1">
            <a:off x="5645801" y="3700542"/>
            <a:ext cx="0" cy="361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72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FA834B4-4965-4B76-9E45-8904F12CE4E5}"/>
              </a:ext>
            </a:extLst>
          </p:cNvPr>
          <p:cNvSpPr txBox="1">
            <a:spLocks noChangeArrowheads="1"/>
          </p:cNvSpPr>
          <p:nvPr/>
        </p:nvSpPr>
        <p:spPr>
          <a:xfrm>
            <a:off x="1537837" y="2008846"/>
            <a:ext cx="8546689" cy="43484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Axioms or inference rules (also called assertions)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expressions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defined for each statement type in the language.</a:t>
            </a:r>
          </a:p>
          <a:p>
            <a:pPr marL="457200" indent="-457200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 inference rule </a:t>
            </a:r>
          </a:p>
          <a:p>
            <a:pPr marL="914400" lvl="1" indent="-457200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infer the truth of one assertion on the basis of the values of other assertions</a:t>
            </a:r>
          </a:p>
          <a:p>
            <a:pPr marL="457200" indent="-457200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useful rule of inference:  </a:t>
            </a:r>
          </a:p>
          <a:p>
            <a:pPr marL="914400" lvl="1" indent="-457200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proves a program correctness by </a:t>
            </a:r>
          </a:p>
          <a:p>
            <a:pPr marL="1371600" lvl="2" indent="-457200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the program into a sequence of subprograms </a:t>
            </a:r>
          </a:p>
          <a:p>
            <a:pPr marL="1371600" lvl="2" indent="-457200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showing that each subprogram is correct.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3DEE68E-5BF9-4246-AC13-C969BB88DBDF}"/>
              </a:ext>
            </a:extLst>
          </p:cNvPr>
          <p:cNvSpPr txBox="1">
            <a:spLocks noChangeArrowheads="1"/>
          </p:cNvSpPr>
          <p:nvPr/>
        </p:nvSpPr>
        <p:spPr>
          <a:xfrm>
            <a:off x="1463199" y="970997"/>
            <a:ext cx="7402126" cy="577618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latin typeface="+mn-lt"/>
                <a:cs typeface="Times New Roman" panose="02020603050405020304" pitchFamily="18" charset="0"/>
              </a:rPr>
              <a:t>Axiomatic Semantics: </a:t>
            </a:r>
            <a:r>
              <a:rPr lang="en-US" sz="3200" dirty="0">
                <a:latin typeface="+mn-lt"/>
                <a:cs typeface="Times New Roman" panose="02020603050405020304" pitchFamily="18" charset="0"/>
              </a:rPr>
              <a:t>The Inference Rule</a:t>
            </a:r>
          </a:p>
        </p:txBody>
      </p:sp>
    </p:spTree>
    <p:extLst>
      <p:ext uri="{BB962C8B-B14F-4D97-AF65-F5344CB8AC3E}">
        <p14:creationId xmlns:p14="http://schemas.microsoft.com/office/powerpoint/2010/main" val="17975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386F44-08C8-4CBB-80AA-F675CFDFDB00}"/>
              </a:ext>
            </a:extLst>
          </p:cNvPr>
          <p:cNvSpPr/>
          <p:nvPr/>
        </p:nvSpPr>
        <p:spPr>
          <a:xfrm>
            <a:off x="2996857" y="3136612"/>
            <a:ext cx="63556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>
                <a:cs typeface="Times New Roman" panose="02020603050405020304" pitchFamily="18" charset="0"/>
              </a:rPr>
              <a:t>Formal Proof of Program Correctness</a:t>
            </a:r>
          </a:p>
          <a:p>
            <a:pPr algn="ctr"/>
            <a:r>
              <a:rPr lang="en-US" altLang="en-US" sz="3200" dirty="0">
                <a:cs typeface="Times New Roman" panose="02020603050405020304" pitchFamily="18" charset="0"/>
              </a:rPr>
              <a:t>Using Axiomatic Semantics</a:t>
            </a:r>
          </a:p>
        </p:txBody>
      </p:sp>
    </p:spTree>
    <p:extLst>
      <p:ext uri="{BB962C8B-B14F-4D97-AF65-F5344CB8AC3E}">
        <p14:creationId xmlns:p14="http://schemas.microsoft.com/office/powerpoint/2010/main" val="4049964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FA834B4-4965-4B76-9E45-8904F12CE4E5}"/>
              </a:ext>
            </a:extLst>
          </p:cNvPr>
          <p:cNvSpPr txBox="1">
            <a:spLocks noChangeArrowheads="1"/>
          </p:cNvSpPr>
          <p:nvPr/>
        </p:nvSpPr>
        <p:spPr>
          <a:xfrm>
            <a:off x="1353229" y="1042731"/>
            <a:ext cx="9079640" cy="562769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the program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split into subprograms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Show that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true. </a:t>
            </a:r>
          </a:p>
          <a:p>
            <a:pPr marL="457200" indent="-45720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Shown:</a:t>
            </a:r>
          </a:p>
          <a:p>
            <a:pPr marL="914400" lvl="1" indent="-457200"/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is true, if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true and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executed and terminated,      then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true; </a:t>
            </a:r>
          </a:p>
          <a:p>
            <a:pPr marL="914400" lvl="1" indent="-45720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and </a:t>
            </a:r>
          </a:p>
          <a:p>
            <a:pPr marL="914400" lvl="1" indent="-457200"/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is true, if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true and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 and terminated, then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true.</a:t>
            </a:r>
          </a:p>
          <a:p>
            <a:pPr marL="914400" lvl="1" indent="-45720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true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371600" lvl="2" indent="-45720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i.e., if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true and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executed and terminated, then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true. </a:t>
            </a:r>
          </a:p>
          <a:p>
            <a:pPr marL="457200" indent="-457200">
              <a:tabLst>
                <a:tab pos="457200" algn="l"/>
              </a:tabLs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rule of inference, is the </a:t>
            </a:r>
            <a:r>
              <a:rPr lang="en-US" sz="2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composition rule, which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stated as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3DEE68E-5BF9-4246-AC13-C969BB88DBDF}"/>
              </a:ext>
            </a:extLst>
          </p:cNvPr>
          <p:cNvSpPr txBox="1">
            <a:spLocks noChangeArrowheads="1"/>
          </p:cNvSpPr>
          <p:nvPr/>
        </p:nvSpPr>
        <p:spPr>
          <a:xfrm>
            <a:off x="1353228" y="365331"/>
            <a:ext cx="7085378" cy="577618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latin typeface="+mn-lt"/>
                <a:cs typeface="Times New Roman" panose="02020603050405020304" pitchFamily="18" charset="0"/>
              </a:rPr>
              <a:t>Axiomatic Semantics: </a:t>
            </a:r>
            <a:r>
              <a:rPr lang="en-US" sz="3200" dirty="0">
                <a:latin typeface="+mn-lt"/>
                <a:cs typeface="Times New Roman" panose="02020603050405020304" pitchFamily="18" charset="0"/>
              </a:rPr>
              <a:t>The Inference Rule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4C7E15-8ACA-4C9A-8DDB-6C14F7E8AA75}"/>
              </a:ext>
            </a:extLst>
          </p:cNvPr>
          <p:cNvCxnSpPr/>
          <p:nvPr/>
        </p:nvCxnSpPr>
        <p:spPr>
          <a:xfrm>
            <a:off x="3605370" y="6100782"/>
            <a:ext cx="23241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CD66492-17B3-48F9-ABD8-53235AB08A4A}"/>
              </a:ext>
            </a:extLst>
          </p:cNvPr>
          <p:cNvSpPr txBox="1"/>
          <p:nvPr/>
        </p:nvSpPr>
        <p:spPr>
          <a:xfrm>
            <a:off x="10101942" y="2159726"/>
            <a:ext cx="96665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4A4EB-18B5-48EB-A345-0F2B65E17540}"/>
              </a:ext>
            </a:extLst>
          </p:cNvPr>
          <p:cNvSpPr txBox="1"/>
          <p:nvPr/>
        </p:nvSpPr>
        <p:spPr>
          <a:xfrm>
            <a:off x="10110651" y="2860767"/>
            <a:ext cx="96665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18C38C-35E7-449F-9E00-57F5E6BCFD0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10585268" y="1802674"/>
            <a:ext cx="8709" cy="3570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999B8D-6933-46B3-A5CA-9D68CC5FE050}"/>
              </a:ext>
            </a:extLst>
          </p:cNvPr>
          <p:cNvCxnSpPr>
            <a:cxnSpLocks/>
          </p:cNvCxnSpPr>
          <p:nvPr/>
        </p:nvCxnSpPr>
        <p:spPr>
          <a:xfrm flipH="1">
            <a:off x="10580913" y="2503715"/>
            <a:ext cx="8709" cy="3570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ABF8A8-8B3C-42BA-8776-9C977F0C45C9}"/>
              </a:ext>
            </a:extLst>
          </p:cNvPr>
          <p:cNvCxnSpPr>
            <a:cxnSpLocks/>
          </p:cNvCxnSpPr>
          <p:nvPr/>
        </p:nvCxnSpPr>
        <p:spPr>
          <a:xfrm flipH="1">
            <a:off x="10585267" y="3230099"/>
            <a:ext cx="8709" cy="3570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A72E8A-9515-4836-83ED-96AAA41497BC}"/>
              </a:ext>
            </a:extLst>
          </p:cNvPr>
          <p:cNvCxnSpPr/>
          <p:nvPr/>
        </p:nvCxnSpPr>
        <p:spPr>
          <a:xfrm flipH="1">
            <a:off x="10580913" y="1976846"/>
            <a:ext cx="391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DDCAED-828A-4D5A-A112-50636F0F2EE0}"/>
              </a:ext>
            </a:extLst>
          </p:cNvPr>
          <p:cNvCxnSpPr/>
          <p:nvPr/>
        </p:nvCxnSpPr>
        <p:spPr>
          <a:xfrm flipH="1">
            <a:off x="10580913" y="2704013"/>
            <a:ext cx="391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59B75C-C330-4A4A-B6EC-5199A029F886}"/>
              </a:ext>
            </a:extLst>
          </p:cNvPr>
          <p:cNvCxnSpPr/>
          <p:nvPr/>
        </p:nvCxnSpPr>
        <p:spPr>
          <a:xfrm flipH="1">
            <a:off x="10589621" y="3408625"/>
            <a:ext cx="391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F01221-1AF4-46DC-A80C-E9606FB8E61C}"/>
              </a:ext>
            </a:extLst>
          </p:cNvPr>
          <p:cNvSpPr txBox="1"/>
          <p:nvPr/>
        </p:nvSpPr>
        <p:spPr>
          <a:xfrm>
            <a:off x="10894423" y="1706880"/>
            <a:ext cx="31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9D88BF-825A-49AE-B2E1-31CFED85BFF7}"/>
              </a:ext>
            </a:extLst>
          </p:cNvPr>
          <p:cNvSpPr txBox="1"/>
          <p:nvPr/>
        </p:nvSpPr>
        <p:spPr>
          <a:xfrm>
            <a:off x="10911840" y="2440579"/>
            <a:ext cx="31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A764F0-AAA6-492E-8554-9127F13291DC}"/>
              </a:ext>
            </a:extLst>
          </p:cNvPr>
          <p:cNvSpPr txBox="1"/>
          <p:nvPr/>
        </p:nvSpPr>
        <p:spPr>
          <a:xfrm>
            <a:off x="10898777" y="3244334"/>
            <a:ext cx="31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453542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FA834B4-4965-4B76-9E45-8904F12CE4E5}"/>
              </a:ext>
            </a:extLst>
          </p:cNvPr>
          <p:cNvSpPr txBox="1">
            <a:spLocks noChangeArrowheads="1"/>
          </p:cNvSpPr>
          <p:nvPr/>
        </p:nvSpPr>
        <p:spPr>
          <a:xfrm>
            <a:off x="1500304" y="2002570"/>
            <a:ext cx="9061156" cy="36748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Statements</a:t>
            </a:r>
          </a:p>
          <a:p>
            <a:pPr marL="457200" indent="-4572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the program segment has the form</a:t>
            </a:r>
          </a:p>
          <a:p>
            <a:pPr marL="457200" indent="-45720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pPr marL="457200" indent="-45720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block statements. </a:t>
            </a:r>
          </a:p>
          <a:p>
            <a:pPr marL="457200" indent="-45720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457200" indent="-4572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executed if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true, and 		                 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executed when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false.</a:t>
            </a:r>
          </a:p>
          <a:p>
            <a:pPr>
              <a:buFont typeface="Wingdings" pitchFamily="2" charset="2"/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3DEE68E-5BF9-4246-AC13-C969BB88DBDF}"/>
              </a:ext>
            </a:extLst>
          </p:cNvPr>
          <p:cNvSpPr txBox="1">
            <a:spLocks noChangeArrowheads="1"/>
          </p:cNvSpPr>
          <p:nvPr/>
        </p:nvSpPr>
        <p:spPr>
          <a:xfrm>
            <a:off x="1475148" y="808554"/>
            <a:ext cx="7233423" cy="577618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latin typeface="+mn-lt"/>
                <a:cs typeface="Times New Roman" panose="02020603050405020304" pitchFamily="18" charset="0"/>
              </a:rPr>
              <a:t>Axiomatic Semantics: </a:t>
            </a:r>
            <a:r>
              <a:rPr lang="en-US" sz="3200" dirty="0">
                <a:latin typeface="+mn-lt"/>
                <a:cs typeface="Times New Roman" panose="02020603050405020304" pitchFamily="18" charset="0"/>
              </a:rPr>
              <a:t>The Inference Rule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81902BD0-0803-4F51-9223-CE7842EB26F6}"/>
              </a:ext>
            </a:extLst>
          </p:cNvPr>
          <p:cNvSpPr/>
          <p:nvPr/>
        </p:nvSpPr>
        <p:spPr>
          <a:xfrm>
            <a:off x="8403771" y="3187337"/>
            <a:ext cx="1619795" cy="583474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AAD1C-AF3C-4EA1-9840-01426C3E25C4}"/>
              </a:ext>
            </a:extLst>
          </p:cNvPr>
          <p:cNvSpPr txBox="1"/>
          <p:nvPr/>
        </p:nvSpPr>
        <p:spPr>
          <a:xfrm>
            <a:off x="7336971" y="4225443"/>
            <a:ext cx="150658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 algn="ctr"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F077CF-C638-4AEB-A158-78C80CAE9D23}"/>
              </a:ext>
            </a:extLst>
          </p:cNvPr>
          <p:cNvCxnSpPr/>
          <p:nvPr/>
        </p:nvCxnSpPr>
        <p:spPr>
          <a:xfrm>
            <a:off x="8049119" y="3454552"/>
            <a:ext cx="35124" cy="7708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B16826-EC60-48A8-B029-D122A18D8C3C}"/>
              </a:ext>
            </a:extLst>
          </p:cNvPr>
          <p:cNvCxnSpPr/>
          <p:nvPr/>
        </p:nvCxnSpPr>
        <p:spPr>
          <a:xfrm>
            <a:off x="9200607" y="2917371"/>
            <a:ext cx="13061" cy="269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00FED7-B512-4E6B-8EE1-B2DF928AB580}"/>
              </a:ext>
            </a:extLst>
          </p:cNvPr>
          <p:cNvCxnSpPr/>
          <p:nvPr/>
        </p:nvCxnSpPr>
        <p:spPr>
          <a:xfrm flipH="1">
            <a:off x="8013032" y="3479074"/>
            <a:ext cx="4055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E4858F-A52F-4040-BDCC-718F68438B8C}"/>
              </a:ext>
            </a:extLst>
          </p:cNvPr>
          <p:cNvCxnSpPr>
            <a:cxnSpLocks/>
          </p:cNvCxnSpPr>
          <p:nvPr/>
        </p:nvCxnSpPr>
        <p:spPr>
          <a:xfrm>
            <a:off x="10561460" y="3479074"/>
            <a:ext cx="74710" cy="1735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E84BDB-C89E-413E-A65E-60A9EF5B5480}"/>
              </a:ext>
            </a:extLst>
          </p:cNvPr>
          <p:cNvCxnSpPr>
            <a:cxnSpLocks/>
            <a:endCxn id="30" idx="6"/>
          </p:cNvCxnSpPr>
          <p:nvPr/>
        </p:nvCxnSpPr>
        <p:spPr>
          <a:xfrm>
            <a:off x="8090263" y="5214534"/>
            <a:ext cx="11474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AAA4E7-D640-479A-9D25-021D09A797B4}"/>
              </a:ext>
            </a:extLst>
          </p:cNvPr>
          <p:cNvCxnSpPr>
            <a:cxnSpLocks/>
          </p:cNvCxnSpPr>
          <p:nvPr/>
        </p:nvCxnSpPr>
        <p:spPr>
          <a:xfrm>
            <a:off x="10023566" y="3479074"/>
            <a:ext cx="5486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1F1011D-2CCA-40A2-B94B-07CE850EDF92}"/>
              </a:ext>
            </a:extLst>
          </p:cNvPr>
          <p:cNvSpPr txBox="1"/>
          <p:nvPr/>
        </p:nvSpPr>
        <p:spPr>
          <a:xfrm>
            <a:off x="9431384" y="2759223"/>
            <a:ext cx="31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79FBB0-5143-4A49-834F-EF62694E77E1}"/>
              </a:ext>
            </a:extLst>
          </p:cNvPr>
          <p:cNvSpPr txBox="1"/>
          <p:nvPr/>
        </p:nvSpPr>
        <p:spPr>
          <a:xfrm>
            <a:off x="9414969" y="5400932"/>
            <a:ext cx="31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A8BA27-1AFE-4543-8DC8-58465BBBC2DB}"/>
              </a:ext>
            </a:extLst>
          </p:cNvPr>
          <p:cNvCxnSpPr>
            <a:stCxn id="22" idx="0"/>
          </p:cNvCxnSpPr>
          <p:nvPr/>
        </p:nvCxnSpPr>
        <p:spPr>
          <a:xfrm flipH="1">
            <a:off x="9241800" y="2759223"/>
            <a:ext cx="346338" cy="31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E56010-1E1F-44EB-A909-D03755B9468A}"/>
              </a:ext>
            </a:extLst>
          </p:cNvPr>
          <p:cNvCxnSpPr/>
          <p:nvPr/>
        </p:nvCxnSpPr>
        <p:spPr>
          <a:xfrm flipH="1" flipV="1">
            <a:off x="9307743" y="5255064"/>
            <a:ext cx="84910" cy="29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</p:cNvCxnSpPr>
          <p:nvPr/>
        </p:nvCxnSpPr>
        <p:spPr>
          <a:xfrm>
            <a:off x="8090263" y="4594775"/>
            <a:ext cx="27042" cy="610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E84BDB-C89E-413E-A65E-60A9EF5B5480}"/>
              </a:ext>
            </a:extLst>
          </p:cNvPr>
          <p:cNvCxnSpPr>
            <a:cxnSpLocks/>
          </p:cNvCxnSpPr>
          <p:nvPr/>
        </p:nvCxnSpPr>
        <p:spPr>
          <a:xfrm flipH="1">
            <a:off x="9312442" y="5214534"/>
            <a:ext cx="13237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 flipH="1">
            <a:off x="9237732" y="5174004"/>
            <a:ext cx="93446" cy="81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9284455" y="5214534"/>
            <a:ext cx="1" cy="6197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056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FA834B4-4965-4B76-9E45-8904F12CE4E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353228" y="1077900"/>
                <a:ext cx="8851899" cy="562769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Conditional Statements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if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condition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</a:p>
              <a:p>
                <a:pPr marL="0" indent="0">
                  <a:buNone/>
                </a:pP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block statements. 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verify that this segment is correct with respect to the initial assertion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final assertion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lvl="1"/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show that 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𝑐𝑜𝑛𝑑𝑖𝑡𝑖𝑜𝑛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true, when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true and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true, then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true after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terminates.</a:t>
                </a:r>
              </a:p>
              <a:p>
                <a:pPr lvl="1"/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Second, show that  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2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𝑐𝑜𝑛𝑑𝑖𝑡𝑖𝑜𝑛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 </m:t>
                    </m:r>
                  </m:oMath>
                </a14:m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true, when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true, and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false, then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true (because in this case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does not execute).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leads to the following rule of inference:		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𝑐𝑜𝑛𝑑𝑖𝑡𝑖𝑜𝑛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2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𝑐𝑜𝑛𝑑𝑖𝑡𝑖𝑜𝑛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       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{if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FA834B4-4965-4B76-9E45-8904F12CE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228" y="1077900"/>
                <a:ext cx="8851899" cy="5627699"/>
              </a:xfrm>
              <a:prstGeom prst="rect">
                <a:avLst/>
              </a:prstGeom>
              <a:blipFill>
                <a:blip r:embed="rId2"/>
                <a:stretch>
                  <a:fillRect l="-895" t="-1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A3DEE68E-5BF9-4246-AC13-C969BB88DBDF}"/>
              </a:ext>
            </a:extLst>
          </p:cNvPr>
          <p:cNvSpPr txBox="1">
            <a:spLocks noChangeArrowheads="1"/>
          </p:cNvSpPr>
          <p:nvPr/>
        </p:nvSpPr>
        <p:spPr>
          <a:xfrm>
            <a:off x="1353228" y="365331"/>
            <a:ext cx="7216006" cy="577618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latin typeface="+mn-lt"/>
                <a:cs typeface="Times New Roman" panose="02020603050405020304" pitchFamily="18" charset="0"/>
              </a:rPr>
              <a:t>Axiomatic Semantics: </a:t>
            </a:r>
            <a:r>
              <a:rPr lang="en-US" sz="3200" dirty="0">
                <a:latin typeface="+mn-lt"/>
                <a:cs typeface="Times New Roman" panose="02020603050405020304" pitchFamily="18" charset="0"/>
              </a:rPr>
              <a:t>The Inference Rule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4C7E15-8ACA-4C9A-8DDB-6C14F7E8AA75}"/>
              </a:ext>
            </a:extLst>
          </p:cNvPr>
          <p:cNvCxnSpPr>
            <a:cxnSpLocks/>
          </p:cNvCxnSpPr>
          <p:nvPr/>
        </p:nvCxnSpPr>
        <p:spPr>
          <a:xfrm>
            <a:off x="4012306" y="5993841"/>
            <a:ext cx="3036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810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FA834B4-4965-4B76-9E45-8904F12CE4E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27206" y="1164985"/>
                <a:ext cx="8947882" cy="5627699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Conditional Statements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Verify that the program segment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T{if x &gt; y then y := x}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  <a:p>
                <a:pPr marL="287338" indent="-287338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is correct with respect to the initial assertion T and the final assertion 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x.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Shown:      When the initial assertion is true (T) and x &gt; y,  the assignment y := x is executed. Hence the final assertion which asserts that 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 is true.  When the initial  assertion is true (T) and x &gt; y is false, so that x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y, the final assertion, 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is again true.       Hence the program is correct with respect to the given initial and final assertions.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Rule of inference for conditional statement:		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𝑐𝑜𝑛𝑑𝑖𝑡𝑖𝑜𝑛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(p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𝑐𝑜𝑛𝑑𝑖𝑡𝑖𝑜𝑛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       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{if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FA834B4-4965-4B76-9E45-8904F12CE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6" y="1164985"/>
                <a:ext cx="8947882" cy="5627699"/>
              </a:xfrm>
              <a:prstGeom prst="rect">
                <a:avLst/>
              </a:prstGeom>
              <a:blipFill>
                <a:blip r:embed="rId2"/>
                <a:stretch>
                  <a:fillRect l="-886" t="-1300" r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A3DEE68E-5BF9-4246-AC13-C969BB88DBDF}"/>
              </a:ext>
            </a:extLst>
          </p:cNvPr>
          <p:cNvSpPr txBox="1">
            <a:spLocks noChangeArrowheads="1"/>
          </p:cNvSpPr>
          <p:nvPr/>
        </p:nvSpPr>
        <p:spPr>
          <a:xfrm>
            <a:off x="1516912" y="500282"/>
            <a:ext cx="7407595" cy="577618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latin typeface="+mn-lt"/>
                <a:cs typeface="Times New Roman" panose="02020603050405020304" pitchFamily="18" charset="0"/>
              </a:rPr>
              <a:t>Axiomatic Semantics: </a:t>
            </a:r>
            <a:r>
              <a:rPr lang="en-US" sz="3200" dirty="0">
                <a:latin typeface="+mn-lt"/>
                <a:cs typeface="Times New Roman" panose="02020603050405020304" pitchFamily="18" charset="0"/>
              </a:rPr>
              <a:t>The Inference Rule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4C7E15-8ACA-4C9A-8DDB-6C14F7E8AA75}"/>
              </a:ext>
            </a:extLst>
          </p:cNvPr>
          <p:cNvCxnSpPr>
            <a:cxnSpLocks/>
          </p:cNvCxnSpPr>
          <p:nvPr/>
        </p:nvCxnSpPr>
        <p:spPr>
          <a:xfrm>
            <a:off x="4540786" y="5997790"/>
            <a:ext cx="27159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447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FA834B4-4965-4B76-9E45-8904F12CE4E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466439" y="1067767"/>
                <a:ext cx="8975138" cy="5627699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Conditional Statements (another verification approach)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Verify that the program segment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T{if x &gt; y then y := x}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  <a:p>
                <a:pPr marL="287338" indent="-287338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is correct with respect to the initial assertion T and the final assertion 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x.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</a:t>
                </a:r>
              </a:p>
              <a:p>
                <a:pPr marL="0" indent="0"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(p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𝑐𝑜𝑛𝑑𝑖𝑡𝑖𝑜𝑛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𝑐𝑜𝑛𝑑𝑖𝑡𝑖𝑜𝑛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       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{if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FA834B4-4965-4B76-9E45-8904F12CE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439" y="1067767"/>
                <a:ext cx="8975138" cy="5627699"/>
              </a:xfrm>
              <a:prstGeom prst="rect">
                <a:avLst/>
              </a:prstGeom>
              <a:blipFill>
                <a:blip r:embed="rId2"/>
                <a:stretch>
                  <a:fillRect l="-883" t="-1950" r="-408" b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A3DEE68E-5BF9-4246-AC13-C969BB88DBDF}"/>
              </a:ext>
            </a:extLst>
          </p:cNvPr>
          <p:cNvSpPr txBox="1">
            <a:spLocks noChangeArrowheads="1"/>
          </p:cNvSpPr>
          <p:nvPr/>
        </p:nvSpPr>
        <p:spPr>
          <a:xfrm>
            <a:off x="1353228" y="365331"/>
            <a:ext cx="7146338" cy="577618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latin typeface="+mn-lt"/>
                <a:cs typeface="Times New Roman" panose="02020603050405020304" pitchFamily="18" charset="0"/>
              </a:rPr>
              <a:t>Axiomatic Semantics: </a:t>
            </a:r>
            <a:r>
              <a:rPr lang="en-US" sz="3200" dirty="0">
                <a:latin typeface="+mn-lt"/>
                <a:cs typeface="Times New Roman" panose="02020603050405020304" pitchFamily="18" charset="0"/>
              </a:rPr>
              <a:t>The Inference Rule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4C7E15-8ACA-4C9A-8DDB-6C14F7E8AA75}"/>
              </a:ext>
            </a:extLst>
          </p:cNvPr>
          <p:cNvCxnSpPr>
            <a:cxnSpLocks/>
          </p:cNvCxnSpPr>
          <p:nvPr/>
        </p:nvCxnSpPr>
        <p:spPr>
          <a:xfrm>
            <a:off x="4223783" y="6287705"/>
            <a:ext cx="27159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E3B7F766-C7B3-4A5E-80BA-B294DABCA3A1}"/>
              </a:ext>
            </a:extLst>
          </p:cNvPr>
          <p:cNvSpPr/>
          <p:nvPr/>
        </p:nvSpPr>
        <p:spPr>
          <a:xfrm>
            <a:off x="4742121" y="3572540"/>
            <a:ext cx="1499191" cy="44656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 &gt; 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A8A01-C617-423C-97DF-34A908436A0E}"/>
              </a:ext>
            </a:extLst>
          </p:cNvPr>
          <p:cNvSpPr txBox="1"/>
          <p:nvPr/>
        </p:nvSpPr>
        <p:spPr>
          <a:xfrm>
            <a:off x="3306726" y="4316819"/>
            <a:ext cx="1254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y := x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F9868F-B7C4-4C1D-AB8D-2A2A4AAD32D1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491716" y="2849526"/>
            <a:ext cx="1" cy="723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D450A2-8A66-4C61-8A59-FCB034C70D1B}"/>
              </a:ext>
            </a:extLst>
          </p:cNvPr>
          <p:cNvCxnSpPr>
            <a:cxnSpLocks/>
          </p:cNvCxnSpPr>
          <p:nvPr/>
        </p:nvCxnSpPr>
        <p:spPr>
          <a:xfrm>
            <a:off x="3934047" y="3795821"/>
            <a:ext cx="0" cy="520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370809-4E45-409E-80D5-9837A775D94B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3934047" y="3795821"/>
            <a:ext cx="80807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9B54C9-E147-4C82-8EB3-BD628E7D2E6E}"/>
              </a:ext>
            </a:extLst>
          </p:cNvPr>
          <p:cNvCxnSpPr>
            <a:stCxn id="3" idx="3"/>
          </p:cNvCxnSpPr>
          <p:nvPr/>
        </p:nvCxnSpPr>
        <p:spPr>
          <a:xfrm flipV="1">
            <a:off x="6241312" y="3795821"/>
            <a:ext cx="71774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680EE5-D793-4493-BC94-539B4E2C1242}"/>
              </a:ext>
            </a:extLst>
          </p:cNvPr>
          <p:cNvCxnSpPr>
            <a:stCxn id="5" idx="2"/>
          </p:cNvCxnSpPr>
          <p:nvPr/>
        </p:nvCxnSpPr>
        <p:spPr>
          <a:xfrm flipH="1">
            <a:off x="3934046" y="4686151"/>
            <a:ext cx="1" cy="291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A0FAFD-554B-4E07-8907-0F7AEB547966}"/>
              </a:ext>
            </a:extLst>
          </p:cNvPr>
          <p:cNvCxnSpPr>
            <a:cxnSpLocks/>
          </p:cNvCxnSpPr>
          <p:nvPr/>
        </p:nvCxnSpPr>
        <p:spPr>
          <a:xfrm>
            <a:off x="6959060" y="3795820"/>
            <a:ext cx="0" cy="11652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93EC7B-46C9-4F59-AEF9-0A5A5FB898CB}"/>
              </a:ext>
            </a:extLst>
          </p:cNvPr>
          <p:cNvCxnSpPr/>
          <p:nvPr/>
        </p:nvCxnSpPr>
        <p:spPr>
          <a:xfrm>
            <a:off x="3934046" y="4977968"/>
            <a:ext cx="15576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169109-D6B2-4BCD-8A03-58B0DEA9C90B}"/>
              </a:ext>
            </a:extLst>
          </p:cNvPr>
          <p:cNvCxnSpPr/>
          <p:nvPr/>
        </p:nvCxnSpPr>
        <p:spPr>
          <a:xfrm flipH="1">
            <a:off x="5491716" y="4961057"/>
            <a:ext cx="14673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4FCBF9-A81A-4910-8854-F596CAE1017C}"/>
              </a:ext>
            </a:extLst>
          </p:cNvPr>
          <p:cNvCxnSpPr/>
          <p:nvPr/>
        </p:nvCxnSpPr>
        <p:spPr>
          <a:xfrm>
            <a:off x="5491716" y="4977968"/>
            <a:ext cx="0" cy="3383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89E783-859A-4AEC-8520-6A12685322BE}"/>
              </a:ext>
            </a:extLst>
          </p:cNvPr>
          <p:cNvCxnSpPr/>
          <p:nvPr/>
        </p:nvCxnSpPr>
        <p:spPr>
          <a:xfrm>
            <a:off x="2955851" y="5178056"/>
            <a:ext cx="25358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6FFEC8-7A39-4FF1-984C-D2B52D52DA8E}"/>
                  </a:ext>
                </a:extLst>
              </p:cNvPr>
              <p:cNvSpPr txBox="1"/>
              <p:nvPr/>
            </p:nvSpPr>
            <p:spPr>
              <a:xfrm>
                <a:off x="1573619" y="4924804"/>
                <a:ext cx="1286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6FFEC8-7A39-4FF1-984C-D2B52D52D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619" y="4924804"/>
                <a:ext cx="1286538" cy="369332"/>
              </a:xfrm>
              <a:prstGeom prst="rect">
                <a:avLst/>
              </a:prstGeom>
              <a:blipFill>
                <a:blip r:embed="rId3"/>
                <a:stretch>
                  <a:fillRect l="-379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3C12D1-86C5-488B-9946-5E504D2C7095}"/>
                  </a:ext>
                </a:extLst>
              </p:cNvPr>
              <p:cNvSpPr txBox="1"/>
              <p:nvPr/>
            </p:nvSpPr>
            <p:spPr>
              <a:xfrm>
                <a:off x="1573619" y="3802302"/>
                <a:ext cx="1286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3C12D1-86C5-488B-9946-5E504D2C7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619" y="3802302"/>
                <a:ext cx="1286538" cy="369332"/>
              </a:xfrm>
              <a:prstGeom prst="rect">
                <a:avLst/>
              </a:prstGeom>
              <a:blipFill>
                <a:blip r:embed="rId4"/>
                <a:stretch>
                  <a:fillRect l="-379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C191D3-7A7C-40B8-B062-4CD753C870EB}"/>
                  </a:ext>
                </a:extLst>
              </p:cNvPr>
              <p:cNvSpPr txBox="1"/>
              <p:nvPr/>
            </p:nvSpPr>
            <p:spPr>
              <a:xfrm>
                <a:off x="909035" y="3217654"/>
                <a:ext cx="1951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&gt; 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C191D3-7A7C-40B8-B062-4CD753C87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35" y="3217654"/>
                <a:ext cx="1951122" cy="369332"/>
              </a:xfrm>
              <a:prstGeom prst="rect">
                <a:avLst/>
              </a:prstGeom>
              <a:blipFill>
                <a:blip r:embed="rId11"/>
                <a:stretch>
                  <a:fillRect l="-2500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82A3E1-696D-483D-BC84-6B902EFBB363}"/>
              </a:ext>
            </a:extLst>
          </p:cNvPr>
          <p:cNvCxnSpPr/>
          <p:nvPr/>
        </p:nvCxnSpPr>
        <p:spPr>
          <a:xfrm>
            <a:off x="3012557" y="3429000"/>
            <a:ext cx="25358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7AA9D4-1B2F-49C9-A0DF-587FFABD2E4C}"/>
              </a:ext>
            </a:extLst>
          </p:cNvPr>
          <p:cNvCxnSpPr/>
          <p:nvPr/>
        </p:nvCxnSpPr>
        <p:spPr>
          <a:xfrm>
            <a:off x="3012557" y="2877639"/>
            <a:ext cx="25358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2821AE-B760-4B79-8B25-D0E4A11DF40B}"/>
              </a:ext>
            </a:extLst>
          </p:cNvPr>
          <p:cNvCxnSpPr>
            <a:cxnSpLocks/>
          </p:cNvCxnSpPr>
          <p:nvPr/>
        </p:nvCxnSpPr>
        <p:spPr>
          <a:xfrm>
            <a:off x="2537636" y="4019103"/>
            <a:ext cx="139641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50E7777-4E6A-44A6-B3B2-8B52A0CBCAF0}"/>
              </a:ext>
            </a:extLst>
          </p:cNvPr>
          <p:cNvSpPr txBox="1"/>
          <p:nvPr/>
        </p:nvSpPr>
        <p:spPr>
          <a:xfrm>
            <a:off x="1863634" y="2662847"/>
            <a:ext cx="112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D42892-B1FD-4F6F-B8E5-92D702ED58C2}"/>
              </a:ext>
            </a:extLst>
          </p:cNvPr>
          <p:cNvCxnSpPr/>
          <p:nvPr/>
        </p:nvCxnSpPr>
        <p:spPr>
          <a:xfrm flipV="1">
            <a:off x="2105246" y="4473499"/>
            <a:ext cx="0" cy="361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14C0CB-3A52-4D7E-AAA5-FCE30782525D}"/>
              </a:ext>
            </a:extLst>
          </p:cNvPr>
          <p:cNvCxnSpPr/>
          <p:nvPr/>
        </p:nvCxnSpPr>
        <p:spPr>
          <a:xfrm flipV="1">
            <a:off x="2105246" y="3520110"/>
            <a:ext cx="0" cy="361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B4020A-C386-45AE-98FE-AE61D314BE5B}"/>
              </a:ext>
            </a:extLst>
          </p:cNvPr>
          <p:cNvCxnSpPr/>
          <p:nvPr/>
        </p:nvCxnSpPr>
        <p:spPr>
          <a:xfrm flipV="1">
            <a:off x="2130055" y="2964712"/>
            <a:ext cx="0" cy="361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93884F1-DF53-4DA0-8FFD-3770AF18FD1B}"/>
              </a:ext>
            </a:extLst>
          </p:cNvPr>
          <p:cNvCxnSpPr/>
          <p:nvPr/>
        </p:nvCxnSpPr>
        <p:spPr>
          <a:xfrm>
            <a:off x="5548422" y="5178056"/>
            <a:ext cx="2535865" cy="0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4B258B-830B-4184-8A6E-5CD08081B80A}"/>
              </a:ext>
            </a:extLst>
          </p:cNvPr>
          <p:cNvCxnSpPr/>
          <p:nvPr/>
        </p:nvCxnSpPr>
        <p:spPr>
          <a:xfrm>
            <a:off x="5548422" y="3429000"/>
            <a:ext cx="2535865" cy="0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7AAE34-BAFF-4C14-A2C9-2E2013E7D317}"/>
                  </a:ext>
                </a:extLst>
              </p:cNvPr>
              <p:cNvSpPr txBox="1"/>
              <p:nvPr/>
            </p:nvSpPr>
            <p:spPr>
              <a:xfrm>
                <a:off x="7992141" y="3294845"/>
                <a:ext cx="2311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&gt; 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7AAE34-BAFF-4C14-A2C9-2E2013E7D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141" y="3294845"/>
                <a:ext cx="2311218" cy="369332"/>
              </a:xfrm>
              <a:prstGeom prst="rect">
                <a:avLst/>
              </a:prstGeom>
              <a:blipFill>
                <a:blip r:embed="rId9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64EC460-586D-4848-823C-B7EA6F492056}"/>
                  </a:ext>
                </a:extLst>
              </p:cNvPr>
              <p:cNvSpPr txBox="1"/>
              <p:nvPr/>
            </p:nvSpPr>
            <p:spPr>
              <a:xfrm>
                <a:off x="8592880" y="4895572"/>
                <a:ext cx="1286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64EC460-586D-4848-823C-B7EA6F492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880" y="4895572"/>
                <a:ext cx="1286538" cy="369332"/>
              </a:xfrm>
              <a:prstGeom prst="rect">
                <a:avLst/>
              </a:prstGeom>
              <a:blipFill>
                <a:blip r:embed="rId7"/>
                <a:stretch>
                  <a:fillRect l="-426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CE351F-8D7C-48A4-A3C7-127259DD3D1D}"/>
              </a:ext>
            </a:extLst>
          </p:cNvPr>
          <p:cNvCxnSpPr/>
          <p:nvPr/>
        </p:nvCxnSpPr>
        <p:spPr>
          <a:xfrm>
            <a:off x="5548421" y="2888031"/>
            <a:ext cx="2535865" cy="0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FB82F7-A066-43B6-AE75-1DB03AA13ABA}"/>
              </a:ext>
            </a:extLst>
          </p:cNvPr>
          <p:cNvSpPr txBox="1"/>
          <p:nvPr/>
        </p:nvSpPr>
        <p:spPr>
          <a:xfrm>
            <a:off x="8592277" y="2584747"/>
            <a:ext cx="112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B3150F0-765E-43DE-8081-1CADB50CDF82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9186415" y="3701960"/>
            <a:ext cx="49734" cy="11936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04DC6AA-9826-4027-94E4-D3399FD658CA}"/>
              </a:ext>
            </a:extLst>
          </p:cNvPr>
          <p:cNvCxnSpPr/>
          <p:nvPr/>
        </p:nvCxnSpPr>
        <p:spPr>
          <a:xfrm flipV="1">
            <a:off x="9163194" y="2966484"/>
            <a:ext cx="0" cy="361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205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FA834B4-4965-4B76-9E45-8904F12CE4E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353228" y="1077900"/>
                <a:ext cx="8851899" cy="5627699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Conditional Statements</a:t>
                </a:r>
              </a:p>
              <a:p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that the program segment has the form</a:t>
                </a:r>
              </a:p>
              <a:p>
                <a:pPr marL="0" indent="0">
                  <a:buNone/>
                </a:pP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if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condition 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US" sz="31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US" sz="31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US" sz="31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US" sz="31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block statements. </a:t>
                </a:r>
              </a:p>
              <a:p>
                <a:pPr marL="0" indent="0">
                  <a:buNone/>
                </a:pP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Then 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31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executed if 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true; 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31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executed if 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false.</a:t>
                </a:r>
              </a:p>
              <a:p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verify that this segment is correct with respect to the initial assertion 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final assertion 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lvl="1"/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first, we show that when 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true and 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true, then q is true after 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31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terminates.</a:t>
                </a:r>
              </a:p>
              <a:p>
                <a:pPr lvl="1"/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Second, we show that when 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true, and 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false, then 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true after 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31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terminates.</a:t>
                </a:r>
              </a:p>
              <a:p>
                <a:pPr lvl="1"/>
                <a:endParaRPr lang="en-US" sz="3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leads to the following rule of inference. </a:t>
                </a:r>
                <a:endParaRPr lang="en-US" sz="2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3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𝑐𝑜𝑛𝑑𝑖𝑡𝑖𝑜𝑛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3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sz="3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3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(</a:t>
                </a:r>
                <a:r>
                  <a:rPr lang="en-US" sz="3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3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sz="3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𝑐𝑜𝑛𝑑𝑖𝑡𝑖𝑜𝑛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3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sz="3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3600" b="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3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3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  </a:t>
                </a:r>
                <a:r>
                  <a:rPr lang="en-US" sz="3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{if </a:t>
                </a:r>
                <a:r>
                  <a:rPr lang="en-US" sz="3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r>
                  <a:rPr lang="en-US" sz="3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3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</a:t>
                </a:r>
                <a:r>
                  <a:rPr lang="en-US" sz="3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3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sz="3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FA834B4-4965-4B76-9E45-8904F12CE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228" y="1077900"/>
                <a:ext cx="8851899" cy="5627699"/>
              </a:xfrm>
              <a:prstGeom prst="rect">
                <a:avLst/>
              </a:prstGeom>
              <a:blipFill>
                <a:blip r:embed="rId5"/>
                <a:stretch>
                  <a:fillRect l="-89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A3DEE68E-5BF9-4246-AC13-C969BB88DBDF}"/>
              </a:ext>
            </a:extLst>
          </p:cNvPr>
          <p:cNvSpPr txBox="1">
            <a:spLocks noChangeArrowheads="1"/>
          </p:cNvSpPr>
          <p:nvPr/>
        </p:nvSpPr>
        <p:spPr>
          <a:xfrm>
            <a:off x="1353228" y="365331"/>
            <a:ext cx="7233423" cy="577618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latin typeface="+mn-lt"/>
                <a:cs typeface="Times New Roman" panose="02020603050405020304" pitchFamily="18" charset="0"/>
              </a:rPr>
              <a:t>Axiomatic Semantics: </a:t>
            </a:r>
            <a:r>
              <a:rPr lang="en-US" sz="3200" dirty="0">
                <a:latin typeface="+mn-lt"/>
                <a:cs typeface="Times New Roman" panose="02020603050405020304" pitchFamily="18" charset="0"/>
              </a:rPr>
              <a:t>The Inference Rule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4C7E15-8ACA-4C9A-8DDB-6C14F7E8AA75}"/>
              </a:ext>
            </a:extLst>
          </p:cNvPr>
          <p:cNvCxnSpPr>
            <a:cxnSpLocks/>
          </p:cNvCxnSpPr>
          <p:nvPr/>
        </p:nvCxnSpPr>
        <p:spPr>
          <a:xfrm>
            <a:off x="3789317" y="5955259"/>
            <a:ext cx="44054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53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FA834B4-4965-4B76-9E45-8904F12CE4E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353228" y="1077900"/>
                <a:ext cx="9297356" cy="5706077"/>
              </a:xfrm>
              <a:prstGeom prst="rect">
                <a:avLst/>
              </a:prstGeom>
            </p:spPr>
            <p:txBody>
              <a:bodyPr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Conditional Statements</a:t>
                </a:r>
              </a:p>
              <a:p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 that the program segment </a:t>
                </a:r>
              </a:p>
              <a:p>
                <a:pPr marL="0" indent="0">
                  <a:buNone/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 {if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&lt; 0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abs := -x 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abs := x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 = |x|</a:t>
                </a:r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correct with respect to the initial assertion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final assertion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 = |x|.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Shown: </a:t>
                </a:r>
              </a:p>
              <a:p>
                <a:pPr lvl="1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First, if the initial assertion is true (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and x &lt; 0, then abs = |x|. This is correct, because when x &lt; 0 the assignment statement abs := -x sets abs = -x, which is |x| by definition when x &lt; 0.</a:t>
                </a:r>
              </a:p>
              <a:p>
                <a:pPr lvl="1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Second, if the initial assertion is true (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and x &lt; 0 is false, so that x </a:t>
                </a:r>
                <a14:m>
                  <m:oMath xmlns:m="http://schemas.openxmlformats.org/officeDocument/2006/math">
                    <m:r>
                      <a:rPr lang="en-US" sz="3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0, then abs = |x|. This is also correct, because when x </a:t>
                </a:r>
                <a14:m>
                  <m:oMath xmlns:m="http://schemas.openxmlformats.org/officeDocument/2006/math"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0, the assignment statement abs := x, sets abs = x, which is |x| by definition when x </a:t>
                </a:r>
                <a14:m>
                  <m:oMath xmlns:m="http://schemas.openxmlformats.org/officeDocument/2006/math"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0. </a:t>
                </a:r>
              </a:p>
              <a:p>
                <a:pPr lvl="1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using the rule of inference, the program segment is correct with respect to the given initial and final assertions.     </a:t>
                </a:r>
              </a:p>
              <a:p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rule of inference is as follows: </a:t>
                </a:r>
                <a:endParaRPr lang="en-US" sz="3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3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sz="3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𝑐𝑜𝑛𝑑𝑖𝑡𝑖𝑜𝑛</m:t>
                    </m:r>
                    <m:r>
                      <a:rPr lang="en-US" sz="3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3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(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3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sz="3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sz="3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𝑐𝑜𝑛𝑑𝑖𝑡𝑖𝑜𝑛</m:t>
                    </m:r>
                    <m:r>
                      <a:rPr lang="en-US" sz="3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sz="3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3800" b="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 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{if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US" sz="3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US" sz="3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FA834B4-4965-4B76-9E45-8904F12CE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228" y="1077900"/>
                <a:ext cx="9297356" cy="5706077"/>
              </a:xfrm>
              <a:prstGeom prst="rect">
                <a:avLst/>
              </a:prstGeom>
              <a:blipFill>
                <a:blip r:embed="rId5"/>
                <a:stretch>
                  <a:fillRect l="-590" t="-1923" r="-525" b="-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A3DEE68E-5BF9-4246-AC13-C969BB88DBDF}"/>
              </a:ext>
            </a:extLst>
          </p:cNvPr>
          <p:cNvSpPr txBox="1">
            <a:spLocks noChangeArrowheads="1"/>
          </p:cNvSpPr>
          <p:nvPr/>
        </p:nvSpPr>
        <p:spPr>
          <a:xfrm>
            <a:off x="1353228" y="365331"/>
            <a:ext cx="7067961" cy="577618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latin typeface="+mn-lt"/>
                <a:cs typeface="Times New Roman" panose="02020603050405020304" pitchFamily="18" charset="0"/>
              </a:rPr>
              <a:t>Axiomatic Semantics: </a:t>
            </a:r>
            <a:r>
              <a:rPr lang="en-US" sz="3200" dirty="0">
                <a:latin typeface="+mn-lt"/>
                <a:cs typeface="Times New Roman" panose="02020603050405020304" pitchFamily="18" charset="0"/>
              </a:rPr>
              <a:t>The Inference Rule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4C7E15-8ACA-4C9A-8DDB-6C14F7E8AA75}"/>
              </a:ext>
            </a:extLst>
          </p:cNvPr>
          <p:cNvCxnSpPr>
            <a:cxnSpLocks/>
          </p:cNvCxnSpPr>
          <p:nvPr/>
        </p:nvCxnSpPr>
        <p:spPr>
          <a:xfrm>
            <a:off x="3362598" y="6340260"/>
            <a:ext cx="44054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827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FA834B4-4965-4B76-9E45-8904F12CE4E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353228" y="1077900"/>
                <a:ext cx="9297356" cy="5706077"/>
              </a:xfrm>
              <a:prstGeom prst="rect">
                <a:avLst/>
              </a:prstGeom>
            </p:spPr>
            <p:txBody>
              <a:bodyPr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Conditional Statements</a:t>
                </a:r>
              </a:p>
              <a:p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 that the program segment </a:t>
                </a:r>
              </a:p>
              <a:p>
                <a:pPr marL="0" indent="0">
                  <a:buNone/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 {if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&lt; 0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abs := -x 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abs := x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 = |x|</a:t>
                </a:r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correct with respect to the initial assertion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final assertion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 = |x|.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Shown: </a:t>
                </a:r>
              </a:p>
              <a:p>
                <a:pPr lvl="1">
                  <a:lnSpc>
                    <a:spcPct val="120000"/>
                  </a:lnSpc>
                  <a:spcAft>
                    <a:spcPts val="600"/>
                  </a:spcAft>
                </a:pPr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rule of inference is as follows: </a:t>
                </a:r>
                <a:endParaRPr lang="en-US" sz="3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3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sz="3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𝑐𝑜𝑛𝑑𝑖𝑡𝑖𝑜𝑛</m:t>
                    </m:r>
                    <m:r>
                      <a:rPr lang="en-US" sz="3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3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(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3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sz="3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sz="3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𝑐𝑜𝑛𝑑𝑖𝑡𝑖𝑜𝑛</m:t>
                    </m:r>
                    <m:r>
                      <a:rPr lang="en-US" sz="3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sz="3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3800" b="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 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{if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US" sz="3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US" sz="3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FA834B4-4965-4B76-9E45-8904F12CE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228" y="1077900"/>
                <a:ext cx="9297356" cy="5706077"/>
              </a:xfrm>
              <a:prstGeom prst="rect">
                <a:avLst/>
              </a:prstGeom>
              <a:blipFill>
                <a:blip r:embed="rId2"/>
                <a:stretch>
                  <a:fillRect l="-590" t="-1923" b="-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A3DEE68E-5BF9-4246-AC13-C969BB88DBDF}"/>
              </a:ext>
            </a:extLst>
          </p:cNvPr>
          <p:cNvSpPr txBox="1">
            <a:spLocks noChangeArrowheads="1"/>
          </p:cNvSpPr>
          <p:nvPr/>
        </p:nvSpPr>
        <p:spPr>
          <a:xfrm>
            <a:off x="1353228" y="365331"/>
            <a:ext cx="7181172" cy="577618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latin typeface="+mn-lt"/>
                <a:cs typeface="Times New Roman" panose="02020603050405020304" pitchFamily="18" charset="0"/>
              </a:rPr>
              <a:t>Axiomatic Semantics: </a:t>
            </a:r>
            <a:r>
              <a:rPr lang="en-US" sz="3200" dirty="0">
                <a:latin typeface="+mn-lt"/>
                <a:cs typeface="Times New Roman" panose="02020603050405020304" pitchFamily="18" charset="0"/>
              </a:rPr>
              <a:t>The Inference Rule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4C7E15-8ACA-4C9A-8DDB-6C14F7E8AA75}"/>
              </a:ext>
            </a:extLst>
          </p:cNvPr>
          <p:cNvCxnSpPr>
            <a:cxnSpLocks/>
          </p:cNvCxnSpPr>
          <p:nvPr/>
        </p:nvCxnSpPr>
        <p:spPr>
          <a:xfrm>
            <a:off x="3362598" y="6387152"/>
            <a:ext cx="44054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9B0D5E87-9A0A-4FA1-9FD7-06606D495DA5}"/>
              </a:ext>
            </a:extLst>
          </p:cNvPr>
          <p:cNvSpPr/>
          <p:nvPr/>
        </p:nvSpPr>
        <p:spPr>
          <a:xfrm>
            <a:off x="4815726" y="2982437"/>
            <a:ext cx="1499191" cy="44656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 &lt;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9F42B7-7D31-4604-B2A7-6CECC27E6339}"/>
              </a:ext>
            </a:extLst>
          </p:cNvPr>
          <p:cNvSpPr txBox="1"/>
          <p:nvPr/>
        </p:nvSpPr>
        <p:spPr>
          <a:xfrm>
            <a:off x="3264196" y="3854209"/>
            <a:ext cx="1254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abs := -x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51FEE-0553-4C2D-8985-BDCBD97330E4}"/>
              </a:ext>
            </a:extLst>
          </p:cNvPr>
          <p:cNvSpPr txBox="1"/>
          <p:nvPr/>
        </p:nvSpPr>
        <p:spPr>
          <a:xfrm>
            <a:off x="6641001" y="3842720"/>
            <a:ext cx="1254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 abs := 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A24257-3323-4AB5-ACE5-52F76CA00B1B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891517" y="3205718"/>
            <a:ext cx="92420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534218-A930-48AB-B110-8CC8B3FF3B90}"/>
              </a:ext>
            </a:extLst>
          </p:cNvPr>
          <p:cNvCxnSpPr>
            <a:endCxn id="6" idx="0"/>
          </p:cNvCxnSpPr>
          <p:nvPr/>
        </p:nvCxnSpPr>
        <p:spPr>
          <a:xfrm>
            <a:off x="3891517" y="3205718"/>
            <a:ext cx="0" cy="6484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354759-69B3-4716-9CF1-26E4F14A7212}"/>
              </a:ext>
            </a:extLst>
          </p:cNvPr>
          <p:cNvCxnSpPr/>
          <p:nvPr/>
        </p:nvCxnSpPr>
        <p:spPr>
          <a:xfrm>
            <a:off x="7268322" y="3205718"/>
            <a:ext cx="0" cy="6484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24A183-4AED-48E7-83B7-CAE733D11729}"/>
              </a:ext>
            </a:extLst>
          </p:cNvPr>
          <p:cNvCxnSpPr>
            <a:cxnSpLocks/>
          </p:cNvCxnSpPr>
          <p:nvPr/>
        </p:nvCxnSpPr>
        <p:spPr>
          <a:xfrm flipV="1">
            <a:off x="6329516" y="3205719"/>
            <a:ext cx="9388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2FD9BA-A968-4707-B33B-5E9798C97FCB}"/>
              </a:ext>
            </a:extLst>
          </p:cNvPr>
          <p:cNvCxnSpPr/>
          <p:nvPr/>
        </p:nvCxnSpPr>
        <p:spPr>
          <a:xfrm>
            <a:off x="3891517" y="4223541"/>
            <a:ext cx="0" cy="6484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139403-4128-4CFE-8C7C-424567F13A93}"/>
              </a:ext>
            </a:extLst>
          </p:cNvPr>
          <p:cNvCxnSpPr/>
          <p:nvPr/>
        </p:nvCxnSpPr>
        <p:spPr>
          <a:xfrm>
            <a:off x="7268322" y="4212052"/>
            <a:ext cx="0" cy="6484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333A29-9785-4504-BB03-ED3035594476}"/>
              </a:ext>
            </a:extLst>
          </p:cNvPr>
          <p:cNvCxnSpPr>
            <a:cxnSpLocks/>
          </p:cNvCxnSpPr>
          <p:nvPr/>
        </p:nvCxnSpPr>
        <p:spPr>
          <a:xfrm flipV="1">
            <a:off x="3891517" y="4860543"/>
            <a:ext cx="1673804" cy="120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320063-1EC4-480D-ACDC-4C09342DA223}"/>
              </a:ext>
            </a:extLst>
          </p:cNvPr>
          <p:cNvCxnSpPr>
            <a:cxnSpLocks/>
          </p:cNvCxnSpPr>
          <p:nvPr/>
        </p:nvCxnSpPr>
        <p:spPr>
          <a:xfrm flipH="1">
            <a:off x="5539802" y="4860543"/>
            <a:ext cx="1728520" cy="11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44171D-1B4C-47E1-A947-B68B4959151E}"/>
              </a:ext>
            </a:extLst>
          </p:cNvPr>
          <p:cNvCxnSpPr/>
          <p:nvPr/>
        </p:nvCxnSpPr>
        <p:spPr>
          <a:xfrm>
            <a:off x="5539802" y="4860543"/>
            <a:ext cx="0" cy="6484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005EF8-9B94-4298-A556-0DD46299B171}"/>
              </a:ext>
            </a:extLst>
          </p:cNvPr>
          <p:cNvCxnSpPr/>
          <p:nvPr/>
        </p:nvCxnSpPr>
        <p:spPr>
          <a:xfrm>
            <a:off x="5568866" y="2355212"/>
            <a:ext cx="0" cy="6484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2583023-6DEC-4B50-B570-17FBC54ED131}"/>
              </a:ext>
            </a:extLst>
          </p:cNvPr>
          <p:cNvSpPr txBox="1"/>
          <p:nvPr/>
        </p:nvSpPr>
        <p:spPr>
          <a:xfrm>
            <a:off x="1573619" y="4967336"/>
            <a:ext cx="1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 = |x|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4A93B1-3FF4-4286-B80D-7BFA7CFDF985}"/>
              </a:ext>
            </a:extLst>
          </p:cNvPr>
          <p:cNvCxnSpPr/>
          <p:nvPr/>
        </p:nvCxnSpPr>
        <p:spPr>
          <a:xfrm>
            <a:off x="2955851" y="5178056"/>
            <a:ext cx="25358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AED470-BD03-4F77-AA8D-BF584CB3A4B3}"/>
              </a:ext>
            </a:extLst>
          </p:cNvPr>
          <p:cNvSpPr txBox="1"/>
          <p:nvPr/>
        </p:nvSpPr>
        <p:spPr>
          <a:xfrm>
            <a:off x="967564" y="3335361"/>
            <a:ext cx="1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-x = |x|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97997C-A3E6-41C7-A65C-3437C2690E4C}"/>
              </a:ext>
            </a:extLst>
          </p:cNvPr>
          <p:cNvSpPr txBox="1"/>
          <p:nvPr/>
        </p:nvSpPr>
        <p:spPr>
          <a:xfrm>
            <a:off x="2461177" y="2548162"/>
            <a:ext cx="199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&lt; 0)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∧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-x = |x|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0E7296-280D-4E50-92E6-2E0DF0E34A46}"/>
              </a:ext>
            </a:extLst>
          </p:cNvPr>
          <p:cNvCxnSpPr>
            <a:cxnSpLocks/>
          </p:cNvCxnSpPr>
          <p:nvPr/>
        </p:nvCxnSpPr>
        <p:spPr>
          <a:xfrm>
            <a:off x="2076892" y="3533553"/>
            <a:ext cx="181462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D9B840-93D3-4C80-8C5B-9FC480F7D398}"/>
              </a:ext>
            </a:extLst>
          </p:cNvPr>
          <p:cNvCxnSpPr>
            <a:cxnSpLocks/>
          </p:cNvCxnSpPr>
          <p:nvPr/>
        </p:nvCxnSpPr>
        <p:spPr>
          <a:xfrm>
            <a:off x="4456813" y="2750287"/>
            <a:ext cx="110850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79DA69-018E-40AB-AD7A-ECE048133BF1}"/>
              </a:ext>
            </a:extLst>
          </p:cNvPr>
          <p:cNvCxnSpPr>
            <a:cxnSpLocks/>
          </p:cNvCxnSpPr>
          <p:nvPr/>
        </p:nvCxnSpPr>
        <p:spPr>
          <a:xfrm>
            <a:off x="7268322" y="3550183"/>
            <a:ext cx="181462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3BF1997-8D78-4A76-BD78-A9E5FFA75EB2}"/>
              </a:ext>
            </a:extLst>
          </p:cNvPr>
          <p:cNvSpPr txBox="1"/>
          <p:nvPr/>
        </p:nvSpPr>
        <p:spPr>
          <a:xfrm>
            <a:off x="9137896" y="3365517"/>
            <a:ext cx="1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q: 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|x|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005BA31-2301-40E5-A8C5-E60EB7F9FC96}"/>
              </a:ext>
            </a:extLst>
          </p:cNvPr>
          <p:cNvCxnSpPr>
            <a:cxnSpLocks/>
          </p:cNvCxnSpPr>
          <p:nvPr/>
        </p:nvCxnSpPr>
        <p:spPr>
          <a:xfrm>
            <a:off x="5690411" y="2750287"/>
            <a:ext cx="110850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64DB9E-D69B-4324-BFDC-D18E6423BA21}"/>
                  </a:ext>
                </a:extLst>
              </p:cNvPr>
              <p:cNvSpPr txBox="1"/>
              <p:nvPr/>
            </p:nvSpPr>
            <p:spPr>
              <a:xfrm>
                <a:off x="6977699" y="2583331"/>
                <a:ext cx="22483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 &lt; 0)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= |x|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64DB9E-D69B-4324-BFDC-D18E6423B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699" y="2583331"/>
                <a:ext cx="2248361" cy="369332"/>
              </a:xfrm>
              <a:prstGeom prst="rect">
                <a:avLst/>
              </a:prstGeom>
              <a:blipFill>
                <a:blip r:embed="rId3"/>
                <a:stretch>
                  <a:fillRect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A0AB082-4F38-427F-8A65-E74226D63BAE}"/>
              </a:ext>
            </a:extLst>
          </p:cNvPr>
          <p:cNvCxnSpPr>
            <a:cxnSpLocks/>
          </p:cNvCxnSpPr>
          <p:nvPr/>
        </p:nvCxnSpPr>
        <p:spPr>
          <a:xfrm>
            <a:off x="5565321" y="2457210"/>
            <a:ext cx="110850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0F641EB-077B-4A82-B3CE-51ED2E952B1F}"/>
              </a:ext>
            </a:extLst>
          </p:cNvPr>
          <p:cNvSpPr txBox="1"/>
          <p:nvPr/>
        </p:nvSpPr>
        <p:spPr>
          <a:xfrm>
            <a:off x="6782271" y="2267138"/>
            <a:ext cx="93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</a:t>
            </a:r>
          </a:p>
        </p:txBody>
      </p:sp>
    </p:spTree>
    <p:extLst>
      <p:ext uri="{BB962C8B-B14F-4D97-AF65-F5344CB8AC3E}">
        <p14:creationId xmlns:p14="http://schemas.microsoft.com/office/powerpoint/2010/main" val="3270660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46FACDA-03A3-41A1-8024-06FA1156448E}"/>
              </a:ext>
            </a:extLst>
          </p:cNvPr>
          <p:cNvSpPr txBox="1">
            <a:spLocks noChangeArrowheads="1"/>
          </p:cNvSpPr>
          <p:nvPr/>
        </p:nvSpPr>
        <p:spPr>
          <a:xfrm>
            <a:off x="1699694" y="327905"/>
            <a:ext cx="7331095" cy="577618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latin typeface="+mn-lt"/>
                <a:cs typeface="Times New Roman" panose="02020603050405020304" pitchFamily="18" charset="0"/>
              </a:rPr>
              <a:t>Axiomatic Semantics: </a:t>
            </a:r>
            <a:r>
              <a:rPr lang="en-US" sz="3200" dirty="0">
                <a:latin typeface="+mn-lt"/>
                <a:cs typeface="Times New Roman" panose="02020603050405020304" pitchFamily="18" charset="0"/>
              </a:rPr>
              <a:t>The Inference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C35DCB74-9C0A-4120-A863-09B1A156643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829381" y="1123173"/>
                <a:ext cx="8917277" cy="555292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Loop Invariants</a:t>
                </a:r>
              </a:p>
              <a:p>
                <a:pPr marL="457200" indent="-457200"/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program segment is of the form</a:t>
                </a:r>
              </a:p>
              <a:p>
                <a:pPr marL="457200" lvl="1" indent="-457200">
                  <a:buNone/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while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marL="457200" indent="-457200"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	The block of statements,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repeatedly executed until condition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(also called Guard)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become false. </a:t>
                </a:r>
              </a:p>
              <a:p>
                <a:pPr marL="457200" indent="-457200"/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an assertion,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remains true each time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executed. 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</a:t>
                </a:r>
                <a:r>
                  <a:rPr lang="en-US" alt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loop invariant 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(the inductive hypothesis)</a:t>
                </a:r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(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){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true.</a:t>
                </a:r>
              </a:p>
              <a:p>
                <a:pPr marL="457200" indent="-457200"/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loop invariant. It follows that if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true before the program segment is executed, (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are true after termination, if it occurs. This rule of influence (for logical pretest loops) is </a:t>
                </a:r>
              </a:p>
              <a:p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C35DCB74-9C0A-4120-A863-09B1A1566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381" y="1123173"/>
                <a:ext cx="8917277" cy="5552929"/>
              </a:xfrm>
              <a:prstGeom prst="rect">
                <a:avLst/>
              </a:prstGeom>
              <a:blipFill>
                <a:blip r:embed="rId2"/>
                <a:stretch>
                  <a:fillRect l="-1025" t="-1537" r="-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2A226583-C17B-4DC5-AC70-43F5110C4127}"/>
                  </a:ext>
                </a:extLst>
              </p:cNvPr>
              <p:cNvSpPr txBox="1"/>
              <p:nvPr/>
            </p:nvSpPr>
            <p:spPr bwMode="auto">
              <a:xfrm>
                <a:off x="3931609" y="5389558"/>
                <a:ext cx="4069047" cy="96355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en-US" sz="2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en-US" sz="2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∧</m:t>
                          </m:r>
                          <m:r>
                            <m:rPr>
                              <m:nor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}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∧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¬</m:t>
                          </m:r>
                          <m:r>
                            <m:rPr>
                              <m:nor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2A226583-C17B-4DC5-AC70-43F5110C4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1609" y="5389558"/>
                <a:ext cx="4069047" cy="963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185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46FACDA-03A3-41A1-8024-06FA1156448E}"/>
              </a:ext>
            </a:extLst>
          </p:cNvPr>
          <p:cNvSpPr txBox="1">
            <a:spLocks noChangeArrowheads="1"/>
          </p:cNvSpPr>
          <p:nvPr/>
        </p:nvSpPr>
        <p:spPr>
          <a:xfrm>
            <a:off x="873284" y="299424"/>
            <a:ext cx="7034650" cy="577618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latin typeface="+mn-lt"/>
                <a:cs typeface="Times New Roman" panose="02020603050405020304" pitchFamily="18" charset="0"/>
              </a:rPr>
              <a:t>Axiomatic Semantics: </a:t>
            </a:r>
            <a:r>
              <a:rPr lang="en-US" sz="3200" dirty="0">
                <a:latin typeface="+mn-lt"/>
                <a:cs typeface="Times New Roman" panose="02020603050405020304" pitchFamily="18" charset="0"/>
              </a:rPr>
              <a:t>The Inference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C35DCB74-9C0A-4120-A863-09B1A156643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10002" y="863973"/>
                <a:ext cx="8526600" cy="605257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Loop Invariants</a:t>
                </a:r>
              </a:p>
              <a:p>
                <a:pPr marL="457200" indent="-457200"/>
                <a:r>
                  <a:rPr lang="en-US" alt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the program segment terminates with                                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factorial = n!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positive integer.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:= 1;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factorial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:= 1;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n 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:=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factorial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:=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factorial *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457200" indent="-457200">
                  <a:spcBef>
                    <a:spcPts val="1200"/>
                  </a:spcBef>
                </a:pP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assertion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(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factorial =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                                     First, prove that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loop invariant.  </a:t>
                </a:r>
              </a:p>
              <a:p>
                <a:pPr marL="457200" indent="-457200">
                  <a:spcBef>
                    <a:spcPts val="1800"/>
                  </a:spcBef>
                </a:pP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at the beginning of executing the while-loop,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true and the condition (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of the while loop holds. i.e., assume that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factorial =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that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n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spcBef>
                    <a:spcPts val="1200"/>
                  </a:spcBef>
                </a:pP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new values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 </a:t>
                </a:r>
                <a14:m>
                  <m:oMath xmlns:m="http://schemas.openxmlformats.org/officeDocument/2006/math">
                    <m:r>
                      <a:rPr lang="en-US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n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the new value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factorial</a:t>
                </a:r>
                <a:r>
                  <a:rPr lang="en-US" altLang="en-US" sz="2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factorial</a:t>
                </a:r>
                <a:r>
                  <a:rPr lang="en-US" altLang="en-US" sz="2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factorial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*(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+ 1) = (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+ 1)! =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 . Thus,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true at the end of the execution of the loop. This shows that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loop invariant.</a:t>
                </a:r>
              </a:p>
              <a:p>
                <a:pPr marL="457200" indent="-457200">
                  <a:spcBef>
                    <a:spcPts val="1200"/>
                  </a:spcBef>
                </a:pP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consider the program segment. ….</a:t>
                </a:r>
              </a:p>
              <a:p>
                <a:pPr marL="0" indent="0">
                  <a:buNone/>
                </a:pPr>
                <a:endParaRPr lang="en-US" altLang="en-US" sz="2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7013" indent="-227013"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C35DCB74-9C0A-4120-A863-09B1A1566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02" y="863973"/>
                <a:ext cx="8526600" cy="6052574"/>
              </a:xfrm>
              <a:prstGeom prst="rect">
                <a:avLst/>
              </a:prstGeom>
              <a:blipFill>
                <a:blip r:embed="rId2"/>
                <a:stretch>
                  <a:fillRect l="-930" t="-1208" r="-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7B3D5EF4-648E-4C3D-9DE9-6F11FA46DE63}"/>
              </a:ext>
            </a:extLst>
          </p:cNvPr>
          <p:cNvSpPr/>
          <p:nvPr/>
        </p:nvSpPr>
        <p:spPr>
          <a:xfrm>
            <a:off x="9683928" y="2173945"/>
            <a:ext cx="1499191" cy="44656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1EC51-F409-47D2-9AE0-EC28F5BF9972}"/>
              </a:ext>
            </a:extLst>
          </p:cNvPr>
          <p:cNvSpPr txBox="1"/>
          <p:nvPr/>
        </p:nvSpPr>
        <p:spPr>
          <a:xfrm>
            <a:off x="9806202" y="2849071"/>
            <a:ext cx="1254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81EC0-16C0-4DA2-BDCF-49F712939946}"/>
              </a:ext>
            </a:extLst>
          </p:cNvPr>
          <p:cNvSpPr txBox="1"/>
          <p:nvPr/>
        </p:nvSpPr>
        <p:spPr>
          <a:xfrm>
            <a:off x="9745064" y="1540078"/>
            <a:ext cx="13769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factorial :=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89D54-B8FC-4706-A408-51FD9E5C7527}"/>
              </a:ext>
            </a:extLst>
          </p:cNvPr>
          <p:cNvSpPr txBox="1"/>
          <p:nvPr/>
        </p:nvSpPr>
        <p:spPr>
          <a:xfrm>
            <a:off x="9806202" y="973343"/>
            <a:ext cx="1254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:=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03782F-8CF1-4A4B-A8BF-0CE7FD54D79C}"/>
              </a:ext>
            </a:extLst>
          </p:cNvPr>
          <p:cNvCxnSpPr>
            <a:endCxn id="7" idx="0"/>
          </p:cNvCxnSpPr>
          <p:nvPr/>
        </p:nvCxnSpPr>
        <p:spPr>
          <a:xfrm>
            <a:off x="10433523" y="708808"/>
            <a:ext cx="0" cy="264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8F8DA8-C19B-4C58-AF58-98CA17525646}"/>
              </a:ext>
            </a:extLst>
          </p:cNvPr>
          <p:cNvCxnSpPr/>
          <p:nvPr/>
        </p:nvCxnSpPr>
        <p:spPr>
          <a:xfrm>
            <a:off x="10433522" y="1342675"/>
            <a:ext cx="0" cy="264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FF59A1-669C-4462-90F6-20EF54DA1B12}"/>
              </a:ext>
            </a:extLst>
          </p:cNvPr>
          <p:cNvCxnSpPr/>
          <p:nvPr/>
        </p:nvCxnSpPr>
        <p:spPr>
          <a:xfrm>
            <a:off x="10433522" y="1909410"/>
            <a:ext cx="0" cy="264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E1819D-E256-4027-8E87-4F6D0F116F7D}"/>
              </a:ext>
            </a:extLst>
          </p:cNvPr>
          <p:cNvCxnSpPr/>
          <p:nvPr/>
        </p:nvCxnSpPr>
        <p:spPr>
          <a:xfrm>
            <a:off x="10441343" y="2632045"/>
            <a:ext cx="0" cy="264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FDCD0F-A6EB-4606-8B6E-E2E5B4986D72}"/>
              </a:ext>
            </a:extLst>
          </p:cNvPr>
          <p:cNvCxnSpPr/>
          <p:nvPr/>
        </p:nvCxnSpPr>
        <p:spPr>
          <a:xfrm>
            <a:off x="10437320" y="3218403"/>
            <a:ext cx="0" cy="264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28F10A-30B9-42B3-A432-C5B57F8394BB}"/>
              </a:ext>
            </a:extLst>
          </p:cNvPr>
          <p:cNvCxnSpPr>
            <a:cxnSpLocks/>
          </p:cNvCxnSpPr>
          <p:nvPr/>
        </p:nvCxnSpPr>
        <p:spPr>
          <a:xfrm>
            <a:off x="9231082" y="2041677"/>
            <a:ext cx="1202440" cy="1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9178EC-49B8-4940-BA0B-DB9E515D8DAE}"/>
              </a:ext>
            </a:extLst>
          </p:cNvPr>
          <p:cNvCxnSpPr/>
          <p:nvPr/>
        </p:nvCxnSpPr>
        <p:spPr>
          <a:xfrm>
            <a:off x="9231082" y="2041677"/>
            <a:ext cx="0" cy="1308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F56D85-3521-4724-87EF-1EAB6A0EA1EB}"/>
              </a:ext>
            </a:extLst>
          </p:cNvPr>
          <p:cNvCxnSpPr/>
          <p:nvPr/>
        </p:nvCxnSpPr>
        <p:spPr>
          <a:xfrm>
            <a:off x="9231082" y="3344567"/>
            <a:ext cx="1231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7257C8-8227-42B9-B0F5-71B175CD97DB}"/>
              </a:ext>
            </a:extLst>
          </p:cNvPr>
          <p:cNvCxnSpPr>
            <a:cxnSpLocks/>
          </p:cNvCxnSpPr>
          <p:nvPr/>
        </p:nvCxnSpPr>
        <p:spPr>
          <a:xfrm>
            <a:off x="9178831" y="1950721"/>
            <a:ext cx="1254692" cy="78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FEFED8-BBB5-4B5A-92C0-FB062B7A2B5E}"/>
                  </a:ext>
                </a:extLst>
              </p:cNvPr>
              <p:cNvSpPr txBox="1"/>
              <p:nvPr/>
            </p:nvSpPr>
            <p:spPr>
              <a:xfrm>
                <a:off x="6823586" y="1914736"/>
                <a:ext cx="246298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factorial =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FEFED8-BBB5-4B5A-92C0-FB062B7A2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586" y="1914736"/>
                <a:ext cx="2462981" cy="369332"/>
              </a:xfrm>
              <a:prstGeom prst="rect">
                <a:avLst/>
              </a:prstGeom>
              <a:blipFill>
                <a:blip r:embed="rId3"/>
                <a:stretch>
                  <a:fillRect l="-1980" t="-11475" b="-229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454C7D-ACCE-44DC-B873-A8E104755552}"/>
              </a:ext>
            </a:extLst>
          </p:cNvPr>
          <p:cNvCxnSpPr>
            <a:cxnSpLocks/>
          </p:cNvCxnSpPr>
          <p:nvPr/>
        </p:nvCxnSpPr>
        <p:spPr>
          <a:xfrm>
            <a:off x="9143720" y="1431885"/>
            <a:ext cx="1254642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0BFF87-A824-4DA5-9E14-85BE7E6F3D08}"/>
              </a:ext>
            </a:extLst>
          </p:cNvPr>
          <p:cNvCxnSpPr>
            <a:cxnSpLocks/>
          </p:cNvCxnSpPr>
          <p:nvPr/>
        </p:nvCxnSpPr>
        <p:spPr>
          <a:xfrm>
            <a:off x="9064428" y="822844"/>
            <a:ext cx="1376915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D83CC7-D0D4-4DF5-BB87-737313E79820}"/>
                  </a:ext>
                </a:extLst>
              </p:cNvPr>
              <p:cNvSpPr txBox="1"/>
              <p:nvPr/>
            </p:nvSpPr>
            <p:spPr>
              <a:xfrm>
                <a:off x="7647965" y="1258403"/>
                <a:ext cx="173686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D83CC7-D0D4-4DF5-BB87-737313E79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965" y="1258403"/>
                <a:ext cx="1736868" cy="369332"/>
              </a:xfrm>
              <a:prstGeom prst="rect">
                <a:avLst/>
              </a:prstGeom>
              <a:blipFill>
                <a:blip r:embed="rId4"/>
                <a:stretch>
                  <a:fillRect l="-3158" t="-11475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446A23-44E8-4844-938D-2FB447C79160}"/>
                  </a:ext>
                </a:extLst>
              </p:cNvPr>
              <p:cNvSpPr txBox="1"/>
              <p:nvPr/>
            </p:nvSpPr>
            <p:spPr>
              <a:xfrm>
                <a:off x="7614735" y="663468"/>
                <a:ext cx="173686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1!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446A23-44E8-4844-938D-2FB447C79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735" y="663468"/>
                <a:ext cx="1736868" cy="369332"/>
              </a:xfrm>
              <a:prstGeom prst="rect">
                <a:avLst/>
              </a:prstGeom>
              <a:blipFill>
                <a:blip r:embed="rId5"/>
                <a:stretch>
                  <a:fillRect l="-2807" t="-13333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90E5BA-AE7F-40F6-B053-40C785B9AFE9}"/>
              </a:ext>
            </a:extLst>
          </p:cNvPr>
          <p:cNvCxnSpPr>
            <a:cxnSpLocks/>
          </p:cNvCxnSpPr>
          <p:nvPr/>
        </p:nvCxnSpPr>
        <p:spPr>
          <a:xfrm flipH="1" flipV="1">
            <a:off x="8055076" y="1567050"/>
            <a:ext cx="1" cy="39207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ACA50F-721E-4A80-80FF-5FEF77F3E545}"/>
              </a:ext>
            </a:extLst>
          </p:cNvPr>
          <p:cNvCxnSpPr/>
          <p:nvPr/>
        </p:nvCxnSpPr>
        <p:spPr>
          <a:xfrm flipH="1" flipV="1">
            <a:off x="8055075" y="934757"/>
            <a:ext cx="1" cy="39207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54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4F2E00-AB08-4092-B356-C15EDE600B64}"/>
              </a:ext>
            </a:extLst>
          </p:cNvPr>
          <p:cNvSpPr/>
          <p:nvPr/>
        </p:nvSpPr>
        <p:spPr>
          <a:xfrm>
            <a:off x="2543907" y="2204746"/>
            <a:ext cx="7913077" cy="2583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What is a </a:t>
            </a:r>
            <a:r>
              <a:rPr lang="en-US" sz="28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517525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problem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a question to which we seek an answer.</a:t>
            </a:r>
          </a:p>
          <a:p>
            <a:pPr marL="517525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0.1.1:  An example of a problem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Sort a list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numbers in nondecreasing order.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The answer is the numbers in sorted sequence.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8875FE58-AA7B-4B7B-A4AC-8015F2159394}"/>
              </a:ext>
            </a:extLst>
          </p:cNvPr>
          <p:cNvSpPr/>
          <p:nvPr/>
        </p:nvSpPr>
        <p:spPr>
          <a:xfrm>
            <a:off x="835100" y="1261989"/>
            <a:ext cx="1708807" cy="635197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Recall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4CF08016-0022-4A2E-BDAD-696B1A3B4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962" y="1184366"/>
            <a:ext cx="755956" cy="54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0297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46FACDA-03A3-41A1-8024-06FA1156448E}"/>
              </a:ext>
            </a:extLst>
          </p:cNvPr>
          <p:cNvSpPr txBox="1">
            <a:spLocks noChangeArrowheads="1"/>
          </p:cNvSpPr>
          <p:nvPr/>
        </p:nvSpPr>
        <p:spPr>
          <a:xfrm>
            <a:off x="1020426" y="299504"/>
            <a:ext cx="7034650" cy="5776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latin typeface="+mn-lt"/>
                <a:cs typeface="Times New Roman" panose="02020603050405020304" pitchFamily="18" charset="0"/>
              </a:rPr>
              <a:t>Axiomatic Semantics: </a:t>
            </a:r>
            <a:r>
              <a:rPr lang="en-US" sz="3200" dirty="0">
                <a:latin typeface="+mn-lt"/>
                <a:cs typeface="Times New Roman" panose="02020603050405020304" pitchFamily="18" charset="0"/>
              </a:rPr>
              <a:t>The Inference Rule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35DCB74-9C0A-4120-A863-09B1A1566436}"/>
              </a:ext>
            </a:extLst>
          </p:cNvPr>
          <p:cNvSpPr txBox="1">
            <a:spLocks noChangeArrowheads="1"/>
          </p:cNvSpPr>
          <p:nvPr/>
        </p:nvSpPr>
        <p:spPr>
          <a:xfrm>
            <a:off x="1074227" y="1004246"/>
            <a:ext cx="9093696" cy="51816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Invariants (another approach)</a:t>
            </a:r>
          </a:p>
          <a:p>
            <a:r>
              <a:rPr lang="en-US" alt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the following program segment terminates                                with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factorial = n!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positive integer.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factorial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 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factorial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factorial *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alt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7013" indent="-227013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7B3D5EF4-648E-4C3D-9DE9-6F11FA46DE63}"/>
              </a:ext>
            </a:extLst>
          </p:cNvPr>
          <p:cNvSpPr/>
          <p:nvPr/>
        </p:nvSpPr>
        <p:spPr>
          <a:xfrm>
            <a:off x="9797145" y="2156527"/>
            <a:ext cx="1499191" cy="44656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1EC51-F409-47D2-9AE0-EC28F5BF9972}"/>
              </a:ext>
            </a:extLst>
          </p:cNvPr>
          <p:cNvSpPr txBox="1"/>
          <p:nvPr/>
        </p:nvSpPr>
        <p:spPr>
          <a:xfrm>
            <a:off x="9919419" y="2831653"/>
            <a:ext cx="1254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81EC0-16C0-4DA2-BDCF-49F712939946}"/>
              </a:ext>
            </a:extLst>
          </p:cNvPr>
          <p:cNvSpPr txBox="1"/>
          <p:nvPr/>
        </p:nvSpPr>
        <p:spPr>
          <a:xfrm>
            <a:off x="9858281" y="1522660"/>
            <a:ext cx="13769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factorial :=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89D54-B8FC-4706-A408-51FD9E5C7527}"/>
              </a:ext>
            </a:extLst>
          </p:cNvPr>
          <p:cNvSpPr txBox="1"/>
          <p:nvPr/>
        </p:nvSpPr>
        <p:spPr>
          <a:xfrm>
            <a:off x="9919419" y="955925"/>
            <a:ext cx="1254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:=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03782F-8CF1-4A4B-A8BF-0CE7FD54D79C}"/>
              </a:ext>
            </a:extLst>
          </p:cNvPr>
          <p:cNvCxnSpPr>
            <a:endCxn id="7" idx="0"/>
          </p:cNvCxnSpPr>
          <p:nvPr/>
        </p:nvCxnSpPr>
        <p:spPr>
          <a:xfrm>
            <a:off x="10546740" y="691390"/>
            <a:ext cx="0" cy="264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8F8DA8-C19B-4C58-AF58-98CA17525646}"/>
              </a:ext>
            </a:extLst>
          </p:cNvPr>
          <p:cNvCxnSpPr/>
          <p:nvPr/>
        </p:nvCxnSpPr>
        <p:spPr>
          <a:xfrm>
            <a:off x="10546739" y="1325257"/>
            <a:ext cx="0" cy="264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FF59A1-669C-4462-90F6-20EF54DA1B12}"/>
              </a:ext>
            </a:extLst>
          </p:cNvPr>
          <p:cNvCxnSpPr/>
          <p:nvPr/>
        </p:nvCxnSpPr>
        <p:spPr>
          <a:xfrm>
            <a:off x="10546739" y="1891992"/>
            <a:ext cx="0" cy="264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E1819D-E256-4027-8E87-4F6D0F116F7D}"/>
              </a:ext>
            </a:extLst>
          </p:cNvPr>
          <p:cNvCxnSpPr/>
          <p:nvPr/>
        </p:nvCxnSpPr>
        <p:spPr>
          <a:xfrm>
            <a:off x="10554560" y="2614627"/>
            <a:ext cx="0" cy="264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FDCD0F-A6EB-4606-8B6E-E2E5B4986D72}"/>
              </a:ext>
            </a:extLst>
          </p:cNvPr>
          <p:cNvCxnSpPr/>
          <p:nvPr/>
        </p:nvCxnSpPr>
        <p:spPr>
          <a:xfrm>
            <a:off x="10550537" y="3200985"/>
            <a:ext cx="0" cy="264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28F10A-30B9-42B3-A432-C5B57F8394BB}"/>
              </a:ext>
            </a:extLst>
          </p:cNvPr>
          <p:cNvCxnSpPr/>
          <p:nvPr/>
        </p:nvCxnSpPr>
        <p:spPr>
          <a:xfrm>
            <a:off x="9314802" y="2043923"/>
            <a:ext cx="1231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9178EC-49B8-4940-BA0B-DB9E515D8DAE}"/>
              </a:ext>
            </a:extLst>
          </p:cNvPr>
          <p:cNvCxnSpPr/>
          <p:nvPr/>
        </p:nvCxnSpPr>
        <p:spPr>
          <a:xfrm>
            <a:off x="9344299" y="2024259"/>
            <a:ext cx="0" cy="1308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F56D85-3521-4724-87EF-1EAB6A0EA1EB}"/>
              </a:ext>
            </a:extLst>
          </p:cNvPr>
          <p:cNvCxnSpPr/>
          <p:nvPr/>
        </p:nvCxnSpPr>
        <p:spPr>
          <a:xfrm>
            <a:off x="9344299" y="3327149"/>
            <a:ext cx="1231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7257C8-8227-42B9-B0F5-71B175CD97DB}"/>
              </a:ext>
            </a:extLst>
          </p:cNvPr>
          <p:cNvCxnSpPr>
            <a:cxnSpLocks/>
          </p:cNvCxnSpPr>
          <p:nvPr/>
        </p:nvCxnSpPr>
        <p:spPr>
          <a:xfrm>
            <a:off x="9161870" y="2065198"/>
            <a:ext cx="1365203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FEFED8-BBB5-4B5A-92C0-FB062B7A2B5E}"/>
                  </a:ext>
                </a:extLst>
              </p:cNvPr>
              <p:cNvSpPr txBox="1"/>
              <p:nvPr/>
            </p:nvSpPr>
            <p:spPr>
              <a:xfrm>
                <a:off x="6823586" y="1914736"/>
                <a:ext cx="246298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factorial =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FEFED8-BBB5-4B5A-92C0-FB062B7A2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586" y="1914736"/>
                <a:ext cx="2462981" cy="369332"/>
              </a:xfrm>
              <a:prstGeom prst="rect">
                <a:avLst/>
              </a:prstGeom>
              <a:blipFill>
                <a:blip r:embed="rId2"/>
                <a:stretch>
                  <a:fillRect l="-1980" t="-11475" b="-229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454C7D-ACCE-44DC-B873-A8E104755552}"/>
              </a:ext>
            </a:extLst>
          </p:cNvPr>
          <p:cNvCxnSpPr>
            <a:cxnSpLocks/>
          </p:cNvCxnSpPr>
          <p:nvPr/>
        </p:nvCxnSpPr>
        <p:spPr>
          <a:xfrm>
            <a:off x="9242014" y="1416585"/>
            <a:ext cx="1289977" cy="77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0BFF87-A824-4DA5-9E14-85BE7E6F3D08}"/>
              </a:ext>
            </a:extLst>
          </p:cNvPr>
          <p:cNvCxnSpPr>
            <a:cxnSpLocks/>
          </p:cNvCxnSpPr>
          <p:nvPr/>
        </p:nvCxnSpPr>
        <p:spPr>
          <a:xfrm flipV="1">
            <a:off x="9291722" y="805427"/>
            <a:ext cx="1262838" cy="111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D83CC7-D0D4-4DF5-BB87-737313E79820}"/>
                  </a:ext>
                </a:extLst>
              </p:cNvPr>
              <p:cNvSpPr txBox="1"/>
              <p:nvPr/>
            </p:nvSpPr>
            <p:spPr>
              <a:xfrm>
                <a:off x="7471978" y="1235136"/>
                <a:ext cx="173686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D83CC7-D0D4-4DF5-BB87-737313E79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978" y="1235136"/>
                <a:ext cx="1736868" cy="369332"/>
              </a:xfrm>
              <a:prstGeom prst="rect">
                <a:avLst/>
              </a:prstGeom>
              <a:blipFill>
                <a:blip r:embed="rId3"/>
                <a:stretch>
                  <a:fillRect l="-3158" t="-13333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446A23-44E8-4844-938D-2FB447C79160}"/>
                  </a:ext>
                </a:extLst>
              </p:cNvPr>
              <p:cNvSpPr txBox="1"/>
              <p:nvPr/>
            </p:nvSpPr>
            <p:spPr>
              <a:xfrm>
                <a:off x="7505146" y="626360"/>
                <a:ext cx="173686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1!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446A23-44E8-4844-938D-2FB447C79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146" y="626360"/>
                <a:ext cx="1736868" cy="369332"/>
              </a:xfrm>
              <a:prstGeom prst="rect">
                <a:avLst/>
              </a:prstGeom>
              <a:blipFill>
                <a:blip r:embed="rId4"/>
                <a:stretch>
                  <a:fillRect l="-2807" t="-13333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90E5BA-AE7F-40F6-B053-40C785B9AFE9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8055076" y="1522660"/>
            <a:ext cx="1" cy="39207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ACA50F-721E-4A80-80FF-5FEF77F3E545}"/>
              </a:ext>
            </a:extLst>
          </p:cNvPr>
          <p:cNvCxnSpPr/>
          <p:nvPr/>
        </p:nvCxnSpPr>
        <p:spPr>
          <a:xfrm flipH="1" flipV="1">
            <a:off x="8055075" y="925879"/>
            <a:ext cx="1" cy="39207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E39ECBDE-038E-437F-A85F-9F339B5AB6F0}"/>
              </a:ext>
            </a:extLst>
          </p:cNvPr>
          <p:cNvSpPr/>
          <p:nvPr/>
        </p:nvSpPr>
        <p:spPr>
          <a:xfrm>
            <a:off x="4844517" y="4884978"/>
            <a:ext cx="1499191" cy="44656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B5AD37-B93D-46F1-B166-60ECA02C27E4}"/>
              </a:ext>
            </a:extLst>
          </p:cNvPr>
          <p:cNvSpPr txBox="1"/>
          <p:nvPr/>
        </p:nvSpPr>
        <p:spPr>
          <a:xfrm>
            <a:off x="4966791" y="5510944"/>
            <a:ext cx="1254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:=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F480E1-1A10-4CF8-B7D9-12087BED8069}"/>
              </a:ext>
            </a:extLst>
          </p:cNvPr>
          <p:cNvSpPr txBox="1"/>
          <p:nvPr/>
        </p:nvSpPr>
        <p:spPr>
          <a:xfrm>
            <a:off x="4905653" y="4192119"/>
            <a:ext cx="13769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factorial :=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5C5DB4-0D4C-463A-8EA1-232602E09552}"/>
              </a:ext>
            </a:extLst>
          </p:cNvPr>
          <p:cNvSpPr txBox="1"/>
          <p:nvPr/>
        </p:nvSpPr>
        <p:spPr>
          <a:xfrm>
            <a:off x="4966791" y="3595888"/>
            <a:ext cx="1254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:= 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FA4D95-F840-43DE-82BE-E91625E68CF0}"/>
              </a:ext>
            </a:extLst>
          </p:cNvPr>
          <p:cNvCxnSpPr>
            <a:cxnSpLocks/>
          </p:cNvCxnSpPr>
          <p:nvPr/>
        </p:nvCxnSpPr>
        <p:spPr>
          <a:xfrm>
            <a:off x="5594112" y="3360849"/>
            <a:ext cx="0" cy="264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0BAD21B-8FEB-446B-91C0-ADD1803286E0}"/>
              </a:ext>
            </a:extLst>
          </p:cNvPr>
          <p:cNvCxnSpPr/>
          <p:nvPr/>
        </p:nvCxnSpPr>
        <p:spPr>
          <a:xfrm>
            <a:off x="5594111" y="3965220"/>
            <a:ext cx="0" cy="264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BF12A5-359D-4DEF-8007-DC56DE83BFE3}"/>
              </a:ext>
            </a:extLst>
          </p:cNvPr>
          <p:cNvCxnSpPr/>
          <p:nvPr/>
        </p:nvCxnSpPr>
        <p:spPr>
          <a:xfrm>
            <a:off x="5594111" y="4620443"/>
            <a:ext cx="0" cy="264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D5B058-67C4-4890-ACF2-AAF6F5D984C0}"/>
              </a:ext>
            </a:extLst>
          </p:cNvPr>
          <p:cNvCxnSpPr>
            <a:cxnSpLocks/>
          </p:cNvCxnSpPr>
          <p:nvPr/>
        </p:nvCxnSpPr>
        <p:spPr>
          <a:xfrm>
            <a:off x="5601932" y="5338382"/>
            <a:ext cx="0" cy="2004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C1C782-3168-4D97-B0B7-883D5607D648}"/>
              </a:ext>
            </a:extLst>
          </p:cNvPr>
          <p:cNvCxnSpPr/>
          <p:nvPr/>
        </p:nvCxnSpPr>
        <p:spPr>
          <a:xfrm>
            <a:off x="5597909" y="5880276"/>
            <a:ext cx="0" cy="264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DED379-645E-436A-99EC-E3BFAAACBA03}"/>
              </a:ext>
            </a:extLst>
          </p:cNvPr>
          <p:cNvCxnSpPr/>
          <p:nvPr/>
        </p:nvCxnSpPr>
        <p:spPr>
          <a:xfrm>
            <a:off x="4362174" y="4772374"/>
            <a:ext cx="1231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42C3A3F-6C11-466D-A65A-D4C0B17C3F4F}"/>
              </a:ext>
            </a:extLst>
          </p:cNvPr>
          <p:cNvCxnSpPr>
            <a:cxnSpLocks/>
          </p:cNvCxnSpPr>
          <p:nvPr/>
        </p:nvCxnSpPr>
        <p:spPr>
          <a:xfrm>
            <a:off x="4382184" y="4766396"/>
            <a:ext cx="8800" cy="19026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694C68-5B13-47CC-8DD4-7E151A648C8C}"/>
              </a:ext>
            </a:extLst>
          </p:cNvPr>
          <p:cNvCxnSpPr/>
          <p:nvPr/>
        </p:nvCxnSpPr>
        <p:spPr>
          <a:xfrm>
            <a:off x="4369995" y="6655368"/>
            <a:ext cx="1231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097D052-8ECB-43A5-8A13-6B71C1B6F16F}"/>
              </a:ext>
            </a:extLst>
          </p:cNvPr>
          <p:cNvCxnSpPr>
            <a:cxnSpLocks/>
          </p:cNvCxnSpPr>
          <p:nvPr/>
        </p:nvCxnSpPr>
        <p:spPr>
          <a:xfrm flipV="1">
            <a:off x="3932545" y="4777799"/>
            <a:ext cx="1654725" cy="135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0E99095-DDEA-40C4-A60D-029B7F3AFA60}"/>
              </a:ext>
            </a:extLst>
          </p:cNvPr>
          <p:cNvCxnSpPr>
            <a:cxnSpLocks/>
          </p:cNvCxnSpPr>
          <p:nvPr/>
        </p:nvCxnSpPr>
        <p:spPr>
          <a:xfrm flipV="1">
            <a:off x="3947207" y="3533877"/>
            <a:ext cx="1654725" cy="135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BBB60B1-4045-4B6A-9E3E-4B8B250BC9C3}"/>
                  </a:ext>
                </a:extLst>
              </p:cNvPr>
              <p:cNvSpPr txBox="1"/>
              <p:nvPr/>
            </p:nvSpPr>
            <p:spPr>
              <a:xfrm>
                <a:off x="1544406" y="4544837"/>
                <a:ext cx="246298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factorial =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BBB60B1-4045-4B6A-9E3E-4B8B250BC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406" y="4544837"/>
                <a:ext cx="2462981" cy="369332"/>
              </a:xfrm>
              <a:prstGeom prst="rect">
                <a:avLst/>
              </a:prstGeom>
              <a:blipFill>
                <a:blip r:embed="rId5"/>
                <a:stretch>
                  <a:fillRect l="-1980" t="-13333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50DE5B-D57B-4BC2-95C2-0C30C5E4A438}"/>
              </a:ext>
            </a:extLst>
          </p:cNvPr>
          <p:cNvCxnSpPr>
            <a:cxnSpLocks/>
          </p:cNvCxnSpPr>
          <p:nvPr/>
        </p:nvCxnSpPr>
        <p:spPr>
          <a:xfrm flipV="1">
            <a:off x="3937375" y="4112549"/>
            <a:ext cx="1654725" cy="135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785699C-FBF2-496C-BF35-F57366508E84}"/>
                  </a:ext>
                </a:extLst>
              </p:cNvPr>
              <p:cNvSpPr txBox="1"/>
              <p:nvPr/>
            </p:nvSpPr>
            <p:spPr>
              <a:xfrm>
                <a:off x="2573587" y="3970940"/>
                <a:ext cx="173686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785699C-FBF2-496C-BF35-F57366508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587" y="3970940"/>
                <a:ext cx="1736868" cy="369332"/>
              </a:xfrm>
              <a:prstGeom prst="rect">
                <a:avLst/>
              </a:prstGeom>
              <a:blipFill>
                <a:blip r:embed="rId6"/>
                <a:stretch>
                  <a:fillRect l="-2807" t="-11475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34DC18B-3C22-46E7-945B-AA1C7476CE49}"/>
                  </a:ext>
                </a:extLst>
              </p:cNvPr>
              <p:cNvSpPr txBox="1"/>
              <p:nvPr/>
            </p:nvSpPr>
            <p:spPr>
              <a:xfrm>
                <a:off x="2419103" y="3362772"/>
                <a:ext cx="173686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1!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34DC18B-3C22-46E7-945B-AA1C7476C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103" y="3362772"/>
                <a:ext cx="1736868" cy="369332"/>
              </a:xfrm>
              <a:prstGeom prst="rect">
                <a:avLst/>
              </a:prstGeom>
              <a:blipFill>
                <a:blip r:embed="rId7"/>
                <a:stretch>
                  <a:fillRect l="-3158" t="-13333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1900A452-3749-41BC-B68C-E3DDE6F6EE4C}"/>
              </a:ext>
            </a:extLst>
          </p:cNvPr>
          <p:cNvSpPr txBox="1"/>
          <p:nvPr/>
        </p:nvSpPr>
        <p:spPr>
          <a:xfrm>
            <a:off x="4450600" y="6116950"/>
            <a:ext cx="234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factorial := factorial * 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232BAD-65EC-4720-8AA5-6FE538A8FABD}"/>
              </a:ext>
            </a:extLst>
          </p:cNvPr>
          <p:cNvCxnSpPr>
            <a:cxnSpLocks/>
          </p:cNvCxnSpPr>
          <p:nvPr/>
        </p:nvCxnSpPr>
        <p:spPr>
          <a:xfrm>
            <a:off x="5587270" y="6486282"/>
            <a:ext cx="0" cy="2004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2331861-29BA-461D-B955-DD2D516942B8}"/>
              </a:ext>
            </a:extLst>
          </p:cNvPr>
          <p:cNvCxnSpPr>
            <a:cxnSpLocks/>
          </p:cNvCxnSpPr>
          <p:nvPr/>
        </p:nvCxnSpPr>
        <p:spPr>
          <a:xfrm flipV="1">
            <a:off x="5601932" y="6581065"/>
            <a:ext cx="1654725" cy="135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81234BE-FC68-4E66-8DD1-8AB807A468D9}"/>
                  </a:ext>
                </a:extLst>
              </p:cNvPr>
              <p:cNvSpPr txBox="1"/>
              <p:nvPr/>
            </p:nvSpPr>
            <p:spPr>
              <a:xfrm>
                <a:off x="7249613" y="6336430"/>
                <a:ext cx="246298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factorial =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81234BE-FC68-4E66-8DD1-8AB807A46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613" y="6336430"/>
                <a:ext cx="2462981" cy="369332"/>
              </a:xfrm>
              <a:prstGeom prst="rect">
                <a:avLst/>
              </a:prstGeom>
              <a:blipFill>
                <a:blip r:embed="rId8"/>
                <a:stretch>
                  <a:fillRect l="-1980" t="-11475" b="-229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7471EAE-FF27-45EB-9D53-1D7119B7A5BD}"/>
              </a:ext>
            </a:extLst>
          </p:cNvPr>
          <p:cNvCxnSpPr>
            <a:cxnSpLocks/>
          </p:cNvCxnSpPr>
          <p:nvPr/>
        </p:nvCxnSpPr>
        <p:spPr>
          <a:xfrm flipV="1">
            <a:off x="5611653" y="5968278"/>
            <a:ext cx="1654725" cy="135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877A33E-2231-42A9-8212-ED980BD3D93D}"/>
                  </a:ext>
                </a:extLst>
              </p:cNvPr>
              <p:cNvSpPr txBox="1"/>
              <p:nvPr/>
            </p:nvSpPr>
            <p:spPr>
              <a:xfrm>
                <a:off x="7256657" y="5747618"/>
                <a:ext cx="28188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factorial *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877A33E-2231-42A9-8212-ED980BD3D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657" y="5747618"/>
                <a:ext cx="2818866" cy="369332"/>
              </a:xfrm>
              <a:prstGeom prst="rect">
                <a:avLst/>
              </a:prstGeom>
              <a:blipFill>
                <a:blip r:embed="rId9"/>
                <a:stretch>
                  <a:fillRect l="-1728" t="-13333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925FC21-DE4C-482D-BFC2-1B71912DF250}"/>
                  </a:ext>
                </a:extLst>
              </p:cNvPr>
              <p:cNvSpPr txBox="1"/>
              <p:nvPr/>
            </p:nvSpPr>
            <p:spPr>
              <a:xfrm>
                <a:off x="6880986" y="5081803"/>
                <a:ext cx="3393237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factorial *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</a:p>
              <a:p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925FC21-DE4C-482D-BFC2-1B71912DF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986" y="5081803"/>
                <a:ext cx="3393237" cy="646331"/>
              </a:xfrm>
              <a:prstGeom prst="rect">
                <a:avLst/>
              </a:prstGeom>
              <a:blipFill>
                <a:blip r:embed="rId10"/>
                <a:stretch>
                  <a:fillRect l="-1619" t="-6604" b="-132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8E71262-71E5-4668-B2EE-3367018852A2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5594112" y="5402793"/>
            <a:ext cx="1286874" cy="2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83B513C-7297-46F9-8C75-AA94FB987199}"/>
              </a:ext>
            </a:extLst>
          </p:cNvPr>
          <p:cNvCxnSpPr/>
          <p:nvPr/>
        </p:nvCxnSpPr>
        <p:spPr>
          <a:xfrm flipH="1" flipV="1">
            <a:off x="8599694" y="6012543"/>
            <a:ext cx="1" cy="39207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CA61B06-C8EE-44A5-B54F-07ED2EDC37DC}"/>
              </a:ext>
            </a:extLst>
          </p:cNvPr>
          <p:cNvCxnSpPr/>
          <p:nvPr/>
        </p:nvCxnSpPr>
        <p:spPr>
          <a:xfrm flipH="1" flipV="1">
            <a:off x="8587435" y="5384149"/>
            <a:ext cx="1" cy="39207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0C0DB9B-81F1-49E4-B34A-EB91EFF9A9A9}"/>
                  </a:ext>
                </a:extLst>
              </p:cNvPr>
              <p:cNvSpPr txBox="1"/>
              <p:nvPr/>
            </p:nvSpPr>
            <p:spPr>
              <a:xfrm>
                <a:off x="6680259" y="4229755"/>
                <a:ext cx="381435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factorial *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</a:p>
              <a:p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factorial =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0C0DB9B-81F1-49E4-B34A-EB91EFF9A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259" y="4229755"/>
                <a:ext cx="3814352" cy="646331"/>
              </a:xfrm>
              <a:prstGeom prst="rect">
                <a:avLst/>
              </a:prstGeom>
              <a:blipFill>
                <a:blip r:embed="rId11"/>
                <a:stretch>
                  <a:fillRect l="-1438" t="-6604" b="-132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DDFC64-9BC7-4D00-8A4E-CEBBAD45C121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5639133" y="4552921"/>
            <a:ext cx="1041126" cy="2654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05E5BD-A220-4737-BFB6-FE02AEC2C088}"/>
              </a:ext>
            </a:extLst>
          </p:cNvPr>
          <p:cNvCxnSpPr/>
          <p:nvPr/>
        </p:nvCxnSpPr>
        <p:spPr>
          <a:xfrm flipH="1" flipV="1">
            <a:off x="8587435" y="4808710"/>
            <a:ext cx="1" cy="39207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6EE7BDF-28F8-422D-8D27-C17C65F2D652}"/>
              </a:ext>
            </a:extLst>
          </p:cNvPr>
          <p:cNvCxnSpPr/>
          <p:nvPr/>
        </p:nvCxnSpPr>
        <p:spPr>
          <a:xfrm>
            <a:off x="8118902" y="4699923"/>
            <a:ext cx="24252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3301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46FACDA-03A3-41A1-8024-06FA1156448E}"/>
              </a:ext>
            </a:extLst>
          </p:cNvPr>
          <p:cNvSpPr txBox="1">
            <a:spLocks noChangeArrowheads="1"/>
          </p:cNvSpPr>
          <p:nvPr/>
        </p:nvSpPr>
        <p:spPr>
          <a:xfrm>
            <a:off x="1290193" y="371447"/>
            <a:ext cx="7601061" cy="5776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latin typeface="+mn-lt"/>
                <a:cs typeface="Times New Roman" panose="02020603050405020304" pitchFamily="18" charset="0"/>
              </a:rPr>
              <a:t>Axiomatic Semantics: </a:t>
            </a:r>
            <a:r>
              <a:rPr lang="en-US" sz="3200" dirty="0">
                <a:latin typeface="+mn-lt"/>
                <a:cs typeface="Times New Roman" panose="02020603050405020304" pitchFamily="18" charset="0"/>
              </a:rPr>
              <a:t>The Inference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C35DCB74-9C0A-4120-A863-09B1A156643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63918" y="1018671"/>
                <a:ext cx="9056333" cy="557371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Loop Invariants</a:t>
                </a:r>
              </a:p>
              <a:p>
                <a:pPr marL="461963" indent="-461963"/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program segment. </a:t>
                </a:r>
                <a:r>
                  <a:rPr lang="en-US" alt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the program segment </a:t>
                </a:r>
                <a:r>
                  <a:rPr lang="en-US" alt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terminates with </a:t>
                </a:r>
                <a:r>
                  <a:rPr lang="en-US" alt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factorial = n!</a:t>
                </a:r>
                <a:r>
                  <a:rPr lang="en-US" alt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positive integer.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:= 1;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factorial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:= 1;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n 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:=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factorial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:=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factorial *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461963" indent="-461963"/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assertion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p: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factorial =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 and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be the loop invariant.</a:t>
                </a:r>
              </a:p>
              <a:p>
                <a:pPr marL="461963" indent="-461963"/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 entering the loop, both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  <a14:m>
                  <m:oMath xmlns:m="http://schemas.openxmlformats.org/officeDocument/2006/math">
                    <m:r>
                      <a:rPr lang="en-US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factorial =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1!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 hold,  so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true.  </a:t>
                </a:r>
              </a:p>
              <a:p>
                <a:pPr marL="461963" indent="-461963"/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loop invariant, the rule of inference implied that if the while-loop terminates, it </a:t>
                </a:r>
                <a:r>
                  <a:rPr lang="en-US" alt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terminates with </a:t>
                </a:r>
                <a:r>
                  <a:rPr lang="en-US" alt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factorial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but the guard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false. This means,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factorial = i</a:t>
                </a:r>
                <a:r>
                  <a:rPr lang="en-US" alt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  <a:r>
                  <a:rPr lang="en-US" alt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</a:t>
                </a:r>
                <a:r>
                  <a:rPr lang="en-US" alt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  <a:r>
                  <a:rPr lang="en-US" alt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desired.</a:t>
                </a:r>
              </a:p>
              <a:p>
                <a:pPr marL="461963" indent="-461963"/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Finally, we show that the while-loop actually terminates. At the beginning of the program,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assigned the value 1; after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 iterations of the loop, the value of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:=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-1 + 1 =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the loop terminates at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altLang="en-US" sz="2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7013" indent="-227013"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C35DCB74-9C0A-4120-A863-09B1A1566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918" y="1018671"/>
                <a:ext cx="9056333" cy="5573718"/>
              </a:xfrm>
              <a:prstGeom prst="rect">
                <a:avLst/>
              </a:prstGeom>
              <a:blipFill>
                <a:blip r:embed="rId2"/>
                <a:stretch>
                  <a:fillRect l="-875" t="-1313" r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2FB3593-F506-4127-8F9E-DB11D3329C9E}"/>
                  </a:ext>
                </a:extLst>
              </p:cNvPr>
              <p:cNvSpPr/>
              <p:nvPr/>
            </p:nvSpPr>
            <p:spPr>
              <a:xfrm>
                <a:off x="5090724" y="2373477"/>
                <a:ext cx="2921162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(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factorial =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 and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2FB3593-F506-4127-8F9E-DB11D3329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724" y="2373477"/>
                <a:ext cx="2921162" cy="369332"/>
              </a:xfrm>
              <a:prstGeom prst="rect">
                <a:avLst/>
              </a:prstGeom>
              <a:blipFill>
                <a:blip r:embed="rId3"/>
                <a:stretch>
                  <a:fillRect l="-1455" t="-7937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4E90AC-D56E-4B84-963C-A1EC0769ACB9}"/>
              </a:ext>
            </a:extLst>
          </p:cNvPr>
          <p:cNvCxnSpPr>
            <a:stCxn id="4" idx="1"/>
            <a:endCxn id="4" idx="1"/>
          </p:cNvCxnSpPr>
          <p:nvPr/>
        </p:nvCxnSpPr>
        <p:spPr>
          <a:xfrm>
            <a:off x="5090724" y="255814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F49367-2AA4-42C9-8D47-666DB23D8D44}"/>
              </a:ext>
            </a:extLst>
          </p:cNvPr>
          <p:cNvCxnSpPr/>
          <p:nvPr/>
        </p:nvCxnSpPr>
        <p:spPr>
          <a:xfrm flipH="1">
            <a:off x="2838994" y="2742809"/>
            <a:ext cx="2251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8365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46FACDA-03A3-41A1-8024-06FA1156448E}"/>
              </a:ext>
            </a:extLst>
          </p:cNvPr>
          <p:cNvSpPr txBox="1">
            <a:spLocks noChangeArrowheads="1"/>
          </p:cNvSpPr>
          <p:nvPr/>
        </p:nvSpPr>
        <p:spPr>
          <a:xfrm>
            <a:off x="1525522" y="466140"/>
            <a:ext cx="7183049" cy="577618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latin typeface="+mn-lt"/>
                <a:cs typeface="Times New Roman" panose="02020603050405020304" pitchFamily="18" charset="0"/>
              </a:rPr>
              <a:t>Axiomatic Semantics: </a:t>
            </a:r>
            <a:r>
              <a:rPr lang="en-US" sz="3200" dirty="0">
                <a:latin typeface="+mn-lt"/>
                <a:cs typeface="Times New Roman" panose="02020603050405020304" pitchFamily="18" charset="0"/>
              </a:rPr>
              <a:t>The Inference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C35DCB74-9C0A-4120-A863-09B1A156643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68718" y="1210260"/>
                <a:ext cx="8305800" cy="51816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61963" indent="-461963"/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inference rule for logical pretest loops</a:t>
                </a:r>
              </a:p>
              <a:p>
                <a:pPr>
                  <a:buFontTx/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Tx/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>
                  <a:buFontTx/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where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loop invariant (the inductive hypothesis)</a:t>
                </a:r>
              </a:p>
              <a:p>
                <a:pPr marL="461963" indent="-461963"/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axiomatic description of a while loop is written as</a:t>
                </a:r>
              </a:p>
              <a:p>
                <a:pPr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 </a:t>
                </a:r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}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  <a:p>
                <a:pPr marL="461963" indent="-461963"/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complete axiomatic description of a while loop construct requires all of the following to be true.</a:t>
                </a:r>
              </a:p>
              <a:p>
                <a:pPr marL="914400" lvl="1" indent="-457200"/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pPr marL="914400" lvl="1" indent="-457200"/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{S}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914400" lvl="1" indent="-457200"/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  <a:p>
                <a:pPr marL="914400" lvl="1" indent="-457200"/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loop terminates.</a:t>
                </a: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C35DCB74-9C0A-4120-A863-09B1A1566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718" y="1210260"/>
                <a:ext cx="8305800" cy="5181600"/>
              </a:xfrm>
              <a:prstGeom prst="rect">
                <a:avLst/>
              </a:prstGeom>
              <a:blipFill>
                <a:blip r:embed="rId2"/>
                <a:stretch>
                  <a:fillRect l="-1028" t="-1647" b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2A226583-C17B-4DC5-AC70-43F5110C4127}"/>
                  </a:ext>
                </a:extLst>
              </p:cNvPr>
              <p:cNvSpPr txBox="1"/>
              <p:nvPr/>
            </p:nvSpPr>
            <p:spPr bwMode="auto">
              <a:xfrm>
                <a:off x="3340100" y="1651000"/>
                <a:ext cx="3989388" cy="7264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} (</m:t>
                          </m:r>
                          <m:r>
                            <m:rPr>
                              <m:nor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¬</m:t>
                          </m:r>
                          <m:r>
                            <m:rPr>
                              <m:nor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2A226583-C17B-4DC5-AC70-43F5110C4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0100" y="1651000"/>
                <a:ext cx="3989388" cy="726440"/>
              </a:xfrm>
              <a:prstGeom prst="rect">
                <a:avLst/>
              </a:prstGeom>
              <a:blipFill>
                <a:blip r:embed="rId3"/>
                <a:stretch>
                  <a:fillRect b="-1176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6084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7A7E-5329-4132-9AD3-FE67BC21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37023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Example: </a:t>
            </a:r>
            <a:r>
              <a:rPr lang="en-US" sz="2800" dirty="0">
                <a:latin typeface="+mn-lt"/>
              </a:rPr>
              <a:t>How to verify the correctness of the program </a:t>
            </a:r>
            <a:r>
              <a:rPr lang="en-US" sz="2800" i="1" dirty="0">
                <a:latin typeface="+mn-lt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+mn-lt"/>
              </a:rPr>
              <a:t> for computing the product of two integers.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1F301-6966-4005-B7A3-4ACE240D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1743" cy="48712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multiply(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integers)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0 then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-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2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 0;</a:t>
            </a:r>
          </a:p>
          <a:p>
            <a:pPr marL="914400" lvl="2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0;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a do {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:=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+ 1}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0 then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 -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{product equals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646A8439-EE78-413B-A843-EBD0BE983908}"/>
              </a:ext>
            </a:extLst>
          </p:cNvPr>
          <p:cNvSpPr/>
          <p:nvPr/>
        </p:nvSpPr>
        <p:spPr>
          <a:xfrm>
            <a:off x="1637211" y="2299062"/>
            <a:ext cx="165463" cy="60089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624108F-49E7-41F8-B110-6727A07098CF}"/>
              </a:ext>
            </a:extLst>
          </p:cNvPr>
          <p:cNvSpPr/>
          <p:nvPr/>
        </p:nvSpPr>
        <p:spPr>
          <a:xfrm>
            <a:off x="1637210" y="3128554"/>
            <a:ext cx="165463" cy="60089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36F75C1-72CB-48F7-B242-CE118FA93B94}"/>
              </a:ext>
            </a:extLst>
          </p:cNvPr>
          <p:cNvSpPr/>
          <p:nvPr/>
        </p:nvSpPr>
        <p:spPr>
          <a:xfrm>
            <a:off x="1624143" y="3909839"/>
            <a:ext cx="165463" cy="98759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21D1409-EB7F-47D3-BEBD-6D48F4201CA1}"/>
              </a:ext>
            </a:extLst>
          </p:cNvPr>
          <p:cNvSpPr/>
          <p:nvPr/>
        </p:nvSpPr>
        <p:spPr>
          <a:xfrm>
            <a:off x="1637209" y="5032374"/>
            <a:ext cx="165463" cy="60089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154FDD-BE30-48AB-80F3-3DA29FB62DD5}"/>
              </a:ext>
            </a:extLst>
          </p:cNvPr>
          <p:cNvSpPr txBox="1"/>
          <p:nvPr/>
        </p:nvSpPr>
        <p:spPr>
          <a:xfrm>
            <a:off x="696685" y="2368674"/>
            <a:ext cx="69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001FA1-43CF-47EC-876F-9D056D28E84F}"/>
              </a:ext>
            </a:extLst>
          </p:cNvPr>
          <p:cNvSpPr txBox="1"/>
          <p:nvPr/>
        </p:nvSpPr>
        <p:spPr>
          <a:xfrm>
            <a:off x="696685" y="3098081"/>
            <a:ext cx="69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855EE-C936-4BAD-A6F9-5E643B5684DC}"/>
              </a:ext>
            </a:extLst>
          </p:cNvPr>
          <p:cNvSpPr txBox="1"/>
          <p:nvPr/>
        </p:nvSpPr>
        <p:spPr>
          <a:xfrm>
            <a:off x="696684" y="4179874"/>
            <a:ext cx="69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9B46A-A52D-4FEC-9CC0-5A2EB92241F7}"/>
              </a:ext>
            </a:extLst>
          </p:cNvPr>
          <p:cNvSpPr txBox="1"/>
          <p:nvPr/>
        </p:nvSpPr>
        <p:spPr>
          <a:xfrm>
            <a:off x="696684" y="5032374"/>
            <a:ext cx="69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C333D-5C46-40D6-AB1A-9FBFDCAFAC91}"/>
              </a:ext>
            </a:extLst>
          </p:cNvPr>
          <p:cNvSpPr txBox="1"/>
          <p:nvPr/>
        </p:nvSpPr>
        <p:spPr>
          <a:xfrm>
            <a:off x="5671458" y="2299062"/>
            <a:ext cx="5536473" cy="30469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prove that after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executed and then terminated,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value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proof of correctness can be carried out by splitting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four segments with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/>
              <a:t>1</a:t>
            </a:r>
            <a:r>
              <a:rPr lang="en-US" sz="2400" dirty="0"/>
              <a:t>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/>
              <a:t>2</a:t>
            </a:r>
            <a:r>
              <a:rPr lang="en-US" sz="2400" dirty="0"/>
              <a:t>;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/>
              <a:t>3</a:t>
            </a:r>
            <a:r>
              <a:rPr lang="en-US" sz="2400" dirty="0"/>
              <a:t>;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/>
              <a:t>4</a:t>
            </a:r>
            <a:r>
              <a:rPr lang="en-US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build the correctness proof using the rule of reference.</a:t>
            </a:r>
          </a:p>
        </p:txBody>
      </p:sp>
    </p:spTree>
    <p:extLst>
      <p:ext uri="{BB962C8B-B14F-4D97-AF65-F5344CB8AC3E}">
        <p14:creationId xmlns:p14="http://schemas.microsoft.com/office/powerpoint/2010/main" val="13960644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7A7E-5329-4132-9AD3-FE67BC21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261144"/>
            <a:ext cx="8978537" cy="114964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Example: </a:t>
            </a:r>
            <a:r>
              <a:rPr lang="en-US" sz="2800" dirty="0">
                <a:latin typeface="+mn-lt"/>
              </a:rPr>
              <a:t>How to verify the correctness of the program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+mn-lt"/>
              </a:rPr>
              <a:t> for computing the product of two integers.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1F301-6966-4005-B7A3-4ACE240D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1743" cy="48712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multiply(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integers)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0 then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-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else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2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 0;</a:t>
            </a:r>
          </a:p>
          <a:p>
            <a:pPr marL="914400" lvl="2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0;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a do {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:=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+ 1}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0 then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 -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else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 product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646A8439-EE78-413B-A843-EBD0BE983908}"/>
              </a:ext>
            </a:extLst>
          </p:cNvPr>
          <p:cNvSpPr/>
          <p:nvPr/>
        </p:nvSpPr>
        <p:spPr>
          <a:xfrm>
            <a:off x="1637211" y="2299062"/>
            <a:ext cx="165463" cy="60089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624108F-49E7-41F8-B110-6727A07098CF}"/>
              </a:ext>
            </a:extLst>
          </p:cNvPr>
          <p:cNvSpPr/>
          <p:nvPr/>
        </p:nvSpPr>
        <p:spPr>
          <a:xfrm>
            <a:off x="1637210" y="3128554"/>
            <a:ext cx="165463" cy="60089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36F75C1-72CB-48F7-B242-CE118FA93B94}"/>
              </a:ext>
            </a:extLst>
          </p:cNvPr>
          <p:cNvSpPr/>
          <p:nvPr/>
        </p:nvSpPr>
        <p:spPr>
          <a:xfrm>
            <a:off x="1624143" y="3909839"/>
            <a:ext cx="165463" cy="98759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21D1409-EB7F-47D3-BEBD-6D48F4201CA1}"/>
              </a:ext>
            </a:extLst>
          </p:cNvPr>
          <p:cNvSpPr/>
          <p:nvPr/>
        </p:nvSpPr>
        <p:spPr>
          <a:xfrm>
            <a:off x="1637209" y="5032374"/>
            <a:ext cx="165463" cy="60089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154FDD-BE30-48AB-80F3-3DA29FB62DD5}"/>
              </a:ext>
            </a:extLst>
          </p:cNvPr>
          <p:cNvSpPr txBox="1"/>
          <p:nvPr/>
        </p:nvSpPr>
        <p:spPr>
          <a:xfrm>
            <a:off x="696685" y="2368674"/>
            <a:ext cx="69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001FA1-43CF-47EC-876F-9D056D28E84F}"/>
              </a:ext>
            </a:extLst>
          </p:cNvPr>
          <p:cNvSpPr txBox="1"/>
          <p:nvPr/>
        </p:nvSpPr>
        <p:spPr>
          <a:xfrm>
            <a:off x="696685" y="3098081"/>
            <a:ext cx="69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855EE-C936-4BAD-A6F9-5E643B5684DC}"/>
              </a:ext>
            </a:extLst>
          </p:cNvPr>
          <p:cNvSpPr txBox="1"/>
          <p:nvPr/>
        </p:nvSpPr>
        <p:spPr>
          <a:xfrm>
            <a:off x="696684" y="4179874"/>
            <a:ext cx="69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9B46A-A52D-4FEC-9CC0-5A2EB92241F7}"/>
              </a:ext>
            </a:extLst>
          </p:cNvPr>
          <p:cNvSpPr txBox="1"/>
          <p:nvPr/>
        </p:nvSpPr>
        <p:spPr>
          <a:xfrm>
            <a:off x="696684" y="5032374"/>
            <a:ext cx="69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</a:t>
            </a:r>
            <a:r>
              <a:rPr lang="en-US" sz="2400" baseline="-25000" dirty="0"/>
              <a:t>4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0C333D-5C46-40D6-AB1A-9FBFDCAFAC91}"/>
                  </a:ext>
                </a:extLst>
              </p:cNvPr>
              <p:cNvSpPr txBox="1"/>
              <p:nvPr/>
            </p:nvSpPr>
            <p:spPr>
              <a:xfrm>
                <a:off x="5844732" y="2090568"/>
                <a:ext cx="6051177" cy="45243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integers) be the initial assertion. Then it can be shown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baseline="-25000" dirty="0"/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true, where the proposition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|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0)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∧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0)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the proposition. Verify that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true.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Then, show that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an invariant for the loop  in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baseline="-25000" dirty="0"/>
                  <a:t>3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implies that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*0 and 0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loop invariant is true before the loop is entered.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Obviously, after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iterations, the loop terminates, with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0C333D-5C46-40D6-AB1A-9FBFDCAFA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732" y="2090568"/>
                <a:ext cx="6051177" cy="4524315"/>
              </a:xfrm>
              <a:prstGeom prst="rect">
                <a:avLst/>
              </a:prstGeom>
              <a:blipFill>
                <a:blip r:embed="rId2"/>
                <a:stretch>
                  <a:fillRect l="-1308" t="-941" b="-2016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B1F60F6-E937-44B7-95E4-D159EE1C65C6}"/>
                  </a:ext>
                </a:extLst>
              </p:cNvPr>
              <p:cNvSpPr/>
              <p:nvPr/>
            </p:nvSpPr>
            <p:spPr>
              <a:xfrm>
                <a:off x="3898985" y="1512744"/>
                <a:ext cx="1772473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B1F60F6-E937-44B7-95E4-D159EE1C65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985" y="1512744"/>
                <a:ext cx="1772473" cy="369332"/>
              </a:xfrm>
              <a:prstGeom prst="rect">
                <a:avLst/>
              </a:prstGeom>
              <a:blipFill>
                <a:blip r:embed="rId3"/>
                <a:stretch>
                  <a:fillRect l="-2740" t="-7937" r="-1712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A0F6AA4-BB54-4EBF-9DD2-FD426E96D4D7}"/>
              </a:ext>
            </a:extLst>
          </p:cNvPr>
          <p:cNvCxnSpPr/>
          <p:nvPr/>
        </p:nvCxnSpPr>
        <p:spPr>
          <a:xfrm rot="10800000" flipV="1">
            <a:off x="4798424" y="1882076"/>
            <a:ext cx="873035" cy="4169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E14D4FB-E577-44FA-8948-A6D0846611AB}"/>
              </a:ext>
            </a:extLst>
          </p:cNvPr>
          <p:cNvSpPr/>
          <p:nvPr/>
        </p:nvSpPr>
        <p:spPr>
          <a:xfrm>
            <a:off x="2800076" y="3023225"/>
            <a:ext cx="15760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∧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|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C0B213-FE4F-45A6-9181-D31C8FC86AD3}"/>
              </a:ext>
            </a:extLst>
          </p:cNvPr>
          <p:cNvCxnSpPr/>
          <p:nvPr/>
        </p:nvCxnSpPr>
        <p:spPr>
          <a:xfrm flipH="1">
            <a:off x="2098766" y="3023225"/>
            <a:ext cx="701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338DFBC-2E8B-40DA-8758-88F84556BA0D}"/>
              </a:ext>
            </a:extLst>
          </p:cNvPr>
          <p:cNvSpPr/>
          <p:nvPr/>
        </p:nvSpPr>
        <p:spPr>
          <a:xfrm>
            <a:off x="3184071" y="3392557"/>
            <a:ext cx="22878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∧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0)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∧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DD5589F-B4F8-4C7F-879C-7F9099E181BD}"/>
                  </a:ext>
                </a:extLst>
              </p:cNvPr>
              <p:cNvSpPr/>
              <p:nvPr/>
            </p:nvSpPr>
            <p:spPr>
              <a:xfrm>
                <a:off x="159206" y="3629027"/>
                <a:ext cx="1771639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DD5589F-B4F8-4C7F-879C-7F9099E18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06" y="3629027"/>
                <a:ext cx="1771639" cy="369332"/>
              </a:xfrm>
              <a:prstGeom prst="rect">
                <a:avLst/>
              </a:prstGeom>
              <a:blipFill>
                <a:blip r:embed="rId4"/>
                <a:stretch>
                  <a:fillRect l="-2389" t="-9524" r="-1706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9DA77A-BBA5-44D1-9B89-521F568E9F85}"/>
              </a:ext>
            </a:extLst>
          </p:cNvPr>
          <p:cNvCxnSpPr>
            <a:stCxn id="20" idx="3"/>
          </p:cNvCxnSpPr>
          <p:nvPr/>
        </p:nvCxnSpPr>
        <p:spPr>
          <a:xfrm flipV="1">
            <a:off x="1930845" y="3799791"/>
            <a:ext cx="869231" cy="1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8BE486-D402-40B1-A48D-D46B76660070}"/>
              </a:ext>
            </a:extLst>
          </p:cNvPr>
          <p:cNvCxnSpPr>
            <a:cxnSpLocks/>
          </p:cNvCxnSpPr>
          <p:nvPr/>
        </p:nvCxnSpPr>
        <p:spPr>
          <a:xfrm flipH="1">
            <a:off x="2220686" y="3699149"/>
            <a:ext cx="963386" cy="3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5E0FEFF-88DB-4A37-83CA-85680B2C9326}"/>
                  </a:ext>
                </a:extLst>
              </p:cNvPr>
              <p:cNvSpPr/>
              <p:nvPr/>
            </p:nvSpPr>
            <p:spPr>
              <a:xfrm>
                <a:off x="4123236" y="4634467"/>
                <a:ext cx="1771639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5E0FEFF-88DB-4A37-83CA-85680B2C93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236" y="4634467"/>
                <a:ext cx="1771639" cy="369332"/>
              </a:xfrm>
              <a:prstGeom prst="rect">
                <a:avLst/>
              </a:prstGeom>
              <a:blipFill>
                <a:blip r:embed="rId5"/>
                <a:stretch>
                  <a:fillRect l="-2389" t="-9524" r="-1706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23DE29-9C75-4A87-AAEC-F53CE588748E}"/>
              </a:ext>
            </a:extLst>
          </p:cNvPr>
          <p:cNvCxnSpPr/>
          <p:nvPr/>
        </p:nvCxnSpPr>
        <p:spPr>
          <a:xfrm flipH="1">
            <a:off x="1882508" y="4988829"/>
            <a:ext cx="2219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93A910F-39E2-4CC4-8563-905BCF0BB7DD}"/>
                  </a:ext>
                </a:extLst>
              </p:cNvPr>
              <p:cNvSpPr/>
              <p:nvPr/>
            </p:nvSpPr>
            <p:spPr>
              <a:xfrm>
                <a:off x="4000653" y="4627024"/>
                <a:ext cx="1925527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|n|</a:t>
                </a:r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93A910F-39E2-4CC4-8563-905BCF0BB7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653" y="4627024"/>
                <a:ext cx="1925527" cy="369332"/>
              </a:xfrm>
              <a:prstGeom prst="rect">
                <a:avLst/>
              </a:prstGeom>
              <a:blipFill>
                <a:blip r:embed="rId6"/>
                <a:stretch>
                  <a:fillRect l="-2201" t="-9524" r="-1572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886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1F301-6966-4005-B7A3-4ACE240D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1743" cy="48712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multiply(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integers)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0 then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-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2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 0;</a:t>
            </a:r>
          </a:p>
          <a:p>
            <a:pPr marL="914400" lvl="2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0;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a do {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:=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+ 1}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0 then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 -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 product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646A8439-EE78-413B-A843-EBD0BE983908}"/>
              </a:ext>
            </a:extLst>
          </p:cNvPr>
          <p:cNvSpPr/>
          <p:nvPr/>
        </p:nvSpPr>
        <p:spPr>
          <a:xfrm>
            <a:off x="1637211" y="2299062"/>
            <a:ext cx="165463" cy="60089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624108F-49E7-41F8-B110-6727A07098CF}"/>
              </a:ext>
            </a:extLst>
          </p:cNvPr>
          <p:cNvSpPr/>
          <p:nvPr/>
        </p:nvSpPr>
        <p:spPr>
          <a:xfrm>
            <a:off x="1637210" y="3128554"/>
            <a:ext cx="165463" cy="60089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36F75C1-72CB-48F7-B242-CE118FA93B94}"/>
              </a:ext>
            </a:extLst>
          </p:cNvPr>
          <p:cNvSpPr/>
          <p:nvPr/>
        </p:nvSpPr>
        <p:spPr>
          <a:xfrm>
            <a:off x="1624143" y="3909839"/>
            <a:ext cx="165463" cy="98759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21D1409-EB7F-47D3-BEBD-6D48F4201CA1}"/>
              </a:ext>
            </a:extLst>
          </p:cNvPr>
          <p:cNvSpPr/>
          <p:nvPr/>
        </p:nvSpPr>
        <p:spPr>
          <a:xfrm>
            <a:off x="1637209" y="5032374"/>
            <a:ext cx="165463" cy="60089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154FDD-BE30-48AB-80F3-3DA29FB62DD5}"/>
              </a:ext>
            </a:extLst>
          </p:cNvPr>
          <p:cNvSpPr txBox="1"/>
          <p:nvPr/>
        </p:nvSpPr>
        <p:spPr>
          <a:xfrm>
            <a:off x="696685" y="2368674"/>
            <a:ext cx="69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001FA1-43CF-47EC-876F-9D056D28E84F}"/>
              </a:ext>
            </a:extLst>
          </p:cNvPr>
          <p:cNvSpPr txBox="1"/>
          <p:nvPr/>
        </p:nvSpPr>
        <p:spPr>
          <a:xfrm>
            <a:off x="696685" y="3098081"/>
            <a:ext cx="69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855EE-C936-4BAD-A6F9-5E643B5684DC}"/>
              </a:ext>
            </a:extLst>
          </p:cNvPr>
          <p:cNvSpPr txBox="1"/>
          <p:nvPr/>
        </p:nvSpPr>
        <p:spPr>
          <a:xfrm>
            <a:off x="696684" y="4179874"/>
            <a:ext cx="69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9B46A-A52D-4FEC-9CC0-5A2EB92241F7}"/>
              </a:ext>
            </a:extLst>
          </p:cNvPr>
          <p:cNvSpPr txBox="1"/>
          <p:nvPr/>
        </p:nvSpPr>
        <p:spPr>
          <a:xfrm>
            <a:off x="696684" y="5032374"/>
            <a:ext cx="69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</a:t>
            </a:r>
            <a:r>
              <a:rPr lang="en-US" sz="2400" baseline="-25000" dirty="0"/>
              <a:t>4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C333D-5C46-40D6-AB1A-9FBFDCAFAC91}"/>
              </a:ext>
            </a:extLst>
          </p:cNvPr>
          <p:cNvSpPr txBox="1"/>
          <p:nvPr/>
        </p:nvSpPr>
        <p:spPr>
          <a:xfrm>
            <a:off x="5722401" y="1669184"/>
            <a:ext cx="5823857" cy="48320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loop terminates with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follows that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aseline="-25000" dirty="0"/>
              <a:t>3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true, where the proposition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∧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|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shown that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aseline="-25000" dirty="0"/>
              <a:t>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true, where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=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proposition; i.e.,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aseline="-25000" dirty="0"/>
              <a:t>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correct with respect to the initial assertion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final assertion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 all these together, because all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aseline="-25000" dirty="0"/>
              <a:t>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q, 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r, 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aseline="-25000" dirty="0"/>
              <a:t>3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aseline="-25000" dirty="0"/>
              <a:t>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true, it follows from the rule of reference (composition) that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true.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terminate, since all four segments terminate.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proves that the program is correct.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5D3AF53-5D42-42DC-AFFD-BEEBFF50EA08}"/>
                  </a:ext>
                </a:extLst>
              </p:cNvPr>
              <p:cNvSpPr/>
              <p:nvPr/>
            </p:nvSpPr>
            <p:spPr>
              <a:xfrm>
                <a:off x="3615955" y="1583011"/>
                <a:ext cx="1772473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5D3AF53-5D42-42DC-AFFD-BEEBFF50E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955" y="1583011"/>
                <a:ext cx="1772473" cy="369332"/>
              </a:xfrm>
              <a:prstGeom prst="rect">
                <a:avLst/>
              </a:prstGeom>
              <a:blipFill>
                <a:blip r:embed="rId2"/>
                <a:stretch>
                  <a:fillRect l="-2389" t="-9677" r="-170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24E8534-9522-4A86-9785-819CE544536B}"/>
              </a:ext>
            </a:extLst>
          </p:cNvPr>
          <p:cNvCxnSpPr/>
          <p:nvPr/>
        </p:nvCxnSpPr>
        <p:spPr>
          <a:xfrm rot="10800000" flipV="1">
            <a:off x="4841966" y="1942010"/>
            <a:ext cx="546462" cy="357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02A9D89-2C6D-4391-A34A-C8FC96423886}"/>
              </a:ext>
            </a:extLst>
          </p:cNvPr>
          <p:cNvSpPr/>
          <p:nvPr/>
        </p:nvSpPr>
        <p:spPr>
          <a:xfrm>
            <a:off x="2799984" y="2983528"/>
            <a:ext cx="15760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∧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|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81F0A0-3B97-4E8B-98DD-D37BBD2E26B1}"/>
              </a:ext>
            </a:extLst>
          </p:cNvPr>
          <p:cNvCxnSpPr/>
          <p:nvPr/>
        </p:nvCxnSpPr>
        <p:spPr>
          <a:xfrm flipH="1">
            <a:off x="2192380" y="2987040"/>
            <a:ext cx="679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D4383EF-B77B-4FFB-8DC5-9B7309AC5102}"/>
              </a:ext>
            </a:extLst>
          </p:cNvPr>
          <p:cNvSpPr/>
          <p:nvPr/>
        </p:nvSpPr>
        <p:spPr>
          <a:xfrm>
            <a:off x="3184071" y="3392557"/>
            <a:ext cx="22878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∧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0)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∧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0) 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E465F4-5A16-4C28-870E-3C1F5BEFF048}"/>
              </a:ext>
            </a:extLst>
          </p:cNvPr>
          <p:cNvCxnSpPr/>
          <p:nvPr/>
        </p:nvCxnSpPr>
        <p:spPr>
          <a:xfrm flipH="1">
            <a:off x="2081349" y="3729445"/>
            <a:ext cx="1097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964F572-BCDB-4654-B296-7BA17963C65B}"/>
                  </a:ext>
                </a:extLst>
              </p:cNvPr>
              <p:cNvSpPr/>
              <p:nvPr/>
            </p:nvSpPr>
            <p:spPr>
              <a:xfrm>
                <a:off x="3877328" y="3774391"/>
                <a:ext cx="1893467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I: 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964F572-BCDB-4654-B296-7BA17963C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328" y="3774391"/>
                <a:ext cx="1893467" cy="369332"/>
              </a:xfrm>
              <a:prstGeom prst="rect">
                <a:avLst/>
              </a:prstGeom>
              <a:blipFill>
                <a:blip r:embed="rId3"/>
                <a:stretch>
                  <a:fillRect l="-2236" t="-9524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C88067-7B73-4CD5-8999-A8D7CCEA6C14}"/>
              </a:ext>
            </a:extLst>
          </p:cNvPr>
          <p:cNvCxnSpPr/>
          <p:nvPr/>
        </p:nvCxnSpPr>
        <p:spPr>
          <a:xfrm flipH="1">
            <a:off x="2081349" y="3819004"/>
            <a:ext cx="1785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B0165DF-5E7E-4B95-81AC-ACBC1CB2ED59}"/>
                  </a:ext>
                </a:extLst>
              </p:cNvPr>
              <p:cNvSpPr/>
              <p:nvPr/>
            </p:nvSpPr>
            <p:spPr>
              <a:xfrm>
                <a:off x="4000653" y="4627024"/>
                <a:ext cx="1925527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|n|</a:t>
                </a:r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B0165DF-5E7E-4B95-81AC-ACBC1CB2E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653" y="4627024"/>
                <a:ext cx="1925527" cy="369332"/>
              </a:xfrm>
              <a:prstGeom prst="rect">
                <a:avLst/>
              </a:prstGeom>
              <a:blipFill>
                <a:blip r:embed="rId4"/>
                <a:stretch>
                  <a:fillRect l="-2201" t="-9524" r="-1572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1F6E21-A7E1-47DC-82A9-856C51C7D1AF}"/>
              </a:ext>
            </a:extLst>
          </p:cNvPr>
          <p:cNvCxnSpPr/>
          <p:nvPr/>
        </p:nvCxnSpPr>
        <p:spPr>
          <a:xfrm flipH="1">
            <a:off x="1872343" y="4997538"/>
            <a:ext cx="2255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50CA7B17-48A2-4A7E-97B1-E84434F9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724"/>
            <a:ext cx="8978537" cy="114964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Example: </a:t>
            </a:r>
            <a:r>
              <a:rPr lang="en-US" sz="2800" dirty="0">
                <a:latin typeface="+mn-lt"/>
              </a:rPr>
              <a:t>How to verify the correctness of the program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+mn-lt"/>
              </a:rPr>
              <a:t> for computing the product of two integers.</a:t>
            </a:r>
          </a:p>
        </p:txBody>
      </p:sp>
    </p:spTree>
    <p:extLst>
      <p:ext uri="{BB962C8B-B14F-4D97-AF65-F5344CB8AC3E}">
        <p14:creationId xmlns:p14="http://schemas.microsoft.com/office/powerpoint/2010/main" val="29880506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B995-125F-45EF-9834-749B699DA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492" y="643675"/>
            <a:ext cx="8516983" cy="105858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Verify Program Correctness for the </a:t>
            </a:r>
            <a:r>
              <a:rPr lang="en-US" sz="3200" dirty="0" err="1">
                <a:latin typeface="+mn-lt"/>
              </a:rPr>
              <a:t>Insertion_Sort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5D929-00BF-4465-AE9F-3C7110A13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893" y="2098119"/>
            <a:ext cx="8935065" cy="4351338"/>
          </a:xfrm>
        </p:spPr>
        <p:txBody>
          <a:bodyPr/>
          <a:lstStyle/>
          <a:p>
            <a:r>
              <a:rPr lang="en-US" dirty="0"/>
              <a:t>Proof will not be provided.</a:t>
            </a:r>
          </a:p>
        </p:txBody>
      </p:sp>
    </p:spTree>
    <p:extLst>
      <p:ext uri="{BB962C8B-B14F-4D97-AF65-F5344CB8AC3E}">
        <p14:creationId xmlns:p14="http://schemas.microsoft.com/office/powerpoint/2010/main" val="9163936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4996" y="956776"/>
            <a:ext cx="9300754" cy="510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Insertion-Sort(A)</a:t>
            </a:r>
            <a:endParaRPr lang="en-US" sz="2400" spc="-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	   A sequence of n numbers (a</a:t>
            </a:r>
            <a:r>
              <a:rPr lang="en-US" sz="2400" spc="-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</a:t>
            </a:r>
            <a:r>
              <a:rPr lang="en-US" sz="2400" spc="-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..., a</a:t>
            </a:r>
            <a:r>
              <a:rPr lang="en-US" sz="2400" spc="-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4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  A permutation (reordering) (a’</a:t>
            </a:r>
            <a:r>
              <a:rPr lang="en-US" sz="2400" spc="-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a’</a:t>
            </a:r>
            <a:r>
              <a:rPr lang="en-US" sz="2400" spc="-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…, </a:t>
            </a:r>
            <a:r>
              <a:rPr lang="en-US" sz="2400" spc="-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a’</a:t>
            </a:r>
            <a:r>
              <a:rPr lang="en-US" sz="2400" spc="-1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of the </a:t>
            </a:r>
            <a:endParaRPr lang="en-US" sz="24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input sequence such that a’</a:t>
            </a:r>
            <a:r>
              <a:rPr lang="en-US" sz="2400" spc="-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≤ a’</a:t>
            </a:r>
            <a:r>
              <a:rPr lang="en-US" sz="2400" spc="-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≤ …, ≤ </a:t>
            </a:r>
            <a:r>
              <a:rPr lang="en-US" sz="2400" spc="-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a’</a:t>
            </a:r>
            <a:r>
              <a:rPr lang="en-US" sz="2400" spc="-1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-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(j ← 2 to length[A]) 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 key ← A[j]; 	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 </a:t>
            </a: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← j – 1;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 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&gt; 0 </a:t>
            </a:r>
            <a:r>
              <a:rPr lang="en-US" sz="2400" i="1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A[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&gt; key)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   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A[i+1] ← A[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   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← 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– 1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US" sz="2400" i="1" spc="-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 while-loop.</a:t>
            </a:r>
            <a:endParaRPr lang="en-US" sz="24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    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A[i+1] ← key;}  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2400" i="1" spc="-1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 for </a:t>
            </a:r>
            <a:r>
              <a:rPr lang="en-US" sz="20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2000" spc="-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016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681A5C-7A44-44E0-BCAF-9C46186ECBD4}"/>
              </a:ext>
            </a:extLst>
          </p:cNvPr>
          <p:cNvSpPr/>
          <p:nvPr/>
        </p:nvSpPr>
        <p:spPr>
          <a:xfrm>
            <a:off x="1427414" y="1994534"/>
            <a:ext cx="9587753" cy="3038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 show the algorithm is correct, we must show three things about a loop invariant.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Initialization: It is true prior to the first iteration of the loop. [i.e., after j := 2]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Maintenance: If it is true before an iteration of the loop, it remains true </a:t>
            </a:r>
          </a:p>
          <a:p>
            <a:pPr marL="91440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before the next iteration.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Termination:  When the loop terminates, the invariant gives us a useful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property that helps show that the algorithm  is correct.</a:t>
            </a:r>
            <a:endParaRPr lang="en-US" sz="2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4BD71F7F-BA44-4A54-90BC-C9DE12A4E3D4}"/>
              </a:ext>
            </a:extLst>
          </p:cNvPr>
          <p:cNvSpPr/>
          <p:nvPr/>
        </p:nvSpPr>
        <p:spPr>
          <a:xfrm>
            <a:off x="633000" y="1144214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AF416F-261D-4070-81F0-80284D7122FD}"/>
              </a:ext>
            </a:extLst>
          </p:cNvPr>
          <p:cNvSpPr/>
          <p:nvPr/>
        </p:nvSpPr>
        <p:spPr>
          <a:xfrm>
            <a:off x="1298826" y="744545"/>
            <a:ext cx="8414676" cy="625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An Approach for Proof of Program Correctness</a:t>
            </a:r>
            <a:endParaRPr lang="en-US" sz="32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AACA0-ED60-4922-B39D-9BD893C46EE1}"/>
              </a:ext>
            </a:extLst>
          </p:cNvPr>
          <p:cNvSpPr/>
          <p:nvPr/>
        </p:nvSpPr>
        <p:spPr>
          <a:xfrm>
            <a:off x="1427414" y="5599922"/>
            <a:ext cx="3502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will not be provided.</a:t>
            </a:r>
          </a:p>
        </p:txBody>
      </p:sp>
    </p:spTree>
    <p:extLst>
      <p:ext uri="{BB962C8B-B14F-4D97-AF65-F5344CB8AC3E}">
        <p14:creationId xmlns:p14="http://schemas.microsoft.com/office/powerpoint/2010/main" val="31272088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58">
            <a:extLst>
              <a:ext uri="{FF2B5EF4-FFF2-40B4-BE49-F238E27FC236}">
                <a16:creationId xmlns:a16="http://schemas.microsoft.com/office/drawing/2014/main" id="{FE2FAC16-5308-4502-AC08-D4DBBF8F3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835" y="968991"/>
            <a:ext cx="1289255" cy="3084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j := 2</a:t>
            </a:r>
          </a:p>
        </p:txBody>
      </p:sp>
      <p:sp>
        <p:nvSpPr>
          <p:cNvPr id="3" name="AutoShape 159">
            <a:extLst>
              <a:ext uri="{FF2B5EF4-FFF2-40B4-BE49-F238E27FC236}">
                <a16:creationId xmlns:a16="http://schemas.microsoft.com/office/drawing/2014/main" id="{B6E5AA44-BE92-43CD-98AB-8738F8100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6824" y="1709943"/>
            <a:ext cx="3771277" cy="531625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j &lt;= Length[A]</a:t>
            </a:r>
          </a:p>
        </p:txBody>
      </p:sp>
      <p:sp>
        <p:nvSpPr>
          <p:cNvPr id="4" name="Text Box 162">
            <a:extLst>
              <a:ext uri="{FF2B5EF4-FFF2-40B4-BE49-F238E27FC236}">
                <a16:creationId xmlns:a16="http://schemas.microsoft.com/office/drawing/2014/main" id="{E625F6A7-4C85-4F23-920E-A691FD3DE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337" y="2649071"/>
            <a:ext cx="1842247" cy="4168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key := A[j]</a:t>
            </a:r>
          </a:p>
        </p:txBody>
      </p:sp>
      <p:sp>
        <p:nvSpPr>
          <p:cNvPr id="5" name="Text Box 163">
            <a:extLst>
              <a:ext uri="{FF2B5EF4-FFF2-40B4-BE49-F238E27FC236}">
                <a16:creationId xmlns:a16="http://schemas.microsoft.com/office/drawing/2014/main" id="{629BDF69-67A7-4FE2-B2A4-DEC7E2675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337" y="3315166"/>
            <a:ext cx="1842247" cy="4231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 := j -1</a:t>
            </a:r>
          </a:p>
        </p:txBody>
      </p:sp>
      <p:sp>
        <p:nvSpPr>
          <p:cNvPr id="6" name="AutoShape 164">
            <a:extLst>
              <a:ext uri="{FF2B5EF4-FFF2-40B4-BE49-F238E27FC236}">
                <a16:creationId xmlns:a16="http://schemas.microsoft.com/office/drawing/2014/main" id="{7B62A020-880D-42FD-BB21-32D7B76D3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6824" y="4014413"/>
            <a:ext cx="3771277" cy="580390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 &gt; 0 and A[i] &gt; Key</a:t>
            </a:r>
            <a:endParaRPr lang="en-US" sz="160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7" name="Text Box 165">
            <a:extLst>
              <a:ext uri="{FF2B5EF4-FFF2-40B4-BE49-F238E27FC236}">
                <a16:creationId xmlns:a16="http://schemas.microsoft.com/office/drawing/2014/main" id="{D4B3FCDC-7E8F-49D9-8658-9D3592820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337" y="4870934"/>
            <a:ext cx="1842247" cy="38686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A[i+1] := A[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8" name="Text Box 166">
            <a:extLst>
              <a:ext uri="{FF2B5EF4-FFF2-40B4-BE49-F238E27FC236}">
                <a16:creationId xmlns:a16="http://schemas.microsoft.com/office/drawing/2014/main" id="{8947638F-0F1A-4BD4-984A-9564895A5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337" y="5533931"/>
            <a:ext cx="1842247" cy="382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i := i - 1</a:t>
            </a:r>
          </a:p>
        </p:txBody>
      </p:sp>
      <p:sp>
        <p:nvSpPr>
          <p:cNvPr id="9" name="Text Box 168">
            <a:extLst>
              <a:ext uri="{FF2B5EF4-FFF2-40B4-BE49-F238E27FC236}">
                <a16:creationId xmlns:a16="http://schemas.microsoft.com/office/drawing/2014/main" id="{CED1E7B2-47AF-4374-9081-0A2447C65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283" y="4870934"/>
            <a:ext cx="1930270" cy="38686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A[i+1] := key</a:t>
            </a:r>
          </a:p>
        </p:txBody>
      </p:sp>
      <p:sp>
        <p:nvSpPr>
          <p:cNvPr id="10" name="Text Box 167">
            <a:extLst>
              <a:ext uri="{FF2B5EF4-FFF2-40B4-BE49-F238E27FC236}">
                <a16:creationId xmlns:a16="http://schemas.microsoft.com/office/drawing/2014/main" id="{EEE64FE3-00EE-494E-AD4A-2815B6722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283" y="5533931"/>
            <a:ext cx="1930270" cy="382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j := j + 1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55A874-76CE-4C57-953C-B26193D602D0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5512463" y="416859"/>
            <a:ext cx="0" cy="5521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8BDA2E-8C8B-4879-9682-B635F696AC4E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512460" y="1277471"/>
            <a:ext cx="3" cy="4324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AB77EC-41F2-47B6-9301-1FFF61AA46B8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512460" y="2241568"/>
            <a:ext cx="1" cy="4075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3AFD2C-E7E8-4B5E-B3EF-48F06FEEE19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512460" y="3075285"/>
            <a:ext cx="1" cy="2398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E3C85C-A020-42D5-901F-441E8EE2187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512460" y="3757956"/>
            <a:ext cx="3" cy="2564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81DE12-0A74-41BB-8F40-97E5B4A3B843}"/>
              </a:ext>
            </a:extLst>
          </p:cNvPr>
          <p:cNvCxnSpPr>
            <a:cxnSpLocks/>
          </p:cNvCxnSpPr>
          <p:nvPr/>
        </p:nvCxnSpPr>
        <p:spPr>
          <a:xfrm>
            <a:off x="5516108" y="4614477"/>
            <a:ext cx="3" cy="2564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280E89-11C3-43C3-92A6-EED0B4AF5B3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512457" y="5248412"/>
            <a:ext cx="4" cy="285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6AA624-365E-41F6-A6A8-02A1027D6974}"/>
              </a:ext>
            </a:extLst>
          </p:cNvPr>
          <p:cNvCxnSpPr>
            <a:cxnSpLocks/>
          </p:cNvCxnSpPr>
          <p:nvPr/>
        </p:nvCxnSpPr>
        <p:spPr>
          <a:xfrm>
            <a:off x="5512454" y="5905151"/>
            <a:ext cx="0" cy="2876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214E34-691C-4DEF-BB48-08B8BE5179E3}"/>
              </a:ext>
            </a:extLst>
          </p:cNvPr>
          <p:cNvCxnSpPr/>
          <p:nvPr/>
        </p:nvCxnSpPr>
        <p:spPr>
          <a:xfrm flipH="1">
            <a:off x="2998694" y="6192837"/>
            <a:ext cx="2513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2514B2-3A0D-4055-8414-B36D7977542F}"/>
              </a:ext>
            </a:extLst>
          </p:cNvPr>
          <p:cNvCxnSpPr>
            <a:cxnSpLocks/>
          </p:cNvCxnSpPr>
          <p:nvPr/>
        </p:nvCxnSpPr>
        <p:spPr>
          <a:xfrm flipV="1">
            <a:off x="2998694" y="3886184"/>
            <a:ext cx="0" cy="23378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21D465-130A-4BC7-9DEE-CD9F93E983EB}"/>
              </a:ext>
            </a:extLst>
          </p:cNvPr>
          <p:cNvCxnSpPr>
            <a:cxnSpLocks/>
          </p:cNvCxnSpPr>
          <p:nvPr/>
        </p:nvCxnSpPr>
        <p:spPr>
          <a:xfrm>
            <a:off x="2998694" y="3886184"/>
            <a:ext cx="251376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D0DD515-E704-4081-B355-60F0C1E4E49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398101" y="4304608"/>
            <a:ext cx="7666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425497-925E-4B57-8E0A-E0669AEBC90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164800" y="4304608"/>
            <a:ext cx="618" cy="566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0EB8484-A75D-492E-B7F4-13B6574965E0}"/>
              </a:ext>
            </a:extLst>
          </p:cNvPr>
          <p:cNvCxnSpPr>
            <a:cxnSpLocks/>
          </p:cNvCxnSpPr>
          <p:nvPr/>
        </p:nvCxnSpPr>
        <p:spPr>
          <a:xfrm>
            <a:off x="8164800" y="5248412"/>
            <a:ext cx="4" cy="285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5F4A151-07C9-485D-99F6-9067887BC611}"/>
              </a:ext>
            </a:extLst>
          </p:cNvPr>
          <p:cNvCxnSpPr>
            <a:cxnSpLocks/>
          </p:cNvCxnSpPr>
          <p:nvPr/>
        </p:nvCxnSpPr>
        <p:spPr>
          <a:xfrm>
            <a:off x="8164182" y="5909674"/>
            <a:ext cx="618" cy="566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FC9C70-F798-43D8-AD10-476B99159FFA}"/>
              </a:ext>
            </a:extLst>
          </p:cNvPr>
          <p:cNvCxnSpPr/>
          <p:nvPr/>
        </p:nvCxnSpPr>
        <p:spPr>
          <a:xfrm flipH="1">
            <a:off x="2231995" y="6481482"/>
            <a:ext cx="59328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1A897B3-3F7F-48C2-9C89-2FBC749C6454}"/>
              </a:ext>
            </a:extLst>
          </p:cNvPr>
          <p:cNvCxnSpPr>
            <a:cxnSpLocks/>
          </p:cNvCxnSpPr>
          <p:nvPr/>
        </p:nvCxnSpPr>
        <p:spPr>
          <a:xfrm flipH="1" flipV="1">
            <a:off x="2231995" y="1533767"/>
            <a:ext cx="217" cy="4942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7670BA9-5E3E-4214-98DC-8B901083A782}"/>
              </a:ext>
            </a:extLst>
          </p:cNvPr>
          <p:cNvCxnSpPr>
            <a:cxnSpLocks/>
          </p:cNvCxnSpPr>
          <p:nvPr/>
        </p:nvCxnSpPr>
        <p:spPr>
          <a:xfrm flipV="1">
            <a:off x="2231995" y="1519357"/>
            <a:ext cx="3280459" cy="144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DB59FE0-EBD5-4476-B7C8-4CF812639463}"/>
              </a:ext>
            </a:extLst>
          </p:cNvPr>
          <p:cNvCxnSpPr>
            <a:stCxn id="3" idx="3"/>
          </p:cNvCxnSpPr>
          <p:nvPr/>
        </p:nvCxnSpPr>
        <p:spPr>
          <a:xfrm flipV="1">
            <a:off x="7398101" y="1975755"/>
            <a:ext cx="306371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964BC16-4D63-4F98-9802-0116EAB8995A}"/>
              </a:ext>
            </a:extLst>
          </p:cNvPr>
          <p:cNvSpPr txBox="1"/>
          <p:nvPr/>
        </p:nvSpPr>
        <p:spPr>
          <a:xfrm>
            <a:off x="6981241" y="737706"/>
            <a:ext cx="434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AI: { A[1..j ≤ n ] | key = A[j] ˄ A[1] ≤ A[2] ≤  … ≤ A[j-1], 2 ≤ j ≤ n}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AutoShape 187">
            <a:extLst>
              <a:ext uri="{FF2B5EF4-FFF2-40B4-BE49-F238E27FC236}">
                <a16:creationId xmlns:a16="http://schemas.microsoft.com/office/drawing/2014/main" id="{F4294F24-2790-4352-80D0-3A9ED95846D0}"/>
              </a:ext>
            </a:extLst>
          </p:cNvPr>
          <p:cNvCxnSpPr>
            <a:cxnSpLocks noChangeShapeType="1"/>
            <a:stCxn id="54" idx="1"/>
          </p:cNvCxnSpPr>
          <p:nvPr/>
        </p:nvCxnSpPr>
        <p:spPr bwMode="auto">
          <a:xfrm flipH="1">
            <a:off x="5512455" y="1060872"/>
            <a:ext cx="1468786" cy="463461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FEEC391-9113-4E0A-9525-D8DECCEB0F52}"/>
                  </a:ext>
                </a:extLst>
              </p:cNvPr>
              <p:cNvSpPr txBox="1"/>
              <p:nvPr/>
            </p:nvSpPr>
            <p:spPr>
              <a:xfrm>
                <a:off x="7200284" y="2336562"/>
                <a:ext cx="4407624" cy="1284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AII: 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A[1..i], key = A[j], 2 ≤ j ≤ n, 0 &lt; </a:t>
                </a:r>
                <a:r>
                  <a:rPr lang="en-US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j-1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{A[1] ≤ A[2] ≤  … ≤ A[</a:t>
                </a:r>
                <a:r>
                  <a:rPr lang="en-US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and A[i+1]} implies {A[1.. i+1] | A[1] ≤ A[2] ≤  … ≤ A[</a:t>
                </a:r>
                <a:r>
                  <a:rPr lang="en-US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≤ A[i+1], </a:t>
                </a:r>
                <a:r>
                  <a:rPr lang="en-US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0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˄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A[i+1] = A[</a:t>
                </a:r>
                <a:r>
                  <a:rPr lang="en-US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&gt; A[j]}}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FEEC391-9113-4E0A-9525-D8DECCEB0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284" y="2336562"/>
                <a:ext cx="4407624" cy="1284134"/>
              </a:xfrm>
              <a:prstGeom prst="rect">
                <a:avLst/>
              </a:prstGeom>
              <a:blipFill>
                <a:blip r:embed="rId2"/>
                <a:stretch>
                  <a:fillRect l="-1107" t="-2370" r="-138" b="-5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AutoShape 188">
            <a:extLst>
              <a:ext uri="{FF2B5EF4-FFF2-40B4-BE49-F238E27FC236}">
                <a16:creationId xmlns:a16="http://schemas.microsoft.com/office/drawing/2014/main" id="{3A40DC29-7D10-46CE-BDBC-24733ADCF3E9}"/>
              </a:ext>
            </a:extLst>
          </p:cNvPr>
          <p:cNvCxnSpPr>
            <a:cxnSpLocks noChangeShapeType="1"/>
            <a:stCxn id="57" idx="1"/>
          </p:cNvCxnSpPr>
          <p:nvPr/>
        </p:nvCxnSpPr>
        <p:spPr bwMode="auto">
          <a:xfrm flipH="1">
            <a:off x="5545234" y="2978629"/>
            <a:ext cx="1655050" cy="90707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3693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F693C8-2FF9-4EB7-B2E3-19927C991C9F}"/>
              </a:ext>
            </a:extLst>
          </p:cNvPr>
          <p:cNvSpPr/>
          <p:nvPr/>
        </p:nvSpPr>
        <p:spPr>
          <a:xfrm>
            <a:off x="1770186" y="1265397"/>
            <a:ext cx="9120553" cy="4750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What is </a:t>
            </a:r>
            <a:r>
              <a:rPr lang="en-US" sz="28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parameters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 to a problem?</a:t>
            </a:r>
          </a:p>
          <a:p>
            <a:pPr marL="517525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problem may contain variables that are not assigned specific values to the statement of the problem. These variables are called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parameters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the problem.</a:t>
            </a:r>
          </a:p>
          <a:p>
            <a:pPr marL="974725" lvl="1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0.1.1:  An example of a problem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Sort a list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numbers in nondecreasing order.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The answer is the numbers in sorted sequence.</a:t>
            </a:r>
          </a:p>
          <a:p>
            <a:pPr marL="517525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4725" lvl="1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example, there are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parameters: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(the list) and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(the number of items in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7919F56F-B4C8-4B69-A4A5-04B6407D6C44}"/>
              </a:ext>
            </a:extLst>
          </p:cNvPr>
          <p:cNvSpPr/>
          <p:nvPr/>
        </p:nvSpPr>
        <p:spPr>
          <a:xfrm>
            <a:off x="272394" y="630200"/>
            <a:ext cx="1708807" cy="635197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Recall</a:t>
            </a: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80FDF47A-11E1-40CF-89E0-FEE1F18F3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864" y="582585"/>
            <a:ext cx="648337" cy="47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640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58">
            <a:extLst>
              <a:ext uri="{FF2B5EF4-FFF2-40B4-BE49-F238E27FC236}">
                <a16:creationId xmlns:a16="http://schemas.microsoft.com/office/drawing/2014/main" id="{FE2FAC16-5308-4502-AC08-D4DBBF8F3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835" y="968991"/>
            <a:ext cx="1289255" cy="3084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j := 2</a:t>
            </a:r>
          </a:p>
        </p:txBody>
      </p:sp>
      <p:sp>
        <p:nvSpPr>
          <p:cNvPr id="3" name="AutoShape 159">
            <a:extLst>
              <a:ext uri="{FF2B5EF4-FFF2-40B4-BE49-F238E27FC236}">
                <a16:creationId xmlns:a16="http://schemas.microsoft.com/office/drawing/2014/main" id="{B6E5AA44-BE92-43CD-98AB-8738F8100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6824" y="1709943"/>
            <a:ext cx="3771277" cy="531625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j &lt;= Length[A]</a:t>
            </a:r>
          </a:p>
        </p:txBody>
      </p:sp>
      <p:sp>
        <p:nvSpPr>
          <p:cNvPr id="4" name="Text Box 162">
            <a:extLst>
              <a:ext uri="{FF2B5EF4-FFF2-40B4-BE49-F238E27FC236}">
                <a16:creationId xmlns:a16="http://schemas.microsoft.com/office/drawing/2014/main" id="{E625F6A7-4C85-4F23-920E-A691FD3DE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337" y="2649071"/>
            <a:ext cx="1842247" cy="4168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key := A[j]</a:t>
            </a:r>
          </a:p>
        </p:txBody>
      </p:sp>
      <p:sp>
        <p:nvSpPr>
          <p:cNvPr id="5" name="Text Box 163">
            <a:extLst>
              <a:ext uri="{FF2B5EF4-FFF2-40B4-BE49-F238E27FC236}">
                <a16:creationId xmlns:a16="http://schemas.microsoft.com/office/drawing/2014/main" id="{629BDF69-67A7-4FE2-B2A4-DEC7E2675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337" y="3315166"/>
            <a:ext cx="1842247" cy="4231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 := j -1</a:t>
            </a:r>
          </a:p>
        </p:txBody>
      </p:sp>
      <p:sp>
        <p:nvSpPr>
          <p:cNvPr id="6" name="AutoShape 164">
            <a:extLst>
              <a:ext uri="{FF2B5EF4-FFF2-40B4-BE49-F238E27FC236}">
                <a16:creationId xmlns:a16="http://schemas.microsoft.com/office/drawing/2014/main" id="{7B62A020-880D-42FD-BB21-32D7B76D3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6824" y="4014413"/>
            <a:ext cx="3771277" cy="580390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&gt; 0 and A[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] &gt; Key</a:t>
            </a:r>
            <a:endParaRPr lang="en-US" sz="16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7" name="Text Box 165">
            <a:extLst>
              <a:ext uri="{FF2B5EF4-FFF2-40B4-BE49-F238E27FC236}">
                <a16:creationId xmlns:a16="http://schemas.microsoft.com/office/drawing/2014/main" id="{D4B3FCDC-7E8F-49D9-8658-9D3592820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337" y="4870934"/>
            <a:ext cx="1842247" cy="38686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A[i+1] := A[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8" name="Text Box 166">
            <a:extLst>
              <a:ext uri="{FF2B5EF4-FFF2-40B4-BE49-F238E27FC236}">
                <a16:creationId xmlns:a16="http://schemas.microsoft.com/office/drawing/2014/main" id="{8947638F-0F1A-4BD4-984A-9564895A5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337" y="5533931"/>
            <a:ext cx="1842247" cy="382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i := i - 1</a:t>
            </a:r>
          </a:p>
        </p:txBody>
      </p:sp>
      <p:sp>
        <p:nvSpPr>
          <p:cNvPr id="9" name="Text Box 168">
            <a:extLst>
              <a:ext uri="{FF2B5EF4-FFF2-40B4-BE49-F238E27FC236}">
                <a16:creationId xmlns:a16="http://schemas.microsoft.com/office/drawing/2014/main" id="{CED1E7B2-47AF-4374-9081-0A2447C65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283" y="4870934"/>
            <a:ext cx="1930270" cy="38686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A[i+1] := key</a:t>
            </a:r>
          </a:p>
        </p:txBody>
      </p:sp>
      <p:sp>
        <p:nvSpPr>
          <p:cNvPr id="10" name="Text Box 167">
            <a:extLst>
              <a:ext uri="{FF2B5EF4-FFF2-40B4-BE49-F238E27FC236}">
                <a16:creationId xmlns:a16="http://schemas.microsoft.com/office/drawing/2014/main" id="{EEE64FE3-00EE-494E-AD4A-2815B6722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283" y="5533931"/>
            <a:ext cx="1930270" cy="382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j := j + 1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55A874-76CE-4C57-953C-B26193D602D0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5512463" y="416859"/>
            <a:ext cx="0" cy="5521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8BDA2E-8C8B-4879-9682-B635F696AC4E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512460" y="1277471"/>
            <a:ext cx="3" cy="4324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AB77EC-41F2-47B6-9301-1FFF61AA46B8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512460" y="2241568"/>
            <a:ext cx="1" cy="4075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3AFD2C-E7E8-4B5E-B3EF-48F06FEEE19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512460" y="3075285"/>
            <a:ext cx="1" cy="2398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E3C85C-A020-42D5-901F-441E8EE2187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512460" y="3757956"/>
            <a:ext cx="3" cy="2564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81DE12-0A74-41BB-8F40-97E5B4A3B843}"/>
              </a:ext>
            </a:extLst>
          </p:cNvPr>
          <p:cNvCxnSpPr>
            <a:cxnSpLocks/>
          </p:cNvCxnSpPr>
          <p:nvPr/>
        </p:nvCxnSpPr>
        <p:spPr>
          <a:xfrm>
            <a:off x="5516108" y="4614477"/>
            <a:ext cx="3" cy="2564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280E89-11C3-43C3-92A6-EED0B4AF5B3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512457" y="5248412"/>
            <a:ext cx="4" cy="285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6AA624-365E-41F6-A6A8-02A1027D6974}"/>
              </a:ext>
            </a:extLst>
          </p:cNvPr>
          <p:cNvCxnSpPr>
            <a:cxnSpLocks/>
          </p:cNvCxnSpPr>
          <p:nvPr/>
        </p:nvCxnSpPr>
        <p:spPr>
          <a:xfrm>
            <a:off x="5512454" y="5905151"/>
            <a:ext cx="0" cy="2876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214E34-691C-4DEF-BB48-08B8BE5179E3}"/>
              </a:ext>
            </a:extLst>
          </p:cNvPr>
          <p:cNvCxnSpPr/>
          <p:nvPr/>
        </p:nvCxnSpPr>
        <p:spPr>
          <a:xfrm flipH="1">
            <a:off x="2998694" y="6192837"/>
            <a:ext cx="2513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2514B2-3A0D-4055-8414-B36D7977542F}"/>
              </a:ext>
            </a:extLst>
          </p:cNvPr>
          <p:cNvCxnSpPr>
            <a:cxnSpLocks/>
          </p:cNvCxnSpPr>
          <p:nvPr/>
        </p:nvCxnSpPr>
        <p:spPr>
          <a:xfrm flipV="1">
            <a:off x="2998694" y="3886184"/>
            <a:ext cx="0" cy="23378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21D465-130A-4BC7-9DEE-CD9F93E983EB}"/>
              </a:ext>
            </a:extLst>
          </p:cNvPr>
          <p:cNvCxnSpPr>
            <a:cxnSpLocks/>
          </p:cNvCxnSpPr>
          <p:nvPr/>
        </p:nvCxnSpPr>
        <p:spPr>
          <a:xfrm>
            <a:off x="2998694" y="3886184"/>
            <a:ext cx="251376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D0DD515-E704-4081-B355-60F0C1E4E49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398101" y="4304608"/>
            <a:ext cx="7666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425497-925E-4B57-8E0A-E0669AEBC90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164800" y="4304608"/>
            <a:ext cx="618" cy="566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0EB8484-A75D-492E-B7F4-13B6574965E0}"/>
              </a:ext>
            </a:extLst>
          </p:cNvPr>
          <p:cNvCxnSpPr>
            <a:cxnSpLocks/>
          </p:cNvCxnSpPr>
          <p:nvPr/>
        </p:nvCxnSpPr>
        <p:spPr>
          <a:xfrm>
            <a:off x="8164800" y="5248412"/>
            <a:ext cx="4" cy="285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5F4A151-07C9-485D-99F6-9067887BC611}"/>
              </a:ext>
            </a:extLst>
          </p:cNvPr>
          <p:cNvCxnSpPr>
            <a:cxnSpLocks/>
          </p:cNvCxnSpPr>
          <p:nvPr/>
        </p:nvCxnSpPr>
        <p:spPr>
          <a:xfrm>
            <a:off x="8164182" y="5909674"/>
            <a:ext cx="618" cy="566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FC9C70-F798-43D8-AD10-476B99159FFA}"/>
              </a:ext>
            </a:extLst>
          </p:cNvPr>
          <p:cNvCxnSpPr/>
          <p:nvPr/>
        </p:nvCxnSpPr>
        <p:spPr>
          <a:xfrm flipH="1">
            <a:off x="2231995" y="6481482"/>
            <a:ext cx="59328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1A897B3-3F7F-48C2-9C89-2FBC749C6454}"/>
              </a:ext>
            </a:extLst>
          </p:cNvPr>
          <p:cNvCxnSpPr>
            <a:cxnSpLocks/>
          </p:cNvCxnSpPr>
          <p:nvPr/>
        </p:nvCxnSpPr>
        <p:spPr>
          <a:xfrm flipH="1" flipV="1">
            <a:off x="2231995" y="1533767"/>
            <a:ext cx="217" cy="4942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7670BA9-5E3E-4214-98DC-8B901083A782}"/>
              </a:ext>
            </a:extLst>
          </p:cNvPr>
          <p:cNvCxnSpPr>
            <a:cxnSpLocks/>
          </p:cNvCxnSpPr>
          <p:nvPr/>
        </p:nvCxnSpPr>
        <p:spPr>
          <a:xfrm flipV="1">
            <a:off x="2231995" y="1519357"/>
            <a:ext cx="3280459" cy="144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DB59FE0-EBD5-4476-B7C8-4CF812639463}"/>
              </a:ext>
            </a:extLst>
          </p:cNvPr>
          <p:cNvCxnSpPr>
            <a:stCxn id="3" idx="3"/>
          </p:cNvCxnSpPr>
          <p:nvPr/>
        </p:nvCxnSpPr>
        <p:spPr>
          <a:xfrm flipV="1">
            <a:off x="7398101" y="1975755"/>
            <a:ext cx="306371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964BC16-4D63-4F98-9802-0116EAB8995A}"/>
              </a:ext>
            </a:extLst>
          </p:cNvPr>
          <p:cNvSpPr txBox="1"/>
          <p:nvPr/>
        </p:nvSpPr>
        <p:spPr>
          <a:xfrm>
            <a:off x="6915252" y="395406"/>
            <a:ext cx="434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AI: { A[1..j ≤ n ] | key = A[j] ˄ A[1] ≤ A[2] ≤  … ≤ A[j-1], 2 ≤ j ≤ n}</a:t>
            </a:r>
          </a:p>
        </p:txBody>
      </p:sp>
      <p:cxnSp>
        <p:nvCxnSpPr>
          <p:cNvPr id="55" name="AutoShape 187">
            <a:extLst>
              <a:ext uri="{FF2B5EF4-FFF2-40B4-BE49-F238E27FC236}">
                <a16:creationId xmlns:a16="http://schemas.microsoft.com/office/drawing/2014/main" id="{F4294F24-2790-4352-80D0-3A9ED95846D0}"/>
              </a:ext>
            </a:extLst>
          </p:cNvPr>
          <p:cNvCxnSpPr>
            <a:cxnSpLocks noChangeShapeType="1"/>
            <a:stCxn id="54" idx="1"/>
          </p:cNvCxnSpPr>
          <p:nvPr/>
        </p:nvCxnSpPr>
        <p:spPr bwMode="auto">
          <a:xfrm flipH="1">
            <a:off x="5512454" y="718572"/>
            <a:ext cx="1402798" cy="81519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FEEC391-9113-4E0A-9525-D8DECCEB0F52}"/>
                  </a:ext>
                </a:extLst>
              </p:cNvPr>
              <p:cNvSpPr txBox="1"/>
              <p:nvPr/>
            </p:nvSpPr>
            <p:spPr>
              <a:xfrm>
                <a:off x="7183887" y="2032492"/>
                <a:ext cx="4567211" cy="1284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AII: 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A[1..i], key = A[j], 2 ≤ j ≤ n, 0 &lt; </a:t>
                </a:r>
                <a:r>
                  <a:rPr lang="en-US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j-1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{A[1] ≤ A[2] ≤  … ≤ A[</a:t>
                </a:r>
                <a:r>
                  <a:rPr lang="en-US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and A[i+1]} implies {A[1.. i+1] | A[1] ≤ A[2] ≤  … ≤ A[</a:t>
                </a:r>
                <a:r>
                  <a:rPr lang="en-US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≤ A[i+1], </a:t>
                </a:r>
                <a:r>
                  <a:rPr lang="en-US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0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˄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A[i+1] = A[</a:t>
                </a:r>
                <a:r>
                  <a:rPr lang="en-US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&gt; A[j]}}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FEEC391-9113-4E0A-9525-D8DECCEB0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887" y="2032492"/>
                <a:ext cx="4567211" cy="1284134"/>
              </a:xfrm>
              <a:prstGeom prst="rect">
                <a:avLst/>
              </a:prstGeom>
              <a:blipFill>
                <a:blip r:embed="rId2"/>
                <a:stretch>
                  <a:fillRect l="-1067" t="-2370" r="-533" b="-5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AutoShape 188">
            <a:extLst>
              <a:ext uri="{FF2B5EF4-FFF2-40B4-BE49-F238E27FC236}">
                <a16:creationId xmlns:a16="http://schemas.microsoft.com/office/drawing/2014/main" id="{3A40DC29-7D10-46CE-BDBC-24733ADCF3E9}"/>
              </a:ext>
            </a:extLst>
          </p:cNvPr>
          <p:cNvCxnSpPr>
            <a:cxnSpLocks noChangeShapeType="1"/>
            <a:stCxn id="57" idx="1"/>
          </p:cNvCxnSpPr>
          <p:nvPr/>
        </p:nvCxnSpPr>
        <p:spPr bwMode="auto">
          <a:xfrm flipH="1">
            <a:off x="5512453" y="2674559"/>
            <a:ext cx="1671434" cy="1206843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CE0140C-5782-44FD-A3BA-6C0A8E09F95F}"/>
                  </a:ext>
                </a:extLst>
              </p:cNvPr>
              <p:cNvSpPr txBox="1"/>
              <p:nvPr/>
            </p:nvSpPr>
            <p:spPr>
              <a:xfrm>
                <a:off x="8182942" y="3309801"/>
                <a:ext cx="3881604" cy="1561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AIII:{ { A[1..i +1], key = A[j], 2 ≤ j ≤ n, 0 &lt; </a:t>
                </a:r>
                <a:r>
                  <a:rPr lang="en-US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j-1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A[1] ≤ A[2] ≤  … ≤ A[</a:t>
                </a:r>
                <a:r>
                  <a:rPr lang="en-US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]} and A[i+1]} implies {A[1.. i+1] | A[1] ≤ A[2] ≤  … ≤  A[i+1], {(</a:t>
                </a:r>
                <a:r>
                  <a:rPr lang="en-US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0) (A[1] = key)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˅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0) (A[</a:t>
                </a:r>
                <a:r>
                  <a:rPr lang="en-US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Key)}}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CE0140C-5782-44FD-A3BA-6C0A8E09F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942" y="3309801"/>
                <a:ext cx="3881604" cy="1561133"/>
              </a:xfrm>
              <a:prstGeom prst="rect">
                <a:avLst/>
              </a:prstGeom>
              <a:blipFill>
                <a:blip r:embed="rId3"/>
                <a:stretch>
                  <a:fillRect l="-1256" t="-2344" r="-2512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AutoShape 191">
            <a:extLst>
              <a:ext uri="{FF2B5EF4-FFF2-40B4-BE49-F238E27FC236}">
                <a16:creationId xmlns:a16="http://schemas.microsoft.com/office/drawing/2014/main" id="{D52CDC6C-D327-4A6D-9151-B18A7A561172}"/>
              </a:ext>
            </a:extLst>
          </p:cNvPr>
          <p:cNvCxnSpPr>
            <a:cxnSpLocks noChangeShapeType="1"/>
            <a:stCxn id="61" idx="1"/>
          </p:cNvCxnSpPr>
          <p:nvPr/>
        </p:nvCxnSpPr>
        <p:spPr bwMode="auto">
          <a:xfrm flipH="1">
            <a:off x="7907383" y="4090368"/>
            <a:ext cx="275559" cy="21424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hought Bubble: Cloud 35">
            <a:extLst>
              <a:ext uri="{FF2B5EF4-FFF2-40B4-BE49-F238E27FC236}">
                <a16:creationId xmlns:a16="http://schemas.microsoft.com/office/drawing/2014/main" id="{8AA66FFD-24F0-4551-BECE-6B7186A40D31}"/>
              </a:ext>
            </a:extLst>
          </p:cNvPr>
          <p:cNvSpPr/>
          <p:nvPr/>
        </p:nvSpPr>
        <p:spPr>
          <a:xfrm>
            <a:off x="365137" y="968991"/>
            <a:ext cx="1769826" cy="646330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 Invariants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62D5C5-2A3A-4C23-84ED-948B0E4F7CB8}"/>
              </a:ext>
            </a:extLst>
          </p:cNvPr>
          <p:cNvSpPr txBox="1"/>
          <p:nvPr/>
        </p:nvSpPr>
        <p:spPr>
          <a:xfrm>
            <a:off x="7072838" y="1484972"/>
            <a:ext cx="499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Q: {A[1..n] |A[1] ≤ A[2] ≤  … ≤ A[n], 1 ≤ n &lt; j + 1}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D73890-D7B6-4F78-8DF8-39E255757D45}"/>
              </a:ext>
            </a:extLst>
          </p:cNvPr>
          <p:cNvSpPr txBox="1"/>
          <p:nvPr/>
        </p:nvSpPr>
        <p:spPr>
          <a:xfrm>
            <a:off x="935567" y="149970"/>
            <a:ext cx="434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P: The original {A[1..j ≤ n] | key = A[j] not(A[1] ≤ A[2] ≤  … ≤ A[j ≤ n]), 2 ≤ j ≤ n) }</a:t>
            </a:r>
          </a:p>
        </p:txBody>
      </p:sp>
      <p:cxnSp>
        <p:nvCxnSpPr>
          <p:cNvPr id="41" name="AutoShape 187">
            <a:extLst>
              <a:ext uri="{FF2B5EF4-FFF2-40B4-BE49-F238E27FC236}">
                <a16:creationId xmlns:a16="http://schemas.microsoft.com/office/drawing/2014/main" id="{4ED7507C-4978-41AB-815F-98B2981EEC9E}"/>
              </a:ext>
            </a:extLst>
          </p:cNvPr>
          <p:cNvCxnSpPr>
            <a:cxnSpLocks noChangeShapeType="1"/>
            <a:stCxn id="40" idx="3"/>
          </p:cNvCxnSpPr>
          <p:nvPr/>
        </p:nvCxnSpPr>
        <p:spPr bwMode="auto">
          <a:xfrm>
            <a:off x="5276748" y="473136"/>
            <a:ext cx="235705" cy="285971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187">
            <a:extLst>
              <a:ext uri="{FF2B5EF4-FFF2-40B4-BE49-F238E27FC236}">
                <a16:creationId xmlns:a16="http://schemas.microsoft.com/office/drawing/2014/main" id="{5E05077A-09A5-4B7F-9E1C-73F3EAB4A0E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98099" y="1831480"/>
            <a:ext cx="221901" cy="15105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677993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4611" y="2326105"/>
            <a:ext cx="10547684" cy="21416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02322" y="2835696"/>
            <a:ext cx="7787355" cy="1225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Analysis of Algorithms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Time Efficiency for Algorithm </a:t>
            </a:r>
            <a:r>
              <a:rPr lang="en-US" sz="3200" dirty="0" err="1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Insert_Sort</a:t>
            </a:r>
            <a:r>
              <a:rPr lang="en-US" sz="3200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(A)</a:t>
            </a:r>
            <a:endParaRPr lang="en-US" sz="3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807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222568" y="1110723"/>
            <a:ext cx="10868527" cy="9436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377724" y="1384163"/>
            <a:ext cx="7787355" cy="593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Time Efficiency for Algorithm </a:t>
            </a:r>
            <a:r>
              <a:rPr lang="en-US" sz="3200" dirty="0" err="1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Insert_Sort</a:t>
            </a:r>
            <a:r>
              <a:rPr lang="en-US" sz="3200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(A)</a:t>
            </a:r>
            <a:endParaRPr lang="en-US" sz="3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349616"/>
              </p:ext>
            </p:extLst>
          </p:nvPr>
        </p:nvGraphicFramePr>
        <p:xfrm>
          <a:off x="2207401" y="3042242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997625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8812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1746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70391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420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6383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269517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00563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41090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9709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812988"/>
                  </a:ext>
                </a:extLst>
              </a:tr>
            </a:tbl>
          </a:graphicData>
        </a:graphic>
      </p:graphicFrame>
      <p:sp>
        <p:nvSpPr>
          <p:cNvPr id="6" name="Left-Right Arrow 5"/>
          <p:cNvSpPr/>
          <p:nvPr/>
        </p:nvSpPr>
        <p:spPr>
          <a:xfrm>
            <a:off x="5742433" y="2532888"/>
            <a:ext cx="45719" cy="3749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43600" y="2468880"/>
            <a:ext cx="713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55080" y="2720340"/>
            <a:ext cx="1975104" cy="23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Up Arrow 9"/>
          <p:cNvSpPr/>
          <p:nvPr/>
        </p:nvSpPr>
        <p:spPr>
          <a:xfrm>
            <a:off x="5102353" y="3633892"/>
            <a:ext cx="109728" cy="8558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560320" y="3986784"/>
            <a:ext cx="2542033" cy="85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30368" y="3937746"/>
            <a:ext cx="713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54513"/>
              </p:ext>
            </p:extLst>
          </p:nvPr>
        </p:nvGraphicFramePr>
        <p:xfrm>
          <a:off x="2207401" y="4837715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997625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8812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1746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70391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420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6383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269517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00563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41090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9709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trike="noStrike" baseline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sz="2400" strike="dblStrike" baseline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812988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016751" y="3580619"/>
            <a:ext cx="1325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= 8</a:t>
            </a:r>
          </a:p>
        </p:txBody>
      </p:sp>
      <p:sp>
        <p:nvSpPr>
          <p:cNvPr id="17" name="Left-Right Arrow 16"/>
          <p:cNvSpPr/>
          <p:nvPr/>
        </p:nvSpPr>
        <p:spPr>
          <a:xfrm>
            <a:off x="5861304" y="4246000"/>
            <a:ext cx="45719" cy="3749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3453385" y="5404780"/>
            <a:ext cx="109728" cy="8558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52743" y="4399411"/>
            <a:ext cx="1975104" cy="23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 rot="16200000">
            <a:off x="3603488" y="2550409"/>
            <a:ext cx="320324" cy="24066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 rot="16200000">
            <a:off x="4055669" y="3919469"/>
            <a:ext cx="320324" cy="32909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3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6294" y="356428"/>
            <a:ext cx="9538900" cy="614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2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Insertion-Sort(A)</a:t>
            </a:r>
            <a:endParaRPr lang="en-US" sz="2200" spc="-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	 A sequence of n numbers (a</a:t>
            </a:r>
            <a:r>
              <a:rPr lang="en-US" sz="2200" spc="-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</a:t>
            </a:r>
            <a:r>
              <a:rPr lang="en-US" sz="2200" spc="-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..., a</a:t>
            </a:r>
            <a:r>
              <a:rPr lang="en-US" sz="2200" spc="-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2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A permutation (reordering) (a’</a:t>
            </a:r>
            <a:r>
              <a:rPr lang="en-US" sz="2200" spc="-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a’</a:t>
            </a:r>
            <a:r>
              <a:rPr lang="en-US" sz="2200" spc="-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…, </a:t>
            </a:r>
            <a:r>
              <a:rPr lang="en-US" sz="2200" spc="-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a’</a:t>
            </a:r>
            <a:r>
              <a:rPr lang="en-US" sz="2200" spc="-1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of the </a:t>
            </a:r>
            <a:endParaRPr lang="en-US" sz="22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input sequence such that a’</a:t>
            </a:r>
            <a:r>
              <a:rPr lang="en-US" sz="2200" spc="-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≤ a’</a:t>
            </a:r>
            <a:r>
              <a:rPr lang="en-US" sz="2200" spc="-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≤ …, ≤ </a:t>
            </a:r>
            <a:r>
              <a:rPr lang="en-US" sz="2200" spc="-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a’</a:t>
            </a:r>
            <a:r>
              <a:rPr lang="en-US" sz="2200" spc="-1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2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  // </a:t>
            </a:r>
            <a:r>
              <a:rPr lang="en-US" sz="22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A[1], …, A[n], the pointer j goes from 2 to length[A]</a:t>
            </a:r>
            <a:endParaRPr lang="en-US" sz="22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(j ← 2 to length[A]) 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 {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key ← A[j];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// </a:t>
            </a:r>
            <a:r>
              <a:rPr lang="en-US" sz="22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A[j] into the sorted sequence A[1 .. j-1].</a:t>
            </a:r>
            <a:endParaRPr lang="en-US" sz="22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2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← j – 1;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2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&gt; 0 </a:t>
            </a:r>
            <a:r>
              <a:rPr lang="en-US" sz="2200" i="1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2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A[</a:t>
            </a:r>
            <a:r>
              <a:rPr lang="en-US" sz="22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&gt; key)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 { </a:t>
            </a: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US" sz="22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pointer </a:t>
            </a:r>
            <a:r>
              <a:rPr lang="en-US" sz="2200" i="1" spc="-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goes from j -1 thru 1.</a:t>
            </a:r>
            <a:endParaRPr lang="en-US" sz="22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</a:t>
            </a:r>
            <a:r>
              <a:rPr lang="en-US" sz="22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A[i+1] ← A[</a:t>
            </a:r>
            <a:r>
              <a:rPr lang="en-US" sz="22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     </a:t>
            </a: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22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move A[</a:t>
            </a:r>
            <a:r>
              <a:rPr lang="en-US" sz="2200" i="1" spc="-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to the right, if A[</a:t>
            </a:r>
            <a:r>
              <a:rPr lang="en-US" sz="2200" i="1" spc="-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&gt; key</a:t>
            </a:r>
            <a:endParaRPr lang="en-US" sz="22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	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22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← </a:t>
            </a:r>
            <a:r>
              <a:rPr lang="en-US" sz="22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– 1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2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   </a:t>
            </a: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US" sz="2200" i="1" spc="-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 while-loop.</a:t>
            </a:r>
            <a:endParaRPr lang="en-US" sz="22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// </a:t>
            </a:r>
            <a:r>
              <a:rPr lang="en-US" sz="22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current A[</a:t>
            </a:r>
            <a:r>
              <a:rPr lang="en-US" sz="2200" i="1" spc="-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is less than key, then insert A[j] into A[i+1]</a:t>
            </a:r>
            <a:endParaRPr lang="en-US" sz="2200" spc="-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A[i+1] ← key;}    </a:t>
            </a: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2200" i="1" spc="-1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 for </a:t>
            </a:r>
            <a:r>
              <a:rPr lang="en-US" sz="20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					</a:t>
            </a:r>
            <a:endParaRPr lang="en-US" sz="2000" spc="-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E9430EE8-4F41-4BC8-B60C-F9C139E24BAB}"/>
              </a:ext>
            </a:extLst>
          </p:cNvPr>
          <p:cNvSpPr/>
          <p:nvPr/>
        </p:nvSpPr>
        <p:spPr>
          <a:xfrm>
            <a:off x="541651" y="2010320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n</a:t>
            </a:r>
            <a:r>
              <a:rPr lang="en-US" baseline="3000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" name="Picture 2" descr="Image result for smiley face images">
            <a:extLst>
              <a:ext uri="{FF2B5EF4-FFF2-40B4-BE49-F238E27FC236}">
                <a16:creationId xmlns:a16="http://schemas.microsoft.com/office/drawing/2014/main" id="{C4A7D3C3-633E-4DD3-A074-6C726A13C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034">
            <a:off x="467386" y="2352339"/>
            <a:ext cx="586352" cy="42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9722C8-BE80-46C2-9CF8-DD0610AA6E3C}"/>
              </a:ext>
            </a:extLst>
          </p:cNvPr>
          <p:cNvSpPr txBox="1"/>
          <p:nvPr/>
        </p:nvSpPr>
        <p:spPr>
          <a:xfrm>
            <a:off x="8229600" y="930442"/>
            <a:ext cx="350673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(j ← 2 to length[A]) 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 {  </a:t>
            </a:r>
          </a:p>
          <a:p>
            <a:r>
              <a:rPr lang="en-US" dirty="0"/>
              <a:t>        A[0] 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← A[j]; </a:t>
            </a:r>
          </a:p>
          <a:p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← j – 1;</a:t>
            </a:r>
            <a:endParaRPr lang="en-US" dirty="0"/>
          </a:p>
          <a:p>
            <a:r>
              <a:rPr lang="en-US" dirty="0"/>
              <a:t>        while (A[</a:t>
            </a:r>
            <a:r>
              <a:rPr lang="en-US" dirty="0" err="1"/>
              <a:t>i</a:t>
            </a:r>
            <a:r>
              <a:rPr lang="en-US" dirty="0"/>
              <a:t>] &gt; A[0]) do </a:t>
            </a:r>
            <a:r>
              <a:rPr lang="en-US" b="1" dirty="0">
                <a:solidFill>
                  <a:srgbClr val="C00000"/>
                </a:solidFill>
              </a:rPr>
              <a:t>{</a:t>
            </a:r>
          </a:p>
          <a:p>
            <a:r>
              <a:rPr lang="en-US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A[i+1] ← A[</a:t>
            </a:r>
            <a:r>
              <a:rPr lang="en-US" sz="18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en-US" dirty="0"/>
          </a:p>
          <a:p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8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← </a:t>
            </a:r>
            <a:r>
              <a:rPr lang="en-US" sz="18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– 1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b="1" dirty="0">
                <a:solidFill>
                  <a:srgbClr val="C00000"/>
                </a:solidFill>
              </a:rPr>
              <a:t>}</a:t>
            </a:r>
          </a:p>
          <a:p>
            <a:r>
              <a:rPr lang="en-US" dirty="0"/>
              <a:t>        A[i+1] 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← A[</a:t>
            </a:r>
            <a:r>
              <a:rPr lang="en-US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09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4610" y="2005263"/>
            <a:ext cx="10692064" cy="292768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29189" y="1467629"/>
            <a:ext cx="8177177" cy="3945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 the efficiency of this algorithm in terms of time - by 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counting every instruction executed in </a:t>
            </a:r>
          </a:p>
          <a:p>
            <a:pPr marL="1371600" lvl="2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times of execution with </a:t>
            </a:r>
          </a:p>
          <a:p>
            <a:pPr marL="1371600" lvl="2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its estimated cost assumption.</a:t>
            </a:r>
            <a:endParaRPr lang="en-US" sz="2400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running time for a statement is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*n if the statement 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takes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steps (or nanoseconds) to execute and 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executed n times.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CC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38043-E1CA-4724-802A-E6FBEA6E4F5D}"/>
              </a:ext>
            </a:extLst>
          </p:cNvPr>
          <p:cNvSpPr txBox="1"/>
          <p:nvPr/>
        </p:nvSpPr>
        <p:spPr>
          <a:xfrm>
            <a:off x="3108817" y="5067594"/>
            <a:ext cx="3258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Think - writing each statement in terms of a sequence of statements (steps) in assembler language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DE5A65-FBAB-4394-81BA-FC40A3D9F87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188823" y="4328160"/>
            <a:ext cx="549047" cy="73943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0211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2546" y="914401"/>
            <a:ext cx="9400675" cy="5714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Determine </a:t>
            </a:r>
            <a:r>
              <a:rPr lang="en-US" sz="2800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time efficiency for this algorithm </a:t>
            </a:r>
            <a:r>
              <a:rPr lang="en-US" sz="2800" dirty="0" err="1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Insert_Sort</a:t>
            </a:r>
            <a:r>
              <a:rPr lang="en-US" sz="2800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(A).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Consider the INSERTION_SORT procedure with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1" indent="-454025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 “cost”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each statement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1" indent="-454025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times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statement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executed.</a:t>
            </a:r>
          </a:p>
          <a:p>
            <a:pPr marL="454025" marR="0" lvl="0" indent="-454025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Consider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j ← 2 to length[A]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{ 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each j = 2, 3, …, n = length[A], let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1" indent="-454025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be </a:t>
            </a:r>
            <a:r>
              <a:rPr lang="en-US" sz="2400" i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number of times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 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 0 and A[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&gt; key)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          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executed  </a:t>
            </a:r>
            <a:r>
              <a:rPr lang="en-US" sz="2400" i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the value of  j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When a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loop exits in the usual way,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1" indent="-454025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test is executed one time more than the loop body. </a:t>
            </a:r>
            <a:endParaRPr lang="en-US" sz="2400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Comments are not executable statements, and so they take no time.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2769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69241" y="2326105"/>
            <a:ext cx="5093370" cy="405533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20633" y="595692"/>
                <a:ext cx="9350734" cy="57857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Algorithm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Insertion-Sort(A)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Input: 	A sequence of n numbers (a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..., a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Output: A permutation (reordering) (a’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a’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…, </a:t>
                </a:r>
                <a:r>
                  <a:rPr lang="en-US" sz="22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a’</a:t>
                </a:r>
                <a:r>
                  <a:rPr lang="en-US" sz="2200" baseline="-25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of the 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	input sequence such that a’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≤ a’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≤ …, ≤ </a:t>
                </a:r>
                <a:r>
                  <a:rPr lang="en-US" sz="22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a’</a:t>
                </a:r>
                <a:r>
                  <a:rPr lang="en-US" sz="2200" baseline="-25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			</a:t>
                </a:r>
                <a:r>
                  <a:rPr lang="en-US" sz="20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Cost(steps/</a:t>
                </a:r>
                <a:r>
                  <a:rPr lang="en-US" sz="20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nsec</a:t>
                </a:r>
                <a:r>
                  <a:rPr lang="en-US" sz="20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	   times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j ← 2 to length[A] do {				c</a:t>
                </a:r>
                <a:r>
                  <a:rPr lang="en-US" sz="2000" b="1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nary>
                  </m:oMath>
                </a14:m>
                <a:endParaRPr lang="en-US" sz="2000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key ← A[j];					c</a:t>
                </a:r>
                <a:r>
                  <a:rPr lang="en-US" sz="2000" b="1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n - 1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/ / </a:t>
                </a:r>
                <a:r>
                  <a:rPr lang="en-US" sz="20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Insert A[j] into the sorted sequence A[1 .. j-1].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0	   n - 1??</a:t>
                </a:r>
                <a:r>
                  <a:rPr lang="en-US" sz="20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 </a:t>
                </a:r>
                <a:r>
                  <a:rPr lang="en-US" sz="2000" b="1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← j – 1;					 c</a:t>
                </a:r>
                <a:r>
                  <a:rPr lang="en-US" sz="2000" b="1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n - 1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	   while (</a:t>
                </a:r>
                <a:r>
                  <a:rPr lang="en-US" sz="2000" b="1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&gt; 0 and 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A[</a:t>
                </a:r>
                <a:r>
                  <a:rPr lang="en-US" sz="2000" b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 &gt; key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do {			 c</a:t>
                </a:r>
                <a:r>
                  <a:rPr lang="en-US" sz="2000" b="1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 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sz="2000" b="0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000" b="0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b="0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</m:e>
                    </m:nary>
                    <m:r>
                      <a:rPr lang="en-US" sz="2000" b="0" i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   A[i+1] ← A[</a:t>
                </a:r>
                <a:r>
                  <a:rPr lang="en-US" sz="2000" b="1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];			              </a:t>
                </a:r>
                <a:r>
                  <a:rPr lang="en-US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="1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 </a:t>
                </a:r>
                <a:r>
                  <a:rPr lang="en-US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𝐣</m:t>
                        </m:r>
                        <m:r>
                          <a:rPr lang="en-US" sz="20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20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𝐧</m:t>
                        </m:r>
                      </m:sup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𝐭</m:t>
                            </m:r>
                          </m:e>
                          <m:sub>
                            <m:r>
                              <a:rPr lang="en-US" sz="2000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𝐣</m:t>
                            </m:r>
                          </m:sub>
                        </m:sSub>
                        <m:r>
                          <a:rPr lang="en-US" sz="20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0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</a:t>
                </a:r>
                <a:r>
                  <a:rPr lang="en-US" sz="2000" b="1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← </a:t>
                </a:r>
                <a:r>
                  <a:rPr lang="en-US" sz="2000" b="1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1; 	}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</a:t>
                </a:r>
                <a:r>
                  <a:rPr lang="en-US" sz="20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 while-loop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en-US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="1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𝐣</m:t>
                        </m:r>
                        <m:r>
                          <a:rPr lang="en-US" sz="20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20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𝐧</m:t>
                        </m:r>
                      </m:sup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𝐭</m:t>
                            </m:r>
                          </m:e>
                          <m:sub>
                            <m:r>
                              <a:rPr lang="en-US" sz="2000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𝐣</m:t>
                            </m:r>
                          </m:sub>
                        </m:sSub>
                        <m:r>
                          <a:rPr lang="en-US" sz="20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0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b="1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	   A[i+1] ← key; }  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// </a:t>
                </a:r>
                <a:r>
                  <a:rPr lang="en-US" sz="2000" i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end for 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	                             c</a:t>
                </a:r>
                <a:r>
                  <a:rPr lang="en-US" sz="2000" b="1" baseline="-25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8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             n - 1	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633" y="595692"/>
                <a:ext cx="9350734" cy="5785751"/>
              </a:xfrm>
              <a:prstGeom prst="rect">
                <a:avLst/>
              </a:prstGeom>
              <a:blipFill>
                <a:blip r:embed="rId2"/>
                <a:stretch>
                  <a:fillRect l="-847" t="-632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A391E2B5-E433-4C39-9503-169B8BB5C12A}"/>
              </a:ext>
            </a:extLst>
          </p:cNvPr>
          <p:cNvSpPr/>
          <p:nvPr/>
        </p:nvSpPr>
        <p:spPr>
          <a:xfrm>
            <a:off x="636719" y="1154301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Image result for smiley face images">
            <a:extLst>
              <a:ext uri="{FF2B5EF4-FFF2-40B4-BE49-F238E27FC236}">
                <a16:creationId xmlns:a16="http://schemas.microsoft.com/office/drawing/2014/main" id="{67E5B36D-0BCF-468D-979B-D12E397B6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803">
            <a:off x="571843" y="1118476"/>
            <a:ext cx="665826" cy="48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637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58252" y="4160618"/>
            <a:ext cx="10419348" cy="151597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8252" y="2414337"/>
            <a:ext cx="10419348" cy="151597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737966" y="1265630"/>
                <a:ext cx="9187165" cy="4334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1800"/>
                  </a:spcAft>
                </a:pPr>
                <a:r>
                  <a:rPr lang="en-US" sz="2400" dirty="0">
                    <a:solidFill>
                      <a:srgbClr val="0000CC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The running time of INSERTION-SORT T(n)  is </a:t>
                </a:r>
              </a:p>
              <a:p>
                <a:pPr marL="342900" indent="-342900">
                  <a:lnSpc>
                    <a:spcPct val="107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running time for the algorithm is: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T(n) =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 n +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*(n-1) +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*(n-1) 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 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endParaRPr lang="en-US" sz="2400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  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</a:t>
                </a:r>
                <a:r>
                  <a:rPr lang="en-US" sz="2400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(n-1).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This 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algorithm’s running time may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depend on </a:t>
                </a:r>
              </a:p>
              <a:p>
                <a:pPr marL="800100" lvl="1" indent="-3429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i="1" dirty="0">
                    <a:solidFill>
                      <a:srgbClr val="3404B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property of  given </a:t>
                </a:r>
                <a:r>
                  <a:rPr lang="en-US" sz="2400" dirty="0">
                    <a:solidFill>
                      <a:srgbClr val="3404B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input of that size n. </a:t>
                </a:r>
              </a:p>
              <a:p>
                <a:pPr marL="800100" lvl="1" indent="-3429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find the worst, the best and the average running time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endParaRPr lang="en-US" sz="24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966" y="1265630"/>
                <a:ext cx="9187165" cy="4334200"/>
              </a:xfrm>
              <a:prstGeom prst="rect">
                <a:avLst/>
              </a:prstGeom>
              <a:blipFill>
                <a:blip r:embed="rId2"/>
                <a:stretch>
                  <a:fillRect l="-995" t="-985" b="-2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0286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50232" y="3036276"/>
            <a:ext cx="10750019" cy="35892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94846" y="740798"/>
                <a:ext cx="9791463" cy="58846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Example, in INSERTION_SORT, </a:t>
                </a:r>
              </a:p>
              <a:p>
                <a:pPr marL="461963" marR="0" lvl="0" indent="-461963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the 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best case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occurs if the array is already sorted. 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marR="0" lvl="1" indent="-457200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914400" algn="l"/>
                  </a:tabLs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each j = 2, 3, …, n, and </a:t>
                </a:r>
                <a:r>
                  <a:rPr lang="en-US" sz="22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has the initial value j-1, </a:t>
                </a:r>
              </a:p>
              <a:p>
                <a:pPr marL="1371600" lvl="2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914400" algn="l"/>
                  </a:tabLs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A[</a:t>
                </a:r>
                <a:r>
                  <a:rPr lang="en-US" sz="22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 ≤ key falsifies the guard (</a:t>
                </a:r>
                <a:r>
                  <a:rPr lang="en-US" sz="22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&gt; 0 and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A[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 &gt; key)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914400" algn="l"/>
                  </a:tabLst>
                </a:pPr>
                <a:r>
                  <a:rPr lang="en-US" sz="22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sz="2200" baseline="-25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1(the while-loop test is executed once) for   j = 2, 3, …, n, and 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914400" algn="l"/>
                  </a:tabLs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sz="22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best-case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running time is </a:t>
                </a: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T(n) =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 n  +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*(n-1)  +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*(n-1)  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200" b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+ </a:t>
                </a:r>
                <a:r>
                  <a:rPr lang="en-US" sz="2200" strike="sngStrike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strike="sngStrike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 </a:t>
                </a:r>
                <a:r>
                  <a:rPr lang="en-US" sz="2200" strike="sngStrike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 strike="sngStrike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200" b="0" i="1" strike="sngStrike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200" b="0" strike="sngStrike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b="0" i="1" strike="sngStrike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trike="sngStrike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200" i="1" strike="sngStrike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200" b="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200" b="0" strike="sngStrike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200" b="0" i="1" strike="sngStrike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200" b="0" strike="sngStrike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200" strike="sngStrike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      </a:t>
                </a:r>
                <a:r>
                  <a:rPr lang="en-US" sz="2200" strike="sngStrike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200" strike="sngStrike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strike="sngStrike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200" strike="sngStrike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</a:t>
                </a:r>
                <a:r>
                  <a:rPr lang="en-US" sz="2200" strike="sngStrike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 strike="sngStrike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200" b="0" i="1" strike="sngStrike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200" b="0" strike="sngStrike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b="0" i="1" strike="sngStrike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trike="sngStrike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200" i="1" strike="sngStrike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200" b="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200" b="0" strike="sngStrike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200" b="0" i="1" strike="sngStrike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200" b="0" strike="sngStrike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(n-1), where </a:t>
                </a:r>
                <a:r>
                  <a:rPr lang="en-US" sz="22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sz="2200" baseline="-25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1.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de-DE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T(n)  =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de-DE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 n +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de-DE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*(n-1) +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de-DE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*(n-1) </a:t>
                </a:r>
                <a:r>
                  <a:rPr lang="de-DE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de-DE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*(n-1)  </a:t>
                </a:r>
                <a:r>
                  <a:rPr lang="de-DE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r>
                  <a:rPr lang="de-DE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*(n-1)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de-DE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       =  (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de-DE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de-DE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de-DE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de-DE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r>
                  <a:rPr lang="de-DE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n  - (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de-DE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de-DE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de-DE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r>
                  <a:rPr lang="de-DE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US" sz="22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	          </a:t>
                </a:r>
                <a:r>
                  <a:rPr lang="en-US" sz="2200" i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 </a:t>
                </a:r>
                <a:r>
                  <a:rPr lang="en-US" sz="22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n  + b</a:t>
                </a:r>
                <a:endParaRPr lang="en-US" sz="22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6363" marR="0" indent="-461963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 linear function of  n,  </a:t>
                </a:r>
                <a:r>
                  <a:rPr lang="el-GR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Ω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(n)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  a  and  b  depend on the statement cost 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846" y="740798"/>
                <a:ext cx="9791463" cy="5884688"/>
              </a:xfrm>
              <a:prstGeom prst="rect">
                <a:avLst/>
              </a:prstGeom>
              <a:blipFill>
                <a:blip r:embed="rId2"/>
                <a:stretch>
                  <a:fillRect l="-934" t="-725" b="-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3197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3662" y="4146884"/>
            <a:ext cx="10523621" cy="186890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24874" y="1149532"/>
                <a:ext cx="8847909" cy="52815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  <a:tabLst>
                    <a:tab pos="457200" algn="l"/>
                  </a:tabLst>
                </a:pP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Example, in INSERTION_SORT, </a:t>
                </a:r>
              </a:p>
              <a:p>
                <a:pPr marL="461963" marR="0" lvl="0" indent="-461963"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worst-case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result if the array is in reverse sorted order – that is, </a:t>
                </a:r>
              </a:p>
              <a:p>
                <a:pPr marL="1376363" lvl="2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decreasing order, </a:t>
                </a:r>
              </a:p>
              <a:p>
                <a:pPr marL="1376363" lvl="2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guard (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&gt; 0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A[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 &gt; key) of the while-loop is true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indent="-452438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914400" algn="l"/>
                  </a:tabLs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each 2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n, </a:t>
                </a:r>
              </a:p>
              <a:p>
                <a:pPr marL="1371600" lvl="1" indent="-452438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914400" algn="l"/>
                  </a:tabLs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compare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each A[j] with each element in  the entire sorted subarray A[1..j-1].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914400" algn="l"/>
                    <a:tab pos="4000500" algn="l"/>
                  </a:tabLs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the </a:t>
                </a:r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worst case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the running time of INSERTION_SORT is 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de-DE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T(n) =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de-DE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*n  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de-DE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*(n-1) 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 </a:t>
                </a:r>
                <a:r>
                  <a:rPr lang="de-DE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*(n-1) 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 </a:t>
                </a: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         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e>
                    </m:nary>
                  </m:oMath>
                </a14:m>
                <a:r>
                  <a:rPr lang="en-US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</a:t>
                </a:r>
                <a:r>
                  <a:rPr lang="en-US" sz="2400" i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e>
                    </m:nary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 (n-1)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marR="0" lvl="1" indent="-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914400" algn="l"/>
                  </a:tabLs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874" y="1149532"/>
                <a:ext cx="8847909" cy="5281574"/>
              </a:xfrm>
              <a:prstGeom prst="rect">
                <a:avLst/>
              </a:prstGeom>
              <a:blipFill>
                <a:blip r:embed="rId2"/>
                <a:stretch>
                  <a:fillRect l="-1103" t="-346" b="-4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45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4F4F81-9621-46A0-8AA2-F8ED149DED60}"/>
              </a:ext>
            </a:extLst>
          </p:cNvPr>
          <p:cNvSpPr/>
          <p:nvPr/>
        </p:nvSpPr>
        <p:spPr>
          <a:xfrm>
            <a:off x="1863969" y="1905282"/>
            <a:ext cx="8241323" cy="3734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What is an </a:t>
            </a:r>
            <a:r>
              <a:rPr lang="en-US" sz="28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instance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of the problem? What is a </a:t>
            </a:r>
            <a:r>
              <a:rPr lang="en-US" sz="28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of an instance of the problem?</a:t>
            </a:r>
          </a:p>
          <a:p>
            <a:pPr marL="517525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problem containing parameters represents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class of problems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517525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specific assignment of values to the parameters is called an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instance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the problem.</a:t>
            </a:r>
          </a:p>
          <a:p>
            <a:pPr marL="517525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an instance of a problem is the answer to the question asked by the problem in that instance.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B4FBDA0B-280F-4DE1-A93B-B79E3ED752EC}"/>
              </a:ext>
            </a:extLst>
          </p:cNvPr>
          <p:cNvSpPr/>
          <p:nvPr/>
        </p:nvSpPr>
        <p:spPr>
          <a:xfrm>
            <a:off x="694423" y="804789"/>
            <a:ext cx="1708807" cy="635197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Recall</a:t>
            </a: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87D5F7A5-DF71-4D98-888A-8DAE31730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5757">
            <a:off x="1776549" y="1022668"/>
            <a:ext cx="626681" cy="45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9043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78943" y="1165015"/>
                <a:ext cx="9199659" cy="49892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marR="0" lvl="1" indent="-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9144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Note that</a:t>
                </a:r>
              </a:p>
              <a:p>
                <a:pPr marL="457200" marR="0"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sz="2400" b="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400" b="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40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e>
                    </m:nary>
                    <m:r>
                      <a:rPr lang="en-US" sz="2400" b="0" i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- 1  and also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sz="2400" b="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400" b="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r>
                          <a:rPr lang="en-US" sz="2400" b="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nary>
                    <m:r>
                      <a:rPr lang="en-US" sz="2400" b="0" i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n - 2 + 1 = n - 1 </a:t>
                </a:r>
              </a:p>
              <a:p>
                <a:pPr marL="457200" marR="0"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</a:t>
                </a:r>
              </a:p>
              <a:p>
                <a:pPr marL="457200" marR="0"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– 1)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57200" marR="0"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– 1)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e>
                    </m:nary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r>
                          <a:rPr lang="en-US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nary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1" indent="457200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                = {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- 1}  - {n - 1}</a:t>
                </a:r>
              </a:p>
              <a:p>
                <a:pPr marL="914400" lvl="1" indent="457200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943" y="1165015"/>
                <a:ext cx="9199659" cy="4989251"/>
              </a:xfrm>
              <a:prstGeom prst="rect">
                <a:avLst/>
              </a:prstGeom>
              <a:blipFill>
                <a:blip r:embed="rId2"/>
                <a:stretch>
                  <a:fillRect b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CA2571E2-61B9-4EAD-9304-1E7C4A120B15}"/>
              </a:ext>
            </a:extLst>
          </p:cNvPr>
          <p:cNvSpPr/>
          <p:nvPr/>
        </p:nvSpPr>
        <p:spPr>
          <a:xfrm>
            <a:off x="1110872" y="1605709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 result for smiley face images">
            <a:extLst>
              <a:ext uri="{FF2B5EF4-FFF2-40B4-BE49-F238E27FC236}">
                <a16:creationId xmlns:a16="http://schemas.microsoft.com/office/drawing/2014/main" id="{7F584D02-4C5F-49B3-A086-2D130A476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3175">
            <a:off x="1110872" y="1637491"/>
            <a:ext cx="542999" cy="39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8892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3159" y="384753"/>
            <a:ext cx="10234862" cy="97080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76698" y="384753"/>
                <a:ext cx="9557467" cy="6473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07000"/>
                  </a:lnSpc>
                </a:pP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Example, in INSERTION_SORT, 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marR="0" lvl="1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914400" algn="l"/>
                    <a:tab pos="4000500" algn="l"/>
                  </a:tabLst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the </a:t>
                </a:r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worst case, 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have the running time of INSERTION_SORT: 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e-DE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T(n) </a:t>
                </a:r>
                <a:r>
                  <a:rPr lang="de-DE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de-DE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*n 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de-DE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*(n-1) 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 </a:t>
                </a:r>
                <a:r>
                  <a:rPr lang="de-DE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*(n-1) </a:t>
                </a:r>
                <a:r>
                  <a:rPr lang="de-DE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 </a:t>
                </a:r>
                <a:r>
                  <a:rPr lang="de-DE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</a:t>
                </a:r>
                <a:r>
                  <a:rPr 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b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e>
                    </m:nary>
                    <m:r>
                      <a:rPr lang="en-US" sz="2400" b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de-DE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de-DE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</a:t>
                </a:r>
                <a:r>
                  <a:rPr lang="en-US" sz="2400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b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e>
                    </m:nary>
                    <m:r>
                      <a:rPr lang="en-US" sz="2400" b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de-DE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endParaRPr lang="en-US" sz="2400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de-DE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	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 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b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b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b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sz="2400" b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 (n-1)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     </a:t>
                </a:r>
                <a:r>
                  <a:rPr lang="de-DE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de-DE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*n 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de-DE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*(n-1) 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 </a:t>
                </a:r>
                <a:r>
                  <a:rPr lang="de-DE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*(n-1) </a:t>
                </a:r>
                <a:r>
                  <a:rPr lang="de-DE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 </a:t>
                </a:r>
                <a:r>
                  <a:rPr lang="de-DE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- 1</a:t>
                </a:r>
                <a:r>
                  <a:rPr lang="de-DE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de-DE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endParaRPr lang="en-US" sz="2400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marR="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de-DE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de-DE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</a:t>
                </a:r>
                <a:r>
                  <a:rPr lang="de-DE" sz="2400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 (n-1)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e-DE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4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de-DE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*n</a:t>
                </a:r>
                <a:r>
                  <a:rPr lang="de-DE" sz="24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de-DE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+  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e-DE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(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de-DE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de-DE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de-DE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r>
                  <a:rPr lang="de-DE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)*n – (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de-DE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de-DE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de-DE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r>
                  <a:rPr lang="de-DE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      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a*n</a:t>
                </a:r>
                <a:r>
                  <a:rPr lang="en-US" sz="22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b*n + c    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marR="0" indent="-452438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quadratic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function of n, O(n</a:t>
                </a:r>
                <a:r>
                  <a:rPr lang="en-US" sz="22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for constants a, b and c that depend on the statement costs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 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marR="0" lvl="0" indent="-454025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  <a:tab pos="685800" algn="l"/>
                  </a:tabLst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698" y="384753"/>
                <a:ext cx="9557467" cy="6473247"/>
              </a:xfrm>
              <a:prstGeom prst="rect">
                <a:avLst/>
              </a:prstGeom>
              <a:blipFill>
                <a:blip r:embed="rId2"/>
                <a:stretch>
                  <a:fillRect l="-957" t="-659" r="-1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2173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6063" y="1347536"/>
            <a:ext cx="10307052" cy="67376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76022" y="917673"/>
                <a:ext cx="9501808" cy="5561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Example, in INSERTION_SORT 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upper bound and lower bound of an algorithm’s time efficiency. 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marR="0" lvl="0" indent="-452438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  <a:tab pos="685800" algn="l"/>
                  </a:tabLst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worst-case running time of </a:t>
                </a:r>
                <a:r>
                  <a:rPr lang="en-US" sz="2400" i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 algorithm 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</a:p>
              <a:p>
                <a:pPr marL="1371600" lvl="2" indent="-452438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  <a:tab pos="685800" algn="l"/>
                  </a:tabLst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 upper bound on the running time for any input. </a:t>
                </a:r>
                <a:endParaRPr lang="en-US" sz="2400" dirty="0">
                  <a:solidFill>
                    <a:srgbClr val="0000CC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2438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  <a:tab pos="685800" algn="l"/>
                  </a:tabLst>
                </a:pP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guarantee that it will never take any longer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O(n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914400" marR="0" indent="-452438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best running time of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 algorithm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</a:p>
              <a:p>
                <a:pPr marL="1371600" lvl="2" indent="-452438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lower bound on the running time for any input.</a:t>
                </a:r>
              </a:p>
              <a:p>
                <a:pPr marL="1371600" lvl="2" indent="-452438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Assures us that 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it will never run better than </a:t>
                </a:r>
                <a:r>
                  <a:rPr lang="el-GR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Ω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(n).</a:t>
                </a:r>
              </a:p>
              <a:p>
                <a:pPr marL="914400" marR="0" indent="-452438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What is the average case running time of an algorithm? </a:t>
                </a:r>
                <a:r>
                  <a:rPr lang="en-US" sz="24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1371600" lvl="1" indent="-4572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400" b="1" baseline="30000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022" y="917673"/>
                <a:ext cx="9501808" cy="5561010"/>
              </a:xfrm>
              <a:prstGeom prst="rect">
                <a:avLst/>
              </a:prstGeom>
              <a:blipFill>
                <a:blip r:embed="rId2"/>
                <a:stretch>
                  <a:fillRect l="-1026" t="-768" b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7820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63041" y="740977"/>
                <a:ext cx="9183756" cy="6077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*****************************************************************************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Algorithm Insertion-Sort(A)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Input: 	A sequence of n numbers (a</a:t>
                </a:r>
                <a:r>
                  <a:rPr 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</a:t>
                </a:r>
                <a:r>
                  <a:rPr 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..., a</a:t>
                </a:r>
                <a:r>
                  <a:rPr 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Output: 	A permutation (reordering) (a’</a:t>
                </a:r>
                <a:r>
                  <a:rPr 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a’</a:t>
                </a:r>
                <a:r>
                  <a:rPr 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…,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a’</a:t>
                </a:r>
                <a:r>
                  <a:rPr lang="en-US" baseline="-25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of the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	input sequence such that a’</a:t>
                </a:r>
                <a:r>
                  <a:rPr 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≤ a’</a:t>
                </a:r>
                <a:r>
                  <a:rPr 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≤ …, ≤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a’</a:t>
                </a:r>
                <a:r>
                  <a:rPr lang="en-US" baseline="-25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				Cost	time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j ← 2 to length[A] do {					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="1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n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 key ← A[j];					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="1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n-1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/ /Insert A[j] into the sorted sequence A[1 .. j-1]. </a:t>
                </a: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0	n-1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 </a:t>
                </a:r>
                <a:r>
                  <a:rPr lang="en-US" b="1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← j – 1;					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="1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n-1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	   while (</a:t>
                </a:r>
                <a:r>
                  <a:rPr lang="en-US" b="1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&gt; 0 and </a:t>
                </a:r>
                <a:r>
                  <a:rPr lang="en-US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A[</a:t>
                </a:r>
                <a:r>
                  <a:rPr lang="en-US" b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 &gt; key)</a:t>
                </a: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do {			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</m:e>
                    </m:nary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A[i+1] ← A[</a:t>
                </a:r>
                <a:r>
                  <a:rPr lang="en-US" b="1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];				</a:t>
                </a:r>
                <a:r>
                  <a:rPr 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b="1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𝐣</m:t>
                        </m:r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𝐧</m:t>
                        </m:r>
                      </m:sup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𝐭</m:t>
                            </m:r>
                          </m:e>
                          <m:sub>
                            <m:r>
                              <a:rPr 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𝐣</m:t>
                            </m:r>
                          </m:sub>
                        </m:sSub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</a:t>
                </a:r>
                <a:r>
                  <a:rPr lang="en-US" b="1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← </a:t>
                </a:r>
                <a:r>
                  <a:rPr lang="en-US" b="1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1;     }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//end while-loop</a:t>
                </a: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en-US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="1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𝐣</m:t>
                        </m:r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𝐧</m:t>
                        </m:r>
                      </m:sup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𝐭</m:t>
                            </m:r>
                          </m:e>
                          <m:sub>
                            <m:r>
                              <a:rPr 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𝐣</m:t>
                            </m:r>
                          </m:sub>
                        </m:sSub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   A[i+1] ← key; }   //end for 	                 	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="1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r>
                  <a:rPr lang="en-US" b="1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n-1		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*****************************************************************************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041" y="740977"/>
                <a:ext cx="9183756" cy="6077048"/>
              </a:xfrm>
              <a:prstGeom prst="rect">
                <a:avLst/>
              </a:prstGeom>
              <a:blipFill>
                <a:blip r:embed="rId2"/>
                <a:stretch>
                  <a:fillRect l="-531" t="-602" b="-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0305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612" y="2679030"/>
            <a:ext cx="11425778" cy="3553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645922" y="732877"/>
                <a:ext cx="9553301" cy="5903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Example, in INSERTION_SORT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indent="-461963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average case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roughly as bad as the worst case.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marR="0" lvl="0" indent="-454025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Choose randomly n numbers as an input size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the insertion sort.   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marR="0" lvl="0" indent="-454025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How long does it take to determine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 in subarray A[1 .. j-1] to insert A[j]?  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marR="0" lvl="0" indent="-454025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On average, half the elements in A[1 ... j-1] are less than A[j], and half    the elements are greater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</a:t>
                </a:r>
              </a:p>
              <a:p>
                <a:pPr marL="1371600" lvl="1" indent="-454025">
                  <a:lnSpc>
                    <a:spcPct val="115000"/>
                  </a:lnSpc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On average, it checks half of the subarray A[1 ... j-1].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num>
                      <m:den>
                        <m:r>
                          <a:rPr lang="en-US" sz="2400" b="0" i="0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12573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de-DE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T(n) </a:t>
                </a:r>
                <a:r>
                  <a:rPr lang="de-DE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de-DE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*n 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de-DE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*(n-1) 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 </a:t>
                </a:r>
                <a:r>
                  <a:rPr lang="de-DE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*(n-1) </a:t>
                </a:r>
                <a:r>
                  <a:rPr lang="de-DE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 </a:t>
                </a:r>
                <a:r>
                  <a:rPr lang="de-DE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</a:t>
                </a:r>
                <a:r>
                  <a:rPr 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b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en-US" sz="2400" b="0" i="1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  <m:r>
                      <a:rPr lang="en-US" sz="2400" b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de-DE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de-DE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</a:t>
                </a:r>
                <a:r>
                  <a:rPr lang="en-US" sz="2400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b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b="0" i="0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b="0" i="1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  <m:r>
                      <a:rPr lang="en-US" sz="2400" b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de-DE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 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b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b="0" i="0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b="0" i="1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  <m:r>
                      <a:rPr lang="en-US" sz="2400" b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 (n-1)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marR="0" lvl="0" indent="-454025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average-case running time is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quadratic function of the input size,   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same as the worst-case running time. </a:t>
                </a:r>
              </a:p>
              <a:p>
                <a:pPr marL="461963" marR="0" lvl="0" indent="-461963">
                  <a:lnSpc>
                    <a:spcPct val="115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Problem is </a:t>
                </a:r>
                <a:r>
                  <a:rPr lang="en-US" sz="2000" dirty="0" err="1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arised</a:t>
                </a:r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22" y="732877"/>
                <a:ext cx="9553301" cy="5903154"/>
              </a:xfrm>
              <a:prstGeom prst="rect">
                <a:avLst/>
              </a:prstGeom>
              <a:blipFill>
                <a:blip r:embed="rId2"/>
                <a:stretch>
                  <a:fillRect l="-957" t="-722" r="-766" b="-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7097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0059" y="1037475"/>
            <a:ext cx="9239415" cy="4390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Example, in INSERTION_SORT 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indent="-461963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 case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roughly as bad as the worst case.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0" indent="-454025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461963" marR="0" lvl="0" indent="-461963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is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arised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0" indent="-454025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assumption: 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inputs of a given size are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equally likely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(for all instances). </a:t>
            </a:r>
          </a:p>
          <a:p>
            <a:pPr marL="1371600" lvl="1" indent="-454025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practice, this assumption may be violated, </a:t>
            </a:r>
          </a:p>
          <a:p>
            <a:pPr marL="914400" marR="0" lvl="0" indent="-454025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a randomized algorithm for making random choices. </a:t>
            </a:r>
          </a:p>
          <a:p>
            <a:pPr marL="1371600" lvl="1" indent="-454025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allows a probabilistic analysis and yield an expected running time.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indent="-455613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incremental approach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used to design insertion sort.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429ED589-7A4E-494B-8C1F-CA4752E71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9244">
            <a:off x="702675" y="2480189"/>
            <a:ext cx="529707" cy="38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7513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2F002-A2CC-4C50-A2AB-16FE65DFE66A}"/>
              </a:ext>
            </a:extLst>
          </p:cNvPr>
          <p:cNvSpPr txBox="1"/>
          <p:nvPr/>
        </p:nvSpPr>
        <p:spPr>
          <a:xfrm>
            <a:off x="3248297" y="3004457"/>
            <a:ext cx="58957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Algorithm Analysis Framework </a:t>
            </a:r>
            <a:r>
              <a:rPr lang="en-US" sz="2800" dirty="0"/>
              <a:t>with Examples</a:t>
            </a:r>
          </a:p>
        </p:txBody>
      </p:sp>
    </p:spTree>
    <p:extLst>
      <p:ext uri="{BB962C8B-B14F-4D97-AF65-F5344CB8AC3E}">
        <p14:creationId xmlns:p14="http://schemas.microsoft.com/office/powerpoint/2010/main" val="12452550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5607" y="3608712"/>
            <a:ext cx="6096000" cy="5459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  <a:tabLst>
                <a:tab pos="0" algn="l"/>
              </a:tabLs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be continued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99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30C32B-D09F-4491-884B-F5E053CFBC11}"/>
              </a:ext>
            </a:extLst>
          </p:cNvPr>
          <p:cNvSpPr/>
          <p:nvPr/>
        </p:nvSpPr>
        <p:spPr>
          <a:xfrm>
            <a:off x="1812929" y="1979736"/>
            <a:ext cx="8804030" cy="3564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What is an </a:t>
            </a:r>
            <a:r>
              <a:rPr lang="en-US" sz="28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instance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and its </a:t>
            </a:r>
            <a:r>
              <a:rPr lang="en-US" sz="28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of the </a:t>
            </a:r>
            <a:r>
              <a:rPr lang="en-US" sz="28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517525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0.1.1:  An example of 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Sort a list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numbers in nondecreasing order.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The answer is the numbers in sorted sequence.</a:t>
            </a:r>
          </a:p>
          <a:p>
            <a:pPr marL="517525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0.1.3:  An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instance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the problem in Example 0.1.1 is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[10, 7, 11, 5, 13, 8]   and  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6.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the instance is [5, 7, 8, 10, 11, 13].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B0981400-06D1-4B8C-8490-545033C41AAB}"/>
              </a:ext>
            </a:extLst>
          </p:cNvPr>
          <p:cNvSpPr/>
          <p:nvPr/>
        </p:nvSpPr>
        <p:spPr>
          <a:xfrm>
            <a:off x="657873" y="746174"/>
            <a:ext cx="1708807" cy="635197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Recall</a:t>
            </a: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DD2ECA56-7C12-4518-8FDC-A86BA3AE9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9" y="809987"/>
            <a:ext cx="698905" cy="50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52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3592" y="2269141"/>
            <a:ext cx="8115425" cy="2751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problem? - is a question to which we seek an answer.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Produce a computer program that can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solve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instances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a problem: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specify a step-by-step procedure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(called an algorithm)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producing the solution for each instance.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say that 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algorithm solves the problem.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13E347E7-3391-4E6D-8529-DDD959A0A639}"/>
              </a:ext>
            </a:extLst>
          </p:cNvPr>
          <p:cNvSpPr/>
          <p:nvPr/>
        </p:nvSpPr>
        <p:spPr>
          <a:xfrm>
            <a:off x="1151624" y="2139274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DD470E-ADDC-4F5D-B9B9-4B461CFFCA31}"/>
              </a:ext>
            </a:extLst>
          </p:cNvPr>
          <p:cNvSpPr/>
          <p:nvPr/>
        </p:nvSpPr>
        <p:spPr>
          <a:xfrm>
            <a:off x="2316954" y="5556908"/>
            <a:ext cx="519488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Q: What are all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instances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a problem?</a:t>
            </a:r>
            <a:endParaRPr lang="en-US" sz="2400" dirty="0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AEA440A9-85D3-41AE-9134-5F073211B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5851">
            <a:off x="998341" y="2055223"/>
            <a:ext cx="702498" cy="51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080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8820" y="1836237"/>
            <a:ext cx="8081381" cy="3641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Example: Here we list a list of problems to be solved.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Sort a list A of n numbers in nondecreasing order.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Determine whether the number x is in the list A of n numbers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all the numbers in an array A of n numbers.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Determine the product of two n x n matrices. 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Determine the nth term in the Fibonacci sequence.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800720-F0D3-4303-83A5-B8EB3B0EA3EC}"/>
              </a:ext>
            </a:extLst>
          </p:cNvPr>
          <p:cNvSpPr/>
          <p:nvPr/>
        </p:nvSpPr>
        <p:spPr>
          <a:xfrm>
            <a:off x="6215081" y="5701287"/>
            <a:ext cx="3944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Q: What are all</a:t>
            </a:r>
            <a:r>
              <a:rPr lang="en-US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instances</a:t>
            </a:r>
            <a:r>
              <a:rPr lang="en-US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a problem?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17491</TotalTime>
  <Words>8322</Words>
  <Application>Microsoft Office PowerPoint</Application>
  <PresentationFormat>Widescreen</PresentationFormat>
  <Paragraphs>734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8" baseType="lpstr">
      <vt:lpstr>SimSun</vt:lpstr>
      <vt:lpstr>Arial</vt:lpstr>
      <vt:lpstr>Calibri</vt:lpstr>
      <vt:lpstr>Calibri Light</vt:lpstr>
      <vt:lpstr>Cambria Math</vt:lpstr>
      <vt:lpstr>Consolas</vt:lpstr>
      <vt:lpstr>Courier New</vt:lpstr>
      <vt:lpstr>Lucida Sans Unicode</vt:lpstr>
      <vt:lpstr>Times New Roman</vt:lpstr>
      <vt:lpstr>Wingdings</vt:lpstr>
      <vt:lpstr>Office Theme</vt:lpstr>
      <vt:lpstr>Chapter  1  Fundamentals of  the Analysis of Algorithm Efficiency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Correctness</vt:lpstr>
      <vt:lpstr>Program Verification</vt:lpstr>
      <vt:lpstr>Program Verification</vt:lpstr>
      <vt:lpstr>Program Verification</vt:lpstr>
      <vt:lpstr>Program Verification</vt:lpstr>
      <vt:lpstr>Program Verification (Another Method)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How to verify the correctness of the program S for computing the product of two integers.</vt:lpstr>
      <vt:lpstr>Example: How to verify the correctness of the program S for computing the product of two integers.</vt:lpstr>
      <vt:lpstr>Example: How to verify the correctness of the program S for computing the product of two integers.</vt:lpstr>
      <vt:lpstr>Verify Program Correctness for the Insertion_Sort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575</cp:revision>
  <dcterms:created xsi:type="dcterms:W3CDTF">2016-10-13T00:10:31Z</dcterms:created>
  <dcterms:modified xsi:type="dcterms:W3CDTF">2022-02-28T17:01:18Z</dcterms:modified>
</cp:coreProperties>
</file>