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399" r:id="rId4"/>
    <p:sldId id="286" r:id="rId5"/>
    <p:sldId id="400" r:id="rId6"/>
    <p:sldId id="334" r:id="rId7"/>
    <p:sldId id="401" r:id="rId8"/>
    <p:sldId id="336" r:id="rId9"/>
    <p:sldId id="335" r:id="rId10"/>
    <p:sldId id="337" r:id="rId11"/>
    <p:sldId id="338" r:id="rId12"/>
    <p:sldId id="339" r:id="rId13"/>
    <p:sldId id="386" r:id="rId14"/>
    <p:sldId id="340" r:id="rId15"/>
    <p:sldId id="387" r:id="rId16"/>
    <p:sldId id="341" r:id="rId17"/>
    <p:sldId id="397" r:id="rId18"/>
    <p:sldId id="342" r:id="rId19"/>
    <p:sldId id="343" r:id="rId20"/>
    <p:sldId id="344" r:id="rId21"/>
    <p:sldId id="388" r:id="rId22"/>
    <p:sldId id="345" r:id="rId23"/>
    <p:sldId id="398" r:id="rId24"/>
    <p:sldId id="346" r:id="rId25"/>
    <p:sldId id="347" r:id="rId26"/>
    <p:sldId id="348" r:id="rId27"/>
    <p:sldId id="390" r:id="rId28"/>
    <p:sldId id="391" r:id="rId29"/>
    <p:sldId id="392" r:id="rId30"/>
    <p:sldId id="349" r:id="rId31"/>
    <p:sldId id="35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51" autoAdjust="0"/>
    <p:restoredTop sz="94660"/>
  </p:normalViewPr>
  <p:slideViewPr>
    <p:cSldViewPr snapToGrid="0">
      <p:cViewPr varScale="1">
        <p:scale>
          <a:sx n="85" d="100"/>
          <a:sy n="85" d="100"/>
        </p:scale>
        <p:origin x="82" y="2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7" d="100"/>
        <a:sy n="10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8F66-6DC0-4A7A-8B77-CE543AB8653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2972" y="2311037"/>
            <a:ext cx="8499566" cy="2235926"/>
          </a:xfrm>
        </p:spPr>
        <p:txBody>
          <a:bodyPr>
            <a:normAutofit fontScale="85000" lnSpcReduction="20000"/>
          </a:bodyPr>
          <a:lstStyle/>
          <a:p>
            <a:r>
              <a:rPr lang="en-US" sz="5200" dirty="0"/>
              <a:t>Chapter 1</a:t>
            </a:r>
          </a:p>
          <a:p>
            <a:endParaRPr lang="en-US" sz="4300" dirty="0"/>
          </a:p>
          <a:p>
            <a:r>
              <a:rPr lang="en-US" sz="4300" dirty="0"/>
              <a:t>Fundamentals of </a:t>
            </a:r>
          </a:p>
          <a:p>
            <a:r>
              <a:rPr lang="en-US" sz="4300" dirty="0"/>
              <a:t>the Analysis of Algorithm Efficiency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8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2F88D91E-E0B7-418E-9340-EE4B8B147862}"/>
              </a:ext>
            </a:extLst>
          </p:cNvPr>
          <p:cNvSpPr txBox="1"/>
          <p:nvPr/>
        </p:nvSpPr>
        <p:spPr>
          <a:xfrm>
            <a:off x="1946934" y="3570249"/>
            <a:ext cx="9091362" cy="12594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46934" y="1998819"/>
            <a:ext cx="9128097" cy="3993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8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Example 1.17: </a:t>
            </a:r>
          </a:p>
          <a:p>
            <a:pPr lvl="1">
              <a:lnSpc>
                <a:spcPct val="107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x = 2, an integer number then 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=  x  = 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┌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┐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  x is decimal number such as 2.1 then 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&lt;  x  &lt;  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┌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┐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2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x+n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n,  for real x and integer n.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┌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x+n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┐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┌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┐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n,  for real x and integer n. </a:t>
            </a:r>
          </a:p>
          <a:p>
            <a:pPr lvl="1">
              <a:lnSpc>
                <a:spcPct val="107000"/>
              </a:lnSpc>
            </a:pPr>
            <a:endParaRPr lang="en-US" sz="22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e.g., </a:t>
            </a:r>
          </a:p>
          <a:p>
            <a:pPr lvl="1">
              <a:lnSpc>
                <a:spcPct val="107000"/>
              </a:lnSpc>
            </a:pP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3.1 + 4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3.1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+ 4</a:t>
            </a:r>
          </a:p>
          <a:p>
            <a:pPr lvl="1">
              <a:lnSpc>
                <a:spcPct val="107000"/>
              </a:lnSpc>
            </a:pP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┌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3.1+ 4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┐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┌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3.1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┐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+ 4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30F620BF-A25A-4A78-B49C-0E5112CC19D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7754">
            <a:off x="1116969" y="3839657"/>
            <a:ext cx="668238" cy="44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395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2F88D91E-E0B7-418E-9340-EE4B8B147862}"/>
              </a:ext>
            </a:extLst>
          </p:cNvPr>
          <p:cNvSpPr txBox="1"/>
          <p:nvPr/>
        </p:nvSpPr>
        <p:spPr>
          <a:xfrm>
            <a:off x="1227910" y="4727577"/>
            <a:ext cx="9091362" cy="12594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89165" y="1201783"/>
            <a:ext cx="9474925" cy="486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Example 1.18: </a:t>
            </a:r>
          </a:p>
          <a:p>
            <a:pPr>
              <a:lnSpc>
                <a:spcPct val="107000"/>
              </a:lnSpc>
            </a:pP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3.8 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3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-3.8 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-4</a:t>
            </a:r>
            <a:endParaRPr lang="en-US" sz="22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3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┌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3.8 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┐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4			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7.6/2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 + 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┌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7.6/2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┐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+ 4 =7 ≠ 7.6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┌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-3.8 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┐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-3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   where a real number n is 7.6 (not an integer).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┌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┐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3			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7/2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 + 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┌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7/2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┐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+ 4 = 7</a:t>
            </a:r>
            <a:endParaRPr lang="en-US" sz="22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any </a:t>
            </a:r>
            <a:r>
              <a:rPr lang="en-US" sz="2200" u="sng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integer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n,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 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n/2 </a:t>
            </a:r>
            <a:r>
              <a:rPr lang="en-US" sz="22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2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┌ 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n/2 </a:t>
            </a:r>
            <a:r>
              <a:rPr lang="en-US" sz="22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┐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n.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[Proof: (x-1)/2 + (x+1)/2 = x]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┌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log(n+1) 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┐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= 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└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log n 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┘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+ 1 </a:t>
            </a:r>
            <a:endParaRPr lang="en-US" sz="2200" dirty="0">
              <a:solidFill>
                <a:srgbClr val="0000FF"/>
              </a:solidFill>
            </a:endParaRPr>
          </a:p>
        </p:txBody>
      </p:sp>
      <p:sp>
        <p:nvSpPr>
          <p:cNvPr id="3" name="AutoShape 97"/>
          <p:cNvSpPr>
            <a:spLocks/>
          </p:cNvSpPr>
          <p:nvPr/>
        </p:nvSpPr>
        <p:spPr bwMode="auto">
          <a:xfrm>
            <a:off x="5056305" y="3034744"/>
            <a:ext cx="119615" cy="939772"/>
          </a:xfrm>
          <a:prstGeom prst="leftBrace">
            <a:avLst>
              <a:gd name="adj1" fmla="val 66317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4" name="AutoShape 98"/>
          <p:cNvCxnSpPr>
            <a:cxnSpLocks noChangeShapeType="1"/>
          </p:cNvCxnSpPr>
          <p:nvPr/>
        </p:nvCxnSpPr>
        <p:spPr bwMode="auto">
          <a:xfrm flipH="1">
            <a:off x="2894622" y="3504630"/>
            <a:ext cx="2161683" cy="98028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25AE027C-6431-4D87-B501-F6AD6A2AABEC}"/>
              </a:ext>
            </a:extLst>
          </p:cNvPr>
          <p:cNvSpPr/>
          <p:nvPr/>
        </p:nvSpPr>
        <p:spPr>
          <a:xfrm>
            <a:off x="393013" y="4404584"/>
            <a:ext cx="547513" cy="263210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927E1F41-21F2-4C99-9D86-44938200A22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2679">
            <a:off x="416785" y="4274234"/>
            <a:ext cx="547514" cy="42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053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41511" y="2551701"/>
            <a:ext cx="7906536" cy="2941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any real number n ≥ 0 and integers a, b &gt; 0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┌┌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n/a 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┐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/b 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┐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┌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n/ab 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┐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e.g., 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┌┌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7.6/2 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┐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/3 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┐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┌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7.6/(2*3) 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┐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└└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n/a 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/b 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n/ab 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e.g., 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 └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7.6/2 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/3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7.6/(2*3) 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┌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a/b 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┐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≤  (a + (b-1))/b   e.g., 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┌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7.6/2 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┐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≤ (7.6 + (2 – 1))/2 = 8.6/2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a/b 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≥  (a - (b-1))/b    e.g., 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7.6/2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┘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≥ (7.6 - (2 – 1))/2 =  6.6/2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646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88D91E-E0B7-418E-9340-EE4B8B147862}"/>
              </a:ext>
            </a:extLst>
          </p:cNvPr>
          <p:cNvSpPr txBox="1"/>
          <p:nvPr/>
        </p:nvSpPr>
        <p:spPr>
          <a:xfrm>
            <a:off x="1379990" y="74013"/>
            <a:ext cx="9091362" cy="12594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854234" y="769938"/>
                <a:ext cx="8330696" cy="53181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600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Polynomials </a:t>
                </a:r>
                <a:endParaRPr lang="en-US" sz="2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Given a nonnegative integer </a:t>
                </a:r>
                <a:r>
                  <a:rPr lang="en-US" sz="2200" i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2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polynomial in n of degree d </a:t>
                </a:r>
                <a:r>
                  <a:rPr lang="en-US" sz="2200" i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a function p(n) of the form</a:t>
                </a:r>
                <a:endParaRPr lang="en-US" sz="2200" i="1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22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p(n)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2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		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… </a:t>
                </a:r>
                <a:r>
                  <a:rPr lang="en-US" sz="2200" dirty="0">
                    <a:solidFill>
                      <a:srgbClr val="0000FF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:r>
                  <a:rPr lang="en-US" sz="2200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endParaRPr lang="en-US" sz="22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 the constants a</a:t>
                </a:r>
                <a:r>
                  <a:rPr lang="en-US" sz="2200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a</a:t>
                </a:r>
                <a:r>
                  <a:rPr lang="en-US" sz="2200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… a</a:t>
                </a:r>
                <a:r>
                  <a:rPr lang="en-US" sz="2200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2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are the coefficients of the polynomial and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≠ 0</a:t>
                </a:r>
                <a:r>
                  <a:rPr lang="en-US" sz="2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22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22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defTabSz="11430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sz="22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an</m:t>
                    </m:r>
                    <m:r>
                      <m:rPr>
                        <m:nor/>
                      </m:rPr>
                      <a:rPr lang="en-US" sz="22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asymptotically</m:t>
                    </m:r>
                    <m:r>
                      <m:rPr>
                        <m:nor/>
                      </m:rPr>
                      <a:rPr lang="en-US" sz="22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positive</m:t>
                    </m:r>
                    <m:r>
                      <m:rPr>
                        <m:nor/>
                      </m:rPr>
                      <a:rPr lang="en-US" sz="22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polynomial</m:t>
                    </m:r>
                    <m:r>
                      <m:rPr>
                        <m:nor/>
                      </m:rPr>
                      <a:rPr lang="en-US" sz="22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2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2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2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en-US" sz="22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sz="22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degree</m:t>
                    </m:r>
                    <m:r>
                      <m:rPr>
                        <m:nor/>
                      </m:rPr>
                      <a:rPr lang="en-US" sz="22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d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b="0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… </a:t>
                </a:r>
                <a:r>
                  <a:rPr lang="en-US" sz="2200" dirty="0">
                    <a:solidFill>
                      <a:srgbClr val="0000FF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:r>
                  <a:rPr lang="en-US" sz="2200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 have p(n) =  Θ(n</a:t>
                </a:r>
                <a:r>
                  <a:rPr lang="en-US" sz="2200" i="1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  <a:endParaRPr lang="en-US" sz="2200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34" y="769938"/>
                <a:ext cx="8330696" cy="5318123"/>
              </a:xfrm>
              <a:prstGeom prst="rect">
                <a:avLst/>
              </a:prstGeom>
              <a:blipFill>
                <a:blip r:embed="rId2"/>
                <a:stretch>
                  <a:fillRect l="-1317" t="-916" b="-1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DAAAB378-54E6-4A32-A02C-96C9E22E99EC}"/>
              </a:ext>
            </a:extLst>
          </p:cNvPr>
          <p:cNvSpPr/>
          <p:nvPr/>
        </p:nvSpPr>
        <p:spPr>
          <a:xfrm>
            <a:off x="743939" y="2572870"/>
            <a:ext cx="510284" cy="311811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68347763-2C40-4D13-AFF9-51E34BDBA70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2298">
            <a:off x="764910" y="2484374"/>
            <a:ext cx="487875" cy="40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9FBD14-9BD8-4924-BA46-B3511ADDAD52}"/>
              </a:ext>
            </a:extLst>
          </p:cNvPr>
          <p:cNvSpPr txBox="1"/>
          <p:nvPr/>
        </p:nvSpPr>
        <p:spPr>
          <a:xfrm>
            <a:off x="9359153" y="2321859"/>
            <a:ext cx="1703294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Is a constant , (or a linear) a polynomial?</a:t>
            </a:r>
          </a:p>
        </p:txBody>
      </p:sp>
    </p:spTree>
    <p:extLst>
      <p:ext uri="{BB962C8B-B14F-4D97-AF65-F5344CB8AC3E}">
        <p14:creationId xmlns:p14="http://schemas.microsoft.com/office/powerpoint/2010/main" val="4078750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2F88D91E-E0B7-418E-9340-EE4B8B147862}"/>
              </a:ext>
            </a:extLst>
          </p:cNvPr>
          <p:cNvSpPr txBox="1"/>
          <p:nvPr/>
        </p:nvSpPr>
        <p:spPr>
          <a:xfrm>
            <a:off x="1071194" y="5157002"/>
            <a:ext cx="9091362" cy="12594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23606" y="1173027"/>
                <a:ext cx="7747411" cy="4832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600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Polynomials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p(n)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2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2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lvl="0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polynomial is 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asymptotically positive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and only if 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i="1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&gt; 0.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lvl="0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an asymptotically positive polynomial 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of degree  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sz="2200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en-US" sz="2200" i="1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 have </a:t>
                </a:r>
                <a:r>
                  <a:rPr lang="en-US" sz="2200" i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	</a:t>
                </a:r>
                <a:r>
                  <a:rPr lang="en-US" sz="2200" i="1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p(n) =  Θ(</a:t>
                </a:r>
                <a:r>
                  <a:rPr lang="en-US" sz="2200" i="1" dirty="0" err="1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i="1" baseline="30000" dirty="0" err="1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2200" i="1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lvl="0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any real constant 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≥ 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the function </a:t>
                </a:r>
                <a:r>
                  <a:rPr lang="en-US" sz="2200" i="1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i="1" baseline="300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is monotonically increasing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and  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lvl="0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any real constant 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≤ 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the function  </a:t>
                </a:r>
                <a:r>
                  <a:rPr lang="en-US" sz="2200" i="1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i="1" baseline="300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is monotonically decreasing.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lvl="0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function f(n) is </a:t>
                </a:r>
                <a:r>
                  <a:rPr lang="en-US" sz="2200" i="1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polynomially</a:t>
                </a:r>
                <a:r>
                  <a:rPr lang="en-US" sz="2200" i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bounded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if  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= 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i="1" baseline="300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for some constant 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   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606" y="1173027"/>
                <a:ext cx="7747411" cy="4832092"/>
              </a:xfrm>
              <a:prstGeom prst="rect">
                <a:avLst/>
              </a:prstGeom>
              <a:blipFill>
                <a:blip r:embed="rId2"/>
                <a:stretch>
                  <a:fillRect l="-1416" t="-1009" b="-1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580CA517-2B5C-47D6-AB10-F94B84E63E3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26" y="1907176"/>
            <a:ext cx="626937" cy="40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618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950341" y="1292677"/>
                <a:ext cx="8291317" cy="4707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600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Polynomials </a:t>
                </a:r>
                <a:endParaRPr lang="en-US" sz="2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200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lvl="0" indent="-457200">
                  <a:spcBef>
                    <a:spcPts val="0"/>
                  </a:spcBef>
                  <a:buAutoNum type="arabicPeriod" startAt="5"/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function 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is </a:t>
                </a:r>
                <a:r>
                  <a:rPr lang="en-US" sz="2200" i="1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polynomially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bounded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if  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= 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i="1" baseline="300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for some   </a:t>
                </a:r>
              </a:p>
              <a:p>
                <a:pPr marR="0" lvl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constant 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   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xample</a:t>
                </a:r>
                <a:r>
                  <a:rPr lang="en-US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1257300" lvl="2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given x, y, z and prime p, construct a polynomial-time algorithm for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p>
                        </m:sSup>
                      </m:sup>
                    </m:sSup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</a:p>
              <a:p>
                <a:pPr marL="1257300" lvl="2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What is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? How this algorithm is considered to be polynomial,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i.e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i="1" baseline="300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)?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341" y="1292677"/>
                <a:ext cx="8291317" cy="4707571"/>
              </a:xfrm>
              <a:prstGeom prst="rect">
                <a:avLst/>
              </a:prstGeom>
              <a:blipFill>
                <a:blip r:embed="rId2"/>
                <a:stretch>
                  <a:fillRect l="-1324" t="-1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B667D576-D22F-44A8-A7D6-4AF4F45CD53F}"/>
              </a:ext>
            </a:extLst>
          </p:cNvPr>
          <p:cNvSpPr/>
          <p:nvPr/>
        </p:nvSpPr>
        <p:spPr>
          <a:xfrm>
            <a:off x="1052347" y="4365589"/>
            <a:ext cx="454236" cy="2238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327A4E3A-AA83-4CA2-945E-D0DD16C329B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47" y="4136571"/>
            <a:ext cx="601525" cy="45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194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654150" y="438254"/>
                <a:ext cx="8677902" cy="60735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Exponentials </a:t>
                </a:r>
                <a:endParaRPr lang="en-US" sz="2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all real a &gt; 0, m and n, we have the following identities: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0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	= 1</a:t>
                </a:r>
                <a:endParaRPr lang="en-US" sz="24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000"/>
                  </a:spcAft>
                </a:pP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a</a:t>
                </a:r>
                <a:r>
                  <a:rPr lang="en-US" sz="2400" baseline="30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	= a</a:t>
                </a:r>
                <a:endParaRPr lang="en-US" sz="24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000"/>
                  </a:spcAft>
                </a:pP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a</a:t>
                </a:r>
                <a:r>
                  <a:rPr lang="en-US" sz="2400" baseline="30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-1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	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000"/>
                  </a:spcAft>
                </a:pPr>
                <a:r>
                  <a:rPr lang="en-US" sz="24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(a</a:t>
                </a:r>
                <a:r>
                  <a:rPr lang="en-US" sz="24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</a:t>
                </a:r>
                <a:r>
                  <a:rPr lang="en-US" sz="24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= </a:t>
                </a:r>
                <a:r>
                  <a:rPr lang="en-US" sz="24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mn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000"/>
                  </a:spcAft>
                </a:pPr>
                <a:r>
                  <a:rPr lang="en-US" sz="24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(a</a:t>
                </a:r>
                <a:r>
                  <a:rPr lang="en-US" sz="24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</a:t>
                </a:r>
                <a:r>
                  <a:rPr lang="en-US" sz="24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(a</a:t>
                </a:r>
                <a:r>
                  <a:rPr lang="en-US" sz="24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</a:t>
                </a:r>
                <a:r>
                  <a:rPr lang="en-US" sz="24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endParaRPr lang="en-US" sz="24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000"/>
                  </a:spcAft>
                </a:pPr>
                <a:endParaRPr lang="en-US" sz="8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0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example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5</m:t>
                        </m:r>
                      </m:e>
                      <m:sup>
                        <m:sSup>
                          <m:sSup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20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5</m:t>
                        </m:r>
                      </m:e>
                      <m: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2+18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5</m:t>
                        </m:r>
                      </m:e>
                      <m:sup>
                        <m:sSup>
                          <m:sSup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∗2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18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(5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4 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18</m:t>
                            </m:r>
                          </m:sup>
                        </m:sSup>
                      </m:sup>
                    </m:sSup>
                  </m:oMath>
                </a14:m>
                <a:endParaRPr lang="en-US" sz="2400" b="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000"/>
                  </a:spcAft>
                </a:pP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5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*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 </a:t>
                </a:r>
                <a:r>
                  <a:rPr lang="en-US" sz="24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 </a:t>
                </a:r>
                <a:r>
                  <a:rPr lang="en-US" sz="24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 </a:t>
                </a:r>
                <a:r>
                  <a:rPr lang="en-US" sz="24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 </a:t>
                </a:r>
                <a:r>
                  <a:rPr lang="en-US" sz="24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 </a:t>
                </a:r>
                <a:r>
                  <a:rPr lang="en-US" sz="24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 </a:t>
                </a:r>
                <a:r>
                  <a:rPr lang="en-US" sz="24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 </a:t>
                </a:r>
                <a:r>
                  <a:rPr lang="en-US" sz="24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 </a:t>
                </a:r>
                <a:r>
                  <a:rPr lang="en-US" sz="24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 </a:t>
                </a:r>
                <a:r>
                  <a:rPr lang="en-US" sz="24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 </a:t>
                </a:r>
              </a:p>
              <a:p>
                <a:pPr>
                  <a:lnSpc>
                    <a:spcPct val="107000"/>
                  </a:lnSpc>
                  <a:spcAft>
                    <a:spcPts val="1000"/>
                  </a:spcAft>
                </a:pP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150" y="438254"/>
                <a:ext cx="8677902" cy="6073586"/>
              </a:xfrm>
              <a:prstGeom prst="rect">
                <a:avLst/>
              </a:prstGeom>
              <a:blipFill>
                <a:blip r:embed="rId2"/>
                <a:stretch>
                  <a:fillRect l="-1264" t="-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E1402C63-9B6E-469D-AB83-AD79E9DE435B}"/>
              </a:ext>
            </a:extLst>
          </p:cNvPr>
          <p:cNvSpPr/>
          <p:nvPr/>
        </p:nvSpPr>
        <p:spPr>
          <a:xfrm>
            <a:off x="1936376" y="4692573"/>
            <a:ext cx="388814" cy="340981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35862255-D2C9-470C-B0CB-5121D63F3C9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4195">
            <a:off x="1879960" y="4758603"/>
            <a:ext cx="519493" cy="29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D212F3C9-28C6-40BE-A06C-573BF78F65AC}"/>
              </a:ext>
            </a:extLst>
          </p:cNvPr>
          <p:cNvSpPr/>
          <p:nvPr/>
        </p:nvSpPr>
        <p:spPr>
          <a:xfrm rot="16200000">
            <a:off x="4455462" y="5665694"/>
            <a:ext cx="45719" cy="4123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8A493C18-F9CD-48CE-BCAC-17EAE947600B}"/>
              </a:ext>
            </a:extLst>
          </p:cNvPr>
          <p:cNvSpPr/>
          <p:nvPr/>
        </p:nvSpPr>
        <p:spPr>
          <a:xfrm rot="16200000">
            <a:off x="5405720" y="5665694"/>
            <a:ext cx="45719" cy="4123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DF16D26-FC1E-41FB-BE44-C047F4863BFA}"/>
              </a:ext>
            </a:extLst>
          </p:cNvPr>
          <p:cNvSpPr/>
          <p:nvPr/>
        </p:nvSpPr>
        <p:spPr>
          <a:xfrm rot="16200000">
            <a:off x="7082572" y="5666635"/>
            <a:ext cx="91438" cy="11853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F60E2D19-B6CA-4DAB-9525-564C4BA9E90D}"/>
              </a:ext>
            </a:extLst>
          </p:cNvPr>
          <p:cNvSpPr/>
          <p:nvPr/>
        </p:nvSpPr>
        <p:spPr>
          <a:xfrm rot="16200000">
            <a:off x="7131316" y="5665694"/>
            <a:ext cx="45719" cy="4123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4485BAE-9283-4898-A09F-DB48AAFA2BB9}"/>
              </a:ext>
            </a:extLst>
          </p:cNvPr>
          <p:cNvSpPr/>
          <p:nvPr/>
        </p:nvSpPr>
        <p:spPr>
          <a:xfrm rot="16200000">
            <a:off x="8108470" y="5665694"/>
            <a:ext cx="45719" cy="4123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8366658-12E0-4753-855A-4A457AD255CA}"/>
              </a:ext>
            </a:extLst>
          </p:cNvPr>
          <p:cNvSpPr/>
          <p:nvPr/>
        </p:nvSpPr>
        <p:spPr>
          <a:xfrm rot="16200000">
            <a:off x="4913556" y="5567977"/>
            <a:ext cx="119683" cy="9901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6DE236AE-E21E-40B9-B3D4-A95FAE3B343D}"/>
              </a:ext>
            </a:extLst>
          </p:cNvPr>
          <p:cNvSpPr/>
          <p:nvPr/>
        </p:nvSpPr>
        <p:spPr>
          <a:xfrm rot="16200000">
            <a:off x="7589410" y="5549530"/>
            <a:ext cx="119683" cy="9901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5AFF7631-FFC3-4352-B832-24847AC885F2}"/>
              </a:ext>
            </a:extLst>
          </p:cNvPr>
          <p:cNvSpPr/>
          <p:nvPr/>
        </p:nvSpPr>
        <p:spPr>
          <a:xfrm rot="16200000">
            <a:off x="5543218" y="5643776"/>
            <a:ext cx="45720" cy="11853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11C4CC9D-EC70-4D5C-A5EA-4B478D3E9CD7}"/>
              </a:ext>
            </a:extLst>
          </p:cNvPr>
          <p:cNvSpPr/>
          <p:nvPr/>
        </p:nvSpPr>
        <p:spPr>
          <a:xfrm rot="16200000">
            <a:off x="6317698" y="5698222"/>
            <a:ext cx="45721" cy="16272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D5FC6963-BFE3-469F-861C-5030606F96C1}"/>
              </a:ext>
            </a:extLst>
          </p:cNvPr>
          <p:cNvSpPr/>
          <p:nvPr/>
        </p:nvSpPr>
        <p:spPr>
          <a:xfrm rot="16200000">
            <a:off x="3043377" y="5801435"/>
            <a:ext cx="45719" cy="4123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9DAE018A-9BB5-499E-B8FE-CE78B0B738DB}"/>
              </a:ext>
            </a:extLst>
          </p:cNvPr>
          <p:cNvSpPr/>
          <p:nvPr/>
        </p:nvSpPr>
        <p:spPr>
          <a:xfrm rot="16200000">
            <a:off x="2798936" y="5731588"/>
            <a:ext cx="45719" cy="2826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41B5D9-D937-4C1B-8B8F-291A507D3D79}"/>
              </a:ext>
            </a:extLst>
          </p:cNvPr>
          <p:cNvSpPr txBox="1"/>
          <p:nvPr/>
        </p:nvSpPr>
        <p:spPr>
          <a:xfrm>
            <a:off x="8902295" y="5737412"/>
            <a:ext cx="193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Required  6 *</a:t>
            </a:r>
          </a:p>
        </p:txBody>
      </p:sp>
    </p:spTree>
    <p:extLst>
      <p:ext uri="{BB962C8B-B14F-4D97-AF65-F5344CB8AC3E}">
        <p14:creationId xmlns:p14="http://schemas.microsoft.com/office/powerpoint/2010/main" val="3603039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6650" y="1099572"/>
            <a:ext cx="9740348" cy="5121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800"/>
              </a:spcAft>
            </a:pPr>
            <a:r>
              <a:rPr lang="en-US" sz="2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Using Limits for Comparing Orders of Growth </a:t>
            </a:r>
            <a:endParaRPr lang="en-US" sz="2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much more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convenient method for comparing the orders of growth of two specific functions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based on computing the limit of the ratio of two functions in question.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Three principal cases may arise: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f(n)          0	implies that f(n) has a smaller order of growth than g(n)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----  =      c &gt; 0 	implies that f(n) has the same order of growth as g(n)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→ ∞ g(n)	  ∞	implies that f(n) has a larger order of growth than g(n).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sz="22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first two cases mean that f(n) ε O(g(n)).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second case means that f(n) ε Ɵ(g(n))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last two mean that f(n) ε Ω(g(n)).</a:t>
            </a:r>
          </a:p>
        </p:txBody>
      </p:sp>
      <p:sp>
        <p:nvSpPr>
          <p:cNvPr id="3" name="Left Brace 2"/>
          <p:cNvSpPr/>
          <p:nvPr/>
        </p:nvSpPr>
        <p:spPr>
          <a:xfrm>
            <a:off x="3325161" y="3527471"/>
            <a:ext cx="125232" cy="83488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ABA307D2-FFF9-464A-99B4-7D02612AB256}"/>
              </a:ext>
            </a:extLst>
          </p:cNvPr>
          <p:cNvSpPr/>
          <p:nvPr/>
        </p:nvSpPr>
        <p:spPr>
          <a:xfrm>
            <a:off x="558216" y="3288280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000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59392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2F88D91E-E0B7-418E-9340-EE4B8B147862}"/>
              </a:ext>
            </a:extLst>
          </p:cNvPr>
          <p:cNvSpPr txBox="1"/>
          <p:nvPr/>
        </p:nvSpPr>
        <p:spPr>
          <a:xfrm>
            <a:off x="1506071" y="2662518"/>
            <a:ext cx="9048717" cy="11923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37212" y="1271451"/>
                <a:ext cx="8917576" cy="4823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61963" indent="-461963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Assume 0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1. </a:t>
                </a:r>
              </a:p>
              <a:p>
                <a:pPr marL="461963" indent="-461963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all n and a, b ≥ 1, both functions </a:t>
                </a:r>
                <a:r>
                  <a:rPr lang="en-US" sz="22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polynomial in n of degree b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and a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exponential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are 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monotonically increasing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in  n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 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61963" indent="-461963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all real constants a and b such that a &gt; 1,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200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lim</a:t>
                </a:r>
                <a:r>
                  <a:rPr lang="en-US" sz="2400" baseline="-25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→ ∞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= 0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9163" lvl="1" indent="-461963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rate of growth of polynomials and exponentials is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en-US" sz="22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baseline="300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o(a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    </a:t>
                </a:r>
              </a:p>
              <a:p>
                <a:pPr marL="919163" lvl="1" indent="-461963">
                  <a:lnSpc>
                    <a:spcPct val="107000"/>
                  </a:lnSpc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[i.e., as n →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∞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the gap between </a:t>
                </a:r>
                <a:r>
                  <a:rPr lang="en-US" sz="22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baseline="300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a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grows infinitely large,     for any integer 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0.]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ny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𝑒𝑥𝑝𝑜𝑛𝑒𝑛𝑡𝑖𝑎𝑙</m:t>
                    </m:r>
                    <m:r>
                      <a:rPr lang="en-US" sz="2200" b="0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b="0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𝑓𝑢𝑛𝑐𝑡𝑖𝑜𝑛</m:t>
                    </m:r>
                    <m:r>
                      <a:rPr lang="en-US" sz="2200" b="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200" i="1" dirty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𝑠𝑢𝑐h</m:t>
                        </m:r>
                        <m:r>
                          <a:rPr lang="en-US" sz="2200" b="0" i="1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200" b="0" i="1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𝑎𝑠</m:t>
                        </m:r>
                        <m:r>
                          <a:rPr lang="en-US" sz="2200" b="0" i="1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2</m:t>
                        </m:r>
                        <m:r>
                          <a:rPr lang="en-US" sz="2200" b="0" i="1" baseline="300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b="0" i="1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… </m:t>
                        </m:r>
                        <m:r>
                          <a:rPr lang="en-US" sz="2200" b="0" i="1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𝑎𝑛</m:t>
                        </m:r>
                      </m:e>
                    </m:d>
                    <m:r>
                      <a:rPr lang="en-US" sz="2200" b="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b="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𝑤𝑖𝑡h</m:t>
                    </m:r>
                    <m:r>
                      <a:rPr lang="en-US" sz="2200" b="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b="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200" b="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b="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𝑏𝑎𝑠𝑒</m:t>
                    </m:r>
                    <m:r>
                      <a:rPr lang="en-US" sz="2200" b="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b="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200" b="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≥</m:t>
                    </m:r>
                    <m:r>
                      <a:rPr lang="en-US" sz="2200" b="0" i="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grows faster than any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polynomial function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(such as 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212" y="1271451"/>
                <a:ext cx="8917576" cy="4823243"/>
              </a:xfrm>
              <a:prstGeom prst="rect">
                <a:avLst/>
              </a:prstGeom>
              <a:blipFill>
                <a:blip r:embed="rId2"/>
                <a:stretch>
                  <a:fillRect l="-821" t="-885" b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0C017D1B-6917-483C-A2D0-36EBB35AF1D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9336">
            <a:off x="574765" y="1436913"/>
            <a:ext cx="609601" cy="38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515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88D91E-E0B7-418E-9340-EE4B8B147862}"/>
              </a:ext>
            </a:extLst>
          </p:cNvPr>
          <p:cNvSpPr txBox="1"/>
          <p:nvPr/>
        </p:nvSpPr>
        <p:spPr>
          <a:xfrm>
            <a:off x="1531951" y="2043954"/>
            <a:ext cx="9109730" cy="201476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31951" y="720067"/>
            <a:ext cx="9128097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Logarithms </a:t>
            </a: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following notations may be used: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 n = log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		(binary logarithm)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ln n =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n-US" sz="22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(natural logarithm)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n-US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 = (log n)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	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(exponentiation)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log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 = log(log n)	(composition)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Adopt that logarithm functions will apply only to the next term in the formula. 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example: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 n + k  will mean  (log n) + k   but not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log(n + k).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a constant  b  &gt;  1,  for  n  &gt;  0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the function 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n-US" sz="22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is strictly increasing. (i.e., log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n)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83993BEA-0F93-45CD-8C55-84687592795A}"/>
              </a:ext>
            </a:extLst>
          </p:cNvPr>
          <p:cNvSpPr/>
          <p:nvPr/>
        </p:nvSpPr>
        <p:spPr>
          <a:xfrm>
            <a:off x="1087160" y="2670990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FFC3C3C6-2221-4C83-9D1E-48DA435A79B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78978">
            <a:off x="1087160" y="2670988"/>
            <a:ext cx="665826" cy="42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790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1816" y="1381223"/>
            <a:ext cx="8772939" cy="5003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tabLst>
                <a:tab pos="0" algn="l"/>
              </a:tabLs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The Asymptotic Efficiency of Algorithms: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Define the running time of a program T(n) as </a:t>
            </a:r>
          </a:p>
          <a:p>
            <a:pPr marL="914400" lvl="1" indent="-45720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function  f(n) of the size of its input,  (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T(n) ∞ f(n)) 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running time of an algorithm increases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the size of    the input</a:t>
            </a:r>
          </a:p>
          <a:p>
            <a:pPr marL="1371600" lvl="2" indent="-45720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running time of an algorithm increases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limit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the size of the input increases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without bound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N = {0, 1, 2, …} be the set of natural numbers.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[non-negative integer  0, 1, .. ;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positive integer 1, 2, .. . (traditional way)]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38D0FCD4-D2CC-4F2A-9B43-7C399E01627F}"/>
              </a:ext>
            </a:extLst>
          </p:cNvPr>
          <p:cNvSpPr/>
          <p:nvPr/>
        </p:nvSpPr>
        <p:spPr>
          <a:xfrm>
            <a:off x="791813" y="2123933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46" y="2123933"/>
            <a:ext cx="743817" cy="42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44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88D91E-E0B7-418E-9340-EE4B8B147862}"/>
              </a:ext>
            </a:extLst>
          </p:cNvPr>
          <p:cNvSpPr txBox="1"/>
          <p:nvPr/>
        </p:nvSpPr>
        <p:spPr>
          <a:xfrm>
            <a:off x="1657895" y="2541684"/>
            <a:ext cx="9091362" cy="12594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40039" y="1002310"/>
                <a:ext cx="9573370" cy="5165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all real a &gt; 0, b &gt; 0, c &gt; 0, and n,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365760">
                  <a:lnSpc>
                    <a:spcPct val="107000"/>
                  </a:lnSpc>
                  <a:spcAft>
                    <a:spcPts val="10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func>
                    <m:r>
                      <a:rPr lang="en-US" sz="2200" i="1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365760">
                  <a:lnSpc>
                    <a:spcPct val="107000"/>
                  </a:lnSpc>
                  <a:spcAft>
                    <a:spcPts val="10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func>
                  </m:oMath>
                </a14:m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365760">
                  <a:lnSpc>
                    <a:spcPct val="107000"/>
                  </a:lnSpc>
                  <a:spcAft>
                    <a:spcPts val="10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200" i="1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</a:p>
              <a:p>
                <a:pPr indent="365760">
                  <a:lnSpc>
                    <a:spcPct val="107000"/>
                  </a:lnSpc>
                  <a:spcAft>
                    <a:spcPts val="10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200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     </m:t>
                            </m:r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2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e>
                    </m:func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∗1= </m:t>
                    </m:r>
                    <m:func>
                      <m:func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func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unc>
                      <m:func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func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func>
                      <m:func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sz="22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2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2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func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365760">
                  <a:lnSpc>
                    <a:spcPct val="107000"/>
                  </a:lnSpc>
                  <a:spcAft>
                    <a:spcPts val="1000"/>
                  </a:spcAft>
                </a:pPr>
                <a:r>
                  <a:rPr lang="en-US" sz="2200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.,  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200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365760">
                  <a:lnSpc>
                    <a:spcPct val="107000"/>
                  </a:lnSpc>
                  <a:spcAft>
                    <a:spcPts val="10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</a:t>
                </a:r>
                <a:r>
                  <a:rPr lang="en-US" sz="2200" baseline="-250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(ab) = </a:t>
                </a:r>
                <a:r>
                  <a:rPr lang="en-US" sz="2200" dirty="0" err="1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</a:t>
                </a:r>
                <a:r>
                  <a:rPr lang="en-US" sz="2200" baseline="-25000" dirty="0" err="1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dirty="0" err="1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:r>
                  <a:rPr lang="en-US" sz="2200" dirty="0" err="1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</a:t>
                </a:r>
                <a:r>
                  <a:rPr lang="en-US" sz="2200" baseline="-25000" dirty="0" err="1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dirty="0" err="1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365760">
                  <a:lnSpc>
                    <a:spcPct val="107000"/>
                  </a:lnSpc>
                  <a:spcAft>
                    <a:spcPts val="1000"/>
                  </a:spcAft>
                </a:pPr>
                <a:r>
                  <a:rPr lang="en-US" sz="2200" dirty="0" err="1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</a:t>
                </a:r>
                <a:r>
                  <a:rPr lang="en-US" sz="2200" baseline="-25000" dirty="0" err="1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= </a:t>
                </a:r>
                <a:r>
                  <a:rPr lang="en-US" sz="2200" dirty="0" err="1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</a:t>
                </a:r>
                <a:r>
                  <a:rPr lang="en-US" sz="2200" baseline="-25000" dirty="0" err="1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dirty="0" err="1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 </a:t>
                </a:r>
                <a:r>
                  <a:rPr lang="en-US" sz="2200" dirty="0" err="1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</a:t>
                </a:r>
                <a:r>
                  <a:rPr lang="en-US" sz="2200" baseline="-25000" dirty="0" err="1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dirty="0" err="1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365760">
                  <a:lnSpc>
                    <a:spcPct val="107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  <m:r>
                      <a:rPr lang="en-US" sz="2200" i="1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i="1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func>
                      <m:func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func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365760">
                  <a:lnSpc>
                    <a:spcPct val="107000"/>
                  </a:lnSpc>
                  <a:spcAft>
                    <a:spcPts val="10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</m:fName>
                      <m:e>
                        <m:f>
                          <m:fPr>
                            <m:ctrlP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</m:e>
                    </m:func>
                    <m:r>
                      <a:rPr lang="en-US" sz="2200" i="1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)= −</m:t>
                    </m:r>
                    <m:func>
                      <m:func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func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</m:fName>
                      <m:e>
                        <m:f>
                          <m:fPr>
                            <m:ctrlPr>
                              <a:rPr lang="en-US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</m:e>
                    </m:func>
                    <m:r>
                      <a:rPr lang="en-US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)= </m:t>
                    </m:r>
                  </m:oMath>
                </a14:m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</a:t>
                </a:r>
                <a:r>
                  <a:rPr lang="en-US" sz="2200" baseline="-25000" dirty="0" err="1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(1) - 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</a:t>
                </a:r>
                <a:r>
                  <a:rPr lang="en-US" sz="2200" baseline="-25000" dirty="0" err="1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= 0 -  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</a:t>
                </a:r>
                <a:r>
                  <a:rPr lang="en-US" sz="2200" baseline="-25000" dirty="0" err="1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]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039" y="1002310"/>
                <a:ext cx="9573370" cy="5165838"/>
              </a:xfrm>
              <a:prstGeom prst="rect">
                <a:avLst/>
              </a:prstGeom>
              <a:blipFill>
                <a:blip r:embed="rId2"/>
                <a:stretch>
                  <a:fillRect l="-827" t="-708" b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2A4A5B4D-E8FB-4DAA-9C95-0043E6DDFB56}"/>
              </a:ext>
            </a:extLst>
          </p:cNvPr>
          <p:cNvSpPr/>
          <p:nvPr/>
        </p:nvSpPr>
        <p:spPr>
          <a:xfrm>
            <a:off x="1229259" y="2739908"/>
            <a:ext cx="529203" cy="378431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A3A48001-CDD9-40C8-AC1E-802D32CC7D6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8558">
            <a:off x="1045028" y="2621280"/>
            <a:ext cx="695011" cy="47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964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44825" y="695239"/>
                <a:ext cx="9573370" cy="5688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all real a &gt; 0, b &gt; 0, c &gt; 0, and n,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00FF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US" sz="2200" b="0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365760"/>
                <a:r>
                  <a:rPr lang="en-US" sz="24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</a:t>
                </a:r>
                <a:r>
                  <a:rPr lang="en-US" sz="2400" baseline="-250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24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func>
                    <m:r>
                      <a:rPr lang="en-US" sz="2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func>
                      <m:funcPr>
                        <m:ctrlP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func>
                    <m:func>
                      <m:funcPr>
                        <m:ctrlP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func>
                    <m:r>
                      <a:rPr lang="en-US" sz="2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=1/</m:t>
                    </m:r>
                    <m:func>
                      <m:funcPr>
                        <m:ctrlP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func>
                    <m:r>
                      <a:rPr lang="en-US" sz="2200" i="1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365760"/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36576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0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sz="2000" i="1">
                          <a:solidFill>
                            <a:srgbClr val="0000FF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func>
                      <m:func>
                        <m:func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           …….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1.01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365760"/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          </m:t>
                            </m:r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func>
                    <m:r>
                      <a:rPr lang="en-US" sz="2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func>
                      <m:funcPr>
                        <m:ctrlP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func>
                    <m:r>
                      <a:rPr lang="en-US" sz="2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,  </m:t>
                    </m:r>
                    <m:r>
                      <a:rPr lang="en-US" sz="2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𝑤h𝑒𝑟𝑒</m:t>
                    </m:r>
                    <m:r>
                      <a:rPr lang="en-US" sz="2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22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</m:t>
                    </m:r>
                    <m:sSup>
                      <m:sSupPr>
                        <m:ctrlP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2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indent="365760"/>
                <a:r>
                  <a:rPr lang="en-US" sz="2200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</m:fName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func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  </m:t>
                    </m:r>
                    <m:func>
                      <m:func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</m:t>
                        </m:r>
                      </m:e>
                    </m:func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200" i="1" dirty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i="0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200" b="0" i="1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dirty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2200" i="1" dirty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i="0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200" b="0" i="1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dirty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func>
                      </m:den>
                    </m:f>
                  </m:oMath>
                </a14:m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365760"/>
                <a:endParaRPr lang="en-US" sz="2400" i="1" dirty="0">
                  <a:solidFill>
                    <a:srgbClr val="0000CC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365760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</m:func>
                      </m:sup>
                    </m:sSup>
                    <m:r>
                      <a:rPr lang="en-US" sz="2400" i="1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4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    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</a:t>
                </a:r>
                <a:r>
                  <a:rPr lang="en-US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……(1.02)</a:t>
                </a:r>
              </a:p>
              <a:p>
                <a:pPr indent="365125">
                  <a:tabLst>
                    <a:tab pos="341313" algn="l"/>
                  </a:tabLst>
                </a:pPr>
                <a:r>
                  <a:rPr lang="en-US" sz="22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         </m:t>
                    </m:r>
                    <m:func>
                      <m:funcPr>
                        <m:ctrlP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𝑎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𝑐</m:t>
                                </m:r>
                              </m:e>
                            </m:func>
                          </m:sup>
                        </m:sSup>
                      </m:e>
                    </m:func>
                    <m:r>
                      <a:rPr lang="en-US" sz="2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 =  </m:t>
                    </m:r>
                    <m:func>
                      <m:funcPr>
                        <m:ctrlP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𝑐</m:t>
                        </m:r>
                      </m:e>
                    </m:func>
                    <m:r>
                      <a:rPr lang="en-US" sz="2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  </m:t>
                    </m:r>
                    <m:func>
                      <m:funcPr>
                        <m:ctrlP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𝑎</m:t>
                        </m:r>
                        <m: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   </m:t>
                        </m:r>
                      </m:e>
                    </m:func>
                    <m:r>
                      <a:rPr lang="en-US" sz="2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= </m:t>
                    </m:r>
                    <m:func>
                      <m:funcPr>
                        <m:ctrlP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</m:func>
                    <m:r>
                      <a:rPr lang="en-US" sz="2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  </m:t>
                    </m:r>
                    <m:func>
                      <m:funcPr>
                        <m:ctrlP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𝑐</m:t>
                        </m:r>
                      </m:e>
                    </m:func>
                    <m:r>
                      <a:rPr lang="en-US" sz="2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 = </m:t>
                    </m:r>
                    <m:func>
                      <m:funcPr>
                        <m:ctrlP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𝑐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func>
                  </m:oMath>
                </a14:m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FF0000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2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sz="22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en-US" sz="22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.,  </m:t>
                          </m:r>
                          <m:r>
                            <a:rPr lang="en-US" sz="22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func>
                            <m:funcPr>
                              <m:ctrlPr>
                                <a:rPr lang="en-US" sz="22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func>
                        </m:sup>
                      </m:sSup>
                      <m:r>
                        <a:rPr lang="en-US" sz="22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 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p>
                          <m:func>
                            <m:funcPr>
                              <m:ctrlPr>
                                <a:rPr lang="en-US" sz="22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where, in each equation above, logarithm bases are not  1.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825" y="695239"/>
                <a:ext cx="9573370" cy="5688480"/>
              </a:xfrm>
              <a:prstGeom prst="rect">
                <a:avLst/>
              </a:prstGeom>
              <a:blipFill>
                <a:blip r:embed="rId2"/>
                <a:stretch>
                  <a:fillRect l="-827" t="-857" b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ACE74E96-1A87-4D49-956F-6BAE6BAE8C8A}"/>
              </a:ext>
            </a:extLst>
          </p:cNvPr>
          <p:cNvSpPr/>
          <p:nvPr/>
        </p:nvSpPr>
        <p:spPr>
          <a:xfrm>
            <a:off x="899079" y="2589153"/>
            <a:ext cx="349449" cy="261200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5CC8D95F-D374-4629-9850-1F8D976F2E3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1900">
            <a:off x="720037" y="2372405"/>
            <a:ext cx="707534" cy="43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448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2F88D91E-E0B7-418E-9340-EE4B8B147862}"/>
              </a:ext>
            </a:extLst>
          </p:cNvPr>
          <p:cNvSpPr txBox="1"/>
          <p:nvPr/>
        </p:nvSpPr>
        <p:spPr>
          <a:xfrm>
            <a:off x="1785579" y="1729323"/>
            <a:ext cx="9091362" cy="12594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85579" y="1794719"/>
                <a:ext cx="9488179" cy="47432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61963" indent="-46196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Polynomial (</a:t>
                </a:r>
                <a:r>
                  <a:rPr lang="en-US" sz="240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i="1" baseline="30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and Polylogarithmic (</a:t>
                </a:r>
                <a:r>
                  <a:rPr lang="en-US" sz="240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</a:t>
                </a:r>
                <a:r>
                  <a:rPr lang="en-US" sz="2400" i="1" baseline="30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i="1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functions  </a:t>
                </a:r>
              </a:p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b="1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</a:t>
                </a:r>
                <a:r>
                  <a:rPr lang="en-US" sz="2400" b="1" i="1" baseline="30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b="1" i="1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= o(</a:t>
                </a:r>
                <a:r>
                  <a:rPr lang="en-US" sz="2400" b="1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="1" i="1" baseline="30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="1" i="1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), a &gt; 0.</a:t>
                </a:r>
                <a:endParaRPr lang="en-US" sz="1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polylogarithmic function in n is a polynomial in the logarithm of n,</a:t>
                </a:r>
              </a:p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 …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o(</a:t>
                </a:r>
                <a:r>
                  <a:rPr lang="en-US" sz="240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i="1" baseline="30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i="1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US" sz="22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function  </a:t>
                </a:r>
                <a:r>
                  <a:rPr lang="en-US" sz="2400" i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(n)  is </a:t>
                </a:r>
                <a:r>
                  <a:rPr lang="en-US" sz="2400" i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poly-logarithmically bounded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if 	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en-US" sz="2400" i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f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= </a:t>
                </a:r>
                <a:r>
                  <a:rPr lang="en-US" sz="2400" i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</a:t>
                </a:r>
                <a:r>
                  <a:rPr lang="en-US" sz="2400" i="1" baseline="30000" dirty="0" err="1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i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for some constant </a:t>
                </a:r>
                <a:r>
                  <a:rPr lang="en-US" sz="2400" i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914400" indent="-46196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It has poly-logarithmic order.</a:t>
                </a:r>
              </a:p>
              <a:p>
                <a:pPr>
                  <a:lnSpc>
                    <a:spcPct val="150000"/>
                  </a:lnSpc>
                </a:pPr>
                <a:endParaRPr lang="en-US" sz="2200" dirty="0">
                  <a:solidFill>
                    <a:srgbClr val="0000CC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579" y="1794719"/>
                <a:ext cx="9488179" cy="4743286"/>
              </a:xfrm>
              <a:prstGeom prst="rect">
                <a:avLst/>
              </a:prstGeom>
              <a:blipFill>
                <a:blip r:embed="rId2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3949FBE2-7D40-4410-8931-21F744861D72}"/>
              </a:ext>
            </a:extLst>
          </p:cNvPr>
          <p:cNvSpPr/>
          <p:nvPr/>
        </p:nvSpPr>
        <p:spPr>
          <a:xfrm>
            <a:off x="911184" y="1923275"/>
            <a:ext cx="526847" cy="358817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6920D45F-ACE3-44D6-8BC3-CC714AD8A97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2870">
            <a:off x="918241" y="1923274"/>
            <a:ext cx="592505" cy="35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 descr="a_{k}\log ^{k}(n)+\cdots +a_{1}\log(n)+a_{0}.\,">
            <a:extLst>
              <a:ext uri="{FF2B5EF4-FFF2-40B4-BE49-F238E27FC236}">
                <a16:creationId xmlns:a16="http://schemas.microsoft.com/office/drawing/2014/main" id="{B6463FDE-8F69-4B7E-9E9E-BF46AEF035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3825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41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6650" y="1099572"/>
            <a:ext cx="9740348" cy="4926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Using Limits for Comparing Orders of Growth 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much more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convenient method for comparing the orders of growth of two specific functions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based on computing the limit of the ratio of two functions in question.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Three principal cases may arise: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f(n)          0	implies that f(n) has a smaller order of growth than g(n)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----  =      c &gt; 0 	implies that f(n) has the same order of growth as g(n)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→ ∞ g(n)	  ∞	implies that f(n) has a larger order of growth than g(n).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sz="22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first two cases mean that f(n) ε O(g(n)).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second case means that f(n) ε Ɵ(g(n))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last two mean that f(n) ε Ω(g(n)).</a:t>
            </a:r>
          </a:p>
        </p:txBody>
      </p:sp>
      <p:sp>
        <p:nvSpPr>
          <p:cNvPr id="3" name="Left Brace 2"/>
          <p:cNvSpPr/>
          <p:nvPr/>
        </p:nvSpPr>
        <p:spPr>
          <a:xfrm>
            <a:off x="3307744" y="3371353"/>
            <a:ext cx="125232" cy="83488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ABA307D2-FFF9-464A-99B4-7D02612AB256}"/>
              </a:ext>
            </a:extLst>
          </p:cNvPr>
          <p:cNvSpPr/>
          <p:nvPr/>
        </p:nvSpPr>
        <p:spPr>
          <a:xfrm>
            <a:off x="558216" y="3288280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339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88D91E-E0B7-418E-9340-EE4B8B147862}"/>
              </a:ext>
            </a:extLst>
          </p:cNvPr>
          <p:cNvSpPr txBox="1"/>
          <p:nvPr/>
        </p:nvSpPr>
        <p:spPr>
          <a:xfrm>
            <a:off x="1550606" y="5129788"/>
            <a:ext cx="9090787" cy="15718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80376" y="550425"/>
                <a:ext cx="8517279" cy="60836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Relate the growth of polynomials and polylogarithms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by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substituting log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 for  n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 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for  a  in the following equation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	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lim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→ ∞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= 0    				</a:t>
                </a: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yielding (using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</m:func>
                      </m:sup>
                    </m:sSup>
                    <m:r>
                      <a:rPr lang="en-US" sz="22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US" sz="22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    </a:t>
                </a: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lim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→ ∞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 </m:t>
                            </m:r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sup>
                            </m:s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 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𝑙𝑜𝑔𝑛</m:t>
                            </m:r>
                          </m:sup>
                        </m:sSup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where log 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</a:t>
                </a: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= 	lim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→ ∞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(2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200" b="0" i="0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o</m:t>
                                    </m:r>
                                    <m:r>
                                      <a:rPr lang="en-US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fName>
                                  <m:e>
                                    <m:r>
                                      <a:rPr lang="en-US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sup>
                            </m:s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</a:t>
                </a: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= 	lim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→ ∞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200" i="1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  <m:r>
                                  <a:rPr lang="en-US" sz="2200" b="0" i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2 </m:t>
                                </m:r>
                              </m:sup>
                            </m:sSup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 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</a:t>
                </a: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= 	lim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→ </a:t>
                </a:r>
                <a:r>
                  <a:rPr lang="en-US" sz="22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∞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200" b="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</a:t>
                </a: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=  	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0.</a:t>
                </a:r>
              </a:p>
              <a:p>
                <a:r>
                  <a:rPr lang="en-US" sz="12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From this limit, we conclude that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</a:t>
                </a:r>
                <a:r>
                  <a:rPr lang="en-US" sz="22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</a:t>
                </a:r>
                <a:r>
                  <a:rPr lang="en-US" sz="2200" baseline="300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= o(</a:t>
                </a:r>
                <a:r>
                  <a:rPr lang="en-US" sz="22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baseline="300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),  for any constant a &gt; 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Thus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any positive polynomial function, 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grows faster than any polylogarithmic function 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376" y="550425"/>
                <a:ext cx="8517279" cy="6083653"/>
              </a:xfrm>
              <a:prstGeom prst="rect">
                <a:avLst/>
              </a:prstGeom>
              <a:blipFill>
                <a:blip r:embed="rId2"/>
                <a:stretch>
                  <a:fillRect l="-1145" t="-802" b="-1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8248D526-787B-493A-8CF9-4CAAD5A4D7B0}"/>
              </a:ext>
            </a:extLst>
          </p:cNvPr>
          <p:cNvSpPr/>
          <p:nvPr/>
        </p:nvSpPr>
        <p:spPr>
          <a:xfrm>
            <a:off x="2324834" y="1571863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334FE245-92DB-4D27-80C2-0358B39D85C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10238">
            <a:off x="2324834" y="1571861"/>
            <a:ext cx="665826" cy="42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293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2F88D91E-E0B7-418E-9340-EE4B8B147862}"/>
              </a:ext>
            </a:extLst>
          </p:cNvPr>
          <p:cNvSpPr txBox="1"/>
          <p:nvPr/>
        </p:nvSpPr>
        <p:spPr>
          <a:xfrm>
            <a:off x="1485069" y="1403383"/>
            <a:ext cx="9091362" cy="12594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20024" y="452782"/>
            <a:ext cx="9151951" cy="6074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Functional iteration </a:t>
            </a:r>
            <a:endParaRPr lang="en-US" sz="2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781050" algn="l"/>
              </a:tabLst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f(n) be a function over the real. For non-negative integers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we recursively define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781050" algn="l"/>
              </a:tabLst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			      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			if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781050" algn="l"/>
              </a:tabLst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      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 ( f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(i-1)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 )	if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&gt; 0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f(n) = 2n,  then  f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 = 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n.</a:t>
            </a:r>
            <a:endParaRPr lang="en-US" sz="24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(0)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 = n,	 by definition of  f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aseline="30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 = n if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 = f(f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(0)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(n)) = f(n) = 2n, letting n = f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(0)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 = 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(2)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 = f(f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(n)) = f(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)= 2(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= 2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(3)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 = f(f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(2)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(n)) = f(f(f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(n))) = f(f(2n))= f(2(2n)) =  2 (2(2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n))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 2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n,   letting n = f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(2)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 = 2(2n)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…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 = f(f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(i-1)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(n)) = f(2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i-1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n) = 2(2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i-1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n) = 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endParaRPr lang="en-US" sz="24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AutoShape 142"/>
          <p:cNvSpPr>
            <a:spLocks/>
          </p:cNvSpPr>
          <p:nvPr/>
        </p:nvSpPr>
        <p:spPr bwMode="auto">
          <a:xfrm>
            <a:off x="3587932" y="1597672"/>
            <a:ext cx="121920" cy="870855"/>
          </a:xfrm>
          <a:prstGeom prst="leftBrace">
            <a:avLst>
              <a:gd name="adj1" fmla="val 5361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25D7246A-680D-4CF1-9AA0-72585B3BFDEA}"/>
              </a:ext>
            </a:extLst>
          </p:cNvPr>
          <p:cNvSpPr/>
          <p:nvPr/>
        </p:nvSpPr>
        <p:spPr>
          <a:xfrm>
            <a:off x="563067" y="2359899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8B6155AB-8FAC-4C37-9740-F8F86945E96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9873">
            <a:off x="563067" y="2359898"/>
            <a:ext cx="665826" cy="42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138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2F88D91E-E0B7-418E-9340-EE4B8B147862}"/>
              </a:ext>
            </a:extLst>
          </p:cNvPr>
          <p:cNvSpPr txBox="1"/>
          <p:nvPr/>
        </p:nvSpPr>
        <p:spPr>
          <a:xfrm>
            <a:off x="1469637" y="602771"/>
            <a:ext cx="9091362" cy="12594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74328" y="1039240"/>
            <a:ext cx="8345329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iterated logarithm function,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log*n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 sure to distinguish 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/>
            <a:endParaRPr lang="en-US" sz="2200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 	( the logarithm function applied 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times in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		  succession, starting with argument n). </a:t>
            </a:r>
          </a:p>
          <a:p>
            <a:pPr indent="457200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 i.e., log(log( … log(log n) ...))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/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(the logarithm of n raised to the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power).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     		i.e.,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(log n) (log n) …. (log n),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multiplying log n 		for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times.)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 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74495758-F37E-4A4D-B4CC-6C773992607A}"/>
              </a:ext>
            </a:extLst>
          </p:cNvPr>
          <p:cNvSpPr/>
          <p:nvPr/>
        </p:nvSpPr>
        <p:spPr>
          <a:xfrm>
            <a:off x="588397" y="2458554"/>
            <a:ext cx="554970" cy="386246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45EE2FA1-8518-49EA-A64B-3AA5E79AA47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1098">
            <a:off x="596945" y="2472039"/>
            <a:ext cx="511466" cy="40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45C2D094-224A-4F37-9384-DC16AD6D3D33}"/>
              </a:ext>
            </a:extLst>
          </p:cNvPr>
          <p:cNvSpPr/>
          <p:nvPr/>
        </p:nvSpPr>
        <p:spPr>
          <a:xfrm rot="16200000">
            <a:off x="5508101" y="2704030"/>
            <a:ext cx="253751" cy="2168434"/>
          </a:xfrm>
          <a:prstGeom prst="leftBrace">
            <a:avLst>
              <a:gd name="adj1" fmla="val 8333"/>
              <a:gd name="adj2" fmla="val 512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3765BA-01C9-4C3B-9379-26C8FC58B014}"/>
              </a:ext>
            </a:extLst>
          </p:cNvPr>
          <p:cNvSpPr/>
          <p:nvPr/>
        </p:nvSpPr>
        <p:spPr>
          <a:xfrm>
            <a:off x="5634976" y="3789823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times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20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2F88D91E-E0B7-418E-9340-EE4B8B147862}"/>
              </a:ext>
            </a:extLst>
          </p:cNvPr>
          <p:cNvSpPr txBox="1"/>
          <p:nvPr/>
        </p:nvSpPr>
        <p:spPr>
          <a:xfrm>
            <a:off x="1335166" y="1257355"/>
            <a:ext cx="9091362" cy="12594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11086" y="714103"/>
            <a:ext cx="8962461" cy="528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iterated logarithm function, </a:t>
            </a:r>
            <a:r>
              <a:rPr lang="en-US" sz="26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log*n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i="1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n-US" sz="24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aseline="30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defined as successive </a:t>
            </a:r>
            <a:r>
              <a:rPr lang="en-US" sz="2400" i="1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time applications of log (n), with f(n) = log n; i.e., log(… log(log(n))…).</a:t>
            </a:r>
          </a:p>
          <a:p>
            <a:pPr>
              <a:spcAft>
                <a:spcPts val="1200"/>
              </a:spcAft>
            </a:pPr>
            <a:endParaRPr lang="en-US" sz="2200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Because the logarithm of a non-positive number is undefined,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12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  is defined only if  log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(i-1)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  &gt;  0.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iterated algorithm, log*n (read 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 star of 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is defined as: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12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log*n = min{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≥  0 |  log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  ≤  1}.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i.e., minimum number of 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iterations such that number of application log stops when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  ≤  1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D8637B7B-9A63-4325-A9CE-D5D4FD5DBEC7}"/>
              </a:ext>
            </a:extLst>
          </p:cNvPr>
          <p:cNvSpPr/>
          <p:nvPr/>
        </p:nvSpPr>
        <p:spPr>
          <a:xfrm>
            <a:off x="689997" y="2957318"/>
            <a:ext cx="492444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5C2268-BB4A-4609-B4B9-66799A52104C}"/>
              </a:ext>
            </a:extLst>
          </p:cNvPr>
          <p:cNvSpPr txBox="1"/>
          <p:nvPr/>
        </p:nvSpPr>
        <p:spPr>
          <a:xfrm>
            <a:off x="7889967" y="3356825"/>
            <a:ext cx="23513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n-US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 = log(log</a:t>
            </a:r>
            <a:r>
              <a:rPr lang="en-US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(i-1)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 )</a:t>
            </a:r>
            <a:endParaRPr lang="en-US" dirty="0"/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B011C796-89FF-421A-A36F-AEBE0FEE4DD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7411">
            <a:off x="568530" y="2957318"/>
            <a:ext cx="581002" cy="39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056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88D91E-E0B7-418E-9340-EE4B8B147862}"/>
              </a:ext>
            </a:extLst>
          </p:cNvPr>
          <p:cNvSpPr txBox="1"/>
          <p:nvPr/>
        </p:nvSpPr>
        <p:spPr>
          <a:xfrm>
            <a:off x="1401683" y="2962440"/>
            <a:ext cx="9257352" cy="16185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07475" y="940525"/>
            <a:ext cx="8682842" cy="5644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iterated logarithm function, </a:t>
            </a:r>
            <a:r>
              <a:rPr lang="en-US" sz="26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log*n</a:t>
            </a:r>
            <a:endParaRPr lang="en-US" sz="2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iterated logarithm function is defined as</a:t>
            </a: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indent="457200"/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log*n = min{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≥  0 |  log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aseline="30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  ≤  1}.   </a:t>
            </a:r>
          </a:p>
          <a:p>
            <a:pPr indent="457200"/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i.e., minimum number of 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iterations such that number of application log stops when it is less than or equal to 1. </a:t>
            </a:r>
          </a:p>
          <a:p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iterated logarithm is a very slowly growing function.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log*   2   =  1     [since log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2  	= 1  ≤  1]</a:t>
            </a:r>
          </a:p>
          <a:p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log*   4   =  2     [since log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4  	= log (log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2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= log 2  ≤  1]</a:t>
            </a:r>
          </a:p>
          <a:p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log* 16   =  3     [since log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16  	= log (log (log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2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 </a:t>
            </a:r>
          </a:p>
          <a:p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      				= log (log 4)   =  log 2  ≤  1]</a:t>
            </a:r>
          </a:p>
          <a:p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47E18A61-051F-447D-A358-25153F4E439C}"/>
              </a:ext>
            </a:extLst>
          </p:cNvPr>
          <p:cNvSpPr/>
          <p:nvPr/>
        </p:nvSpPr>
        <p:spPr>
          <a:xfrm>
            <a:off x="717706" y="2135282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4B5DF6-2B4D-4C81-BC5A-C568A2B9969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47" y="2135281"/>
            <a:ext cx="665826" cy="41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366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95520" y="1004817"/>
            <a:ext cx="9451154" cy="5370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iterated logarithm function, </a:t>
            </a:r>
            <a:r>
              <a:rPr lang="en-US" sz="26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log*n</a:t>
            </a:r>
            <a:endParaRPr lang="en-US" sz="2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iterated logarithm function is defined as</a:t>
            </a:r>
          </a:p>
          <a:p>
            <a:pPr indent="457200"/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log*n = min{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≥  0 |  log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baseline="30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  ≤  1}.    </a:t>
            </a: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i.e., minimum number of 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iterations such that number of application log stops when it is less than or equal to 1.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log* 65536   =  4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[since log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65536  =  log (log (log (log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=  log (log ( log (16))), 16 = 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=  log (lg 4)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=  log 2 ≤  1]</a:t>
            </a:r>
          </a:p>
          <a:p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log* 4294967296   =</a:t>
            </a:r>
          </a:p>
          <a:p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log* (2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65536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=  5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[since log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65536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log (log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65536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				 =  log( log (log (log (log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65536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))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					 =  log (log (log (log (65536))))  ≤  1]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AA31D50-631D-4D6A-9DAD-9D4372FE714C}"/>
              </a:ext>
            </a:extLst>
          </p:cNvPr>
          <p:cNvSpPr/>
          <p:nvPr/>
        </p:nvSpPr>
        <p:spPr>
          <a:xfrm>
            <a:off x="643816" y="2809536"/>
            <a:ext cx="372184" cy="359602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DDDB5486-D7D4-44B1-A5FD-803EAD78769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47" y="2809536"/>
            <a:ext cx="737061" cy="42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61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8828" y="962197"/>
            <a:ext cx="8808211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tabLst>
                <a:tab pos="0" algn="l"/>
              </a:tabLs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The Asymptotic Efficiency of Algorithms: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running time of a program T(n) is defined as a function f(n) of the size of its input,  (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T(n) ∞ f(n))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running time of an algorithm increases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the size of the input</a:t>
            </a:r>
          </a:p>
          <a:p>
            <a:pPr marL="914400" lvl="1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running time of an algorithm increases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limit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the size of the input increases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without bound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asymptotic running time of an algorithm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defined in terms of functions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whose domains are the set of natural numbers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to describe the worst-case running-time function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f(n) ,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defined only on integer input sizes?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38D0FCD4-D2CC-4F2A-9B43-7C399E01627F}"/>
              </a:ext>
            </a:extLst>
          </p:cNvPr>
          <p:cNvSpPr/>
          <p:nvPr/>
        </p:nvSpPr>
        <p:spPr>
          <a:xfrm>
            <a:off x="924435" y="1984597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6D75707F-8440-4893-B706-B7C503D1219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67" y="1984595"/>
            <a:ext cx="665826" cy="42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9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5887" y="1367797"/>
            <a:ext cx="8453887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Since the number of atoms in the observable universe is estimated to be about 10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which is much less than 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65536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rarely encounter an input size n such that log* n &gt; 5.</a:t>
            </a:r>
            <a:endParaRPr lang="en-US" sz="2200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95887" y="4983061"/>
            <a:ext cx="825278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Recall:  Using binary representation, the input size will be the number of bits it takes to encode n, which is </a:t>
            </a:r>
            <a:r>
              <a:rPr lang="en-US" sz="22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</a:t>
            </a:r>
            <a:r>
              <a:rPr lang="en-US" sz="22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 </a:t>
            </a:r>
            <a:r>
              <a:rPr lang="en-US" sz="22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+ 1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</a:t>
            </a:r>
            <a:r>
              <a:rPr lang="en-US" sz="22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total number of bits</a:t>
            </a:r>
            <a:r>
              <a:rPr lang="en-US" sz="22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multiplying</a:t>
            </a:r>
            <a:r>
              <a:rPr lang="en-US" sz="2200" i="1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 integers n, m. (</a:t>
            </a:r>
            <a:r>
              <a:rPr lang="en-US" sz="2200" dirty="0" err="1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US" sz="22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bits(n) * bits(m))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96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547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3843" y="1936958"/>
            <a:ext cx="7598797" cy="3538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Example 1.1: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worst-case running time of insertion sort is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T(n)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Ɵ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the input size n becomes large enough.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worse-case running time of merge sort is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T(n) = Ɵ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nlog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38D0FCD4-D2CC-4F2A-9B43-7C399E01627F}"/>
              </a:ext>
            </a:extLst>
          </p:cNvPr>
          <p:cNvSpPr/>
          <p:nvPr/>
        </p:nvSpPr>
        <p:spPr>
          <a:xfrm>
            <a:off x="722810" y="2181464"/>
            <a:ext cx="441375" cy="291770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DEDF2279-1761-4578-B71E-469FB7DBE91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8303">
            <a:off x="610583" y="2073823"/>
            <a:ext cx="665827" cy="42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03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632B32-B4A1-4CE0-AA40-BCB68F4FDFB9}"/>
              </a:ext>
            </a:extLst>
          </p:cNvPr>
          <p:cNvSpPr/>
          <p:nvPr/>
        </p:nvSpPr>
        <p:spPr>
          <a:xfrm>
            <a:off x="3666309" y="2747857"/>
            <a:ext cx="4876799" cy="1649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Background: </a:t>
            </a:r>
          </a:p>
          <a:p>
            <a:pPr algn="ctr">
              <a:lnSpc>
                <a:spcPct val="107000"/>
              </a:lnSpc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Standards, Notations, </a:t>
            </a:r>
          </a:p>
          <a:p>
            <a:pPr algn="ctr">
              <a:lnSpc>
                <a:spcPct val="107000"/>
              </a:lnSpc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and Common Functions</a:t>
            </a:r>
          </a:p>
        </p:txBody>
      </p:sp>
    </p:spTree>
    <p:extLst>
      <p:ext uri="{BB962C8B-B14F-4D97-AF65-F5344CB8AC3E}">
        <p14:creationId xmlns:p14="http://schemas.microsoft.com/office/powerpoint/2010/main" val="3915128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5">
            <a:extLst>
              <a:ext uri="{FF2B5EF4-FFF2-40B4-BE49-F238E27FC236}">
                <a16:creationId xmlns:a16="http://schemas.microsoft.com/office/drawing/2014/main" id="{2F88D91E-E0B7-418E-9340-EE4B8B147862}"/>
              </a:ext>
            </a:extLst>
          </p:cNvPr>
          <p:cNvSpPr txBox="1"/>
          <p:nvPr/>
        </p:nvSpPr>
        <p:spPr>
          <a:xfrm>
            <a:off x="1662738" y="3129811"/>
            <a:ext cx="9091362" cy="12594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35698" y="844603"/>
            <a:ext cx="9183757" cy="3308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Background: Standards, Notations and Common Functions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Monotonicity</a:t>
            </a:r>
            <a:endParaRPr lang="en-US" sz="2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function f(n) is </a:t>
            </a:r>
            <a:r>
              <a:rPr lang="en-US" sz="2200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monotonically increasing</a:t>
            </a:r>
            <a:r>
              <a:rPr lang="en-US" sz="2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 m ≤ n  implies  f(m) ≤ f(n).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</a:t>
            </a:r>
            <a:r>
              <a:rPr lang="en-US" sz="2200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monotonically decreasing</a:t>
            </a:r>
            <a:r>
              <a:rPr lang="en-US" sz="2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 m ≤ n  implies  f(m) ≥ f(n).</a:t>
            </a:r>
          </a:p>
          <a:p>
            <a:pPr>
              <a:spcAft>
                <a:spcPts val="1800"/>
              </a:spcAft>
            </a:pPr>
            <a:r>
              <a:rPr lang="en-US" sz="2200" dirty="0"/>
              <a:t>Note: Give a situation that If m = n implies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f(m) ≤ f(n)!!!!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function f(n) is </a:t>
            </a:r>
            <a:r>
              <a:rPr lang="en-US" sz="2200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strictly increasing</a:t>
            </a:r>
            <a:r>
              <a:rPr lang="en-US" sz="2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 m &lt; n  implies  f(m) &lt; f(n) and </a:t>
            </a:r>
          </a:p>
          <a:p>
            <a:pPr>
              <a:spcAft>
                <a:spcPts val="600"/>
              </a:spcAft>
            </a:pP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</a:t>
            </a:r>
            <a:r>
              <a:rPr lang="en-US" sz="2200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strictly decreasing</a:t>
            </a:r>
            <a:r>
              <a:rPr lang="en-US" sz="2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 m &lt; n  implies  f(m) &gt; f(n).</a:t>
            </a:r>
          </a:p>
        </p:txBody>
      </p:sp>
      <p:cxnSp>
        <p:nvCxnSpPr>
          <p:cNvPr id="3" name="Line 35"/>
          <p:cNvCxnSpPr>
            <a:cxnSpLocks noChangeShapeType="1"/>
          </p:cNvCxnSpPr>
          <p:nvPr/>
        </p:nvCxnSpPr>
        <p:spPr bwMode="auto">
          <a:xfrm>
            <a:off x="3151394" y="5127958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Line 6"/>
          <p:cNvCxnSpPr>
            <a:cxnSpLocks noChangeShapeType="1"/>
          </p:cNvCxnSpPr>
          <p:nvPr/>
        </p:nvCxnSpPr>
        <p:spPr bwMode="auto">
          <a:xfrm>
            <a:off x="2466229" y="4754578"/>
            <a:ext cx="0" cy="1257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Line 10"/>
          <p:cNvCxnSpPr>
            <a:cxnSpLocks noChangeShapeType="1"/>
          </p:cNvCxnSpPr>
          <p:nvPr/>
        </p:nvCxnSpPr>
        <p:spPr bwMode="auto">
          <a:xfrm>
            <a:off x="2466229" y="5994733"/>
            <a:ext cx="2185284" cy="1143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Freeform 5"/>
          <p:cNvSpPr>
            <a:spLocks/>
          </p:cNvSpPr>
          <p:nvPr/>
        </p:nvSpPr>
        <p:spPr bwMode="auto">
          <a:xfrm>
            <a:off x="2752614" y="4754578"/>
            <a:ext cx="1930426" cy="891921"/>
          </a:xfrm>
          <a:custGeom>
            <a:avLst/>
            <a:gdLst>
              <a:gd name="T0" fmla="*/ 0 w 1800"/>
              <a:gd name="T1" fmla="*/ 1080 h 1080"/>
              <a:gd name="T2" fmla="*/ 360 w 1800"/>
              <a:gd name="T3" fmla="*/ 720 h 1080"/>
              <a:gd name="T4" fmla="*/ 900 w 1800"/>
              <a:gd name="T5" fmla="*/ 720 h 1080"/>
              <a:gd name="T6" fmla="*/ 1260 w 1800"/>
              <a:gd name="T7" fmla="*/ 360 h 1080"/>
              <a:gd name="T8" fmla="*/ 1440 w 1800"/>
              <a:gd name="T9" fmla="*/ 180 h 1080"/>
              <a:gd name="T10" fmla="*/ 1620 w 1800"/>
              <a:gd name="T11" fmla="*/ 180 h 1080"/>
              <a:gd name="T12" fmla="*/ 1800 w 1800"/>
              <a:gd name="T13" fmla="*/ 0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00" h="1080">
                <a:moveTo>
                  <a:pt x="0" y="1080"/>
                </a:moveTo>
                <a:cubicBezTo>
                  <a:pt x="105" y="930"/>
                  <a:pt x="210" y="780"/>
                  <a:pt x="360" y="720"/>
                </a:cubicBezTo>
                <a:cubicBezTo>
                  <a:pt x="510" y="660"/>
                  <a:pt x="750" y="780"/>
                  <a:pt x="900" y="720"/>
                </a:cubicBezTo>
                <a:cubicBezTo>
                  <a:pt x="1050" y="660"/>
                  <a:pt x="1170" y="450"/>
                  <a:pt x="1260" y="360"/>
                </a:cubicBezTo>
                <a:cubicBezTo>
                  <a:pt x="1350" y="270"/>
                  <a:pt x="1380" y="210"/>
                  <a:pt x="1440" y="180"/>
                </a:cubicBezTo>
                <a:cubicBezTo>
                  <a:pt x="1500" y="150"/>
                  <a:pt x="1560" y="210"/>
                  <a:pt x="1620" y="180"/>
                </a:cubicBezTo>
                <a:cubicBezTo>
                  <a:pt x="1680" y="150"/>
                  <a:pt x="1770" y="30"/>
                  <a:pt x="1800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711339" y="5600398"/>
            <a:ext cx="73660" cy="73660"/>
          </a:xfrm>
          <a:prstGeom prst="ellipse">
            <a:avLst/>
          </a:prstGeom>
          <a:solidFill>
            <a:srgbClr val="8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8" name="Line 21"/>
          <p:cNvCxnSpPr>
            <a:cxnSpLocks noChangeShapeType="1"/>
          </p:cNvCxnSpPr>
          <p:nvPr/>
        </p:nvCxnSpPr>
        <p:spPr bwMode="auto">
          <a:xfrm>
            <a:off x="2755154" y="5663263"/>
            <a:ext cx="0" cy="34290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Line 22"/>
          <p:cNvCxnSpPr>
            <a:cxnSpLocks noChangeShapeType="1"/>
          </p:cNvCxnSpPr>
          <p:nvPr/>
        </p:nvCxnSpPr>
        <p:spPr bwMode="auto">
          <a:xfrm>
            <a:off x="6534673" y="4710182"/>
            <a:ext cx="0" cy="1257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Line 23"/>
          <p:cNvCxnSpPr>
            <a:cxnSpLocks noChangeShapeType="1"/>
          </p:cNvCxnSpPr>
          <p:nvPr/>
        </p:nvCxnSpPr>
        <p:spPr bwMode="auto">
          <a:xfrm>
            <a:off x="6535308" y="5950337"/>
            <a:ext cx="2163419" cy="1016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781053" y="5503932"/>
            <a:ext cx="78740" cy="8382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12" name="Line 26"/>
          <p:cNvCxnSpPr>
            <a:cxnSpLocks noChangeShapeType="1"/>
          </p:cNvCxnSpPr>
          <p:nvPr/>
        </p:nvCxnSpPr>
        <p:spPr bwMode="auto">
          <a:xfrm>
            <a:off x="6820423" y="5587752"/>
            <a:ext cx="4445" cy="372745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Freeform 12"/>
          <p:cNvSpPr>
            <a:spLocks/>
          </p:cNvSpPr>
          <p:nvPr/>
        </p:nvSpPr>
        <p:spPr bwMode="auto">
          <a:xfrm>
            <a:off x="6859793" y="4466176"/>
            <a:ext cx="1266440" cy="1084746"/>
          </a:xfrm>
          <a:custGeom>
            <a:avLst/>
            <a:gdLst>
              <a:gd name="T0" fmla="*/ 0 w 1745"/>
              <a:gd name="T1" fmla="*/ 1341 h 1342"/>
              <a:gd name="T2" fmla="*/ 131 w 1745"/>
              <a:gd name="T3" fmla="*/ 1287 h 1342"/>
              <a:gd name="T4" fmla="*/ 131 w 1745"/>
              <a:gd name="T5" fmla="*/ 1287 h 1342"/>
              <a:gd name="T6" fmla="*/ 393 w 1745"/>
              <a:gd name="T7" fmla="*/ 1200 h 1342"/>
              <a:gd name="T8" fmla="*/ 502 w 1745"/>
              <a:gd name="T9" fmla="*/ 1156 h 1342"/>
              <a:gd name="T10" fmla="*/ 742 w 1745"/>
              <a:gd name="T11" fmla="*/ 1058 h 1342"/>
              <a:gd name="T12" fmla="*/ 840 w 1745"/>
              <a:gd name="T13" fmla="*/ 1014 h 1342"/>
              <a:gd name="T14" fmla="*/ 993 w 1745"/>
              <a:gd name="T15" fmla="*/ 949 h 1342"/>
              <a:gd name="T16" fmla="*/ 1069 w 1745"/>
              <a:gd name="T17" fmla="*/ 916 h 1342"/>
              <a:gd name="T18" fmla="*/ 1222 w 1745"/>
              <a:gd name="T19" fmla="*/ 785 h 1342"/>
              <a:gd name="T20" fmla="*/ 1374 w 1745"/>
              <a:gd name="T21" fmla="*/ 654 h 1342"/>
              <a:gd name="T22" fmla="*/ 1462 w 1745"/>
              <a:gd name="T23" fmla="*/ 567 h 1342"/>
              <a:gd name="T24" fmla="*/ 1538 w 1745"/>
              <a:gd name="T25" fmla="*/ 458 h 1342"/>
              <a:gd name="T26" fmla="*/ 1614 w 1745"/>
              <a:gd name="T27" fmla="*/ 360 h 1342"/>
              <a:gd name="T28" fmla="*/ 1647 w 1745"/>
              <a:gd name="T29" fmla="*/ 294 h 1342"/>
              <a:gd name="T30" fmla="*/ 1713 w 1745"/>
              <a:gd name="T31" fmla="*/ 130 h 1342"/>
              <a:gd name="T32" fmla="*/ 1723 w 1745"/>
              <a:gd name="T33" fmla="*/ 87 h 1342"/>
              <a:gd name="T34" fmla="*/ 1734 w 1745"/>
              <a:gd name="T35" fmla="*/ 54 h 1342"/>
              <a:gd name="T36" fmla="*/ 1745 w 1745"/>
              <a:gd name="T37" fmla="*/ 0 h 1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45" h="1342">
                <a:moveTo>
                  <a:pt x="0" y="1341"/>
                </a:moveTo>
                <a:cubicBezTo>
                  <a:pt x="91" y="1326"/>
                  <a:pt x="47" y="1342"/>
                  <a:pt x="131" y="1287"/>
                </a:cubicBezTo>
                <a:lnTo>
                  <a:pt x="131" y="1287"/>
                </a:lnTo>
                <a:cubicBezTo>
                  <a:pt x="218" y="1257"/>
                  <a:pt x="306" y="1228"/>
                  <a:pt x="393" y="1200"/>
                </a:cubicBezTo>
                <a:cubicBezTo>
                  <a:pt x="433" y="1187"/>
                  <a:pt x="460" y="1166"/>
                  <a:pt x="502" y="1156"/>
                </a:cubicBezTo>
                <a:cubicBezTo>
                  <a:pt x="573" y="1113"/>
                  <a:pt x="661" y="1078"/>
                  <a:pt x="742" y="1058"/>
                </a:cubicBezTo>
                <a:cubicBezTo>
                  <a:pt x="837" y="992"/>
                  <a:pt x="682" y="1095"/>
                  <a:pt x="840" y="1014"/>
                </a:cubicBezTo>
                <a:cubicBezTo>
                  <a:pt x="889" y="989"/>
                  <a:pt x="947" y="980"/>
                  <a:pt x="993" y="949"/>
                </a:cubicBezTo>
                <a:cubicBezTo>
                  <a:pt x="1037" y="918"/>
                  <a:pt x="1012" y="930"/>
                  <a:pt x="1069" y="916"/>
                </a:cubicBezTo>
                <a:cubicBezTo>
                  <a:pt x="1107" y="858"/>
                  <a:pt x="1171" y="831"/>
                  <a:pt x="1222" y="785"/>
                </a:cubicBezTo>
                <a:cubicBezTo>
                  <a:pt x="1272" y="740"/>
                  <a:pt x="1318" y="692"/>
                  <a:pt x="1374" y="654"/>
                </a:cubicBezTo>
                <a:cubicBezTo>
                  <a:pt x="1399" y="616"/>
                  <a:pt x="1424" y="592"/>
                  <a:pt x="1462" y="567"/>
                </a:cubicBezTo>
                <a:cubicBezTo>
                  <a:pt x="1487" y="531"/>
                  <a:pt x="1507" y="489"/>
                  <a:pt x="1538" y="458"/>
                </a:cubicBezTo>
                <a:cubicBezTo>
                  <a:pt x="1566" y="430"/>
                  <a:pt x="1601" y="400"/>
                  <a:pt x="1614" y="360"/>
                </a:cubicBezTo>
                <a:cubicBezTo>
                  <a:pt x="1653" y="244"/>
                  <a:pt x="1592" y="417"/>
                  <a:pt x="1647" y="294"/>
                </a:cubicBezTo>
                <a:cubicBezTo>
                  <a:pt x="1672" y="237"/>
                  <a:pt x="1679" y="182"/>
                  <a:pt x="1713" y="130"/>
                </a:cubicBezTo>
                <a:cubicBezTo>
                  <a:pt x="1716" y="116"/>
                  <a:pt x="1719" y="101"/>
                  <a:pt x="1723" y="87"/>
                </a:cubicBezTo>
                <a:cubicBezTo>
                  <a:pt x="1726" y="76"/>
                  <a:pt x="1731" y="65"/>
                  <a:pt x="1734" y="54"/>
                </a:cubicBezTo>
                <a:cubicBezTo>
                  <a:pt x="1739" y="36"/>
                  <a:pt x="1745" y="0"/>
                  <a:pt x="1745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7176023" y="5439797"/>
            <a:ext cx="4445" cy="50863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626238" y="5227072"/>
            <a:ext cx="4445" cy="72644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534038" y="5416302"/>
            <a:ext cx="646430" cy="825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6534038" y="5197227"/>
            <a:ext cx="1092200" cy="1968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531499" y="4466176"/>
            <a:ext cx="2539" cy="1495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468769" y="4466176"/>
            <a:ext cx="2541" cy="15260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		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889261" y="5293931"/>
            <a:ext cx="638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f(m)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5935699" y="4962384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f(n)</a:t>
            </a:r>
            <a:endParaRPr lang="en-US" alt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7466976" y="6000448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alt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7051810" y="5997961"/>
            <a:ext cx="38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en-US" sz="20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779882" y="4962384"/>
            <a:ext cx="1221505" cy="234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102056" y="4710182"/>
            <a:ext cx="2139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coordination of this point is x = n and y = f(n).</a:t>
            </a:r>
          </a:p>
        </p:txBody>
      </p:sp>
      <p:sp>
        <p:nvSpPr>
          <p:cNvPr id="34" name="Thought Bubble: Cloud 33">
            <a:extLst>
              <a:ext uri="{FF2B5EF4-FFF2-40B4-BE49-F238E27FC236}">
                <a16:creationId xmlns:a16="http://schemas.microsoft.com/office/drawing/2014/main" id="{52E6B448-4EFF-4809-9AA8-50070F744703}"/>
              </a:ext>
            </a:extLst>
          </p:cNvPr>
          <p:cNvSpPr/>
          <p:nvPr/>
        </p:nvSpPr>
        <p:spPr>
          <a:xfrm>
            <a:off x="615188" y="2515030"/>
            <a:ext cx="621429" cy="349313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0000"/>
                </a:solidFill>
              </a:rPr>
              <a:t>H</a:t>
            </a:r>
          </a:p>
        </p:txBody>
      </p:sp>
      <p:pic>
        <p:nvPicPr>
          <p:cNvPr id="35" name="Picture 34" descr="Image result for smiley face images">
            <a:extLst>
              <a:ext uri="{FF2B5EF4-FFF2-40B4-BE49-F238E27FC236}">
                <a16:creationId xmlns:a16="http://schemas.microsoft.com/office/drawing/2014/main" id="{35E41455-4226-4E01-9F23-E2FEBDF14C2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1184">
            <a:off x="718136" y="2461893"/>
            <a:ext cx="612305" cy="40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36154" y="5360192"/>
            <a:ext cx="567824" cy="236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ight Triangle 27"/>
          <p:cNvSpPr/>
          <p:nvPr/>
        </p:nvSpPr>
        <p:spPr>
          <a:xfrm flipH="1">
            <a:off x="7119658" y="5216911"/>
            <a:ext cx="506579" cy="232879"/>
          </a:xfrm>
          <a:prstGeom prst="rt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4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88D91E-E0B7-418E-9340-EE4B8B147862}"/>
              </a:ext>
            </a:extLst>
          </p:cNvPr>
          <p:cNvSpPr txBox="1"/>
          <p:nvPr/>
        </p:nvSpPr>
        <p:spPr>
          <a:xfrm>
            <a:off x="1350017" y="49479"/>
            <a:ext cx="9091362" cy="12594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18701" y="679195"/>
            <a:ext cx="8849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Example 1.16: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any real constant a ≥ 0,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polynomial function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is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monotonically increasing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e.g.,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≤ 4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all a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≥ 0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  <a:endParaRPr lang="en-US" sz="22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any real constant a ≤ 0,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function  n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-a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is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monotonically decreasing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	e.g., 3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-a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≥ 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-a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all a ≤ 0. 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all n and a ≥ 1, the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exponential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 a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monotonically increasing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in n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e.g., a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≤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all a ≥ 1. 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 define a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 1 for any a. 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C1172CD3-5ED4-4ED7-AD7B-CD12E6447149}"/>
              </a:ext>
            </a:extLst>
          </p:cNvPr>
          <p:cNvSpPr/>
          <p:nvPr/>
        </p:nvSpPr>
        <p:spPr>
          <a:xfrm>
            <a:off x="684191" y="3320702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0662224F-C063-4981-9A64-A9DC698C23B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7315">
            <a:off x="684191" y="3320371"/>
            <a:ext cx="665826" cy="42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120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88D91E-E0B7-418E-9340-EE4B8B147862}"/>
              </a:ext>
            </a:extLst>
          </p:cNvPr>
          <p:cNvSpPr txBox="1"/>
          <p:nvPr/>
        </p:nvSpPr>
        <p:spPr>
          <a:xfrm>
            <a:off x="1550319" y="2799284"/>
            <a:ext cx="9045963" cy="143205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25731" y="1815351"/>
            <a:ext cx="7975915" cy="4052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Floors  and Ceilings </a:t>
            </a:r>
          </a:p>
          <a:p>
            <a:pPr>
              <a:lnSpc>
                <a:spcPct val="107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any real number x, we denote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be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greatest integer less than or equal x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>
              <a:lnSpc>
                <a:spcPct val="107000"/>
              </a:lnSpc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(read “the floor of x”)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┌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┐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be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least integer greater than or equal to x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>
              <a:lnSpc>
                <a:spcPct val="107000"/>
              </a:lnSpc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(read “the ceiling of x”).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all real x,    x – 1  &lt; 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≤   x  ≤  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┌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┐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&lt;  x + 1.  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e.g., 	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2.1 – 1  &lt;  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2.1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2 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≤   2.1  ≤  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┌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2.1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┐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3 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  2.1 + 1;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– 1  &lt;  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≤   3     ≤  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┌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┐  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  3 + 1;</a:t>
            </a:r>
            <a:endParaRPr lang="en-US" sz="22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FA0BFEA0-36B1-4A06-9BE0-E3C71A74A5C4}"/>
              </a:ext>
            </a:extLst>
          </p:cNvPr>
          <p:cNvSpPr/>
          <p:nvPr/>
        </p:nvSpPr>
        <p:spPr>
          <a:xfrm>
            <a:off x="588397" y="2458554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25F7C95F-D475-4981-9FFF-DDC57DE3A89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9501">
            <a:off x="692681" y="2458553"/>
            <a:ext cx="665826" cy="42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890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88D91E-E0B7-418E-9340-EE4B8B147862}"/>
              </a:ext>
            </a:extLst>
          </p:cNvPr>
          <p:cNvSpPr txBox="1"/>
          <p:nvPr/>
        </p:nvSpPr>
        <p:spPr>
          <a:xfrm>
            <a:off x="1436997" y="1996599"/>
            <a:ext cx="9091362" cy="12594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57778" y="1273164"/>
                <a:ext cx="8849800" cy="41703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Example 1.16 (Continued):</a:t>
                </a:r>
              </a:p>
              <a:p>
                <a:pPr>
                  <a:spcAft>
                    <a:spcPts val="1200"/>
                  </a:spcAft>
                </a:pPr>
                <a:endParaRPr lang="en-US" sz="2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Both the floor function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f(x) = </a:t>
                </a:r>
                <a:r>
                  <a:rPr lang="en-US" sz="22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the ceiling function f(x) = </a:t>
                </a:r>
                <a:r>
                  <a:rPr lang="en-US" sz="22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┌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┐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are monotonically increasing.</a:t>
                </a:r>
                <a:endParaRPr lang="en-US" sz="22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e.g., let x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{ 3. 6, 3.8, 4.0}. For 3.6 &lt; 3.8 &lt; 4.0,  </a:t>
                </a:r>
              </a:p>
              <a:p>
                <a:pPr lvl="2"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3.6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3 ≤ 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3.8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3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</a:t>
                </a:r>
              </a:p>
              <a:p>
                <a:pPr lvl="2"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3.6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3 ≤ 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4.0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4.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974725" lvl="2" indent="-60325"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┌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3.6</a:t>
                </a:r>
                <a:r>
                  <a:rPr lang="en-US" sz="22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┐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≤</a:t>
                </a:r>
                <a:r>
                  <a:rPr lang="en-US" sz="22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┌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3.8</a:t>
                </a:r>
                <a:r>
                  <a:rPr lang="en-US" sz="22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┐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≤ </a:t>
                </a:r>
                <a:r>
                  <a:rPr lang="en-US" sz="22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┌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4.0</a:t>
                </a:r>
                <a:r>
                  <a:rPr lang="en-US" sz="22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┐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there all equal to 4. </a:t>
                </a:r>
                <a:endPara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778" y="1273164"/>
                <a:ext cx="8849800" cy="4170372"/>
              </a:xfrm>
              <a:prstGeom prst="rect">
                <a:avLst/>
              </a:prstGeom>
              <a:blipFill>
                <a:blip r:embed="rId2"/>
                <a:stretch>
                  <a:fillRect l="-1103" t="-1170" b="-1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C1172CD3-5ED4-4ED7-AD7B-CD12E6447149}"/>
              </a:ext>
            </a:extLst>
          </p:cNvPr>
          <p:cNvSpPr/>
          <p:nvPr/>
        </p:nvSpPr>
        <p:spPr>
          <a:xfrm>
            <a:off x="684191" y="3320702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0662224F-C063-4981-9A64-A9DC698C23B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7315">
            <a:off x="684191" y="3320371"/>
            <a:ext cx="665826" cy="42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78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3891</TotalTime>
  <Words>4128</Words>
  <Application>Microsoft Office PowerPoint</Application>
  <PresentationFormat>Widescreen</PresentationFormat>
  <Paragraphs>301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Microsoft YaHei</vt:lpstr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HannaEdwin</dc:creator>
  <cp:lastModifiedBy>Peter Ng</cp:lastModifiedBy>
  <cp:revision>234</cp:revision>
  <dcterms:created xsi:type="dcterms:W3CDTF">2016-10-13T00:10:31Z</dcterms:created>
  <dcterms:modified xsi:type="dcterms:W3CDTF">2022-03-14T16:27:22Z</dcterms:modified>
</cp:coreProperties>
</file>